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3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63" r:id="rId8"/>
    <p:sldId id="265" r:id="rId9"/>
    <p:sldId id="266" r:id="rId10"/>
    <p:sldId id="267" r:id="rId11"/>
    <p:sldId id="268" r:id="rId12"/>
    <p:sldId id="269" r:id="rId13"/>
    <p:sldId id="273" r:id="rId14"/>
    <p:sldId id="274" r:id="rId15"/>
    <p:sldId id="270" r:id="rId16"/>
    <p:sldId id="25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1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1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221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140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09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03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30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8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5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5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3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9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9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7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02AA-0123-4997-A0AC-7401EBE75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Recurrent Autoencoder Anomaly Detection for Security Attacks on Blockchain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97527-3447-4233-83BD-000F34BEF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8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99A8-318C-4F1E-A9DB-84CE8B2A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Normalization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43482F-68B3-4411-B28E-458602753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31" y="1930400"/>
            <a:ext cx="8868171" cy="386698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A0B8F7-38A3-40F5-A982-8B479695E0D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530220" y="1870269"/>
            <a:ext cx="332102" cy="31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EC4082-846A-4F48-BCEC-44BD097E0D72}"/>
              </a:ext>
            </a:extLst>
          </p:cNvPr>
          <p:cNvSpPr txBox="1"/>
          <p:nvPr/>
        </p:nvSpPr>
        <p:spPr>
          <a:xfrm>
            <a:off x="1036939" y="1593270"/>
            <a:ext cx="9865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DAO Attack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6DFBF-46A2-4549-A9B6-6E29CA5D5C3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040014" y="1872861"/>
            <a:ext cx="332102" cy="31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E6A90D-EC4C-47B9-8552-A9BF2788542D}"/>
              </a:ext>
            </a:extLst>
          </p:cNvPr>
          <p:cNvSpPr txBox="1"/>
          <p:nvPr/>
        </p:nvSpPr>
        <p:spPr>
          <a:xfrm>
            <a:off x="5546733" y="1595862"/>
            <a:ext cx="9865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DAO Attack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27E785-182D-4535-8683-F0CD3F768A30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93854" y="1870269"/>
            <a:ext cx="332102" cy="31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EA3EE0-811F-49D2-87E7-67D641721128}"/>
              </a:ext>
            </a:extLst>
          </p:cNvPr>
          <p:cNvSpPr txBox="1"/>
          <p:nvPr/>
        </p:nvSpPr>
        <p:spPr>
          <a:xfrm>
            <a:off x="2900573" y="1593270"/>
            <a:ext cx="9865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51% Attack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1D3E9B-490F-443D-BD75-1AA717E3EC5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988169" y="1870269"/>
            <a:ext cx="332102" cy="31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F9E2B9-3AAC-44D8-AFA1-79E97533FB76}"/>
              </a:ext>
            </a:extLst>
          </p:cNvPr>
          <p:cNvSpPr txBox="1"/>
          <p:nvPr/>
        </p:nvSpPr>
        <p:spPr>
          <a:xfrm>
            <a:off x="7494888" y="1593270"/>
            <a:ext cx="9865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51% Attack</a:t>
            </a:r>
          </a:p>
        </p:txBody>
      </p:sp>
    </p:spTree>
    <p:extLst>
      <p:ext uri="{BB962C8B-B14F-4D97-AF65-F5344CB8AC3E}">
        <p14:creationId xmlns:p14="http://schemas.microsoft.com/office/powerpoint/2010/main" val="401295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4177-B7E6-4BAD-8086-A49741BC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19748-BD8A-474D-9132-3051FB9EE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70181"/>
                <a:ext cx="8596668" cy="4371182"/>
              </a:xfrm>
            </p:spPr>
            <p:txBody>
              <a:bodyPr/>
              <a:lstStyle/>
              <a:p>
                <a:r>
                  <a:rPr lang="en-US" dirty="0"/>
                  <a:t>DAO Attack:</a:t>
                </a:r>
              </a:p>
              <a:p>
                <a:pPr lvl="1"/>
                <a:r>
                  <a:rPr lang="en-US" dirty="0"/>
                  <a:t>Training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consisted of blocks from August 2015 to April 2016</a:t>
                </a:r>
              </a:p>
              <a:p>
                <a:pPr lvl="1"/>
                <a:r>
                  <a:rPr lang="en-US" dirty="0"/>
                  <a:t>Test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consisted of blocks from April 2016 to July 2016</a:t>
                </a:r>
              </a:p>
              <a:p>
                <a:r>
                  <a:rPr lang="en-US" dirty="0"/>
                  <a:t>51% Attack:</a:t>
                </a:r>
              </a:p>
              <a:p>
                <a:pPr lvl="1"/>
                <a:r>
                  <a:rPr lang="en-US" dirty="0"/>
                  <a:t>Training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consisted of blocks from July 2016 to November 2018</a:t>
                </a:r>
              </a:p>
              <a:p>
                <a:pPr lvl="1"/>
                <a:r>
                  <a:rPr lang="en-US" dirty="0"/>
                  <a:t>Test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consisted of blocks from November 2018 to February 2019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19748-BD8A-474D-9132-3051FB9EE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70181"/>
                <a:ext cx="8596668" cy="4371182"/>
              </a:xfrm>
              <a:blipFill>
                <a:blip r:embed="rId2"/>
                <a:stretch>
                  <a:fillRect l="-142" t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B72B69A-434F-4E86-BD30-D823F5B1F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066" y="4079626"/>
            <a:ext cx="5515203" cy="19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6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AE90-68FB-479E-B6C3-C92BDB6E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– DAO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8167-AF07-4068-9063-49AEF8197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0891"/>
            <a:ext cx="8596668" cy="4520472"/>
          </a:xfrm>
        </p:spPr>
        <p:txBody>
          <a:bodyPr/>
          <a:lstStyle/>
          <a:p>
            <a:r>
              <a:rPr lang="en-US" dirty="0"/>
              <a:t>Small peak in the outlierness score on day 295</a:t>
            </a:r>
          </a:p>
          <a:p>
            <a:r>
              <a:rPr lang="en-US" dirty="0"/>
              <a:t>Large peak on day 316 of the DAO Attack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CC9B1-0F3C-4D6E-9230-2EA38DB75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527" y="2426237"/>
            <a:ext cx="5123963" cy="422808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20ECE9-E958-4C62-BEB5-D459DB83DDA0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887618" y="3219057"/>
            <a:ext cx="208382" cy="34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1DEB9F-CD7E-40A5-BB65-57A7991FEB8B}"/>
              </a:ext>
            </a:extLst>
          </p:cNvPr>
          <p:cNvSpPr txBox="1"/>
          <p:nvPr/>
        </p:nvSpPr>
        <p:spPr>
          <a:xfrm>
            <a:off x="6096000" y="3430513"/>
            <a:ext cx="9865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DAO Attack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33FEC7-8B17-4AD1-B3A1-31D5EC6726D4}"/>
              </a:ext>
            </a:extLst>
          </p:cNvPr>
          <p:cNvCxnSpPr>
            <a:cxnSpLocks/>
          </p:cNvCxnSpPr>
          <p:nvPr/>
        </p:nvCxnSpPr>
        <p:spPr>
          <a:xfrm>
            <a:off x="4799671" y="5565762"/>
            <a:ext cx="175997" cy="19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FBD0E8-824D-4639-9382-F82AA1F0896D}"/>
              </a:ext>
            </a:extLst>
          </p:cNvPr>
          <p:cNvSpPr txBox="1"/>
          <p:nvPr/>
        </p:nvSpPr>
        <p:spPr>
          <a:xfrm>
            <a:off x="3813110" y="5427262"/>
            <a:ext cx="9865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Small Peak</a:t>
            </a:r>
          </a:p>
        </p:txBody>
      </p:sp>
    </p:spTree>
    <p:extLst>
      <p:ext uri="{BB962C8B-B14F-4D97-AF65-F5344CB8AC3E}">
        <p14:creationId xmlns:p14="http://schemas.microsoft.com/office/powerpoint/2010/main" val="216427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9E8DFF-03A5-4E19-9638-5BD93F99C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364" y="2731469"/>
            <a:ext cx="4781334" cy="39593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DBAE90-68FB-479E-B6C3-C92BDB6E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– 51%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8167-AF07-4068-9063-49AEF8197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0891"/>
            <a:ext cx="8596668" cy="4520472"/>
          </a:xfrm>
        </p:spPr>
        <p:txBody>
          <a:bodyPr/>
          <a:lstStyle/>
          <a:p>
            <a:r>
              <a:rPr lang="en-US" dirty="0"/>
              <a:t>Strong anomaly on day 1255, a few days after the actual attack</a:t>
            </a:r>
          </a:p>
          <a:p>
            <a:r>
              <a:rPr lang="en-US" dirty="0"/>
              <a:t>A number of companies working on ETC detected the attack and decided to freeze their activities</a:t>
            </a:r>
          </a:p>
          <a:p>
            <a:pPr lvl="1"/>
            <a:r>
              <a:rPr lang="en-US" dirty="0"/>
              <a:t>Day 1255 appear to be when all the frozen activities were recorded on the network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20ECE9-E958-4C62-BEB5-D459DB83DDA0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167620" y="3830022"/>
            <a:ext cx="290818" cy="13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1DEB9F-CD7E-40A5-BB65-57A7991FEB8B}"/>
              </a:ext>
            </a:extLst>
          </p:cNvPr>
          <p:cNvSpPr txBox="1"/>
          <p:nvPr/>
        </p:nvSpPr>
        <p:spPr>
          <a:xfrm>
            <a:off x="5458438" y="3830020"/>
            <a:ext cx="12863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Strong anomaly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33FEC7-8B17-4AD1-B3A1-31D5EC6726D4}"/>
              </a:ext>
            </a:extLst>
          </p:cNvPr>
          <p:cNvCxnSpPr>
            <a:cxnSpLocks/>
          </p:cNvCxnSpPr>
          <p:nvPr/>
        </p:nvCxnSpPr>
        <p:spPr>
          <a:xfrm flipV="1">
            <a:off x="4656863" y="4294748"/>
            <a:ext cx="200168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FBD0E8-824D-4639-9382-F82AA1F0896D}"/>
              </a:ext>
            </a:extLst>
          </p:cNvPr>
          <p:cNvSpPr txBox="1"/>
          <p:nvPr/>
        </p:nvSpPr>
        <p:spPr>
          <a:xfrm>
            <a:off x="3662108" y="4294748"/>
            <a:ext cx="9865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51% Attack</a:t>
            </a:r>
          </a:p>
        </p:txBody>
      </p:sp>
    </p:spTree>
    <p:extLst>
      <p:ext uri="{BB962C8B-B14F-4D97-AF65-F5344CB8AC3E}">
        <p14:creationId xmlns:p14="http://schemas.microsoft.com/office/powerpoint/2010/main" val="115537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75C848-447F-44F6-BD47-9446ECE08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474" y="2496639"/>
            <a:ext cx="4716497" cy="38732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DBAE90-68FB-479E-B6C3-C92BDB6E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– 51% 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A78167-AF07-4068-9063-49AEF8197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20891"/>
                <a:ext cx="8596668" cy="4520472"/>
              </a:xfrm>
            </p:spPr>
            <p:txBody>
              <a:bodyPr/>
              <a:lstStyle/>
              <a:p>
                <a:r>
                  <a:rPr lang="en-US" dirty="0"/>
                  <a:t>Results of the 51% Attack consistent when trained with a union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when compared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alone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A78167-AF07-4068-9063-49AEF8197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20891"/>
                <a:ext cx="8596668" cy="4520472"/>
              </a:xfrm>
              <a:blipFill>
                <a:blip r:embed="rId3"/>
                <a:stretch>
                  <a:fillRect l="-142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20ECE9-E958-4C62-BEB5-D459DB83DDA0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167620" y="3830022"/>
            <a:ext cx="290818" cy="13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1DEB9F-CD7E-40A5-BB65-57A7991FEB8B}"/>
              </a:ext>
            </a:extLst>
          </p:cNvPr>
          <p:cNvSpPr txBox="1"/>
          <p:nvPr/>
        </p:nvSpPr>
        <p:spPr>
          <a:xfrm>
            <a:off x="5458438" y="3830020"/>
            <a:ext cx="128631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Strong anomaly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33FEC7-8B17-4AD1-B3A1-31D5EC6726D4}"/>
              </a:ext>
            </a:extLst>
          </p:cNvPr>
          <p:cNvCxnSpPr>
            <a:cxnSpLocks/>
          </p:cNvCxnSpPr>
          <p:nvPr/>
        </p:nvCxnSpPr>
        <p:spPr>
          <a:xfrm flipV="1">
            <a:off x="4656863" y="4294748"/>
            <a:ext cx="200168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FBD0E8-824D-4639-9382-F82AA1F0896D}"/>
              </a:ext>
            </a:extLst>
          </p:cNvPr>
          <p:cNvSpPr txBox="1"/>
          <p:nvPr/>
        </p:nvSpPr>
        <p:spPr>
          <a:xfrm>
            <a:off x="3662108" y="4294748"/>
            <a:ext cx="9865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51% Attack</a:t>
            </a:r>
          </a:p>
        </p:txBody>
      </p:sp>
    </p:spTree>
    <p:extLst>
      <p:ext uri="{BB962C8B-B14F-4D97-AF65-F5344CB8AC3E}">
        <p14:creationId xmlns:p14="http://schemas.microsoft.com/office/powerpoint/2010/main" val="709087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76BF-87DC-459D-8589-EC069A2B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3B56-C922-4EEB-B519-F38B69A16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1963"/>
            <a:ext cx="8596668" cy="4489400"/>
          </a:xfrm>
        </p:spPr>
        <p:txBody>
          <a:bodyPr/>
          <a:lstStyle/>
          <a:p>
            <a:r>
              <a:rPr lang="en-US" dirty="0"/>
              <a:t>DAO Attack:</a:t>
            </a:r>
          </a:p>
          <a:p>
            <a:pPr lvl="1"/>
            <a:r>
              <a:rPr lang="en-US" dirty="0"/>
              <a:t>Recurrent Autoencoder was able to successfully detect the DAO attack by recreating the input and calculating an outlierness score for the detection of the anomaly</a:t>
            </a:r>
          </a:p>
          <a:p>
            <a:r>
              <a:rPr lang="en-US" dirty="0"/>
              <a:t>51% Attack:</a:t>
            </a:r>
          </a:p>
          <a:p>
            <a:pPr lvl="1"/>
            <a:r>
              <a:rPr lang="en-US" dirty="0"/>
              <a:t>Recurrent Autoencoder was not able to show an anomaly associated with the 51% Attack until several days after the initial attack</a:t>
            </a:r>
          </a:p>
          <a:p>
            <a:pPr lvl="1"/>
            <a:r>
              <a:rPr lang="en-US" dirty="0"/>
              <a:t>Orphan Blocks are not stored in the protocol but could have provided valuable information</a:t>
            </a:r>
          </a:p>
          <a:p>
            <a:r>
              <a:rPr lang="en-US" dirty="0"/>
              <a:t>Main limitation of the work is that successful blockchain attacks are rare and therefore require an </a:t>
            </a:r>
            <a:r>
              <a:rPr lang="en-US"/>
              <a:t>unsupervised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81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E063-CF43-4EBF-AA3A-560D5C68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838FF-2102-4BC0-BDAA-1BD775EF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Deep Learning Approach for Detecting Security Attacks on Blockchain</a:t>
            </a:r>
            <a:br>
              <a:rPr lang="en-US" dirty="0"/>
            </a:br>
            <a:r>
              <a:rPr lang="en-US" sz="1800" dirty="0"/>
              <a:t>Francesco </a:t>
            </a:r>
            <a:r>
              <a:rPr lang="en-US" sz="1800" dirty="0" err="1"/>
              <a:t>Scicchitano</a:t>
            </a:r>
            <a:r>
              <a:rPr lang="en-US" sz="1800" dirty="0"/>
              <a:t>, Angelica Liguori, Massimo </a:t>
            </a:r>
            <a:r>
              <a:rPr lang="en-US" sz="1800" dirty="0" err="1"/>
              <a:t>Guarascio</a:t>
            </a:r>
            <a:r>
              <a:rPr lang="en-US" sz="1800" dirty="0"/>
              <a:t>, Ettore Ritacco, Giuseppe Manco, CEUR, Italian Conference on Cyber Security,  February, 2020.</a:t>
            </a:r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Makalfo</a:t>
            </a:r>
            <a:r>
              <a:rPr lang="en-US" dirty="0"/>
              <a:t>/</a:t>
            </a:r>
            <a:r>
              <a:rPr lang="en-US" dirty="0" err="1"/>
              <a:t>LSTM_Ethereum_Classic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0040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48B9-8053-4C3A-85E1-E10E8B63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0EFA43-0EA4-4145-96F0-91AF6CC6B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598" y="1715746"/>
            <a:ext cx="6828784" cy="482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11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5803-B7B9-427A-B256-2D110496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99D8-C9BE-49FD-83A0-034246C2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5494"/>
            <a:ext cx="9306421" cy="4758611"/>
          </a:xfrm>
        </p:spPr>
        <p:txBody>
          <a:bodyPr>
            <a:normAutofit/>
          </a:bodyPr>
          <a:lstStyle/>
          <a:p>
            <a:r>
              <a:rPr lang="en-US" sz="2400" dirty="0"/>
              <a:t>Develop an intrusion or anomaly detection system capable of detecting signals of malicious behaviors and issue early warnings on the blockchain</a:t>
            </a:r>
          </a:p>
          <a:p>
            <a:endParaRPr lang="en-US" sz="2400" dirty="0"/>
          </a:p>
          <a:p>
            <a:r>
              <a:rPr lang="en-US" sz="2400" dirty="0"/>
              <a:t>Ethereum Classic blockchain was subjected to two successful attacks:</a:t>
            </a:r>
          </a:p>
          <a:p>
            <a:pPr lvl="1"/>
            <a:r>
              <a:rPr lang="en-US" sz="1800" dirty="0"/>
              <a:t>DAO* Attack on 18 June 2016 in which 3.53 million ether (ETH) was stolen, worth $14.89 billion today</a:t>
            </a:r>
          </a:p>
          <a:p>
            <a:pPr lvl="1"/>
            <a:r>
              <a:rPr lang="en-US" sz="1800" dirty="0"/>
              <a:t>51% Attack in January 5</a:t>
            </a:r>
            <a:r>
              <a:rPr lang="en-US" sz="1800" baseline="30000" dirty="0"/>
              <a:t>th</a:t>
            </a:r>
            <a:r>
              <a:rPr lang="en-US" sz="1800" dirty="0"/>
              <a:t> to 8</a:t>
            </a:r>
            <a:r>
              <a:rPr lang="en-US" sz="1800" baseline="30000" dirty="0"/>
              <a:t>th</a:t>
            </a:r>
            <a:r>
              <a:rPr lang="en-US" sz="1800" dirty="0"/>
              <a:t> 2019 where malicious agents were able to roll back transactions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8E3EA-8D58-49EC-B627-BA27EF5C7E44}"/>
              </a:ext>
            </a:extLst>
          </p:cNvPr>
          <p:cNvSpPr txBox="1"/>
          <p:nvPr/>
        </p:nvSpPr>
        <p:spPr>
          <a:xfrm>
            <a:off x="1001760" y="5986790"/>
            <a:ext cx="3973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DAO: Decentralized Autonomous Organization</a:t>
            </a:r>
          </a:p>
        </p:txBody>
      </p:sp>
    </p:spTree>
    <p:extLst>
      <p:ext uri="{BB962C8B-B14F-4D97-AF65-F5344CB8AC3E}">
        <p14:creationId xmlns:p14="http://schemas.microsoft.com/office/powerpoint/2010/main" val="97539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5803-B7B9-427A-B256-2D110496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the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99D8-C9BE-49FD-83A0-034246C2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21" y="1670646"/>
            <a:ext cx="9094270" cy="3541714"/>
          </a:xfrm>
        </p:spPr>
        <p:txBody>
          <a:bodyPr>
            <a:normAutofit/>
          </a:bodyPr>
          <a:lstStyle/>
          <a:p>
            <a:r>
              <a:rPr lang="en-US" sz="2000" dirty="0"/>
              <a:t>The blockchain is characterized by its publicly available ledger that records transactions efficiently and permanently though a timed sequence of blocks to form a chain. </a:t>
            </a:r>
          </a:p>
          <a:p>
            <a:r>
              <a:rPr lang="en-US" sz="2000" dirty="0"/>
              <a:t>Each block contains a hash of the previous block in the chain thus making the chain immutable and may only be extended by adding new blocks</a:t>
            </a:r>
          </a:p>
          <a:p>
            <a:r>
              <a:rPr lang="en-US" sz="2000" dirty="0"/>
              <a:t>When a block is produced it is broadcast to the network </a:t>
            </a:r>
          </a:p>
          <a:p>
            <a:pPr lvl="1"/>
            <a:r>
              <a:rPr lang="en-US" sz="1800" dirty="0"/>
              <a:t>Considered trustworthy when consensus reached with a majority of the network validating and accepting the block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B0D0-5607-4B9B-93D2-45B289F27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20" y="4642375"/>
            <a:ext cx="5102472" cy="150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2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5803-B7B9-427A-B256-2D110496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Pros and Cons of the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99D8-C9BE-49FD-83A0-034246C2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063"/>
            <a:ext cx="9905999" cy="4376057"/>
          </a:xfrm>
        </p:spPr>
        <p:txBody>
          <a:bodyPr>
            <a:noAutofit/>
          </a:bodyPr>
          <a:lstStyle/>
          <a:p>
            <a:r>
              <a:rPr lang="en-US" sz="2000" dirty="0"/>
              <a:t>Advantages</a:t>
            </a:r>
          </a:p>
          <a:p>
            <a:pPr lvl="1"/>
            <a:r>
              <a:rPr lang="en-US" sz="2000" dirty="0"/>
              <a:t>Immutable</a:t>
            </a:r>
          </a:p>
          <a:p>
            <a:pPr lvl="1"/>
            <a:r>
              <a:rPr lang="en-US" sz="2000" dirty="0"/>
              <a:t>All transactions and history are publicly available</a:t>
            </a:r>
          </a:p>
          <a:p>
            <a:pPr lvl="1"/>
            <a:r>
              <a:rPr lang="en-US" sz="2000" dirty="0"/>
              <a:t>Large amounts of data</a:t>
            </a:r>
          </a:p>
          <a:p>
            <a:pPr lvl="1"/>
            <a:r>
              <a:rPr lang="en-US" sz="2000" dirty="0"/>
              <a:t>Transparent</a:t>
            </a:r>
          </a:p>
          <a:p>
            <a:r>
              <a:rPr lang="en-US" sz="2000" dirty="0"/>
              <a:t>Disadvantages</a:t>
            </a:r>
          </a:p>
          <a:p>
            <a:pPr lvl="1"/>
            <a:r>
              <a:rPr lang="en-US" sz="2000" dirty="0"/>
              <a:t>Successful attacks are very rare events and do not share common patterns</a:t>
            </a:r>
          </a:p>
          <a:p>
            <a:pPr lvl="2"/>
            <a:r>
              <a:rPr lang="en-US" sz="2000" dirty="0"/>
              <a:t>Data is unsupervised due to the lack of labeled data</a:t>
            </a:r>
          </a:p>
          <a:p>
            <a:pPr lvl="1"/>
            <a:r>
              <a:rPr lang="en-US" sz="2000" dirty="0"/>
              <a:t>Prone to seasonal, cyclic and trending fluctuations in the data</a:t>
            </a:r>
          </a:p>
          <a:p>
            <a:pPr lvl="1"/>
            <a:r>
              <a:rPr lang="en-US" sz="2000" dirty="0"/>
              <a:t>Pseudo-anonymous</a:t>
            </a:r>
          </a:p>
          <a:p>
            <a:pPr lvl="1"/>
            <a:r>
              <a:rPr lang="en-US" sz="2000" dirty="0"/>
              <a:t>Orphan blocks are not stored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387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1133-18D4-4133-BC2E-D15BE1FB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3F2E0-C72D-4E3A-B7EB-C9783FAF5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8131"/>
            <a:ext cx="8596668" cy="4203231"/>
          </a:xfrm>
        </p:spPr>
        <p:txBody>
          <a:bodyPr>
            <a:normAutofit/>
          </a:bodyPr>
          <a:lstStyle/>
          <a:p>
            <a:r>
              <a:rPr lang="en-US" sz="2400" dirty="0"/>
              <a:t>Recurrent Autoencoder model to exploit the information collected by the activities within a blockchain</a:t>
            </a:r>
          </a:p>
          <a:p>
            <a:pPr lvl="1"/>
            <a:r>
              <a:rPr lang="en-US" sz="2000" dirty="0"/>
              <a:t>Highlight anomalies in the underlying network activity that can represent a potential symptom of a forthcoming or current attack on the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D33F8A-8DC1-447A-BAE4-C4832CAF1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444"/>
          <a:stretch/>
        </p:blipFill>
        <p:spPr>
          <a:xfrm>
            <a:off x="2828953" y="3960977"/>
            <a:ext cx="4293429" cy="176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1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6BB5-6B84-4926-9C94-8FDA38BB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5E5435-B1E0-4860-A275-C36524616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8131"/>
            <a:ext cx="8596668" cy="4203231"/>
          </a:xfrm>
        </p:spPr>
        <p:txBody>
          <a:bodyPr>
            <a:normAutofit/>
          </a:bodyPr>
          <a:lstStyle/>
          <a:p>
            <a:r>
              <a:rPr lang="en-US" sz="2200" dirty="0"/>
              <a:t>Implemented the RNNs as Long short-term memory (LSTM) networks to save</a:t>
            </a:r>
            <a:r>
              <a:rPr lang="en-US" sz="2000" dirty="0"/>
              <a:t> partial memory of each event</a:t>
            </a:r>
          </a:p>
          <a:p>
            <a:pPr lvl="1"/>
            <a:r>
              <a:rPr lang="en-US" sz="1800" dirty="0"/>
              <a:t>In the framework, the input and output of the autoencoder are temporally marked events in sliding window</a:t>
            </a:r>
          </a:p>
          <a:p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50C3E8-EB25-4BBB-9EAE-F8E3D5967E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90"/>
          <a:stretch/>
        </p:blipFill>
        <p:spPr>
          <a:xfrm>
            <a:off x="420829" y="4141371"/>
            <a:ext cx="4704977" cy="1572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02EBAC-2B02-4BD0-80FF-4C0DC78ABF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31" b="2256"/>
          <a:stretch/>
        </p:blipFill>
        <p:spPr>
          <a:xfrm>
            <a:off x="5876594" y="3607278"/>
            <a:ext cx="3149960" cy="21811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56AC2D-27FF-408B-B639-410962ADE3FC}"/>
              </a:ext>
            </a:extLst>
          </p:cNvPr>
          <p:cNvSpPr txBox="1"/>
          <p:nvPr/>
        </p:nvSpPr>
        <p:spPr>
          <a:xfrm>
            <a:off x="6560191" y="5718405"/>
            <a:ext cx="232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Sliding Window Mechanism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BCE7F-508A-48F5-8256-7C5DE07645D1}"/>
              </a:ext>
            </a:extLst>
          </p:cNvPr>
          <p:cNvSpPr txBox="1"/>
          <p:nvPr/>
        </p:nvSpPr>
        <p:spPr>
          <a:xfrm>
            <a:off x="1843778" y="5743462"/>
            <a:ext cx="2035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Recurrent Autoencoder</a:t>
            </a:r>
          </a:p>
        </p:txBody>
      </p:sp>
    </p:spTree>
    <p:extLst>
      <p:ext uri="{BB962C8B-B14F-4D97-AF65-F5344CB8AC3E}">
        <p14:creationId xmlns:p14="http://schemas.microsoft.com/office/powerpoint/2010/main" val="273850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7386-FDEC-45FD-85F1-41A35E51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6CD26-462E-4B65-89EA-99B678CCF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8632" y="1535268"/>
                <a:ext cx="8596668" cy="38807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Recurrent Autoencoder Objectives:</a:t>
                </a:r>
              </a:p>
              <a:p>
                <a:pPr lvl="1"/>
                <a:r>
                  <a:rPr lang="en-US" sz="1800" dirty="0"/>
                  <a:t>Read all events in the sequence</a:t>
                </a:r>
              </a:p>
              <a:p>
                <a:pPr lvl="1"/>
                <a:r>
                  <a:rPr lang="en-US" sz="1800" dirty="0"/>
                  <a:t>Extract a compact representation of all events within the sequence</a:t>
                </a:r>
              </a:p>
              <a:p>
                <a:pPr lvl="1"/>
                <a:r>
                  <a:rPr lang="en-US" sz="1800" dirty="0"/>
                  <a:t>Generate a new sequence that is a copy of (or close to) the input one</a:t>
                </a:r>
              </a:p>
              <a:p>
                <a:r>
                  <a:rPr lang="en-US" sz="2000" dirty="0"/>
                  <a:t>The model can be trained by considering a reconstruction loss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 outlierness score is computed as the average difference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of all involved windows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6CD26-462E-4B65-89EA-99B678CCF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8632" y="1535268"/>
                <a:ext cx="8596668" cy="3880773"/>
              </a:xfrm>
              <a:blipFill>
                <a:blip r:embed="rId2"/>
                <a:stretch>
                  <a:fillRect l="-284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418DC73-909E-4AA8-91D9-1FAB07B54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808" y="3531641"/>
            <a:ext cx="3309975" cy="875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6E9A7D-943B-4CA7-93C4-2D2C78723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808" y="5272834"/>
            <a:ext cx="3427892" cy="101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0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7386-FDEC-45FD-85F1-41A35E51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6CD26-462E-4B65-89EA-99B678CCF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632" y="1535268"/>
            <a:ext cx="8596668" cy="4713132"/>
          </a:xfrm>
        </p:spPr>
        <p:txBody>
          <a:bodyPr>
            <a:normAutofit/>
          </a:bodyPr>
          <a:lstStyle/>
          <a:p>
            <a:r>
              <a:rPr lang="en-US" sz="2400" dirty="0"/>
              <a:t>Preprocess and normalize the data with feature selection of the more relevant attributes</a:t>
            </a:r>
          </a:p>
          <a:p>
            <a:pPr lvl="1"/>
            <a:r>
              <a:rPr lang="en-US" sz="2000" dirty="0"/>
              <a:t>Aggregate the data for the features on a daily basis:</a:t>
            </a:r>
          </a:p>
          <a:p>
            <a:pPr lvl="2"/>
            <a:r>
              <a:rPr lang="en-US" sz="1800" dirty="0"/>
              <a:t>Average size of a block (bytes)</a:t>
            </a:r>
          </a:p>
          <a:p>
            <a:pPr lvl="2"/>
            <a:r>
              <a:rPr lang="en-US" sz="1800" dirty="0"/>
              <a:t>Average provided gas (fee) to perform the transaction (</a:t>
            </a:r>
            <a:r>
              <a:rPr lang="en-US" sz="1800" dirty="0" err="1"/>
              <a:t>wei</a:t>
            </a:r>
            <a:r>
              <a:rPr lang="en-US" sz="1800" dirty="0"/>
              <a:t>)</a:t>
            </a:r>
          </a:p>
          <a:p>
            <a:pPr lvl="2"/>
            <a:r>
              <a:rPr lang="en-US" sz="1800" dirty="0"/>
              <a:t>Average difficult to validate a block</a:t>
            </a:r>
          </a:p>
          <a:p>
            <a:pPr lvl="2"/>
            <a:r>
              <a:rPr lang="en-US" sz="1800" dirty="0"/>
              <a:t>Average number of transactions contained in a block</a:t>
            </a:r>
          </a:p>
          <a:p>
            <a:pPr lvl="2"/>
            <a:r>
              <a:rPr lang="en-US" sz="1800" dirty="0"/>
              <a:t>Total amount of gas in all blocks</a:t>
            </a:r>
          </a:p>
          <a:p>
            <a:pPr lvl="2"/>
            <a:r>
              <a:rPr lang="en-US" sz="1800" dirty="0"/>
              <a:t>Total number of transactions in all blocks</a:t>
            </a:r>
          </a:p>
          <a:p>
            <a:pPr lvl="1"/>
            <a:r>
              <a:rPr lang="en-US" sz="2000" dirty="0"/>
              <a:t>Normalization allowed for the removal of seasonal, cyclic, and trending fluctuations in the data using a moving quantile ratio</a:t>
            </a:r>
          </a:p>
        </p:txBody>
      </p:sp>
    </p:spTree>
    <p:extLst>
      <p:ext uri="{BB962C8B-B14F-4D97-AF65-F5344CB8AC3E}">
        <p14:creationId xmlns:p14="http://schemas.microsoft.com/office/powerpoint/2010/main" val="268899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99A8-318C-4F1E-A9DB-84CE8B2A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Normalization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33B3C-6BE3-4DBC-AC12-071CFDD23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5" y="1930400"/>
            <a:ext cx="9083826" cy="39976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557002-FA1F-4F52-ACE6-12B9215E3A9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436912" y="1870269"/>
            <a:ext cx="332102" cy="31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67C136-45AA-4A85-8D08-012C3E1BF425}"/>
              </a:ext>
            </a:extLst>
          </p:cNvPr>
          <p:cNvSpPr txBox="1"/>
          <p:nvPr/>
        </p:nvSpPr>
        <p:spPr>
          <a:xfrm>
            <a:off x="943631" y="1593270"/>
            <a:ext cx="9865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DAO Attack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6770A0-D080-4643-8D43-8C019D7BB5D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96000" y="1870269"/>
            <a:ext cx="332102" cy="31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73016E-B5A7-46A4-914B-0936CDD010A7}"/>
              </a:ext>
            </a:extLst>
          </p:cNvPr>
          <p:cNvSpPr txBox="1"/>
          <p:nvPr/>
        </p:nvSpPr>
        <p:spPr>
          <a:xfrm>
            <a:off x="5602719" y="1593270"/>
            <a:ext cx="9865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DAO Attack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F24F69-0BC1-46A3-A71B-58F9EC11929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393854" y="1870269"/>
            <a:ext cx="332102" cy="31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A328A2-EEAE-4451-8054-951EFDAC880E}"/>
              </a:ext>
            </a:extLst>
          </p:cNvPr>
          <p:cNvSpPr txBox="1"/>
          <p:nvPr/>
        </p:nvSpPr>
        <p:spPr>
          <a:xfrm>
            <a:off x="2900573" y="1593270"/>
            <a:ext cx="9865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51% Attack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D4EE5C-FF35-48D8-919B-3860E19E1BB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086717" y="1870269"/>
            <a:ext cx="332102" cy="31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3D4D41-1C7A-425A-A9CC-4B13C7D05918}"/>
              </a:ext>
            </a:extLst>
          </p:cNvPr>
          <p:cNvSpPr txBox="1"/>
          <p:nvPr/>
        </p:nvSpPr>
        <p:spPr>
          <a:xfrm>
            <a:off x="7593436" y="1593270"/>
            <a:ext cx="9865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51% Attack</a:t>
            </a:r>
          </a:p>
        </p:txBody>
      </p:sp>
    </p:spTree>
    <p:extLst>
      <p:ext uri="{BB962C8B-B14F-4D97-AF65-F5344CB8AC3E}">
        <p14:creationId xmlns:p14="http://schemas.microsoft.com/office/powerpoint/2010/main" val="31914106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649</TotalTime>
  <Words>822</Words>
  <Application>Microsoft Macintosh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Trebuchet MS</vt:lpstr>
      <vt:lpstr>Wingdings 3</vt:lpstr>
      <vt:lpstr>Facet</vt:lpstr>
      <vt:lpstr>Recurrent Autoencoder Anomaly Detection for Security Attacks on Blockchain</vt:lpstr>
      <vt:lpstr>Problem Statement</vt:lpstr>
      <vt:lpstr>What is the the Blockchain?</vt:lpstr>
      <vt:lpstr>Pros and Cons of the Blockchain</vt:lpstr>
      <vt:lpstr>Technical Approach</vt:lpstr>
      <vt:lpstr>Technical Approach</vt:lpstr>
      <vt:lpstr>Technical Approach</vt:lpstr>
      <vt:lpstr>Feature Extraction and Normalization</vt:lpstr>
      <vt:lpstr>Visualization of Normalization</vt:lpstr>
      <vt:lpstr>Visualization of Normalization</vt:lpstr>
      <vt:lpstr>Training and Test Data</vt:lpstr>
      <vt:lpstr>Experimental Results – DAO Attack</vt:lpstr>
      <vt:lpstr>Experimental Results – 51% Attack</vt:lpstr>
      <vt:lpstr>Experimental Results – 51% Attack</vt:lpstr>
      <vt:lpstr>Conclusion</vt:lpstr>
      <vt:lpstr>References </vt:lpstr>
      <vt:lpstr>Ethereum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Autoencoder Anomaly Detection for Security Attacks on Blockchain</dc:title>
  <dc:creator>Albert Mak</dc:creator>
  <cp:lastModifiedBy>Albert Mak</cp:lastModifiedBy>
  <cp:revision>7</cp:revision>
  <dcterms:created xsi:type="dcterms:W3CDTF">2021-12-02T09:33:00Z</dcterms:created>
  <dcterms:modified xsi:type="dcterms:W3CDTF">2021-12-10T01:29:11Z</dcterms:modified>
</cp:coreProperties>
</file>