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sldIdLst>
    <p:sldId id="256" r:id="rId2"/>
    <p:sldId id="257" r:id="rId3"/>
    <p:sldId id="278" r:id="rId4"/>
    <p:sldId id="260" r:id="rId5"/>
    <p:sldId id="275" r:id="rId6"/>
    <p:sldId id="280" r:id="rId7"/>
    <p:sldId id="279" r:id="rId8"/>
    <p:sldId id="276" r:id="rId9"/>
    <p:sldId id="288" r:id="rId10"/>
    <p:sldId id="284" r:id="rId11"/>
    <p:sldId id="285" r:id="rId12"/>
    <p:sldId id="281" r:id="rId13"/>
    <p:sldId id="286" r:id="rId14"/>
    <p:sldId id="287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1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1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22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4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0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03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0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5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9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9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7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com/channels/484437221055922177/927630405555863573/94138088398484282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hyperlink" Target="https://github.com/Makalfo/SnarkyNet-MNIST-Digi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02AA-0123-4997-A0AC-7401EBE75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Neural Network in </a:t>
            </a:r>
            <a:r>
              <a:rPr lang="en-US" dirty="0" err="1"/>
              <a:t>SnarkyJS</a:t>
            </a:r>
            <a:r>
              <a:rPr lang="en-US" dirty="0"/>
              <a:t> for Mina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97527-3447-4233-83BD-000F34BEF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8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Decition</a:t>
            </a:r>
            <a:r>
              <a:rPr lang="en-US" dirty="0"/>
              <a:t> – </a:t>
            </a:r>
            <a:r>
              <a:rPr lang="en-US" dirty="0" err="1"/>
              <a:t>Softmax</a:t>
            </a:r>
            <a:r>
              <a:rPr lang="en-US" dirty="0"/>
              <a:t> Activation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C99D8-C9BE-49FD-83A0-034246C22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735494"/>
                <a:ext cx="9306421" cy="475861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 err="1"/>
                  <a:t>Softmax</a:t>
                </a:r>
                <a:r>
                  <a:rPr lang="en-US" sz="2400" dirty="0"/>
                  <a:t> Activation Function is used for the output layer in multinomial probability distributions such as multi-class classification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200" dirty="0"/>
                  <a:t>Other activation functions (e.g.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TanH</a:t>
                </a:r>
                <a:r>
                  <a:rPr lang="en-US" sz="2200" dirty="0"/>
                  <a:t>, Hard-Sigmoid) are not viable choices for multi-class classification Neural Networks</a:t>
                </a:r>
              </a:p>
              <a:p>
                <a:pPr lvl="1"/>
                <a:r>
                  <a:rPr lang="en-US" sz="2000" dirty="0"/>
                  <a:t>Attempts are using discrete activation functions (e.g. Hard-</a:t>
                </a:r>
                <a:r>
                  <a:rPr lang="en-US" sz="2000" dirty="0" err="1"/>
                  <a:t>TanH</a:t>
                </a:r>
                <a:r>
                  <a:rPr lang="en-US" sz="2000" dirty="0"/>
                  <a:t>, Hard-Sigmoid, </a:t>
                </a:r>
                <a:r>
                  <a:rPr lang="en-US" sz="2000" dirty="0" err="1"/>
                  <a:t>RelU</a:t>
                </a:r>
                <a:r>
                  <a:rPr lang="en-US" sz="2000" dirty="0"/>
                  <a:t>) resulted in low accuracy for the multi-classification model</a:t>
                </a: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C99D8-C9BE-49FD-83A0-034246C22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735494"/>
                <a:ext cx="9306421" cy="4758611"/>
              </a:xfrm>
              <a:blipFill>
                <a:blip r:embed="rId2"/>
                <a:stretch>
                  <a:fillRect l="-545" t="-1064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9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DFF7-742A-CC47-816D-D1F68F7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6F6E-94F3-2848-A7B8-0C319ABA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803"/>
            <a:ext cx="8596668" cy="4454560"/>
          </a:xfrm>
        </p:spPr>
        <p:txBody>
          <a:bodyPr>
            <a:normAutofit/>
          </a:bodyPr>
          <a:lstStyle/>
          <a:p>
            <a:r>
              <a:rPr lang="en-US" sz="2400" dirty="0"/>
              <a:t>A Neural Network in </a:t>
            </a:r>
            <a:r>
              <a:rPr lang="en-US" sz="2400" dirty="0" err="1"/>
              <a:t>SnarkyJS</a:t>
            </a:r>
            <a:r>
              <a:rPr lang="en-US" sz="2400" dirty="0"/>
              <a:t> is viable</a:t>
            </a:r>
          </a:p>
          <a:p>
            <a:pPr lvl="1"/>
            <a:r>
              <a:rPr lang="en-US" sz="2400" dirty="0"/>
              <a:t>A multi-class classification model is currently not viable due to difficulty implementing exponential function in the circuit</a:t>
            </a:r>
          </a:p>
          <a:p>
            <a:pPr lvl="1"/>
            <a:r>
              <a:rPr lang="en-US" sz="2400" dirty="0"/>
              <a:t>Initial results from the output of the model prior to the </a:t>
            </a:r>
            <a:r>
              <a:rPr lang="en-US" sz="2400" dirty="0" err="1"/>
              <a:t>Softmax</a:t>
            </a:r>
            <a:r>
              <a:rPr lang="en-US" sz="2400" dirty="0"/>
              <a:t> activation function matched the expected result from the Python / </a:t>
            </a:r>
            <a:r>
              <a:rPr lang="en-US" sz="2400" dirty="0" err="1"/>
              <a:t>Tensorflow</a:t>
            </a:r>
            <a:r>
              <a:rPr lang="en-US" sz="2400" dirty="0"/>
              <a:t> model</a:t>
            </a:r>
            <a:br>
              <a:rPr lang="en-US" sz="2400" dirty="0"/>
            </a:br>
            <a:r>
              <a:rPr lang="en-US" sz="1200" dirty="0"/>
              <a:t>Reference: </a:t>
            </a:r>
            <a:r>
              <a:rPr lang="en-US" sz="1200" dirty="0">
                <a:hlinkClick r:id="rId2"/>
              </a:rPr>
              <a:t>https://discord.com/channels/484437221055922177/927630405555863573/941380883984842823</a:t>
            </a:r>
            <a:r>
              <a:rPr lang="en-US" sz="1200" dirty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529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C99D8-C9BE-49FD-83A0-034246C22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221" y="1670645"/>
                <a:ext cx="9094270" cy="4303197"/>
              </a:xfrm>
            </p:spPr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en-US" sz="1800" dirty="0"/>
                  <a:t>Representation of decimals in Field elements are performed by scaling the decimal value for the Int65 element</a:t>
                </a:r>
              </a:p>
              <a:p>
                <a:pPr lvl="2"/>
                <a:r>
                  <a:rPr lang="en-US" sz="1600" dirty="0"/>
                  <a:t>Decimals are multiplied by a scaling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( e.g. 0.1234 to 12340000 )</a:t>
                </a:r>
              </a:p>
              <a:p>
                <a:pPr lvl="2"/>
                <a:r>
                  <a:rPr lang="en-US" sz="1600" dirty="0"/>
                  <a:t>Introduces rounding error but may be mitigated during the training of the NN</a:t>
                </a:r>
              </a:p>
              <a:p>
                <a:pPr lvl="2"/>
                <a:r>
                  <a:rPr lang="en-US" sz="1600" dirty="0"/>
                  <a:t>Limited by the range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800" dirty="0" err="1"/>
                  <a:t>Softmax</a:t>
                </a:r>
                <a:r>
                  <a:rPr lang="en-US" sz="1800" dirty="0"/>
                  <a:t> activation function utilizes the exponential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1"/>
                <a:r>
                  <a:rPr lang="en-US" sz="1800" dirty="0"/>
                  <a:t>Conversion of the Field to a string to use the </a:t>
                </a:r>
                <a:r>
                  <a:rPr lang="en-US" sz="1800" dirty="0" err="1"/>
                  <a:t>Math.exp</a:t>
                </a:r>
                <a:r>
                  <a:rPr lang="en-US" sz="1800" dirty="0"/>
                  <a:t> method is not viable as it is outside of the circuit</a:t>
                </a:r>
              </a:p>
              <a:p>
                <a:pPr lvl="1"/>
                <a:r>
                  <a:rPr lang="en-US" sz="1800" dirty="0"/>
                  <a:t>Taylor series exponential implementation limitations</a:t>
                </a:r>
              </a:p>
              <a:p>
                <a:pPr lvl="2"/>
                <a:r>
                  <a:rPr lang="en-US" sz="1600" dirty="0"/>
                  <a:t>Taylor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600" dirty="0"/>
                  <a:t> is accurate from ranges of -2.5 to 2.5</a:t>
                </a:r>
              </a:p>
              <a:p>
                <a:pPr lvl="2"/>
                <a:r>
                  <a:rPr lang="en-US" sz="1600" dirty="0"/>
                  <a:t>Outside of -2.5 to 2.5 the calculated value is inaccurate</a:t>
                </a:r>
              </a:p>
              <a:p>
                <a:pPr lvl="2"/>
                <a:r>
                  <a:rPr lang="en-US" sz="1600" dirty="0"/>
                  <a:t>Common practice to improve accuracy is to the increase the expansion but would run into out of range limits with Int65</a:t>
                </a:r>
              </a:p>
              <a:p>
                <a:pPr lvl="2"/>
                <a:endParaRPr lang="en-US" sz="1600" dirty="0"/>
              </a:p>
              <a:p>
                <a:pPr lvl="2"/>
                <a:endParaRPr lang="en-US" sz="1600" dirty="0"/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C99D8-C9BE-49FD-83A0-034246C22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221" y="1670645"/>
                <a:ext cx="9094270" cy="4303197"/>
              </a:xfrm>
              <a:blipFill>
                <a:blip r:embed="rId2"/>
                <a:stretch>
                  <a:fillRect t="-2059" r="-418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63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21" y="1670645"/>
            <a:ext cx="9094270" cy="4303197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For a proof of concept Neural Network, implement a binary classification model rather than multi-classification model</a:t>
            </a:r>
          </a:p>
          <a:p>
            <a:pPr lvl="2"/>
            <a:r>
              <a:rPr lang="en-US" sz="2000" dirty="0"/>
              <a:t>Eliminates the need of the </a:t>
            </a:r>
            <a:r>
              <a:rPr lang="en-US" sz="2000" dirty="0" err="1"/>
              <a:t>Softmax</a:t>
            </a:r>
            <a:r>
              <a:rPr lang="en-US" sz="2000" dirty="0"/>
              <a:t> Activation Function</a:t>
            </a:r>
          </a:p>
          <a:p>
            <a:pPr lvl="1"/>
            <a:r>
              <a:rPr lang="en-US" sz="2400" dirty="0"/>
              <a:t>Implementing an IEEE Int64 Field element would have advantages over the scaled representation</a:t>
            </a:r>
          </a:p>
          <a:p>
            <a:pPr lvl="2"/>
            <a:r>
              <a:rPr lang="en-US" sz="2000" dirty="0"/>
              <a:t>Multiplication of two scaled elements could lead to a failure in the boundary checking of the Int65</a:t>
            </a:r>
          </a:p>
          <a:p>
            <a:pPr lvl="2"/>
            <a:r>
              <a:rPr lang="en-US" sz="2000" dirty="0"/>
              <a:t>Multiplication of two scaled elements required division by the scale factor and can compound rounding errors in large and complex operations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257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21" y="1670645"/>
            <a:ext cx="9094270" cy="4303197"/>
          </a:xfrm>
        </p:spPr>
        <p:txBody>
          <a:bodyPr>
            <a:normAutofit/>
          </a:bodyPr>
          <a:lstStyle/>
          <a:p>
            <a:pPr lvl="1"/>
            <a:r>
              <a:rPr lang="en-US" sz="2000" dirty="0" err="1"/>
              <a:t>Github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https://github.com/Makalfo/SnarkyNet-MNIST-Digits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MNIST Handwritten Digits: </a:t>
            </a:r>
            <a:r>
              <a:rPr lang="en-US" sz="1800" dirty="0">
                <a:hlinkClick r:id="rId3"/>
              </a:rPr>
              <a:t>http://yann.lecun.com/exdb/mnist/</a:t>
            </a:r>
            <a:r>
              <a:rPr lang="en-US" sz="1800" dirty="0"/>
              <a:t> </a:t>
            </a:r>
          </a:p>
          <a:p>
            <a:pPr lvl="2"/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0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21" y="1670645"/>
            <a:ext cx="9094270" cy="4303197"/>
          </a:xfrm>
        </p:spPr>
        <p:txBody>
          <a:bodyPr>
            <a:normAutofit/>
          </a:bodyPr>
          <a:lstStyle/>
          <a:p>
            <a:pPr lvl="1" algn="ctr"/>
            <a:endParaRPr lang="en-US" sz="4000" dirty="0"/>
          </a:p>
          <a:p>
            <a:pPr marL="914400" lvl="2" indent="0" algn="ctr">
              <a:buNone/>
            </a:pPr>
            <a:endParaRPr lang="en-US" sz="4000" dirty="0"/>
          </a:p>
          <a:p>
            <a:pPr marL="914400" lvl="2" indent="0" algn="ctr">
              <a:buNone/>
            </a:pPr>
            <a:r>
              <a:rPr lang="en-US" sz="4000" dirty="0"/>
              <a:t>Questions?</a:t>
            </a:r>
          </a:p>
          <a:p>
            <a:pPr algn="ctr"/>
            <a:endParaRPr lang="en-US" sz="48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071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5494"/>
            <a:ext cx="9306421" cy="4758611"/>
          </a:xfrm>
        </p:spPr>
        <p:txBody>
          <a:bodyPr>
            <a:normAutofit/>
          </a:bodyPr>
          <a:lstStyle/>
          <a:p>
            <a:r>
              <a:rPr lang="en-US" sz="2400" dirty="0"/>
              <a:t>Proof of Concept for Implementing a Neural Network (NN) in </a:t>
            </a:r>
            <a:r>
              <a:rPr lang="en-US" sz="2400" dirty="0" err="1"/>
              <a:t>SnarkyJS</a:t>
            </a:r>
            <a:r>
              <a:rPr lang="en-US" sz="2400" dirty="0"/>
              <a:t> for </a:t>
            </a:r>
            <a:r>
              <a:rPr lang="en-US" sz="2400" dirty="0" err="1"/>
              <a:t>zkApps</a:t>
            </a:r>
            <a:endParaRPr lang="en-US" sz="2400" dirty="0"/>
          </a:p>
          <a:p>
            <a:pPr lvl="1"/>
            <a:r>
              <a:rPr lang="en-US" sz="2200" dirty="0"/>
              <a:t>Benefit of </a:t>
            </a:r>
            <a:r>
              <a:rPr lang="en-US" sz="2200" dirty="0" err="1"/>
              <a:t>zkApps</a:t>
            </a:r>
            <a:r>
              <a:rPr lang="en-US" sz="2200" dirty="0"/>
              <a:t> allows for computational intensive calculations to be off-load onto the local computer and efficient usage of the protocol</a:t>
            </a:r>
          </a:p>
          <a:p>
            <a:pPr lvl="1"/>
            <a:r>
              <a:rPr lang="en-US" sz="2200" dirty="0"/>
              <a:t>Entirety of the Neural Network must be in the circuit</a:t>
            </a:r>
          </a:p>
          <a:p>
            <a:r>
              <a:rPr lang="en-US" sz="2400" dirty="0"/>
              <a:t>Implement MNIST Handwritten Digit Recognition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97539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5494"/>
            <a:ext cx="9306421" cy="4758611"/>
          </a:xfrm>
        </p:spPr>
        <p:txBody>
          <a:bodyPr>
            <a:normAutofit/>
          </a:bodyPr>
          <a:lstStyle/>
          <a:p>
            <a:r>
              <a:rPr lang="en-US" sz="2400" dirty="0"/>
              <a:t>Common application of Neural Networks include the multi-class classification of the MNIST Handwritten Digital images </a:t>
            </a:r>
          </a:p>
          <a:p>
            <a:r>
              <a:rPr lang="en-US" sz="2200" dirty="0"/>
              <a:t>Dataset of 60,000 28 x 28 grayscale images of digits 0 to 9 </a:t>
            </a:r>
            <a:endParaRPr lang="en-US" sz="2400" dirty="0"/>
          </a:p>
        </p:txBody>
      </p:sp>
      <p:pic>
        <p:nvPicPr>
          <p:cNvPr id="4098" name="Picture 2" descr="Plot of a Subset of Images From the MNIST Dataset">
            <a:extLst>
              <a:ext uri="{FF2B5EF4-FFF2-40B4-BE49-F238E27FC236}">
                <a16:creationId xmlns:a16="http://schemas.microsoft.com/office/drawing/2014/main" id="{CF1846B8-2117-1447-94C3-A7447E99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271" y="3359410"/>
            <a:ext cx="3299431" cy="247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21E8A-52F4-7D4D-AA8A-357E209041CE}"/>
              </a:ext>
            </a:extLst>
          </p:cNvPr>
          <p:cNvSpPr txBox="1"/>
          <p:nvPr/>
        </p:nvSpPr>
        <p:spPr>
          <a:xfrm>
            <a:off x="3121073" y="5940623"/>
            <a:ext cx="4151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Reference: </a:t>
            </a:r>
            <a:r>
              <a:rPr lang="en-US" sz="1400" dirty="0">
                <a:hlinkClick r:id="rId3"/>
              </a:rPr>
              <a:t>http://yann.lecun.com/exdb/mnist/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11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21" y="1670646"/>
            <a:ext cx="9094270" cy="3541714"/>
          </a:xfrm>
        </p:spPr>
        <p:txBody>
          <a:bodyPr>
            <a:normAutofit/>
          </a:bodyPr>
          <a:lstStyle/>
          <a:p>
            <a:r>
              <a:rPr lang="en-US" sz="2400" dirty="0"/>
              <a:t>Develop and Train Neural Network in Python / </a:t>
            </a:r>
            <a:r>
              <a:rPr lang="en-US" sz="2400" dirty="0" err="1"/>
              <a:t>Tensorflow</a:t>
            </a:r>
            <a:endParaRPr lang="en-US" sz="2400" dirty="0"/>
          </a:p>
          <a:p>
            <a:pPr lvl="1"/>
            <a:r>
              <a:rPr lang="en-US" sz="2000" dirty="0"/>
              <a:t>Subsequent weights for the layers will be imported into </a:t>
            </a:r>
            <a:r>
              <a:rPr lang="en-US" sz="2000" dirty="0" err="1"/>
              <a:t>SnarkyJS</a:t>
            </a:r>
            <a:endParaRPr lang="en-US" sz="20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1026" name="Picture 2" descr="A Layman's Guide to Deep Neural Networks | by Jojo John Moolayil | Towards  Data Science">
            <a:extLst>
              <a:ext uri="{FF2B5EF4-FFF2-40B4-BE49-F238E27FC236}">
                <a16:creationId xmlns:a16="http://schemas.microsoft.com/office/drawing/2014/main" id="{B1CF92A5-86E4-0047-93EE-F3D71831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63" y="2901014"/>
            <a:ext cx="6189785" cy="339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2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21" y="1670646"/>
            <a:ext cx="9094270" cy="3541714"/>
          </a:xfrm>
        </p:spPr>
        <p:txBody>
          <a:bodyPr>
            <a:normAutofit/>
          </a:bodyPr>
          <a:lstStyle/>
          <a:p>
            <a:r>
              <a:rPr lang="en-US" sz="2000" dirty="0"/>
              <a:t>At the fundamental level, a Neural Network is a series of dot products or linear functions with an activation function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074" name="Picture 2" descr="First neural network for beginners explained (with code) | by Arthur Arnx |  Towards Data Science">
            <a:extLst>
              <a:ext uri="{FF2B5EF4-FFF2-40B4-BE49-F238E27FC236}">
                <a16:creationId xmlns:a16="http://schemas.microsoft.com/office/drawing/2014/main" id="{579523CB-7877-2745-9A1D-DEE08AE26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17" y="2735318"/>
            <a:ext cx="6728015" cy="342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</a:t>
            </a:r>
            <a:r>
              <a:rPr lang="en-US" dirty="0" err="1"/>
              <a:t>SnarkyNet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21" y="1670646"/>
            <a:ext cx="9094270" cy="3541714"/>
          </a:xfrm>
        </p:spPr>
        <p:txBody>
          <a:bodyPr>
            <a:normAutofit/>
          </a:bodyPr>
          <a:lstStyle/>
          <a:p>
            <a:r>
              <a:rPr lang="en-US" sz="2000" dirty="0" err="1"/>
              <a:t>SnarkyTensor</a:t>
            </a:r>
            <a:endParaRPr lang="en-US" sz="2000" dirty="0"/>
          </a:p>
          <a:p>
            <a:pPr lvl="1"/>
            <a:r>
              <a:rPr lang="en-US" sz="1800" dirty="0"/>
              <a:t>Provides tensor manipulation, dot products, and activation functions</a:t>
            </a:r>
          </a:p>
          <a:p>
            <a:pPr lvl="1"/>
            <a:r>
              <a:rPr lang="en-US" sz="1800" dirty="0"/>
              <a:t>Implements decimal representation for Int65</a:t>
            </a:r>
          </a:p>
          <a:p>
            <a:r>
              <a:rPr lang="en-US" sz="2000" dirty="0" err="1"/>
              <a:t>SnarkyLayer</a:t>
            </a:r>
            <a:r>
              <a:rPr lang="en-US" sz="2000" dirty="0"/>
              <a:t> (Extends </a:t>
            </a:r>
            <a:r>
              <a:rPr lang="en-US" sz="2000" dirty="0" err="1"/>
              <a:t>SnarkyTensor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Emulates Neural Network layer for handling the dot products and activation function</a:t>
            </a:r>
          </a:p>
          <a:p>
            <a:pPr marL="400050"/>
            <a:r>
              <a:rPr lang="en-US" sz="2000" dirty="0" err="1"/>
              <a:t>SnarkyNet</a:t>
            </a:r>
            <a:r>
              <a:rPr lang="en-US" sz="2000" dirty="0"/>
              <a:t> (Extends </a:t>
            </a:r>
            <a:r>
              <a:rPr lang="en-US" sz="2000" dirty="0" err="1"/>
              <a:t>SnarkyTensor</a:t>
            </a:r>
            <a:r>
              <a:rPr lang="en-US" sz="2000" dirty="0"/>
              <a:t>)</a:t>
            </a:r>
          </a:p>
          <a:p>
            <a:pPr marL="800100" lvl="1"/>
            <a:r>
              <a:rPr lang="en-US" sz="1800" dirty="0"/>
              <a:t>Utilizes </a:t>
            </a:r>
            <a:r>
              <a:rPr lang="en-US" sz="1800" dirty="0" err="1"/>
              <a:t>SnarkyLayers</a:t>
            </a:r>
            <a:r>
              <a:rPr lang="en-US" sz="1800" dirty="0"/>
              <a:t> and performs prediction on the input image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0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107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-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5494"/>
            <a:ext cx="9306421" cy="4758611"/>
          </a:xfrm>
        </p:spPr>
        <p:txBody>
          <a:bodyPr>
            <a:normAutofit/>
          </a:bodyPr>
          <a:lstStyle/>
          <a:p>
            <a:r>
              <a:rPr lang="en-US" sz="2400" dirty="0"/>
              <a:t>Neural Network Design: </a:t>
            </a:r>
          </a:p>
          <a:p>
            <a:pPr lvl="1"/>
            <a:r>
              <a:rPr lang="en-US" sz="2200" dirty="0"/>
              <a:t>Input layer of 784 x 1</a:t>
            </a:r>
          </a:p>
          <a:p>
            <a:pPr lvl="2"/>
            <a:r>
              <a:rPr lang="en-US" sz="2000" dirty="0"/>
              <a:t>Converted from the 28 x 28 image to a 784 x 1 vector</a:t>
            </a:r>
          </a:p>
          <a:p>
            <a:pPr lvl="1"/>
            <a:r>
              <a:rPr lang="en-US" sz="2200" dirty="0"/>
              <a:t>Hidden layer 1: 128 with </a:t>
            </a:r>
            <a:r>
              <a:rPr lang="en-US" sz="2200" dirty="0" err="1"/>
              <a:t>RelU</a:t>
            </a:r>
            <a:r>
              <a:rPr lang="en-US" sz="2200" dirty="0"/>
              <a:t> activation function</a:t>
            </a:r>
            <a:endParaRPr lang="en-US" sz="2000" dirty="0"/>
          </a:p>
          <a:p>
            <a:pPr lvl="1"/>
            <a:r>
              <a:rPr lang="en-US" sz="2200" dirty="0"/>
              <a:t>Classification layer: 10 with </a:t>
            </a:r>
            <a:r>
              <a:rPr lang="en-US" sz="2200" dirty="0" err="1"/>
              <a:t>Softmax</a:t>
            </a:r>
            <a:r>
              <a:rPr lang="en-US" sz="2200" dirty="0"/>
              <a:t> activation function</a:t>
            </a:r>
          </a:p>
          <a:p>
            <a:r>
              <a:rPr lang="en-US" sz="2400" dirty="0"/>
              <a:t>Train Model over 100 epochs in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F5860-26D1-0444-945A-66A14AFF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368" y="4670737"/>
            <a:ext cx="4800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DFF7-742A-CC47-816D-D1F68F7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Python to </a:t>
            </a:r>
            <a:r>
              <a:rPr lang="en-US" dirty="0" err="1"/>
              <a:t>SnarkyJS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6F6E-94F3-2848-A7B8-0C319ABA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803"/>
            <a:ext cx="8596668" cy="4454560"/>
          </a:xfrm>
        </p:spPr>
        <p:txBody>
          <a:bodyPr>
            <a:normAutofit/>
          </a:bodyPr>
          <a:lstStyle/>
          <a:p>
            <a:r>
              <a:rPr lang="en-US" sz="2000" dirty="0"/>
              <a:t>Translating the Python / </a:t>
            </a:r>
            <a:r>
              <a:rPr lang="en-US" sz="2000" dirty="0" err="1"/>
              <a:t>Tensorflow</a:t>
            </a:r>
            <a:r>
              <a:rPr lang="en-US" sz="2000" dirty="0"/>
              <a:t> model to the </a:t>
            </a:r>
            <a:r>
              <a:rPr lang="en-US" sz="2000" dirty="0" err="1"/>
              <a:t>SnarkyJs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Python: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SnarkyJS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00C2E-7CC1-D64B-A1A4-CF4F2B7A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8" y="2451233"/>
            <a:ext cx="4800600" cy="107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8B008-95BB-9947-B93B-77636B63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8" y="4129037"/>
            <a:ext cx="61468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572D8-14F2-CB4B-A3FE-2DD97849E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58" y="4831619"/>
            <a:ext cx="8509000" cy="29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C60F89-9916-1049-BC02-4A7A5967F1F7}"/>
              </a:ext>
            </a:extLst>
          </p:cNvPr>
          <p:cNvSpPr txBox="1"/>
          <p:nvPr/>
        </p:nvSpPr>
        <p:spPr>
          <a:xfrm>
            <a:off x="1213758" y="5274763"/>
            <a:ext cx="9085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weights_l1 and weights_l2 are the weights from the Python / </a:t>
            </a:r>
            <a:r>
              <a:rPr lang="en-US" sz="1400" dirty="0" err="1"/>
              <a:t>Tensorflow</a:t>
            </a:r>
            <a:r>
              <a:rPr lang="en-US" sz="14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27711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DFF7-742A-CC47-816D-D1F68F7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SnarkyNet</a:t>
            </a:r>
            <a:r>
              <a:rPr lang="en-US" dirty="0"/>
              <a:t> for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6F6E-94F3-2848-A7B8-0C319ABA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803"/>
            <a:ext cx="8596668" cy="4454560"/>
          </a:xfrm>
        </p:spPr>
        <p:txBody>
          <a:bodyPr>
            <a:normAutofit/>
          </a:bodyPr>
          <a:lstStyle/>
          <a:p>
            <a:r>
              <a:rPr lang="en-US" sz="2000" dirty="0"/>
              <a:t>Calling the </a:t>
            </a:r>
            <a:r>
              <a:rPr lang="en-US" sz="2000" dirty="0" err="1"/>
              <a:t>SnarkyNet</a:t>
            </a:r>
            <a:r>
              <a:rPr lang="en-US" sz="2000" dirty="0"/>
              <a:t> for Prediction on an Image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62204E-8CD8-6B4C-B949-F2853E0E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18" y="2254250"/>
            <a:ext cx="79375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804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1844</TotalTime>
  <Words>691</Words>
  <Application>Microsoft Macintosh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Courier New</vt:lpstr>
      <vt:lpstr>Trebuchet MS</vt:lpstr>
      <vt:lpstr>Wingdings 3</vt:lpstr>
      <vt:lpstr>Facet</vt:lpstr>
      <vt:lpstr>Neural Network in SnarkyJS for Mina</vt:lpstr>
      <vt:lpstr>Introduction and Goal</vt:lpstr>
      <vt:lpstr>Background</vt:lpstr>
      <vt:lpstr>Approach</vt:lpstr>
      <vt:lpstr>Approach - Neurons</vt:lpstr>
      <vt:lpstr>Approach - SnarkyNet Classes</vt:lpstr>
      <vt:lpstr>Approach - Neural Network </vt:lpstr>
      <vt:lpstr>Approach – Python to SnarkyJS</vt:lpstr>
      <vt:lpstr>SnarkyNet for Prediction</vt:lpstr>
      <vt:lpstr>Design Decition – Softmax Activation Function</vt:lpstr>
      <vt:lpstr>Results</vt:lpstr>
      <vt:lpstr>Challenges</vt:lpstr>
      <vt:lpstr>Lessons Learned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Autoencoder Anomaly Detection for Security Attacks on Blockchain</dc:title>
  <dc:creator>Albert Mak</dc:creator>
  <cp:lastModifiedBy>Albert Mak</cp:lastModifiedBy>
  <cp:revision>9</cp:revision>
  <dcterms:created xsi:type="dcterms:W3CDTF">2021-12-02T09:33:00Z</dcterms:created>
  <dcterms:modified xsi:type="dcterms:W3CDTF">2022-04-06T00:06:39Z</dcterms:modified>
</cp:coreProperties>
</file>