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78" r:id="rId4"/>
    <p:sldId id="260" r:id="rId5"/>
    <p:sldId id="275" r:id="rId6"/>
    <p:sldId id="277" r:id="rId7"/>
    <p:sldId id="276" r:id="rId8"/>
    <p:sldId id="261" r:id="rId9"/>
    <p:sldId id="262" r:id="rId10"/>
    <p:sldId id="259" r:id="rId11"/>
    <p:sldId id="263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0" r:id="rId20"/>
    <p:sldId id="25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1" autoAdjust="0"/>
    <p:restoredTop sz="94660"/>
  </p:normalViewPr>
  <p:slideViewPr>
    <p:cSldViewPr snapToGrid="0">
      <p:cViewPr varScale="1">
        <p:scale>
          <a:sx n="358" d="100"/>
          <a:sy n="35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2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4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02AA-0123-4997-A0AC-7401EBE75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in </a:t>
            </a:r>
            <a:r>
              <a:rPr lang="en-US" dirty="0" err="1"/>
              <a:t>SnarkyJS</a:t>
            </a:r>
            <a:r>
              <a:rPr lang="en-US" dirty="0"/>
              <a:t> for Mina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7527-3447-4233-83BD-000F34BEF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6BB5-6B84-4926-9C94-8FDA38BB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E5435-B1E0-4860-A275-C3652461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>
            <a:normAutofit/>
          </a:bodyPr>
          <a:lstStyle/>
          <a:p>
            <a:r>
              <a:rPr lang="en-US" sz="2200" dirty="0"/>
              <a:t>Implemented the RNNs as Long short-term memory (LSTM) networks to save</a:t>
            </a:r>
            <a:r>
              <a:rPr lang="en-US" sz="2000" dirty="0"/>
              <a:t> partial memory of each event</a:t>
            </a:r>
          </a:p>
          <a:p>
            <a:pPr lvl="1"/>
            <a:r>
              <a:rPr lang="en-US" sz="1800" dirty="0"/>
              <a:t>In the framework, the input and output of the autoencoder are temporally marked events in sliding window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0C3E8-EB25-4BBB-9EAE-F8E3D596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0"/>
          <a:stretch/>
        </p:blipFill>
        <p:spPr>
          <a:xfrm>
            <a:off x="420829" y="4141371"/>
            <a:ext cx="4704977" cy="157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2EBAC-2B02-4BD0-80FF-4C0DC78A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1" b="2256"/>
          <a:stretch/>
        </p:blipFill>
        <p:spPr>
          <a:xfrm>
            <a:off x="5876594" y="3607278"/>
            <a:ext cx="3149960" cy="2181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6AC2D-27FF-408B-B639-410962ADE3FC}"/>
              </a:ext>
            </a:extLst>
          </p:cNvPr>
          <p:cNvSpPr txBox="1"/>
          <p:nvPr/>
        </p:nvSpPr>
        <p:spPr>
          <a:xfrm>
            <a:off x="6560191" y="5718405"/>
            <a:ext cx="232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Sliding Window 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BCE7F-508A-48F5-8256-7C5DE07645D1}"/>
              </a:ext>
            </a:extLst>
          </p:cNvPr>
          <p:cNvSpPr txBox="1"/>
          <p:nvPr/>
        </p:nvSpPr>
        <p:spPr>
          <a:xfrm>
            <a:off x="1843778" y="5743462"/>
            <a:ext cx="20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Recurrent Autoencoder</a:t>
            </a:r>
          </a:p>
        </p:txBody>
      </p:sp>
    </p:spTree>
    <p:extLst>
      <p:ext uri="{BB962C8B-B14F-4D97-AF65-F5344CB8AC3E}">
        <p14:creationId xmlns:p14="http://schemas.microsoft.com/office/powerpoint/2010/main" val="273850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7386-FDEC-45FD-85F1-41A35E5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6CD26-462E-4B65-89EA-99B678CC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632" y="1535268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Recurrent Autoencoder Objectives:</a:t>
                </a:r>
              </a:p>
              <a:p>
                <a:pPr lvl="1"/>
                <a:r>
                  <a:rPr lang="en-US" sz="1800" dirty="0"/>
                  <a:t>Read all events in the sequence</a:t>
                </a:r>
              </a:p>
              <a:p>
                <a:pPr lvl="1"/>
                <a:r>
                  <a:rPr lang="en-US" sz="1800" dirty="0"/>
                  <a:t>Extract a compact representation of all events within the sequence</a:t>
                </a:r>
              </a:p>
              <a:p>
                <a:pPr lvl="1"/>
                <a:r>
                  <a:rPr lang="en-US" sz="1800" dirty="0"/>
                  <a:t>Generate a new sequence that is a copy of (or close to) the input one</a:t>
                </a:r>
              </a:p>
              <a:p>
                <a:r>
                  <a:rPr lang="en-US" sz="2000" dirty="0"/>
                  <a:t>The model can be trained by considering a reconstruction loss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outlierness score is computed as the average difference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all involved windows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6CD26-462E-4B65-89EA-99B678CC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632" y="1535268"/>
                <a:ext cx="8596668" cy="3880773"/>
              </a:xfrm>
              <a:blipFill>
                <a:blip r:embed="rId2"/>
                <a:stretch>
                  <a:fillRect l="-28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18DC73-909E-4AA8-91D9-1FAB07B5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8" y="3531641"/>
            <a:ext cx="3309975" cy="875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E9A7D-943B-4CA7-93C4-2D2C7872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08" y="5272834"/>
            <a:ext cx="3427892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7386-FDEC-45FD-85F1-41A35E5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CD26-462E-4B65-89EA-99B678CC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32" y="1535268"/>
            <a:ext cx="8596668" cy="4713132"/>
          </a:xfrm>
        </p:spPr>
        <p:txBody>
          <a:bodyPr>
            <a:normAutofit/>
          </a:bodyPr>
          <a:lstStyle/>
          <a:p>
            <a:r>
              <a:rPr lang="en-US" sz="2400" dirty="0"/>
              <a:t>Preprocess and normalize the data with feature selection of the more relevant attributes</a:t>
            </a:r>
          </a:p>
          <a:p>
            <a:pPr lvl="1"/>
            <a:r>
              <a:rPr lang="en-US" sz="2000" dirty="0"/>
              <a:t>Aggregate the data for the features on a daily basis:</a:t>
            </a:r>
          </a:p>
          <a:p>
            <a:pPr lvl="2"/>
            <a:r>
              <a:rPr lang="en-US" sz="1800" dirty="0"/>
              <a:t>Average size of a block (bytes)</a:t>
            </a:r>
          </a:p>
          <a:p>
            <a:pPr lvl="2"/>
            <a:r>
              <a:rPr lang="en-US" sz="1800" dirty="0"/>
              <a:t>Average provided gas (fee) to perform the transaction (</a:t>
            </a:r>
            <a:r>
              <a:rPr lang="en-US" sz="1800" dirty="0" err="1"/>
              <a:t>wei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Average difficult to validate a block</a:t>
            </a:r>
          </a:p>
          <a:p>
            <a:pPr lvl="2"/>
            <a:r>
              <a:rPr lang="en-US" sz="1800" dirty="0"/>
              <a:t>Average number of transactions contained in a block</a:t>
            </a:r>
          </a:p>
          <a:p>
            <a:pPr lvl="2"/>
            <a:r>
              <a:rPr lang="en-US" sz="1800" dirty="0"/>
              <a:t>Total amount of gas in all blocks</a:t>
            </a:r>
          </a:p>
          <a:p>
            <a:pPr lvl="2"/>
            <a:r>
              <a:rPr lang="en-US" sz="1800" dirty="0"/>
              <a:t>Total number of transactions in all blocks</a:t>
            </a:r>
          </a:p>
          <a:p>
            <a:pPr lvl="1"/>
            <a:r>
              <a:rPr lang="en-US" sz="2000" dirty="0"/>
              <a:t>Normalization allowed for the removal of seasonal, cyclic, and trending fluctuations in the data using a moving quantile ratio</a:t>
            </a:r>
          </a:p>
        </p:txBody>
      </p:sp>
    </p:spTree>
    <p:extLst>
      <p:ext uri="{BB962C8B-B14F-4D97-AF65-F5344CB8AC3E}">
        <p14:creationId xmlns:p14="http://schemas.microsoft.com/office/powerpoint/2010/main" val="268899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99A8-318C-4F1E-A9DB-84CE8B2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3B3C-6BE3-4DBC-AC12-071CFDD2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5" y="1930400"/>
            <a:ext cx="9083826" cy="39976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557002-FA1F-4F52-ACE6-12B9215E3A9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6912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67C136-45AA-4A85-8D08-012C3E1BF425}"/>
              </a:ext>
            </a:extLst>
          </p:cNvPr>
          <p:cNvSpPr txBox="1"/>
          <p:nvPr/>
        </p:nvSpPr>
        <p:spPr>
          <a:xfrm>
            <a:off x="943631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770A0-D080-4643-8D43-8C019D7BB5D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73016E-B5A7-46A4-914B-0936CDD010A7}"/>
              </a:ext>
            </a:extLst>
          </p:cNvPr>
          <p:cNvSpPr txBox="1"/>
          <p:nvPr/>
        </p:nvSpPr>
        <p:spPr>
          <a:xfrm>
            <a:off x="5602719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24F69-0BC1-46A3-A71B-58F9EC11929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393854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A328A2-EEAE-4451-8054-951EFDAC880E}"/>
              </a:ext>
            </a:extLst>
          </p:cNvPr>
          <p:cNvSpPr txBox="1"/>
          <p:nvPr/>
        </p:nvSpPr>
        <p:spPr>
          <a:xfrm>
            <a:off x="2900573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4EE5C-FF35-48D8-919B-3860E19E1BB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086717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D4D41-1C7A-425A-A9CC-4B13C7D05918}"/>
              </a:ext>
            </a:extLst>
          </p:cNvPr>
          <p:cNvSpPr txBox="1"/>
          <p:nvPr/>
        </p:nvSpPr>
        <p:spPr>
          <a:xfrm>
            <a:off x="7593436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319141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99A8-318C-4F1E-A9DB-84CE8B2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3482F-68B3-4411-B28E-45860275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1" y="1930400"/>
            <a:ext cx="8868171" cy="386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0B8F7-38A3-40F5-A982-8B479695E0D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530220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EC4082-846A-4F48-BCEC-44BD097E0D72}"/>
              </a:ext>
            </a:extLst>
          </p:cNvPr>
          <p:cNvSpPr txBox="1"/>
          <p:nvPr/>
        </p:nvSpPr>
        <p:spPr>
          <a:xfrm>
            <a:off x="1036939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6DFBF-46A2-4549-A9B6-6E29CA5D5C3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40014" y="1872861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6A90D-EC4C-47B9-8552-A9BF2788542D}"/>
              </a:ext>
            </a:extLst>
          </p:cNvPr>
          <p:cNvSpPr txBox="1"/>
          <p:nvPr/>
        </p:nvSpPr>
        <p:spPr>
          <a:xfrm>
            <a:off x="5546733" y="1595862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27E785-182D-4535-8683-F0CD3F768A3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93854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EA3EE0-811F-49D2-87E7-67D641721128}"/>
              </a:ext>
            </a:extLst>
          </p:cNvPr>
          <p:cNvSpPr txBox="1"/>
          <p:nvPr/>
        </p:nvSpPr>
        <p:spPr>
          <a:xfrm>
            <a:off x="2900573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1D3E9B-490F-443D-BD75-1AA717E3EC5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88169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9E2B9-3AAC-44D8-AFA1-79E97533FB76}"/>
              </a:ext>
            </a:extLst>
          </p:cNvPr>
          <p:cNvSpPr txBox="1"/>
          <p:nvPr/>
        </p:nvSpPr>
        <p:spPr>
          <a:xfrm>
            <a:off x="7494888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401295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4177-B7E6-4BAD-8086-A49741B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19748-BD8A-474D-9132-3051FB9E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0181"/>
                <a:ext cx="8596668" cy="4371182"/>
              </a:xfrm>
            </p:spPr>
            <p:txBody>
              <a:bodyPr/>
              <a:lstStyle/>
              <a:p>
                <a:r>
                  <a:rPr lang="en-US" dirty="0"/>
                  <a:t>DAO Attack: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consisted of blocks from August 2015 to April 2016</a:t>
                </a:r>
              </a:p>
              <a:p>
                <a:pPr lvl="1"/>
                <a:r>
                  <a:rPr lang="en-US" dirty="0"/>
                  <a:t>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consisted of blocks from April 2016 to July 2016</a:t>
                </a:r>
              </a:p>
              <a:p>
                <a:r>
                  <a:rPr lang="en-US" dirty="0"/>
                  <a:t>51% Attack: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consisted of blocks from July 2016 to November 2018</a:t>
                </a:r>
              </a:p>
              <a:p>
                <a:pPr lvl="1"/>
                <a:r>
                  <a:rPr lang="en-US" dirty="0"/>
                  <a:t>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consisted of blocks from November 2018 to February 2019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19748-BD8A-474D-9132-3051FB9E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0181"/>
                <a:ext cx="8596668" cy="4371182"/>
              </a:xfrm>
              <a:blipFill>
                <a:blip r:embed="rId2"/>
                <a:stretch>
                  <a:fillRect l="-142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72B69A-434F-4E86-BD30-D823F5B1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66" y="4079626"/>
            <a:ext cx="5515203" cy="1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DAO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8167-AF07-4068-9063-49AEF81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8596668" cy="4520472"/>
          </a:xfrm>
        </p:spPr>
        <p:txBody>
          <a:bodyPr/>
          <a:lstStyle/>
          <a:p>
            <a:r>
              <a:rPr lang="en-US" dirty="0"/>
              <a:t>Small peak in the outlierness score on day 295</a:t>
            </a:r>
          </a:p>
          <a:p>
            <a:r>
              <a:rPr lang="en-US" dirty="0"/>
              <a:t>Large peak on day 316 of the DAO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CC9B1-0F3C-4D6E-9230-2EA38DB7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7" y="2426237"/>
            <a:ext cx="5123963" cy="42280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87618" y="3219057"/>
            <a:ext cx="208382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6096000" y="3430513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>
            <a:off x="4799671" y="5565762"/>
            <a:ext cx="175997" cy="19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813110" y="5427262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Small Peak</a:t>
            </a:r>
          </a:p>
        </p:txBody>
      </p:sp>
    </p:spTree>
    <p:extLst>
      <p:ext uri="{BB962C8B-B14F-4D97-AF65-F5344CB8AC3E}">
        <p14:creationId xmlns:p14="http://schemas.microsoft.com/office/powerpoint/2010/main" val="21642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9E8DFF-03A5-4E19-9638-5BD93F99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64" y="2731469"/>
            <a:ext cx="4781334" cy="3959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8167-AF07-4068-9063-49AEF81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8596668" cy="4520472"/>
          </a:xfrm>
        </p:spPr>
        <p:txBody>
          <a:bodyPr/>
          <a:lstStyle/>
          <a:p>
            <a:r>
              <a:rPr lang="en-US" dirty="0"/>
              <a:t>Strong anomaly on day 1255, a few days after the actual attack</a:t>
            </a:r>
          </a:p>
          <a:p>
            <a:r>
              <a:rPr lang="en-US" dirty="0"/>
              <a:t>A number of companies working on ETC detected the attack and decided to freeze their activities</a:t>
            </a:r>
          </a:p>
          <a:p>
            <a:pPr lvl="1"/>
            <a:r>
              <a:rPr lang="en-US" dirty="0"/>
              <a:t>Day 1255 appear to be when all the frozen activities were recorded on the network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67620" y="3830022"/>
            <a:ext cx="290818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5458438" y="3830020"/>
            <a:ext cx="12863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Strong anomaly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 flipV="1">
            <a:off x="4656863" y="4294748"/>
            <a:ext cx="20016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662108" y="4294748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11553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5C848-447F-44F6-BD47-9446ECE0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4" y="2496639"/>
            <a:ext cx="4716497" cy="387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51%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78167-AF07-4068-9063-49AEF819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0891"/>
                <a:ext cx="8596668" cy="4520472"/>
              </a:xfrm>
            </p:spPr>
            <p:txBody>
              <a:bodyPr/>
              <a:lstStyle/>
              <a:p>
                <a:r>
                  <a:rPr lang="en-US" dirty="0"/>
                  <a:t>Results of the 51% Attack consistent when trained with a union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alone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78167-AF07-4068-9063-49AEF819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0891"/>
                <a:ext cx="8596668" cy="4520472"/>
              </a:xfrm>
              <a:blipFill>
                <a:blip r:embed="rId3"/>
                <a:stretch>
                  <a:fillRect l="-14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67620" y="3830022"/>
            <a:ext cx="290818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5458438" y="3830020"/>
            <a:ext cx="12863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Strong anomaly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 flipV="1">
            <a:off x="4656863" y="4294748"/>
            <a:ext cx="20016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662108" y="4294748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70908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76BF-87DC-459D-8589-EC069A2B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B56-C922-4EEB-B519-F38B69A1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963"/>
            <a:ext cx="8596668" cy="4489400"/>
          </a:xfrm>
        </p:spPr>
        <p:txBody>
          <a:bodyPr/>
          <a:lstStyle/>
          <a:p>
            <a:r>
              <a:rPr lang="en-US" dirty="0"/>
              <a:t>DAO Attack:</a:t>
            </a:r>
          </a:p>
          <a:p>
            <a:pPr lvl="1"/>
            <a:r>
              <a:rPr lang="en-US" dirty="0"/>
              <a:t>Recurrent Autoencoder was able to successfully detect the DAO attack by recreating the input and calculating an outlierness score for the detection of the anomaly</a:t>
            </a:r>
          </a:p>
          <a:p>
            <a:r>
              <a:rPr lang="en-US" dirty="0"/>
              <a:t>51% Attack:</a:t>
            </a:r>
          </a:p>
          <a:p>
            <a:pPr lvl="1"/>
            <a:r>
              <a:rPr lang="en-US" dirty="0"/>
              <a:t>Recurrent Autoencoder was not able to show an anomaly associated with the 51% Attack until several days after the initial attack</a:t>
            </a:r>
          </a:p>
          <a:p>
            <a:pPr lvl="1"/>
            <a:r>
              <a:rPr lang="en-US" dirty="0"/>
              <a:t>Orphan Blocks are not stored in the protocol but could have provided valuable information</a:t>
            </a:r>
          </a:p>
          <a:p>
            <a:r>
              <a:rPr lang="en-US" dirty="0"/>
              <a:t>Main limitation of the work is that successful blockchain attacks are rare and therefore require an </a:t>
            </a:r>
            <a:r>
              <a:rPr lang="en-US"/>
              <a:t>unsupervised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Proof of Concept for Implementing a Neural Network (NN) in </a:t>
            </a:r>
            <a:r>
              <a:rPr lang="en-US" sz="2400" dirty="0" err="1"/>
              <a:t>SnarkyJS</a:t>
            </a:r>
            <a:r>
              <a:rPr lang="en-US" sz="2400" dirty="0"/>
              <a:t> for </a:t>
            </a:r>
            <a:r>
              <a:rPr lang="en-US" sz="2400" dirty="0" err="1"/>
              <a:t>zkApps</a:t>
            </a:r>
            <a:endParaRPr lang="en-US" sz="2400" dirty="0"/>
          </a:p>
          <a:p>
            <a:pPr lvl="1"/>
            <a:r>
              <a:rPr lang="en-US" sz="2200" dirty="0"/>
              <a:t>Benefit of </a:t>
            </a:r>
            <a:r>
              <a:rPr lang="en-US" sz="2200" dirty="0" err="1"/>
              <a:t>zkApps</a:t>
            </a:r>
            <a:r>
              <a:rPr lang="en-US" sz="2200" dirty="0"/>
              <a:t> allows for computational intensive calculations to be off-load onto the local computer and efficient usage of the protocol</a:t>
            </a:r>
          </a:p>
          <a:p>
            <a:pPr lvl="1"/>
            <a:r>
              <a:rPr lang="en-US" sz="2200" dirty="0"/>
              <a:t>Entirety of the Neural Network must be in the circuit</a:t>
            </a:r>
          </a:p>
          <a:p>
            <a:r>
              <a:rPr lang="en-US" sz="2400" dirty="0"/>
              <a:t>Implement MNIST Handwritten Digit Recognition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97539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E063-CF43-4EBF-AA3A-560D5C68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38FF-2102-4BC0-BDAA-1BD775E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Learning Approach for Detecting Security Attacks on Blockchain</a:t>
            </a:r>
            <a:br>
              <a:rPr lang="en-US" dirty="0"/>
            </a:br>
            <a:r>
              <a:rPr lang="en-US" sz="1800" dirty="0"/>
              <a:t>Francesco </a:t>
            </a:r>
            <a:r>
              <a:rPr lang="en-US" sz="1800" dirty="0" err="1"/>
              <a:t>Scicchitano</a:t>
            </a:r>
            <a:r>
              <a:rPr lang="en-US" sz="1800" dirty="0"/>
              <a:t>, Angelica Liguori, Massimo </a:t>
            </a:r>
            <a:r>
              <a:rPr lang="en-US" sz="1800" dirty="0" err="1"/>
              <a:t>Guarascio</a:t>
            </a:r>
            <a:r>
              <a:rPr lang="en-US" sz="1800" dirty="0"/>
              <a:t>, Ettore Ritacco, Giuseppe Manco, CEUR, Italian Conference on Cyber Security,  February, 2020.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Makalfo</a:t>
            </a:r>
            <a:r>
              <a:rPr lang="en-US" dirty="0"/>
              <a:t>/</a:t>
            </a:r>
            <a:r>
              <a:rPr lang="en-US" dirty="0" err="1"/>
              <a:t>LSTM_Ethereum_Classic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04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8B9-8053-4C3A-85E1-E10E8B63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EFA43-0EA4-4145-96F0-91AF6CC6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98" y="1715746"/>
            <a:ext cx="6828784" cy="48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MNIST Handwritten Digit Recognition Neural Network </a:t>
            </a:r>
          </a:p>
        </p:txBody>
      </p:sp>
      <p:pic>
        <p:nvPicPr>
          <p:cNvPr id="4098" name="Picture 2" descr="Plot of a Subset of Images From the MNIST Dataset">
            <a:extLst>
              <a:ext uri="{FF2B5EF4-FFF2-40B4-BE49-F238E27FC236}">
                <a16:creationId xmlns:a16="http://schemas.microsoft.com/office/drawing/2014/main" id="{CF1846B8-2117-1447-94C3-A7447E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71" y="3650483"/>
            <a:ext cx="3299431" cy="24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21E8A-52F4-7D4D-AA8A-357E209041CE}"/>
              </a:ext>
            </a:extLst>
          </p:cNvPr>
          <p:cNvSpPr txBox="1"/>
          <p:nvPr/>
        </p:nvSpPr>
        <p:spPr>
          <a:xfrm>
            <a:off x="2668482" y="3718086"/>
            <a:ext cx="929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MNIST Database of </a:t>
            </a:r>
            <a:r>
              <a:rPr lang="en-US"/>
              <a:t>Handwritten Digits http</a:t>
            </a:r>
            <a:r>
              <a:rPr lang="en-US" dirty="0"/>
              <a:t>://</a:t>
            </a:r>
            <a:r>
              <a:rPr lang="en-US" dirty="0" err="1"/>
              <a:t>yann.lecun.com</a:t>
            </a:r>
            <a:r>
              <a:rPr lang="en-US" dirty="0"/>
              <a:t>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mnist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11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400" dirty="0"/>
              <a:t>Develop and Train Neural Network in Python / </a:t>
            </a:r>
            <a:r>
              <a:rPr lang="en-US" sz="2400" dirty="0" err="1"/>
              <a:t>Tensorflow</a:t>
            </a:r>
            <a:endParaRPr lang="en-US" sz="2400" dirty="0"/>
          </a:p>
          <a:p>
            <a:pPr lvl="1"/>
            <a:r>
              <a:rPr lang="en-US" sz="2000" dirty="0"/>
              <a:t>Subsequent weights for the layers will be imported into </a:t>
            </a:r>
            <a:r>
              <a:rPr lang="en-US" sz="2000" dirty="0" err="1"/>
              <a:t>SnarkyJS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 descr="A Layman's Guide to Deep Neural Networks | by Jojo John Moolayil | Towards  Data Science">
            <a:extLst>
              <a:ext uri="{FF2B5EF4-FFF2-40B4-BE49-F238E27FC236}">
                <a16:creationId xmlns:a16="http://schemas.microsoft.com/office/drawing/2014/main" id="{B1CF92A5-86E4-0047-93EE-F3D71831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63" y="2901014"/>
            <a:ext cx="6189785" cy="339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At the fundamental level, a Neural Network is a series of dot products or linear functions with an activation function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 descr="First neural network for beginners explained (with code) | by Arthur Arnx |  Towards Data Science">
            <a:extLst>
              <a:ext uri="{FF2B5EF4-FFF2-40B4-BE49-F238E27FC236}">
                <a16:creationId xmlns:a16="http://schemas.microsoft.com/office/drawing/2014/main" id="{579523CB-7877-2745-9A1D-DEE08AE2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17" y="2735318"/>
            <a:ext cx="6728015" cy="342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0040-66E0-7F44-828C-66F521B3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6195-4511-DD4F-AA4B-77F02FBE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FF7-742A-CC47-816D-D1F68F7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Python to </a:t>
            </a:r>
            <a:r>
              <a:rPr lang="en-US" dirty="0" err="1"/>
              <a:t>SnarkyJS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6F6E-94F3-2848-A7B8-0C319ABA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803"/>
            <a:ext cx="8596668" cy="4454560"/>
          </a:xfrm>
        </p:spPr>
        <p:txBody>
          <a:bodyPr>
            <a:normAutofit/>
          </a:bodyPr>
          <a:lstStyle/>
          <a:p>
            <a:r>
              <a:rPr lang="en-US" sz="2000" dirty="0"/>
              <a:t>Translating the Python / </a:t>
            </a:r>
            <a:r>
              <a:rPr lang="en-US" sz="2000" dirty="0" err="1"/>
              <a:t>Tensorflow</a:t>
            </a:r>
            <a:r>
              <a:rPr lang="en-US" sz="2000" dirty="0"/>
              <a:t> model to the </a:t>
            </a:r>
            <a:r>
              <a:rPr lang="en-US" sz="2000" dirty="0" err="1"/>
              <a:t>SnarkyJs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Python: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SnarkyJS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0C2E-7CC1-D64B-A1A4-CF4F2B7A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8" y="2451233"/>
            <a:ext cx="4800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8B008-95BB-9947-B93B-77636B63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8" y="4129037"/>
            <a:ext cx="61468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572D8-14F2-CB4B-A3FE-2DD97849E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58" y="4831619"/>
            <a:ext cx="8509000" cy="29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60F89-9916-1049-BC02-4A7A5967F1F7}"/>
              </a:ext>
            </a:extLst>
          </p:cNvPr>
          <p:cNvSpPr txBox="1"/>
          <p:nvPr/>
        </p:nvSpPr>
        <p:spPr>
          <a:xfrm>
            <a:off x="1213758" y="5274763"/>
            <a:ext cx="908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weights_l1 and weights_l2 are the weights from the Python / </a:t>
            </a:r>
            <a:r>
              <a:rPr lang="en-US" sz="1400" dirty="0" err="1"/>
              <a:t>Tensorflow</a:t>
            </a:r>
            <a:r>
              <a:rPr lang="en-US" sz="1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2771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 and Cons of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63"/>
            <a:ext cx="9905999" cy="4376057"/>
          </a:xfrm>
        </p:spPr>
        <p:txBody>
          <a:bodyPr>
            <a:noAutofit/>
          </a:bodyPr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2000" dirty="0"/>
              <a:t>Immutable</a:t>
            </a:r>
          </a:p>
          <a:p>
            <a:pPr lvl="1"/>
            <a:r>
              <a:rPr lang="en-US" sz="2000" dirty="0"/>
              <a:t>All transactions and history are publicly available</a:t>
            </a:r>
          </a:p>
          <a:p>
            <a:pPr lvl="1"/>
            <a:r>
              <a:rPr lang="en-US" sz="2000" dirty="0"/>
              <a:t>Large amounts of data</a:t>
            </a:r>
          </a:p>
          <a:p>
            <a:pPr lvl="1"/>
            <a:r>
              <a:rPr lang="en-US" sz="2000" dirty="0"/>
              <a:t>Transparent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2000" dirty="0"/>
              <a:t>Successful attacks are very rare events and do not share common patterns</a:t>
            </a:r>
          </a:p>
          <a:p>
            <a:pPr lvl="2"/>
            <a:r>
              <a:rPr lang="en-US" sz="2000" dirty="0"/>
              <a:t>Data is unsupervised due to the lack of labeled data</a:t>
            </a:r>
          </a:p>
          <a:p>
            <a:pPr lvl="1"/>
            <a:r>
              <a:rPr lang="en-US" sz="2000" dirty="0"/>
              <a:t>Prone to seasonal, cyclic and trending fluctuations in the data</a:t>
            </a:r>
          </a:p>
          <a:p>
            <a:pPr lvl="1"/>
            <a:r>
              <a:rPr lang="en-US" sz="2000" dirty="0"/>
              <a:t>Pseudo-anonymous</a:t>
            </a:r>
          </a:p>
          <a:p>
            <a:pPr lvl="1"/>
            <a:r>
              <a:rPr lang="en-US" sz="2000" dirty="0"/>
              <a:t>Orphan blocks are not stored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87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133-18D4-4133-BC2E-D15BE1F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F2E0-C72D-4E3A-B7EB-C9783FAF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>
            <a:normAutofit/>
          </a:bodyPr>
          <a:lstStyle/>
          <a:p>
            <a:r>
              <a:rPr lang="en-US" sz="2400" dirty="0"/>
              <a:t>Recurrent Autoencoder model to exploit the information collected by the activities within a blockchain</a:t>
            </a:r>
          </a:p>
          <a:p>
            <a:pPr lvl="1"/>
            <a:r>
              <a:rPr lang="en-US" sz="2000" dirty="0"/>
              <a:t>Highlight anomalies in the underlying network activity that can represent a potential symptom of a forthcoming or current attack on the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33F8A-8DC1-447A-BAE4-C4832CAF1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44"/>
          <a:stretch/>
        </p:blipFill>
        <p:spPr>
          <a:xfrm>
            <a:off x="2828953" y="3960977"/>
            <a:ext cx="4293429" cy="17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8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1673</TotalTime>
  <Words>823</Words>
  <Application>Microsoft Macintosh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Trebuchet MS</vt:lpstr>
      <vt:lpstr>Wingdings 3</vt:lpstr>
      <vt:lpstr>Facet</vt:lpstr>
      <vt:lpstr>Neural Network in SnarkyJS for Mina</vt:lpstr>
      <vt:lpstr>Introduction and Goal</vt:lpstr>
      <vt:lpstr>Introduction and Goal</vt:lpstr>
      <vt:lpstr>Approach</vt:lpstr>
      <vt:lpstr>Approach - Neurons</vt:lpstr>
      <vt:lpstr>Approach - </vt:lpstr>
      <vt:lpstr>Approach – Python to SnarkyJS</vt:lpstr>
      <vt:lpstr>Pros and Cons of the Blockchain</vt:lpstr>
      <vt:lpstr>Technical Approach</vt:lpstr>
      <vt:lpstr>Technical Approach</vt:lpstr>
      <vt:lpstr>Technical Approach</vt:lpstr>
      <vt:lpstr>Feature Extraction and Normalization</vt:lpstr>
      <vt:lpstr>Visualization of Normalization</vt:lpstr>
      <vt:lpstr>Visualization of Normalization</vt:lpstr>
      <vt:lpstr>Training and Test Data</vt:lpstr>
      <vt:lpstr>Experimental Results – DAO Attack</vt:lpstr>
      <vt:lpstr>Experimental Results – 51% Attack</vt:lpstr>
      <vt:lpstr>Experimental Results – 51% Attack</vt:lpstr>
      <vt:lpstr>Conclusion</vt:lpstr>
      <vt:lpstr>References </vt:lpstr>
      <vt:lpstr>Ethereum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Autoencoder Anomaly Detection for Security Attacks on Blockchain</dc:title>
  <dc:creator>Albert Mak</dc:creator>
  <cp:lastModifiedBy>Albert Mak</cp:lastModifiedBy>
  <cp:revision>8</cp:revision>
  <dcterms:created xsi:type="dcterms:W3CDTF">2021-12-02T09:33:00Z</dcterms:created>
  <dcterms:modified xsi:type="dcterms:W3CDTF">2022-04-05T21:15:11Z</dcterms:modified>
</cp:coreProperties>
</file>