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Default Extension="wdp" ContentType="image/vnd.ms-photo"/>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7" r:id="rId2"/>
    <p:sldMasterId id="2147483709" r:id="rId3"/>
    <p:sldMasterId id="2147483722" r:id="rId4"/>
  </p:sldMasterIdLst>
  <p:notesMasterIdLst>
    <p:notesMasterId r:id="rId19"/>
  </p:notesMasterIdLst>
  <p:handoutMasterIdLst>
    <p:handoutMasterId r:id="rId20"/>
  </p:handoutMasterIdLst>
  <p:sldIdLst>
    <p:sldId id="324" r:id="rId5"/>
    <p:sldId id="269" r:id="rId6"/>
    <p:sldId id="326" r:id="rId7"/>
    <p:sldId id="327" r:id="rId8"/>
    <p:sldId id="328" r:id="rId9"/>
    <p:sldId id="329" r:id="rId10"/>
    <p:sldId id="333" r:id="rId11"/>
    <p:sldId id="335" r:id="rId12"/>
    <p:sldId id="330" r:id="rId13"/>
    <p:sldId id="338" r:id="rId14"/>
    <p:sldId id="337" r:id="rId15"/>
    <p:sldId id="331" r:id="rId16"/>
    <p:sldId id="323" r:id="rId17"/>
    <p:sldId id="261" r:id="rId18"/>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5196"/>
    <a:srgbClr val="8FB4FF"/>
    <a:srgbClr val="68C6B0"/>
    <a:srgbClr val="40AA91"/>
    <a:srgbClr val="3AB075"/>
    <a:srgbClr val="B4AA7A"/>
    <a:srgbClr val="6699FF"/>
    <a:srgbClr val="3399FF"/>
    <a:srgbClr val="FFFFCC"/>
    <a:srgbClr val="CC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8" autoAdjust="0"/>
    <p:restoredTop sz="93094" autoAdjust="0"/>
  </p:normalViewPr>
  <p:slideViewPr>
    <p:cSldViewPr>
      <p:cViewPr>
        <p:scale>
          <a:sx n="75" d="100"/>
          <a:sy n="75" d="100"/>
        </p:scale>
        <p:origin x="-990" y="-6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60" y="-96"/>
      </p:cViewPr>
      <p:guideLst>
        <p:guide orient="horz" pos="3127"/>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F1CD1D17-CD33-4A05-95B3-C1A7DDA87673}" type="datetimeFigureOut">
              <a:rPr lang="en-US" smtClean="0"/>
              <a:pPr/>
              <a:t>11/20/2014</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3FF39086-419E-4FFD-A386-F3CE8226F4F1}" type="slidenum">
              <a:rPr lang="en-US" smtClean="0"/>
              <a:pPr/>
              <a:t>‹#›</a:t>
            </a:fld>
            <a:endParaRPr lang="en-US"/>
          </a:p>
        </p:txBody>
      </p:sp>
    </p:spTree>
    <p:extLst>
      <p:ext uri="{BB962C8B-B14F-4D97-AF65-F5344CB8AC3E}">
        <p14:creationId xmlns:p14="http://schemas.microsoft.com/office/powerpoint/2010/main" xmlns="" val="32169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54F900CE-51BC-46B1-AC3E-BD00974BC02D}" type="datetimeFigureOut">
              <a:rPr lang="en-US" smtClean="0"/>
              <a:pPr/>
              <a:t>11/20/2014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8EE8F9C1-117E-490F-96A4-461279B7E2A6}" type="slidenum">
              <a:rPr lang="en-US" smtClean="0"/>
              <a:pPr/>
              <a:t>‹#›</a:t>
            </a:fld>
            <a:endParaRPr lang="en-US"/>
          </a:p>
        </p:txBody>
      </p:sp>
    </p:spTree>
    <p:extLst>
      <p:ext uri="{BB962C8B-B14F-4D97-AF65-F5344CB8AC3E}">
        <p14:creationId xmlns:p14="http://schemas.microsoft.com/office/powerpoint/2010/main" xmlns="" val="1879108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F9C1-117E-490F-96A4-461279B7E2A6}" type="slidenum">
              <a:rPr lang="en-US" smtClean="0">
                <a:solidFill>
                  <a:prstClr val="black"/>
                </a:solidFill>
              </a: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s">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7DF9115E-F9C2-4557-AD5A-1483FD16FF1F}" type="datetime1">
              <a:rPr lang="en-US" smtClean="0"/>
              <a:pPr/>
              <a:t>11/20/2014</a:t>
            </a:fld>
            <a:endParaRPr lang="en-US"/>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BEA45606-F4D9-4FB4-B185-3E75403D372C}" type="datetime1">
              <a:rPr lang="en-US" smtClean="0"/>
              <a:pPr/>
              <a:t>11/20/2014</a:t>
            </a:fld>
            <a:endParaRPr lang="en-US"/>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prstGeom prst="rect">
            <a:avLst/>
          </a:prstGeo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a:prstGeom prst="rect">
            <a:avLst/>
          </a:prstGeo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457200" y="6356350"/>
            <a:ext cx="2133600" cy="365125"/>
          </a:xfrm>
          <a:prstGeom prst="rect">
            <a:avLst/>
          </a:prstGeom>
        </p:spPr>
        <p:txBody>
          <a:bodyPr/>
          <a:lstStyle/>
          <a:p>
            <a:fld id="{634B3549-ABB0-466C-A176-7B80535BCCEA}" type="datetime1">
              <a:rPr lang="en-US" smtClean="0"/>
              <a:pPr/>
              <a:t>11/20/2014</a:t>
            </a:fld>
            <a:endParaRPr lang="en-US"/>
          </a:p>
        </p:txBody>
      </p:sp>
      <p:sp>
        <p:nvSpPr>
          <p:cNvPr id="19" name="Footer Placeholder 18"/>
          <p:cNvSpPr>
            <a:spLocks noGrp="1"/>
          </p:cNvSpPr>
          <p:nvPr>
            <p:ph type="ftr" sz="quarter" idx="11"/>
          </p:nvPr>
        </p:nvSpPr>
        <p:spPr>
          <a:xfrm>
            <a:off x="2667000" y="6356350"/>
            <a:ext cx="3352800" cy="365125"/>
          </a:xfrm>
          <a:prstGeom prst="rect">
            <a:avLst/>
          </a:prstGeom>
        </p:spPr>
        <p:txBody>
          <a:bodyPr/>
          <a:lstStyle/>
          <a:p>
            <a:r>
              <a:rPr lang="en-US" smtClean="0"/>
              <a:t>Saudi Makamin Oil &amp; Gas Services</a:t>
            </a:r>
            <a:endParaRPr lang="en-US"/>
          </a:p>
        </p:txBody>
      </p:sp>
      <p:sp>
        <p:nvSpPr>
          <p:cNvPr id="27" name="Slide Number Placeholder 26"/>
          <p:cNvSpPr>
            <a:spLocks noGrp="1"/>
          </p:cNvSpPr>
          <p:nvPr>
            <p:ph type="sldNum" sz="quarter" idx="12"/>
          </p:nvPr>
        </p:nvSpPr>
        <p:spPr>
          <a:xfrm>
            <a:off x="7924800" y="6356350"/>
            <a:ext cx="762000" cy="365125"/>
          </a:xfrm>
          <a:prstGeom prst="rect">
            <a:avLst/>
          </a:prstGeom>
        </p:spPr>
        <p:txBody>
          <a:bodyPr/>
          <a:lstStyle/>
          <a:p>
            <a:fld id="{5A81A576-55A4-427D-BCD3-692244103D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5" name="Rektangel 2"/>
          <p:cNvSpPr>
            <a:spLocks noChangeArrowheads="1"/>
          </p:cNvSpPr>
          <p:nvPr/>
        </p:nvSpPr>
        <p:spPr bwMode="auto">
          <a:xfrm>
            <a:off x="0" y="768350"/>
            <a:ext cx="9144000" cy="1235075"/>
          </a:xfrm>
          <a:prstGeom prst="rect">
            <a:avLst/>
          </a:prstGeom>
          <a:gradFill flip="none" rotWithShape="1">
            <a:gsLst>
              <a:gs pos="89000">
                <a:srgbClr val="C00000"/>
              </a:gs>
              <a:gs pos="20000">
                <a:srgbClr val="F50736"/>
              </a:gs>
              <a:gs pos="11000">
                <a:srgbClr val="F50736"/>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pic>
        <p:nvPicPr>
          <p:cNvPr id="6" name="Billede 3" descr="dreamstime_Handshake.jpg"/>
          <p:cNvPicPr>
            <a:picLocks noChangeAspect="1"/>
          </p:cNvPicPr>
          <p:nvPr userDrawn="1"/>
        </p:nvPicPr>
        <p:blipFill>
          <a:blip r:embed="rId2" cstate="print"/>
          <a:srcRect/>
          <a:stretch>
            <a:fillRect/>
          </a:stretch>
        </p:blipFill>
        <p:spPr bwMode="auto">
          <a:xfrm>
            <a:off x="7334250" y="777875"/>
            <a:ext cx="1809750" cy="1223963"/>
          </a:xfrm>
          <a:prstGeom prst="rect">
            <a:avLst/>
          </a:prstGeom>
          <a:noFill/>
          <a:ln w="9525">
            <a:noFill/>
            <a:miter lim="800000"/>
            <a:headEnd/>
            <a:tailEnd/>
          </a:ln>
        </p:spPr>
      </p:pic>
      <p:sp>
        <p:nvSpPr>
          <p:cNvPr id="3" name="Pladsholder til indhold 2"/>
          <p:cNvSpPr>
            <a:spLocks noGrp="1"/>
          </p:cNvSpPr>
          <p:nvPr>
            <p:ph idx="1"/>
          </p:nvPr>
        </p:nvSpPr>
        <p:spPr>
          <a:xfrm>
            <a:off x="457200" y="2298700"/>
            <a:ext cx="82296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1" name="Pladsholder til tekst 2"/>
          <p:cNvSpPr>
            <a:spLocks noGrp="1"/>
          </p:cNvSpPr>
          <p:nvPr>
            <p:ph type="body" idx="13"/>
          </p:nvPr>
        </p:nvSpPr>
        <p:spPr>
          <a:xfrm>
            <a:off x="177800" y="1447801"/>
            <a:ext cx="6489700" cy="358774"/>
          </a:xfrm>
          <a:prstGeom prst="rect">
            <a:avLst/>
          </a:prstGeom>
        </p:spPr>
        <p:txBody>
          <a:bodyPr anchor="b"/>
          <a:lstStyle>
            <a:lvl1pPr marL="0" indent="0">
              <a:buNone/>
              <a:defRPr sz="20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Pladsholder til dato 3"/>
          <p:cNvSpPr>
            <a:spLocks noGrp="1"/>
          </p:cNvSpPr>
          <p:nvPr userDrawn="1">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pPr>
              <a:defRPr/>
            </a:pPr>
            <a:fld id="{FD8A7371-2950-4114-8636-676FF9154A08}" type="datetime1">
              <a:rPr lang="en-US" smtClean="0"/>
              <a:pPr>
                <a:defRPr/>
              </a:pPr>
              <a:t>11/20/2014</a:t>
            </a:fld>
            <a:endParaRPr lang="da-DK"/>
          </a:p>
        </p:txBody>
      </p:sp>
      <p:sp>
        <p:nvSpPr>
          <p:cNvPr id="8" name="Pladsholder til diasnummer 5"/>
          <p:cNvSpPr>
            <a:spLocks noGrp="1"/>
          </p:cNvSpPr>
          <p:nvPr userDrawn="1">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pPr>
              <a:defRPr/>
            </a:pPr>
            <a:r>
              <a:rPr lang="da-DK"/>
              <a:t>Your Logo</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2" name="Gruppe 13"/>
          <p:cNvGrpSpPr/>
          <p:nvPr userDrawn="1"/>
        </p:nvGrpSpPr>
        <p:grpSpPr>
          <a:xfrm>
            <a:off x="0" y="0"/>
            <a:ext cx="9144000" cy="1968500"/>
            <a:chOff x="0" y="0"/>
            <a:chExt cx="9144000" cy="1968500"/>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0"/>
              <a:ext cx="9144000" cy="1968500"/>
            </a:xfrm>
            <a:prstGeom prst="rect">
              <a:avLst/>
            </a:prstGeom>
            <a:gradFill flip="none" rotWithShape="1">
              <a:gsLst>
                <a:gs pos="89000">
                  <a:srgbClr val="C00000"/>
                </a:gs>
                <a:gs pos="20000">
                  <a:srgbClr val="F50736"/>
                </a:gs>
                <a:gs pos="11000">
                  <a:srgbClr val="F50736"/>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7" name="Rektangel 3"/>
            <p:cNvSpPr>
              <a:spLocks noChangeArrowheads="1"/>
            </p:cNvSpPr>
            <p:nvPr/>
          </p:nvSpPr>
          <p:spPr bwMode="auto">
            <a:xfrm>
              <a:off x="0" y="1661160"/>
              <a:ext cx="9144000" cy="304800"/>
            </a:xfrm>
            <a:prstGeom prst="rect">
              <a:avLst/>
            </a:prstGeom>
            <a:gradFill>
              <a:gsLst>
                <a:gs pos="0">
                  <a:schemeClr val="bg2">
                    <a:lumMod val="90000"/>
                  </a:schemeClr>
                </a:gs>
                <a:gs pos="100000">
                  <a:schemeClr val="accent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pPr>
              <a:defRPr/>
            </a:pPr>
            <a:fld id="{BC18167C-DB39-4E07-9648-3907D65EBF47}" type="datetime1">
              <a:rPr lang="en-US" smtClean="0"/>
              <a:pPr>
                <a:defRPr/>
              </a:pPr>
              <a:t>11/20/2014</a:t>
            </a:fld>
            <a:endParaRPr lang="da-DK"/>
          </a:p>
        </p:txBody>
      </p:sp>
      <p:sp>
        <p:nvSpPr>
          <p:cNvPr id="10"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pPr>
              <a:defRPr/>
            </a:pPr>
            <a:r>
              <a:rPr lang="da-DK"/>
              <a:t>Your Logo</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3BC6E72C-DFF2-439F-B68F-ED61A4E983C1}" type="datetime1">
              <a:rPr lang="en-US" smtClean="0"/>
              <a:pPr>
                <a:defRPr/>
              </a:pPr>
              <a:t>11/20/2014</a:t>
            </a:fld>
            <a:endParaRPr lang="da-DK" dirty="0"/>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3CEF220A-DA4D-448D-89BC-A80683699D92}" type="slidenum">
              <a:rPr lang="da-DK"/>
              <a:pPr>
                <a:defRPr/>
              </a:pPr>
              <a:t>‹#›</a:t>
            </a:fld>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B277BB32-B996-4827-AEA5-20875A56C291}" type="datetime1">
              <a:rPr lang="en-US" smtClean="0"/>
              <a:pPr>
                <a:defRPr/>
              </a:pPr>
              <a:t>11/20/2014</a:t>
            </a:fld>
            <a:endParaRPr lang="da-DK" dirty="0"/>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1F060FF9-55E2-44B4-8449-7EA3CCF24219}" type="slidenum">
              <a:rPr lang="da-DK"/>
              <a:pPr>
                <a:defRPr/>
              </a:pPr>
              <a:t>‹#›</a:t>
            </a:fld>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3713E38A-90E6-4A64-89C6-C064E23B740C}" type="datetime1">
              <a:rPr lang="en-US" smtClean="0"/>
              <a:pPr>
                <a:defRPr/>
              </a:pPr>
              <a:t>11/20/2014</a:t>
            </a:fld>
            <a:endParaRPr lang="da-DK" dirty="0"/>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3265DB8C-E4EE-4019-92BF-2BE6D02FC9B6}" type="slidenum">
              <a:rPr lang="da-DK"/>
              <a:pPr>
                <a:defRPr/>
              </a:pPr>
              <a:t>‹#›</a:t>
            </a:fld>
            <a:endParaRPr lang="da-DK"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6ECEEA55-8CED-4A98-858D-8799F352FF42}" type="datetime1">
              <a:rPr lang="en-US" smtClean="0"/>
              <a:pPr>
                <a:defRPr/>
              </a:pPr>
              <a:t>11/20/2014</a:t>
            </a:fld>
            <a:endParaRPr lang="da-DK" dirty="0"/>
          </a:p>
        </p:txBody>
      </p:sp>
      <p:sp>
        <p:nvSpPr>
          <p:cNvPr id="3"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4"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CE4774C3-3163-4889-ADE4-31A8C15C38A1}" type="slidenum">
              <a:rPr lang="da-DK"/>
              <a:pPr>
                <a:defRPr/>
              </a:pPr>
              <a:t>‹#›</a:t>
            </a:fld>
            <a:endParaRPr lang="da-DK"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grpSp>
        <p:nvGrpSpPr>
          <p:cNvPr id="2" name="Gruppe 14"/>
          <p:cNvGrpSpPr/>
          <p:nvPr/>
        </p:nvGrpSpPr>
        <p:grpSpPr>
          <a:xfrm>
            <a:off x="0" y="800100"/>
            <a:ext cx="9144000" cy="1224422"/>
            <a:chOff x="0" y="800100"/>
            <a:chExt cx="9144000" cy="1224422"/>
          </a:xfrm>
          <a:effectLst>
            <a:outerShdw blurRad="50800" dist="38100" dir="5400000" algn="t" rotWithShape="0">
              <a:prstClr val="black">
                <a:alpha val="40000"/>
              </a:prstClr>
            </a:outerShdw>
          </a:effectLst>
        </p:grpSpPr>
        <p:sp>
          <p:nvSpPr>
            <p:cNvPr id="6" name="Rektangel 2"/>
            <p:cNvSpPr>
              <a:spLocks noChangeArrowheads="1"/>
            </p:cNvSpPr>
            <p:nvPr/>
          </p:nvSpPr>
          <p:spPr bwMode="auto">
            <a:xfrm>
              <a:off x="0" y="800100"/>
              <a:ext cx="9144000" cy="1224000"/>
            </a:xfrm>
            <a:prstGeom prst="rect">
              <a:avLst/>
            </a:prstGeom>
            <a:gradFill flip="none" rotWithShape="1">
              <a:gsLst>
                <a:gs pos="89000">
                  <a:srgbClr val="C00000"/>
                </a:gs>
                <a:gs pos="20000">
                  <a:srgbClr val="F50736"/>
                </a:gs>
                <a:gs pos="11000">
                  <a:srgbClr val="F50736"/>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pic>
          <p:nvPicPr>
            <p:cNvPr id="7" name="Billede 3" descr="dreamstime_Handshake.jpg"/>
            <p:cNvPicPr>
              <a:picLocks noChangeAspect="1"/>
            </p:cNvPicPr>
            <p:nvPr/>
          </p:nvPicPr>
          <p:blipFill>
            <a:blip r:embed="rId2" cstate="print"/>
            <a:srcRect/>
            <a:stretch>
              <a:fillRect/>
            </a:stretch>
          </p:blipFill>
          <p:spPr>
            <a:xfrm>
              <a:off x="7334250" y="800100"/>
              <a:ext cx="1809750" cy="1224422"/>
            </a:xfrm>
            <a:prstGeom prst="rect">
              <a:avLst/>
            </a:prstGeom>
          </p:spPr>
        </p:pic>
      </p:grpSp>
      <p:sp>
        <p:nvSpPr>
          <p:cNvPr id="3" name="Pladsholder til indhold 2"/>
          <p:cNvSpPr>
            <a:spLocks noGrp="1"/>
          </p:cNvSpPr>
          <p:nvPr>
            <p:ph idx="1"/>
          </p:nvPr>
        </p:nvSpPr>
        <p:spPr>
          <a:xfrm>
            <a:off x="457200" y="2298700"/>
            <a:ext cx="82296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1" name="Pladsholder til tekst 2"/>
          <p:cNvSpPr>
            <a:spLocks noGrp="1"/>
          </p:cNvSpPr>
          <p:nvPr>
            <p:ph type="body" idx="13"/>
          </p:nvPr>
        </p:nvSpPr>
        <p:spPr>
          <a:xfrm>
            <a:off x="177800" y="14478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fld id="{45956CE5-4192-4AA3-AC31-E350377061C2}" type="datetime1">
              <a:rPr lang="en-US" smtClean="0"/>
              <a:pPr/>
              <a:t>11/20/2014</a:t>
            </a:fld>
            <a:endParaRPr lang="en-US"/>
          </a:p>
        </p:txBody>
      </p:sp>
      <p:sp>
        <p:nvSpPr>
          <p:cNvPr id="9"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A85F2D07-7F6F-4521-BCBB-6851065D903C}" type="datetime1">
              <a:rPr lang="en-US" smtClean="0"/>
              <a:pPr>
                <a:defRPr/>
              </a:pPr>
              <a:t>11/20/2014</a:t>
            </a:fld>
            <a:endParaRPr lang="da-DK" dirty="0"/>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95BB1D8B-CA9D-42C3-B005-8E2D3D0027F5}" type="slidenum">
              <a:rPr lang="da-DK"/>
              <a:pPr>
                <a:defRPr/>
              </a:pPr>
              <a:t>‹#›</a:t>
            </a:fld>
            <a:endParaRPr lang="da-DK"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318B3265-04F1-4436-A960-552533ACD0E0}" type="datetime1">
              <a:rPr lang="en-US" smtClean="0"/>
              <a:pPr>
                <a:defRPr/>
              </a:pPr>
              <a:t>11/20/2014</a:t>
            </a:fld>
            <a:endParaRPr lang="da-DK" dirty="0"/>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8CD148C0-DDFE-4DC6-8AAA-A0B76B8F1630}" type="slidenum">
              <a:rPr lang="da-DK"/>
              <a:pPr>
                <a:defRPr/>
              </a:pPr>
              <a:t>‹#›</a:t>
            </a:fld>
            <a:endParaRPr lang="da-DK"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F3432F89-9E4A-4D1A-BE5E-4A8222BAE1AC}" type="datetime1">
              <a:rPr lang="en-US" smtClean="0"/>
              <a:pPr>
                <a:defRPr/>
              </a:pPr>
              <a:t>11/20/2014</a:t>
            </a:fld>
            <a:endParaRPr lang="da-DK" dirty="0"/>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E3887C57-64BC-4425-8209-BF6C965DDAE3}" type="slidenum">
              <a:rPr lang="da-DK"/>
              <a:pPr>
                <a:defRPr/>
              </a:pPr>
              <a:t>‹#›</a:t>
            </a:fld>
            <a:endParaRPr lang="da-DK"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E3D5B8D0-FA64-4642-B2BB-E08ADBF1363F}" type="datetime1">
              <a:rPr lang="en-US" smtClean="0"/>
              <a:pPr>
                <a:defRPr/>
              </a:pPr>
              <a:t>11/20/2014</a:t>
            </a:fld>
            <a:endParaRPr lang="da-DK" dirty="0"/>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r>
              <a:rPr lang="en-US" smtClean="0"/>
              <a:t>Saudi Makamin Oil &amp; Gas Services</a:t>
            </a:r>
            <a:endParaRPr lang="da-DK"/>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pPr>
              <a:defRPr/>
            </a:pPr>
            <a:fld id="{F89B3901-5957-41E4-BB63-441B494EB0B5}" type="slidenum">
              <a:rPr lang="da-DK"/>
              <a:pPr>
                <a:defRPr/>
              </a:pPr>
              <a:t>‹#›</a:t>
            </a:fld>
            <a:endParaRPr lang="da-DK"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eldias">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el og indholdsobjekt">
    <p:spTree>
      <p:nvGrpSpPr>
        <p:cNvPr id="1" name=""/>
        <p:cNvGrpSpPr/>
        <p:nvPr/>
      </p:nvGrpSpPr>
      <p:grpSpPr>
        <a:xfrm>
          <a:off x="0" y="0"/>
          <a:ext cx="0" cy="0"/>
          <a:chOff x="0" y="0"/>
          <a:chExt cx="0" cy="0"/>
        </a:xfrm>
      </p:grpSpPr>
      <p:grpSp>
        <p:nvGrpSpPr>
          <p:cNvPr id="2" name="Gruppe 12"/>
          <p:cNvGrpSpPr/>
          <p:nvPr/>
        </p:nvGrpSpPr>
        <p:grpSpPr>
          <a:xfrm>
            <a:off x="0" y="793659"/>
            <a:ext cx="9144000" cy="1178016"/>
            <a:chOff x="0" y="793659"/>
            <a:chExt cx="9144000" cy="1178016"/>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801699"/>
              <a:ext cx="9144000" cy="1168400"/>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pic>
          <p:nvPicPr>
            <p:cNvPr id="7" name="Billede 3" descr="dreamstime_www_world.jpg"/>
            <p:cNvPicPr>
              <a:picLocks noChangeAspect="1"/>
            </p:cNvPicPr>
            <p:nvPr/>
          </p:nvPicPr>
          <p:blipFill>
            <a:blip r:embed="rId2" cstate="print"/>
            <a:stretch>
              <a:fillRect/>
            </a:stretch>
          </p:blipFill>
          <p:spPr>
            <a:xfrm>
              <a:off x="7584000" y="793659"/>
              <a:ext cx="1560000" cy="1178016"/>
            </a:xfrm>
            <a:prstGeom prst="rect">
              <a:avLst/>
            </a:prstGeom>
          </p:spPr>
        </p:pic>
      </p:grpSp>
      <p:sp>
        <p:nvSpPr>
          <p:cNvPr id="3" name="Pladsholder til indhold 2"/>
          <p:cNvSpPr>
            <a:spLocks noGrp="1"/>
          </p:cNvSpPr>
          <p:nvPr>
            <p:ph idx="1"/>
          </p:nvPr>
        </p:nvSpPr>
        <p:spPr>
          <a:xfrm>
            <a:off x="457200" y="2327275"/>
            <a:ext cx="8229600" cy="3827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1" name="Pladsholder til tekst 2"/>
          <p:cNvSpPr>
            <a:spLocks noGrp="1"/>
          </p:cNvSpPr>
          <p:nvPr>
            <p:ph type="body" idx="13"/>
          </p:nvPr>
        </p:nvSpPr>
        <p:spPr>
          <a:xfrm>
            <a:off x="177800" y="14478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fld id="{0C6E95A0-D31B-42C1-A88C-1E47628932D7}" type="datetime1">
              <a:rPr lang="en-US" smtClean="0"/>
              <a:pPr/>
              <a:t>11/20/2014</a:t>
            </a:fld>
            <a:endParaRPr lang="en-US"/>
          </a:p>
        </p:txBody>
      </p:sp>
      <p:sp>
        <p:nvSpPr>
          <p:cNvPr id="9"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Afsnitsoverskrift">
    <p:spTree>
      <p:nvGrpSpPr>
        <p:cNvPr id="1" name=""/>
        <p:cNvGrpSpPr/>
        <p:nvPr/>
      </p:nvGrpSpPr>
      <p:grpSpPr>
        <a:xfrm>
          <a:off x="0" y="0"/>
          <a:ext cx="0" cy="0"/>
          <a:chOff x="0" y="0"/>
          <a:chExt cx="0" cy="0"/>
        </a:xfrm>
      </p:grpSpPr>
      <p:sp>
        <p:nvSpPr>
          <p:cNvPr id="5" name="Kombinationstegning 1"/>
          <p:cNvSpPr/>
          <p:nvPr/>
        </p:nvSpPr>
        <p:spPr>
          <a:xfrm rot="10800000" flipH="1">
            <a:off x="-101600" y="-12700"/>
            <a:ext cx="9321800" cy="2374900"/>
          </a:xfrm>
          <a:custGeom>
            <a:avLst/>
            <a:gdLst>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136900"/>
              <a:gd name="connsiteX1" fmla="*/ 5702300 w 9182100"/>
              <a:gd name="connsiteY1" fmla="*/ 1016000 h 3136900"/>
              <a:gd name="connsiteX2" fmla="*/ 9182100 w 9182100"/>
              <a:gd name="connsiteY2" fmla="*/ 609600 h 3136900"/>
              <a:gd name="connsiteX3" fmla="*/ 9182100 w 9182100"/>
              <a:gd name="connsiteY3" fmla="*/ 3136900 h 3136900"/>
              <a:gd name="connsiteX4" fmla="*/ 0 w 9182100"/>
              <a:gd name="connsiteY4" fmla="*/ 3136900 h 3136900"/>
              <a:gd name="connsiteX5" fmla="*/ 12700 w 9182100"/>
              <a:gd name="connsiteY5" fmla="*/ 0 h 3136900"/>
              <a:gd name="connsiteX0" fmla="*/ 12700 w 9182100"/>
              <a:gd name="connsiteY0" fmla="*/ 0 h 3403600"/>
              <a:gd name="connsiteX1" fmla="*/ 5702300 w 9182100"/>
              <a:gd name="connsiteY1" fmla="*/ 1016000 h 3403600"/>
              <a:gd name="connsiteX2" fmla="*/ 9182100 w 9182100"/>
              <a:gd name="connsiteY2" fmla="*/ 609600 h 3403600"/>
              <a:gd name="connsiteX3" fmla="*/ 9182100 w 9182100"/>
              <a:gd name="connsiteY3" fmla="*/ 3403600 h 3403600"/>
              <a:gd name="connsiteX4" fmla="*/ 0 w 9182100"/>
              <a:gd name="connsiteY4" fmla="*/ 3136900 h 3403600"/>
              <a:gd name="connsiteX5" fmla="*/ 12700 w 9182100"/>
              <a:gd name="connsiteY5" fmla="*/ 0 h 34036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34036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1714500 h 3429000"/>
              <a:gd name="connsiteX4" fmla="*/ 0 w 9182100"/>
              <a:gd name="connsiteY4" fmla="*/ 3429000 h 3429000"/>
              <a:gd name="connsiteX5" fmla="*/ 12700 w 9182100"/>
              <a:gd name="connsiteY5" fmla="*/ 0 h 3429000"/>
              <a:gd name="connsiteX0" fmla="*/ 12700 w 9182100"/>
              <a:gd name="connsiteY0" fmla="*/ 0 h 3429000"/>
              <a:gd name="connsiteX1" fmla="*/ 5702300 w 9182100"/>
              <a:gd name="connsiteY1" fmla="*/ 1016000 h 3429000"/>
              <a:gd name="connsiteX2" fmla="*/ 9182100 w 9182100"/>
              <a:gd name="connsiteY2" fmla="*/ 609600 h 3429000"/>
              <a:gd name="connsiteX3" fmla="*/ 9182100 w 9182100"/>
              <a:gd name="connsiteY3" fmla="*/ 2654300 h 3429000"/>
              <a:gd name="connsiteX4" fmla="*/ 0 w 9182100"/>
              <a:gd name="connsiteY4" fmla="*/ 3429000 h 3429000"/>
              <a:gd name="connsiteX5" fmla="*/ 12700 w 9182100"/>
              <a:gd name="connsiteY5" fmla="*/ 0 h 3429000"/>
              <a:gd name="connsiteX0" fmla="*/ 12700 w 9182100"/>
              <a:gd name="connsiteY0" fmla="*/ 0 h 2654300"/>
              <a:gd name="connsiteX1" fmla="*/ 5702300 w 9182100"/>
              <a:gd name="connsiteY1" fmla="*/ 1016000 h 2654300"/>
              <a:gd name="connsiteX2" fmla="*/ 9182100 w 9182100"/>
              <a:gd name="connsiteY2" fmla="*/ 609600 h 2654300"/>
              <a:gd name="connsiteX3" fmla="*/ 9182100 w 9182100"/>
              <a:gd name="connsiteY3" fmla="*/ 2654300 h 2654300"/>
              <a:gd name="connsiteX4" fmla="*/ 0 w 9182100"/>
              <a:gd name="connsiteY4" fmla="*/ 1828800 h 2654300"/>
              <a:gd name="connsiteX5" fmla="*/ 12700 w 9182100"/>
              <a:gd name="connsiteY5" fmla="*/ 0 h 2654300"/>
              <a:gd name="connsiteX0" fmla="*/ 12700 w 9182100"/>
              <a:gd name="connsiteY0" fmla="*/ 0 h 2667000"/>
              <a:gd name="connsiteX1" fmla="*/ 5702300 w 9182100"/>
              <a:gd name="connsiteY1" fmla="*/ 1016000 h 2667000"/>
              <a:gd name="connsiteX2" fmla="*/ 9182100 w 9182100"/>
              <a:gd name="connsiteY2" fmla="*/ 609600 h 2667000"/>
              <a:gd name="connsiteX3" fmla="*/ 9182100 w 9182100"/>
              <a:gd name="connsiteY3" fmla="*/ 2654300 h 2667000"/>
              <a:gd name="connsiteX4" fmla="*/ 0 w 9182100"/>
              <a:gd name="connsiteY4" fmla="*/ 2667000 h 2667000"/>
              <a:gd name="connsiteX5" fmla="*/ 12700 w 9182100"/>
              <a:gd name="connsiteY5" fmla="*/ 0 h 2667000"/>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2667000 h 3369791"/>
              <a:gd name="connsiteX6" fmla="*/ 12700 w 9182100"/>
              <a:gd name="connsiteY6" fmla="*/ 0 h 3369791"/>
              <a:gd name="connsiteX0" fmla="*/ 12700 w 9182100"/>
              <a:gd name="connsiteY0" fmla="*/ 0 h 3369791"/>
              <a:gd name="connsiteX1" fmla="*/ 5702300 w 9182100"/>
              <a:gd name="connsiteY1" fmla="*/ 1016000 h 3369791"/>
              <a:gd name="connsiteX2" fmla="*/ 9182100 w 9182100"/>
              <a:gd name="connsiteY2" fmla="*/ 609600 h 3369791"/>
              <a:gd name="connsiteX3" fmla="*/ 9182100 w 9182100"/>
              <a:gd name="connsiteY3" fmla="*/ 2654300 h 3369791"/>
              <a:gd name="connsiteX4" fmla="*/ 9169573 w 9182100"/>
              <a:gd name="connsiteY4" fmla="*/ 3369791 h 3369791"/>
              <a:gd name="connsiteX5" fmla="*/ 0 w 9182100"/>
              <a:gd name="connsiteY5" fmla="*/ 3351771 h 3369791"/>
              <a:gd name="connsiteX6" fmla="*/ 12700 w 9182100"/>
              <a:gd name="connsiteY6" fmla="*/ 0 h 3369791"/>
              <a:gd name="connsiteX0" fmla="*/ 12700 w 9182100"/>
              <a:gd name="connsiteY0" fmla="*/ 0 h 3531973"/>
              <a:gd name="connsiteX1" fmla="*/ 5702300 w 9182100"/>
              <a:gd name="connsiteY1" fmla="*/ 1016000 h 3531973"/>
              <a:gd name="connsiteX2" fmla="*/ 9182100 w 9182100"/>
              <a:gd name="connsiteY2" fmla="*/ 609600 h 3531973"/>
              <a:gd name="connsiteX3" fmla="*/ 9182100 w 9182100"/>
              <a:gd name="connsiteY3" fmla="*/ 2654300 h 3531973"/>
              <a:gd name="connsiteX4" fmla="*/ 9169573 w 9182100"/>
              <a:gd name="connsiteY4" fmla="*/ 3369791 h 3531973"/>
              <a:gd name="connsiteX5" fmla="*/ 0 w 9182100"/>
              <a:gd name="connsiteY5" fmla="*/ 3531973 h 3531973"/>
              <a:gd name="connsiteX6" fmla="*/ 12700 w 9182100"/>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69573 w 9783383"/>
              <a:gd name="connsiteY4" fmla="*/ 3369791 h 3531973"/>
              <a:gd name="connsiteX5" fmla="*/ 0 w 9783383"/>
              <a:gd name="connsiteY5" fmla="*/ 3531973 h 3531973"/>
              <a:gd name="connsiteX6" fmla="*/ 12700 w 9783383"/>
              <a:gd name="connsiteY6" fmla="*/ 0 h 3531973"/>
              <a:gd name="connsiteX0" fmla="*/ 12700 w 9946231"/>
              <a:gd name="connsiteY0" fmla="*/ 0 h 4451008"/>
              <a:gd name="connsiteX1" fmla="*/ 5702300 w 9946231"/>
              <a:gd name="connsiteY1" fmla="*/ 1016000 h 4451008"/>
              <a:gd name="connsiteX2" fmla="*/ 9182100 w 9946231"/>
              <a:gd name="connsiteY2" fmla="*/ 609600 h 4451008"/>
              <a:gd name="connsiteX3" fmla="*/ 9783383 w 9946231"/>
              <a:gd name="connsiteY3" fmla="*/ 2708362 h 4451008"/>
              <a:gd name="connsiteX4" fmla="*/ 9946231 w 9946231"/>
              <a:gd name="connsiteY4" fmla="*/ 4451008 h 4451008"/>
              <a:gd name="connsiteX5" fmla="*/ 0 w 9946231"/>
              <a:gd name="connsiteY5" fmla="*/ 3531973 h 4451008"/>
              <a:gd name="connsiteX6" fmla="*/ 12700 w 9946231"/>
              <a:gd name="connsiteY6" fmla="*/ 0 h 4451008"/>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8668504 w 9783383"/>
              <a:gd name="connsiteY4" fmla="*/ 2937305 h 3531973"/>
              <a:gd name="connsiteX5" fmla="*/ 0 w 9783383"/>
              <a:gd name="connsiteY5" fmla="*/ 3531973 h 3531973"/>
              <a:gd name="connsiteX6" fmla="*/ 12700 w 9783383"/>
              <a:gd name="connsiteY6" fmla="*/ 0 h 3531973"/>
              <a:gd name="connsiteX0" fmla="*/ 12700 w 9783383"/>
              <a:gd name="connsiteY0" fmla="*/ 0 h 3531973"/>
              <a:gd name="connsiteX1" fmla="*/ 5702300 w 9783383"/>
              <a:gd name="connsiteY1" fmla="*/ 1016000 h 3531973"/>
              <a:gd name="connsiteX2" fmla="*/ 9182100 w 9783383"/>
              <a:gd name="connsiteY2" fmla="*/ 609600 h 3531973"/>
              <a:gd name="connsiteX3" fmla="*/ 9783383 w 9783383"/>
              <a:gd name="connsiteY3" fmla="*/ 2708362 h 3531973"/>
              <a:gd name="connsiteX4" fmla="*/ 9194626 w 9783383"/>
              <a:gd name="connsiteY4" fmla="*/ 3369792 h 3531973"/>
              <a:gd name="connsiteX5" fmla="*/ 0 w 9783383"/>
              <a:gd name="connsiteY5" fmla="*/ 3531973 h 3531973"/>
              <a:gd name="connsiteX6" fmla="*/ 12700 w 9783383"/>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8192486 w 9194626"/>
              <a:gd name="connsiteY3" fmla="*/ 2672321 h 3531973"/>
              <a:gd name="connsiteX4" fmla="*/ 9194626 w 9194626"/>
              <a:gd name="connsiteY4" fmla="*/ 3369792 h 3531973"/>
              <a:gd name="connsiteX5" fmla="*/ 0 w 9194626"/>
              <a:gd name="connsiteY5" fmla="*/ 3531973 h 3531973"/>
              <a:gd name="connsiteX6" fmla="*/ 12700 w 9194626"/>
              <a:gd name="connsiteY6" fmla="*/ 0 h 3531973"/>
              <a:gd name="connsiteX0" fmla="*/ 12700 w 9194626"/>
              <a:gd name="connsiteY0" fmla="*/ 0 h 3531973"/>
              <a:gd name="connsiteX1" fmla="*/ 5702300 w 9194626"/>
              <a:gd name="connsiteY1" fmla="*/ 1016000 h 3531973"/>
              <a:gd name="connsiteX2" fmla="*/ 9182100 w 9194626"/>
              <a:gd name="connsiteY2" fmla="*/ 609600 h 3531973"/>
              <a:gd name="connsiteX3" fmla="*/ 9194626 w 9194626"/>
              <a:gd name="connsiteY3" fmla="*/ 3369792 h 3531973"/>
              <a:gd name="connsiteX4" fmla="*/ 0 w 9194626"/>
              <a:gd name="connsiteY4" fmla="*/ 3531973 h 3531973"/>
              <a:gd name="connsiteX5" fmla="*/ 12700 w 9194626"/>
              <a:gd name="connsiteY5" fmla="*/ 0 h 3531973"/>
              <a:gd name="connsiteX0" fmla="*/ 4233 w 9186159"/>
              <a:gd name="connsiteY0" fmla="*/ 0 h 3369792"/>
              <a:gd name="connsiteX1" fmla="*/ 5693833 w 9186159"/>
              <a:gd name="connsiteY1" fmla="*/ 1016000 h 3369792"/>
              <a:gd name="connsiteX2" fmla="*/ 9173633 w 9186159"/>
              <a:gd name="connsiteY2" fmla="*/ 609600 h 3369792"/>
              <a:gd name="connsiteX3" fmla="*/ 9186159 w 9186159"/>
              <a:gd name="connsiteY3" fmla="*/ 3369792 h 3369792"/>
              <a:gd name="connsiteX4" fmla="*/ 455022 w 9186159"/>
              <a:gd name="connsiteY4" fmla="*/ 3333750 h 3369792"/>
              <a:gd name="connsiteX5" fmla="*/ 4233 w 9186159"/>
              <a:gd name="connsiteY5" fmla="*/ 0 h 3369792"/>
              <a:gd name="connsiteX0" fmla="*/ 12700 w 9194626"/>
              <a:gd name="connsiteY0" fmla="*/ 0 h 3369792"/>
              <a:gd name="connsiteX1" fmla="*/ 5702300 w 9194626"/>
              <a:gd name="connsiteY1" fmla="*/ 1016000 h 3369792"/>
              <a:gd name="connsiteX2" fmla="*/ 9182100 w 9194626"/>
              <a:gd name="connsiteY2" fmla="*/ 609600 h 3369792"/>
              <a:gd name="connsiteX3" fmla="*/ 9194626 w 9194626"/>
              <a:gd name="connsiteY3" fmla="*/ 3369792 h 3369792"/>
              <a:gd name="connsiteX4" fmla="*/ 0 w 9194626"/>
              <a:gd name="connsiteY4" fmla="*/ 3351770 h 3369792"/>
              <a:gd name="connsiteX5" fmla="*/ 12700 w 9194626"/>
              <a:gd name="connsiteY5" fmla="*/ 0 h 3369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4626" h="3369792">
                <a:moveTo>
                  <a:pt x="12700" y="0"/>
                </a:moveTo>
                <a:cubicBezTo>
                  <a:pt x="1909233" y="338667"/>
                  <a:pt x="3894667" y="1011767"/>
                  <a:pt x="5702300" y="1016000"/>
                </a:cubicBezTo>
                <a:cubicBezTo>
                  <a:pt x="7509933" y="1020233"/>
                  <a:pt x="8022167" y="745067"/>
                  <a:pt x="9182100" y="609600"/>
                </a:cubicBezTo>
                <a:cubicBezTo>
                  <a:pt x="9186275" y="1529664"/>
                  <a:pt x="9190451" y="2449728"/>
                  <a:pt x="9194626" y="3369792"/>
                </a:cubicBezTo>
                <a:lnTo>
                  <a:pt x="0" y="3351770"/>
                </a:lnTo>
                <a:cubicBezTo>
                  <a:pt x="4233" y="2306137"/>
                  <a:pt x="8467" y="1045633"/>
                  <a:pt x="12700" y="0"/>
                </a:cubicBezTo>
                <a:close/>
              </a:path>
            </a:pathLst>
          </a:custGeom>
          <a:gradFill flip="none" rotWithShape="1">
            <a:gsLst>
              <a:gs pos="21000">
                <a:srgbClr val="7DC8DF"/>
              </a:gs>
              <a:gs pos="100000">
                <a:srgbClr val="6699FF"/>
              </a:gs>
            </a:gsLst>
            <a:lin ang="5400000" scaled="1"/>
            <a:tileRect/>
          </a:gradFill>
          <a:ln w="9525">
            <a:solidFill>
              <a:schemeClr val="accent3">
                <a:lumMod val="75000"/>
              </a:schemeClr>
            </a:solidFill>
            <a:miter lim="800000"/>
            <a:headEnd/>
            <a:tailEnd/>
          </a:ln>
          <a:effectLst>
            <a:outerShdw blurRad="50800" dist="38100" dir="2700000" algn="tl" rotWithShape="0">
              <a:prstClr val="black">
                <a:alpha val="40000"/>
              </a:prstClr>
            </a:outerShdw>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fld id="{64B42701-3FDB-4AA8-9C73-C62A263D7CCE}" type="datetime1">
              <a:rPr lang="en-US" smtClean="0"/>
              <a:pPr/>
              <a:t>11/20/2014</a:t>
            </a:fld>
            <a:endParaRPr lang="en-US"/>
          </a:p>
        </p:txBody>
      </p:sp>
      <p:sp>
        <p:nvSpPr>
          <p:cNvPr id="7"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E4D71BE5-C3AB-4341-A297-19B08E25F2E7}" type="datetime1">
              <a:rPr lang="en-US" smtClean="0"/>
              <a:pPr/>
              <a:t>11/20/2014</a:t>
            </a:fld>
            <a:endParaRPr lang="en-US"/>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D5A9C072-4C13-434C-938A-543072DB2A8E}" type="datetime1">
              <a:rPr lang="en-US" smtClean="0"/>
              <a:pPr/>
              <a:t>11/20/2014</a:t>
            </a:fld>
            <a:endParaRPr lang="en-US"/>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B0311EFB-E798-4840-A161-E12053BAE863}" type="datetime1">
              <a:rPr lang="en-US" smtClean="0"/>
              <a:pPr/>
              <a:t>11/20/2014</a:t>
            </a:fld>
            <a:endParaRPr lang="en-US"/>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fsnitsoverskrift">
    <p:spTree>
      <p:nvGrpSpPr>
        <p:cNvPr id="1" name=""/>
        <p:cNvGrpSpPr/>
        <p:nvPr/>
      </p:nvGrpSpPr>
      <p:grpSpPr>
        <a:xfrm>
          <a:off x="0" y="0"/>
          <a:ext cx="0" cy="0"/>
          <a:chOff x="0" y="0"/>
          <a:chExt cx="0" cy="0"/>
        </a:xfrm>
      </p:grpSpPr>
      <p:grpSp>
        <p:nvGrpSpPr>
          <p:cNvPr id="2" name="Gruppe 13"/>
          <p:cNvGrpSpPr/>
          <p:nvPr/>
        </p:nvGrpSpPr>
        <p:grpSpPr>
          <a:xfrm>
            <a:off x="0" y="0"/>
            <a:ext cx="9144000" cy="1968500"/>
            <a:chOff x="0" y="0"/>
            <a:chExt cx="9144000" cy="1968500"/>
          </a:xfrm>
          <a:effectLst>
            <a:outerShdw blurRad="50800" dist="38100" dir="2700000" algn="tl" rotWithShape="0">
              <a:prstClr val="black">
                <a:alpha val="40000"/>
              </a:prstClr>
            </a:outerShdw>
          </a:effectLst>
        </p:grpSpPr>
        <p:sp>
          <p:nvSpPr>
            <p:cNvPr id="6" name="Rektangel 2"/>
            <p:cNvSpPr>
              <a:spLocks noChangeArrowheads="1"/>
            </p:cNvSpPr>
            <p:nvPr/>
          </p:nvSpPr>
          <p:spPr bwMode="auto">
            <a:xfrm>
              <a:off x="0" y="0"/>
              <a:ext cx="9144000" cy="1968500"/>
            </a:xfrm>
            <a:prstGeom prst="rect">
              <a:avLst/>
            </a:prstGeom>
            <a:gradFill flip="none" rotWithShape="1">
              <a:gsLst>
                <a:gs pos="89000">
                  <a:srgbClr val="C00000"/>
                </a:gs>
                <a:gs pos="20000">
                  <a:srgbClr val="F50736"/>
                </a:gs>
                <a:gs pos="11000">
                  <a:srgbClr val="F50736"/>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ndParaRPr>
            </a:p>
          </p:txBody>
        </p:sp>
        <p:sp>
          <p:nvSpPr>
            <p:cNvPr id="7" name="Rektangel 3"/>
            <p:cNvSpPr>
              <a:spLocks noChangeArrowheads="1"/>
            </p:cNvSpPr>
            <p:nvPr/>
          </p:nvSpPr>
          <p:spPr bwMode="auto">
            <a:xfrm>
              <a:off x="0" y="1661160"/>
              <a:ext cx="9144000" cy="304800"/>
            </a:xfrm>
            <a:prstGeom prst="rect">
              <a:avLst/>
            </a:prstGeom>
            <a:gradFill>
              <a:gsLst>
                <a:gs pos="0">
                  <a:schemeClr val="bg2">
                    <a:lumMod val="90000"/>
                  </a:schemeClr>
                </a:gs>
                <a:gs pos="100000">
                  <a:schemeClr val="accent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indent="-342900" algn="ctr">
                <a:buFont typeface="+mj-lt"/>
                <a:buAutoNum type="arabicPeriod"/>
                <a:defRPr/>
              </a:pPr>
              <a:endParaRPr lang="da-DK" noProof="1">
                <a:solidFill>
                  <a:srgbClr val="FFFFFF"/>
                </a:solidFill>
                <a:latin typeface="Arial" pitchFamily="34" charset="0"/>
                <a:ea typeface="ＭＳ Ｐゴシック" pitchFamily="-97" charset="-128"/>
              </a:endParaRPr>
            </a:p>
          </p:txBody>
        </p:sp>
      </p:gr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pitchFamily="34" charset="0"/>
              </a:defRPr>
            </a:lvl1pPr>
            <a:lvl2pPr>
              <a:defRPr>
                <a:solidFill>
                  <a:srgbClr val="000000"/>
                </a:solidFill>
                <a:latin typeface="Arial" pitchFamily="34" charset="0"/>
              </a:defRPr>
            </a:lvl2pPr>
            <a:lvl3pPr>
              <a:defRPr>
                <a:solidFill>
                  <a:srgbClr val="000000"/>
                </a:solidFill>
                <a:latin typeface="Arial" pitchFamily="34" charset="0"/>
              </a:defRPr>
            </a:lvl3pPr>
            <a:lvl4pPr>
              <a:defRPr>
                <a:solidFill>
                  <a:srgbClr val="000000"/>
                </a:solidFill>
                <a:latin typeface="Arial" pitchFamily="34" charset="0"/>
              </a:defRPr>
            </a:lvl4pPr>
            <a:lvl5pPr>
              <a:defRPr>
                <a:solidFill>
                  <a:srgbClr val="000000"/>
                </a:solidFill>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pitchFamily="34" charset="0"/>
              </a:defRPr>
            </a:lvl1pPr>
          </a:lstStyle>
          <a:p>
            <a:r>
              <a:rPr lang="en-US" smtClean="0"/>
              <a:t>Click to edit Master title style</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fld id="{63383018-3FF2-4831-AD92-63F385952388}" type="datetime1">
              <a:rPr lang="en-US" smtClean="0"/>
              <a:pPr/>
              <a:t>11/20/2014</a:t>
            </a:fld>
            <a:endParaRPr lang="en-US"/>
          </a:p>
        </p:txBody>
      </p:sp>
      <p:sp>
        <p:nvSpPr>
          <p:cNvPr id="10"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3" name="Pladsholder til sidefod 4"/>
          <p:cNvSpPr>
            <a:spLocks noGrp="1"/>
          </p:cNvSpPr>
          <p:nvPr>
            <p:ph type="ftr" sz="quarter" idx="11"/>
          </p:nvPr>
        </p:nvSpPr>
        <p:spPr>
          <a:xfrm>
            <a:off x="152400" y="6553200"/>
            <a:ext cx="2895600" cy="212725"/>
          </a:xfrm>
          <a:prstGeom prst="rect">
            <a:avLst/>
          </a:prstGeom>
        </p:spPr>
        <p:txBody>
          <a:bodyPr vert="horz" wrap="square" lIns="91440" tIns="45720" rIns="91440" bIns="45720" numCol="1" anchor="t" anchorCtr="0" compatLnSpc="1">
            <a:prstTxWarp prst="textNoShape">
              <a:avLst/>
            </a:prstTxWarp>
          </a:bodyPr>
          <a:lstStyle>
            <a:lvl1pPr algn="l">
              <a:defRPr sz="1000" b="1">
                <a:solidFill>
                  <a:srgbClr val="003366"/>
                </a:solidFill>
                <a:latin typeface="Arial" pitchFamily="34" charset="0"/>
                <a:ea typeface="ＭＳ Ｐゴシック" pitchFamily="-97" charset="-128"/>
                <a:cs typeface="Aharoni" pitchFamily="2" charset="-79"/>
              </a:defRPr>
            </a:lvl1pPr>
          </a:lstStyle>
          <a:p>
            <a:r>
              <a:rPr lang="en-US" smtClean="0"/>
              <a:t>Saudi Makamin Oil &amp; Gas Services</a:t>
            </a:r>
            <a:endParaRPr lang="en-US" dirty="0"/>
          </a:p>
        </p:txBody>
      </p:sp>
      <p:sp>
        <p:nvSpPr>
          <p:cNvPr id="4" name="Pladsholder til diasnummer 5"/>
          <p:cNvSpPr>
            <a:spLocks noGrp="1"/>
          </p:cNvSpPr>
          <p:nvPr>
            <p:ph type="sldNum" sz="quarter" idx="12"/>
          </p:nvPr>
        </p:nvSpPr>
        <p:spPr>
          <a:xfrm>
            <a:off x="6781800" y="6569075"/>
            <a:ext cx="2133600" cy="212725"/>
          </a:xfrm>
          <a:prstGeom prst="rect">
            <a:avLst/>
          </a:prstGeom>
        </p:spPr>
        <p:txBody>
          <a:bodyPr vert="horz" wrap="square" lIns="91440" tIns="45720" rIns="91440" bIns="45720" numCol="1" anchor="t" anchorCtr="0" compatLnSpc="1">
            <a:prstTxWarp prst="textNoShape">
              <a:avLst/>
            </a:prstTxWarp>
          </a:bodyPr>
          <a:lstStyle>
            <a:lvl1pPr algn="r">
              <a:defRPr sz="1000" b="1">
                <a:solidFill>
                  <a:srgbClr val="003366"/>
                </a:solidFill>
                <a:latin typeface="Arial" pitchFamily="34" charset="0"/>
                <a:ea typeface="ＭＳ Ｐゴシック" pitchFamily="-97" charset="-128"/>
                <a:cs typeface="Aharoni" pitchFamily="2" charset="-79"/>
              </a:defRPr>
            </a:lvl1pPr>
          </a:lstStyle>
          <a:p>
            <a:fld id="{5A81A576-55A4-427D-BCD3-692244103D1A}" type="slidenum">
              <a:rPr lang="en-US" smtClean="0"/>
              <a:pPr/>
              <a:t>‹#›</a:t>
            </a:fld>
            <a:endParaRPr lang="en-US"/>
          </a:p>
        </p:txBody>
      </p:sp>
      <p:grpSp>
        <p:nvGrpSpPr>
          <p:cNvPr id="5" name="Group 4"/>
          <p:cNvGrpSpPr/>
          <p:nvPr userDrawn="1"/>
        </p:nvGrpSpPr>
        <p:grpSpPr>
          <a:xfrm>
            <a:off x="6781800" y="152400"/>
            <a:ext cx="2057401" cy="1143000"/>
            <a:chOff x="4572000" y="609600"/>
            <a:chExt cx="4082266" cy="1752600"/>
          </a:xfrm>
          <a:effectLst>
            <a:outerShdw blurRad="50800" dist="38100" dir="2700000" algn="tl" rotWithShape="0">
              <a:prstClr val="black">
                <a:alpha val="40000"/>
              </a:prstClr>
            </a:outerShdw>
          </a:effectLst>
        </p:grpSpPr>
        <p:pic>
          <p:nvPicPr>
            <p:cNvPr id="6" name="Picture 5" descr="logo.png"/>
            <p:cNvPicPr>
              <a:picLocks noChangeAspect="1"/>
            </p:cNvPicPr>
            <p:nvPr/>
          </p:nvPicPr>
          <p:blipFill>
            <a:blip r:embed="rId2" cstate="print">
              <a:lum bright="-30000" contrast="30000"/>
            </a:blip>
            <a:srcRect/>
            <a:stretch>
              <a:fillRect/>
            </a:stretch>
          </p:blipFill>
          <p:spPr bwMode="auto">
            <a:xfrm>
              <a:off x="6705600" y="609600"/>
              <a:ext cx="1828800" cy="1007110"/>
            </a:xfrm>
            <a:prstGeom prst="rect">
              <a:avLst/>
            </a:prstGeom>
            <a:noFill/>
            <a:ln w="9525">
              <a:noFill/>
              <a:miter lim="800000"/>
              <a:headEnd/>
              <a:tailEnd/>
            </a:ln>
          </p:spPr>
        </p:pic>
        <p:pic>
          <p:nvPicPr>
            <p:cNvPr id="7" name="Picture 6" descr="test.png"/>
            <p:cNvPicPr/>
            <p:nvPr/>
          </p:nvPicPr>
          <p:blipFill>
            <a:blip r:embed="rId3" cstate="print">
              <a:lum bright="-30000" contrast="30000"/>
            </a:blip>
            <a:srcRect/>
            <a:stretch>
              <a:fillRect/>
            </a:stretch>
          </p:blipFill>
          <p:spPr bwMode="auto">
            <a:xfrm>
              <a:off x="4572000" y="1676400"/>
              <a:ext cx="4082266" cy="685800"/>
            </a:xfrm>
            <a:prstGeom prst="rect">
              <a:avLst/>
            </a:prstGeom>
            <a:noFill/>
            <a:ln w="9525">
              <a:noFill/>
              <a:miter lim="800000"/>
              <a:headEnd/>
              <a:tailEnd/>
            </a:ln>
          </p:spPr>
        </p:pic>
      </p:grpSp>
      <p:cxnSp>
        <p:nvCxnSpPr>
          <p:cNvPr id="11" name="Straight Connector 10"/>
          <p:cNvCxnSpPr/>
          <p:nvPr userDrawn="1"/>
        </p:nvCxnSpPr>
        <p:spPr>
          <a:xfrm>
            <a:off x="152400" y="1371600"/>
            <a:ext cx="8839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152400" y="6475412"/>
            <a:ext cx="88392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E662EEE-51CA-4948-A8CF-C8002B6EA525}" type="datetime1">
              <a:rPr lang="en-US" smtClean="0"/>
              <a:pPr/>
              <a:t>11/20/2014</a:t>
            </a:fld>
            <a:endParaRPr lang="en-US"/>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DAC6EF15-A860-4D64-BE50-3C550C2A6348}" type="datetime1">
              <a:rPr lang="en-US" smtClean="0"/>
              <a:pPr/>
              <a:t>11/20/2014</a:t>
            </a:fld>
            <a:endParaRPr lang="en-US"/>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dirty="0" smtClean="0"/>
              <a:t>Click to edit Master title style</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A8C64B1C-6B10-4E4D-BE15-8B385E7525FC}" type="datetime1">
              <a:rPr lang="en-US" smtClean="0"/>
              <a:pPr/>
              <a:t>11/20/2014</a:t>
            </a:fld>
            <a:endParaRPr lang="en-US"/>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BEDBFC58-A23B-4ED7-83B4-A42FEB8767C4}" type="datetime1">
              <a:rPr lang="en-US" smtClean="0"/>
              <a:pPr/>
              <a:t>11/20/2014</a:t>
            </a:fld>
            <a:endParaRPr lang="en-US"/>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r>
              <a:rPr lang="en-US" smtClean="0"/>
              <a:t>Saudi Makamin Oil &amp; Gas Services</a:t>
            </a: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prstGeom prst="rect">
            <a:avLst/>
          </a:prstGeo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a:prstGeom prst="rect">
            <a:avLst/>
          </a:prstGeo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a:xfrm>
            <a:off x="457200" y="6356350"/>
            <a:ext cx="2133600" cy="365125"/>
          </a:xfrm>
          <a:prstGeom prst="rect">
            <a:avLst/>
          </a:prstGeom>
        </p:spPr>
        <p:txBody>
          <a:bodyPr/>
          <a:lstStyle/>
          <a:p>
            <a:fld id="{970CC6A5-DD89-4C4C-8274-BD875882A904}" type="datetime1">
              <a:rPr lang="en-US" smtClean="0"/>
              <a:pPr/>
              <a:t>11/20/2014</a:t>
            </a:fld>
            <a:endParaRPr lang="en-US"/>
          </a:p>
        </p:txBody>
      </p:sp>
      <p:sp>
        <p:nvSpPr>
          <p:cNvPr id="19" name="Footer Placeholder 18"/>
          <p:cNvSpPr>
            <a:spLocks noGrp="1"/>
          </p:cNvSpPr>
          <p:nvPr>
            <p:ph type="ftr" sz="quarter" idx="11"/>
          </p:nvPr>
        </p:nvSpPr>
        <p:spPr>
          <a:xfrm>
            <a:off x="2667000" y="6356350"/>
            <a:ext cx="3352800" cy="365125"/>
          </a:xfrm>
          <a:prstGeom prst="rect">
            <a:avLst/>
          </a:prstGeom>
        </p:spPr>
        <p:txBody>
          <a:bodyPr/>
          <a:lstStyle/>
          <a:p>
            <a:r>
              <a:rPr lang="en-US" smtClean="0"/>
              <a:t>Saudi Makamin Oil &amp; Gas Services</a:t>
            </a:r>
            <a:endParaRPr lang="en-US"/>
          </a:p>
        </p:txBody>
      </p:sp>
      <p:sp>
        <p:nvSpPr>
          <p:cNvPr id="27" name="Slide Number Placeholder 26"/>
          <p:cNvSpPr>
            <a:spLocks noGrp="1"/>
          </p:cNvSpPr>
          <p:nvPr>
            <p:ph type="sldNum" sz="quarter" idx="12"/>
          </p:nvPr>
        </p:nvSpPr>
        <p:spPr>
          <a:xfrm>
            <a:off x="7924800" y="6356350"/>
            <a:ext cx="762000" cy="365125"/>
          </a:xfrm>
          <a:prstGeom prst="rect">
            <a:avLst/>
          </a:prstGeom>
        </p:spPr>
        <p:txBody>
          <a:bodyPr/>
          <a:lstStyle/>
          <a:p>
            <a:fld id="{5A81A576-55A4-427D-BCD3-692244103D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eldias">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5" name="Rektangel 2"/>
          <p:cNvSpPr>
            <a:spLocks noChangeArrowheads="1"/>
          </p:cNvSpPr>
          <p:nvPr/>
        </p:nvSpPr>
        <p:spPr bwMode="auto">
          <a:xfrm>
            <a:off x="0" y="795338"/>
            <a:ext cx="9144000" cy="1230312"/>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fontAlgn="auto">
              <a:spcBef>
                <a:spcPts val="0"/>
              </a:spcBef>
              <a:spcAft>
                <a:spcPts val="0"/>
              </a:spcAft>
              <a:buFont typeface="+mj-lt"/>
              <a:buAutoNum type="arabicPeriod"/>
              <a:defRPr/>
            </a:pPr>
            <a:endParaRPr lang="da-DK" sz="1600" b="1" kern="0" noProof="1">
              <a:solidFill>
                <a:srgbClr val="FFFFFF"/>
              </a:solidFill>
              <a:latin typeface="Arial" pitchFamily="34" charset="0"/>
              <a:ea typeface="ＭＳ Ｐゴシック" pitchFamily="-97" charset="-128"/>
            </a:endParaRPr>
          </a:p>
        </p:txBody>
      </p:sp>
      <p:pic>
        <p:nvPicPr>
          <p:cNvPr id="6" name="Billede 3" descr="dreamstime_www_world.jpg"/>
          <p:cNvPicPr>
            <a:picLocks noChangeAspect="1"/>
          </p:cNvPicPr>
          <p:nvPr userDrawn="1"/>
        </p:nvPicPr>
        <p:blipFill>
          <a:blip r:embed="rId2" cstate="print"/>
          <a:srcRect/>
          <a:stretch>
            <a:fillRect/>
          </a:stretch>
        </p:blipFill>
        <p:spPr bwMode="auto">
          <a:xfrm>
            <a:off x="7583488" y="793750"/>
            <a:ext cx="1560512" cy="1254125"/>
          </a:xfrm>
          <a:prstGeom prst="rect">
            <a:avLst/>
          </a:prstGeom>
          <a:noFill/>
          <a:ln w="9525">
            <a:noFill/>
            <a:miter lim="800000"/>
            <a:headEnd/>
            <a:tailEnd/>
          </a:ln>
        </p:spPr>
      </p:pic>
      <p:sp>
        <p:nvSpPr>
          <p:cNvPr id="3" name="Pladsholder til indhold 2"/>
          <p:cNvSpPr>
            <a:spLocks noGrp="1"/>
          </p:cNvSpPr>
          <p:nvPr>
            <p:ph idx="1"/>
          </p:nvPr>
        </p:nvSpPr>
        <p:spPr>
          <a:xfrm>
            <a:off x="457200" y="2298700"/>
            <a:ext cx="8229600" cy="3827463"/>
          </a:xfrm>
          <a:prstGeom prst="rect">
            <a:avLst/>
          </a:prstGeo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0" name="Titel 1"/>
          <p:cNvSpPr>
            <a:spLocks noGrp="1"/>
          </p:cNvSpPr>
          <p:nvPr>
            <p:ph type="title"/>
          </p:nvPr>
        </p:nvSpPr>
        <p:spPr>
          <a:xfrm>
            <a:off x="177800" y="833438"/>
            <a:ext cx="4584700" cy="563562"/>
          </a:xfrm>
          <a:prstGeom prst="rect">
            <a:avLst/>
          </a:prstGeom>
        </p:spPr>
        <p:txBody>
          <a:bodyPr/>
          <a:lstStyle>
            <a:lvl1pPr algn="l">
              <a:defRPr sz="3200">
                <a:latin typeface="Arial" pitchFamily="34" charset="0"/>
                <a:cs typeface="Arial" pitchFamily="34" charset="0"/>
              </a:defRPr>
            </a:lvl1pPr>
          </a:lstStyle>
          <a:p>
            <a:r>
              <a:rPr lang="en-US" smtClean="0"/>
              <a:t>Click to edit Master title style</a:t>
            </a:r>
            <a:endParaRPr lang="da-DK" dirty="0"/>
          </a:p>
        </p:txBody>
      </p:sp>
      <p:sp>
        <p:nvSpPr>
          <p:cNvPr id="11" name="Pladsholder til tekst 2"/>
          <p:cNvSpPr>
            <a:spLocks noGrp="1"/>
          </p:cNvSpPr>
          <p:nvPr>
            <p:ph type="body" idx="13"/>
          </p:nvPr>
        </p:nvSpPr>
        <p:spPr>
          <a:xfrm>
            <a:off x="177800" y="1447800"/>
            <a:ext cx="5369560" cy="441959"/>
          </a:xfrm>
          <a:prstGeom prst="rect">
            <a:avLst/>
          </a:prstGeom>
        </p:spPr>
        <p:txBody>
          <a:bodyPr anchor="b"/>
          <a:lstStyle>
            <a:lvl1pPr marL="0" indent="0">
              <a:buNone/>
              <a:defRPr sz="20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Pladsholder til dato 3"/>
          <p:cNvSpPr>
            <a:spLocks noGrp="1"/>
          </p:cNvSpPr>
          <p:nvPr userDrawn="1">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cs typeface="ＭＳ Ｐゴシック" charset="-128"/>
              </a:defRPr>
            </a:lvl1pPr>
          </a:lstStyle>
          <a:p>
            <a:pPr>
              <a:defRPr/>
            </a:pPr>
            <a:fld id="{C5A51C5A-425E-4DA2-A982-1BA9F2329591}" type="datetime1">
              <a:rPr lang="en-US" smtClean="0"/>
              <a:pPr>
                <a:defRPr/>
              </a:pPr>
              <a:t>11/20/2014</a:t>
            </a:fld>
            <a:endParaRPr lang="da-DK"/>
          </a:p>
        </p:txBody>
      </p:sp>
      <p:sp>
        <p:nvSpPr>
          <p:cNvPr id="8" name="Pladsholder til diasnummer 5"/>
          <p:cNvSpPr>
            <a:spLocks noGrp="1"/>
          </p:cNvSpPr>
          <p:nvPr userDrawn="1">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cs typeface="ＭＳ Ｐゴシック" charset="-128"/>
              </a:defRPr>
            </a:lvl1pPr>
          </a:lstStyle>
          <a:p>
            <a:pPr>
              <a:defRPr/>
            </a:pPr>
            <a:r>
              <a:rPr lang="da-DK"/>
              <a:t>Your Logo</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fsnitsoverskrift">
    <p:spTree>
      <p:nvGrpSpPr>
        <p:cNvPr id="1" name=""/>
        <p:cNvGrpSpPr/>
        <p:nvPr/>
      </p:nvGrpSpPr>
      <p:grpSpPr>
        <a:xfrm>
          <a:off x="0" y="0"/>
          <a:ext cx="0" cy="0"/>
          <a:chOff x="0" y="0"/>
          <a:chExt cx="0" cy="0"/>
        </a:xfrm>
      </p:grpSpPr>
      <p:grpSp>
        <p:nvGrpSpPr>
          <p:cNvPr id="2" name="Gruppe 12"/>
          <p:cNvGrpSpPr>
            <a:grpSpLocks/>
          </p:cNvGrpSpPr>
          <p:nvPr userDrawn="1"/>
        </p:nvGrpSpPr>
        <p:grpSpPr bwMode="auto">
          <a:xfrm>
            <a:off x="0" y="0"/>
            <a:ext cx="9144000" cy="1970088"/>
            <a:chOff x="0" y="0"/>
            <a:chExt cx="9144000" cy="1970099"/>
          </a:xfrm>
        </p:grpSpPr>
        <p:sp>
          <p:nvSpPr>
            <p:cNvPr id="6" name="Rektangel 2"/>
            <p:cNvSpPr>
              <a:spLocks noChangeArrowheads="1"/>
            </p:cNvSpPr>
            <p:nvPr userDrawn="1"/>
          </p:nvSpPr>
          <p:spPr bwMode="auto">
            <a:xfrm>
              <a:off x="0" y="0"/>
              <a:ext cx="9144000" cy="1970099"/>
            </a:xfrm>
            <a:prstGeom prst="rect">
              <a:avLst/>
            </a:prstGeom>
            <a:gradFill flip="none" rotWithShape="1">
              <a:gsLst>
                <a:gs pos="21000">
                  <a:srgbClr val="7DC8DF"/>
                </a:gs>
                <a:gs pos="100000">
                  <a:srgbClr val="6699FF"/>
                </a:gs>
              </a:gsLst>
              <a:lin ang="5400000" scaled="1"/>
              <a:tileRect/>
            </a:gradFill>
            <a:ln w="9525">
              <a:noFill/>
              <a:miter lim="800000"/>
              <a:headEnd/>
              <a:tailEnd/>
            </a:ln>
            <a:effectLst/>
          </p:spPr>
          <p:txBody>
            <a:bodyPr anchor="ctr"/>
            <a:lstStyle/>
            <a:p>
              <a:pPr indent="-342900" algn="ctr">
                <a:buFont typeface="Calibri" pitchFamily="34" charset="0"/>
                <a:buAutoNum type="arabicPeriod"/>
                <a:defRPr/>
              </a:pPr>
              <a:endParaRPr lang="en-US" sz="1600" b="1" noProof="1">
                <a:solidFill>
                  <a:srgbClr val="FFFFFF"/>
                </a:solidFill>
                <a:latin typeface="Arial" pitchFamily="34" charset="0"/>
              </a:endParaRPr>
            </a:p>
          </p:txBody>
        </p:sp>
        <p:sp>
          <p:nvSpPr>
            <p:cNvPr id="7" name="Rektangel 3"/>
            <p:cNvSpPr>
              <a:spLocks noChangeArrowheads="1"/>
            </p:cNvSpPr>
            <p:nvPr userDrawn="1"/>
          </p:nvSpPr>
          <p:spPr bwMode="auto">
            <a:xfrm>
              <a:off x="0" y="1703398"/>
              <a:ext cx="9144000" cy="266701"/>
            </a:xfrm>
            <a:prstGeom prst="rect">
              <a:avLst/>
            </a:prstGeom>
            <a:gradFill rotWithShape="1">
              <a:gsLst>
                <a:gs pos="0">
                  <a:srgbClr val="002060"/>
                </a:gs>
                <a:gs pos="100000">
                  <a:srgbClr val="1F88C8"/>
                </a:gs>
              </a:gsLst>
              <a:lin ang="16200000"/>
            </a:gradFill>
            <a:ln w="9525">
              <a:solidFill>
                <a:srgbClr val="227088"/>
              </a:solidFill>
              <a:miter lim="800000"/>
              <a:headEnd/>
              <a:tailEnd/>
            </a:ln>
            <a:effectLst>
              <a:outerShdw blurRad="63500" dist="23000" dir="5400000" rotWithShape="0">
                <a:srgbClr val="000000">
                  <a:alpha val="34998"/>
                </a:srgbClr>
              </a:outerShdw>
            </a:effectLst>
          </p:spPr>
          <p:txBody>
            <a:bodyPr anchor="ctr"/>
            <a:lstStyle/>
            <a:p>
              <a:pPr indent="-342900" algn="ctr" defTabSz="914400">
                <a:buFont typeface="Calibri" pitchFamily="34" charset="0"/>
                <a:buAutoNum type="arabicPeriod"/>
                <a:defRPr/>
              </a:pPr>
              <a:endParaRPr lang="en-US" sz="1400" b="1" noProof="1">
                <a:solidFill>
                  <a:srgbClr val="FFFFFF"/>
                </a:solidFill>
                <a:latin typeface="Arial" pitchFamily="34" charset="0"/>
              </a:endParaRPr>
            </a:p>
          </p:txBody>
        </p:sp>
      </p:grpSp>
      <p:sp>
        <p:nvSpPr>
          <p:cNvPr id="8" name="Pladsholder til indhold 2"/>
          <p:cNvSpPr>
            <a:spLocks noGrp="1"/>
          </p:cNvSpPr>
          <p:nvPr>
            <p:ph idx="1"/>
          </p:nvPr>
        </p:nvSpPr>
        <p:spPr>
          <a:xfrm>
            <a:off x="457200" y="2552700"/>
            <a:ext cx="8229600" cy="3573463"/>
          </a:xfrm>
          <a:prstGeom prst="rect">
            <a:avLst/>
          </a:prstGeom>
        </p:spPr>
        <p:txBody>
          <a:bodyPr/>
          <a:lstStyle>
            <a:lvl1pPr>
              <a:defRPr>
                <a:solidFill>
                  <a:srgbClr val="000000"/>
                </a:solidFill>
                <a:latin typeface="Arial" pitchFamily="34" charset="0"/>
                <a:cs typeface="Arial" pitchFamily="34" charset="0"/>
              </a:defRPr>
            </a:lvl1pPr>
            <a:lvl2pPr>
              <a:defRPr>
                <a:solidFill>
                  <a:srgbClr val="000000"/>
                </a:solidFill>
                <a:latin typeface="Arial" pitchFamily="34" charset="0"/>
                <a:cs typeface="Arial" pitchFamily="34" charset="0"/>
              </a:defRPr>
            </a:lvl2pPr>
            <a:lvl3pPr>
              <a:defRPr>
                <a:solidFill>
                  <a:srgbClr val="000000"/>
                </a:solidFill>
                <a:latin typeface="Arial" pitchFamily="34" charset="0"/>
                <a:cs typeface="Arial" pitchFamily="34" charset="0"/>
              </a:defRPr>
            </a:lvl3pPr>
            <a:lvl4pPr>
              <a:defRPr>
                <a:solidFill>
                  <a:srgbClr val="000000"/>
                </a:solidFill>
                <a:latin typeface="Arial" pitchFamily="34" charset="0"/>
                <a:cs typeface="Arial" pitchFamily="34" charset="0"/>
              </a:defRPr>
            </a:lvl4pPr>
            <a:lvl5pPr>
              <a:defRPr>
                <a:solidFill>
                  <a:srgbClr val="000000"/>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11" name="Titel 1"/>
          <p:cNvSpPr>
            <a:spLocks noGrp="1"/>
          </p:cNvSpPr>
          <p:nvPr>
            <p:ph type="title"/>
          </p:nvPr>
        </p:nvSpPr>
        <p:spPr>
          <a:xfrm>
            <a:off x="177800" y="515938"/>
            <a:ext cx="4584700" cy="563562"/>
          </a:xfrm>
          <a:prstGeom prst="rect">
            <a:avLst/>
          </a:prstGeom>
        </p:spPr>
        <p:txBody>
          <a:bodyPr/>
          <a:lstStyle>
            <a:lvl1pPr algn="l">
              <a:defRPr sz="3200">
                <a:latin typeface="Arial" pitchFamily="34" charset="0"/>
                <a:cs typeface="Arial" pitchFamily="34" charset="0"/>
              </a:defRPr>
            </a:lvl1pPr>
          </a:lstStyle>
          <a:p>
            <a:r>
              <a:rPr lang="en-US" smtClean="0"/>
              <a:t>Click to edit Master title style</a:t>
            </a:r>
            <a:endParaRPr lang="da-DK" dirty="0"/>
          </a:p>
        </p:txBody>
      </p:sp>
      <p:sp>
        <p:nvSpPr>
          <p:cNvPr id="12" name="Pladsholder til tekst 2"/>
          <p:cNvSpPr>
            <a:spLocks noGrp="1"/>
          </p:cNvSpPr>
          <p:nvPr>
            <p:ph type="body" idx="13"/>
          </p:nvPr>
        </p:nvSpPr>
        <p:spPr>
          <a:xfrm>
            <a:off x="177800" y="1130301"/>
            <a:ext cx="6489700" cy="358774"/>
          </a:xfrm>
          <a:prstGeom prst="rect">
            <a:avLst/>
          </a:prstGeom>
        </p:spPr>
        <p:txBody>
          <a:bodyPr anchor="b"/>
          <a:lstStyle>
            <a:lvl1pPr marL="0" indent="0">
              <a:buNone/>
              <a:defRPr sz="2400" b="1">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9" name="Pladsholder til dato 3"/>
          <p:cNvSpPr>
            <a:spLocks noGrp="1"/>
          </p:cNvSpPr>
          <p:nvPr>
            <p:ph type="dt" sz="half" idx="14"/>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cs typeface="ＭＳ Ｐゴシック" charset="-128"/>
              </a:defRPr>
            </a:lvl1pPr>
          </a:lstStyle>
          <a:p>
            <a:pPr>
              <a:defRPr/>
            </a:pPr>
            <a:fld id="{7CF80F52-5C7A-43BD-8637-5BB6826EB1C2}" type="datetime1">
              <a:rPr lang="en-US" smtClean="0"/>
              <a:pPr>
                <a:defRPr/>
              </a:pPr>
              <a:t>11/20/2014</a:t>
            </a:fld>
            <a:endParaRPr lang="da-DK"/>
          </a:p>
        </p:txBody>
      </p:sp>
      <p:sp>
        <p:nvSpPr>
          <p:cNvPr id="10" name="Pladsholder til diasnummer 5"/>
          <p:cNvSpPr>
            <a:spLocks noGrp="1"/>
          </p:cNvSpPr>
          <p:nvPr>
            <p:ph type="sldNum" sz="quarter" idx="15"/>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solidFill>
                  <a:srgbClr val="000000"/>
                </a:solidFill>
                <a:latin typeface="Arial" pitchFamily="34" charset="0"/>
                <a:cs typeface="ＭＳ Ｐゴシック" charset="-128"/>
              </a:defRPr>
            </a:lvl1pPr>
          </a:lstStyle>
          <a:p>
            <a:pPr>
              <a:defRPr/>
            </a:pPr>
            <a:r>
              <a:rPr lang="da-DK"/>
              <a:t>Your Logo</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DE05FFBC-B14E-4A39-82E2-FD7ECFE69187}" type="datetime1">
              <a:rPr lang="en-US" smtClean="0"/>
              <a:pPr>
                <a:defRPr/>
              </a:pPr>
              <a:t>11/20/2014</a:t>
            </a:fld>
            <a:endParaRPr lang="da-DK" dirty="0"/>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FFB08011-03CC-44B8-B792-7FED9D078C58}" type="slidenum">
              <a:rPr lang="da-DK"/>
              <a:pPr>
                <a:defRPr/>
              </a:pPr>
              <a:t>‹#›</a:t>
            </a:fld>
            <a:endParaRPr lang="da-D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sz="half" idx="1"/>
          </p:nvPr>
        </p:nvSpPr>
        <p:spPr>
          <a:xfrm>
            <a:off x="457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indhold 3"/>
          <p:cNvSpPr>
            <a:spLocks noGrp="1"/>
          </p:cNvSpPr>
          <p:nvPr>
            <p:ph sz="half" idx="2"/>
          </p:nvPr>
        </p:nvSpPr>
        <p:spPr>
          <a:xfrm>
            <a:off x="4648200" y="1600200"/>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13031E6-8A6C-4CF8-8B38-2FE8237954BA}" type="datetime1">
              <a:rPr lang="en-US" smtClean="0"/>
              <a:pPr/>
              <a:t>11/20/2014</a:t>
            </a:fld>
            <a:endParaRPr lang="en-US"/>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AED2CCAB-939F-44BB-9C55-71E6DAA5A5C2}" type="datetime1">
              <a:rPr lang="en-US" smtClean="0"/>
              <a:pPr>
                <a:defRPr/>
              </a:pPr>
              <a:t>11/20/2014</a:t>
            </a:fld>
            <a:endParaRPr lang="da-DK" dirty="0"/>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591C4F11-C667-4DBB-9AEB-30944A877E1C}" type="slidenum">
              <a:rPr lang="da-DK"/>
              <a:pPr>
                <a:defRPr/>
              </a:pPr>
              <a:t>‹#›</a:t>
            </a:fld>
            <a:endParaRPr lang="da-DK"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32B839B4-ECDC-40AC-A3A6-0D88959BC305}" type="datetime1">
              <a:rPr lang="en-US" smtClean="0"/>
              <a:pPr>
                <a:defRPr/>
              </a:pPr>
              <a:t>11/20/2014</a:t>
            </a:fld>
            <a:endParaRPr lang="da-DK" dirty="0"/>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16470AF8-ED16-43A4-8C07-2F99234B8D62}" type="slidenum">
              <a:rPr lang="da-DK"/>
              <a:pPr>
                <a:defRPr/>
              </a:pPr>
              <a:t>‹#›</a:t>
            </a:fld>
            <a:endParaRPr lang="da-DK"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00BFCBE6-7224-4ECD-9145-3862A40274DC}" type="datetime1">
              <a:rPr lang="en-US" smtClean="0"/>
              <a:pPr>
                <a:defRPr/>
              </a:pPr>
              <a:t>11/20/2014</a:t>
            </a:fld>
            <a:endParaRPr lang="da-DK" dirty="0"/>
          </a:p>
        </p:txBody>
      </p:sp>
      <p:sp>
        <p:nvSpPr>
          <p:cNvPr id="3"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4"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92EB0010-9142-4656-9026-5E3F937809F4}" type="slidenum">
              <a:rPr lang="da-DK"/>
              <a:pPr>
                <a:defRPr/>
              </a:pPr>
              <a:t>‹#›</a:t>
            </a:fld>
            <a:endParaRPr lang="da-DK"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454973DA-AB21-4F64-B860-46A6654ED348}" type="datetime1">
              <a:rPr lang="en-US" smtClean="0"/>
              <a:pPr>
                <a:defRPr/>
              </a:pPr>
              <a:t>11/20/2014</a:t>
            </a:fld>
            <a:endParaRPr lang="da-DK" dirty="0"/>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D5484986-DC53-4F95-90D3-4ED83E76E83A}" type="slidenum">
              <a:rPr lang="da-DK"/>
              <a:pPr>
                <a:defRPr/>
              </a:pPr>
              <a:t>‹#›</a:t>
            </a:fld>
            <a:endParaRPr lang="da-DK"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484F6587-48D5-4673-BD34-00EC3C548005}" type="datetime1">
              <a:rPr lang="en-US" smtClean="0"/>
              <a:pPr>
                <a:defRPr/>
              </a:pPr>
              <a:t>11/20/2014</a:t>
            </a:fld>
            <a:endParaRPr lang="da-DK" dirty="0"/>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E5C199B9-8DFB-4DF6-8891-4E2F409AB5E4}" type="slidenum">
              <a:rPr lang="da-DK"/>
              <a:pPr>
                <a:defRPr/>
              </a:pPr>
              <a:t>‹#›</a:t>
            </a:fld>
            <a:endParaRPr lang="da-DK"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1600200"/>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C1E29848-0ED4-4FEF-9177-55C74F66FD0A}" type="datetime1">
              <a:rPr lang="en-US" smtClean="0"/>
              <a:pPr>
                <a:defRPr/>
              </a:pPr>
              <a:t>11/20/2014</a:t>
            </a:fld>
            <a:endParaRPr lang="da-DK" dirty="0"/>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891785C5-A3AF-4053-A350-AD41AFC4A812}" type="slidenum">
              <a:rPr lang="da-DK"/>
              <a:pPr>
                <a:defRPr/>
              </a:pPr>
              <a:t>‹#›</a:t>
            </a:fld>
            <a:endParaRPr lang="da-DK"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a:prstGeom prst="rect">
            <a:avLst/>
          </a:prstGeom>
        </p:spPr>
        <p:txBody>
          <a:bodyPr vert="eaVert"/>
          <a:lstStyle>
            <a:lvl1pPr>
              <a:defRPr>
                <a:latin typeface="Arial" pitchFamily="34" charset="0"/>
              </a:defRPr>
            </a:lvl1pPr>
          </a:lstStyle>
          <a:p>
            <a:r>
              <a:rPr lang="en-US" smtClean="0"/>
              <a:t>Click to edit Master title style</a:t>
            </a:r>
            <a:endParaRPr lang="da-DK" dirty="0"/>
          </a:p>
        </p:txBody>
      </p:sp>
      <p:sp>
        <p:nvSpPr>
          <p:cNvPr id="3" name="Pladsholder til lodret titel 2"/>
          <p:cNvSpPr>
            <a:spLocks noGrp="1"/>
          </p:cNvSpPr>
          <p:nvPr>
            <p:ph type="body" orient="vert" idx="1"/>
          </p:nvPr>
        </p:nvSpPr>
        <p:spPr>
          <a:xfrm>
            <a:off x="457200" y="274638"/>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B8D09E80-5BA9-42D3-AAE3-65DC519E2BF3}" type="datetime1">
              <a:rPr lang="en-US" smtClean="0"/>
              <a:pPr>
                <a:defRPr/>
              </a:pPr>
              <a:t>11/20/2014</a:t>
            </a:fld>
            <a:endParaRPr lang="da-DK" dirty="0"/>
          </a:p>
        </p:txBody>
      </p:sp>
      <p:sp>
        <p:nvSpPr>
          <p:cNvPr id="5"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cs typeface="ＭＳ Ｐゴシック" charset="-128"/>
              </a:defRPr>
            </a:lvl1pPr>
          </a:lstStyle>
          <a:p>
            <a:pPr>
              <a:defRPr/>
            </a:pPr>
            <a:r>
              <a:rPr lang="en-US" smtClean="0"/>
              <a:t>Saudi Makamin Oil &amp; Gas Services</a:t>
            </a:r>
            <a:endParaRPr lang="en-US"/>
          </a:p>
        </p:txBody>
      </p:sp>
      <p:sp>
        <p:nvSpPr>
          <p:cNvPr id="6"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pitchFamily="34" charset="0"/>
              </a:defRPr>
            </a:lvl1pPr>
          </a:lstStyle>
          <a:p>
            <a:pPr>
              <a:defRPr/>
            </a:pPr>
            <a:fld id="{E78FEC7B-3AA6-46D5-A3F4-BB9C6352F0C3}" type="slidenum">
              <a:rPr lang="da-DK"/>
              <a:pPr>
                <a:defRPr/>
              </a:pPr>
              <a:t>‹#›</a:t>
            </a:fld>
            <a:endParaRPr lang="da-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tekst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Pladsholder til indhold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5" name="Pladsholder til tekst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Pladsholder til indhold 5"/>
          <p:cNvSpPr>
            <a:spLocks noGrp="1"/>
          </p:cNvSpPr>
          <p:nvPr>
            <p:ph sz="quarter" idx="4"/>
          </p:nvPr>
        </p:nvSpPr>
        <p:spPr>
          <a:xfrm>
            <a:off x="4645025"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7"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F77EEEA3-1C78-4297-951D-75DD9BD705F0}" type="datetime1">
              <a:rPr lang="en-US" smtClean="0"/>
              <a:pPr/>
              <a:t>11/20/2014</a:t>
            </a:fld>
            <a:endParaRPr lang="en-US"/>
          </a:p>
        </p:txBody>
      </p:sp>
      <p:sp>
        <p:nvSpPr>
          <p:cNvPr id="8"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9"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a:prstGeom prst="rect">
            <a:avLst/>
          </a:prstGeom>
        </p:spPr>
        <p:txBody>
          <a:bodyPr/>
          <a:lstStyle>
            <a:lvl1pPr>
              <a:defRPr>
                <a:latin typeface="Arial" pitchFamily="34" charset="0"/>
              </a:defRPr>
            </a:lvl1pPr>
          </a:lstStyle>
          <a:p>
            <a:r>
              <a:rPr lang="en-US" smtClean="0"/>
              <a:t>Click to edit Master title style</a:t>
            </a:r>
            <a:endParaRPr lang="da-DK" dirty="0"/>
          </a:p>
        </p:txBody>
      </p:sp>
      <p:sp>
        <p:nvSpPr>
          <p:cNvPr id="3"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752D00FB-1B65-4C7F-8A0B-4C95AC654490}" type="datetime1">
              <a:rPr lang="en-US" smtClean="0"/>
              <a:pPr/>
              <a:t>11/20/2014</a:t>
            </a:fld>
            <a:endParaRPr lang="en-US"/>
          </a:p>
        </p:txBody>
      </p:sp>
      <p:sp>
        <p:nvSpPr>
          <p:cNvPr id="4"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5"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9E6389F7-750B-4AF6-A660-DFC2207237C3}" type="datetime1">
              <a:rPr lang="en-US" smtClean="0"/>
              <a:pPr/>
              <a:t>11/20/2014</a:t>
            </a:fld>
            <a:endParaRPr lang="en-US"/>
          </a:p>
        </p:txBody>
      </p:sp>
      <p:sp>
        <p:nvSpPr>
          <p:cNvPr id="3"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4"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indhold 2"/>
          <p:cNvSpPr>
            <a:spLocks noGrp="1"/>
          </p:cNvSpPr>
          <p:nvPr>
            <p:ph idx="1"/>
          </p:nvPr>
        </p:nvSpPr>
        <p:spPr>
          <a:xfrm>
            <a:off x="3575050" y="273050"/>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dirty="0"/>
          </a:p>
        </p:txBody>
      </p:sp>
      <p:sp>
        <p:nvSpPr>
          <p:cNvPr id="4" name="Pladsholder til tekst 3"/>
          <p:cNvSpPr>
            <a:spLocks noGrp="1"/>
          </p:cNvSpPr>
          <p:nvPr>
            <p:ph type="body" sz="half" idx="2"/>
          </p:nvPr>
        </p:nvSpPr>
        <p:spPr>
          <a:xfrm>
            <a:off x="457200" y="1435100"/>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90EA92C3-547C-4CA0-B70C-C37605B674F6}" type="datetime1">
              <a:rPr lang="en-US" smtClean="0"/>
              <a:pPr/>
              <a:t>11/20/2014</a:t>
            </a:fld>
            <a:endParaRPr lang="en-US"/>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smtClean="0"/>
              <a:t>Click to edit Master title style</a:t>
            </a:r>
            <a:endParaRPr lang="da-DK" dirty="0"/>
          </a:p>
        </p:txBody>
      </p:sp>
      <p:sp>
        <p:nvSpPr>
          <p:cNvPr id="3" name="Pladsholder til billede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da-DK" noProof="0" dirty="0"/>
          </a:p>
        </p:txBody>
      </p:sp>
      <p:sp>
        <p:nvSpPr>
          <p:cNvPr id="4" name="Pladsholder til tekst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ladsholder til dato 3"/>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3BB240B6-B29F-4BE4-B0EA-32A671AA16D2}" type="datetime1">
              <a:rPr lang="en-US" smtClean="0"/>
              <a:pPr/>
              <a:t>11/20/2014</a:t>
            </a:fld>
            <a:endParaRPr lang="en-US"/>
          </a:p>
        </p:txBody>
      </p:sp>
      <p:sp>
        <p:nvSpPr>
          <p:cNvPr id="6" name="Pladsholder til sidefod 4"/>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r>
              <a:rPr lang="en-US" smtClean="0"/>
              <a:t>Saudi Makamin Oil &amp; Gas Services</a:t>
            </a:r>
            <a:endParaRPr lang="en-US"/>
          </a:p>
        </p:txBody>
      </p:sp>
      <p:sp>
        <p:nvSpPr>
          <p:cNvPr id="7" name="Pladsholder til diasnumm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ＭＳ Ｐゴシック" pitchFamily="-97" charset="-128"/>
              </a:defRPr>
            </a:lvl1pPr>
          </a:lstStyle>
          <a:p>
            <a:fld id="{5A81A576-55A4-427D-BCD3-692244103D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3000">
              <a:schemeClr val="bg1"/>
            </a:gs>
            <a:gs pos="34000">
              <a:schemeClr val="bg2">
                <a:alpha val="49000"/>
              </a:schemeClr>
            </a:gs>
            <a:gs pos="68000">
              <a:schemeClr val="bg1"/>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ctr" defTabSz="457200" rtl="0" eaLnBrk="1" fontAlgn="base" hangingPunct="1">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3000">
              <a:schemeClr val="bg1"/>
            </a:gs>
            <a:gs pos="34000">
              <a:schemeClr val="bg2">
                <a:alpha val="49000"/>
              </a:schemeClr>
            </a:gs>
            <a:gs pos="68000">
              <a:schemeClr val="bg1"/>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dt="0"/>
  <p:txStyles>
    <p:titleStyle>
      <a:lvl1pPr algn="ctr" defTabSz="457200" rtl="0" eaLnBrk="1" fontAlgn="base" hangingPunct="1">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3000">
              <a:schemeClr val="bg1"/>
            </a:gs>
            <a:gs pos="34000">
              <a:schemeClr val="bg2">
                <a:alpha val="49000"/>
              </a:schemeClr>
            </a:gs>
            <a:gs pos="68000">
              <a:schemeClr val="bg1"/>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hf hdr="0" dt="0"/>
  <p:txStyles>
    <p:titleStyle>
      <a:lvl1pPr algn="ctr" defTabSz="457200" rtl="0" eaLnBrk="1" fontAlgn="base" hangingPunct="1">
        <a:spcBef>
          <a:spcPct val="0"/>
        </a:spcBef>
        <a:spcAft>
          <a:spcPct val="0"/>
        </a:spcAft>
        <a:defRPr sz="4400" kern="1200">
          <a:solidFill>
            <a:schemeClr val="tx1"/>
          </a:solidFill>
          <a:latin typeface="Arial Narrow"/>
          <a:ea typeface="ＭＳ Ｐゴシック" pitchFamily="-97" charset="-128"/>
          <a:cs typeface="+mj-cs"/>
        </a:defRPr>
      </a:lvl1pPr>
      <a:lvl2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2pPr>
      <a:lvl3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3pPr>
      <a:lvl4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4pPr>
      <a:lvl5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Narrow"/>
          <a:ea typeface="ＭＳ Ｐゴシック" pitchFamily="-97" charset="-128"/>
          <a:cs typeface="+mn-cs"/>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33000">
              <a:schemeClr val="bg1"/>
            </a:gs>
            <a:gs pos="34000">
              <a:schemeClr val="bg2">
                <a:alpha val="49000"/>
              </a:schemeClr>
            </a:gs>
            <a:gs pos="68000">
              <a:schemeClr val="bg1"/>
            </a:gs>
          </a:gsLst>
          <a:lin ang="16200000" scaled="0"/>
          <a:tileRect/>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dt="0"/>
  <p:txStyles>
    <p:titleStyle>
      <a:lvl1pPr algn="ctr" defTabSz="457200" rtl="0" eaLnBrk="1" fontAlgn="base" hangingPunct="1">
        <a:spcBef>
          <a:spcPct val="0"/>
        </a:spcBef>
        <a:spcAft>
          <a:spcPct val="0"/>
        </a:spcAft>
        <a:defRPr sz="4400" kern="1200">
          <a:solidFill>
            <a:schemeClr val="tx1"/>
          </a:solidFill>
          <a:latin typeface="Arial Narrow"/>
          <a:ea typeface="ＭＳ Ｐゴシック" pitchFamily="-97" charset="-128"/>
          <a:cs typeface="ＭＳ Ｐゴシック" charset="-128"/>
        </a:defRPr>
      </a:lvl1pPr>
      <a:lvl2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2pPr>
      <a:lvl3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3pPr>
      <a:lvl4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4pPr>
      <a:lvl5pPr algn="ctr" defTabSz="457200" rtl="0" eaLnBrk="1" fontAlgn="base" hangingPunct="1">
        <a:spcBef>
          <a:spcPct val="0"/>
        </a:spcBef>
        <a:spcAft>
          <a:spcPct val="0"/>
        </a:spcAft>
        <a:defRPr sz="4400">
          <a:solidFill>
            <a:schemeClr val="tx1"/>
          </a:solidFill>
          <a:latin typeface="Arial Narrow" pitchFamily="-97" charset="0"/>
          <a:ea typeface="ＭＳ Ｐゴシック" pitchFamily="-97"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Arial Narrow" pitchFamily="-97" charset="0"/>
        </a:defRPr>
      </a:lvl6pPr>
      <a:lvl7pPr marL="914400" algn="ctr" defTabSz="457200" rtl="0" eaLnBrk="1" fontAlgn="base" hangingPunct="1">
        <a:spcBef>
          <a:spcPct val="0"/>
        </a:spcBef>
        <a:spcAft>
          <a:spcPct val="0"/>
        </a:spcAft>
        <a:defRPr sz="4400">
          <a:solidFill>
            <a:schemeClr val="tx1"/>
          </a:solidFill>
          <a:latin typeface="Arial Narrow" pitchFamily="-97" charset="0"/>
        </a:defRPr>
      </a:lvl7pPr>
      <a:lvl8pPr marL="1371600" algn="ctr" defTabSz="457200" rtl="0" eaLnBrk="1" fontAlgn="base" hangingPunct="1">
        <a:spcBef>
          <a:spcPct val="0"/>
        </a:spcBef>
        <a:spcAft>
          <a:spcPct val="0"/>
        </a:spcAft>
        <a:defRPr sz="4400">
          <a:solidFill>
            <a:schemeClr val="tx1"/>
          </a:solidFill>
          <a:latin typeface="Arial Narrow" pitchFamily="-97" charset="0"/>
        </a:defRPr>
      </a:lvl8pPr>
      <a:lvl9pPr marL="1828800" algn="ctr" defTabSz="457200" rtl="0" eaLnBrk="1" fontAlgn="base" hangingPunct="1">
        <a:spcBef>
          <a:spcPct val="0"/>
        </a:spcBef>
        <a:spcAft>
          <a:spcPct val="0"/>
        </a:spcAft>
        <a:defRPr sz="4400">
          <a:solidFill>
            <a:schemeClr val="tx1"/>
          </a:solidFill>
          <a:latin typeface="Arial Narrow" pitchFamily="-97" charset="0"/>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Arial Narrow"/>
          <a:ea typeface="ＭＳ Ｐゴシック" pitchFamily="-97" charset="-128"/>
          <a:cs typeface="ＭＳ Ｐゴシック"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Arial Narrow"/>
          <a:ea typeface="ＭＳ Ｐゴシック" pitchFamily="-97"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Arial Narrow"/>
          <a:ea typeface="ＭＳ Ｐゴシック" pitchFamily="-97"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Arial Narrow"/>
          <a:ea typeface="ＭＳ Ｐゴシック" pitchFamily="-97"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a-DK"/>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 Id="rId6" Type="http://schemas.openxmlformats.org/officeDocument/2006/relationships/image" Target="../media/image8.png"/><Relationship Id="rId11" Type="http://schemas.openxmlformats.org/officeDocument/2006/relationships/image" Target="../media/image13.jpeg"/><Relationship Id="rId5" Type="http://schemas.microsoft.com/office/2007/relationships/hdphoto" Target="../media/hdphoto1.wdp"/><Relationship Id="rId10" Type="http://schemas.openxmlformats.org/officeDocument/2006/relationships/image" Target="../media/image12.jpeg"/><Relationship Id="rId4" Type="http://schemas.openxmlformats.org/officeDocument/2006/relationships/image" Target="../media/image7.png"/><Relationship Id="rId9" Type="http://schemas.openxmlformats.org/officeDocument/2006/relationships/image" Target="../media/image11.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62"/>
          <p:cNvPicPr>
            <a:picLocks noChangeAspect="1" noChangeArrowheads="1"/>
          </p:cNvPicPr>
          <p:nvPr/>
        </p:nvPicPr>
        <p:blipFill>
          <a:blip r:embed="rId3" cstate="print">
            <a:lum bright="10000"/>
          </a:blip>
          <a:stretch>
            <a:fillRect/>
          </a:stretch>
        </p:blipFill>
        <p:spPr bwMode="gray">
          <a:xfrm>
            <a:off x="2514600" y="1676400"/>
            <a:ext cx="6477000" cy="3581401"/>
          </a:xfrm>
          <a:prstGeom prst="rect">
            <a:avLst/>
          </a:prstGeom>
          <a:ln>
            <a:noFill/>
          </a:ln>
          <a:effectLst>
            <a:softEdge rad="112500"/>
          </a:effectLst>
        </p:spPr>
      </p:pic>
      <p:sp>
        <p:nvSpPr>
          <p:cNvPr id="6" name="TextBox 5"/>
          <p:cNvSpPr txBox="1"/>
          <p:nvPr/>
        </p:nvSpPr>
        <p:spPr>
          <a:xfrm>
            <a:off x="2282283" y="2362200"/>
            <a:ext cx="7010400" cy="3046988"/>
          </a:xfrm>
          <a:prstGeom prst="rect">
            <a:avLst/>
          </a:prstGeom>
          <a:noFill/>
        </p:spPr>
        <p:txBody>
          <a:bodyPr wrap="square" rtlCol="0">
            <a:spAutoFit/>
          </a:bodyPr>
          <a:lstStyle/>
          <a:p>
            <a:pPr algn="ctr"/>
            <a:r>
              <a:rPr lang="en-US" sz="5400" b="1" i="1" dirty="0" smtClean="0">
                <a:solidFill>
                  <a:srgbClr val="FFFCF9"/>
                </a:solidFill>
                <a:cs typeface="Aharoni" pitchFamily="2" charset="-79"/>
              </a:rPr>
              <a:t>Makamin Offshore</a:t>
            </a:r>
          </a:p>
          <a:p>
            <a:pPr algn="ctr"/>
            <a:r>
              <a:rPr lang="en-US" sz="5400" b="1" i="1" dirty="0" smtClean="0">
                <a:solidFill>
                  <a:srgbClr val="FFFCF9"/>
                </a:solidFill>
                <a:cs typeface="Aharoni" pitchFamily="2" charset="-79"/>
              </a:rPr>
              <a:t>Saudi Ltd.</a:t>
            </a:r>
          </a:p>
          <a:p>
            <a:pPr algn="ctr"/>
            <a:r>
              <a:rPr lang="en-US" sz="5400" b="1" i="1" dirty="0" smtClean="0">
                <a:solidFill>
                  <a:srgbClr val="FFFCF9"/>
                </a:solidFill>
                <a:cs typeface="Aharoni" pitchFamily="2" charset="-79"/>
              </a:rPr>
              <a:t>(MOS)</a:t>
            </a:r>
          </a:p>
          <a:p>
            <a:pPr algn="ctr"/>
            <a:r>
              <a:rPr lang="en-US" sz="3000" b="1" i="1" dirty="0" smtClean="0">
                <a:solidFill>
                  <a:srgbClr val="FFFCF9"/>
                </a:solidFill>
                <a:cs typeface="Aharoni" pitchFamily="2" charset="-79"/>
              </a:rPr>
              <a:t> </a:t>
            </a:r>
            <a:endParaRPr lang="en-US" sz="2400" b="1" i="1" dirty="0" smtClean="0">
              <a:solidFill>
                <a:srgbClr val="FFFCF9"/>
              </a:solidFill>
              <a:cs typeface="Aharoni" pitchFamily="2" charset="-79"/>
            </a:endParaRPr>
          </a:p>
        </p:txBody>
      </p:sp>
      <p:pic>
        <p:nvPicPr>
          <p:cNvPr id="2052" name="Picture 4"/>
          <p:cNvPicPr>
            <a:picLocks noChangeAspect="1" noChangeArrowheads="1"/>
          </p:cNvPicPr>
          <p:nvPr/>
        </p:nvPicPr>
        <p:blipFill>
          <a:blip r:embed="rId4" cstate="print">
            <a:extLst>
              <a:ext uri="{BEBA8EAE-BF5A-486C-A8C5-ECC9F3942E4B}">
                <a14:imgProps xmlns:a14="http://schemas.microsoft.com/office/drawing/2010/main" xmlns="">
                  <a14:imgLayer r:embed="rId5">
                    <a14:imgEffect>
                      <a14:saturation sat="280000"/>
                    </a14:imgEffect>
                    <a14:imgEffect>
                      <a14:brightnessContrast bright="-32000" contrast="40000"/>
                    </a14:imgEffect>
                  </a14:imgLayer>
                </a14:imgProps>
              </a:ext>
              <a:ext uri="{28A0092B-C50C-407E-A947-70E740481C1C}">
                <a14:useLocalDpi xmlns:a14="http://schemas.microsoft.com/office/drawing/2010/main" xmlns="" val="0"/>
              </a:ext>
            </a:extLst>
          </a:blip>
          <a:srcRect/>
          <a:stretch>
            <a:fillRect/>
          </a:stretch>
        </p:blipFill>
        <p:spPr bwMode="auto">
          <a:xfrm>
            <a:off x="5980112" y="231774"/>
            <a:ext cx="2816225" cy="1444625"/>
          </a:xfrm>
          <a:prstGeom prst="rect">
            <a:avLst/>
          </a:prstGeom>
          <a:ln>
            <a:noFill/>
          </a:ln>
          <a:effectLst>
            <a:outerShdw dist="35921" dir="2700000" algn="ctr" rotWithShape="0">
              <a:schemeClr val="bg2">
                <a:alpha val="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2055" name="Picture 7"/>
          <p:cNvPicPr>
            <a:picLocks noChangeAspect="1" noChangeArrowheads="1"/>
          </p:cNvPicPr>
          <p:nvPr/>
        </p:nvPicPr>
        <p:blipFill rotWithShape="1">
          <a:blip r:embed="rId6" cstate="print">
            <a:extLst>
              <a:ext uri="{28A0092B-C50C-407E-A947-70E740481C1C}">
                <a14:useLocalDpi xmlns:a14="http://schemas.microsoft.com/office/drawing/2010/main" xmlns="" val="0"/>
              </a:ext>
            </a:extLst>
          </a:blip>
          <a:srcRect l="39931" t="52745" r="39734" b="23627"/>
          <a:stretch/>
        </p:blipFill>
        <p:spPr bwMode="auto">
          <a:xfrm>
            <a:off x="98502" y="1828800"/>
            <a:ext cx="2438400" cy="16351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rotWithShape="1">
          <a:blip r:embed="rId7" cstate="print">
            <a:extLst>
              <a:ext uri="{28A0092B-C50C-407E-A947-70E740481C1C}">
                <a14:useLocalDpi xmlns:a14="http://schemas.microsoft.com/office/drawing/2010/main" xmlns="" val="0"/>
              </a:ext>
            </a:extLst>
          </a:blip>
          <a:srcRect l="41056" t="49554" r="38333" b="25912"/>
          <a:stretch/>
        </p:blipFill>
        <p:spPr bwMode="auto">
          <a:xfrm>
            <a:off x="2678151" y="5307053"/>
            <a:ext cx="1970049" cy="14858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8" name="Picture 10" descr="http://www.tugspotters.com/site/wp-content/uploads/2014/01/posh-pelican@piet-sinke-22-01-2014-1.jpg"/>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98503" y="5307053"/>
            <a:ext cx="2438400" cy="1485898"/>
          </a:xfrm>
          <a:prstGeom prst="rect">
            <a:avLst/>
          </a:prstGeom>
          <a:noFill/>
          <a:extLst>
            <a:ext uri="{909E8E84-426E-40DD-AFC4-6F175D3DCCD1}">
              <a14:hiddenFill xmlns:a14="http://schemas.microsoft.com/office/drawing/2010/main" xmlns="">
                <a:solidFill>
                  <a:srgbClr val="FFFFFF"/>
                </a:solidFill>
              </a14:hiddenFill>
            </a:ext>
          </a:extLst>
        </p:spPr>
      </p:pic>
      <p:pic>
        <p:nvPicPr>
          <p:cNvPr id="2059" name="Picture 11"/>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8502" y="3542721"/>
            <a:ext cx="2438400" cy="16860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61" name="Picture 13" descr="http://www.jayaholdings.com/UploadedImg/SliderImage/1368165131_Jaya%20Pearl_big.jpg"/>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4724400" y="5295902"/>
            <a:ext cx="2133600" cy="1485898"/>
          </a:xfrm>
          <a:prstGeom prst="rect">
            <a:avLst/>
          </a:prstGeom>
          <a:noFill/>
          <a:extLst>
            <a:ext uri="{909E8E84-426E-40DD-AFC4-6F175D3DCCD1}">
              <a14:hiddenFill xmlns:a14="http://schemas.microsoft.com/office/drawing/2010/main" xmlns="">
                <a:solidFill>
                  <a:srgbClr val="FFFFFF"/>
                </a:solidFill>
              </a14:hiddenFill>
            </a:ext>
          </a:extLst>
        </p:spPr>
      </p:pic>
      <p:pic>
        <p:nvPicPr>
          <p:cNvPr id="2063" name="Picture 15" descr="http://www.tugspotters.com/site/wp-content/uploads/2014/01/arkstar-voyager%40piet-sinke-25-01-2014.jpg"/>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6934200" y="5280103"/>
            <a:ext cx="2014536" cy="148589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45478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10</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2" name="TextBox 11"/>
          <p:cNvSpPr txBox="1"/>
          <p:nvPr/>
        </p:nvSpPr>
        <p:spPr>
          <a:xfrm>
            <a:off x="457200" y="228600"/>
            <a:ext cx="6248400" cy="553998"/>
          </a:xfrm>
          <a:prstGeom prst="rect">
            <a:avLst/>
          </a:prstGeom>
          <a:noFill/>
        </p:spPr>
        <p:txBody>
          <a:bodyPr wrap="square" rtlCol="0">
            <a:spAutoFit/>
          </a:bodyPr>
          <a:lstStyle/>
          <a:p>
            <a:endParaRPr lang="en-US" sz="3000" b="1" dirty="0" smtClean="0">
              <a:solidFill>
                <a:srgbClr val="003366"/>
              </a:solidFill>
              <a:cs typeface="Aharoni" pitchFamily="2" charset="-79"/>
            </a:endParaRPr>
          </a:p>
        </p:txBody>
      </p:sp>
      <p:sp>
        <p:nvSpPr>
          <p:cNvPr id="13" name="TextBox 12"/>
          <p:cNvSpPr txBox="1"/>
          <p:nvPr/>
        </p:nvSpPr>
        <p:spPr>
          <a:xfrm>
            <a:off x="381000" y="1447800"/>
            <a:ext cx="8382000" cy="969496"/>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600" dirty="0">
              <a:solidFill>
                <a:srgbClr val="003366"/>
              </a:solidFill>
            </a:endParaRPr>
          </a:p>
          <a:p>
            <a:pPr marL="400050" indent="-400050" algn="just">
              <a:buFont typeface="+mj-lt"/>
              <a:buAutoNum type="romanUcPeriod" startAt="5"/>
            </a:pPr>
            <a:r>
              <a:rPr lang="en-US" sz="1500" b="1" u="sng" dirty="0" smtClean="0">
                <a:solidFill>
                  <a:srgbClr val="003366"/>
                </a:solidFill>
              </a:rPr>
              <a:t>In Tendering Contracts:</a:t>
            </a:r>
          </a:p>
        </p:txBody>
      </p:sp>
      <p:pic>
        <p:nvPicPr>
          <p:cNvPr id="3073"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643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xmlns="" val="731563221"/>
              </p:ext>
            </p:extLst>
          </p:nvPr>
        </p:nvGraphicFramePr>
        <p:xfrm>
          <a:off x="457200" y="2691225"/>
          <a:ext cx="8458199" cy="3099975"/>
        </p:xfrm>
        <a:graphic>
          <a:graphicData uri="http://schemas.openxmlformats.org/drawingml/2006/table">
            <a:tbl>
              <a:tblPr/>
              <a:tblGrid>
                <a:gridCol w="381000"/>
                <a:gridCol w="990600"/>
                <a:gridCol w="3200400"/>
                <a:gridCol w="1219200"/>
                <a:gridCol w="1313347"/>
                <a:gridCol w="1353652"/>
              </a:tblGrid>
              <a:tr h="506532">
                <a:tc>
                  <a:txBody>
                    <a:bodyPr/>
                    <a:lstStyle/>
                    <a:p>
                      <a:pPr algn="l" fontAlgn="b"/>
                      <a:endParaRPr lang="en-US" sz="11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ctr" rtl="0" fontAlgn="ctr"/>
                      <a:r>
                        <a:rPr lang="en-US" sz="1100" b="1" i="0" u="none" strike="noStrike" dirty="0">
                          <a:solidFill>
                            <a:srgbClr val="000000"/>
                          </a:solidFill>
                          <a:effectLst/>
                          <a:latin typeface="Calibri"/>
                        </a:rPr>
                        <a:t>Client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a:solidFill>
                            <a:srgbClr val="000000"/>
                          </a:solidFill>
                          <a:effectLst/>
                          <a:latin typeface="Calibri"/>
                        </a:rPr>
                        <a:t>Project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a:solidFill>
                            <a:srgbClr val="000000"/>
                          </a:solidFill>
                          <a:effectLst/>
                          <a:latin typeface="Calibri"/>
                        </a:rPr>
                        <a:t>Value (USD)</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dirty="0">
                          <a:solidFill>
                            <a:srgbClr val="000000"/>
                          </a:solidFill>
                          <a:effectLst/>
                          <a:latin typeface="Calibri"/>
                        </a:rPr>
                        <a:t>Duration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a:solidFill>
                            <a:srgbClr val="000000"/>
                          </a:solidFill>
                          <a:effectLst/>
                          <a:latin typeface="Calibri"/>
                        </a:rPr>
                        <a:t>Status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r>
              <a:tr h="220231">
                <a:tc>
                  <a:txBody>
                    <a:bodyPr/>
                    <a:lstStyle/>
                    <a:p>
                      <a:pPr algn="ctr" rtl="0" fontAlgn="ctr"/>
                      <a:r>
                        <a:rPr lang="en-US" sz="1100" b="1" i="0" u="none" strike="noStrike">
                          <a:solidFill>
                            <a:srgbClr val="000000"/>
                          </a:solidFill>
                          <a:effectLst/>
                          <a:latin typeface="Calibri"/>
                        </a:rPr>
                        <a:t>1</a:t>
                      </a:r>
                    </a:p>
                  </a:txBody>
                  <a:tcPr marL="9525" marR="9525" marT="9525" marB="0" anchor="ctr">
                    <a:lnL>
                      <a:noFill/>
                    </a:lnL>
                    <a:lnR>
                      <a:noFill/>
                    </a:lnR>
                    <a:lnT>
                      <a:noFill/>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dirty="0">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a:solidFill>
                            <a:srgbClr val="000000"/>
                          </a:solidFill>
                          <a:effectLst/>
                          <a:latin typeface="Calibri"/>
                        </a:rPr>
                        <a:t>Offshore Manning Services - Tanajib</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75,000,000.00</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dirty="0">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a:solidFill>
                            <a:srgbClr val="000000"/>
                          </a:solidFill>
                          <a:effectLst/>
                          <a:latin typeface="Calibri"/>
                        </a:rPr>
                        <a:t>2</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a:solidFill>
                            <a:srgbClr val="000000"/>
                          </a:solidFill>
                          <a:effectLst/>
                          <a:latin typeface="Calibri"/>
                        </a:rPr>
                        <a:t>Offshore Manning Services - </a:t>
                      </a:r>
                      <a:r>
                        <a:rPr lang="en-US" sz="1100" b="0" i="0" u="none" strike="noStrike" dirty="0" err="1">
                          <a:solidFill>
                            <a:srgbClr val="000000"/>
                          </a:solidFill>
                          <a:effectLst/>
                          <a:latin typeface="Calibri"/>
                        </a:rPr>
                        <a:t>Ras</a:t>
                      </a:r>
                      <a:r>
                        <a:rPr lang="en-US" sz="1100" b="0" i="0" u="none" strike="noStrike" dirty="0">
                          <a:solidFill>
                            <a:srgbClr val="000000"/>
                          </a:solidFill>
                          <a:effectLst/>
                          <a:latin typeface="Calibri"/>
                        </a:rPr>
                        <a:t> </a:t>
                      </a:r>
                      <a:r>
                        <a:rPr lang="en-US" sz="1100" b="0" i="0" u="none" strike="noStrike" dirty="0" err="1">
                          <a:solidFill>
                            <a:srgbClr val="000000"/>
                          </a:solidFill>
                          <a:effectLst/>
                          <a:latin typeface="Calibri"/>
                        </a:rPr>
                        <a:t>Tanura</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90,000,000.00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dirty="0" smtClean="0">
                          <a:solidFill>
                            <a:srgbClr val="000000"/>
                          </a:solidFill>
                          <a:effectLst/>
                          <a:latin typeface="Calibri"/>
                        </a:rPr>
                        <a:t>3</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a:solidFill>
                            <a:srgbClr val="000000"/>
                          </a:solidFill>
                          <a:effectLst/>
                          <a:latin typeface="Calibri"/>
                        </a:rPr>
                        <a:t>Three (3) Crew / utility / Supply Boats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85,000,000.00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7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dirty="0" smtClean="0">
                          <a:solidFill>
                            <a:srgbClr val="000000"/>
                          </a:solidFill>
                          <a:effectLst/>
                          <a:latin typeface="Calibri"/>
                        </a:rPr>
                        <a:t>4</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a:solidFill>
                            <a:srgbClr val="000000"/>
                          </a:solidFill>
                          <a:effectLst/>
                          <a:latin typeface="Calibri"/>
                        </a:rPr>
                        <a:t>OFFSHORE FLOATING STORAGE/SUPPLY VESSEL</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150,000,000.00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dirty="0">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dirty="0" smtClean="0">
                          <a:solidFill>
                            <a:srgbClr val="000000"/>
                          </a:solidFill>
                          <a:effectLst/>
                          <a:latin typeface="Calibri"/>
                        </a:rPr>
                        <a:t>5</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a:solidFill>
                            <a:srgbClr val="000000"/>
                          </a:solidFill>
                          <a:effectLst/>
                          <a:latin typeface="Calibri"/>
                        </a:rPr>
                        <a:t>Four (4) Maintenance Boats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165,000,000.00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7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97313">
                <a:tc>
                  <a:txBody>
                    <a:bodyPr/>
                    <a:lstStyle/>
                    <a:p>
                      <a:pPr algn="ctr" rtl="0" fontAlgn="ctr"/>
                      <a:r>
                        <a:rPr lang="en-US" sz="1100" b="1" i="0" u="none" strike="noStrike" dirty="0" smtClean="0">
                          <a:solidFill>
                            <a:srgbClr val="000000"/>
                          </a:solidFill>
                          <a:effectLst/>
                          <a:latin typeface="Calibri"/>
                        </a:rPr>
                        <a:t>6</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a:solidFill>
                            <a:srgbClr val="000000"/>
                          </a:solidFill>
                          <a:effectLst/>
                          <a:latin typeface="Calibri"/>
                        </a:rPr>
                        <a:t>Two (2) Jack up Barges</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450,000,000.00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7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534282">
                <a:tc>
                  <a:txBody>
                    <a:bodyPr/>
                    <a:lstStyle/>
                    <a:p>
                      <a:pPr algn="ctr" rtl="0" fontAlgn="ctr"/>
                      <a:r>
                        <a:rPr lang="en-US" sz="1100" b="1" i="0" u="none" strike="noStrike" dirty="0" smtClean="0">
                          <a:solidFill>
                            <a:srgbClr val="000000"/>
                          </a:solidFill>
                          <a:effectLst/>
                          <a:latin typeface="Calibri"/>
                        </a:rPr>
                        <a:t>7</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a:solidFill>
                            <a:srgbClr val="000000"/>
                          </a:solidFill>
                          <a:effectLst/>
                          <a:latin typeface="Calibri"/>
                        </a:rPr>
                        <a:t>Eight (8) AHTSS Vessels </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dirty="0">
                          <a:solidFill>
                            <a:srgbClr val="000000"/>
                          </a:solidFill>
                          <a:effectLst/>
                          <a:latin typeface="Calibri"/>
                        </a:rPr>
                        <a:t>350,000,000.00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Shallow Draft 10 Year / Deep Draft 5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440462">
                <a:tc>
                  <a:txBody>
                    <a:bodyPr/>
                    <a:lstStyle/>
                    <a:p>
                      <a:pPr algn="ctr" rtl="0" fontAlgn="ctr"/>
                      <a:r>
                        <a:rPr lang="en-US" sz="1100" b="1" i="0" u="none" strike="noStrike" dirty="0" smtClean="0">
                          <a:solidFill>
                            <a:srgbClr val="000000"/>
                          </a:solidFill>
                          <a:effectLst/>
                          <a:latin typeface="Calibri"/>
                        </a:rPr>
                        <a:t>8</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a:solidFill>
                            <a:srgbClr val="000000"/>
                          </a:solidFill>
                          <a:effectLst/>
                          <a:latin typeface="Calibri"/>
                        </a:rPr>
                        <a:t>Two (2) DP II Maintenance Accommodation Vessels</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190,000,000.00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7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dirty="0" smtClean="0">
                          <a:solidFill>
                            <a:srgbClr val="000000"/>
                          </a:solidFill>
                          <a:effectLst/>
                          <a:latin typeface="Calibri"/>
                        </a:rPr>
                        <a:t>9</a:t>
                      </a:r>
                      <a:endParaRPr lang="en-US" sz="1100" b="1"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a:solidFill>
                            <a:srgbClr val="000000"/>
                          </a:solidFill>
                          <a:effectLst/>
                          <a:latin typeface="Calibri"/>
                        </a:rPr>
                        <a:t>One (1) Supply &amp; Trash Collection Vessel</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a:solidFill>
                            <a:srgbClr val="000000"/>
                          </a:solidFill>
                          <a:effectLst/>
                          <a:latin typeface="Calibri"/>
                        </a:rPr>
                        <a:t>30,000,000.00</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5 years</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dirty="0">
                          <a:solidFill>
                            <a:srgbClr val="000000"/>
                          </a:solidFill>
                          <a:effectLst/>
                          <a:latin typeface="Calibri"/>
                        </a:rPr>
                        <a:t>Waiting Result</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
        <p:nvSpPr>
          <p:cNvPr id="3" name="Rectangle 2"/>
          <p:cNvSpPr/>
          <p:nvPr/>
        </p:nvSpPr>
        <p:spPr>
          <a:xfrm>
            <a:off x="381000" y="5955268"/>
            <a:ext cx="7308850" cy="369332"/>
          </a:xfrm>
          <a:prstGeom prst="rect">
            <a:avLst/>
          </a:prstGeom>
        </p:spPr>
        <p:txBody>
          <a:bodyPr wrap="square">
            <a:spAutoFit/>
          </a:bodyPr>
          <a:lstStyle/>
          <a:p>
            <a:r>
              <a:rPr lang="en-US" b="1" i="1" dirty="0">
                <a:solidFill>
                  <a:schemeClr val="bg2">
                    <a:lumMod val="25000"/>
                  </a:schemeClr>
                </a:solidFill>
              </a:rPr>
              <a:t>Total value for in tendering contracts  equal to USD 1.585 </a:t>
            </a:r>
            <a:r>
              <a:rPr lang="en-US" b="1" i="1" dirty="0" smtClean="0">
                <a:solidFill>
                  <a:schemeClr val="bg2">
                    <a:lumMod val="25000"/>
                  </a:schemeClr>
                </a:solidFill>
              </a:rPr>
              <a:t>billion. </a:t>
            </a:r>
            <a:endParaRPr lang="en-US" b="1" i="1" dirty="0">
              <a:solidFill>
                <a:schemeClr val="bg2">
                  <a:lumMod val="25000"/>
                </a:schemeClr>
              </a:solidFill>
            </a:endParaRPr>
          </a:p>
        </p:txBody>
      </p:sp>
    </p:spTree>
    <p:extLst>
      <p:ext uri="{BB962C8B-B14F-4D97-AF65-F5344CB8AC3E}">
        <p14:creationId xmlns:p14="http://schemas.microsoft.com/office/powerpoint/2010/main" xmlns="" val="51298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11</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04800" y="1260157"/>
            <a:ext cx="8382000" cy="492443"/>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u="sng" dirty="0" smtClean="0">
                <a:solidFill>
                  <a:srgbClr val="003366"/>
                </a:solidFill>
              </a:rPr>
              <a:t>Annual Budget 2014 – 2018:</a:t>
            </a:r>
            <a:endParaRPr lang="en-US" sz="1600" b="1" u="sng" dirty="0">
              <a:solidFill>
                <a:srgbClr val="003366"/>
              </a:solidFill>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xmlns="" val="835554326"/>
              </p:ext>
            </p:extLst>
          </p:nvPr>
        </p:nvGraphicFramePr>
        <p:xfrm>
          <a:off x="577848" y="1905000"/>
          <a:ext cx="8083552" cy="4343402"/>
        </p:xfrm>
        <a:graphic>
          <a:graphicData uri="http://schemas.openxmlformats.org/drawingml/2006/table">
            <a:tbl>
              <a:tblPr/>
              <a:tblGrid>
                <a:gridCol w="1596626"/>
                <a:gridCol w="712959"/>
                <a:gridCol w="712959"/>
                <a:gridCol w="632626"/>
                <a:gridCol w="632626"/>
                <a:gridCol w="632626"/>
                <a:gridCol w="632626"/>
                <a:gridCol w="632626"/>
                <a:gridCol w="632626"/>
                <a:gridCol w="632626"/>
                <a:gridCol w="632626"/>
              </a:tblGrid>
              <a:tr h="310243">
                <a:tc>
                  <a:txBody>
                    <a:bodyPr/>
                    <a:lstStyle/>
                    <a:p>
                      <a:pPr algn="l" fontAlgn="b"/>
                      <a:endParaRPr lang="en-US" sz="1000" b="0" i="0" u="none" strike="noStrike" dirty="0">
                        <a:solidFill>
                          <a:srgbClr val="0070C0"/>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gridSpan="10">
                  <a:txBody>
                    <a:bodyPr/>
                    <a:lstStyle/>
                    <a:p>
                      <a:pPr algn="ctr" fontAlgn="ctr"/>
                      <a:r>
                        <a:rPr lang="en-US" sz="1100" b="1" i="0" u="none" strike="noStrike" dirty="0" smtClean="0">
                          <a:solidFill>
                            <a:srgbClr val="0070C0"/>
                          </a:solidFill>
                          <a:effectLst/>
                          <a:latin typeface="+mn-lt"/>
                        </a:rPr>
                        <a:t>BUDGET (Currency SAR “000”)</a:t>
                      </a:r>
                      <a:endParaRPr lang="en-US" sz="1100" b="1" i="0" u="none" strike="noStrike" dirty="0">
                        <a:solidFill>
                          <a:srgbClr val="0070C0"/>
                        </a:solidFill>
                        <a:effectLst/>
                        <a:latin typeface="+mn-lt"/>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243">
                <a:tc>
                  <a:txBody>
                    <a:bodyPr/>
                    <a:lstStyle/>
                    <a:p>
                      <a:pPr algn="ctr" fontAlgn="ctr"/>
                      <a:r>
                        <a:rPr lang="en-US" sz="1000" b="1" i="0" u="none" strike="noStrike" dirty="0">
                          <a:solidFill>
                            <a:srgbClr val="0070C0"/>
                          </a:solidFill>
                          <a:effectLst/>
                          <a:latin typeface="Tahoma"/>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2014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dirty="0">
                          <a:solidFill>
                            <a:srgbClr val="0070C0"/>
                          </a:solidFill>
                          <a:effectLst/>
                          <a:latin typeface="+mn-lt"/>
                        </a:rPr>
                        <a:t>% of 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dirty="0">
                          <a:solidFill>
                            <a:srgbClr val="0070C0"/>
                          </a:solidFill>
                          <a:effectLst/>
                          <a:latin typeface="+mn-lt"/>
                        </a:rPr>
                        <a:t>2015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 of 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2016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 of 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2017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 of 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2018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1" i="0" u="none" strike="noStrike">
                          <a:solidFill>
                            <a:srgbClr val="0070C0"/>
                          </a:solidFill>
                          <a:effectLst/>
                          <a:latin typeface="+mn-lt"/>
                        </a:rPr>
                        <a:t>% of TR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310243">
                <a:tc>
                  <a:txBody>
                    <a:bodyPr/>
                    <a:lstStyle/>
                    <a:p>
                      <a:pPr algn="l" fontAlgn="ctr"/>
                      <a:r>
                        <a:rPr lang="en-US" sz="1000" b="1" i="0" u="sng" strike="noStrike" dirty="0">
                          <a:solidFill>
                            <a:srgbClr val="0070C0"/>
                          </a:solidFill>
                          <a:effectLst/>
                          <a:latin typeface="+mn-lt"/>
                        </a:rPr>
                        <a:t>MOS Revenue</a:t>
                      </a:r>
                    </a:p>
                  </a:txBody>
                  <a:tcPr marL="9525" marR="9525" marT="952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ctr"/>
                      <a:r>
                        <a:rPr lang="en-US" sz="1100" b="0" i="0" u="none" strike="noStrike">
                          <a:solidFill>
                            <a:srgbClr val="0070C0"/>
                          </a:solidFill>
                          <a:effectLst/>
                          <a:latin typeface="+mn-lt"/>
                        </a:rPr>
                        <a:t>127,000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100.0%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0243">
                <a:tc>
                  <a:txBody>
                    <a:bodyPr/>
                    <a:lstStyle/>
                    <a:p>
                      <a:pPr algn="l" fontAlgn="ctr"/>
                      <a:r>
                        <a:rPr lang="en-US" sz="1000" b="1" i="0" u="none" strike="noStrike" dirty="0">
                          <a:solidFill>
                            <a:schemeClr val="bg2">
                              <a:lumMod val="10000"/>
                            </a:schemeClr>
                          </a:solidFill>
                          <a:effectLst/>
                          <a:latin typeface="+mn-lt"/>
                        </a:rPr>
                        <a:t>   Total Revenue (TR)</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1" i="0" u="none" strike="noStrike">
                          <a:solidFill>
                            <a:srgbClr val="0070C0"/>
                          </a:solidFill>
                          <a:effectLst/>
                          <a:latin typeface="+mn-lt"/>
                        </a:rPr>
                        <a:t>127,000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387,954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r>
              <a:tr h="310243">
                <a:tc>
                  <a:txBody>
                    <a:bodyPr/>
                    <a:lstStyle/>
                    <a:p>
                      <a:pPr algn="l" fontAlgn="ctr"/>
                      <a:r>
                        <a:rPr lang="en-US" sz="1000" b="1" i="0" u="sng" strike="noStrike" dirty="0">
                          <a:solidFill>
                            <a:srgbClr val="0070C0"/>
                          </a:solidFill>
                          <a:effectLst/>
                          <a:latin typeface="+mn-lt"/>
                        </a:rPr>
                        <a:t>OPERATIONAL COST </a:t>
                      </a:r>
                    </a:p>
                  </a:txBody>
                  <a:tcPr marL="9525" marR="9525" marT="9525" marB="0" anchor="ctr">
                    <a:lnL>
                      <a:noFill/>
                    </a:lnL>
                    <a:lnR>
                      <a:noFill/>
                    </a:lnR>
                    <a:lnT>
                      <a:noFill/>
                    </a:lnT>
                    <a:lnB>
                      <a:noFill/>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0243">
                <a:tc>
                  <a:txBody>
                    <a:bodyPr/>
                    <a:lstStyle/>
                    <a:p>
                      <a:pPr algn="l" fontAlgn="ctr"/>
                      <a:r>
                        <a:rPr lang="en-US" sz="1000" b="1" i="0" u="none" strike="noStrike" dirty="0">
                          <a:solidFill>
                            <a:schemeClr val="bg2">
                              <a:lumMod val="10000"/>
                            </a:schemeClr>
                          </a:solidFill>
                          <a:effectLst/>
                          <a:latin typeface="+mn-lt"/>
                        </a:rPr>
                        <a:t>   TOTAL OPERATIONAL COST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1" i="0" u="none" strike="noStrike">
                          <a:solidFill>
                            <a:srgbClr val="0070C0"/>
                          </a:solidFill>
                          <a:effectLst/>
                          <a:latin typeface="+mn-lt"/>
                        </a:rPr>
                        <a:t>117,972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307,509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307,551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307,592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307,592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79%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r>
              <a:tr h="310243">
                <a:tc>
                  <a:txBody>
                    <a:bodyPr/>
                    <a:lstStyle/>
                    <a:p>
                      <a:pPr algn="l" fontAlgn="ctr"/>
                      <a:r>
                        <a:rPr lang="en-US" sz="1000" b="1" i="0" u="sng" strike="noStrike" dirty="0">
                          <a:solidFill>
                            <a:srgbClr val="0070C0"/>
                          </a:solidFill>
                          <a:effectLst/>
                          <a:latin typeface="+mn-lt"/>
                        </a:rPr>
                        <a:t>GENERAL  &amp;  ADMIN. COST </a:t>
                      </a:r>
                    </a:p>
                  </a:txBody>
                  <a:tcPr marL="9525" marR="9525" marT="9525" marB="0" anchor="ctr">
                    <a:lnL>
                      <a:noFill/>
                    </a:lnL>
                    <a:lnR>
                      <a:noFill/>
                    </a:lnR>
                    <a:lnT>
                      <a:noFill/>
                    </a:lnT>
                    <a:lnB>
                      <a:noFill/>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dirty="0">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endParaRPr lang="en-US" sz="1100" b="0" i="0" u="none" strike="noStrike">
                        <a:solidFill>
                          <a:srgbClr val="0070C0"/>
                        </a:solidFill>
                        <a:effectLst/>
                        <a:latin typeface="+mn-lt"/>
                      </a:endParaRP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0243">
                <a:tc>
                  <a:txBody>
                    <a:bodyPr/>
                    <a:lstStyle/>
                    <a:p>
                      <a:pPr algn="l" fontAlgn="ctr"/>
                      <a:r>
                        <a:rPr lang="en-US" sz="1000" b="1" i="0" u="none" strike="noStrike" dirty="0">
                          <a:solidFill>
                            <a:schemeClr val="bg2">
                              <a:lumMod val="10000"/>
                            </a:schemeClr>
                          </a:solidFill>
                          <a:effectLst/>
                          <a:latin typeface="+mn-lt"/>
                        </a:rPr>
                        <a:t>   TOTAL ADMIN COST</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1" i="0" u="none" strike="noStrike">
                          <a:solidFill>
                            <a:srgbClr val="0070C0"/>
                          </a:solidFill>
                          <a:effectLst/>
                          <a:latin typeface="+mn-lt"/>
                        </a:rPr>
                        <a:t>7,985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17,633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15,761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15,150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14,789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r>
              <a:tr h="310243">
                <a:tc>
                  <a:txBody>
                    <a:bodyPr/>
                    <a:lstStyle/>
                    <a:p>
                      <a:pPr algn="l" fontAlgn="ctr"/>
                      <a:endParaRPr lang="en-US" sz="1000" b="1" i="0" u="none" strike="noStrike" dirty="0">
                        <a:solidFill>
                          <a:srgbClr val="0070C0"/>
                        </a:solidFill>
                        <a:effectLst/>
                        <a:latin typeface="+mn-lt"/>
                      </a:endParaRPr>
                    </a:p>
                  </a:txBody>
                  <a:tcPr marL="9525" marR="9525" marT="9525" marB="0" anchor="ctr">
                    <a:lnL>
                      <a:noFill/>
                    </a:lnL>
                    <a:lnR>
                      <a:noFill/>
                    </a:lnR>
                    <a:lnT>
                      <a:noFill/>
                    </a:lnT>
                    <a:lnB>
                      <a:noFill/>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 </a:t>
                      </a:r>
                    </a:p>
                  </a:txBody>
                  <a:tcPr marL="9525" marR="9525" marT="9525"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10243">
                <a:tc>
                  <a:txBody>
                    <a:bodyPr/>
                    <a:lstStyle/>
                    <a:p>
                      <a:pPr algn="l" fontAlgn="ctr"/>
                      <a:r>
                        <a:rPr lang="en-US" sz="1000" b="1" i="0" u="none" strike="noStrike" dirty="0">
                          <a:solidFill>
                            <a:schemeClr val="bg2">
                              <a:lumMod val="10000"/>
                            </a:schemeClr>
                          </a:solidFill>
                          <a:effectLst/>
                          <a:latin typeface="+mn-lt"/>
                        </a:rPr>
                        <a:t>Total Cost </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1" i="0" u="none" strike="noStrike">
                          <a:solidFill>
                            <a:srgbClr val="0070C0"/>
                          </a:solidFill>
                          <a:effectLst/>
                          <a:latin typeface="+mn-lt"/>
                        </a:rPr>
                        <a:t>125,958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325,142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84%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323,311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322,742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322,382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r>
              <a:tr h="310243">
                <a:tc>
                  <a:txBody>
                    <a:bodyPr/>
                    <a:lstStyle/>
                    <a:p>
                      <a:pPr algn="l" fontAlgn="ctr"/>
                      <a:r>
                        <a:rPr lang="en-US" sz="1000" b="0" i="0" u="none" strike="noStrike" dirty="0">
                          <a:solidFill>
                            <a:srgbClr val="0070C0"/>
                          </a:solidFill>
                          <a:effectLst/>
                          <a:latin typeface="+mn-lt"/>
                        </a:rPr>
                        <a:t>Other Income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0" i="0" u="none" strike="noStrike">
                          <a:solidFill>
                            <a:srgbClr val="0070C0"/>
                          </a:solidFill>
                          <a:effectLst/>
                          <a:latin typeface="+mn-lt"/>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243">
                <a:tc>
                  <a:txBody>
                    <a:bodyPr/>
                    <a:lstStyle/>
                    <a:p>
                      <a:pPr algn="l" fontAlgn="ctr"/>
                      <a:r>
                        <a:rPr lang="en-US" sz="1000" b="1" i="0" u="none" strike="noStrike" dirty="0">
                          <a:solidFill>
                            <a:schemeClr val="bg2">
                              <a:lumMod val="10000"/>
                            </a:schemeClr>
                          </a:solidFill>
                          <a:effectLst/>
                          <a:latin typeface="+mn-lt"/>
                        </a:rPr>
                        <a:t>Income/Loss Before Tax</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1" i="0" u="none" strike="noStrike">
                          <a:solidFill>
                            <a:srgbClr val="0070C0"/>
                          </a:solidFill>
                          <a:effectLst/>
                          <a:latin typeface="+mn-lt"/>
                        </a:rPr>
                        <a:t>1,042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62,812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64,643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65,212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65,573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r>
              <a:tr h="310243">
                <a:tc>
                  <a:txBody>
                    <a:bodyPr/>
                    <a:lstStyle/>
                    <a:p>
                      <a:pPr algn="l" fontAlgn="ctr"/>
                      <a:r>
                        <a:rPr lang="en-US" sz="1000" b="0" i="0" u="none" strike="noStrike" dirty="0">
                          <a:solidFill>
                            <a:srgbClr val="0070C0"/>
                          </a:solidFill>
                          <a:effectLst/>
                          <a:latin typeface="+mn-lt"/>
                        </a:rPr>
                        <a:t>Provision For  Zakat &amp; Tax</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0" i="0" u="none" strike="noStrike">
                          <a:solidFill>
                            <a:srgbClr val="0070C0"/>
                          </a:solidFill>
                          <a:effectLst/>
                          <a:latin typeface="+mn-lt"/>
                        </a:rPr>
                        <a:t>134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8,056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8,290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dirty="0">
                          <a:solidFill>
                            <a:srgbClr val="0070C0"/>
                          </a:solidFill>
                          <a:effectLst/>
                          <a:latin typeface="+mn-lt"/>
                        </a:rPr>
                        <a:t>8,363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8,410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ctr"/>
                      <a:r>
                        <a:rPr lang="en-US" sz="1100" b="0" i="0" u="none" strike="noStrike">
                          <a:solidFill>
                            <a:srgbClr val="0070C0"/>
                          </a:solidFill>
                          <a:effectLst/>
                          <a:latin typeface="+mn-lt"/>
                        </a:rPr>
                        <a:t>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243">
                <a:tc>
                  <a:txBody>
                    <a:bodyPr/>
                    <a:lstStyle/>
                    <a:p>
                      <a:pPr algn="l" fontAlgn="ctr"/>
                      <a:r>
                        <a:rPr lang="en-US" sz="1000" b="1" i="0" u="none" strike="noStrike" dirty="0">
                          <a:solidFill>
                            <a:schemeClr val="bg2">
                              <a:lumMod val="10000"/>
                            </a:schemeClr>
                          </a:solidFill>
                          <a:effectLst/>
                          <a:latin typeface="+mn-lt"/>
                        </a:rPr>
                        <a:t>Net Operating Income/Loss</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ctr"/>
                      <a:r>
                        <a:rPr lang="en-US" sz="1100" b="1" i="0" u="none" strike="noStrike">
                          <a:solidFill>
                            <a:srgbClr val="0070C0"/>
                          </a:solidFill>
                          <a:effectLst/>
                          <a:latin typeface="+mn-lt"/>
                        </a:rPr>
                        <a:t>909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54,756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56,353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56,849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a:solidFill>
                            <a:srgbClr val="0070C0"/>
                          </a:solidFill>
                          <a:effectLst/>
                          <a:latin typeface="+mn-lt"/>
                        </a:rPr>
                        <a:t>57,163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c>
                  <a:txBody>
                    <a:bodyPr/>
                    <a:lstStyle/>
                    <a:p>
                      <a:pPr algn="r" fontAlgn="ctr"/>
                      <a:r>
                        <a:rPr lang="en-US" sz="1100" b="1" i="0" u="none" strike="noStrike" dirty="0">
                          <a:solidFill>
                            <a:srgbClr val="0070C0"/>
                          </a:solidFill>
                          <a:effectLst/>
                          <a:latin typeface="+mn-lt"/>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8E4BC"/>
                    </a:solidFill>
                  </a:tcPr>
                </a:tc>
              </a:tr>
            </a:tbl>
          </a:graphicData>
        </a:graphic>
      </p:graphicFrame>
    </p:spTree>
    <p:extLst>
      <p:ext uri="{BB962C8B-B14F-4D97-AF65-F5344CB8AC3E}">
        <p14:creationId xmlns:p14="http://schemas.microsoft.com/office/powerpoint/2010/main" xmlns="" val="122011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12</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81000" y="1447800"/>
            <a:ext cx="8382000" cy="3508653"/>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Keys to Success &amp; Risk Management:</a:t>
            </a:r>
          </a:p>
          <a:p>
            <a:pPr algn="just"/>
            <a:endParaRPr lang="en-US" sz="1500" b="1" u="sng" dirty="0" smtClean="0">
              <a:solidFill>
                <a:schemeClr val="bg2">
                  <a:lumMod val="25000"/>
                </a:schemeClr>
              </a:solidFill>
            </a:endParaRPr>
          </a:p>
          <a:p>
            <a:pPr marL="800100" lvl="1" indent="-342900" algn="just">
              <a:buFont typeface="+mj-lt"/>
              <a:buAutoNum type="arabicPeriod"/>
            </a:pPr>
            <a:r>
              <a:rPr lang="en-US" sz="1500" dirty="0" smtClean="0">
                <a:solidFill>
                  <a:schemeClr val="bg2">
                    <a:lumMod val="25000"/>
                  </a:schemeClr>
                </a:solidFill>
              </a:rPr>
              <a:t>leveraging on Solid international marine network.</a:t>
            </a:r>
          </a:p>
          <a:p>
            <a:pPr marL="800100" lvl="1" indent="-342900" algn="just">
              <a:buFont typeface="+mj-lt"/>
              <a:buAutoNum type="arabicPeriod"/>
            </a:pPr>
            <a:r>
              <a:rPr lang="en-US" sz="1500" dirty="0" smtClean="0">
                <a:solidFill>
                  <a:schemeClr val="bg2">
                    <a:lumMod val="25000"/>
                  </a:schemeClr>
                </a:solidFill>
              </a:rPr>
              <a:t>Competent, dedicated, and professional redundant technical and management team.</a:t>
            </a:r>
          </a:p>
          <a:p>
            <a:pPr marL="800100" lvl="1" indent="-342900" algn="just">
              <a:buFont typeface="+mj-lt"/>
              <a:buAutoNum type="arabicPeriod"/>
            </a:pPr>
            <a:r>
              <a:rPr lang="en-US" sz="1500" dirty="0" smtClean="0">
                <a:solidFill>
                  <a:schemeClr val="bg2">
                    <a:lumMod val="25000"/>
                  </a:schemeClr>
                </a:solidFill>
              </a:rPr>
              <a:t>Proper Finance Management and contracts review and control.</a:t>
            </a:r>
          </a:p>
          <a:p>
            <a:pPr marL="800100" lvl="1" indent="-342900" algn="just">
              <a:buFont typeface="+mj-lt"/>
              <a:buAutoNum type="arabicPeriod"/>
            </a:pPr>
            <a:r>
              <a:rPr lang="en-US" sz="1500" dirty="0" smtClean="0">
                <a:solidFill>
                  <a:schemeClr val="bg2">
                    <a:lumMod val="25000"/>
                  </a:schemeClr>
                </a:solidFill>
              </a:rPr>
              <a:t>Full awareness of Aramco’s technical and QHSE requirements and standards.</a:t>
            </a:r>
          </a:p>
          <a:p>
            <a:pPr marL="800100" lvl="1" indent="-342900" algn="just">
              <a:buFont typeface="+mj-lt"/>
              <a:buAutoNum type="arabicPeriod"/>
            </a:pPr>
            <a:r>
              <a:rPr lang="en-US" sz="1500" dirty="0" smtClean="0">
                <a:solidFill>
                  <a:schemeClr val="bg2">
                    <a:lumMod val="25000"/>
                  </a:schemeClr>
                </a:solidFill>
              </a:rPr>
              <a:t>Monitoring markets and competitors trends.</a:t>
            </a:r>
          </a:p>
          <a:p>
            <a:pPr marL="800100" lvl="1" indent="-342900" algn="just">
              <a:buFont typeface="+mj-lt"/>
              <a:buAutoNum type="arabicPeriod"/>
            </a:pPr>
            <a:r>
              <a:rPr lang="en-US" sz="1500" dirty="0" smtClean="0">
                <a:solidFill>
                  <a:schemeClr val="bg2">
                    <a:lumMod val="25000"/>
                  </a:schemeClr>
                </a:solidFill>
              </a:rPr>
              <a:t>Providing the client with various solutions that stand out from competitors.</a:t>
            </a:r>
          </a:p>
          <a:p>
            <a:pPr marL="800100" lvl="1" indent="-342900" algn="just">
              <a:buFont typeface="+mj-lt"/>
              <a:buAutoNum type="arabicPeriod"/>
            </a:pPr>
            <a:r>
              <a:rPr lang="en-US" sz="1500" dirty="0" smtClean="0">
                <a:solidFill>
                  <a:schemeClr val="bg2">
                    <a:lumMod val="25000"/>
                  </a:schemeClr>
                </a:solidFill>
              </a:rPr>
              <a:t>Opening up additional international markets gradually.</a:t>
            </a:r>
          </a:p>
          <a:p>
            <a:pPr marL="800100" lvl="1" indent="-342900" algn="just">
              <a:buFont typeface="+mj-lt"/>
              <a:buAutoNum type="arabicPeriod"/>
            </a:pPr>
            <a:r>
              <a:rPr lang="en-US" sz="1500" dirty="0" smtClean="0">
                <a:solidFill>
                  <a:schemeClr val="bg2">
                    <a:lumMod val="25000"/>
                  </a:schemeClr>
                </a:solidFill>
              </a:rPr>
              <a:t>Diversification of marine services.</a:t>
            </a:r>
          </a:p>
          <a:p>
            <a:pPr marL="800100" lvl="1" indent="-342900" algn="just">
              <a:buFont typeface="+mj-lt"/>
              <a:buAutoNum type="arabicPeriod"/>
            </a:pPr>
            <a:r>
              <a:rPr lang="en-US" sz="1500" dirty="0" smtClean="0">
                <a:solidFill>
                  <a:schemeClr val="bg2">
                    <a:lumMod val="25000"/>
                  </a:schemeClr>
                </a:solidFill>
              </a:rPr>
              <a:t>Gearing up for requirements for next generation vessels.</a:t>
            </a:r>
          </a:p>
          <a:p>
            <a:pPr marL="800100" lvl="1" indent="-342900" algn="just">
              <a:buFont typeface="+mj-lt"/>
              <a:buAutoNum type="arabicPeriod"/>
            </a:pPr>
            <a:r>
              <a:rPr lang="en-US" sz="1500" dirty="0" smtClean="0">
                <a:solidFill>
                  <a:schemeClr val="bg2">
                    <a:lumMod val="25000"/>
                  </a:schemeClr>
                </a:solidFill>
              </a:rPr>
              <a:t>Complying with and following international marine best practices and insurance standards.</a:t>
            </a:r>
          </a:p>
          <a:p>
            <a:pPr lvl="1" algn="just"/>
            <a:r>
              <a:rPr lang="en-US" sz="1500" dirty="0" smtClean="0">
                <a:solidFill>
                  <a:schemeClr val="bg2">
                    <a:lumMod val="25000"/>
                  </a:schemeClr>
                </a:solidFill>
              </a:rPr>
              <a:t> </a:t>
            </a:r>
            <a:endParaRPr lang="en-US" sz="1500" dirty="0">
              <a:solidFill>
                <a:schemeClr val="bg2">
                  <a:lumMod val="25000"/>
                </a:schemeClr>
              </a:solidFill>
            </a:endParaRPr>
          </a:p>
          <a:p>
            <a:pPr algn="just"/>
            <a:endParaRPr lang="en-US" sz="1600" b="1" u="sng" dirty="0" smtClean="0">
              <a:solidFill>
                <a:srgbClr val="003366"/>
              </a:solidFill>
            </a:endParaRPr>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173483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p:txBody>
          <a:bodyPr/>
          <a:lstStyle/>
          <a:p>
            <a:r>
              <a:rPr lang="en-US" dirty="0" smtClean="0"/>
              <a:t>Saudi Makamin Oil &amp; Gas Services</a:t>
            </a:r>
            <a:endParaRPr lang="en-US" dirty="0"/>
          </a:p>
        </p:txBody>
      </p:sp>
      <p:sp>
        <p:nvSpPr>
          <p:cNvPr id="6" name="Slide Number Placeholder 5"/>
          <p:cNvSpPr>
            <a:spLocks noGrp="1"/>
          </p:cNvSpPr>
          <p:nvPr>
            <p:ph type="sldNum" sz="quarter" idx="12"/>
          </p:nvPr>
        </p:nvSpPr>
        <p:spPr/>
        <p:txBody>
          <a:bodyPr/>
          <a:lstStyle/>
          <a:p>
            <a:fld id="{5A81A576-55A4-427D-BCD3-692244103D1A}" type="slidenum">
              <a:rPr lang="en-US" smtClean="0"/>
              <a:pPr/>
              <a:t>13</a:t>
            </a:fld>
            <a:endParaRPr lang="en-US" dirty="0"/>
          </a:p>
        </p:txBody>
      </p:sp>
      <p:sp>
        <p:nvSpPr>
          <p:cNvPr id="3" name="Rectangle 2"/>
          <p:cNvSpPr/>
          <p:nvPr/>
        </p:nvSpPr>
        <p:spPr>
          <a:xfrm>
            <a:off x="228600" y="1600200"/>
            <a:ext cx="4210050" cy="338554"/>
          </a:xfrm>
          <a:prstGeom prst="rect">
            <a:avLst/>
          </a:prstGeom>
        </p:spPr>
        <p:txBody>
          <a:bodyPr wrap="square">
            <a:spAutoFit/>
          </a:bodyPr>
          <a:lstStyle/>
          <a:p>
            <a:pPr marL="342900" lvl="0" indent="-342900" algn="just">
              <a:buFont typeface="Wingdings" pitchFamily="2" charset="2"/>
              <a:buChar char="q"/>
            </a:pPr>
            <a:r>
              <a:rPr lang="en-US" sz="1600" b="1" dirty="0" smtClean="0">
                <a:solidFill>
                  <a:srgbClr val="003366"/>
                </a:solidFill>
              </a:rPr>
              <a:t>Marine Services Today:</a:t>
            </a:r>
            <a:endParaRPr lang="en-US" sz="1600" b="1" dirty="0">
              <a:solidFill>
                <a:srgbClr val="003366"/>
              </a:solidFill>
            </a:endParaRPr>
          </a:p>
        </p:txBody>
      </p:sp>
      <p:sp>
        <p:nvSpPr>
          <p:cNvPr id="11" name="Rectangle 10"/>
          <p:cNvSpPr/>
          <p:nvPr/>
        </p:nvSpPr>
        <p:spPr>
          <a:xfrm>
            <a:off x="228600" y="2133600"/>
            <a:ext cx="8458200" cy="338554"/>
          </a:xfrm>
          <a:prstGeom prst="rect">
            <a:avLst/>
          </a:prstGeom>
        </p:spPr>
        <p:txBody>
          <a:bodyPr wrap="square">
            <a:spAutoFit/>
          </a:bodyPr>
          <a:lstStyle/>
          <a:p>
            <a:pPr algn="just"/>
            <a:r>
              <a:rPr lang="en-US" sz="1600" dirty="0">
                <a:solidFill>
                  <a:srgbClr val="002060"/>
                </a:solidFill>
              </a:rPr>
              <a:t> </a:t>
            </a:r>
          </a:p>
        </p:txBody>
      </p:sp>
      <p:sp>
        <p:nvSpPr>
          <p:cNvPr id="13" name="Rectangle 12"/>
          <p:cNvSpPr/>
          <p:nvPr/>
        </p:nvSpPr>
        <p:spPr>
          <a:xfrm>
            <a:off x="228600" y="2133600"/>
            <a:ext cx="8458200" cy="2169825"/>
          </a:xfrm>
          <a:prstGeom prst="rect">
            <a:avLst/>
          </a:prstGeom>
        </p:spPr>
        <p:txBody>
          <a:bodyPr wrap="square">
            <a:spAutoFit/>
          </a:bodyPr>
          <a:lstStyle/>
          <a:p>
            <a:pPr algn="just"/>
            <a:r>
              <a:rPr lang="en-US" sz="1500" dirty="0" smtClean="0">
                <a:solidFill>
                  <a:schemeClr val="bg2">
                    <a:lumMod val="25000"/>
                  </a:schemeClr>
                </a:solidFill>
              </a:rPr>
              <a:t>As of today, with the technical capabilities and experience of our marine team and associates, the Marine Services has made remarkable achievements being approved and qualified for Diving, Chartering, and other Marine Services for Aramco, becoming among the few in the region who are specialized in such services.  Through this achievement Makamin became one of few Contractors recognized in Saudi Arabia and with Aramco for Marine operations.</a:t>
            </a:r>
          </a:p>
          <a:p>
            <a:pPr algn="just"/>
            <a:endParaRPr lang="en-US" sz="1500" dirty="0" smtClean="0">
              <a:solidFill>
                <a:schemeClr val="bg2">
                  <a:lumMod val="25000"/>
                </a:schemeClr>
              </a:solidFill>
            </a:endParaRPr>
          </a:p>
          <a:p>
            <a:pPr algn="just"/>
            <a:r>
              <a:rPr lang="en-US" sz="1500" dirty="0">
                <a:solidFill>
                  <a:schemeClr val="bg2">
                    <a:lumMod val="25000"/>
                  </a:schemeClr>
                </a:solidFill>
              </a:rPr>
              <a:t>Now Makamin is providing </a:t>
            </a:r>
            <a:r>
              <a:rPr lang="en-US" sz="1500" dirty="0" smtClean="0">
                <a:solidFill>
                  <a:schemeClr val="bg2">
                    <a:lumMod val="25000"/>
                  </a:schemeClr>
                </a:solidFill>
              </a:rPr>
              <a:t>various specialized services to Aramco </a:t>
            </a:r>
            <a:r>
              <a:rPr lang="en-US" sz="1500" dirty="0">
                <a:solidFill>
                  <a:schemeClr val="bg2">
                    <a:lumMod val="25000"/>
                  </a:schemeClr>
                </a:solidFill>
              </a:rPr>
              <a:t>via </a:t>
            </a:r>
            <a:r>
              <a:rPr lang="en-US" sz="1500" dirty="0" smtClean="0">
                <a:solidFill>
                  <a:schemeClr val="bg2">
                    <a:lumMod val="25000"/>
                  </a:schemeClr>
                </a:solidFill>
              </a:rPr>
              <a:t>more </a:t>
            </a:r>
            <a:r>
              <a:rPr lang="en-US" sz="1500" dirty="0">
                <a:solidFill>
                  <a:schemeClr val="bg2">
                    <a:lumMod val="25000"/>
                  </a:schemeClr>
                </a:solidFill>
              </a:rPr>
              <a:t>than </a:t>
            </a:r>
            <a:r>
              <a:rPr lang="en-US" sz="1500" dirty="0" smtClean="0">
                <a:solidFill>
                  <a:schemeClr val="bg2">
                    <a:lumMod val="25000"/>
                  </a:schemeClr>
                </a:solidFill>
              </a:rPr>
              <a:t>12 Vessels.  </a:t>
            </a:r>
            <a:r>
              <a:rPr lang="en-US" sz="1500" dirty="0">
                <a:solidFill>
                  <a:schemeClr val="bg2">
                    <a:lumMod val="25000"/>
                  </a:schemeClr>
                </a:solidFill>
              </a:rPr>
              <a:t>These projects are valued at more than USD </a:t>
            </a:r>
            <a:r>
              <a:rPr lang="en-US" sz="1500" dirty="0" smtClean="0">
                <a:solidFill>
                  <a:schemeClr val="bg2">
                    <a:lumMod val="25000"/>
                  </a:schemeClr>
                </a:solidFill>
              </a:rPr>
              <a:t>400M</a:t>
            </a:r>
            <a:r>
              <a:rPr lang="en-US" sz="1500" dirty="0">
                <a:solidFill>
                  <a:schemeClr val="bg2">
                    <a:lumMod val="25000"/>
                  </a:schemeClr>
                </a:solidFill>
              </a:rPr>
              <a:t>, and we expect to be invited </a:t>
            </a:r>
            <a:r>
              <a:rPr lang="en-US" sz="1500" dirty="0" smtClean="0">
                <a:solidFill>
                  <a:schemeClr val="bg2">
                    <a:lumMod val="25000"/>
                  </a:schemeClr>
                </a:solidFill>
              </a:rPr>
              <a:t>for </a:t>
            </a:r>
            <a:r>
              <a:rPr lang="en-US" sz="1500" dirty="0">
                <a:solidFill>
                  <a:schemeClr val="bg2">
                    <a:lumMod val="25000"/>
                  </a:schemeClr>
                </a:solidFill>
              </a:rPr>
              <a:t>similar value of </a:t>
            </a:r>
            <a:r>
              <a:rPr lang="en-US" sz="1500" dirty="0" smtClean="0">
                <a:solidFill>
                  <a:schemeClr val="bg2">
                    <a:lumMod val="25000"/>
                  </a:schemeClr>
                </a:solidFill>
              </a:rPr>
              <a:t>projects </a:t>
            </a:r>
            <a:r>
              <a:rPr lang="en-US" sz="1500" dirty="0">
                <a:solidFill>
                  <a:schemeClr val="bg2">
                    <a:lumMod val="25000"/>
                  </a:schemeClr>
                </a:solidFill>
              </a:rPr>
              <a:t>by Aramco due to its increased Offshore and Marine operations in the Gulf and the Red Sea.</a:t>
            </a: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025854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7400"/>
            <a:ext cx="7851648" cy="1828800"/>
          </a:xfrm>
        </p:spPr>
        <p:txBody>
          <a:bodyPr>
            <a:normAutofit/>
          </a:bodyPr>
          <a:lstStyle/>
          <a:p>
            <a:pPr algn="ctr"/>
            <a:r>
              <a:rPr lang="en-US" sz="6800" dirty="0" smtClean="0">
                <a:solidFill>
                  <a:schemeClr val="bg1"/>
                </a:solidFill>
              </a:rPr>
              <a:t>THANK YOU</a:t>
            </a:r>
            <a:endParaRPr lang="en-US" sz="6800" dirty="0">
              <a:solidFill>
                <a:schemeClr val="bg1"/>
              </a:solidFill>
            </a:endParaRPr>
          </a:p>
        </p:txBody>
      </p:sp>
      <p:sp>
        <p:nvSpPr>
          <p:cNvPr id="6" name="Footer Placeholder 3"/>
          <p:cNvSpPr txBox="1">
            <a:spLocks/>
          </p:cNvSpPr>
          <p:nvPr/>
        </p:nvSpPr>
        <p:spPr>
          <a:xfrm>
            <a:off x="6400800" y="6400800"/>
            <a:ext cx="3352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i="1" dirty="0" smtClean="0"/>
              <a:t>Makamin Offshore Saudi Ltd.</a:t>
            </a:r>
          </a:p>
          <a:p>
            <a:endParaRPr lang="en-US"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2</a:t>
            </a:fld>
            <a:endParaRPr lang="en-US"/>
          </a:p>
        </p:txBody>
      </p:sp>
      <p:sp>
        <p:nvSpPr>
          <p:cNvPr id="7" name="Footer Placeholder 6"/>
          <p:cNvSpPr>
            <a:spLocks noGrp="1"/>
          </p:cNvSpPr>
          <p:nvPr>
            <p:ph type="ftr" sz="quarter" idx="11"/>
          </p:nvPr>
        </p:nvSpPr>
        <p:spPr/>
        <p:txBody>
          <a:bodyPr/>
          <a:lstStyle/>
          <a:p>
            <a:r>
              <a:rPr lang="en-US" dirty="0" smtClean="0"/>
              <a:t>Makamin Offshore Saudi Ltd.</a:t>
            </a:r>
            <a:endParaRPr lang="en-US" dirty="0"/>
          </a:p>
        </p:txBody>
      </p:sp>
      <p:sp>
        <p:nvSpPr>
          <p:cNvPr id="13" name="TextBox 12"/>
          <p:cNvSpPr txBox="1"/>
          <p:nvPr/>
        </p:nvSpPr>
        <p:spPr>
          <a:xfrm>
            <a:off x="381000" y="1447800"/>
            <a:ext cx="8382000" cy="3185487"/>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Background:</a:t>
            </a:r>
          </a:p>
          <a:p>
            <a:pPr marL="342900" indent="-342900" algn="just"/>
            <a:endParaRPr lang="en-US" sz="1000" dirty="0" smtClean="0">
              <a:solidFill>
                <a:srgbClr val="003366"/>
              </a:solidFill>
            </a:endParaRPr>
          </a:p>
          <a:p>
            <a:pPr marL="800100" lvl="1" indent="-342900" algn="just">
              <a:buFont typeface="Wingdings" pitchFamily="2" charset="2"/>
              <a:buChar char="Ø"/>
            </a:pPr>
            <a:r>
              <a:rPr lang="en-US" sz="1500" dirty="0" smtClean="0">
                <a:solidFill>
                  <a:schemeClr val="accent1">
                    <a:lumMod val="25000"/>
                  </a:schemeClr>
                </a:solidFill>
              </a:rPr>
              <a:t>The Marine sector is strategic, niche and profitable business with Aramco, regionally and internationally which led to starting Makamin Offshore Saudi Ltd. (MOS) in Saudi Arabia.</a:t>
            </a:r>
          </a:p>
          <a:p>
            <a:pPr marL="800100" lvl="1" indent="-342900" algn="just">
              <a:buFont typeface="Wingdings" pitchFamily="2" charset="2"/>
              <a:buChar char="Ø"/>
            </a:pPr>
            <a:r>
              <a:rPr lang="en-US" sz="1500" dirty="0" smtClean="0">
                <a:solidFill>
                  <a:schemeClr val="accent1">
                    <a:lumMod val="25000"/>
                  </a:schemeClr>
                </a:solidFill>
              </a:rPr>
              <a:t>Competition in the Chartering, Diving, Subsea and Underwater Inspection, Repair and Maintenance (IRM) is limited due to its technical nature and the entry barrier is very challenging.  </a:t>
            </a:r>
          </a:p>
          <a:p>
            <a:pPr marL="800100" lvl="1" indent="-342900" algn="just">
              <a:buFont typeface="Wingdings" pitchFamily="2" charset="2"/>
              <a:buChar char="Ø"/>
            </a:pPr>
            <a:r>
              <a:rPr lang="en-US" sz="1500" dirty="0" smtClean="0">
                <a:solidFill>
                  <a:schemeClr val="accent1">
                    <a:lumMod val="25000"/>
                  </a:schemeClr>
                </a:solidFill>
              </a:rPr>
              <a:t>A Qualification package to approved MOS as a marine services provider was submitted to Saudi Aramco in Summer 2011. </a:t>
            </a:r>
          </a:p>
          <a:p>
            <a:pPr marL="800100" lvl="1" indent="-342900" algn="just">
              <a:buFont typeface="Wingdings" pitchFamily="2" charset="2"/>
              <a:buChar char="Ø"/>
            </a:pPr>
            <a:r>
              <a:rPr lang="en-US" sz="1500" dirty="0" smtClean="0">
                <a:solidFill>
                  <a:schemeClr val="accent1">
                    <a:lumMod val="25000"/>
                  </a:schemeClr>
                </a:solidFill>
              </a:rPr>
              <a:t>After comprehensive and strict evaluation to our qualification package, Aramco has found MOS technically and financially qualified.   </a:t>
            </a:r>
          </a:p>
          <a:p>
            <a:pPr marL="800100" lvl="1" indent="-342900" algn="just">
              <a:buFont typeface="Wingdings" pitchFamily="2" charset="2"/>
              <a:buChar char="Ø"/>
            </a:pPr>
            <a:r>
              <a:rPr lang="en-US" sz="1500" dirty="0" smtClean="0">
                <a:solidFill>
                  <a:schemeClr val="accent1">
                    <a:lumMod val="25000"/>
                  </a:schemeClr>
                </a:solidFill>
              </a:rPr>
              <a:t>After passing the prequalification phase successfully, MOS started to receive invitations for projects  from Saudi Aramco.</a:t>
            </a: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277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in">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DBF5F9"/>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3</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81000" y="1447800"/>
            <a:ext cx="8382000" cy="646331"/>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Makamin Offshore Organization Structure:</a:t>
            </a:r>
          </a:p>
          <a:p>
            <a:pPr marL="342900" indent="-342900" algn="just"/>
            <a:endParaRPr lang="en-US" sz="1000" dirty="0" smtClean="0">
              <a:solidFill>
                <a:srgbClr val="003366"/>
              </a:solidFill>
            </a:endParaRPr>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399" y="1981200"/>
            <a:ext cx="8839201" cy="45100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907973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4</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81000" y="1447800"/>
            <a:ext cx="8382000" cy="3908762"/>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400" dirty="0">
              <a:solidFill>
                <a:srgbClr val="003366"/>
              </a:solidFill>
            </a:endParaRPr>
          </a:p>
          <a:p>
            <a:pPr marL="400050" indent="-400050" algn="just">
              <a:buFont typeface="+mj-lt"/>
              <a:buAutoNum type="romanUcPeriod"/>
            </a:pPr>
            <a:r>
              <a:rPr lang="en-US" sz="1500" b="1" u="sng" dirty="0" smtClean="0">
                <a:solidFill>
                  <a:srgbClr val="003366"/>
                </a:solidFill>
              </a:rPr>
              <a:t>Increasing Demand for Chartering Services:</a:t>
            </a:r>
          </a:p>
          <a:p>
            <a:pPr algn="just"/>
            <a:endParaRPr lang="en-US" sz="1400" b="1" u="sng" dirty="0" smtClean="0">
              <a:solidFill>
                <a:srgbClr val="003366"/>
              </a:solidFill>
            </a:endParaRPr>
          </a:p>
          <a:p>
            <a:pPr marL="742950" lvl="1" indent="-285750" algn="just">
              <a:buFont typeface="Wingdings" pitchFamily="2" charset="2"/>
              <a:buChar char="Ø"/>
            </a:pPr>
            <a:r>
              <a:rPr lang="en-US" sz="1500" dirty="0" smtClean="0">
                <a:solidFill>
                  <a:schemeClr val="bg2">
                    <a:lumMod val="25000"/>
                  </a:schemeClr>
                </a:solidFill>
              </a:rPr>
              <a:t>Aramco increasing operations to maintain producing over 3M barrels per day from the existing Offshore Fields by increasing offshore drilling Rigs and maintenance of old facilities. </a:t>
            </a:r>
          </a:p>
          <a:p>
            <a:pPr marL="742950" lvl="1" indent="-285750" algn="just">
              <a:buFont typeface="Wingdings" pitchFamily="2" charset="2"/>
              <a:buChar char="Ø"/>
            </a:pPr>
            <a:r>
              <a:rPr lang="en-US" sz="1500" dirty="0" err="1" smtClean="0">
                <a:solidFill>
                  <a:schemeClr val="bg2">
                    <a:lumMod val="25000"/>
                  </a:schemeClr>
                </a:solidFill>
              </a:rPr>
              <a:t>Aramco’s</a:t>
            </a:r>
            <a:r>
              <a:rPr lang="en-US" sz="1500" dirty="0" smtClean="0">
                <a:solidFill>
                  <a:schemeClr val="bg2">
                    <a:lumMod val="25000"/>
                  </a:schemeClr>
                </a:solidFill>
              </a:rPr>
              <a:t> existing fleet is around 210 Vessels and expected to increased to 260 during the next 2 years.  </a:t>
            </a:r>
          </a:p>
          <a:p>
            <a:pPr marL="742950" lvl="1" indent="-285750" algn="just">
              <a:buFont typeface="Wingdings" pitchFamily="2" charset="2"/>
              <a:buChar char="Ø"/>
            </a:pPr>
            <a:r>
              <a:rPr lang="en-US" sz="1500" dirty="0" smtClean="0">
                <a:solidFill>
                  <a:schemeClr val="bg2">
                    <a:lumMod val="25000"/>
                  </a:schemeClr>
                </a:solidFill>
              </a:rPr>
              <a:t>Requirements for new generation of Vessels to meet updated operational standards to replace older vessels.</a:t>
            </a:r>
          </a:p>
          <a:p>
            <a:pPr marL="742950" lvl="1" indent="-285750" algn="just">
              <a:buFont typeface="Wingdings" pitchFamily="2" charset="2"/>
              <a:buChar char="Ø"/>
            </a:pPr>
            <a:r>
              <a:rPr lang="en-US" sz="1500" dirty="0" smtClean="0">
                <a:solidFill>
                  <a:schemeClr val="bg2">
                    <a:lumMod val="25000"/>
                  </a:schemeClr>
                </a:solidFill>
              </a:rPr>
              <a:t>Replacement of expired contracts with existing more new, larger, and more powerful Vessels with higher fuel efficiency.</a:t>
            </a:r>
          </a:p>
          <a:p>
            <a:pPr marL="742950" lvl="1" indent="-285750" algn="just">
              <a:buFont typeface="Wingdings" pitchFamily="2" charset="2"/>
              <a:buChar char="Ø"/>
            </a:pPr>
            <a:r>
              <a:rPr lang="en-US" sz="1500" dirty="0" smtClean="0">
                <a:solidFill>
                  <a:schemeClr val="bg2">
                    <a:lumMod val="25000"/>
                  </a:schemeClr>
                </a:solidFill>
              </a:rPr>
              <a:t>Saudi Aramco operational expansion in the Red Sea will require specialized vessel for deep water operations.</a:t>
            </a:r>
          </a:p>
          <a:p>
            <a:pPr marL="742950" lvl="1" indent="-285750">
              <a:buFont typeface="Wingdings" pitchFamily="2" charset="2"/>
              <a:buChar char="Ø"/>
            </a:pPr>
            <a:r>
              <a:rPr lang="en-US" sz="1500" dirty="0" smtClean="0">
                <a:solidFill>
                  <a:schemeClr val="bg2">
                    <a:lumMod val="25000"/>
                  </a:schemeClr>
                </a:solidFill>
              </a:rPr>
              <a:t>Type of Vessels: AHTSS, PSV, Utility, Crew Boats, Docking Tugs, Barges, MSV etc.</a:t>
            </a:r>
          </a:p>
          <a:p>
            <a:pPr marL="342900" indent="-342900" algn="just"/>
            <a:endParaRPr lang="en-US" sz="1400" b="1" dirty="0" smtClean="0">
              <a:solidFill>
                <a:srgbClr val="003366"/>
              </a:solidFill>
            </a:endParaRPr>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5118591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5</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2" name="TextBox 11"/>
          <p:cNvSpPr txBox="1"/>
          <p:nvPr/>
        </p:nvSpPr>
        <p:spPr>
          <a:xfrm>
            <a:off x="457200" y="228600"/>
            <a:ext cx="6248400" cy="553998"/>
          </a:xfrm>
          <a:prstGeom prst="rect">
            <a:avLst/>
          </a:prstGeom>
          <a:noFill/>
        </p:spPr>
        <p:txBody>
          <a:bodyPr wrap="square" rtlCol="0">
            <a:spAutoFit/>
          </a:bodyPr>
          <a:lstStyle/>
          <a:p>
            <a:r>
              <a:rPr lang="en-US" sz="3000" b="1" dirty="0" smtClean="0">
                <a:solidFill>
                  <a:srgbClr val="003366"/>
                </a:solidFill>
                <a:cs typeface="Aharoni" pitchFamily="2" charset="-79"/>
              </a:rPr>
              <a:t>Marine Services</a:t>
            </a:r>
          </a:p>
        </p:txBody>
      </p:sp>
      <p:sp>
        <p:nvSpPr>
          <p:cNvPr id="13" name="TextBox 12"/>
          <p:cNvSpPr txBox="1"/>
          <p:nvPr/>
        </p:nvSpPr>
        <p:spPr>
          <a:xfrm>
            <a:off x="381000" y="1447800"/>
            <a:ext cx="8382000" cy="4462760"/>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600" dirty="0">
              <a:solidFill>
                <a:srgbClr val="003366"/>
              </a:solidFill>
            </a:endParaRPr>
          </a:p>
          <a:p>
            <a:pPr marL="400050" indent="-400050" algn="just">
              <a:buFont typeface="+mj-lt"/>
              <a:buAutoNum type="romanUcPeriod" startAt="2"/>
            </a:pPr>
            <a:r>
              <a:rPr lang="en-US" sz="1500" b="1" u="sng" dirty="0" smtClean="0">
                <a:solidFill>
                  <a:srgbClr val="003366"/>
                </a:solidFill>
              </a:rPr>
              <a:t>Increasing Demand for Diving Services:</a:t>
            </a:r>
          </a:p>
          <a:p>
            <a:pPr algn="just"/>
            <a:endParaRPr lang="en-US" sz="1500" b="1" u="sng" dirty="0" smtClean="0">
              <a:solidFill>
                <a:srgbClr val="003366"/>
              </a:solidFill>
            </a:endParaRPr>
          </a:p>
          <a:p>
            <a:pPr marL="742950" lvl="1" indent="-285750" algn="just">
              <a:buFont typeface="Wingdings" pitchFamily="2" charset="2"/>
              <a:buChar char="Ø"/>
            </a:pPr>
            <a:r>
              <a:rPr lang="en-US" sz="1500" dirty="0" smtClean="0">
                <a:solidFill>
                  <a:schemeClr val="bg2">
                    <a:lumMod val="25000"/>
                  </a:schemeClr>
                </a:solidFill>
              </a:rPr>
              <a:t>New Technologies for diving services DSV, SAT, ROV etc. </a:t>
            </a:r>
          </a:p>
          <a:p>
            <a:pPr marL="742950" lvl="1" indent="-285750" algn="just">
              <a:buFont typeface="Wingdings" pitchFamily="2" charset="2"/>
              <a:buChar char="Ø"/>
            </a:pPr>
            <a:r>
              <a:rPr lang="en-US" sz="1500" dirty="0">
                <a:solidFill>
                  <a:schemeClr val="bg2">
                    <a:lumMod val="25000"/>
                  </a:schemeClr>
                </a:solidFill>
              </a:rPr>
              <a:t>Aramco increasing </a:t>
            </a:r>
            <a:r>
              <a:rPr lang="en-US" sz="1500" dirty="0" smtClean="0">
                <a:solidFill>
                  <a:schemeClr val="bg2">
                    <a:lumMod val="25000"/>
                  </a:schemeClr>
                </a:solidFill>
              </a:rPr>
              <a:t>operations for new facilities and the Inspection, Repair and Maintenance (IRM) requirement of existing and aging subsea facilitates.</a:t>
            </a:r>
            <a:endParaRPr lang="en-US" sz="1500" dirty="0">
              <a:solidFill>
                <a:schemeClr val="bg2">
                  <a:lumMod val="25000"/>
                </a:schemeClr>
              </a:solidFill>
            </a:endParaRPr>
          </a:p>
          <a:p>
            <a:pPr marL="742950" lvl="1" indent="-285750" algn="just">
              <a:buFont typeface="Wingdings" pitchFamily="2" charset="2"/>
              <a:buChar char="Ø"/>
            </a:pPr>
            <a:r>
              <a:rPr lang="en-US" sz="1500" dirty="0">
                <a:solidFill>
                  <a:schemeClr val="bg2">
                    <a:lumMod val="25000"/>
                  </a:schemeClr>
                </a:solidFill>
              </a:rPr>
              <a:t>Saudi Aramco expansion in the Red </a:t>
            </a:r>
            <a:r>
              <a:rPr lang="en-US" sz="1500" dirty="0" smtClean="0">
                <a:solidFill>
                  <a:schemeClr val="bg2">
                    <a:lumMod val="25000"/>
                  </a:schemeClr>
                </a:solidFill>
              </a:rPr>
              <a:t>Sea with more requirements in saturation diving and ROV services due to deeper waters.</a:t>
            </a:r>
            <a:endParaRPr lang="en-US" sz="1500" dirty="0">
              <a:solidFill>
                <a:schemeClr val="bg2">
                  <a:lumMod val="25000"/>
                </a:schemeClr>
              </a:solidFill>
            </a:endParaRPr>
          </a:p>
          <a:p>
            <a:pPr marL="742950" lvl="1" indent="-285750" algn="just">
              <a:buFont typeface="Wingdings" pitchFamily="2" charset="2"/>
              <a:buChar char="Ø"/>
            </a:pPr>
            <a:r>
              <a:rPr lang="en-US" sz="1500" dirty="0" smtClean="0">
                <a:solidFill>
                  <a:schemeClr val="bg2">
                    <a:lumMod val="25000"/>
                  </a:schemeClr>
                </a:solidFill>
              </a:rPr>
              <a:t>Type of Vessels, Equipment, and Manpower: </a:t>
            </a:r>
            <a:endParaRPr lang="en-US" sz="1500" dirty="0">
              <a:solidFill>
                <a:schemeClr val="bg2">
                  <a:lumMod val="25000"/>
                </a:schemeClr>
              </a:solidFill>
            </a:endParaRPr>
          </a:p>
          <a:p>
            <a:pPr marL="1280160" lvl="1" indent="-274320" algn="just">
              <a:buFont typeface="Wingdings" pitchFamily="2" charset="2"/>
              <a:buChar char="ü"/>
            </a:pPr>
            <a:r>
              <a:rPr lang="en-US" sz="1500" dirty="0">
                <a:solidFill>
                  <a:srgbClr val="E6E6E6">
                    <a:lumMod val="25000"/>
                  </a:srgbClr>
                </a:solidFill>
              </a:rPr>
              <a:t>Dynamic Positioning Vessels (DPII) capabilities </a:t>
            </a:r>
            <a:r>
              <a:rPr lang="en-US" sz="1500" dirty="0" smtClean="0">
                <a:solidFill>
                  <a:srgbClr val="E6E6E6">
                    <a:lumMod val="25000"/>
                  </a:srgbClr>
                </a:solidFill>
              </a:rPr>
              <a:t>for deeper waters and </a:t>
            </a:r>
            <a:r>
              <a:rPr lang="en-US" sz="1500" dirty="0">
                <a:solidFill>
                  <a:srgbClr val="E6E6E6">
                    <a:lumMod val="25000"/>
                  </a:srgbClr>
                </a:solidFill>
              </a:rPr>
              <a:t>Conventional Diving Support Vessels (DSV) with Four-Point </a:t>
            </a:r>
            <a:r>
              <a:rPr lang="en-US" sz="1500" dirty="0" smtClean="0">
                <a:solidFill>
                  <a:srgbClr val="E6E6E6">
                    <a:lumMod val="25000"/>
                  </a:srgbClr>
                </a:solidFill>
              </a:rPr>
              <a:t>Mooring for shallower waters.</a:t>
            </a:r>
            <a:endParaRPr lang="en-US" sz="1500" dirty="0">
              <a:solidFill>
                <a:srgbClr val="003366"/>
              </a:solidFill>
            </a:endParaRPr>
          </a:p>
          <a:p>
            <a:pPr marL="1280160" lvl="1" indent="-274320" algn="just">
              <a:buFont typeface="Wingdings" pitchFamily="2" charset="2"/>
              <a:buChar char="ü"/>
            </a:pPr>
            <a:r>
              <a:rPr lang="en-US" sz="1500" dirty="0" smtClean="0">
                <a:solidFill>
                  <a:srgbClr val="E6E6E6">
                    <a:lumMod val="25000"/>
                  </a:srgbClr>
                </a:solidFill>
              </a:rPr>
              <a:t>Air </a:t>
            </a:r>
            <a:r>
              <a:rPr lang="en-US" sz="1500" dirty="0">
                <a:solidFill>
                  <a:srgbClr val="E6E6E6">
                    <a:lumMod val="25000"/>
                  </a:srgbClr>
                </a:solidFill>
              </a:rPr>
              <a:t>Diving Spreads for less than </a:t>
            </a:r>
            <a:r>
              <a:rPr lang="en-US" sz="1500" dirty="0" smtClean="0">
                <a:solidFill>
                  <a:srgbClr val="E6E6E6">
                    <a:lumMod val="25000"/>
                  </a:srgbClr>
                </a:solidFill>
              </a:rPr>
              <a:t>50 meters </a:t>
            </a:r>
            <a:r>
              <a:rPr lang="en-US" sz="1500" dirty="0">
                <a:solidFill>
                  <a:srgbClr val="E6E6E6">
                    <a:lumMod val="25000"/>
                  </a:srgbClr>
                </a:solidFill>
              </a:rPr>
              <a:t>diving requirements and Pressurized Saturations System for more than </a:t>
            </a:r>
            <a:r>
              <a:rPr lang="en-US" sz="1500" dirty="0" smtClean="0">
                <a:solidFill>
                  <a:srgbClr val="E6E6E6">
                    <a:lumMod val="25000"/>
                  </a:srgbClr>
                </a:solidFill>
              </a:rPr>
              <a:t>50 meters diving </a:t>
            </a:r>
            <a:r>
              <a:rPr lang="en-US" sz="1500" dirty="0">
                <a:solidFill>
                  <a:srgbClr val="E6E6E6">
                    <a:lumMod val="25000"/>
                  </a:srgbClr>
                </a:solidFill>
              </a:rPr>
              <a:t>requirements.  </a:t>
            </a:r>
          </a:p>
          <a:p>
            <a:pPr marL="1280160" lvl="1" indent="-274320" algn="just">
              <a:buFont typeface="Wingdings" pitchFamily="2" charset="2"/>
              <a:buChar char="ü"/>
            </a:pPr>
            <a:r>
              <a:rPr lang="en-US" sz="1500" dirty="0" smtClean="0">
                <a:solidFill>
                  <a:srgbClr val="E6E6E6">
                    <a:lumMod val="25000"/>
                  </a:srgbClr>
                </a:solidFill>
              </a:rPr>
              <a:t>Remotely </a:t>
            </a:r>
            <a:r>
              <a:rPr lang="en-US" sz="1500" dirty="0">
                <a:solidFill>
                  <a:srgbClr val="E6E6E6">
                    <a:lumMod val="25000"/>
                  </a:srgbClr>
                </a:solidFill>
              </a:rPr>
              <a:t>Operated Vehicles (Underwater ROVs) </a:t>
            </a:r>
            <a:endParaRPr lang="en-US" sz="1500" dirty="0">
              <a:solidFill>
                <a:srgbClr val="003366"/>
              </a:solidFill>
            </a:endParaRPr>
          </a:p>
          <a:p>
            <a:pPr marL="1280160" lvl="1" indent="-274320" algn="just">
              <a:buFont typeface="Wingdings" pitchFamily="2" charset="2"/>
              <a:buChar char="ü"/>
            </a:pPr>
            <a:r>
              <a:rPr lang="en-US" sz="1500" dirty="0" smtClean="0">
                <a:solidFill>
                  <a:srgbClr val="E6E6E6">
                    <a:lumMod val="25000"/>
                  </a:srgbClr>
                </a:solidFill>
              </a:rPr>
              <a:t>IMCA </a:t>
            </a:r>
            <a:r>
              <a:rPr lang="en-US" sz="1500" dirty="0">
                <a:solidFill>
                  <a:srgbClr val="E6E6E6">
                    <a:lumMod val="25000"/>
                  </a:srgbClr>
                </a:solidFill>
              </a:rPr>
              <a:t>Certified Air Divers and Saturation Divers with specialized Diving Medics. </a:t>
            </a:r>
            <a:endParaRPr lang="en-US" sz="1500" dirty="0">
              <a:solidFill>
                <a:srgbClr val="003366"/>
              </a:solidFill>
            </a:endParaRPr>
          </a:p>
          <a:p>
            <a:pPr marL="1280160" lvl="1" indent="-274320" algn="just">
              <a:buFont typeface="Wingdings" pitchFamily="2" charset="2"/>
              <a:buChar char="ü"/>
            </a:pPr>
            <a:r>
              <a:rPr lang="en-US" sz="1500" dirty="0" smtClean="0">
                <a:solidFill>
                  <a:srgbClr val="E6E6E6">
                    <a:lumMod val="25000"/>
                  </a:srgbClr>
                </a:solidFill>
              </a:rPr>
              <a:t>Underwater </a:t>
            </a:r>
            <a:r>
              <a:rPr lang="en-US" sz="1500" dirty="0">
                <a:solidFill>
                  <a:srgbClr val="E6E6E6">
                    <a:lumMod val="25000"/>
                  </a:srgbClr>
                </a:solidFill>
              </a:rPr>
              <a:t>NDT, Inspection, Survey and construction Tools.</a:t>
            </a:r>
          </a:p>
          <a:p>
            <a:pPr algn="just"/>
            <a:endParaRPr lang="en-US" sz="1600" dirty="0" smtClean="0">
              <a:solidFill>
                <a:srgbClr val="003366"/>
              </a:solidFill>
            </a:endParaRPr>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31801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6</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81000" y="1447800"/>
            <a:ext cx="8382000" cy="3739485"/>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600" dirty="0">
              <a:solidFill>
                <a:srgbClr val="003366"/>
              </a:solidFill>
            </a:endParaRPr>
          </a:p>
          <a:p>
            <a:pPr marL="400050" indent="-400050" algn="just">
              <a:buFont typeface="+mj-lt"/>
              <a:buAutoNum type="romanUcPeriod" startAt="3"/>
            </a:pPr>
            <a:r>
              <a:rPr lang="en-US" sz="1500" b="1" u="sng" dirty="0" smtClean="0">
                <a:solidFill>
                  <a:srgbClr val="003366"/>
                </a:solidFill>
              </a:rPr>
              <a:t>Main Competitors with Aramco:</a:t>
            </a:r>
          </a:p>
          <a:p>
            <a:pPr algn="just"/>
            <a:endParaRPr lang="en-US" sz="1500" b="1" u="sng" dirty="0" smtClean="0">
              <a:solidFill>
                <a:srgbClr val="003366"/>
              </a:solidFill>
            </a:endParaRPr>
          </a:p>
          <a:p>
            <a:pPr marL="742950" lvl="1" indent="-285750" algn="just">
              <a:buFont typeface="Wingdings" pitchFamily="2" charset="2"/>
              <a:buChar char="Ø"/>
            </a:pPr>
            <a:r>
              <a:rPr lang="en-US" sz="1500" b="1" dirty="0" smtClean="0">
                <a:solidFill>
                  <a:schemeClr val="bg2">
                    <a:lumMod val="25000"/>
                  </a:schemeClr>
                </a:solidFill>
              </a:rPr>
              <a:t>Competitors: </a:t>
            </a:r>
            <a:endParaRPr lang="en-US" sz="1500" b="1" dirty="0">
              <a:solidFill>
                <a:schemeClr val="bg2">
                  <a:lumMod val="25000"/>
                </a:schemeClr>
              </a:solidFill>
            </a:endParaRPr>
          </a:p>
          <a:p>
            <a:pPr marL="1280160" lvl="1" indent="-274320" algn="just">
              <a:buFont typeface="+mj-lt"/>
              <a:buAutoNum type="arabicPeriod"/>
            </a:pPr>
            <a:r>
              <a:rPr lang="en-US" sz="1500" dirty="0" err="1" smtClean="0">
                <a:solidFill>
                  <a:srgbClr val="E6E6E6">
                    <a:lumMod val="25000"/>
                  </a:srgbClr>
                </a:solidFill>
              </a:rPr>
              <a:t>Zamil</a:t>
            </a:r>
            <a:r>
              <a:rPr lang="en-US" sz="1500" dirty="0" smtClean="0">
                <a:solidFill>
                  <a:srgbClr val="E6E6E6">
                    <a:lumMod val="25000"/>
                  </a:srgbClr>
                </a:solidFill>
              </a:rPr>
              <a:t> Offshore, one of the major player with over 50 vessels but mainly old fleet and need to be replaced as it doesn’t meet the new Aramco requirements and standard.</a:t>
            </a:r>
          </a:p>
          <a:p>
            <a:pPr marL="1280160" lvl="1" indent="-274320" algn="just">
              <a:buFont typeface="+mj-lt"/>
              <a:buAutoNum type="arabicPeriod"/>
            </a:pPr>
            <a:r>
              <a:rPr lang="en-US" sz="1500" dirty="0" err="1" smtClean="0">
                <a:solidFill>
                  <a:srgbClr val="E6E6E6">
                    <a:lumMod val="25000"/>
                  </a:srgbClr>
                </a:solidFill>
              </a:rPr>
              <a:t>Hadi</a:t>
            </a:r>
            <a:r>
              <a:rPr lang="en-US" sz="1500" dirty="0" smtClean="0">
                <a:solidFill>
                  <a:srgbClr val="E6E6E6">
                    <a:lumMod val="25000"/>
                  </a:srgbClr>
                </a:solidFill>
              </a:rPr>
              <a:t> </a:t>
            </a:r>
            <a:r>
              <a:rPr lang="en-US" sz="1500" dirty="0" err="1" smtClean="0">
                <a:solidFill>
                  <a:srgbClr val="E6E6E6">
                    <a:lumMod val="25000"/>
                  </a:srgbClr>
                </a:solidFill>
              </a:rPr>
              <a:t>Hamma</a:t>
            </a:r>
            <a:r>
              <a:rPr lang="en-US" sz="1500" dirty="0" smtClean="0">
                <a:solidFill>
                  <a:srgbClr val="E6E6E6">
                    <a:lumMod val="25000"/>
                  </a:srgbClr>
                </a:solidFill>
              </a:rPr>
              <a:t>, is an aging family business not focusing on the development and investment to grow their offshore business. However, they are mainly specialized in Crew Boats and small Tugs.</a:t>
            </a:r>
          </a:p>
          <a:p>
            <a:pPr marL="1280160" lvl="1" indent="-274320" algn="just">
              <a:buFont typeface="+mj-lt"/>
              <a:buAutoNum type="arabicPeriod"/>
            </a:pPr>
            <a:r>
              <a:rPr lang="en-US" sz="1500" dirty="0" smtClean="0">
                <a:solidFill>
                  <a:srgbClr val="E6E6E6">
                    <a:lumMod val="25000"/>
                  </a:srgbClr>
                </a:solidFill>
              </a:rPr>
              <a:t>ATCO, owned by Al-</a:t>
            </a:r>
            <a:r>
              <a:rPr lang="en-US" sz="1500" dirty="0" err="1" smtClean="0">
                <a:solidFill>
                  <a:srgbClr val="E6E6E6">
                    <a:lumMod val="25000"/>
                  </a:srgbClr>
                </a:solidFill>
              </a:rPr>
              <a:t>Turki</a:t>
            </a:r>
            <a:r>
              <a:rPr lang="en-US" sz="1500" dirty="0" smtClean="0">
                <a:solidFill>
                  <a:srgbClr val="E6E6E6">
                    <a:lumMod val="25000"/>
                  </a:srgbClr>
                </a:solidFill>
              </a:rPr>
              <a:t> family and one of the oldest Marine companies in Saudi Arabia. However with the aging of the owner the new generation have not focused on growing and properly managing the business which led to financial troubles and poor performance. However, they are mainly specialized in Crew Boats and small Tugs.</a:t>
            </a:r>
          </a:p>
          <a:p>
            <a:pPr marL="1280160" lvl="1" indent="-274320" algn="just">
              <a:buFont typeface="+mj-lt"/>
              <a:buAutoNum type="arabicPeriod"/>
            </a:pPr>
            <a:r>
              <a:rPr lang="en-US" sz="1500" dirty="0" smtClean="0">
                <a:solidFill>
                  <a:srgbClr val="E6E6E6">
                    <a:lumMod val="25000"/>
                  </a:srgbClr>
                </a:solidFill>
              </a:rPr>
              <a:t>Al-</a:t>
            </a:r>
            <a:r>
              <a:rPr lang="en-US" sz="1500" dirty="0" err="1" smtClean="0">
                <a:solidFill>
                  <a:srgbClr val="E6E6E6">
                    <a:lumMod val="25000"/>
                  </a:srgbClr>
                </a:solidFill>
              </a:rPr>
              <a:t>Mojil</a:t>
            </a:r>
            <a:r>
              <a:rPr lang="en-US" sz="1500" dirty="0" smtClean="0">
                <a:solidFill>
                  <a:srgbClr val="E6E6E6">
                    <a:lumMod val="25000"/>
                  </a:srgbClr>
                </a:solidFill>
              </a:rPr>
              <a:t> is out of the business due to the Group/holding company financial difficulties. </a:t>
            </a:r>
            <a:endParaRPr lang="en-US" sz="1500" dirty="0">
              <a:solidFill>
                <a:srgbClr val="E6E6E6">
                  <a:lumMod val="25000"/>
                </a:srgbClr>
              </a:solidFill>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2849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7</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81000" y="1447800"/>
            <a:ext cx="8382000" cy="3046988"/>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600" dirty="0">
              <a:solidFill>
                <a:srgbClr val="003366"/>
              </a:solidFill>
            </a:endParaRPr>
          </a:p>
          <a:p>
            <a:pPr marL="400050" indent="-400050" algn="just">
              <a:buFont typeface="+mj-lt"/>
              <a:buAutoNum type="romanUcPeriod" startAt="3"/>
            </a:pPr>
            <a:r>
              <a:rPr lang="en-US" sz="1500" b="1" u="sng" dirty="0" smtClean="0">
                <a:solidFill>
                  <a:srgbClr val="003366"/>
                </a:solidFill>
              </a:rPr>
              <a:t>Main Competitors with Aramco: (Continue)</a:t>
            </a:r>
          </a:p>
          <a:p>
            <a:pPr marL="400050" indent="-400050" algn="just"/>
            <a:endParaRPr lang="en-US" sz="1500" dirty="0" smtClean="0">
              <a:solidFill>
                <a:srgbClr val="E6E6E6">
                  <a:lumMod val="25000"/>
                </a:srgbClr>
              </a:solidFill>
            </a:endParaRPr>
          </a:p>
          <a:p>
            <a:pPr marL="1348740" lvl="1" indent="-342900" algn="just">
              <a:buFont typeface="+mj-lt"/>
              <a:buAutoNum type="arabicPeriod"/>
            </a:pPr>
            <a:r>
              <a:rPr lang="en-US" sz="1500" dirty="0" smtClean="0">
                <a:solidFill>
                  <a:srgbClr val="E6E6E6">
                    <a:lumMod val="25000"/>
                  </a:srgbClr>
                </a:solidFill>
              </a:rPr>
              <a:t>Tidewater Al-</a:t>
            </a:r>
            <a:r>
              <a:rPr lang="en-US" sz="1500" dirty="0" err="1" smtClean="0">
                <a:solidFill>
                  <a:srgbClr val="E6E6E6">
                    <a:lumMod val="25000"/>
                  </a:srgbClr>
                </a:solidFill>
              </a:rPr>
              <a:t>Rushaid</a:t>
            </a:r>
            <a:r>
              <a:rPr lang="en-US" sz="1500" dirty="0" smtClean="0">
                <a:solidFill>
                  <a:srgbClr val="E6E6E6">
                    <a:lumMod val="25000"/>
                  </a:srgbClr>
                </a:solidFill>
              </a:rPr>
              <a:t>, Tidewater is one of the most reputable names in the Marine Industry however Tidewater capability to meet Aramco projects is subject to availability of their own vessels which are in operation worldwide. </a:t>
            </a:r>
          </a:p>
          <a:p>
            <a:pPr marL="1348740" lvl="1" indent="-342900" algn="just">
              <a:buFont typeface="+mj-lt"/>
              <a:buAutoNum type="arabicPeriod"/>
            </a:pPr>
            <a:r>
              <a:rPr lang="en-US" sz="1500" dirty="0" err="1" smtClean="0">
                <a:solidFill>
                  <a:srgbClr val="E6E6E6">
                    <a:lumMod val="25000"/>
                  </a:srgbClr>
                </a:solidFill>
              </a:rPr>
              <a:t>Rawabi</a:t>
            </a:r>
            <a:r>
              <a:rPr lang="en-US" sz="1500" dirty="0" smtClean="0">
                <a:solidFill>
                  <a:srgbClr val="E6E6E6">
                    <a:lumMod val="25000"/>
                  </a:srgbClr>
                </a:solidFill>
              </a:rPr>
              <a:t> </a:t>
            </a:r>
            <a:r>
              <a:rPr lang="en-US" sz="1500" dirty="0" err="1" smtClean="0">
                <a:solidFill>
                  <a:srgbClr val="E6E6E6">
                    <a:lumMod val="25000"/>
                  </a:srgbClr>
                </a:solidFill>
              </a:rPr>
              <a:t>Swiber</a:t>
            </a:r>
            <a:r>
              <a:rPr lang="en-US" sz="1500" dirty="0" smtClean="0">
                <a:solidFill>
                  <a:srgbClr val="E6E6E6">
                    <a:lumMod val="25000"/>
                  </a:srgbClr>
                </a:solidFill>
              </a:rPr>
              <a:t>, is one of the new comers to the Saudi marine market and has recently been awarded multiple vessels from Aramco during the last three years.</a:t>
            </a:r>
            <a:endParaRPr lang="en-US" sz="1500" dirty="0">
              <a:solidFill>
                <a:srgbClr val="E6E6E6">
                  <a:lumMod val="25000"/>
                </a:srgbClr>
              </a:solidFill>
            </a:endParaRPr>
          </a:p>
          <a:p>
            <a:pPr marL="1348740" lvl="1" indent="-342900" algn="just">
              <a:buFont typeface="+mj-lt"/>
              <a:buAutoNum type="arabicPeriod"/>
            </a:pPr>
            <a:r>
              <a:rPr lang="en-US" sz="1500" dirty="0" err="1" smtClean="0">
                <a:solidFill>
                  <a:srgbClr val="E6E6E6">
                    <a:lumMod val="25000"/>
                  </a:srgbClr>
                </a:solidFill>
              </a:rPr>
              <a:t>Halul</a:t>
            </a:r>
            <a:r>
              <a:rPr lang="en-US" sz="1500" dirty="0" smtClean="0">
                <a:solidFill>
                  <a:srgbClr val="E6E6E6">
                    <a:lumMod val="25000"/>
                  </a:srgbClr>
                </a:solidFill>
              </a:rPr>
              <a:t>, is a Qatari based company and their mainly focus to support QP marine operations. They have small operations with Aramco.</a:t>
            </a:r>
            <a:endParaRPr lang="en-US" sz="1200" dirty="0" smtClean="0">
              <a:solidFill>
                <a:srgbClr val="E6E6E6">
                  <a:lumMod val="25000"/>
                </a:srgbClr>
              </a:solidFill>
            </a:endParaRPr>
          </a:p>
          <a:p>
            <a:pPr marL="1348740" lvl="1" indent="-342900" algn="just">
              <a:buFont typeface="+mj-lt"/>
              <a:buAutoNum type="arabicPeriod"/>
            </a:pPr>
            <a:endParaRPr lang="en-US" sz="1500" dirty="0">
              <a:solidFill>
                <a:srgbClr val="E6E6E6">
                  <a:lumMod val="25000"/>
                </a:srgbClr>
              </a:solidFill>
            </a:endParaRP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2849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8</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3" name="TextBox 12"/>
          <p:cNvSpPr txBox="1"/>
          <p:nvPr/>
        </p:nvSpPr>
        <p:spPr>
          <a:xfrm>
            <a:off x="381000" y="1447800"/>
            <a:ext cx="8382000" cy="4893647"/>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600" dirty="0">
              <a:solidFill>
                <a:srgbClr val="003366"/>
              </a:solidFill>
            </a:endParaRPr>
          </a:p>
          <a:p>
            <a:pPr marL="400050" indent="-400050" algn="just">
              <a:buFont typeface="+mj-lt"/>
              <a:buAutoNum type="romanUcPeriod" startAt="4"/>
            </a:pPr>
            <a:r>
              <a:rPr lang="en-US" sz="1500" b="1" u="sng" dirty="0" smtClean="0">
                <a:solidFill>
                  <a:srgbClr val="003366"/>
                </a:solidFill>
              </a:rPr>
              <a:t>Barriers to entry for new comers:</a:t>
            </a:r>
          </a:p>
          <a:p>
            <a:pPr marL="400050" indent="-400050" algn="just"/>
            <a:endParaRPr lang="en-US" sz="1500" dirty="0" smtClean="0">
              <a:solidFill>
                <a:srgbClr val="E6E6E6">
                  <a:lumMod val="25000"/>
                </a:srgbClr>
              </a:solidFill>
            </a:endParaRPr>
          </a:p>
          <a:p>
            <a:pPr marL="1348740" lvl="1" indent="-342900" algn="just">
              <a:buFont typeface="+mj-lt"/>
              <a:buAutoNum type="arabicPeriod"/>
            </a:pPr>
            <a:r>
              <a:rPr lang="en-US" sz="1500" dirty="0" smtClean="0">
                <a:solidFill>
                  <a:srgbClr val="E6E6E6">
                    <a:lumMod val="25000"/>
                  </a:srgbClr>
                </a:solidFill>
              </a:rPr>
              <a:t>New registration regulations for international companies are now restricted and became difficult setting up new JV companies in Saudi Arabia.</a:t>
            </a:r>
          </a:p>
          <a:p>
            <a:pPr marL="1348740" lvl="1" indent="-342900" algn="just">
              <a:buFont typeface="+mj-lt"/>
              <a:buAutoNum type="arabicPeriod"/>
            </a:pPr>
            <a:r>
              <a:rPr lang="en-US" sz="1500" dirty="0" smtClean="0">
                <a:solidFill>
                  <a:srgbClr val="E6E6E6">
                    <a:lumMod val="25000"/>
                  </a:srgbClr>
                </a:solidFill>
              </a:rPr>
              <a:t>Local companies must have a competent technical JV partner in order to be qualified for Marine Services with Aramco.</a:t>
            </a:r>
          </a:p>
          <a:p>
            <a:pPr marL="1348740" lvl="1" indent="-342900" algn="just">
              <a:buFont typeface="+mj-lt"/>
              <a:buAutoNum type="arabicPeriod"/>
            </a:pPr>
            <a:r>
              <a:rPr lang="en-US" sz="1500" dirty="0" smtClean="0">
                <a:solidFill>
                  <a:srgbClr val="E6E6E6">
                    <a:lumMod val="25000"/>
                  </a:srgbClr>
                </a:solidFill>
              </a:rPr>
              <a:t>Aramco qualification process is increasingly becoming harder and does not allow any international company to work with out going through proper registration and having a local Saudi commercial certification.</a:t>
            </a:r>
          </a:p>
          <a:p>
            <a:pPr marL="1348740" lvl="1" indent="-342900" algn="just">
              <a:buFont typeface="+mj-lt"/>
              <a:buAutoNum type="arabicPeriod"/>
            </a:pPr>
            <a:r>
              <a:rPr lang="en-US" sz="1500" dirty="0" smtClean="0">
                <a:solidFill>
                  <a:srgbClr val="E6E6E6">
                    <a:lumMod val="25000"/>
                  </a:srgbClr>
                </a:solidFill>
              </a:rPr>
              <a:t>For any new company to be able to win projects must need a local infrastructure and financial capability to be competitive.</a:t>
            </a:r>
          </a:p>
          <a:p>
            <a:pPr marL="1348740" lvl="1" indent="-342900" algn="just">
              <a:buFont typeface="+mj-lt"/>
              <a:buAutoNum type="arabicPeriod"/>
            </a:pPr>
            <a:r>
              <a:rPr lang="en-US" sz="1500" dirty="0" smtClean="0">
                <a:solidFill>
                  <a:srgbClr val="E6E6E6">
                    <a:lumMod val="25000"/>
                  </a:srgbClr>
                </a:solidFill>
              </a:rPr>
              <a:t>New government regulations and </a:t>
            </a:r>
            <a:r>
              <a:rPr lang="en-US" sz="1500" dirty="0" err="1" smtClean="0">
                <a:solidFill>
                  <a:srgbClr val="E6E6E6">
                    <a:lumMod val="25000"/>
                  </a:srgbClr>
                </a:solidFill>
              </a:rPr>
              <a:t>Saudization</a:t>
            </a:r>
            <a:r>
              <a:rPr lang="en-US" sz="1500" dirty="0" smtClean="0">
                <a:solidFill>
                  <a:srgbClr val="E6E6E6">
                    <a:lumMod val="25000"/>
                  </a:srgbClr>
                </a:solidFill>
              </a:rPr>
              <a:t> will be hard to adapt by new international companies.</a:t>
            </a:r>
          </a:p>
          <a:p>
            <a:pPr marL="1348740" lvl="1" indent="-342900" algn="just">
              <a:buFont typeface="+mj-lt"/>
              <a:buAutoNum type="arabicPeriod"/>
            </a:pPr>
            <a:r>
              <a:rPr lang="en-US" sz="1500" dirty="0" smtClean="0">
                <a:solidFill>
                  <a:srgbClr val="E6E6E6">
                    <a:lumMod val="25000"/>
                  </a:srgbClr>
                </a:solidFill>
              </a:rPr>
              <a:t>Already most international companies are busy all over the world therefore they are not interested to expand in Saudi Arabia provided the complications and investment required for setting up a new local company. </a:t>
            </a:r>
          </a:p>
          <a:p>
            <a:pPr marL="1348740" lvl="1" indent="-342900" algn="just">
              <a:buFont typeface="+mj-lt"/>
              <a:buAutoNum type="arabicPeriod"/>
            </a:pPr>
            <a:r>
              <a:rPr lang="en-US" sz="1500" dirty="0" smtClean="0">
                <a:solidFill>
                  <a:srgbClr val="E6E6E6">
                    <a:lumMod val="25000"/>
                  </a:srgbClr>
                </a:solidFill>
              </a:rPr>
              <a:t>A new company will require 2-4 years to be able to analyze the market, understand Aramco requirements, and to be part of the competition.</a:t>
            </a:r>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770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22849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A81A576-55A4-427D-BCD3-692244103D1A}" type="slidenum">
              <a:rPr lang="en-US" smtClean="0"/>
              <a:pPr/>
              <a:t>9</a:t>
            </a:fld>
            <a:endParaRPr lang="en-US"/>
          </a:p>
        </p:txBody>
      </p:sp>
      <p:sp>
        <p:nvSpPr>
          <p:cNvPr id="7" name="Footer Placeholder 6"/>
          <p:cNvSpPr>
            <a:spLocks noGrp="1"/>
          </p:cNvSpPr>
          <p:nvPr>
            <p:ph type="ftr" sz="quarter" idx="11"/>
          </p:nvPr>
        </p:nvSpPr>
        <p:spPr/>
        <p:txBody>
          <a:bodyPr/>
          <a:lstStyle/>
          <a:p>
            <a:r>
              <a:rPr lang="en-US" dirty="0"/>
              <a:t>Makamin Offshore Saudi Ltd.</a:t>
            </a:r>
          </a:p>
        </p:txBody>
      </p:sp>
      <p:sp>
        <p:nvSpPr>
          <p:cNvPr id="12" name="TextBox 11"/>
          <p:cNvSpPr txBox="1"/>
          <p:nvPr/>
        </p:nvSpPr>
        <p:spPr>
          <a:xfrm>
            <a:off x="457200" y="228600"/>
            <a:ext cx="6248400" cy="553998"/>
          </a:xfrm>
          <a:prstGeom prst="rect">
            <a:avLst/>
          </a:prstGeom>
          <a:noFill/>
        </p:spPr>
        <p:txBody>
          <a:bodyPr wrap="square" rtlCol="0">
            <a:spAutoFit/>
          </a:bodyPr>
          <a:lstStyle/>
          <a:p>
            <a:endParaRPr lang="en-US" sz="3000" b="1" dirty="0" smtClean="0">
              <a:solidFill>
                <a:srgbClr val="003366"/>
              </a:solidFill>
              <a:cs typeface="Aharoni" pitchFamily="2" charset="-79"/>
            </a:endParaRPr>
          </a:p>
        </p:txBody>
      </p:sp>
      <p:sp>
        <p:nvSpPr>
          <p:cNvPr id="13" name="TextBox 12"/>
          <p:cNvSpPr txBox="1"/>
          <p:nvPr/>
        </p:nvSpPr>
        <p:spPr>
          <a:xfrm>
            <a:off x="381000" y="1447800"/>
            <a:ext cx="8382000" cy="969496"/>
          </a:xfrm>
          <a:prstGeom prst="rect">
            <a:avLst/>
          </a:prstGeom>
          <a:noFill/>
        </p:spPr>
        <p:txBody>
          <a:bodyPr wrap="square" rtlCol="0">
            <a:spAutoFit/>
          </a:bodyPr>
          <a:lstStyle/>
          <a:p>
            <a:pPr algn="just"/>
            <a:endParaRPr lang="en-US" sz="1000" dirty="0" smtClean="0">
              <a:solidFill>
                <a:srgbClr val="003366"/>
              </a:solidFill>
            </a:endParaRPr>
          </a:p>
          <a:p>
            <a:pPr marL="342900" indent="-342900" algn="just">
              <a:buFont typeface="Wingdings" pitchFamily="2" charset="2"/>
              <a:buChar char="q"/>
            </a:pPr>
            <a:r>
              <a:rPr lang="en-US" sz="1600" b="1" dirty="0" smtClean="0">
                <a:solidFill>
                  <a:srgbClr val="003366"/>
                </a:solidFill>
              </a:rPr>
              <a:t>Market Analysis &amp; Forecast:</a:t>
            </a:r>
          </a:p>
          <a:p>
            <a:pPr marL="342900" indent="-342900" algn="just"/>
            <a:endParaRPr lang="en-US" sz="1600" dirty="0">
              <a:solidFill>
                <a:srgbClr val="003366"/>
              </a:solidFill>
            </a:endParaRPr>
          </a:p>
          <a:p>
            <a:pPr marL="400050" indent="-400050" algn="just">
              <a:buFont typeface="+mj-lt"/>
              <a:buAutoNum type="romanUcPeriod" startAt="5"/>
            </a:pPr>
            <a:r>
              <a:rPr lang="en-US" sz="1500" b="1" u="sng" dirty="0" smtClean="0">
                <a:solidFill>
                  <a:srgbClr val="003366"/>
                </a:solidFill>
              </a:rPr>
              <a:t>Awarded Contracts:</a:t>
            </a:r>
          </a:p>
        </p:txBody>
      </p:sp>
      <p:pic>
        <p:nvPicPr>
          <p:cNvPr id="3073" name="Picture 1"/>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464300" y="76200"/>
            <a:ext cx="2451100" cy="1231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xmlns="" val="1002526727"/>
              </p:ext>
            </p:extLst>
          </p:nvPr>
        </p:nvGraphicFramePr>
        <p:xfrm>
          <a:off x="838200" y="2727344"/>
          <a:ext cx="7543800" cy="1387456"/>
        </p:xfrm>
        <a:graphic>
          <a:graphicData uri="http://schemas.openxmlformats.org/drawingml/2006/table">
            <a:tbl>
              <a:tblPr/>
              <a:tblGrid>
                <a:gridCol w="371996"/>
                <a:gridCol w="1152004"/>
                <a:gridCol w="2590800"/>
                <a:gridCol w="1447800"/>
                <a:gridCol w="1981200"/>
              </a:tblGrid>
              <a:tr h="506532">
                <a:tc>
                  <a:txBody>
                    <a:bodyPr/>
                    <a:lstStyle/>
                    <a:p>
                      <a:pPr algn="l" fontAlgn="b"/>
                      <a:endParaRPr lang="en-US" sz="11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ctr" rtl="0" fontAlgn="ctr"/>
                      <a:r>
                        <a:rPr lang="en-US" sz="1100" b="1" i="0" u="none" strike="noStrike" dirty="0">
                          <a:solidFill>
                            <a:srgbClr val="000000"/>
                          </a:solidFill>
                          <a:effectLst/>
                          <a:latin typeface="Calibri"/>
                        </a:rPr>
                        <a:t>Client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dirty="0">
                          <a:solidFill>
                            <a:srgbClr val="000000"/>
                          </a:solidFill>
                          <a:effectLst/>
                          <a:latin typeface="Calibri"/>
                        </a:rPr>
                        <a:t>Project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dirty="0">
                          <a:solidFill>
                            <a:srgbClr val="000000"/>
                          </a:solidFill>
                          <a:effectLst/>
                          <a:latin typeface="Calibri"/>
                        </a:rPr>
                        <a:t>Value </a:t>
                      </a:r>
                      <a:r>
                        <a:rPr lang="en-US" sz="1100" b="1" i="0" u="none" strike="noStrike" dirty="0" smtClean="0">
                          <a:solidFill>
                            <a:srgbClr val="000000"/>
                          </a:solidFill>
                          <a:effectLst/>
                          <a:latin typeface="Calibri"/>
                        </a:rPr>
                        <a:t>(USD)</a:t>
                      </a:r>
                      <a:endParaRPr lang="en-US" sz="1100" b="1" i="0" u="none" strike="noStrike" dirty="0">
                        <a:solidFill>
                          <a:srgbClr val="000000"/>
                        </a:solidFill>
                        <a:effectLst/>
                        <a:latin typeface="Calibri"/>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c>
                  <a:txBody>
                    <a:bodyPr/>
                    <a:lstStyle/>
                    <a:p>
                      <a:pPr algn="ctr" rtl="0" fontAlgn="ctr"/>
                      <a:r>
                        <a:rPr lang="en-US" sz="1100" b="1" i="0" u="none" strike="noStrike">
                          <a:solidFill>
                            <a:srgbClr val="000000"/>
                          </a:solidFill>
                          <a:effectLst/>
                          <a:latin typeface="Calibri"/>
                        </a:rPr>
                        <a:t>Duration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solidFill>
                      <a:srgbClr val="B8CCE4"/>
                    </a:solidFill>
                  </a:tcPr>
                </a:tc>
              </a:tr>
              <a:tr h="220231">
                <a:tc>
                  <a:txBody>
                    <a:bodyPr/>
                    <a:lstStyle/>
                    <a:p>
                      <a:pPr algn="ctr" rtl="0" fontAlgn="ctr"/>
                      <a:r>
                        <a:rPr lang="en-US" sz="1100" b="1" i="0" u="none" strike="noStrike">
                          <a:solidFill>
                            <a:srgbClr val="000000"/>
                          </a:solidFill>
                          <a:effectLst/>
                          <a:latin typeface="Calibri"/>
                        </a:rPr>
                        <a:t>1</a:t>
                      </a:r>
                    </a:p>
                  </a:txBody>
                  <a:tcPr marL="9525" marR="9525" marT="9525" marB="0" anchor="ctr">
                    <a:lnL>
                      <a:noFill/>
                    </a:lnL>
                    <a:lnR>
                      <a:noFill/>
                    </a:lnR>
                    <a:lnT>
                      <a:noFill/>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dirty="0">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smtClean="0">
                          <a:solidFill>
                            <a:srgbClr val="000000"/>
                          </a:solidFill>
                          <a:effectLst/>
                          <a:latin typeface="+mn-lt"/>
                        </a:rPr>
                        <a:t>5 Platform Support Vessel Charter</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dirty="0" smtClean="0">
                          <a:solidFill>
                            <a:srgbClr val="000000"/>
                          </a:solidFill>
                          <a:effectLst/>
                          <a:latin typeface="Calibri"/>
                        </a:rPr>
                        <a:t>225,000,000.00</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a:solidFill>
                            <a:srgbClr val="000000"/>
                          </a:solidFill>
                          <a:effectLst/>
                          <a:latin typeface="Calibri"/>
                        </a:rPr>
                        <a:t>2</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smtClean="0">
                          <a:solidFill>
                            <a:srgbClr val="000000"/>
                          </a:solidFill>
                          <a:effectLst/>
                          <a:latin typeface="Calibri"/>
                        </a:rPr>
                        <a:t>Security Accommodation Vessel</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dirty="0" smtClean="0">
                          <a:solidFill>
                            <a:srgbClr val="000000"/>
                          </a:solidFill>
                          <a:effectLst/>
                          <a:latin typeface="Calibri"/>
                        </a:rPr>
                        <a:t>105,000,000.00</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dirty="0">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a:solidFill>
                            <a:srgbClr val="000000"/>
                          </a:solidFill>
                          <a:effectLst/>
                          <a:latin typeface="Calibri"/>
                        </a:rPr>
                        <a:t>3</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smtClean="0">
                          <a:solidFill>
                            <a:srgbClr val="000000"/>
                          </a:solidFill>
                          <a:effectLst/>
                          <a:latin typeface="Calibri"/>
                        </a:rPr>
                        <a:t>Navigational Aids Maintenance Services</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dirty="0" smtClean="0">
                          <a:solidFill>
                            <a:srgbClr val="000000"/>
                          </a:solidFill>
                          <a:effectLst/>
                          <a:latin typeface="Calibri"/>
                        </a:rPr>
                        <a:t>70,000,000.00</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r h="220231">
                <a:tc>
                  <a:txBody>
                    <a:bodyPr/>
                    <a:lstStyle/>
                    <a:p>
                      <a:pPr algn="ctr" rtl="0" fontAlgn="ctr"/>
                      <a:r>
                        <a:rPr lang="en-US" sz="1100" b="1" i="0" u="none" strike="noStrike">
                          <a:solidFill>
                            <a:srgbClr val="000000"/>
                          </a:solidFill>
                          <a:effectLst/>
                          <a:latin typeface="Calibri"/>
                        </a:rPr>
                        <a:t>4</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EBF1DE"/>
                    </a:solidFill>
                  </a:tcPr>
                </a:tc>
                <a:tc>
                  <a:txBody>
                    <a:bodyPr/>
                    <a:lstStyle/>
                    <a:p>
                      <a:pPr algn="ctr" rtl="0" fontAlgn="ctr"/>
                      <a:r>
                        <a:rPr lang="en-US" sz="1100" b="0" i="0" u="none" strike="noStrike">
                          <a:solidFill>
                            <a:srgbClr val="000000"/>
                          </a:solidFill>
                          <a:effectLst/>
                          <a:latin typeface="Calibri"/>
                        </a:rPr>
                        <a:t>Aramco</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l" rtl="0" fontAlgn="ctr"/>
                      <a:r>
                        <a:rPr lang="en-US" sz="1100" b="0" i="0" u="none" strike="noStrike" dirty="0">
                          <a:solidFill>
                            <a:srgbClr val="000000"/>
                          </a:solidFill>
                          <a:effectLst/>
                          <a:latin typeface="Calibri"/>
                        </a:rPr>
                        <a:t>THREE (3) INTERCEPTOR VESSELS</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r" rtl="0" fontAlgn="ctr"/>
                      <a:r>
                        <a:rPr lang="en-US" sz="1100" b="0" i="0" u="none" strike="noStrike" dirty="0" smtClean="0">
                          <a:solidFill>
                            <a:srgbClr val="000000"/>
                          </a:solidFill>
                          <a:effectLst/>
                          <a:latin typeface="Calibri"/>
                        </a:rPr>
                        <a:t>24,000,000.00</a:t>
                      </a:r>
                      <a:endParaRPr lang="en-US" sz="1100" b="0" i="0" u="none" strike="noStrike" dirty="0">
                        <a:solidFill>
                          <a:srgbClr val="000000"/>
                        </a:solidFill>
                        <a:effectLst/>
                        <a:latin typeface="Calibri"/>
                      </a:endParaRP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rtl="0" fontAlgn="ctr"/>
                      <a:r>
                        <a:rPr lang="en-US" sz="1100" b="0" i="0" u="none" strike="noStrike" dirty="0">
                          <a:solidFill>
                            <a:srgbClr val="000000"/>
                          </a:solidFill>
                          <a:effectLst/>
                          <a:latin typeface="Calibri"/>
                        </a:rPr>
                        <a:t>5 Year</a:t>
                      </a:r>
                    </a:p>
                  </a:txBody>
                  <a:tcPr marL="9525" marR="9525" marT="9525"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r>
            </a:tbl>
          </a:graphicData>
        </a:graphic>
      </p:graphicFrame>
    </p:spTree>
    <p:extLst>
      <p:ext uri="{BB962C8B-B14F-4D97-AF65-F5344CB8AC3E}">
        <p14:creationId xmlns:p14="http://schemas.microsoft.com/office/powerpoint/2010/main" xmlns="" val="595755447"/>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Theme1">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Kontortema">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eme4">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Kontortema">
  <a:themeElements>
    <a:clrScheme name="Brugerdefineret 6">
      <a:dk1>
        <a:srgbClr val="FFFCF9"/>
      </a:dk1>
      <a:lt1>
        <a:sysClr val="window" lastClr="FFFFFF"/>
      </a:lt1>
      <a:dk2>
        <a:srgbClr val="D7D8D9"/>
      </a:dk2>
      <a:lt2>
        <a:srgbClr val="FFFFFF"/>
      </a:lt2>
      <a:accent1>
        <a:srgbClr val="E6E6E6"/>
      </a:accent1>
      <a:accent2>
        <a:srgbClr val="F9AF18"/>
      </a:accent2>
      <a:accent3>
        <a:srgbClr val="78C5DD"/>
      </a:accent3>
      <a:accent4>
        <a:srgbClr val="0081BE"/>
      </a:accent4>
      <a:accent5>
        <a:srgbClr val="FAB900"/>
      </a:accent5>
      <a:accent6>
        <a:srgbClr val="E7711C"/>
      </a:accent6>
      <a:hlink>
        <a:srgbClr val="7EB220"/>
      </a:hlink>
      <a:folHlink>
        <a:srgbClr val="7EB22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7588</TotalTime>
  <Words>1590</Words>
  <Application>Microsoft Office PowerPoint</Application>
  <PresentationFormat>On-screen Show (4:3)</PresentationFormat>
  <Paragraphs>343</Paragraphs>
  <Slides>14</Slides>
  <Notes>1</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Theme1</vt:lpstr>
      <vt:lpstr>1_Kontortema</vt:lpstr>
      <vt:lpstr>Theme4</vt:lpstr>
      <vt:lpstr>2_Kontortema</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S.suzanne</dc:creator>
  <cp:lastModifiedBy>Al-Jallal</cp:lastModifiedBy>
  <cp:revision>475</cp:revision>
  <dcterms:created xsi:type="dcterms:W3CDTF">2012-01-24T14:37:01Z</dcterms:created>
  <dcterms:modified xsi:type="dcterms:W3CDTF">2014-11-20T08:19:15Z</dcterms:modified>
</cp:coreProperties>
</file>