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0"/>
  </p:notesMasterIdLst>
  <p:sldIdLst>
    <p:sldId id="256" r:id="rId2"/>
    <p:sldId id="258" r:id="rId3"/>
    <p:sldId id="259" r:id="rId4"/>
    <p:sldId id="263" r:id="rId5"/>
    <p:sldId id="260" r:id="rId6"/>
    <p:sldId id="261" r:id="rId7"/>
    <p:sldId id="262" r:id="rId8"/>
    <p:sldId id="264" r:id="rId9"/>
    <p:sldId id="265" r:id="rId10"/>
    <p:sldId id="266" r:id="rId11"/>
    <p:sldId id="267" r:id="rId12"/>
    <p:sldId id="268" r:id="rId13"/>
    <p:sldId id="269" r:id="rId14"/>
    <p:sldId id="272"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9"/>
    <p:restoredTop sz="86081"/>
  </p:normalViewPr>
  <p:slideViewPr>
    <p:cSldViewPr>
      <p:cViewPr varScale="1">
        <p:scale>
          <a:sx n="162" d="100"/>
          <a:sy n="162" d="100"/>
        </p:scale>
        <p:origin x="1480" y="192"/>
      </p:cViewPr>
      <p:guideLst>
        <p:guide orient="horz" pos="2160"/>
        <p:guide pos="2880"/>
        <p:guide orient="horz" pos="22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kanarastuie/Desktop/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kanarastuie/Desktop/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kanarastuie/Desktop/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akanarastuie/Desktop/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kanarastuie/Desktop/Book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Fairness</a:t>
            </a:r>
            <a:r>
              <a:rPr lang="en-US" baseline="0"/>
              <a:t> Related Proceedings in NIPS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Sheet1!$B$5</c:f>
              <c:strCache>
                <c:ptCount val="1"/>
                <c:pt idx="0">
                  <c:v>pubs</c:v>
                </c:pt>
              </c:strCache>
            </c:strRef>
          </c:tx>
          <c:spPr>
            <a:solidFill>
              <a:schemeClr val="accent1">
                <a:lumMod val="75000"/>
              </a:schemeClr>
            </a:solidFill>
            <a:ln>
              <a:noFill/>
            </a:ln>
            <a:effectLst/>
          </c:spPr>
          <c:invertIfNegative val="0"/>
          <c:cat>
            <c:numRef>
              <c:f>Sheet1!$A$6:$A$12</c:f>
              <c:numCache>
                <c:formatCode>General</c:formatCode>
                <c:ptCount val="7"/>
                <c:pt idx="0">
                  <c:v>2011</c:v>
                </c:pt>
                <c:pt idx="1">
                  <c:v>2012</c:v>
                </c:pt>
                <c:pt idx="2">
                  <c:v>2013</c:v>
                </c:pt>
                <c:pt idx="3">
                  <c:v>2014</c:v>
                </c:pt>
                <c:pt idx="4">
                  <c:v>2015</c:v>
                </c:pt>
                <c:pt idx="5">
                  <c:v>2016</c:v>
                </c:pt>
                <c:pt idx="6">
                  <c:v>2017</c:v>
                </c:pt>
              </c:numCache>
            </c:numRef>
          </c:cat>
          <c:val>
            <c:numRef>
              <c:f>Sheet1!$B$6:$B$12</c:f>
              <c:numCache>
                <c:formatCode>General</c:formatCode>
                <c:ptCount val="7"/>
                <c:pt idx="0">
                  <c:v>0</c:v>
                </c:pt>
                <c:pt idx="1">
                  <c:v>0</c:v>
                </c:pt>
                <c:pt idx="2">
                  <c:v>0</c:v>
                </c:pt>
                <c:pt idx="3">
                  <c:v>1</c:v>
                </c:pt>
                <c:pt idx="4">
                  <c:v>0</c:v>
                </c:pt>
                <c:pt idx="5">
                  <c:v>1</c:v>
                </c:pt>
                <c:pt idx="6">
                  <c:v>7</c:v>
                </c:pt>
              </c:numCache>
            </c:numRef>
          </c:val>
          <c:extLst>
            <c:ext xmlns:c16="http://schemas.microsoft.com/office/drawing/2014/chart" uri="{C3380CC4-5D6E-409C-BE32-E72D297353CC}">
              <c16:uniqueId val="{00000000-C5D2-FA4F-9A73-E49939181152}"/>
            </c:ext>
          </c:extLst>
        </c:ser>
        <c:dLbls>
          <c:showLegendKey val="0"/>
          <c:showVal val="0"/>
          <c:showCatName val="0"/>
          <c:showSerName val="0"/>
          <c:showPercent val="0"/>
          <c:showBubbleSize val="0"/>
        </c:dLbls>
        <c:gapWidth val="219"/>
        <c:overlap val="-27"/>
        <c:axId val="735573807"/>
        <c:axId val="735575503"/>
      </c:barChart>
      <c:catAx>
        <c:axId val="7355738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575503"/>
        <c:crosses val="autoZero"/>
        <c:auto val="1"/>
        <c:lblAlgn val="ctr"/>
        <c:lblOffset val="100"/>
        <c:noMultiLvlLbl val="0"/>
      </c:catAx>
      <c:valAx>
        <c:axId val="7355755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Publications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573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Fairness</a:t>
            </a:r>
            <a:r>
              <a:rPr lang="en-US" baseline="0"/>
              <a:t> Related Proceedings in NIPS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Sheet1!$B$5</c:f>
              <c:strCache>
                <c:ptCount val="1"/>
                <c:pt idx="0">
                  <c:v>pubs</c:v>
                </c:pt>
              </c:strCache>
            </c:strRef>
          </c:tx>
          <c:spPr>
            <a:solidFill>
              <a:schemeClr val="accent1">
                <a:lumMod val="75000"/>
              </a:schemeClr>
            </a:solidFill>
            <a:ln>
              <a:noFill/>
            </a:ln>
            <a:effectLst/>
          </c:spPr>
          <c:invertIfNegative val="0"/>
          <c:cat>
            <c:numRef>
              <c:f>Sheet1!$A$6:$A$12</c:f>
              <c:numCache>
                <c:formatCode>General</c:formatCode>
                <c:ptCount val="7"/>
                <c:pt idx="0">
                  <c:v>2011</c:v>
                </c:pt>
                <c:pt idx="1">
                  <c:v>2012</c:v>
                </c:pt>
                <c:pt idx="2">
                  <c:v>2013</c:v>
                </c:pt>
                <c:pt idx="3">
                  <c:v>2014</c:v>
                </c:pt>
                <c:pt idx="4">
                  <c:v>2015</c:v>
                </c:pt>
                <c:pt idx="5">
                  <c:v>2016</c:v>
                </c:pt>
                <c:pt idx="6">
                  <c:v>2017</c:v>
                </c:pt>
              </c:numCache>
            </c:numRef>
          </c:cat>
          <c:val>
            <c:numRef>
              <c:f>Sheet1!$B$6:$B$12</c:f>
              <c:numCache>
                <c:formatCode>General</c:formatCode>
                <c:ptCount val="7"/>
                <c:pt idx="0">
                  <c:v>0</c:v>
                </c:pt>
                <c:pt idx="1">
                  <c:v>0</c:v>
                </c:pt>
                <c:pt idx="2">
                  <c:v>0</c:v>
                </c:pt>
                <c:pt idx="3">
                  <c:v>1</c:v>
                </c:pt>
                <c:pt idx="4">
                  <c:v>0</c:v>
                </c:pt>
                <c:pt idx="5">
                  <c:v>1</c:v>
                </c:pt>
                <c:pt idx="6">
                  <c:v>7</c:v>
                </c:pt>
              </c:numCache>
            </c:numRef>
          </c:val>
          <c:extLst>
            <c:ext xmlns:c16="http://schemas.microsoft.com/office/drawing/2014/chart" uri="{C3380CC4-5D6E-409C-BE32-E72D297353CC}">
              <c16:uniqueId val="{00000000-C5D2-FA4F-9A73-E49939181152}"/>
            </c:ext>
          </c:extLst>
        </c:ser>
        <c:dLbls>
          <c:showLegendKey val="0"/>
          <c:showVal val="0"/>
          <c:showCatName val="0"/>
          <c:showSerName val="0"/>
          <c:showPercent val="0"/>
          <c:showBubbleSize val="0"/>
        </c:dLbls>
        <c:gapWidth val="219"/>
        <c:overlap val="-27"/>
        <c:axId val="735573807"/>
        <c:axId val="735575503"/>
      </c:barChart>
      <c:catAx>
        <c:axId val="7355738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35575503"/>
        <c:crosses val="autoZero"/>
        <c:auto val="1"/>
        <c:lblAlgn val="ctr"/>
        <c:lblOffset val="100"/>
        <c:noMultiLvlLbl val="0"/>
      </c:catAx>
      <c:valAx>
        <c:axId val="7355755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Publications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573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Learning Dataset Breakdown by </a:t>
            </a:r>
            <a:r>
              <a:rPr lang="en-US" sz="1800" b="1" i="0" baseline="0">
                <a:effectLst/>
              </a:rPr>
              <a:t>Age </a:t>
            </a:r>
            <a:r>
              <a:rPr lang="en-US" sz="1800" b="0" i="0" baseline="0">
                <a:effectLst/>
              </a:rPr>
              <a:t>Group</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Sheet1!$B$37</c:f>
              <c:strCache>
                <c:ptCount val="1"/>
                <c:pt idx="0">
                  <c:v>&lt;= 50K</c:v>
                </c:pt>
              </c:strCache>
            </c:strRef>
          </c:tx>
          <c:spPr>
            <a:solidFill>
              <a:schemeClr val="accent1"/>
            </a:solidFill>
            <a:ln>
              <a:noFill/>
            </a:ln>
            <a:effectLst/>
            <a:sp3d/>
          </c:spPr>
          <c:invertIfNegative val="0"/>
          <c:cat>
            <c:strRef>
              <c:f>Sheet1!$A$38:$A$44</c:f>
              <c:strCache>
                <c:ptCount val="7"/>
                <c:pt idx="0">
                  <c:v>Under 18</c:v>
                </c:pt>
                <c:pt idx="1">
                  <c:v>18 to 29</c:v>
                </c:pt>
                <c:pt idx="2">
                  <c:v>30 to 39</c:v>
                </c:pt>
                <c:pt idx="3">
                  <c:v>40 to 49</c:v>
                </c:pt>
                <c:pt idx="4">
                  <c:v>50 to 59</c:v>
                </c:pt>
                <c:pt idx="5">
                  <c:v>60 to 69</c:v>
                </c:pt>
                <c:pt idx="6">
                  <c:v>Over 70</c:v>
                </c:pt>
              </c:strCache>
            </c:strRef>
          </c:cat>
          <c:val>
            <c:numRef>
              <c:f>Sheet1!$B$38:$B$44</c:f>
              <c:numCache>
                <c:formatCode>0%</c:formatCode>
                <c:ptCount val="7"/>
                <c:pt idx="0">
                  <c:v>1.09E-2</c:v>
                </c:pt>
                <c:pt idx="1">
                  <c:v>0.26400000000000001</c:v>
                </c:pt>
                <c:pt idx="2">
                  <c:v>0.19789999999999999</c:v>
                </c:pt>
                <c:pt idx="3">
                  <c:v>0.14280000000000001</c:v>
                </c:pt>
                <c:pt idx="4">
                  <c:v>8.4400000000000003E-2</c:v>
                </c:pt>
                <c:pt idx="5">
                  <c:v>3.9199999999999999E-2</c:v>
                </c:pt>
                <c:pt idx="6">
                  <c:v>1.1900000000000001E-2</c:v>
                </c:pt>
              </c:numCache>
            </c:numRef>
          </c:val>
          <c:extLst>
            <c:ext xmlns:c16="http://schemas.microsoft.com/office/drawing/2014/chart" uri="{C3380CC4-5D6E-409C-BE32-E72D297353CC}">
              <c16:uniqueId val="{00000000-561B-AB45-BF27-421C445AFEA3}"/>
            </c:ext>
          </c:extLst>
        </c:ser>
        <c:ser>
          <c:idx val="1"/>
          <c:order val="1"/>
          <c:tx>
            <c:strRef>
              <c:f>Sheet1!$C$37</c:f>
              <c:strCache>
                <c:ptCount val="1"/>
                <c:pt idx="0">
                  <c:v>&gt;50K</c:v>
                </c:pt>
              </c:strCache>
            </c:strRef>
          </c:tx>
          <c:spPr>
            <a:solidFill>
              <a:schemeClr val="accent2"/>
            </a:solidFill>
            <a:ln>
              <a:noFill/>
            </a:ln>
            <a:effectLst/>
            <a:sp3d/>
          </c:spPr>
          <c:invertIfNegative val="0"/>
          <c:cat>
            <c:strRef>
              <c:f>Sheet1!$A$38:$A$44</c:f>
              <c:strCache>
                <c:ptCount val="7"/>
                <c:pt idx="0">
                  <c:v>Under 18</c:v>
                </c:pt>
                <c:pt idx="1">
                  <c:v>18 to 29</c:v>
                </c:pt>
                <c:pt idx="2">
                  <c:v>30 to 39</c:v>
                </c:pt>
                <c:pt idx="3">
                  <c:v>40 to 49</c:v>
                </c:pt>
                <c:pt idx="4">
                  <c:v>50 to 59</c:v>
                </c:pt>
                <c:pt idx="5">
                  <c:v>60 to 69</c:v>
                </c:pt>
                <c:pt idx="6">
                  <c:v>Over 70</c:v>
                </c:pt>
              </c:strCache>
            </c:strRef>
          </c:cat>
          <c:val>
            <c:numRef>
              <c:f>Sheet1!$C$38:$C$44</c:f>
              <c:numCache>
                <c:formatCode>0%</c:formatCode>
                <c:ptCount val="7"/>
                <c:pt idx="0">
                  <c:v>0</c:v>
                </c:pt>
                <c:pt idx="1">
                  <c:v>1.6400000000000001E-2</c:v>
                </c:pt>
                <c:pt idx="2">
                  <c:v>7.4300000000000005E-2</c:v>
                </c:pt>
                <c:pt idx="3">
                  <c:v>8.5900000000000004E-2</c:v>
                </c:pt>
                <c:pt idx="4">
                  <c:v>5.4300000000000001E-2</c:v>
                </c:pt>
                <c:pt idx="5">
                  <c:v>1.4999999999999999E-2</c:v>
                </c:pt>
                <c:pt idx="6">
                  <c:v>3.0000000000000001E-3</c:v>
                </c:pt>
              </c:numCache>
            </c:numRef>
          </c:val>
          <c:extLst>
            <c:ext xmlns:c16="http://schemas.microsoft.com/office/drawing/2014/chart" uri="{C3380CC4-5D6E-409C-BE32-E72D297353CC}">
              <c16:uniqueId val="{00000001-561B-AB45-BF27-421C445AFEA3}"/>
            </c:ext>
          </c:extLst>
        </c:ser>
        <c:dLbls>
          <c:showLegendKey val="0"/>
          <c:showVal val="0"/>
          <c:showCatName val="0"/>
          <c:showSerName val="0"/>
          <c:showPercent val="0"/>
          <c:showBubbleSize val="0"/>
        </c:dLbls>
        <c:gapWidth val="150"/>
        <c:shape val="box"/>
        <c:axId val="1465060799"/>
        <c:axId val="1349829503"/>
        <c:axId val="1465995183"/>
      </c:bar3DChart>
      <c:catAx>
        <c:axId val="14650607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9829503"/>
        <c:crosses val="autoZero"/>
        <c:auto val="1"/>
        <c:lblAlgn val="ctr"/>
        <c:lblOffset val="100"/>
        <c:noMultiLvlLbl val="0"/>
      </c:catAx>
      <c:valAx>
        <c:axId val="13498295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65060799"/>
        <c:crosses val="autoZero"/>
        <c:crossBetween val="between"/>
      </c:valAx>
      <c:serAx>
        <c:axId val="1465995183"/>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49829503"/>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t>Learning Dataset Breakdown by </a:t>
            </a:r>
            <a:r>
              <a:rPr lang="en-US" sz="1800">
                <a:solidFill>
                  <a:schemeClr val="tx1"/>
                </a:solidFill>
              </a:rPr>
              <a:t>Race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Sheet1!$B$4</c:f>
              <c:strCache>
                <c:ptCount val="1"/>
                <c:pt idx="0">
                  <c:v>&lt;= 50K</c:v>
                </c:pt>
              </c:strCache>
            </c:strRef>
          </c:tx>
          <c:spPr>
            <a:solidFill>
              <a:schemeClr val="accent1"/>
            </a:solidFill>
            <a:ln>
              <a:noFill/>
            </a:ln>
            <a:effectLst/>
            <a:sp3d/>
          </c:spPr>
          <c:invertIfNegative val="0"/>
          <c:cat>
            <c:strRef>
              <c:f>Sheet1!$A$5:$A$9</c:f>
              <c:strCache>
                <c:ptCount val="5"/>
                <c:pt idx="0">
                  <c:v>White</c:v>
                </c:pt>
                <c:pt idx="1">
                  <c:v>Asian-Pac-Islander</c:v>
                </c:pt>
                <c:pt idx="2">
                  <c:v>Amer-Indian-Eskimo</c:v>
                </c:pt>
                <c:pt idx="3">
                  <c:v>Other</c:v>
                </c:pt>
                <c:pt idx="4">
                  <c:v>Black</c:v>
                </c:pt>
              </c:strCache>
            </c:strRef>
          </c:cat>
          <c:val>
            <c:numRef>
              <c:f>Sheet1!$B$5:$B$9</c:f>
              <c:numCache>
                <c:formatCode>0%</c:formatCode>
                <c:ptCount val="5"/>
                <c:pt idx="0">
                  <c:v>0.63300000000000001</c:v>
                </c:pt>
                <c:pt idx="1">
                  <c:v>2.1499999999999998E-2</c:v>
                </c:pt>
                <c:pt idx="2">
                  <c:v>8.3999999999999995E-3</c:v>
                </c:pt>
                <c:pt idx="3">
                  <c:v>7.0000000000000001E-3</c:v>
                </c:pt>
                <c:pt idx="4">
                  <c:v>8.1299999999999997E-2</c:v>
                </c:pt>
              </c:numCache>
            </c:numRef>
          </c:val>
          <c:extLst>
            <c:ext xmlns:c16="http://schemas.microsoft.com/office/drawing/2014/chart" uri="{C3380CC4-5D6E-409C-BE32-E72D297353CC}">
              <c16:uniqueId val="{00000000-D14C-6845-BD38-52A29594A2E1}"/>
            </c:ext>
          </c:extLst>
        </c:ser>
        <c:ser>
          <c:idx val="1"/>
          <c:order val="1"/>
          <c:tx>
            <c:strRef>
              <c:f>Sheet1!$C$4</c:f>
              <c:strCache>
                <c:ptCount val="1"/>
                <c:pt idx="0">
                  <c:v>&gt;50K</c:v>
                </c:pt>
              </c:strCache>
            </c:strRef>
          </c:tx>
          <c:spPr>
            <a:solidFill>
              <a:schemeClr val="accent2"/>
            </a:solidFill>
            <a:ln>
              <a:noFill/>
            </a:ln>
            <a:effectLst/>
            <a:sp3d/>
          </c:spPr>
          <c:invertIfNegative val="0"/>
          <c:cat>
            <c:strRef>
              <c:f>Sheet1!$A$5:$A$9</c:f>
              <c:strCache>
                <c:ptCount val="5"/>
                <c:pt idx="0">
                  <c:v>White</c:v>
                </c:pt>
                <c:pt idx="1">
                  <c:v>Asian-Pac-Islander</c:v>
                </c:pt>
                <c:pt idx="2">
                  <c:v>Amer-Indian-Eskimo</c:v>
                </c:pt>
                <c:pt idx="3">
                  <c:v>Other</c:v>
                </c:pt>
                <c:pt idx="4">
                  <c:v>Black</c:v>
                </c:pt>
              </c:strCache>
            </c:strRef>
          </c:cat>
          <c:val>
            <c:numRef>
              <c:f>Sheet1!$C$5:$C$9</c:f>
              <c:numCache>
                <c:formatCode>0%</c:formatCode>
                <c:ptCount val="5"/>
                <c:pt idx="0">
                  <c:v>0.22670000000000001</c:v>
                </c:pt>
                <c:pt idx="1">
                  <c:v>8.2000000000000007E-3</c:v>
                </c:pt>
                <c:pt idx="2">
                  <c:v>1.1000000000000001E-3</c:v>
                </c:pt>
                <c:pt idx="3">
                  <c:v>6.9999999999999999E-4</c:v>
                </c:pt>
                <c:pt idx="4">
                  <c:v>1.21E-2</c:v>
                </c:pt>
              </c:numCache>
            </c:numRef>
          </c:val>
          <c:extLst>
            <c:ext xmlns:c16="http://schemas.microsoft.com/office/drawing/2014/chart" uri="{C3380CC4-5D6E-409C-BE32-E72D297353CC}">
              <c16:uniqueId val="{00000001-D14C-6845-BD38-52A29594A2E1}"/>
            </c:ext>
          </c:extLst>
        </c:ser>
        <c:dLbls>
          <c:showLegendKey val="0"/>
          <c:showVal val="0"/>
          <c:showCatName val="0"/>
          <c:showSerName val="0"/>
          <c:showPercent val="0"/>
          <c:showBubbleSize val="0"/>
        </c:dLbls>
        <c:gapWidth val="150"/>
        <c:shape val="box"/>
        <c:axId val="1463117199"/>
        <c:axId val="1464909615"/>
        <c:axId val="1465224815"/>
      </c:bar3DChart>
      <c:catAx>
        <c:axId val="14631171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4909615"/>
        <c:crosses val="autoZero"/>
        <c:auto val="1"/>
        <c:lblAlgn val="ctr"/>
        <c:lblOffset val="100"/>
        <c:noMultiLvlLbl val="0"/>
      </c:catAx>
      <c:valAx>
        <c:axId val="14649096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63117199"/>
        <c:crosses val="autoZero"/>
        <c:crossBetween val="between"/>
      </c:valAx>
      <c:serAx>
        <c:axId val="146522481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64909615"/>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Learning Dataset Breakdown by </a:t>
            </a:r>
            <a:r>
              <a:rPr lang="en-US" sz="1800" b="1" i="0" baseline="0">
                <a:effectLst/>
              </a:rPr>
              <a:t>Sex</a:t>
            </a:r>
            <a:endParaRPr lang="en-US" b="1">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Sheet1!$B$22</c:f>
              <c:strCache>
                <c:ptCount val="1"/>
                <c:pt idx="0">
                  <c:v>&lt;= 50K</c:v>
                </c:pt>
              </c:strCache>
            </c:strRef>
          </c:tx>
          <c:spPr>
            <a:solidFill>
              <a:schemeClr val="accent1"/>
            </a:solidFill>
            <a:ln>
              <a:noFill/>
            </a:ln>
            <a:effectLst/>
            <a:sp3d/>
          </c:spPr>
          <c:invertIfNegative val="0"/>
          <c:cat>
            <c:strRef>
              <c:f>Sheet1!$A$23:$A$24</c:f>
              <c:strCache>
                <c:ptCount val="2"/>
                <c:pt idx="0">
                  <c:v>Female</c:v>
                </c:pt>
                <c:pt idx="1">
                  <c:v>Male</c:v>
                </c:pt>
              </c:strCache>
            </c:strRef>
          </c:cat>
          <c:val>
            <c:numRef>
              <c:f>Sheet1!$B$23:$B$24</c:f>
              <c:numCache>
                <c:formatCode>0%</c:formatCode>
                <c:ptCount val="2"/>
                <c:pt idx="0">
                  <c:v>0.28739999999999999</c:v>
                </c:pt>
                <c:pt idx="1">
                  <c:v>0.46360000000000001</c:v>
                </c:pt>
              </c:numCache>
            </c:numRef>
          </c:val>
          <c:extLst>
            <c:ext xmlns:c16="http://schemas.microsoft.com/office/drawing/2014/chart" uri="{C3380CC4-5D6E-409C-BE32-E72D297353CC}">
              <c16:uniqueId val="{00000000-84C9-274C-8FED-5DF77EFC6B50}"/>
            </c:ext>
          </c:extLst>
        </c:ser>
        <c:ser>
          <c:idx val="1"/>
          <c:order val="1"/>
          <c:tx>
            <c:strRef>
              <c:f>Sheet1!$C$22</c:f>
              <c:strCache>
                <c:ptCount val="1"/>
                <c:pt idx="0">
                  <c:v>&gt;50K</c:v>
                </c:pt>
              </c:strCache>
            </c:strRef>
          </c:tx>
          <c:spPr>
            <a:solidFill>
              <a:schemeClr val="accent2"/>
            </a:solidFill>
            <a:ln>
              <a:noFill/>
            </a:ln>
            <a:effectLst/>
            <a:sp3d/>
          </c:spPr>
          <c:invertIfNegative val="0"/>
          <c:cat>
            <c:strRef>
              <c:f>Sheet1!$A$23:$A$24</c:f>
              <c:strCache>
                <c:ptCount val="2"/>
                <c:pt idx="0">
                  <c:v>Female</c:v>
                </c:pt>
                <c:pt idx="1">
                  <c:v>Male</c:v>
                </c:pt>
              </c:strCache>
            </c:strRef>
          </c:cat>
          <c:val>
            <c:numRef>
              <c:f>Sheet1!$C$23:$C$24</c:f>
              <c:numCache>
                <c:formatCode>0%</c:formatCode>
                <c:ptCount val="2"/>
                <c:pt idx="0">
                  <c:v>3.6900000000000002E-2</c:v>
                </c:pt>
                <c:pt idx="1">
                  <c:v>0.21210000000000001</c:v>
                </c:pt>
              </c:numCache>
            </c:numRef>
          </c:val>
          <c:extLst>
            <c:ext xmlns:c16="http://schemas.microsoft.com/office/drawing/2014/chart" uri="{C3380CC4-5D6E-409C-BE32-E72D297353CC}">
              <c16:uniqueId val="{00000001-84C9-274C-8FED-5DF77EFC6B50}"/>
            </c:ext>
          </c:extLst>
        </c:ser>
        <c:dLbls>
          <c:showLegendKey val="0"/>
          <c:showVal val="0"/>
          <c:showCatName val="0"/>
          <c:showSerName val="0"/>
          <c:showPercent val="0"/>
          <c:showBubbleSize val="0"/>
        </c:dLbls>
        <c:gapWidth val="150"/>
        <c:shape val="box"/>
        <c:axId val="1383001391"/>
        <c:axId val="1382995775"/>
        <c:axId val="1460029279"/>
      </c:bar3DChart>
      <c:catAx>
        <c:axId val="13830013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2995775"/>
        <c:crosses val="autoZero"/>
        <c:auto val="1"/>
        <c:lblAlgn val="ctr"/>
        <c:lblOffset val="100"/>
        <c:noMultiLvlLbl val="0"/>
      </c:catAx>
      <c:valAx>
        <c:axId val="13829957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83001391"/>
        <c:crosses val="autoZero"/>
        <c:crossBetween val="between"/>
      </c:valAx>
      <c:serAx>
        <c:axId val="146002927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82995775"/>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Learning Dataset Breakdown by </a:t>
            </a:r>
            <a:r>
              <a:rPr lang="en-US" sz="1800" b="1" i="0" baseline="0">
                <a:effectLst/>
              </a:rPr>
              <a:t>Native Country</a:t>
            </a:r>
            <a:endParaRPr lang="en-US" b="1">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Sheet1!$B$57</c:f>
              <c:strCache>
                <c:ptCount val="1"/>
                <c:pt idx="0">
                  <c:v>&lt;= 50K</c:v>
                </c:pt>
              </c:strCache>
            </c:strRef>
          </c:tx>
          <c:spPr>
            <a:solidFill>
              <a:schemeClr val="accent1"/>
            </a:solidFill>
            <a:ln>
              <a:noFill/>
            </a:ln>
            <a:effectLst/>
            <a:sp3d/>
          </c:spPr>
          <c:invertIfNegative val="0"/>
          <c:cat>
            <c:strRef>
              <c:f>Sheet1!$A$58:$A$60</c:f>
              <c:strCache>
                <c:ptCount val="3"/>
                <c:pt idx="0">
                  <c:v>United-States</c:v>
                </c:pt>
                <c:pt idx="1">
                  <c:v>Mexico</c:v>
                </c:pt>
                <c:pt idx="2">
                  <c:v>Other (includes 39 countries)</c:v>
                </c:pt>
              </c:strCache>
            </c:strRef>
          </c:cat>
          <c:val>
            <c:numRef>
              <c:f>Sheet1!$B$58:$B$60</c:f>
              <c:numCache>
                <c:formatCode>0%</c:formatCode>
                <c:ptCount val="3"/>
                <c:pt idx="0">
                  <c:v>0.68</c:v>
                </c:pt>
                <c:pt idx="1">
                  <c:v>1.9099999999999999E-2</c:v>
                </c:pt>
                <c:pt idx="2">
                  <c:v>5.220000000000001E-2</c:v>
                </c:pt>
              </c:numCache>
            </c:numRef>
          </c:val>
          <c:extLst>
            <c:ext xmlns:c16="http://schemas.microsoft.com/office/drawing/2014/chart" uri="{C3380CC4-5D6E-409C-BE32-E72D297353CC}">
              <c16:uniqueId val="{00000000-8BA2-2D45-ADB6-39B207FD21BE}"/>
            </c:ext>
          </c:extLst>
        </c:ser>
        <c:ser>
          <c:idx val="1"/>
          <c:order val="1"/>
          <c:tx>
            <c:strRef>
              <c:f>Sheet1!$C$57</c:f>
              <c:strCache>
                <c:ptCount val="1"/>
                <c:pt idx="0">
                  <c:v>&gt;50K</c:v>
                </c:pt>
              </c:strCache>
            </c:strRef>
          </c:tx>
          <c:spPr>
            <a:solidFill>
              <a:schemeClr val="accent2"/>
            </a:solidFill>
            <a:ln>
              <a:noFill/>
            </a:ln>
            <a:effectLst/>
            <a:sp3d/>
          </c:spPr>
          <c:invertIfNegative val="0"/>
          <c:cat>
            <c:strRef>
              <c:f>Sheet1!$A$58:$A$60</c:f>
              <c:strCache>
                <c:ptCount val="3"/>
                <c:pt idx="0">
                  <c:v>United-States</c:v>
                </c:pt>
                <c:pt idx="1">
                  <c:v>Mexico</c:v>
                </c:pt>
                <c:pt idx="2">
                  <c:v>Other (includes 39 countries)</c:v>
                </c:pt>
              </c:strCache>
            </c:strRef>
          </c:cat>
          <c:val>
            <c:numRef>
              <c:f>Sheet1!$C$58:$C$60</c:f>
              <c:numCache>
                <c:formatCode>0%</c:formatCode>
                <c:ptCount val="3"/>
                <c:pt idx="0">
                  <c:v>0.2319</c:v>
                </c:pt>
                <c:pt idx="1">
                  <c:v>1.1000000000000001E-3</c:v>
                </c:pt>
                <c:pt idx="2">
                  <c:v>1.6200000000000003E-2</c:v>
                </c:pt>
              </c:numCache>
            </c:numRef>
          </c:val>
          <c:extLst>
            <c:ext xmlns:c16="http://schemas.microsoft.com/office/drawing/2014/chart" uri="{C3380CC4-5D6E-409C-BE32-E72D297353CC}">
              <c16:uniqueId val="{00000001-8BA2-2D45-ADB6-39B207FD21BE}"/>
            </c:ext>
          </c:extLst>
        </c:ser>
        <c:dLbls>
          <c:showLegendKey val="0"/>
          <c:showVal val="0"/>
          <c:showCatName val="0"/>
          <c:showSerName val="0"/>
          <c:showPercent val="0"/>
          <c:showBubbleSize val="0"/>
        </c:dLbls>
        <c:gapWidth val="150"/>
        <c:shape val="box"/>
        <c:axId val="1349651311"/>
        <c:axId val="1463918575"/>
        <c:axId val="1459343759"/>
      </c:bar3DChart>
      <c:catAx>
        <c:axId val="13496513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918575"/>
        <c:crosses val="autoZero"/>
        <c:auto val="1"/>
        <c:lblAlgn val="ctr"/>
        <c:lblOffset val="100"/>
        <c:noMultiLvlLbl val="0"/>
      </c:catAx>
      <c:valAx>
        <c:axId val="1463918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49651311"/>
        <c:crosses val="autoZero"/>
        <c:crossBetween val="between"/>
      </c:valAx>
      <c:serAx>
        <c:axId val="145934375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63918575"/>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FP</a:t>
            </a:r>
            <a:r>
              <a:rPr lang="en-US" baseline="0"/>
              <a:t> and FN Rates Based on Sex</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Sheet1!$B$9</c:f>
              <c:strCache>
                <c:ptCount val="1"/>
                <c:pt idx="0">
                  <c:v>FPR</c:v>
                </c:pt>
              </c:strCache>
            </c:strRef>
          </c:tx>
          <c:spPr>
            <a:solidFill>
              <a:schemeClr val="accent1"/>
            </a:solidFill>
            <a:ln>
              <a:noFill/>
            </a:ln>
            <a:effectLst/>
            <a:sp3d/>
          </c:spPr>
          <c:invertIfNegative val="0"/>
          <c:cat>
            <c:strRef>
              <c:f>Sheet1!$A$10:$A$11</c:f>
              <c:strCache>
                <c:ptCount val="2"/>
                <c:pt idx="0">
                  <c:v>Female</c:v>
                </c:pt>
                <c:pt idx="1">
                  <c:v>Male</c:v>
                </c:pt>
              </c:strCache>
            </c:strRef>
          </c:cat>
          <c:val>
            <c:numRef>
              <c:f>Sheet1!$B$10:$B$11</c:f>
              <c:numCache>
                <c:formatCode>0%</c:formatCode>
                <c:ptCount val="2"/>
                <c:pt idx="0">
                  <c:v>1.3599999999999999E-2</c:v>
                </c:pt>
                <c:pt idx="1">
                  <c:v>5.1499999999999997E-2</c:v>
                </c:pt>
              </c:numCache>
            </c:numRef>
          </c:val>
          <c:extLst>
            <c:ext xmlns:c16="http://schemas.microsoft.com/office/drawing/2014/chart" uri="{C3380CC4-5D6E-409C-BE32-E72D297353CC}">
              <c16:uniqueId val="{00000000-E706-4744-A86E-DFD8CF323CA3}"/>
            </c:ext>
          </c:extLst>
        </c:ser>
        <c:ser>
          <c:idx val="1"/>
          <c:order val="1"/>
          <c:tx>
            <c:strRef>
              <c:f>Sheet1!$C$9</c:f>
              <c:strCache>
                <c:ptCount val="1"/>
                <c:pt idx="0">
                  <c:v>FNR</c:v>
                </c:pt>
              </c:strCache>
            </c:strRef>
          </c:tx>
          <c:spPr>
            <a:solidFill>
              <a:schemeClr val="accent2"/>
            </a:solidFill>
            <a:ln>
              <a:noFill/>
            </a:ln>
            <a:effectLst/>
            <a:sp3d/>
          </c:spPr>
          <c:invertIfNegative val="0"/>
          <c:cat>
            <c:strRef>
              <c:f>Sheet1!$A$10:$A$11</c:f>
              <c:strCache>
                <c:ptCount val="2"/>
                <c:pt idx="0">
                  <c:v>Female</c:v>
                </c:pt>
                <c:pt idx="1">
                  <c:v>Male</c:v>
                </c:pt>
              </c:strCache>
            </c:strRef>
          </c:cat>
          <c:val>
            <c:numRef>
              <c:f>Sheet1!$C$10:$C$11</c:f>
              <c:numCache>
                <c:formatCode>0%</c:formatCode>
                <c:ptCount val="2"/>
                <c:pt idx="0">
                  <c:v>6.3100000000000003E-2</c:v>
                </c:pt>
                <c:pt idx="1">
                  <c:v>0.14990000000000001</c:v>
                </c:pt>
              </c:numCache>
            </c:numRef>
          </c:val>
          <c:extLst>
            <c:ext xmlns:c16="http://schemas.microsoft.com/office/drawing/2014/chart" uri="{C3380CC4-5D6E-409C-BE32-E72D297353CC}">
              <c16:uniqueId val="{00000001-E706-4744-A86E-DFD8CF323CA3}"/>
            </c:ext>
          </c:extLst>
        </c:ser>
        <c:dLbls>
          <c:showLegendKey val="0"/>
          <c:showVal val="0"/>
          <c:showCatName val="0"/>
          <c:showSerName val="0"/>
          <c:showPercent val="0"/>
          <c:showBubbleSize val="0"/>
        </c:dLbls>
        <c:gapWidth val="150"/>
        <c:shape val="box"/>
        <c:axId val="1459554799"/>
        <c:axId val="1467697519"/>
        <c:axId val="1459943935"/>
      </c:bar3DChart>
      <c:catAx>
        <c:axId val="14595547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697519"/>
        <c:crosses val="autoZero"/>
        <c:auto val="1"/>
        <c:lblAlgn val="ctr"/>
        <c:lblOffset val="100"/>
        <c:noMultiLvlLbl val="0"/>
      </c:catAx>
      <c:valAx>
        <c:axId val="1467697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59554799"/>
        <c:crosses val="autoZero"/>
        <c:crossBetween val="between"/>
      </c:valAx>
      <c:serAx>
        <c:axId val="14599439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67697519"/>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cap="none" dirty="0"/>
              <a:t>Average demographic parity violations</a:t>
            </a:r>
            <a:r>
              <a:rPr lang="en-US" cap="none" baseline="0" dirty="0"/>
              <a:t> between groups</a:t>
            </a:r>
            <a:r>
              <a:rPr lang="en-US" cap="none" dirty="0"/>
              <a:t> </a:t>
            </a:r>
          </a:p>
        </c:rich>
      </c:tx>
      <c:layout>
        <c:manualLayout>
          <c:xMode val="edge"/>
          <c:yMode val="edge"/>
          <c:x val="0.11928488188976379"/>
          <c:y val="2.3333333333333334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Sheet1!$A$21:$A$24</c:f>
              <c:strCache>
                <c:ptCount val="4"/>
                <c:pt idx="0">
                  <c:v>Race</c:v>
                </c:pt>
                <c:pt idx="1">
                  <c:v>Sex</c:v>
                </c:pt>
                <c:pt idx="2">
                  <c:v>Country</c:v>
                </c:pt>
                <c:pt idx="3">
                  <c:v>Age</c:v>
                </c:pt>
              </c:strCache>
            </c:strRef>
          </c:cat>
          <c:val>
            <c:numRef>
              <c:f>Sheet1!$B$21:$B$24</c:f>
              <c:numCache>
                <c:formatCode>0.00%</c:formatCode>
                <c:ptCount val="4"/>
                <c:pt idx="0">
                  <c:v>1.1320886065899999E-2</c:v>
                </c:pt>
                <c:pt idx="1">
                  <c:v>1.0974879328799999E-2</c:v>
                </c:pt>
                <c:pt idx="2">
                  <c:v>4.5593588985000003E-2</c:v>
                </c:pt>
                <c:pt idx="3">
                  <c:v>0.15499059160299999</c:v>
                </c:pt>
              </c:numCache>
            </c:numRef>
          </c:val>
          <c:extLst>
            <c:ext xmlns:c16="http://schemas.microsoft.com/office/drawing/2014/chart" uri="{C3380CC4-5D6E-409C-BE32-E72D297353CC}">
              <c16:uniqueId val="{00000000-7CD6-7A4F-8C3E-D9F5F34FF996}"/>
            </c:ext>
          </c:extLst>
        </c:ser>
        <c:dLbls>
          <c:dLblPos val="outEnd"/>
          <c:showLegendKey val="0"/>
          <c:showVal val="1"/>
          <c:showCatName val="0"/>
          <c:showSerName val="0"/>
          <c:showPercent val="0"/>
          <c:showBubbleSize val="0"/>
        </c:dLbls>
        <c:gapWidth val="444"/>
        <c:overlap val="-90"/>
        <c:axId val="1467514223"/>
        <c:axId val="1465961647"/>
      </c:barChart>
      <c:catAx>
        <c:axId val="14675142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solidFill>
                <a:latin typeface="+mn-lt"/>
                <a:ea typeface="+mn-ea"/>
                <a:cs typeface="+mn-cs"/>
              </a:defRPr>
            </a:pPr>
            <a:endParaRPr lang="en-US"/>
          </a:p>
        </c:txPr>
        <c:crossAx val="1465961647"/>
        <c:crosses val="autoZero"/>
        <c:auto val="1"/>
        <c:lblAlgn val="ctr"/>
        <c:lblOffset val="100"/>
        <c:noMultiLvlLbl val="0"/>
      </c:catAx>
      <c:valAx>
        <c:axId val="1465961647"/>
        <c:scaling>
          <c:orientation val="minMax"/>
        </c:scaling>
        <c:delete val="1"/>
        <c:axPos val="l"/>
        <c:numFmt formatCode="0.00%" sourceLinked="1"/>
        <c:majorTickMark val="none"/>
        <c:minorTickMark val="none"/>
        <c:tickLblPos val="nextTo"/>
        <c:crossAx val="146751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800" b="1" i="0" cap="none" baseline="0" dirty="0">
                <a:effectLst/>
              </a:rPr>
              <a:t>Average equality of opportunity violations between groups </a:t>
            </a:r>
            <a:endParaRPr lang="en-US" cap="none" dirty="0">
              <a:effectLst/>
            </a:endParaRP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Sheet1!$A$26:$A$29</c:f>
              <c:strCache>
                <c:ptCount val="4"/>
                <c:pt idx="0">
                  <c:v>Race</c:v>
                </c:pt>
                <c:pt idx="1">
                  <c:v>Sex</c:v>
                </c:pt>
                <c:pt idx="2">
                  <c:v>Country</c:v>
                </c:pt>
                <c:pt idx="3">
                  <c:v>Age</c:v>
                </c:pt>
              </c:strCache>
            </c:strRef>
          </c:cat>
          <c:val>
            <c:numRef>
              <c:f>Sheet1!$B$26:$B$29</c:f>
              <c:numCache>
                <c:formatCode>0.00%</c:formatCode>
                <c:ptCount val="4"/>
                <c:pt idx="0">
                  <c:v>5.9762716671799996E-3</c:v>
                </c:pt>
                <c:pt idx="1">
                  <c:v>4.4844056644700002E-3</c:v>
                </c:pt>
                <c:pt idx="2">
                  <c:v>1.90312863922E-2</c:v>
                </c:pt>
                <c:pt idx="3">
                  <c:v>3.7688836474499998E-2</c:v>
                </c:pt>
              </c:numCache>
            </c:numRef>
          </c:val>
          <c:extLst>
            <c:ext xmlns:c16="http://schemas.microsoft.com/office/drawing/2014/chart" uri="{C3380CC4-5D6E-409C-BE32-E72D297353CC}">
              <c16:uniqueId val="{00000000-FF74-114B-90FA-1C4C6132FE3D}"/>
            </c:ext>
          </c:extLst>
        </c:ser>
        <c:dLbls>
          <c:dLblPos val="outEnd"/>
          <c:showLegendKey val="0"/>
          <c:showVal val="1"/>
          <c:showCatName val="0"/>
          <c:showSerName val="0"/>
          <c:showPercent val="0"/>
          <c:showBubbleSize val="0"/>
        </c:dLbls>
        <c:gapWidth val="444"/>
        <c:overlap val="-90"/>
        <c:axId val="1349618991"/>
        <c:axId val="1304505135"/>
      </c:barChart>
      <c:catAx>
        <c:axId val="13496189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solidFill>
                <a:latin typeface="+mn-lt"/>
                <a:ea typeface="+mn-ea"/>
                <a:cs typeface="+mn-cs"/>
              </a:defRPr>
            </a:pPr>
            <a:endParaRPr lang="en-US"/>
          </a:p>
        </c:txPr>
        <c:crossAx val="1304505135"/>
        <c:crosses val="autoZero"/>
        <c:auto val="1"/>
        <c:lblAlgn val="ctr"/>
        <c:lblOffset val="100"/>
        <c:noMultiLvlLbl val="0"/>
      </c:catAx>
      <c:valAx>
        <c:axId val="1304505135"/>
        <c:scaling>
          <c:orientation val="minMax"/>
        </c:scaling>
        <c:delete val="1"/>
        <c:axPos val="l"/>
        <c:numFmt formatCode="0.00%" sourceLinked="1"/>
        <c:majorTickMark val="none"/>
        <c:minorTickMark val="none"/>
        <c:tickLblPos val="nextTo"/>
        <c:crossAx val="1349618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0DEFEE5-DA19-2046-874B-E2B16E788C7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147" name="Rectangle 3">
            <a:extLst>
              <a:ext uri="{FF2B5EF4-FFF2-40B4-BE49-F238E27FC236}">
                <a16:creationId xmlns:a16="http://schemas.microsoft.com/office/drawing/2014/main" id="{579C8C01-6409-5946-9522-DA9161B53BB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a:extLst>
              <a:ext uri="{FF2B5EF4-FFF2-40B4-BE49-F238E27FC236}">
                <a16:creationId xmlns:a16="http://schemas.microsoft.com/office/drawing/2014/main" id="{B395E2F6-C226-E145-BEA6-2E0A5B77E62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BF3E07C-677B-864B-ABF4-083300B35CB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DED6BDB7-BBB6-EE40-B05A-63106E03447B}"/>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151" name="Rectangle 7">
            <a:extLst>
              <a:ext uri="{FF2B5EF4-FFF2-40B4-BE49-F238E27FC236}">
                <a16:creationId xmlns:a16="http://schemas.microsoft.com/office/drawing/2014/main" id="{5DDD1E5D-87E0-0F40-A2C5-84E3CA008E3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DB58354-B162-594E-9464-510814BE542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84FA15-9261-8944-914C-1B4EB447D4A8}"/>
              </a:ext>
            </a:extLst>
          </p:cNvPr>
          <p:cNvSpPr>
            <a:spLocks noGrp="1" noChangeArrowheads="1"/>
          </p:cNvSpPr>
          <p:nvPr>
            <p:ph type="sldNum" sz="quarter" idx="5"/>
          </p:nvPr>
        </p:nvSpPr>
        <p:spPr>
          <a:ln/>
        </p:spPr>
        <p:txBody>
          <a:bodyPr/>
          <a:lstStyle/>
          <a:p>
            <a:fld id="{3566D91A-FEEB-574B-9D83-437A649D8F1C}" type="slidenum">
              <a:rPr lang="en-US" altLang="en-US"/>
              <a:pPr/>
              <a:t>1</a:t>
            </a:fld>
            <a:endParaRPr lang="en-US" altLang="en-US"/>
          </a:p>
        </p:txBody>
      </p:sp>
      <p:sp>
        <p:nvSpPr>
          <p:cNvPr id="7170" name="Rectangle 2">
            <a:extLst>
              <a:ext uri="{FF2B5EF4-FFF2-40B4-BE49-F238E27FC236}">
                <a16:creationId xmlns:a16="http://schemas.microsoft.com/office/drawing/2014/main" id="{9430C4EB-D0FA-344F-9EE8-87C296A7ECBB}"/>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3A794E87-EDCC-694C-9AD9-854D42DD79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10</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54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11</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448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12</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945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13</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859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14</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135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15</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7969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16</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2230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17</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4217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18</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15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19</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31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412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20</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9131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21</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064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22</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8881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23</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6053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24</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371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25</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85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26</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9118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27</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0941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28</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9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3</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331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4</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020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5</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368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6</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443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7</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268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8</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453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C7ECC-D494-9641-A676-918A4BBC9138}"/>
              </a:ext>
            </a:extLst>
          </p:cNvPr>
          <p:cNvSpPr>
            <a:spLocks noGrp="1" noChangeArrowheads="1"/>
          </p:cNvSpPr>
          <p:nvPr>
            <p:ph type="sldNum" sz="quarter" idx="5"/>
          </p:nvPr>
        </p:nvSpPr>
        <p:spPr>
          <a:ln/>
        </p:spPr>
        <p:txBody>
          <a:bodyPr/>
          <a:lstStyle/>
          <a:p>
            <a:fld id="{982FA720-EDA6-F74B-9914-93CFCF27B005}" type="slidenum">
              <a:rPr lang="en-US" altLang="en-US"/>
              <a:pPr/>
              <a:t>9</a:t>
            </a:fld>
            <a:endParaRPr lang="en-US" altLang="en-US"/>
          </a:p>
        </p:txBody>
      </p:sp>
      <p:sp>
        <p:nvSpPr>
          <p:cNvPr id="8194" name="Rectangle 2">
            <a:extLst>
              <a:ext uri="{FF2B5EF4-FFF2-40B4-BE49-F238E27FC236}">
                <a16:creationId xmlns:a16="http://schemas.microsoft.com/office/drawing/2014/main" id="{BAA4BE5A-0531-9849-AE96-DAF2C78B9521}"/>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9050758-BBA4-364D-877A-B0E55783F2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985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B80A-7123-EC4A-A611-0CED2884018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44940-CABB-8446-A3B0-AF9CBFCBE74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1148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C432-E6BE-B347-BE4B-C2B5BB5536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9B492-8F72-F443-A37E-11D3D5BC8C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041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3171B-AD0D-ED4D-9057-7883235C1986}"/>
              </a:ext>
            </a:extLst>
          </p:cNvPr>
          <p:cNvSpPr>
            <a:spLocks noGrp="1"/>
          </p:cNvSpPr>
          <p:nvPr>
            <p:ph type="title" orient="vert"/>
          </p:nvPr>
        </p:nvSpPr>
        <p:spPr>
          <a:xfrm>
            <a:off x="6629400" y="990600"/>
            <a:ext cx="2057400" cy="4876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C3B93-0526-6345-958E-51E94E56D638}"/>
              </a:ext>
            </a:extLst>
          </p:cNvPr>
          <p:cNvSpPr>
            <a:spLocks noGrp="1"/>
          </p:cNvSpPr>
          <p:nvPr>
            <p:ph type="body" orient="vert" idx="1"/>
          </p:nvPr>
        </p:nvSpPr>
        <p:spPr>
          <a:xfrm>
            <a:off x="457200" y="990600"/>
            <a:ext cx="6019800" cy="4876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165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0A32-E449-9C47-8F1F-140627633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0D107-1BB9-DE4A-B616-EB7098D803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961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BF0B-8FB2-3E40-A0F2-452D1A147D6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7023B-FFCF-724F-9F00-4A7375DFF61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7076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E9C2-A2A2-6E45-8C80-5CE39BBC1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F1890-798C-5E4D-959C-21CCFAEA5473}"/>
              </a:ext>
            </a:extLst>
          </p:cNvPr>
          <p:cNvSpPr>
            <a:spLocks noGrp="1"/>
          </p:cNvSpPr>
          <p:nvPr>
            <p:ph sz="half" idx="1"/>
          </p:nvPr>
        </p:nvSpPr>
        <p:spPr>
          <a:xfrm>
            <a:off x="457200" y="2286000"/>
            <a:ext cx="40386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03617-90E7-324B-BBA3-BE0A4E399486}"/>
              </a:ext>
            </a:extLst>
          </p:cNvPr>
          <p:cNvSpPr>
            <a:spLocks noGrp="1"/>
          </p:cNvSpPr>
          <p:nvPr>
            <p:ph sz="half" idx="2"/>
          </p:nvPr>
        </p:nvSpPr>
        <p:spPr>
          <a:xfrm>
            <a:off x="4648200" y="2286000"/>
            <a:ext cx="40386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313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D780-2C4A-B043-8F2F-5813C5CE095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EAA123-6F4F-494A-A783-4916997AFC0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2EE35A-10AF-7A46-A0C4-51D7F99DDBE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79CAC-EF82-3440-8F5A-F0251CEAB2F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AA7B37-5E44-6742-A831-B08342AF3F27}"/>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95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DA65-1238-4F45-A428-A2C7AF07225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800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6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40DA-3881-AB40-8088-6E73C78B9BF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56296E-97EE-E749-B172-396B6BA3998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AABB4-F3C2-E04D-BB22-F5946CFC7C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4124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C938-6804-7749-A5D5-7E6D8B311DD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65932C-8583-9349-BA8E-304F3F5B2CC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B5D9B8-6AC4-2048-9366-0150D9579F9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35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944168-EB42-F141-8EB4-479D57C50C25}"/>
              </a:ext>
            </a:extLst>
          </p:cNvPr>
          <p:cNvSpPr>
            <a:spLocks noGrp="1" noChangeArrowheads="1"/>
          </p:cNvSpPr>
          <p:nvPr>
            <p:ph type="title"/>
          </p:nvPr>
        </p:nvSpPr>
        <p:spPr bwMode="auto">
          <a:xfrm>
            <a:off x="457200" y="990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9646F51B-2B65-A643-8292-AF304BED7DBF}"/>
              </a:ext>
            </a:extLst>
          </p:cNvPr>
          <p:cNvSpPr>
            <a:spLocks noGrp="1" noChangeArrowheads="1"/>
          </p:cNvSpPr>
          <p:nvPr>
            <p:ph type="body" idx="1"/>
          </p:nvPr>
        </p:nvSpPr>
        <p:spPr bwMode="auto">
          <a:xfrm>
            <a:off x="457200" y="2286000"/>
            <a:ext cx="8229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4100" name="Picture 4" descr="UT logo horz">
            <a:extLst>
              <a:ext uri="{FF2B5EF4-FFF2-40B4-BE49-F238E27FC236}">
                <a16:creationId xmlns:a16="http://schemas.microsoft.com/office/drawing/2014/main" id="{3D1ABCB8-B18C-4B49-9236-0E3D076142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6600" y="5943600"/>
            <a:ext cx="1866900" cy="765175"/>
          </a:xfrm>
          <a:prstGeom prst="rect">
            <a:avLst/>
          </a:prstGeom>
          <a:noFill/>
          <a:extLst>
            <a:ext uri="{909E8E84-426E-40DD-AFC4-6F175D3DCCD1}">
              <a14:hiddenFill xmlns:a14="http://schemas.microsoft.com/office/drawing/2010/main">
                <a:solidFill>
                  <a:srgbClr val="FFFFFF"/>
                </a:solidFill>
              </a14:hiddenFill>
            </a:ext>
          </a:extLst>
        </p:spPr>
      </p:pic>
      <p:sp>
        <p:nvSpPr>
          <p:cNvPr id="4101" name="Rectangle 5">
            <a:extLst>
              <a:ext uri="{FF2B5EF4-FFF2-40B4-BE49-F238E27FC236}">
                <a16:creationId xmlns:a16="http://schemas.microsoft.com/office/drawing/2014/main" id="{C4E842E0-0E7E-8141-8DAC-D432A629B440}"/>
              </a:ext>
            </a:extLst>
          </p:cNvPr>
          <p:cNvSpPr>
            <a:spLocks noChangeArrowheads="1"/>
          </p:cNvSpPr>
          <p:nvPr/>
        </p:nvSpPr>
        <p:spPr bwMode="auto">
          <a:xfrm>
            <a:off x="0" y="0"/>
            <a:ext cx="9144000" cy="914400"/>
          </a:xfrm>
          <a:prstGeom prst="rect">
            <a:avLst/>
          </a:prstGeom>
          <a:solidFill>
            <a:srgbClr val="013E7D">
              <a:alpha val="98000"/>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defRPr>
      </a:lvl2pPr>
      <a:lvl3pPr algn="l" rtl="0" fontAlgn="base">
        <a:spcBef>
          <a:spcPct val="0"/>
        </a:spcBef>
        <a:spcAft>
          <a:spcPct val="0"/>
        </a:spcAft>
        <a:defRPr sz="4000" b="1">
          <a:solidFill>
            <a:schemeClr val="tx2"/>
          </a:solidFill>
          <a:latin typeface="Arial" panose="020B0604020202020204" pitchFamily="34" charset="0"/>
        </a:defRPr>
      </a:lvl3pPr>
      <a:lvl4pPr algn="l" rtl="0" fontAlgn="base">
        <a:spcBef>
          <a:spcPct val="0"/>
        </a:spcBef>
        <a:spcAft>
          <a:spcPct val="0"/>
        </a:spcAft>
        <a:defRPr sz="4000" b="1">
          <a:solidFill>
            <a:schemeClr val="tx2"/>
          </a:solidFill>
          <a:latin typeface="Arial" panose="020B0604020202020204" pitchFamily="34" charset="0"/>
        </a:defRPr>
      </a:lvl4pPr>
      <a:lvl5pPr algn="l" rtl="0" fontAlgn="base">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ccesswire.com/436847/72-of-Resumes-are-Never-Seen-by-Employ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nul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DAAF3BC-D6B1-E840-9A83-E0B019EEDB51}"/>
              </a:ext>
            </a:extLst>
          </p:cNvPr>
          <p:cNvSpPr>
            <a:spLocks noGrp="1" noChangeArrowheads="1"/>
          </p:cNvSpPr>
          <p:nvPr>
            <p:ph type="ctrTitle"/>
          </p:nvPr>
        </p:nvSpPr>
        <p:spPr>
          <a:xfrm>
            <a:off x="685800" y="1905000"/>
            <a:ext cx="7772400" cy="1470025"/>
          </a:xfrm>
        </p:spPr>
        <p:txBody>
          <a:bodyPr anchor="ctr"/>
          <a:lstStyle/>
          <a:p>
            <a:r>
              <a:rPr lang="en-US" altLang="en-US" sz="5400" b="0" i="1" dirty="0">
                <a:latin typeface="Avenir Book Oblique" panose="02000503020000020003" pitchFamily="2" charset="0"/>
                <a:ea typeface="Apple Symbols" panose="02000000000000000000" pitchFamily="2" charset="-79"/>
                <a:cs typeface="Apple Symbols" panose="02000000000000000000" pitchFamily="2" charset="-79"/>
              </a:rPr>
              <a:t>Fairness/Complexity Trade-Off</a:t>
            </a:r>
          </a:p>
        </p:txBody>
      </p:sp>
      <p:sp>
        <p:nvSpPr>
          <p:cNvPr id="2051" name="Rectangle 3">
            <a:extLst>
              <a:ext uri="{FF2B5EF4-FFF2-40B4-BE49-F238E27FC236}">
                <a16:creationId xmlns:a16="http://schemas.microsoft.com/office/drawing/2014/main" id="{B642D1A2-36F5-0040-8B99-437296098AC1}"/>
              </a:ext>
            </a:extLst>
          </p:cNvPr>
          <p:cNvSpPr>
            <a:spLocks noGrp="1" noChangeArrowheads="1"/>
          </p:cNvSpPr>
          <p:nvPr>
            <p:ph type="subTitle" idx="1"/>
          </p:nvPr>
        </p:nvSpPr>
        <p:spPr>
          <a:xfrm>
            <a:off x="1028700" y="4495800"/>
            <a:ext cx="7086600" cy="1371600"/>
          </a:xfrm>
        </p:spPr>
        <p:txBody>
          <a:bodyPr/>
          <a:lstStyle/>
          <a:p>
            <a:r>
              <a:rPr lang="en-US" altLang="en-US" sz="2000" dirty="0"/>
              <a:t>Slides prepared by Makan Arastuie</a:t>
            </a:r>
          </a:p>
          <a:p>
            <a:r>
              <a:rPr lang="en-US" altLang="en-US" sz="2000" dirty="0"/>
              <a:t>EECS 6980 - Probabilistic Methods in Data Science Course Project</a:t>
            </a:r>
          </a:p>
          <a:p>
            <a:r>
              <a:rPr lang="en-US" altLang="en-US" sz="2000" dirty="0"/>
              <a:t>04/18/2018</a:t>
            </a:r>
          </a:p>
          <a:p>
            <a:r>
              <a:rPr lang="en-US" altLang="en-US" sz="1400" dirty="0"/>
              <a:t>Background slides are influenced by the NIPS 2017 Tutorial on Fairness in Machine Learning</a:t>
            </a:r>
          </a:p>
        </p:txBody>
      </p:sp>
      <p:pic>
        <p:nvPicPr>
          <p:cNvPr id="2057" name="Picture 9" descr="Engineering Hlogo 2color cc">
            <a:extLst>
              <a:ext uri="{FF2B5EF4-FFF2-40B4-BE49-F238E27FC236}">
                <a16:creationId xmlns:a16="http://schemas.microsoft.com/office/drawing/2014/main" id="{78AAD018-958B-B74C-8331-8609492FD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Equality of opportunity</a:t>
            </a:r>
          </a:p>
        </p:txBody>
      </p:sp>
      <mc:AlternateContent xmlns:mc="http://schemas.openxmlformats.org/markup-compatibility/2006" xmlns:a14="http://schemas.microsoft.com/office/drawing/2010/main">
        <mc:Choice Requires="a14">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1800" dirty="0"/>
                  <a:t>Also known as </a:t>
                </a:r>
                <a:r>
                  <a:rPr lang="en-US" altLang="en-US" sz="1800" b="1" dirty="0"/>
                  <a:t>true positive parity</a:t>
                </a:r>
                <a:r>
                  <a:rPr lang="en-US" altLang="en-US" sz="1800" dirty="0"/>
                  <a:t>.</a:t>
                </a:r>
              </a:p>
              <a:p>
                <a:endParaRPr lang="en-US" altLang="en-US" sz="1800" dirty="0"/>
              </a:p>
              <a:p>
                <a:r>
                  <a:rPr lang="en-US" altLang="en-US" sz="1800" dirty="0"/>
                  <a:t>Assume </a:t>
                </a:r>
                <a14:m>
                  <m:oMath xmlns:m="http://schemas.openxmlformats.org/officeDocument/2006/math">
                    <m:r>
                      <a:rPr lang="en-US" altLang="en-US" sz="1800" i="1" dirty="0">
                        <a:solidFill>
                          <a:schemeClr val="accent1">
                            <a:lumMod val="50000"/>
                          </a:schemeClr>
                        </a:solidFill>
                        <a:latin typeface="Cambria Math" panose="02040503050406030204" pitchFamily="18" charset="0"/>
                      </a:rPr>
                      <m:t>𝑌</m:t>
                    </m:r>
                  </m:oMath>
                </a14:m>
                <a:r>
                  <a:rPr lang="en-US" altLang="en-US" sz="1800" dirty="0"/>
                  <a:t> and </a:t>
                </a:r>
                <a14:m>
                  <m:oMath xmlns:m="http://schemas.openxmlformats.org/officeDocument/2006/math">
                    <m:r>
                      <a:rPr lang="en-US" altLang="en-US" sz="1800" i="1" dirty="0">
                        <a:solidFill>
                          <a:schemeClr val="accent1">
                            <a:lumMod val="50000"/>
                          </a:schemeClr>
                        </a:solidFill>
                        <a:latin typeface="Cambria Math" panose="02040503050406030204" pitchFamily="18" charset="0"/>
                      </a:rPr>
                      <m:t>𝐴</m:t>
                    </m:r>
                  </m:oMath>
                </a14:m>
                <a:r>
                  <a:rPr lang="en-US" altLang="en-US" sz="1800" dirty="0"/>
                  <a:t> are binary variables.</a:t>
                </a:r>
              </a:p>
              <a:p>
                <a:endParaRPr lang="en-US" altLang="en-US" sz="1800" dirty="0"/>
              </a:p>
              <a:p>
                <a:r>
                  <a:rPr lang="en-US" altLang="en-US" sz="1800" b="1" dirty="0"/>
                  <a:t>Definition.</a:t>
                </a:r>
                <a:r>
                  <a:rPr lang="en-US" altLang="en-US" sz="1800" dirty="0"/>
                  <a:t> Classifier </a:t>
                </a:r>
                <a14:m>
                  <m:oMath xmlns:m="http://schemas.openxmlformats.org/officeDocument/2006/math">
                    <m:acc>
                      <m:accPr>
                        <m:chr m:val="̂"/>
                        <m:ctrlPr>
                          <a:rPr lang="en-US" altLang="en-US" sz="1800" i="1" dirty="0">
                            <a:solidFill>
                              <a:schemeClr val="accent1">
                                <a:lumMod val="50000"/>
                              </a:schemeClr>
                            </a:solidFill>
                            <a:latin typeface="Cambria Math" panose="02040503050406030204" pitchFamily="18" charset="0"/>
                          </a:rPr>
                        </m:ctrlPr>
                      </m:accPr>
                      <m:e>
                        <m:r>
                          <a:rPr lang="en-US" altLang="en-US" sz="1800" i="1" dirty="0">
                            <a:solidFill>
                              <a:schemeClr val="accent1">
                                <a:lumMod val="50000"/>
                              </a:schemeClr>
                            </a:solidFill>
                            <a:latin typeface="Cambria Math" panose="02040503050406030204" pitchFamily="18" charset="0"/>
                          </a:rPr>
                          <m:t>𝑌</m:t>
                        </m:r>
                      </m:e>
                    </m:acc>
                  </m:oMath>
                </a14:m>
                <a:r>
                  <a:rPr lang="en-US" altLang="en-US" sz="1800" dirty="0"/>
                  <a:t> satisfies equality of opportunity if:</a:t>
                </a:r>
              </a:p>
              <a:p>
                <a:endParaRPr lang="en-US" altLang="en-US" sz="1800" dirty="0"/>
              </a:p>
              <a:p>
                <a:pPr marL="0" indent="0" algn="ctr">
                  <a:buNone/>
                </a:pPr>
                <a14:m>
                  <m:oMathPara xmlns:m="http://schemas.openxmlformats.org/officeDocument/2006/math">
                    <m:oMathParaPr>
                      <m:jc m:val="centerGroup"/>
                    </m:oMathParaPr>
                    <m:oMath xmlns:m="http://schemas.openxmlformats.org/officeDocument/2006/math">
                      <m:r>
                        <a:rPr lang="en-US" altLang="en-US" sz="1800" i="1">
                          <a:solidFill>
                            <a:schemeClr val="accent1">
                              <a:lumMod val="50000"/>
                            </a:schemeClr>
                          </a:solidFill>
                          <a:latin typeface="Cambria Math" panose="02040503050406030204" pitchFamily="18" charset="0"/>
                        </a:rPr>
                        <m:t>𝑃</m:t>
                      </m:r>
                      <m:d>
                        <m:dPr>
                          <m:ctrlPr>
                            <a:rPr lang="en-US" altLang="en-US" sz="1800" i="1">
                              <a:solidFill>
                                <a:schemeClr val="accent1">
                                  <a:lumMod val="50000"/>
                                </a:schemeClr>
                              </a:solidFill>
                              <a:latin typeface="Cambria Math" panose="02040503050406030204" pitchFamily="18" charset="0"/>
                            </a:rPr>
                          </m:ctrlPr>
                        </m:dPr>
                        <m:e>
                          <m:acc>
                            <m:accPr>
                              <m:chr m:val="̂"/>
                              <m:ctrlPr>
                                <a:rPr lang="en-US" altLang="en-US" sz="1800" i="1" dirty="0">
                                  <a:solidFill>
                                    <a:schemeClr val="accent1">
                                      <a:lumMod val="50000"/>
                                    </a:schemeClr>
                                  </a:solidFill>
                                  <a:latin typeface="Cambria Math" panose="02040503050406030204" pitchFamily="18" charset="0"/>
                                </a:rPr>
                              </m:ctrlPr>
                            </m:accPr>
                            <m:e>
                              <m:r>
                                <a:rPr lang="en-US" altLang="en-US" sz="1800" i="1" dirty="0">
                                  <a:solidFill>
                                    <a:schemeClr val="accent1">
                                      <a:lumMod val="50000"/>
                                    </a:schemeClr>
                                  </a:solidFill>
                                  <a:latin typeface="Cambria Math" panose="02040503050406030204" pitchFamily="18" charset="0"/>
                                </a:rPr>
                                <m:t>𝑌</m:t>
                              </m:r>
                            </m:e>
                          </m:acc>
                          <m:r>
                            <a:rPr lang="en-US" altLang="en-US" sz="1800" b="0" i="1" dirty="0" smtClean="0">
                              <a:solidFill>
                                <a:schemeClr val="accent1">
                                  <a:lumMod val="50000"/>
                                </a:schemeClr>
                              </a:solidFill>
                              <a:latin typeface="Cambria Math" panose="02040503050406030204" pitchFamily="18" charset="0"/>
                            </a:rPr>
                            <m:t>=1</m:t>
                          </m:r>
                        </m:e>
                        <m:e>
                          <m:r>
                            <a:rPr lang="en-US" altLang="en-US" sz="1800" b="0" i="1" dirty="0" smtClean="0">
                              <a:solidFill>
                                <a:schemeClr val="accent1">
                                  <a:lumMod val="50000"/>
                                </a:schemeClr>
                              </a:solidFill>
                              <a:latin typeface="Cambria Math" panose="02040503050406030204" pitchFamily="18" charset="0"/>
                            </a:rPr>
                            <m:t>𝑌</m:t>
                          </m:r>
                          <m:r>
                            <a:rPr lang="en-US" altLang="en-US" sz="1800" b="0" i="1" dirty="0" smtClean="0">
                              <a:solidFill>
                                <a:schemeClr val="accent1">
                                  <a:lumMod val="50000"/>
                                </a:schemeClr>
                              </a:solidFill>
                              <a:latin typeface="Cambria Math" panose="02040503050406030204" pitchFamily="18" charset="0"/>
                            </a:rPr>
                            <m:t>=1, </m:t>
                          </m:r>
                          <m:r>
                            <a:rPr lang="en-US" altLang="en-US" sz="1800" i="1" dirty="0">
                              <a:solidFill>
                                <a:schemeClr val="accent1">
                                  <a:lumMod val="50000"/>
                                </a:schemeClr>
                              </a:solidFill>
                              <a:latin typeface="Cambria Math" panose="02040503050406030204" pitchFamily="18" charset="0"/>
                            </a:rPr>
                            <m:t>𝐴</m:t>
                          </m:r>
                          <m:r>
                            <a:rPr lang="en-US" altLang="en-US" sz="1800" i="1" dirty="0">
                              <a:solidFill>
                                <a:schemeClr val="accent1">
                                  <a:lumMod val="50000"/>
                                </a:schemeClr>
                              </a:solidFill>
                              <a:latin typeface="Cambria Math" panose="02040503050406030204" pitchFamily="18" charset="0"/>
                            </a:rPr>
                            <m:t>=1</m:t>
                          </m:r>
                        </m:e>
                      </m:d>
                      <m:r>
                        <a:rPr lang="en-US" altLang="en-US" sz="1800" i="1" dirty="0">
                          <a:solidFill>
                            <a:schemeClr val="accent1">
                              <a:lumMod val="50000"/>
                            </a:schemeClr>
                          </a:solidFill>
                          <a:latin typeface="Cambria Math" panose="02040503050406030204" pitchFamily="18" charset="0"/>
                        </a:rPr>
                        <m:t>=</m:t>
                      </m:r>
                      <m:r>
                        <a:rPr lang="en-US" altLang="en-US" sz="1800" i="1" dirty="0">
                          <a:solidFill>
                            <a:schemeClr val="accent1">
                              <a:lumMod val="50000"/>
                            </a:schemeClr>
                          </a:solidFill>
                          <a:latin typeface="Cambria Math" panose="02040503050406030204" pitchFamily="18" charset="0"/>
                        </a:rPr>
                        <m:t>𝑃</m:t>
                      </m:r>
                      <m:r>
                        <a:rPr lang="en-US" altLang="en-US" sz="1800" i="1" dirty="0">
                          <a:solidFill>
                            <a:schemeClr val="accent1">
                              <a:lumMod val="50000"/>
                            </a:schemeClr>
                          </a:solidFill>
                          <a:latin typeface="Cambria Math" panose="02040503050406030204" pitchFamily="18" charset="0"/>
                        </a:rPr>
                        <m:t>(</m:t>
                      </m:r>
                      <m:acc>
                        <m:accPr>
                          <m:chr m:val="̂"/>
                          <m:ctrlPr>
                            <a:rPr lang="en-US" altLang="en-US" sz="1800" i="1" dirty="0">
                              <a:solidFill>
                                <a:schemeClr val="accent1">
                                  <a:lumMod val="50000"/>
                                </a:schemeClr>
                              </a:solidFill>
                              <a:latin typeface="Cambria Math" panose="02040503050406030204" pitchFamily="18" charset="0"/>
                            </a:rPr>
                          </m:ctrlPr>
                        </m:accPr>
                        <m:e>
                          <m:r>
                            <a:rPr lang="en-US" altLang="en-US" sz="1800" i="1" dirty="0">
                              <a:solidFill>
                                <a:schemeClr val="accent1">
                                  <a:lumMod val="50000"/>
                                </a:schemeClr>
                              </a:solidFill>
                              <a:latin typeface="Cambria Math" panose="02040503050406030204" pitchFamily="18" charset="0"/>
                            </a:rPr>
                            <m:t>𝑌</m:t>
                          </m:r>
                        </m:e>
                      </m:acc>
                      <m:r>
                        <a:rPr lang="en-US" altLang="en-US" sz="1800" b="0" i="1" dirty="0" smtClean="0">
                          <a:solidFill>
                            <a:schemeClr val="accent1">
                              <a:lumMod val="50000"/>
                            </a:schemeClr>
                          </a:solidFill>
                          <a:latin typeface="Cambria Math" panose="02040503050406030204" pitchFamily="18" charset="0"/>
                        </a:rPr>
                        <m:t>=1</m:t>
                      </m:r>
                      <m:r>
                        <a:rPr lang="en-US" altLang="en-US" sz="1800" i="1" dirty="0">
                          <a:solidFill>
                            <a:schemeClr val="accent1">
                              <a:lumMod val="50000"/>
                            </a:schemeClr>
                          </a:solidFill>
                          <a:latin typeface="Cambria Math" panose="02040503050406030204" pitchFamily="18" charset="0"/>
                        </a:rPr>
                        <m:t>|</m:t>
                      </m:r>
                      <m:r>
                        <a:rPr lang="en-US" altLang="en-US" sz="1800" b="0" i="1" dirty="0" smtClean="0">
                          <a:solidFill>
                            <a:schemeClr val="accent1">
                              <a:lumMod val="50000"/>
                            </a:schemeClr>
                          </a:solidFill>
                          <a:latin typeface="Cambria Math" panose="02040503050406030204" pitchFamily="18" charset="0"/>
                        </a:rPr>
                        <m:t>𝑌</m:t>
                      </m:r>
                      <m:r>
                        <a:rPr lang="en-US" altLang="en-US" sz="1800" b="0" i="1" dirty="0" smtClean="0">
                          <a:solidFill>
                            <a:schemeClr val="accent1">
                              <a:lumMod val="50000"/>
                            </a:schemeClr>
                          </a:solidFill>
                          <a:latin typeface="Cambria Math" panose="02040503050406030204" pitchFamily="18" charset="0"/>
                        </a:rPr>
                        <m:t>=1,</m:t>
                      </m:r>
                      <m:r>
                        <a:rPr lang="en-US" altLang="en-US" sz="1800" i="1" dirty="0">
                          <a:solidFill>
                            <a:schemeClr val="accent1">
                              <a:lumMod val="50000"/>
                            </a:schemeClr>
                          </a:solidFill>
                          <a:latin typeface="Cambria Math" panose="02040503050406030204" pitchFamily="18" charset="0"/>
                        </a:rPr>
                        <m:t>𝐴</m:t>
                      </m:r>
                      <m:r>
                        <a:rPr lang="en-US" altLang="en-US" sz="1800" i="1" dirty="0">
                          <a:solidFill>
                            <a:schemeClr val="accent1">
                              <a:lumMod val="50000"/>
                            </a:schemeClr>
                          </a:solidFill>
                          <a:latin typeface="Cambria Math" panose="02040503050406030204" pitchFamily="18" charset="0"/>
                        </a:rPr>
                        <m:t>=0)</m:t>
                      </m:r>
                    </m:oMath>
                  </m:oMathPara>
                </a14:m>
                <a:endParaRPr lang="en-US" altLang="en-US" sz="1800" dirty="0">
                  <a:solidFill>
                    <a:schemeClr val="accent1">
                      <a:lumMod val="50000"/>
                    </a:schemeClr>
                  </a:solidFill>
                </a:endParaRPr>
              </a:p>
              <a:p>
                <a:pPr marL="0" indent="0" algn="ctr">
                  <a:buNone/>
                </a:pPr>
                <a:endParaRPr lang="en-US" altLang="en-US" sz="1800" dirty="0">
                  <a:solidFill>
                    <a:schemeClr val="accent1">
                      <a:lumMod val="50000"/>
                    </a:schemeClr>
                  </a:solidFill>
                </a:endParaRPr>
              </a:p>
              <a:p>
                <a:r>
                  <a:rPr lang="en-US" altLang="en-US" sz="1800" dirty="0"/>
                  <a:t>In another words, membership in a protected class should have no correlation with the individual being correctly predicted as positive. Hence, true positive parity.</a:t>
                </a:r>
              </a:p>
              <a:p>
                <a:endParaRPr lang="en-US" altLang="en-US" sz="1800" dirty="0"/>
              </a:p>
            </p:txBody>
          </p:sp>
        </mc:Choice>
        <mc:Fallback xmlns="">
          <p:sp>
            <p:nvSpPr>
              <p:cNvPr id="5123" name="Rectangle 3">
                <a:extLst>
                  <a:ext uri="{FF2B5EF4-FFF2-40B4-BE49-F238E27FC236}">
                    <a16:creationId xmlns:a16="http://schemas.microsoft.com/office/drawing/2014/main" id="{E3B68AF6-D3BF-4342-886C-111064F81117}"/>
                  </a:ext>
                </a:extLst>
              </p:cNvPr>
              <p:cNvSpPr>
                <a:spLocks noGrp="1" noRot="1" noChangeAspect="1" noMove="1" noResize="1" noEditPoints="1" noAdjustHandles="1" noChangeArrowheads="1" noChangeShapeType="1" noTextEdit="1"/>
              </p:cNvSpPr>
              <p:nvPr>
                <p:ph type="body" idx="1"/>
              </p:nvPr>
            </p:nvSpPr>
            <p:spPr>
              <a:xfrm>
                <a:off x="457200" y="1066800"/>
                <a:ext cx="8229600" cy="4633961"/>
              </a:xfrm>
              <a:blipFill>
                <a:blip r:embed="rId3"/>
                <a:stretch>
                  <a:fillRect l="-463" t="-548" r="-926"/>
                </a:stretch>
              </a:blipFill>
            </p:spPr>
            <p:txBody>
              <a:bodyPr/>
              <a:lstStyle/>
              <a:p>
                <a:r>
                  <a:rPr lang="en-US">
                    <a:noFill/>
                  </a:rPr>
                  <a:t> </a:t>
                </a:r>
              </a:p>
            </p:txBody>
          </p:sp>
        </mc:Fallback>
      </mc:AlternateContent>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4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Methods to achieve fairness</a:t>
            </a:r>
          </a:p>
        </p:txBody>
      </p:sp>
      <mc:AlternateContent xmlns:mc="http://schemas.openxmlformats.org/markup-compatibility/2006" xmlns:a14="http://schemas.microsoft.com/office/drawing/2010/main">
        <mc:Choice Requires="a14">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There have been a series of methods proposed to achieve fairness in machine learning. Here are two metrics which preceded most other ones:</a:t>
                </a:r>
              </a:p>
              <a:p>
                <a:endParaRPr lang="en-US" altLang="en-US" sz="2000" dirty="0"/>
              </a:p>
              <a:p>
                <a:pPr marL="0" indent="0" algn="ctr">
                  <a:buNone/>
                </a:pPr>
                <a:r>
                  <a:rPr lang="en-US" altLang="en-US" sz="2000" dirty="0"/>
                  <a:t>Fairness through unawareness</a:t>
                </a:r>
              </a:p>
              <a:p>
                <a:pPr lvl="1"/>
                <a:r>
                  <a:rPr lang="en-US" altLang="en-US" sz="1600" dirty="0"/>
                  <a:t>Also known as fairness through blindness</a:t>
                </a:r>
              </a:p>
              <a:p>
                <a:pPr lvl="1"/>
                <a:r>
                  <a:rPr lang="en-US" altLang="en-US" sz="1600" dirty="0"/>
                  <a:t>Suggests that for an algorithm to be fair, it may not explicitly use any of the protected features </a:t>
                </a:r>
                <a14:m>
                  <m:oMath xmlns:m="http://schemas.openxmlformats.org/officeDocument/2006/math">
                    <m:r>
                      <a:rPr lang="en-US" altLang="en-US" sz="1600" i="1" dirty="0" smtClean="0">
                        <a:solidFill>
                          <a:schemeClr val="accent1">
                            <a:lumMod val="50000"/>
                          </a:schemeClr>
                        </a:solidFill>
                        <a:latin typeface="Cambria Math" panose="02040503050406030204" pitchFamily="18" charset="0"/>
                      </a:rPr>
                      <m:t>𝐴</m:t>
                    </m:r>
                  </m:oMath>
                </a14:m>
                <a:r>
                  <a:rPr lang="en-US" altLang="en-US" sz="1600" dirty="0"/>
                  <a:t>.</a:t>
                </a:r>
              </a:p>
              <a:p>
                <a:pPr lvl="1"/>
                <a:r>
                  <a:rPr lang="en-US" altLang="en-US" sz="1600" dirty="0"/>
                  <a:t>This directly addresses disparate treatment and it was initially used as a baseline approach.</a:t>
                </a:r>
              </a:p>
              <a:p>
                <a:pPr lvl="1"/>
                <a:endParaRPr lang="en-US" altLang="en-US" sz="1600" dirty="0"/>
              </a:p>
              <a:p>
                <a:pPr marL="0" indent="0" algn="ctr">
                  <a:buNone/>
                </a:pPr>
                <a:r>
                  <a:rPr lang="en-US" altLang="en-US" sz="2000" dirty="0"/>
                  <a:t>Individual fairness:</a:t>
                </a:r>
              </a:p>
              <a:p>
                <a:pPr lvl="1"/>
                <a:r>
                  <a:rPr lang="en-US" altLang="en-US" sz="1600" dirty="0"/>
                  <a:t>Proposes that an algorithm is fair if it gives similar prediction to similar individuals on a given similarity metric.</a:t>
                </a:r>
              </a:p>
            </p:txBody>
          </p:sp>
        </mc:Choice>
        <mc:Fallback xmlns="">
          <p:sp>
            <p:nvSpPr>
              <p:cNvPr id="5123" name="Rectangle 3">
                <a:extLst>
                  <a:ext uri="{FF2B5EF4-FFF2-40B4-BE49-F238E27FC236}">
                    <a16:creationId xmlns:a16="http://schemas.microsoft.com/office/drawing/2014/main" id="{E3B68AF6-D3BF-4342-886C-111064F81117}"/>
                  </a:ext>
                </a:extLst>
              </p:cNvPr>
              <p:cNvSpPr>
                <a:spLocks noGrp="1" noRot="1" noChangeAspect="1" noMove="1" noResize="1" noEditPoints="1" noAdjustHandles="1" noChangeArrowheads="1" noChangeShapeType="1" noTextEdit="1"/>
              </p:cNvSpPr>
              <p:nvPr>
                <p:ph type="body" idx="1"/>
              </p:nvPr>
            </p:nvSpPr>
            <p:spPr>
              <a:xfrm>
                <a:off x="457200" y="1066800"/>
                <a:ext cx="8229600" cy="4633961"/>
              </a:xfrm>
              <a:blipFill>
                <a:blip r:embed="rId3"/>
                <a:stretch>
                  <a:fillRect l="-617" t="-822" r="-772"/>
                </a:stretch>
              </a:blipFill>
            </p:spPr>
            <p:txBody>
              <a:bodyPr/>
              <a:lstStyle/>
              <a:p>
                <a:r>
                  <a:rPr lang="en-US">
                    <a:noFill/>
                  </a:rPr>
                  <a:t> </a:t>
                </a:r>
              </a:p>
            </p:txBody>
          </p:sp>
        </mc:Fallback>
      </mc:AlternateContent>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8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Fairness/complexity trade-off</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Our objective in this study to analyze the trade-off between the complexity of machine learning algorithms which in general achieve a higher accuracy vs. the fairness they are able to achieve.</a:t>
            </a:r>
          </a:p>
          <a:p>
            <a:endParaRPr lang="en-US" altLang="en-US" sz="2000" dirty="0"/>
          </a:p>
          <a:p>
            <a:r>
              <a:rPr lang="en-US" altLang="en-US" sz="2000" dirty="0"/>
              <a:t>We are interested to see if the higher accuracy caused by a the overall higher complexity of an algorithm is due to sacrificing fairness in the prediction.</a:t>
            </a:r>
          </a:p>
          <a:p>
            <a:endParaRPr lang="en-US" altLang="en-US" sz="2000" dirty="0"/>
          </a:p>
          <a:p>
            <a:r>
              <a:rPr lang="en-US" altLang="en-US" sz="2000" dirty="0"/>
              <a:t>In order to do so we:</a:t>
            </a:r>
          </a:p>
          <a:p>
            <a:pPr marL="800100" lvl="1" indent="-342900">
              <a:buFont typeface="+mj-lt"/>
              <a:buAutoNum type="arabicPeriod"/>
            </a:pPr>
            <a:r>
              <a:rPr lang="en-US" altLang="en-US" sz="1600" dirty="0"/>
              <a:t>Familiarize ourselves with the dataset at hand and decide which features we do not want to discriminate against.</a:t>
            </a:r>
          </a:p>
          <a:p>
            <a:pPr marL="800100" lvl="1" indent="-342900">
              <a:buFont typeface="+mj-lt"/>
              <a:buAutoNum type="arabicPeriod"/>
            </a:pPr>
            <a:r>
              <a:rPr lang="en-US" altLang="en-US" sz="1600" dirty="0"/>
              <a:t>Fit various machine learning algorithms to the dataset and evaluate its fairness with respect to our protected features.</a:t>
            </a:r>
          </a:p>
          <a:p>
            <a:pPr marL="800100" lvl="1" indent="-342900">
              <a:buFont typeface="+mj-lt"/>
              <a:buAutoNum type="arabicPeriod"/>
            </a:pPr>
            <a:r>
              <a:rPr lang="en-US" altLang="en-US" sz="1600" dirty="0"/>
              <a:t>Evaluate how much fairness was lost due to increase in accuracy and see if there is a correlation between the two. If not, we are interested to know if there is a common characteristic which causes decrease in overall fairness.</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33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UCI Adult dataset</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pPr marL="0" indent="0" algn="ctr">
              <a:buNone/>
            </a:pPr>
            <a:r>
              <a:rPr lang="en-US" altLang="en-US" sz="1800" b="1" dirty="0"/>
              <a:t>Abstract: </a:t>
            </a:r>
            <a:r>
              <a:rPr lang="en-US" altLang="en-US" sz="1800" dirty="0"/>
              <a:t>p</a:t>
            </a:r>
            <a:r>
              <a:rPr lang="en-US" sz="1800" dirty="0"/>
              <a:t>redict whether income exceeds $50K/year based on census data. </a:t>
            </a:r>
          </a:p>
          <a:p>
            <a:pPr marL="0" indent="0" algn="ctr">
              <a:buNone/>
            </a:pPr>
            <a:r>
              <a:rPr lang="en-US" sz="1800" dirty="0"/>
              <a:t>Also known as "Census Income" dataset.</a:t>
            </a:r>
          </a:p>
          <a:p>
            <a:pPr marL="0" indent="0" algn="ctr">
              <a:buNone/>
            </a:pPr>
            <a:endParaRPr lang="en-US" sz="1800" dirty="0"/>
          </a:p>
          <a:p>
            <a:r>
              <a:rPr lang="en-US" altLang="en-US" sz="2000" dirty="0"/>
              <a:t>14 features including:</a:t>
            </a:r>
          </a:p>
          <a:p>
            <a:pPr marL="685800" lvl="1"/>
            <a:r>
              <a:rPr lang="en-US" altLang="en-US" sz="1600" b="1" dirty="0"/>
              <a:t>Age</a:t>
            </a:r>
            <a:r>
              <a:rPr lang="en-US" altLang="en-US" sz="1600" dirty="0"/>
              <a:t>, work class, education, marital status, occupation, </a:t>
            </a:r>
            <a:r>
              <a:rPr lang="en-US" altLang="en-US" sz="1600" b="1" dirty="0"/>
              <a:t>race</a:t>
            </a:r>
            <a:r>
              <a:rPr lang="en-US" altLang="en-US" sz="1600" dirty="0"/>
              <a:t>, </a:t>
            </a:r>
            <a:r>
              <a:rPr lang="en-US" altLang="en-US" sz="1600" b="1" dirty="0"/>
              <a:t>sex</a:t>
            </a:r>
            <a:r>
              <a:rPr lang="en-US" altLang="en-US" sz="1600" dirty="0"/>
              <a:t>, capital gain and loss, </a:t>
            </a:r>
            <a:r>
              <a:rPr lang="en-US" altLang="en-US" sz="1600" b="1" dirty="0"/>
              <a:t>native country</a:t>
            </a:r>
            <a:r>
              <a:rPr lang="en-US" altLang="en-US" sz="1600" dirty="0"/>
              <a:t>, etc.</a:t>
            </a:r>
          </a:p>
          <a:p>
            <a:endParaRPr lang="en-US" altLang="en-US" sz="2000" dirty="0"/>
          </a:p>
          <a:p>
            <a:r>
              <a:rPr lang="en-US" altLang="en-US" sz="2000" dirty="0"/>
              <a:t>Selected protected features: </a:t>
            </a:r>
          </a:p>
          <a:p>
            <a:pPr lvl="1"/>
            <a:r>
              <a:rPr lang="en-US" altLang="en-US" sz="1600" dirty="0"/>
              <a:t>Age, race, sex and native country.</a:t>
            </a:r>
          </a:p>
          <a:p>
            <a:pPr lvl="1"/>
            <a:endParaRPr lang="en-US" altLang="en-US" sz="1600" dirty="0"/>
          </a:p>
          <a:p>
            <a:r>
              <a:rPr lang="en-US" altLang="en-US" sz="2000" dirty="0"/>
              <a:t>Also, this dataset has a predefined train and test split of 2/3 and 1/3 respectively. We utilized the original split throughout our analysis.</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6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UCI Adult dataset (cont.)</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D02E2D83-95C2-7540-9B49-5CF2B52FE3C3}"/>
              </a:ext>
            </a:extLst>
          </p:cNvPr>
          <p:cNvGraphicFramePr>
            <a:graphicFrameLocks/>
          </p:cNvGraphicFramePr>
          <p:nvPr>
            <p:extLst>
              <p:ext uri="{D42A27DB-BD31-4B8C-83A1-F6EECF244321}">
                <p14:modId xmlns:p14="http://schemas.microsoft.com/office/powerpoint/2010/main" val="1172697285"/>
              </p:ext>
            </p:extLst>
          </p:nvPr>
        </p:nvGraphicFramePr>
        <p:xfrm>
          <a:off x="520288" y="1533525"/>
          <a:ext cx="8103423" cy="37496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782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UCI Adult dataset (cont.)</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94C3E647-1315-4B45-8B59-9D4EFC2F7C02}"/>
              </a:ext>
            </a:extLst>
          </p:cNvPr>
          <p:cNvGraphicFramePr>
            <a:graphicFrameLocks/>
          </p:cNvGraphicFramePr>
          <p:nvPr>
            <p:extLst>
              <p:ext uri="{D42A27DB-BD31-4B8C-83A1-F6EECF244321}">
                <p14:modId xmlns:p14="http://schemas.microsoft.com/office/powerpoint/2010/main" val="1900998726"/>
              </p:ext>
            </p:extLst>
          </p:nvPr>
        </p:nvGraphicFramePr>
        <p:xfrm>
          <a:off x="876300" y="1190942"/>
          <a:ext cx="7391400" cy="44348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3866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UCI Adult dataset (cont.)</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7310AEE2-4966-7F4C-BB72-72CA4A721AC5}"/>
              </a:ext>
            </a:extLst>
          </p:cNvPr>
          <p:cNvGraphicFramePr>
            <a:graphicFrameLocks/>
          </p:cNvGraphicFramePr>
          <p:nvPr>
            <p:extLst>
              <p:ext uri="{D42A27DB-BD31-4B8C-83A1-F6EECF244321}">
                <p14:modId xmlns:p14="http://schemas.microsoft.com/office/powerpoint/2010/main" val="3117103810"/>
              </p:ext>
            </p:extLst>
          </p:nvPr>
        </p:nvGraphicFramePr>
        <p:xfrm>
          <a:off x="1016000" y="1274762"/>
          <a:ext cx="7112000" cy="4267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4291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UCI Adult dataset (cont.)</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98B7661C-9B01-694C-96D7-280B91BAB414}"/>
              </a:ext>
            </a:extLst>
          </p:cNvPr>
          <p:cNvGraphicFramePr>
            <a:graphicFrameLocks/>
          </p:cNvGraphicFramePr>
          <p:nvPr>
            <p:extLst>
              <p:ext uri="{D42A27DB-BD31-4B8C-83A1-F6EECF244321}">
                <p14:modId xmlns:p14="http://schemas.microsoft.com/office/powerpoint/2010/main" val="2304262942"/>
              </p:ext>
            </p:extLst>
          </p:nvPr>
        </p:nvGraphicFramePr>
        <p:xfrm>
          <a:off x="609600" y="1051560"/>
          <a:ext cx="7924800" cy="47548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411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Machine learning methods</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400" dirty="0"/>
              <a:t>The next step of the project is to fit different machine learning algorithms to the UCI adult dataset and evaluate fairness with respect to the protected features.</a:t>
            </a:r>
          </a:p>
          <a:p>
            <a:endParaRPr lang="en-US" altLang="en-US" sz="2000" dirty="0"/>
          </a:p>
          <a:p>
            <a:r>
              <a:rPr lang="en-US" altLang="en-US" sz="2400" dirty="0"/>
              <a:t>The fairness measures are:</a:t>
            </a:r>
          </a:p>
          <a:p>
            <a:pPr lvl="1"/>
            <a:r>
              <a:rPr lang="en-US" altLang="en-US" sz="1800" dirty="0"/>
              <a:t>Demographic parity</a:t>
            </a:r>
          </a:p>
          <a:p>
            <a:pPr lvl="1"/>
            <a:r>
              <a:rPr lang="en-US" altLang="en-US" sz="1800" dirty="0"/>
              <a:t>Equality of opportunity</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5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Decision trees</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Decision tree algorithm was chosen since:</a:t>
            </a:r>
          </a:p>
          <a:p>
            <a:pPr lvl="1"/>
            <a:r>
              <a:rPr lang="en-US" altLang="en-US" sz="1600" dirty="0"/>
              <a:t>It is a relatively transparent model. </a:t>
            </a:r>
          </a:p>
          <a:p>
            <a:pPr lvl="1"/>
            <a:r>
              <a:rPr lang="en-US" altLang="en-US" sz="1600" dirty="0"/>
              <a:t>The intuition behind how it works is well known.</a:t>
            </a:r>
          </a:p>
          <a:p>
            <a:pPr lvl="1"/>
            <a:endParaRPr lang="en-US" altLang="en-US" sz="1600" dirty="0"/>
          </a:p>
          <a:p>
            <a:r>
              <a:rPr lang="en-US" altLang="en-US" sz="2000" dirty="0"/>
              <a:t>Setup and parameters were selected as follows:</a:t>
            </a:r>
          </a:p>
          <a:p>
            <a:pPr lvl="1"/>
            <a:r>
              <a:rPr lang="en-US" altLang="en-US" sz="1600" dirty="0"/>
              <a:t>Split function (aka criterion): entropy</a:t>
            </a:r>
          </a:p>
          <a:p>
            <a:pPr lvl="1"/>
            <a:r>
              <a:rPr lang="en-US" altLang="en-US" sz="1600" dirty="0"/>
              <a:t>Max depth: 3 (this was chosen to be limited to further simplify the model)</a:t>
            </a:r>
          </a:p>
          <a:p>
            <a:pPr lvl="1"/>
            <a:r>
              <a:rPr lang="en-US" altLang="en-US" sz="1600" dirty="0"/>
              <a:t>Features were considered as given by the dataset with no preprocessing</a:t>
            </a:r>
          </a:p>
          <a:p>
            <a:pPr lvl="1"/>
            <a:endParaRPr lang="en-US" altLang="en-US" sz="1600" dirty="0"/>
          </a:p>
          <a:p>
            <a:r>
              <a:rPr lang="en-US" altLang="en-US" sz="2000" dirty="0"/>
              <a:t>The default test and train split of the dataset was used.</a:t>
            </a:r>
          </a:p>
          <a:p>
            <a:pPr lvl="1"/>
            <a:endParaRPr lang="en-US" altLang="en-US" sz="1600" dirty="0"/>
          </a:p>
          <a:p>
            <a:endParaRPr lang="en-US" altLang="en-US" sz="2000" dirty="0"/>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6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sz="3600" b="0" dirty="0">
                <a:solidFill>
                  <a:schemeClr val="bg1"/>
                </a:solidFill>
                <a:latin typeface="Athelas" panose="02000503000000020003" pitchFamily="2" charset="77"/>
              </a:rPr>
              <a:t>Why fairness matters in AI?</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4606925"/>
            <a:ext cx="8229600" cy="1093836"/>
          </a:xfrm>
        </p:spPr>
        <p:txBody>
          <a:bodyPr/>
          <a:lstStyle/>
          <a:p>
            <a:pPr marL="0" indent="0" algn="ctr">
              <a:buNone/>
            </a:pPr>
            <a:r>
              <a:rPr lang="en-US" altLang="en-US" sz="2400" dirty="0"/>
              <a:t>“</a:t>
            </a:r>
            <a:r>
              <a:rPr lang="en-US" sz="2400" dirty="0"/>
              <a:t>These software systems can in some cases be so efficient at screening resumes and evaluating personality tests that </a:t>
            </a:r>
            <a:r>
              <a:rPr lang="en-US" sz="2400" dirty="0">
                <a:hlinkClick r:id="rId3"/>
              </a:rPr>
              <a:t>72% of resumes</a:t>
            </a:r>
            <a:r>
              <a:rPr lang="en-US" sz="2400" dirty="0"/>
              <a:t> are weeded out before a human ever sees them.” </a:t>
            </a:r>
          </a:p>
          <a:p>
            <a:pPr marL="0" indent="0" algn="ctr">
              <a:buNone/>
            </a:pPr>
            <a:r>
              <a:rPr lang="en-US" sz="1800" dirty="0"/>
              <a:t>– Gideon &amp; Cathy</a:t>
            </a:r>
            <a:endParaRPr lang="en-US" altLang="en-US" sz="1800" dirty="0"/>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ED7B3D-576C-0C4B-B31D-F04DF2B9C7C9}"/>
              </a:ext>
            </a:extLst>
          </p:cNvPr>
          <p:cNvPicPr>
            <a:picLocks noChangeAspect="1"/>
          </p:cNvPicPr>
          <p:nvPr/>
        </p:nvPicPr>
        <p:blipFill>
          <a:blip r:embed="rId5"/>
          <a:stretch>
            <a:fillRect/>
          </a:stretch>
        </p:blipFill>
        <p:spPr>
          <a:xfrm>
            <a:off x="1066800" y="949325"/>
            <a:ext cx="6781800" cy="3456036"/>
          </a:xfrm>
          <a:prstGeom prst="rect">
            <a:avLst/>
          </a:prstGeom>
        </p:spPr>
      </p:pic>
    </p:spTree>
    <p:extLst>
      <p:ext uri="{BB962C8B-B14F-4D97-AF65-F5344CB8AC3E}">
        <p14:creationId xmlns:p14="http://schemas.microsoft.com/office/powerpoint/2010/main" val="14230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Decision tree results</a:t>
            </a:r>
          </a:p>
        </p:txBody>
      </p:sp>
      <mc:AlternateContent xmlns:mc="http://schemas.openxmlformats.org/markup-compatibility/2006" xmlns:a14="http://schemas.microsoft.com/office/drawing/2010/main">
        <mc:Choice Requires="a14">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4035443"/>
                <a:ext cx="8229600" cy="1814561"/>
              </a:xfrm>
            </p:spPr>
            <p:txBody>
              <a:bodyPr/>
              <a:lstStyle/>
              <a:p>
                <a:r>
                  <a:rPr lang="en-US" altLang="en-US" sz="1800" dirty="0"/>
                  <a:t>It was able to achieve a shocking accuracy of </a:t>
                </a:r>
                <a14:m>
                  <m:oMath xmlns:m="http://schemas.openxmlformats.org/officeDocument/2006/math">
                    <m:r>
                      <a:rPr lang="en-US" altLang="en-US" sz="1800" i="1" dirty="0" smtClean="0">
                        <a:latin typeface="Cambria Math" panose="02040503050406030204" pitchFamily="18" charset="0"/>
                      </a:rPr>
                      <m:t>83.12%</m:t>
                    </m:r>
                  </m:oMath>
                </a14:m>
                <a:r>
                  <a:rPr lang="en-US" altLang="en-US" sz="1800" dirty="0"/>
                  <a:t>. </a:t>
                </a:r>
              </a:p>
              <a:p>
                <a:r>
                  <a:rPr lang="en-US" altLang="en-US" sz="1800" dirty="0"/>
                  <a:t>The only features used are: marital status, capital gain and education-num.</a:t>
                </a:r>
              </a:p>
              <a:p>
                <a:r>
                  <a:rPr lang="en-US" altLang="en-US" sz="1800" dirty="0"/>
                  <a:t>None of the protected features were used to make any decisions.</a:t>
                </a:r>
              </a:p>
              <a:p>
                <a:r>
                  <a:rPr lang="en-US" altLang="en-US" sz="1800" dirty="0"/>
                  <a:t>As a results, this classifier fully satisfies demographic parity as we as equality of opportunity.</a:t>
                </a:r>
              </a:p>
              <a:p>
                <a:endParaRPr lang="en-US" altLang="en-US" sz="1800" dirty="0"/>
              </a:p>
            </p:txBody>
          </p:sp>
        </mc:Choice>
        <mc:Fallback xmlns="">
          <p:sp>
            <p:nvSpPr>
              <p:cNvPr id="5123" name="Rectangle 3">
                <a:extLst>
                  <a:ext uri="{FF2B5EF4-FFF2-40B4-BE49-F238E27FC236}">
                    <a16:creationId xmlns:a16="http://schemas.microsoft.com/office/drawing/2014/main" id="{E3B68AF6-D3BF-4342-886C-111064F81117}"/>
                  </a:ext>
                </a:extLst>
              </p:cNvPr>
              <p:cNvSpPr>
                <a:spLocks noGrp="1" noRot="1" noChangeAspect="1" noMove="1" noResize="1" noEditPoints="1" noAdjustHandles="1" noChangeArrowheads="1" noChangeShapeType="1" noTextEdit="1"/>
              </p:cNvSpPr>
              <p:nvPr>
                <p:ph type="body" idx="1"/>
              </p:nvPr>
            </p:nvSpPr>
            <p:spPr>
              <a:xfrm>
                <a:off x="457200" y="4035443"/>
                <a:ext cx="8229600" cy="1814561"/>
              </a:xfrm>
              <a:blipFill>
                <a:blip r:embed="rId3"/>
                <a:stretch>
                  <a:fillRect l="-463" t="-1389"/>
                </a:stretch>
              </a:blipFill>
            </p:spPr>
            <p:txBody>
              <a:bodyPr/>
              <a:lstStyle/>
              <a:p>
                <a:r>
                  <a:rPr lang="en-US">
                    <a:noFill/>
                  </a:rPr>
                  <a:t> </a:t>
                </a:r>
              </a:p>
            </p:txBody>
          </p:sp>
        </mc:Fallback>
      </mc:AlternateContent>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9526521-0352-3D47-BBAF-234EA31A6508}"/>
              </a:ext>
            </a:extLst>
          </p:cNvPr>
          <p:cNvPicPr>
            <a:picLocks noChangeAspect="1"/>
          </p:cNvPicPr>
          <p:nvPr/>
        </p:nvPicPr>
        <p:blipFill>
          <a:blip r:embed="rId5"/>
          <a:stretch>
            <a:fillRect/>
          </a:stretch>
        </p:blipFill>
        <p:spPr>
          <a:xfrm>
            <a:off x="6927" y="841357"/>
            <a:ext cx="9144000" cy="3194086"/>
          </a:xfrm>
          <a:prstGeom prst="rect">
            <a:avLst/>
          </a:prstGeom>
        </p:spPr>
      </p:pic>
    </p:spTree>
    <p:extLst>
      <p:ext uri="{BB962C8B-B14F-4D97-AF65-F5344CB8AC3E}">
        <p14:creationId xmlns:p14="http://schemas.microsoft.com/office/powerpoint/2010/main" val="104866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Decision tree results (cont.)</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1800" dirty="0"/>
              <a:t>Although this classifier satisfied demographic and true positive parity based on our protected features, false positive and false negative rates vary between groups:</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This variation in FP and FN rates also exists amongst the groups of other protected features.</a:t>
            </a:r>
          </a:p>
          <a:p>
            <a:r>
              <a:rPr lang="en-US" altLang="en-US" sz="1800" dirty="0"/>
              <a:t>This disparity suggests that achieving demographic parity and equality of opportunity, does not guarantee fairness overall.</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A39431BD-3557-8C4C-BE7D-454E4AB48759}"/>
              </a:ext>
            </a:extLst>
          </p:cNvPr>
          <p:cNvGraphicFramePr>
            <a:graphicFrameLocks/>
          </p:cNvGraphicFramePr>
          <p:nvPr>
            <p:extLst>
              <p:ext uri="{D42A27DB-BD31-4B8C-83A1-F6EECF244321}">
                <p14:modId xmlns:p14="http://schemas.microsoft.com/office/powerpoint/2010/main" val="777964325"/>
              </p:ext>
            </p:extLst>
          </p:nvPr>
        </p:nvGraphicFramePr>
        <p:xfrm>
          <a:off x="2286000" y="1828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345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Random forest</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Random forest was chosen next since, although the intuition behind it is still fairly understandable, the stochastic nature of it, as well as the depth, definitely makes it more complex compared to a basic decision tree with a max depth of 3.</a:t>
            </a:r>
          </a:p>
          <a:p>
            <a:pPr marL="0" indent="0">
              <a:buNone/>
            </a:pPr>
            <a:endParaRPr lang="en-US" altLang="en-US" sz="1800" dirty="0"/>
          </a:p>
          <a:p>
            <a:r>
              <a:rPr lang="en-US" altLang="en-US" sz="2000" dirty="0"/>
              <a:t>Setup and parameters were selected as follows:</a:t>
            </a:r>
          </a:p>
          <a:p>
            <a:pPr lvl="1"/>
            <a:r>
              <a:rPr lang="en-US" altLang="en-US" sz="1600" dirty="0"/>
              <a:t>Split function (aka criterion): </a:t>
            </a:r>
            <a:r>
              <a:rPr lang="en-US" altLang="en-US" sz="1600" dirty="0" err="1"/>
              <a:t>gini</a:t>
            </a:r>
            <a:endParaRPr lang="en-US" altLang="en-US" sz="1600" dirty="0"/>
          </a:p>
          <a:p>
            <a:pPr lvl="1"/>
            <a:r>
              <a:rPr lang="en-US" altLang="en-US" sz="1600" dirty="0"/>
              <a:t>Number of trees in the forest: 50</a:t>
            </a:r>
          </a:p>
          <a:p>
            <a:pPr lvl="1"/>
            <a:r>
              <a:rPr lang="en-US" altLang="en-US" sz="1600" dirty="0"/>
              <a:t>Max depth: 14 (number of features)</a:t>
            </a:r>
          </a:p>
          <a:p>
            <a:pPr lvl="1"/>
            <a:r>
              <a:rPr lang="en-US" altLang="en-US" sz="1600" dirty="0"/>
              <a:t>Features were considered as given by the dataset with no preprocessing</a:t>
            </a:r>
          </a:p>
          <a:p>
            <a:pPr lvl="1"/>
            <a:endParaRPr lang="en-US" altLang="en-US" sz="1600" dirty="0"/>
          </a:p>
          <a:p>
            <a:r>
              <a:rPr lang="en-US" altLang="en-US" sz="2000" dirty="0"/>
              <a:t>The default test and train split of the dataset was used.</a:t>
            </a:r>
          </a:p>
          <a:p>
            <a:endParaRPr lang="en-US" altLang="en-US" sz="1800" dirty="0"/>
          </a:p>
          <a:p>
            <a:endParaRPr lang="en-US" altLang="en-US" sz="1800" dirty="0"/>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8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Random forest result</a:t>
            </a:r>
          </a:p>
        </p:txBody>
      </p:sp>
      <mc:AlternateContent xmlns:mc="http://schemas.openxmlformats.org/markup-compatibility/2006">
        <mc:Choice xmlns:a14="http://schemas.microsoft.com/office/drawing/2010/main" Requires="a14">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Although not technically possible to show the actual random forest, all the features including the protected ones were utilized in this model in order to make the splits.</a:t>
                </a:r>
              </a:p>
              <a:p>
                <a:pPr lvl="1"/>
                <a:r>
                  <a:rPr lang="en-US" altLang="en-US" sz="1600" dirty="0"/>
                  <a:t>Thus there is a good chance that this model does not satisfy the demographic parity and equality of opportunity.</a:t>
                </a:r>
              </a:p>
              <a:p>
                <a:pPr lvl="1"/>
                <a:r>
                  <a:rPr lang="en-US" altLang="en-US" sz="1600" dirty="0"/>
                  <a:t>We will analyze the extent of the violation.</a:t>
                </a:r>
              </a:p>
              <a:p>
                <a:pPr lvl="1"/>
                <a:endParaRPr lang="en-US" altLang="en-US" sz="1600" dirty="0"/>
              </a:p>
              <a:p>
                <a:r>
                  <a:rPr lang="en-US" altLang="en-US" sz="2000" dirty="0"/>
                  <a:t>This model was able to achieve a </a:t>
                </a:r>
                <a14:m>
                  <m:oMath xmlns:m="http://schemas.openxmlformats.org/officeDocument/2006/math">
                    <m:r>
                      <a:rPr lang="en-US" altLang="en-US" sz="2000" i="1" dirty="0" smtClean="0">
                        <a:latin typeface="Cambria Math" panose="02040503050406030204" pitchFamily="18" charset="0"/>
                      </a:rPr>
                      <m:t>85.86%</m:t>
                    </m:r>
                  </m:oMath>
                </a14:m>
                <a:r>
                  <a:rPr lang="en-US" altLang="en-US" sz="2000" dirty="0"/>
                  <a:t> overall accuracy. This is </a:t>
                </a:r>
                <a14:m>
                  <m:oMath xmlns:m="http://schemas.openxmlformats.org/officeDocument/2006/math">
                    <m:r>
                      <a:rPr lang="en-US" altLang="en-US" sz="2000" i="1" dirty="0" smtClean="0">
                        <a:latin typeface="Cambria Math" panose="02040503050406030204" pitchFamily="18" charset="0"/>
                      </a:rPr>
                      <m:t>2.74%</m:t>
                    </m:r>
                  </m:oMath>
                </a14:m>
                <a:r>
                  <a:rPr lang="en-US" altLang="en-US" sz="2000" dirty="0"/>
                  <a:t> improvement over the decision tree.</a:t>
                </a:r>
              </a:p>
              <a:p>
                <a:pPr lvl="1"/>
                <a:r>
                  <a:rPr lang="en-US" altLang="en-US" sz="1600" dirty="0"/>
                  <a:t>Given all the extra complexity, the improvement is not well justified. However, that is not what we are interested in this case.</a:t>
                </a:r>
              </a:p>
            </p:txBody>
          </p:sp>
        </mc:Choice>
        <mc:Fallback>
          <p:sp>
            <p:nvSpPr>
              <p:cNvPr id="5123" name="Rectangle 3">
                <a:extLst>
                  <a:ext uri="{FF2B5EF4-FFF2-40B4-BE49-F238E27FC236}">
                    <a16:creationId xmlns:a16="http://schemas.microsoft.com/office/drawing/2014/main" id="{E3B68AF6-D3BF-4342-886C-111064F81117}"/>
                  </a:ext>
                </a:extLst>
              </p:cNvPr>
              <p:cNvSpPr>
                <a:spLocks noGrp="1" noRot="1" noChangeAspect="1" noMove="1" noResize="1" noEditPoints="1" noAdjustHandles="1" noChangeArrowheads="1" noChangeShapeType="1" noTextEdit="1"/>
              </p:cNvSpPr>
              <p:nvPr>
                <p:ph type="body" idx="1"/>
              </p:nvPr>
            </p:nvSpPr>
            <p:spPr>
              <a:xfrm>
                <a:off x="457200" y="1066800"/>
                <a:ext cx="8229600" cy="4633961"/>
              </a:xfrm>
              <a:blipFill>
                <a:blip r:embed="rId3"/>
                <a:stretch>
                  <a:fillRect l="-617" t="-822"/>
                </a:stretch>
              </a:blipFill>
            </p:spPr>
            <p:txBody>
              <a:bodyPr/>
              <a:lstStyle/>
              <a:p>
                <a:r>
                  <a:rPr lang="en-US">
                    <a:noFill/>
                  </a:rPr>
                  <a:t> </a:t>
                </a:r>
              </a:p>
            </p:txBody>
          </p:sp>
        </mc:Fallback>
      </mc:AlternateContent>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21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Random forest result (cont.)</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B0E21250-F275-C34C-A4FD-AB10E91CF964}"/>
              </a:ext>
            </a:extLst>
          </p:cNvPr>
          <p:cNvGraphicFramePr>
            <a:graphicFrameLocks/>
          </p:cNvGraphicFramePr>
          <p:nvPr>
            <p:extLst>
              <p:ext uri="{D42A27DB-BD31-4B8C-83A1-F6EECF244321}">
                <p14:modId xmlns:p14="http://schemas.microsoft.com/office/powerpoint/2010/main" val="1667528192"/>
              </p:ext>
            </p:extLst>
          </p:nvPr>
        </p:nvGraphicFramePr>
        <p:xfrm>
          <a:off x="876300" y="1266031"/>
          <a:ext cx="7391400" cy="4284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5438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Random forest result (cont.)</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086C1EED-231D-8E42-AA71-07F71965C17D}"/>
              </a:ext>
            </a:extLst>
          </p:cNvPr>
          <p:cNvGraphicFramePr>
            <a:graphicFrameLocks/>
          </p:cNvGraphicFramePr>
          <p:nvPr>
            <p:extLst>
              <p:ext uri="{D42A27DB-BD31-4B8C-83A1-F6EECF244321}">
                <p14:modId xmlns:p14="http://schemas.microsoft.com/office/powerpoint/2010/main" val="160019666"/>
              </p:ext>
            </p:extLst>
          </p:nvPr>
        </p:nvGraphicFramePr>
        <p:xfrm>
          <a:off x="933033" y="1224982"/>
          <a:ext cx="7277933" cy="43667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0140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Work still in progress</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As it was shown by the comparison between decision tree and random forest, “learning the data better” by increasing the complexity of the algorithm and striving for a higher accuracy may cause unfairness.</a:t>
            </a:r>
          </a:p>
          <a:p>
            <a:endParaRPr lang="en-US" altLang="en-US" sz="2000" dirty="0"/>
          </a:p>
          <a:p>
            <a:r>
              <a:rPr lang="en-US" altLang="en-US" sz="1800" dirty="0"/>
              <a:t>For this observation to be generalizable, we will be modeling the UCI Adult dataset with other machine learning algorithms with different characteristics.</a:t>
            </a:r>
          </a:p>
          <a:p>
            <a:endParaRPr lang="en-US" altLang="en-US" sz="1800" dirty="0"/>
          </a:p>
          <a:p>
            <a:r>
              <a:rPr lang="en-US" altLang="en-US" sz="1800" dirty="0"/>
              <a:t>Given all the results, we are interested to know whether or not increasing the complexity of the model to achieve a higher accuracy will cause more unfairness or if it is possible to reasonably increase the accuracy without sacrificing fairness.</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84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Why this matters?</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It is true that if fairness in prediction is the number one priority, it is better to design a fair machine learning algorithm with that goal in mind.</a:t>
            </a:r>
          </a:p>
          <a:p>
            <a:endParaRPr lang="en-US" altLang="en-US" sz="2000" dirty="0"/>
          </a:p>
          <a:p>
            <a:r>
              <a:rPr lang="en-US" altLang="en-US" sz="2000" dirty="0"/>
              <a:t>However, it is crucial to understand how most commonly used machine learning algorithms will perform with respect to fairness, since in most practical situations people will not bear the burden of implementing a complex and not well defined algorithm like individual fairness.</a:t>
            </a:r>
          </a:p>
          <a:p>
            <a:endParaRPr lang="en-US" altLang="en-US" sz="2000" dirty="0"/>
          </a:p>
          <a:p>
            <a:r>
              <a:rPr lang="en-US" altLang="en-US" sz="2000" dirty="0"/>
              <a:t>Thus, as future study we can find </a:t>
            </a:r>
            <a:r>
              <a:rPr lang="en-US" altLang="en-US" sz="2000" b="1" dirty="0"/>
              <a:t>small </a:t>
            </a:r>
            <a:r>
              <a:rPr lang="en-US" altLang="en-US" sz="2000" dirty="0"/>
              <a:t>and</a:t>
            </a:r>
            <a:r>
              <a:rPr lang="en-US" altLang="en-US" sz="2000" b="1" dirty="0"/>
              <a:t> easy to implement </a:t>
            </a:r>
            <a:r>
              <a:rPr lang="en-US" altLang="en-US" sz="2000" dirty="0"/>
              <a:t>changes within the popular machine learning algorithms that can increase the fairness of those models.</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50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00E6BA7-6B35-5E49-9B7C-1881CB696221}"/>
              </a:ext>
            </a:extLst>
          </p:cNvPr>
          <p:cNvPicPr>
            <a:picLocks noChangeAspect="1"/>
          </p:cNvPicPr>
          <p:nvPr/>
        </p:nvPicPr>
        <p:blipFill>
          <a:blip r:embed="rId4"/>
          <a:stretch>
            <a:fillRect/>
          </a:stretch>
        </p:blipFill>
        <p:spPr>
          <a:xfrm>
            <a:off x="1562480" y="1219200"/>
            <a:ext cx="6019040" cy="4512233"/>
          </a:xfrm>
          <a:prstGeom prst="rect">
            <a:avLst/>
          </a:prstGeom>
        </p:spPr>
      </p:pic>
    </p:spTree>
    <p:extLst>
      <p:ext uri="{BB962C8B-B14F-4D97-AF65-F5344CB8AC3E}">
        <p14:creationId xmlns:p14="http://schemas.microsoft.com/office/powerpoint/2010/main" val="280605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sz="3600" b="0" dirty="0">
                <a:solidFill>
                  <a:schemeClr val="bg1"/>
                </a:solidFill>
                <a:latin typeface="Athelas" panose="02000503000000020003" pitchFamily="2" charset="77"/>
              </a:rPr>
              <a:t>Why fairness matters in AI?</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0" y="1090975"/>
            <a:ext cx="4114800" cy="4609786"/>
          </a:xfrm>
        </p:spPr>
        <p:txBody>
          <a:bodyPr/>
          <a:lstStyle/>
          <a:p>
            <a:endParaRPr lang="en-US" sz="2400" dirty="0"/>
          </a:p>
          <a:p>
            <a:endParaRPr lang="en-US" sz="2400" dirty="0"/>
          </a:p>
          <a:p>
            <a:r>
              <a:rPr lang="en-US" sz="2400" dirty="0"/>
              <a:t>“The formula was particularly likely to falsely flag black defendants as future criminals, wrongly labeling them this way at almost twice the rate as white defendants.”</a:t>
            </a:r>
          </a:p>
          <a:p>
            <a:r>
              <a:rPr lang="en-US" sz="2400" dirty="0"/>
              <a:t>“White defendants were mislabeled as low risk more often than black defendants.”</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5C93291-F2E1-F143-93DE-9F48BC8B3FFB}"/>
              </a:ext>
            </a:extLst>
          </p:cNvPr>
          <p:cNvPicPr>
            <a:picLocks noChangeAspect="1"/>
          </p:cNvPicPr>
          <p:nvPr/>
        </p:nvPicPr>
        <p:blipFill>
          <a:blip r:embed="rId4"/>
          <a:stretch>
            <a:fillRect/>
          </a:stretch>
        </p:blipFill>
        <p:spPr>
          <a:xfrm>
            <a:off x="457200" y="1364434"/>
            <a:ext cx="4013200" cy="4062868"/>
          </a:xfrm>
          <a:prstGeom prst="rect">
            <a:avLst/>
          </a:prstGeom>
        </p:spPr>
      </p:pic>
      <p:pic>
        <p:nvPicPr>
          <p:cNvPr id="6" name="Picture 5">
            <a:extLst>
              <a:ext uri="{FF2B5EF4-FFF2-40B4-BE49-F238E27FC236}">
                <a16:creationId xmlns:a16="http://schemas.microsoft.com/office/drawing/2014/main" id="{E1FD0E0B-25FB-0344-882F-A5B4BA977BE1}"/>
              </a:ext>
            </a:extLst>
          </p:cNvPr>
          <p:cNvPicPr>
            <a:picLocks noChangeAspect="1"/>
          </p:cNvPicPr>
          <p:nvPr/>
        </p:nvPicPr>
        <p:blipFill>
          <a:blip r:embed="rId5"/>
          <a:stretch>
            <a:fillRect/>
          </a:stretch>
        </p:blipFill>
        <p:spPr>
          <a:xfrm>
            <a:off x="5076825" y="1150600"/>
            <a:ext cx="3105150" cy="514098"/>
          </a:xfrm>
          <a:prstGeom prst="rect">
            <a:avLst/>
          </a:prstGeom>
        </p:spPr>
      </p:pic>
    </p:spTree>
    <p:extLst>
      <p:ext uri="{BB962C8B-B14F-4D97-AF65-F5344CB8AC3E}">
        <p14:creationId xmlns:p14="http://schemas.microsoft.com/office/powerpoint/2010/main" val="128456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Why fairness matters in AI?</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EA10DCAA-CE6E-9742-9128-04ECFE809EC1}"/>
              </a:ext>
            </a:extLst>
          </p:cNvPr>
          <p:cNvGraphicFramePr>
            <a:graphicFrameLocks/>
          </p:cNvGraphicFramePr>
          <p:nvPr>
            <p:extLst>
              <p:ext uri="{D42A27DB-BD31-4B8C-83A1-F6EECF244321}">
                <p14:modId xmlns:p14="http://schemas.microsoft.com/office/powerpoint/2010/main" val="1127072405"/>
              </p:ext>
            </p:extLst>
          </p:nvPr>
        </p:nvGraphicFramePr>
        <p:xfrm>
          <a:off x="1442420" y="1593080"/>
          <a:ext cx="6259160" cy="3581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9590ACAB-B694-6B40-8D22-AF25E834DAF4}"/>
              </a:ext>
            </a:extLst>
          </p:cNvPr>
          <p:cNvGraphicFramePr>
            <a:graphicFrameLocks/>
          </p:cNvGraphicFramePr>
          <p:nvPr>
            <p:extLst>
              <p:ext uri="{D42A27DB-BD31-4B8C-83A1-F6EECF244321}">
                <p14:modId xmlns:p14="http://schemas.microsoft.com/office/powerpoint/2010/main" val="483619870"/>
              </p:ext>
            </p:extLst>
          </p:nvPr>
        </p:nvGraphicFramePr>
        <p:xfrm>
          <a:off x="1442420" y="1589953"/>
          <a:ext cx="6259160" cy="3581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2135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sz="3600" b="0" dirty="0">
                <a:solidFill>
                  <a:schemeClr val="bg1"/>
                </a:solidFill>
                <a:latin typeface="Athelas" panose="02000503000000020003" pitchFamily="2" charset="77"/>
              </a:rPr>
              <a:t>Isn’t discrimination the very point of ML?</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pPr marL="0" indent="0" algn="ctr">
              <a:buNone/>
            </a:pPr>
            <a:r>
              <a:rPr lang="en-US" altLang="en-US" sz="3600" dirty="0"/>
              <a:t>Unjustified basis for differentiation</a:t>
            </a:r>
          </a:p>
          <a:p>
            <a:pPr marL="0" indent="0" algn="ctr">
              <a:buNone/>
            </a:pPr>
            <a:endParaRPr lang="en-US" altLang="en-US" sz="3600" dirty="0"/>
          </a:p>
          <a:p>
            <a:pPr marL="0" indent="0" algn="ctr">
              <a:buNone/>
            </a:pPr>
            <a:r>
              <a:rPr lang="en-US" altLang="en-US" sz="3600" dirty="0"/>
              <a:t>Practical irrelevance</a:t>
            </a:r>
          </a:p>
          <a:p>
            <a:pPr marL="0" indent="0" algn="ctr">
              <a:buNone/>
            </a:pPr>
            <a:endParaRPr lang="en-US" altLang="en-US" sz="3600" dirty="0"/>
          </a:p>
          <a:p>
            <a:pPr marL="0" indent="0" algn="ctr">
              <a:buNone/>
            </a:pPr>
            <a:r>
              <a:rPr lang="en-US" altLang="en-US" sz="3600" dirty="0"/>
              <a:t>Moral irrelevance</a:t>
            </a:r>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90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sz="3600" b="0" dirty="0">
                <a:solidFill>
                  <a:schemeClr val="bg1"/>
                </a:solidFill>
                <a:latin typeface="Athelas" panose="02000503000000020003" pitchFamily="2" charset="77"/>
              </a:rPr>
              <a:t>Discrimination is not a general concept</a:t>
            </a:r>
          </a:p>
        </p:txBody>
      </p:sp>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400" dirty="0"/>
              <a:t>It is </a:t>
            </a:r>
            <a:r>
              <a:rPr lang="en-US" altLang="en-US" sz="2400" b="1" i="1" dirty="0"/>
              <a:t>domain</a:t>
            </a:r>
            <a:r>
              <a:rPr lang="en-US" altLang="en-US" sz="2400" dirty="0"/>
              <a:t> specific</a:t>
            </a:r>
          </a:p>
          <a:p>
            <a:pPr lvl="1"/>
            <a:r>
              <a:rPr lang="en-US" altLang="en-US" sz="1800" dirty="0"/>
              <a:t>Concerned with important opportunities that affect people’s life chances.</a:t>
            </a:r>
          </a:p>
          <a:p>
            <a:pPr lvl="1"/>
            <a:r>
              <a:rPr lang="en-US" altLang="en-US" sz="1800" dirty="0"/>
              <a:t>Some of the current regulated domains in the U.S. include:</a:t>
            </a:r>
          </a:p>
          <a:p>
            <a:pPr lvl="1"/>
            <a:endParaRPr lang="en-US" altLang="en-US" sz="1800" dirty="0"/>
          </a:p>
          <a:p>
            <a:pPr marL="457200" lvl="1" indent="0" algn="ctr">
              <a:buNone/>
            </a:pPr>
            <a:r>
              <a:rPr lang="en-US" altLang="en-US" sz="1800" b="1" dirty="0"/>
              <a:t>Credit, Education, Employment, Housing, “Public Accommodation”</a:t>
            </a:r>
          </a:p>
          <a:p>
            <a:pPr marL="457200" lvl="1" indent="0" algn="ctr">
              <a:buNone/>
            </a:pPr>
            <a:endParaRPr lang="en-US" altLang="en-US" sz="1800" b="1" dirty="0"/>
          </a:p>
          <a:p>
            <a:r>
              <a:rPr lang="en-US" altLang="en-US" sz="2400" dirty="0"/>
              <a:t>It is </a:t>
            </a:r>
            <a:r>
              <a:rPr lang="en-US" altLang="en-US" sz="2400" b="1" i="1" dirty="0"/>
              <a:t>feature</a:t>
            </a:r>
            <a:r>
              <a:rPr lang="en-US" altLang="en-US" sz="2400" dirty="0"/>
              <a:t> specific</a:t>
            </a:r>
          </a:p>
          <a:p>
            <a:pPr lvl="1"/>
            <a:r>
              <a:rPr lang="en-US" altLang="en-US" sz="1800" dirty="0"/>
              <a:t>Concerned with socially salient qualities that have served as the basis for unjustified and systematically adverse treatment in the past.</a:t>
            </a:r>
          </a:p>
          <a:p>
            <a:pPr lvl="1"/>
            <a:r>
              <a:rPr lang="en-US" altLang="en-US" sz="1800" dirty="0"/>
              <a:t>Some of the legally recognized ‘protected classes’ in U.S. include:</a:t>
            </a:r>
          </a:p>
          <a:p>
            <a:pPr lvl="1"/>
            <a:endParaRPr lang="en-US" altLang="en-US" sz="1800" dirty="0"/>
          </a:p>
          <a:p>
            <a:pPr marL="457200" lvl="1" indent="0" algn="ctr">
              <a:buNone/>
            </a:pPr>
            <a:r>
              <a:rPr lang="en-US" altLang="en-US" sz="1800" b="1" dirty="0"/>
              <a:t>Race, Color, Sex, Religion, National Origin, Citizenship, Age, Pregnancy, Familial status, Disability status, Veteran status, Genetic information</a:t>
            </a:r>
          </a:p>
          <a:p>
            <a:pPr lvl="1"/>
            <a:endParaRPr lang="en-US" altLang="en-US" sz="1800" dirty="0"/>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630238" y="0"/>
            <a:ext cx="7886700" cy="914400"/>
          </a:xfrm>
        </p:spPr>
        <p:txBody>
          <a:bodyPr/>
          <a:lstStyle/>
          <a:p>
            <a:pPr algn="ctr"/>
            <a:r>
              <a:rPr lang="en-US" altLang="en-US" sz="3600" b="0" dirty="0">
                <a:solidFill>
                  <a:schemeClr val="bg1"/>
                </a:solidFill>
                <a:latin typeface="Athelas" panose="02000503000000020003" pitchFamily="2" charset="77"/>
              </a:rPr>
              <a:t>Two doctrines in discrimination law</a:t>
            </a:r>
          </a:p>
        </p:txBody>
      </p:sp>
      <p:sp>
        <p:nvSpPr>
          <p:cNvPr id="2" name="Text Placeholder 1">
            <a:extLst>
              <a:ext uri="{FF2B5EF4-FFF2-40B4-BE49-F238E27FC236}">
                <a16:creationId xmlns:a16="http://schemas.microsoft.com/office/drawing/2014/main" id="{341BD91B-11A6-E748-8D11-EE82CB6C28BF}"/>
              </a:ext>
            </a:extLst>
          </p:cNvPr>
          <p:cNvSpPr>
            <a:spLocks noGrp="1"/>
          </p:cNvSpPr>
          <p:nvPr>
            <p:ph type="body" idx="1"/>
          </p:nvPr>
        </p:nvSpPr>
        <p:spPr>
          <a:xfrm>
            <a:off x="630237" y="990600"/>
            <a:ext cx="3868737" cy="457200"/>
          </a:xfrm>
        </p:spPr>
        <p:txBody>
          <a:bodyPr/>
          <a:lstStyle/>
          <a:p>
            <a:pPr algn="ctr"/>
            <a:r>
              <a:rPr lang="en-US" dirty="0"/>
              <a:t>Disparate Treatment</a:t>
            </a:r>
          </a:p>
        </p:txBody>
      </p:sp>
      <p:sp>
        <p:nvSpPr>
          <p:cNvPr id="3" name="Content Placeholder 2">
            <a:extLst>
              <a:ext uri="{FF2B5EF4-FFF2-40B4-BE49-F238E27FC236}">
                <a16:creationId xmlns:a16="http://schemas.microsoft.com/office/drawing/2014/main" id="{6BA071F7-FC9F-D240-A2C2-290C9E87EB04}"/>
              </a:ext>
            </a:extLst>
          </p:cNvPr>
          <p:cNvSpPr>
            <a:spLocks noGrp="1"/>
          </p:cNvSpPr>
          <p:nvPr>
            <p:ph sz="half" idx="2"/>
          </p:nvPr>
        </p:nvSpPr>
        <p:spPr>
          <a:xfrm>
            <a:off x="630238" y="1524000"/>
            <a:ext cx="3868737" cy="4665663"/>
          </a:xfrm>
        </p:spPr>
        <p:txBody>
          <a:bodyPr/>
          <a:lstStyle/>
          <a:p>
            <a:r>
              <a:rPr lang="en-US" sz="2000" dirty="0"/>
              <a:t>Formal: </a:t>
            </a:r>
          </a:p>
          <a:p>
            <a:pPr marL="685800" lvl="1"/>
            <a:r>
              <a:rPr lang="en-US" sz="1600" dirty="0"/>
              <a:t>Explicitly considering class membership</a:t>
            </a:r>
          </a:p>
          <a:p>
            <a:pPr lvl="1" indent="-342900"/>
            <a:r>
              <a:rPr lang="en-US" sz="1600" dirty="0"/>
              <a:t>Even if it is relevant</a:t>
            </a:r>
          </a:p>
          <a:p>
            <a:pPr marL="0" indent="0" algn="ctr">
              <a:buNone/>
            </a:pPr>
            <a:r>
              <a:rPr lang="en-US" sz="2000" i="1" dirty="0"/>
              <a:t>Or</a:t>
            </a:r>
          </a:p>
          <a:p>
            <a:r>
              <a:rPr lang="en-US" sz="2000" dirty="0"/>
              <a:t>Intentional:</a:t>
            </a:r>
          </a:p>
          <a:p>
            <a:pPr lvl="1"/>
            <a:r>
              <a:rPr lang="en-US" sz="1600" dirty="0"/>
              <a:t>Purposefully attempting to discriminate without direct reference to class membership</a:t>
            </a:r>
          </a:p>
          <a:p>
            <a:pPr lvl="1"/>
            <a:r>
              <a:rPr lang="en-US" sz="1600" dirty="0"/>
              <a:t>Pretext or ‘motivating factor’</a:t>
            </a:r>
          </a:p>
          <a:p>
            <a:pPr marL="57150" indent="0">
              <a:buNone/>
            </a:pPr>
            <a:r>
              <a:rPr lang="en-US" sz="2000" dirty="0"/>
              <a:t>---------------------------------------------</a:t>
            </a:r>
          </a:p>
          <a:p>
            <a:r>
              <a:rPr lang="en-US" sz="2000" dirty="0"/>
              <a:t>We aim to achieve:</a:t>
            </a:r>
          </a:p>
          <a:p>
            <a:pPr lvl="1"/>
            <a:r>
              <a:rPr lang="en-US" sz="1600" dirty="0"/>
              <a:t>Procedural fairness</a:t>
            </a:r>
          </a:p>
          <a:p>
            <a:pPr lvl="1"/>
            <a:r>
              <a:rPr lang="en-US" sz="1600" dirty="0"/>
              <a:t>Equality of opportunity</a:t>
            </a:r>
          </a:p>
        </p:txBody>
      </p:sp>
      <p:sp>
        <p:nvSpPr>
          <p:cNvPr id="4" name="Text Placeholder 3">
            <a:extLst>
              <a:ext uri="{FF2B5EF4-FFF2-40B4-BE49-F238E27FC236}">
                <a16:creationId xmlns:a16="http://schemas.microsoft.com/office/drawing/2014/main" id="{DE530677-EA3F-6F4D-A320-79B47E0B9D16}"/>
              </a:ext>
            </a:extLst>
          </p:cNvPr>
          <p:cNvSpPr>
            <a:spLocks noGrp="1"/>
          </p:cNvSpPr>
          <p:nvPr>
            <p:ph type="body" sz="quarter" idx="3"/>
          </p:nvPr>
        </p:nvSpPr>
        <p:spPr>
          <a:xfrm>
            <a:off x="4629150" y="990600"/>
            <a:ext cx="3887788" cy="457200"/>
          </a:xfrm>
        </p:spPr>
        <p:txBody>
          <a:bodyPr/>
          <a:lstStyle/>
          <a:p>
            <a:pPr algn="ctr"/>
            <a:r>
              <a:rPr lang="en-US" dirty="0"/>
              <a:t>Disparate Impact</a:t>
            </a:r>
          </a:p>
        </p:txBody>
      </p:sp>
      <p:sp>
        <p:nvSpPr>
          <p:cNvPr id="5" name="Content Placeholder 4">
            <a:extLst>
              <a:ext uri="{FF2B5EF4-FFF2-40B4-BE49-F238E27FC236}">
                <a16:creationId xmlns:a16="http://schemas.microsoft.com/office/drawing/2014/main" id="{E5C43021-A999-1349-A511-3CFA46E29CD4}"/>
              </a:ext>
            </a:extLst>
          </p:cNvPr>
          <p:cNvSpPr>
            <a:spLocks noGrp="1"/>
          </p:cNvSpPr>
          <p:nvPr>
            <p:ph sz="quarter" idx="4"/>
          </p:nvPr>
        </p:nvSpPr>
        <p:spPr>
          <a:xfrm>
            <a:off x="4629150" y="1524000"/>
            <a:ext cx="3887788" cy="4665663"/>
          </a:xfrm>
        </p:spPr>
        <p:txBody>
          <a:bodyPr/>
          <a:lstStyle/>
          <a:p>
            <a:r>
              <a:rPr lang="en-US" sz="2000" dirty="0"/>
              <a:t>Unjustified or avoidable</a:t>
            </a:r>
          </a:p>
          <a:p>
            <a:r>
              <a:rPr lang="en-US" sz="2000" dirty="0"/>
              <a:t>Legal procedure:</a:t>
            </a:r>
          </a:p>
          <a:p>
            <a:pPr lvl="1" indent="-342900">
              <a:buFont typeface="+mj-lt"/>
              <a:buAutoNum type="arabicPeriod"/>
            </a:pPr>
            <a:r>
              <a:rPr lang="en-US" sz="1600" dirty="0"/>
              <a:t>Establish that decision procedure has a disparate impact (‘Four-fifths rule’)</a:t>
            </a:r>
          </a:p>
          <a:p>
            <a:pPr lvl="1" indent="-342900">
              <a:buFont typeface="+mj-lt"/>
              <a:buAutoNum type="arabicPeriod"/>
            </a:pPr>
            <a:r>
              <a:rPr lang="en-US" sz="1600" dirty="0"/>
              <a:t>Provide a justification for making decisions in this way (‘Business necessity’ and 'job-related’)</a:t>
            </a:r>
          </a:p>
          <a:p>
            <a:pPr lvl="1" indent="-342900">
              <a:buFont typeface="+mj-lt"/>
              <a:buAutoNum type="arabicPeriod"/>
            </a:pPr>
            <a:r>
              <a:rPr lang="en-US" sz="1600" dirty="0"/>
              <a:t>Show that defendant could achieve same goal using a different procedure that would result in a smaller disparity (‘Alternative practice’)</a:t>
            </a:r>
          </a:p>
          <a:p>
            <a:pPr marL="0" indent="0">
              <a:buNone/>
            </a:pPr>
            <a:r>
              <a:rPr lang="en-US" sz="2000" dirty="0"/>
              <a:t>----------------------------------------------</a:t>
            </a:r>
          </a:p>
          <a:p>
            <a:r>
              <a:rPr lang="en-US" sz="2000" dirty="0"/>
              <a:t>We aim to achieve:</a:t>
            </a:r>
          </a:p>
          <a:p>
            <a:pPr lvl="1"/>
            <a:r>
              <a:rPr lang="en-US" sz="1600" dirty="0"/>
              <a:t>Distributive justice</a:t>
            </a:r>
          </a:p>
          <a:p>
            <a:pPr lvl="1"/>
            <a:r>
              <a:rPr lang="en-US" sz="1600" dirty="0"/>
              <a:t>Minimized inequality of outcome</a:t>
            </a:r>
          </a:p>
          <a:p>
            <a:endParaRPr lang="en-US" sz="2000" dirty="0"/>
          </a:p>
        </p:txBody>
      </p:sp>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32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 calcmode="lin" valueType="num">
                                      <p:cBhvr additive="base">
                                        <p:cTn id="4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Formal setup</a:t>
            </a:r>
          </a:p>
        </p:txBody>
      </p:sp>
      <mc:AlternateContent xmlns:mc="http://schemas.openxmlformats.org/markup-compatibility/2006" xmlns:a14="http://schemas.microsoft.com/office/drawing/2010/main">
        <mc:Choice Requires="a14">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pPr marL="0" indent="0" algn="ctr">
                  <a:buNone/>
                </a:pP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𝐴</m:t>
                    </m:r>
                  </m:oMath>
                </a14:m>
                <a:r>
                  <a:rPr lang="en-US" altLang="en-US" sz="2000" dirty="0">
                    <a:solidFill>
                      <a:schemeClr val="accent1">
                        <a:lumMod val="25000"/>
                      </a:schemeClr>
                    </a:solidFill>
                  </a:rPr>
                  <a:t> </a:t>
                </a:r>
                <a:r>
                  <a:rPr lang="en-US" altLang="en-US" sz="2000" dirty="0"/>
                  <a:t>protected attributes</a:t>
                </a:r>
              </a:p>
              <a:p>
                <a:pPr marL="0" indent="0" algn="ctr">
                  <a:buNone/>
                </a:pPr>
                <a:r>
                  <a:rPr lang="en-US" altLang="en-US" sz="1600" dirty="0"/>
                  <a:t>(often not even known, ill-defined, misreported)</a:t>
                </a:r>
              </a:p>
              <a:p>
                <a:pPr marL="0" indent="0" algn="ctr">
                  <a:buNone/>
                </a:pPr>
                <a:endParaRPr lang="en-US" altLang="en-US" sz="1600" i="1" dirty="0">
                  <a:solidFill>
                    <a:schemeClr val="accent1">
                      <a:lumMod val="50000"/>
                    </a:schemeClr>
                  </a:solidFill>
                  <a:latin typeface="Cambria Math" panose="02040503050406030204" pitchFamily="18" charset="0"/>
                </a:endParaRPr>
              </a:p>
              <a:p>
                <a:pPr marL="0" indent="0" algn="ctr">
                  <a:buNone/>
                </a:pP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𝑋</m:t>
                    </m:r>
                  </m:oMath>
                </a14:m>
                <a:r>
                  <a:rPr lang="en-US" altLang="en-US" sz="2000" dirty="0"/>
                  <a:t> all other features of an individual </a:t>
                </a:r>
              </a:p>
              <a:p>
                <a:pPr marL="0" indent="0" algn="ctr">
                  <a:buNone/>
                </a:pPr>
                <a:r>
                  <a:rPr lang="en-US" altLang="en-US" sz="1600" dirty="0"/>
                  <a:t>(still includes measurement biases)</a:t>
                </a:r>
              </a:p>
              <a:p>
                <a:pPr marL="0" indent="0" algn="ctr">
                  <a:buNone/>
                </a:pPr>
                <a:endParaRPr lang="en-US" altLang="en-US" sz="1600" dirty="0"/>
              </a:p>
              <a:p>
                <a:pPr marL="0" indent="0" algn="ctr">
                  <a:buNone/>
                </a:pPr>
                <a14:m>
                  <m:oMath xmlns:m="http://schemas.openxmlformats.org/officeDocument/2006/math">
                    <m:r>
                      <a:rPr lang="en-US" altLang="en-US" sz="2000" dirty="0" smtClean="0">
                        <a:solidFill>
                          <a:schemeClr val="accent1">
                            <a:lumMod val="50000"/>
                          </a:schemeClr>
                        </a:solidFill>
                        <a:latin typeface="Cambria Math" panose="02040503050406030204" pitchFamily="18" charset="0"/>
                      </a:rPr>
                      <m:t>𝑈</m:t>
                    </m:r>
                  </m:oMath>
                </a14:m>
                <a:r>
                  <a:rPr lang="en-US" altLang="en-US" sz="2000" dirty="0"/>
                  <a:t> the set of all relevant latent attributes </a:t>
                </a:r>
              </a:p>
              <a:p>
                <a:pPr marL="0" indent="0" algn="ctr">
                  <a:buNone/>
                </a:pPr>
                <a:endParaRPr lang="en-US" altLang="en-US" sz="1600" dirty="0"/>
              </a:p>
              <a:p>
                <a:pPr marL="0" indent="0" algn="ctr">
                  <a:buNone/>
                </a:pP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𝑌</m:t>
                    </m:r>
                  </m:oMath>
                </a14:m>
                <a:r>
                  <a:rPr lang="en-US" altLang="en-US" sz="2000" dirty="0"/>
                  <a:t> actual outcomes</a:t>
                </a:r>
              </a:p>
              <a:p>
                <a:pPr marL="0" indent="0" algn="ctr">
                  <a:buNone/>
                </a:pPr>
                <a:r>
                  <a:rPr lang="en-US" altLang="en-US" sz="1600" dirty="0"/>
                  <a:t>(often includes historical biases)</a:t>
                </a:r>
              </a:p>
              <a:p>
                <a:pPr marL="0" indent="0" algn="ctr">
                  <a:buNone/>
                </a:pPr>
                <a:endParaRPr lang="en-US" altLang="en-US" sz="1600" dirty="0"/>
              </a:p>
              <a:p>
                <a:pPr marL="0" indent="0" algn="ctr">
                  <a:buNone/>
                </a:pPr>
                <a14:m>
                  <m:oMath xmlns:m="http://schemas.openxmlformats.org/officeDocument/2006/math">
                    <m:acc>
                      <m:accPr>
                        <m:chr m:val="̂"/>
                        <m:ctrlPr>
                          <a:rPr lang="en-US" altLang="en-US" sz="2000" i="1" dirty="0" smtClean="0">
                            <a:solidFill>
                              <a:schemeClr val="accent1">
                                <a:lumMod val="50000"/>
                              </a:schemeClr>
                            </a:solidFill>
                            <a:latin typeface="Cambria Math" panose="02040503050406030204" pitchFamily="18" charset="0"/>
                          </a:rPr>
                        </m:ctrlPr>
                      </m:accPr>
                      <m:e>
                        <m:r>
                          <a:rPr lang="en-US" altLang="en-US" sz="2000" b="0" i="1" dirty="0" smtClean="0">
                            <a:solidFill>
                              <a:schemeClr val="accent1">
                                <a:lumMod val="50000"/>
                              </a:schemeClr>
                            </a:solidFill>
                            <a:latin typeface="Cambria Math" panose="02040503050406030204" pitchFamily="18" charset="0"/>
                          </a:rPr>
                          <m:t>𝑌</m:t>
                        </m:r>
                      </m:e>
                    </m:acc>
                  </m:oMath>
                </a14:m>
                <a:r>
                  <a:rPr lang="en-US" altLang="en-US" sz="2000" dirty="0"/>
                  <a:t> predictor which depends on </a:t>
                </a: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𝐴</m:t>
                    </m:r>
                  </m:oMath>
                </a14:m>
                <a:r>
                  <a:rPr lang="en-US" altLang="en-US" sz="2000" dirty="0"/>
                  <a:t>, </a:t>
                </a: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𝑋</m:t>
                    </m:r>
                  </m:oMath>
                </a14:m>
                <a:r>
                  <a:rPr lang="en-US" altLang="en-US" sz="2000" dirty="0"/>
                  <a:t> and </a:t>
                </a: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𝑈</m:t>
                    </m:r>
                  </m:oMath>
                </a14:m>
                <a:r>
                  <a:rPr lang="en-US" altLang="en-US" sz="2000" dirty="0"/>
                  <a:t>.</a:t>
                </a:r>
              </a:p>
              <a:p>
                <a:pPr marL="0" indent="0" algn="ctr">
                  <a:buNone/>
                </a:pPr>
                <a:r>
                  <a:rPr lang="en-US" altLang="en-US" sz="1600" dirty="0"/>
                  <a:t>(often not well defined, e.g. large scale production ML system)</a:t>
                </a:r>
              </a:p>
            </p:txBody>
          </p:sp>
        </mc:Choice>
        <mc:Fallback xmlns="">
          <p:sp>
            <p:nvSpPr>
              <p:cNvPr id="5123" name="Rectangle 3">
                <a:extLst>
                  <a:ext uri="{FF2B5EF4-FFF2-40B4-BE49-F238E27FC236}">
                    <a16:creationId xmlns:a16="http://schemas.microsoft.com/office/drawing/2014/main" id="{E3B68AF6-D3BF-4342-886C-111064F81117}"/>
                  </a:ext>
                </a:extLst>
              </p:cNvPr>
              <p:cNvSpPr>
                <a:spLocks noGrp="1" noRot="1" noChangeAspect="1" noMove="1" noResize="1" noEditPoints="1" noAdjustHandles="1" noChangeArrowheads="1" noChangeShapeType="1" noTextEdit="1"/>
              </p:cNvSpPr>
              <p:nvPr>
                <p:ph type="body" idx="1"/>
              </p:nvPr>
            </p:nvSpPr>
            <p:spPr>
              <a:xfrm>
                <a:off x="457200" y="1066800"/>
                <a:ext cx="8229600" cy="4633961"/>
              </a:xfrm>
              <a:blipFill>
                <a:blip r:embed="rId3"/>
                <a:stretch>
                  <a:fillRect t="-548"/>
                </a:stretch>
              </a:blipFill>
            </p:spPr>
            <p:txBody>
              <a:bodyPr/>
              <a:lstStyle/>
              <a:p>
                <a:r>
                  <a:rPr lang="en-US">
                    <a:noFill/>
                  </a:rPr>
                  <a:t> </a:t>
                </a:r>
              </a:p>
            </p:txBody>
          </p:sp>
        </mc:Fallback>
      </mc:AlternateContent>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98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1BBADA-C774-AF40-92F1-E1ADD129B1A2}"/>
              </a:ext>
            </a:extLst>
          </p:cNvPr>
          <p:cNvSpPr>
            <a:spLocks noGrp="1" noChangeArrowheads="1"/>
          </p:cNvSpPr>
          <p:nvPr>
            <p:ph type="title"/>
          </p:nvPr>
        </p:nvSpPr>
        <p:spPr>
          <a:xfrm>
            <a:off x="457200" y="0"/>
            <a:ext cx="8229600" cy="914400"/>
          </a:xfrm>
        </p:spPr>
        <p:txBody>
          <a:bodyPr/>
          <a:lstStyle/>
          <a:p>
            <a:pPr algn="ctr"/>
            <a:r>
              <a:rPr lang="en-US" altLang="en-US" b="0" dirty="0">
                <a:solidFill>
                  <a:schemeClr val="bg1"/>
                </a:solidFill>
                <a:latin typeface="Athelas" panose="02000503000000020003" pitchFamily="2" charset="77"/>
              </a:rPr>
              <a:t>Demographic parity</a:t>
            </a:r>
          </a:p>
        </p:txBody>
      </p:sp>
      <mc:AlternateContent xmlns:mc="http://schemas.openxmlformats.org/markup-compatibility/2006" xmlns:a14="http://schemas.microsoft.com/office/drawing/2010/main">
        <mc:Choice Requires="a14">
          <p:sp>
            <p:nvSpPr>
              <p:cNvPr id="5123" name="Rectangle 3">
                <a:extLst>
                  <a:ext uri="{FF2B5EF4-FFF2-40B4-BE49-F238E27FC236}">
                    <a16:creationId xmlns:a16="http://schemas.microsoft.com/office/drawing/2014/main" id="{E3B68AF6-D3BF-4342-886C-111064F81117}"/>
                  </a:ext>
                </a:extLst>
              </p:cNvPr>
              <p:cNvSpPr>
                <a:spLocks noGrp="1" noChangeArrowheads="1"/>
              </p:cNvSpPr>
              <p:nvPr>
                <p:ph type="body" idx="1"/>
              </p:nvPr>
            </p:nvSpPr>
            <p:spPr>
              <a:xfrm>
                <a:off x="457200" y="1066800"/>
                <a:ext cx="8229600" cy="4633961"/>
              </a:xfrm>
            </p:spPr>
            <p:txBody>
              <a:bodyPr/>
              <a:lstStyle/>
              <a:p>
                <a:r>
                  <a:rPr lang="en-US" altLang="en-US" sz="2000" dirty="0"/>
                  <a:t>Assume </a:t>
                </a: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𝑌</m:t>
                    </m:r>
                  </m:oMath>
                </a14:m>
                <a:r>
                  <a:rPr lang="en-US" altLang="en-US" sz="2000" dirty="0"/>
                  <a:t> and </a:t>
                </a:r>
                <a14:m>
                  <m:oMath xmlns:m="http://schemas.openxmlformats.org/officeDocument/2006/math">
                    <m:r>
                      <a:rPr lang="en-US" altLang="en-US" sz="2000" i="1" dirty="0" smtClean="0">
                        <a:solidFill>
                          <a:schemeClr val="accent1">
                            <a:lumMod val="50000"/>
                          </a:schemeClr>
                        </a:solidFill>
                        <a:latin typeface="Cambria Math" panose="02040503050406030204" pitchFamily="18" charset="0"/>
                      </a:rPr>
                      <m:t>𝐴</m:t>
                    </m:r>
                  </m:oMath>
                </a14:m>
                <a:r>
                  <a:rPr lang="en-US" altLang="en-US" sz="2000" dirty="0"/>
                  <a:t> are binary variables.</a:t>
                </a:r>
              </a:p>
              <a:p>
                <a:endParaRPr lang="en-US" altLang="en-US" sz="2000" dirty="0"/>
              </a:p>
              <a:p>
                <a:r>
                  <a:rPr lang="en-US" altLang="en-US" sz="2000" b="1" dirty="0"/>
                  <a:t>Definition.</a:t>
                </a:r>
                <a:r>
                  <a:rPr lang="en-US" altLang="en-US" sz="2000" dirty="0"/>
                  <a:t> Classifier </a:t>
                </a:r>
                <a14:m>
                  <m:oMath xmlns:m="http://schemas.openxmlformats.org/officeDocument/2006/math">
                    <m:acc>
                      <m:accPr>
                        <m:chr m:val="̂"/>
                        <m:ctrlPr>
                          <a:rPr lang="en-US" altLang="en-US" sz="2000" i="1" dirty="0">
                            <a:solidFill>
                              <a:schemeClr val="accent1">
                                <a:lumMod val="50000"/>
                              </a:schemeClr>
                            </a:solidFill>
                            <a:latin typeface="Cambria Math" panose="02040503050406030204" pitchFamily="18" charset="0"/>
                          </a:rPr>
                        </m:ctrlPr>
                      </m:accPr>
                      <m:e>
                        <m:r>
                          <a:rPr lang="en-US" altLang="en-US" sz="2000" i="1" dirty="0">
                            <a:solidFill>
                              <a:schemeClr val="accent1">
                                <a:lumMod val="50000"/>
                              </a:schemeClr>
                            </a:solidFill>
                            <a:latin typeface="Cambria Math" panose="02040503050406030204" pitchFamily="18" charset="0"/>
                          </a:rPr>
                          <m:t>𝑌</m:t>
                        </m:r>
                      </m:e>
                    </m:acc>
                  </m:oMath>
                </a14:m>
                <a:r>
                  <a:rPr lang="en-US" altLang="en-US" sz="2000" dirty="0"/>
                  <a:t> satisfies demographic parity if:</a:t>
                </a:r>
              </a:p>
              <a:p>
                <a:endParaRPr lang="en-US" altLang="en-US" sz="2000" dirty="0"/>
              </a:p>
              <a:p>
                <a:pPr marL="0" indent="0" algn="ctr">
                  <a:buNone/>
                </a:pPr>
                <a14:m>
                  <m:oMathPara xmlns:m="http://schemas.openxmlformats.org/officeDocument/2006/math">
                    <m:oMathParaPr>
                      <m:jc m:val="centerGroup"/>
                    </m:oMathParaPr>
                    <m:oMath xmlns:m="http://schemas.openxmlformats.org/officeDocument/2006/math">
                      <m:r>
                        <a:rPr lang="en-US" altLang="en-US" sz="2000" b="0" i="1" smtClean="0">
                          <a:solidFill>
                            <a:schemeClr val="accent1">
                              <a:lumMod val="50000"/>
                            </a:schemeClr>
                          </a:solidFill>
                          <a:latin typeface="Cambria Math" panose="02040503050406030204" pitchFamily="18" charset="0"/>
                        </a:rPr>
                        <m:t>𝑃</m:t>
                      </m:r>
                      <m:d>
                        <m:dPr>
                          <m:ctrlPr>
                            <a:rPr lang="en-US" altLang="en-US" sz="2000" b="0" i="1" smtClean="0">
                              <a:solidFill>
                                <a:schemeClr val="accent1">
                                  <a:lumMod val="50000"/>
                                </a:schemeClr>
                              </a:solidFill>
                              <a:latin typeface="Cambria Math" panose="02040503050406030204" pitchFamily="18" charset="0"/>
                            </a:rPr>
                          </m:ctrlPr>
                        </m:dPr>
                        <m:e>
                          <m:acc>
                            <m:accPr>
                              <m:chr m:val="̂"/>
                              <m:ctrlPr>
                                <a:rPr lang="en-US" altLang="en-US" sz="2000" i="1" dirty="0">
                                  <a:solidFill>
                                    <a:schemeClr val="accent1">
                                      <a:lumMod val="50000"/>
                                    </a:schemeClr>
                                  </a:solidFill>
                                  <a:latin typeface="Cambria Math" panose="02040503050406030204" pitchFamily="18" charset="0"/>
                                </a:rPr>
                              </m:ctrlPr>
                            </m:accPr>
                            <m:e>
                              <m:r>
                                <a:rPr lang="en-US" altLang="en-US" sz="2000" i="1" dirty="0">
                                  <a:solidFill>
                                    <a:schemeClr val="accent1">
                                      <a:lumMod val="50000"/>
                                    </a:schemeClr>
                                  </a:solidFill>
                                  <a:latin typeface="Cambria Math" panose="02040503050406030204" pitchFamily="18" charset="0"/>
                                </a:rPr>
                                <m:t>𝑌</m:t>
                              </m:r>
                            </m:e>
                          </m:acc>
                        </m:e>
                        <m:e>
                          <m:r>
                            <a:rPr lang="en-US" altLang="en-US" sz="2000" b="0" i="1" dirty="0" smtClean="0">
                              <a:solidFill>
                                <a:schemeClr val="accent1">
                                  <a:lumMod val="50000"/>
                                </a:schemeClr>
                              </a:solidFill>
                              <a:latin typeface="Cambria Math" panose="02040503050406030204" pitchFamily="18" charset="0"/>
                            </a:rPr>
                            <m:t>𝐴</m:t>
                          </m:r>
                          <m:r>
                            <a:rPr lang="en-US" altLang="en-US" sz="2000" b="0" i="1" dirty="0" smtClean="0">
                              <a:solidFill>
                                <a:schemeClr val="accent1">
                                  <a:lumMod val="50000"/>
                                </a:schemeClr>
                              </a:solidFill>
                              <a:latin typeface="Cambria Math" panose="02040503050406030204" pitchFamily="18" charset="0"/>
                            </a:rPr>
                            <m:t>=0</m:t>
                          </m:r>
                        </m:e>
                      </m:d>
                      <m:r>
                        <a:rPr lang="en-US" altLang="en-US" sz="2000" b="0" i="1" dirty="0" smtClean="0">
                          <a:solidFill>
                            <a:schemeClr val="accent1">
                              <a:lumMod val="50000"/>
                            </a:schemeClr>
                          </a:solidFill>
                          <a:latin typeface="Cambria Math" panose="02040503050406030204" pitchFamily="18" charset="0"/>
                        </a:rPr>
                        <m:t>=</m:t>
                      </m:r>
                      <m:r>
                        <a:rPr lang="en-US" altLang="en-US" sz="2000" b="0" i="1" dirty="0" smtClean="0">
                          <a:solidFill>
                            <a:schemeClr val="accent1">
                              <a:lumMod val="50000"/>
                            </a:schemeClr>
                          </a:solidFill>
                          <a:latin typeface="Cambria Math" panose="02040503050406030204" pitchFamily="18" charset="0"/>
                        </a:rPr>
                        <m:t>𝑃</m:t>
                      </m:r>
                      <m:r>
                        <a:rPr lang="en-US" altLang="en-US" sz="2000" b="0" i="1" dirty="0" smtClean="0">
                          <a:solidFill>
                            <a:schemeClr val="accent1">
                              <a:lumMod val="50000"/>
                            </a:schemeClr>
                          </a:solidFill>
                          <a:latin typeface="Cambria Math" panose="02040503050406030204" pitchFamily="18" charset="0"/>
                        </a:rPr>
                        <m:t>(</m:t>
                      </m:r>
                      <m:acc>
                        <m:accPr>
                          <m:chr m:val="̂"/>
                          <m:ctrlPr>
                            <a:rPr lang="en-US" altLang="en-US" sz="2000" i="1" dirty="0">
                              <a:solidFill>
                                <a:schemeClr val="accent1">
                                  <a:lumMod val="50000"/>
                                </a:schemeClr>
                              </a:solidFill>
                              <a:latin typeface="Cambria Math" panose="02040503050406030204" pitchFamily="18" charset="0"/>
                            </a:rPr>
                          </m:ctrlPr>
                        </m:accPr>
                        <m:e>
                          <m:r>
                            <a:rPr lang="en-US" altLang="en-US" sz="2000" i="1" dirty="0">
                              <a:solidFill>
                                <a:schemeClr val="accent1">
                                  <a:lumMod val="50000"/>
                                </a:schemeClr>
                              </a:solidFill>
                              <a:latin typeface="Cambria Math" panose="02040503050406030204" pitchFamily="18" charset="0"/>
                            </a:rPr>
                            <m:t>𝑌</m:t>
                          </m:r>
                        </m:e>
                      </m:acc>
                      <m:r>
                        <a:rPr lang="en-US" altLang="en-US" sz="2000" b="0" i="1" dirty="0" smtClean="0">
                          <a:solidFill>
                            <a:schemeClr val="accent1">
                              <a:lumMod val="50000"/>
                            </a:schemeClr>
                          </a:solidFill>
                          <a:latin typeface="Cambria Math" panose="02040503050406030204" pitchFamily="18" charset="0"/>
                        </a:rPr>
                        <m:t>|</m:t>
                      </m:r>
                      <m:r>
                        <a:rPr lang="en-US" altLang="en-US" sz="2000" b="0" i="1" dirty="0" smtClean="0">
                          <a:solidFill>
                            <a:schemeClr val="accent1">
                              <a:lumMod val="50000"/>
                            </a:schemeClr>
                          </a:solidFill>
                          <a:latin typeface="Cambria Math" panose="02040503050406030204" pitchFamily="18" charset="0"/>
                        </a:rPr>
                        <m:t>𝐴</m:t>
                      </m:r>
                      <m:r>
                        <a:rPr lang="en-US" altLang="en-US" sz="2000" b="0" i="1" dirty="0" smtClean="0">
                          <a:solidFill>
                            <a:schemeClr val="accent1">
                              <a:lumMod val="50000"/>
                            </a:schemeClr>
                          </a:solidFill>
                          <a:latin typeface="Cambria Math" panose="02040503050406030204" pitchFamily="18" charset="0"/>
                        </a:rPr>
                        <m:t>=1)</m:t>
                      </m:r>
                    </m:oMath>
                  </m:oMathPara>
                </a14:m>
                <a:endParaRPr lang="en-US" altLang="en-US" sz="2000" dirty="0">
                  <a:solidFill>
                    <a:schemeClr val="accent1">
                      <a:lumMod val="50000"/>
                    </a:schemeClr>
                  </a:solidFill>
                </a:endParaRPr>
              </a:p>
              <a:p>
                <a:pPr marL="0" indent="0" algn="ctr">
                  <a:buNone/>
                </a:pPr>
                <a:endParaRPr lang="en-US" altLang="en-US" sz="2000" dirty="0">
                  <a:solidFill>
                    <a:schemeClr val="accent1">
                      <a:lumMod val="50000"/>
                    </a:schemeClr>
                  </a:solidFill>
                </a:endParaRPr>
              </a:p>
              <a:p>
                <a:r>
                  <a:rPr lang="en-US" altLang="en-US" sz="2000" dirty="0"/>
                  <a:t>In another words, membership in a protected class should have no correlation with the decision.</a:t>
                </a:r>
              </a:p>
            </p:txBody>
          </p:sp>
        </mc:Choice>
        <mc:Fallback xmlns="">
          <p:sp>
            <p:nvSpPr>
              <p:cNvPr id="5123" name="Rectangle 3">
                <a:extLst>
                  <a:ext uri="{FF2B5EF4-FFF2-40B4-BE49-F238E27FC236}">
                    <a16:creationId xmlns:a16="http://schemas.microsoft.com/office/drawing/2014/main" id="{E3B68AF6-D3BF-4342-886C-111064F81117}"/>
                  </a:ext>
                </a:extLst>
              </p:cNvPr>
              <p:cNvSpPr>
                <a:spLocks noGrp="1" noRot="1" noChangeAspect="1" noMove="1" noResize="1" noEditPoints="1" noAdjustHandles="1" noChangeArrowheads="1" noChangeShapeType="1" noTextEdit="1"/>
              </p:cNvSpPr>
              <p:nvPr>
                <p:ph type="body" idx="1"/>
              </p:nvPr>
            </p:nvSpPr>
            <p:spPr>
              <a:xfrm>
                <a:off x="457200" y="1066800"/>
                <a:ext cx="8229600" cy="4633961"/>
              </a:xfrm>
              <a:blipFill>
                <a:blip r:embed="rId3"/>
                <a:stretch>
                  <a:fillRect l="-617" t="-548" r="-1235"/>
                </a:stretch>
              </a:blipFill>
            </p:spPr>
            <p:txBody>
              <a:bodyPr/>
              <a:lstStyle/>
              <a:p>
                <a:r>
                  <a:rPr lang="en-US">
                    <a:noFill/>
                  </a:rPr>
                  <a:t> </a:t>
                </a:r>
              </a:p>
            </p:txBody>
          </p:sp>
        </mc:Fallback>
      </mc:AlternateContent>
      <p:pic>
        <p:nvPicPr>
          <p:cNvPr id="5124" name="Picture 4" descr="Engineering Hlogo 2color cc">
            <a:extLst>
              <a:ext uri="{FF2B5EF4-FFF2-40B4-BE49-F238E27FC236}">
                <a16:creationId xmlns:a16="http://schemas.microsoft.com/office/drawing/2014/main" id="{D8B6FB33-50B1-A642-BCD3-7AD1FB1D8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902325"/>
            <a:ext cx="2971800"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anim calcmode="lin" valueType="num">
                                      <p:cBhvr additive="base">
                                        <p:cTn id="25"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theme/theme1.xml><?xml version="1.0" encoding="utf-8"?>
<a:theme xmlns:a="http://schemas.openxmlformats.org/drawingml/2006/main" name="UT PowerPoint Template">
  <a:themeElements>
    <a:clrScheme name="UT 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T PowerPoint Templat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UT PowerPoi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T PowerPoi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T PowerPoi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T PowerPoi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T PowerPoi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T PowerPoi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T PowerPoi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T PowerPoi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T PowerPoi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T PowerPoi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T PowerPoi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T PowerPoi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 PowerPoint Template</Template>
  <TotalTime>3478</TotalTime>
  <Words>1699</Words>
  <Application>Microsoft Macintosh PowerPoint</Application>
  <PresentationFormat>On-screen Show (4:3)</PresentationFormat>
  <Paragraphs>228</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Apple Symbols</vt:lpstr>
      <vt:lpstr>Arial</vt:lpstr>
      <vt:lpstr>Athelas</vt:lpstr>
      <vt:lpstr>Avenir Book Oblique</vt:lpstr>
      <vt:lpstr>Cambria Math</vt:lpstr>
      <vt:lpstr>Garamond</vt:lpstr>
      <vt:lpstr>UT PowerPoint Template</vt:lpstr>
      <vt:lpstr>Fairness/Complexity Trade-Off</vt:lpstr>
      <vt:lpstr>Why fairness matters in AI?</vt:lpstr>
      <vt:lpstr>Why fairness matters in AI?</vt:lpstr>
      <vt:lpstr>Why fairness matters in AI?</vt:lpstr>
      <vt:lpstr>Isn’t discrimination the very point of ML?</vt:lpstr>
      <vt:lpstr>Discrimination is not a general concept</vt:lpstr>
      <vt:lpstr>Two doctrines in discrimination law</vt:lpstr>
      <vt:lpstr>Formal setup</vt:lpstr>
      <vt:lpstr>Demographic parity</vt:lpstr>
      <vt:lpstr>Equality of opportunity</vt:lpstr>
      <vt:lpstr>Methods to achieve fairness</vt:lpstr>
      <vt:lpstr>Fairness/complexity trade-off</vt:lpstr>
      <vt:lpstr>UCI Adult dataset</vt:lpstr>
      <vt:lpstr>UCI Adult dataset (cont.)</vt:lpstr>
      <vt:lpstr>UCI Adult dataset (cont.)</vt:lpstr>
      <vt:lpstr>UCI Adult dataset (cont.)</vt:lpstr>
      <vt:lpstr>UCI Adult dataset (cont.)</vt:lpstr>
      <vt:lpstr>Machine learning methods</vt:lpstr>
      <vt:lpstr>Decision trees</vt:lpstr>
      <vt:lpstr>Decision tree results</vt:lpstr>
      <vt:lpstr>Decision tree results (cont.)</vt:lpstr>
      <vt:lpstr>Random forest</vt:lpstr>
      <vt:lpstr>Random forest result</vt:lpstr>
      <vt:lpstr>Random forest result (cont.)</vt:lpstr>
      <vt:lpstr>Random forest result (cont.)</vt:lpstr>
      <vt:lpstr>Work still in progress</vt:lpstr>
      <vt:lpstr>Why this matters?</vt:lpstr>
      <vt:lpstr>PowerPoint Presentation</vt:lpstr>
    </vt:vector>
  </TitlesOfParts>
  <Company>Medical College of Ohio</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jtadams</dc:creator>
  <cp:lastModifiedBy/>
  <cp:revision>546</cp:revision>
  <cp:lastPrinted>2018-04-04T04:39:35Z</cp:lastPrinted>
  <dcterms:created xsi:type="dcterms:W3CDTF">2006-09-01T12:40:18Z</dcterms:created>
  <dcterms:modified xsi:type="dcterms:W3CDTF">2018-04-18T18:12:48Z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viewCycleID">
    <vt:i4>577320477</vt:i4>
  </property>
  <property fmtid="{D5CDD505-2E9C-101B-9397-08002B2CF9AE}" pid="3" name="_EmailEntryID">
    <vt:lpwstr>000000003046171D39325C47849EF50305B9675C070034E2201419676A47942CF74E79011C110000023299170000F35EAAB9768B1D43B233BB5FEC7FF9BF000000FB1BA80000</vt:lpwstr>
  </property>
</Properties>
</file>