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1"/>
  </p:notesMasterIdLst>
  <p:sldIdLst>
    <p:sldId id="256" r:id="rId2"/>
    <p:sldId id="317" r:id="rId3"/>
    <p:sldId id="279" r:id="rId4"/>
    <p:sldId id="311" r:id="rId5"/>
    <p:sldId id="319" r:id="rId6"/>
    <p:sldId id="320" r:id="rId7"/>
    <p:sldId id="280" r:id="rId8"/>
    <p:sldId id="312" r:id="rId9"/>
    <p:sldId id="281" r:id="rId10"/>
    <p:sldId id="313" r:id="rId11"/>
    <p:sldId id="282" r:id="rId12"/>
    <p:sldId id="314" r:id="rId13"/>
    <p:sldId id="295" r:id="rId14"/>
    <p:sldId id="321" r:id="rId15"/>
    <p:sldId id="296" r:id="rId16"/>
    <p:sldId id="315" r:id="rId17"/>
    <p:sldId id="316" r:id="rId18"/>
    <p:sldId id="297" r:id="rId19"/>
    <p:sldId id="354" r:id="rId20"/>
    <p:sldId id="358" r:id="rId21"/>
    <p:sldId id="357" r:id="rId22"/>
    <p:sldId id="361" r:id="rId23"/>
    <p:sldId id="363" r:id="rId24"/>
    <p:sldId id="364" r:id="rId25"/>
    <p:sldId id="365" r:id="rId26"/>
    <p:sldId id="366" r:id="rId27"/>
    <p:sldId id="368" r:id="rId28"/>
    <p:sldId id="369" r:id="rId29"/>
    <p:sldId id="370" r:id="rId30"/>
    <p:sldId id="372" r:id="rId31"/>
    <p:sldId id="355" r:id="rId32"/>
    <p:sldId id="371" r:id="rId33"/>
    <p:sldId id="373" r:id="rId34"/>
    <p:sldId id="356" r:id="rId35"/>
    <p:sldId id="375" r:id="rId36"/>
    <p:sldId id="374" r:id="rId37"/>
    <p:sldId id="360" r:id="rId38"/>
    <p:sldId id="376" r:id="rId39"/>
    <p:sldId id="362" r:id="rId40"/>
    <p:sldId id="380" r:id="rId41"/>
    <p:sldId id="379" r:id="rId42"/>
    <p:sldId id="383" r:id="rId43"/>
    <p:sldId id="384" r:id="rId44"/>
    <p:sldId id="385" r:id="rId45"/>
    <p:sldId id="382" r:id="rId46"/>
    <p:sldId id="387" r:id="rId47"/>
    <p:sldId id="386" r:id="rId48"/>
    <p:sldId id="38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1" r:id="rId62"/>
    <p:sldId id="403" r:id="rId63"/>
    <p:sldId id="404" r:id="rId64"/>
    <p:sldId id="407" r:id="rId65"/>
    <p:sldId id="408" r:id="rId66"/>
    <p:sldId id="406" r:id="rId67"/>
    <p:sldId id="409" r:id="rId68"/>
    <p:sldId id="410" r:id="rId69"/>
    <p:sldId id="411" r:id="rId70"/>
  </p:sldIdLst>
  <p:sldSz cx="9144000" cy="5143500" type="screen16x9"/>
  <p:notesSz cx="6858000" cy="9144000"/>
  <p:embeddedFontLst>
    <p:embeddedFont>
      <p:font typeface="Barlow" panose="00000500000000000000" pitchFamily="2" charset="0"/>
      <p:regular r:id="rId72"/>
      <p:bold r:id="rId73"/>
      <p:italic r:id="rId74"/>
      <p:boldItalic r:id="rId75"/>
    </p:embeddedFont>
    <p:embeddedFont>
      <p:font typeface="Barlow Light" panose="00000400000000000000" pitchFamily="2" charset="0"/>
      <p:regular r:id="rId76"/>
      <p:bold r:id="rId77"/>
      <p:italic r:id="rId78"/>
      <p:boldItalic r:id="rId79"/>
    </p:embeddedFont>
    <p:embeddedFont>
      <p:font typeface="Barlow Medium" panose="00000600000000000000" pitchFamily="2" charset="0"/>
      <p:regular r:id="rId80"/>
      <p:bold r:id="rId81"/>
      <p:italic r:id="rId82"/>
      <p:boldItalic r:id="rId83"/>
    </p:embeddedFont>
    <p:embeddedFont>
      <p:font typeface="Bebas Neue" panose="020B0606020202050201" pitchFamily="34" charset="0"/>
      <p:regular r:id="rId84"/>
    </p:embeddedFont>
    <p:embeddedFont>
      <p:font typeface="Cambria Math" panose="02040503050406030204" pitchFamily="18" charset="0"/>
      <p:regular r:id="rId8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B06C3-B134-42BB-BF37-6BC2B6D90623}" v="51" dt="2024-10-24T10:51:18.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632" autoAdjust="0"/>
  </p:normalViewPr>
  <p:slideViewPr>
    <p:cSldViewPr snapToGrid="0">
      <p:cViewPr varScale="1">
        <p:scale>
          <a:sx n="66" d="100"/>
          <a:sy n="66" d="100"/>
        </p:scale>
        <p:origin x="67" y="6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5.fntdata"/><Relationship Id="rId84" Type="http://schemas.openxmlformats.org/officeDocument/2006/relationships/font" Target="fonts/font13.fntdata"/><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openxmlformats.org/officeDocument/2006/relationships/font" Target="fonts/font8.fntdata"/><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1.fntdata"/><Relationship Id="rId90" Type="http://schemas.microsoft.com/office/2015/10/relationships/revisionInfo" Target="revisionInfo.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80" Type="http://schemas.openxmlformats.org/officeDocument/2006/relationships/font" Target="fonts/font9.fntdata"/><Relationship Id="rId85"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83" Type="http://schemas.openxmlformats.org/officeDocument/2006/relationships/font" Target="fonts/font12.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font" Target="fonts/font7.fntdata"/><Relationship Id="rId81" Type="http://schemas.openxmlformats.org/officeDocument/2006/relationships/font" Target="fonts/font10.fntdata"/><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1C866-A99D-4E4D-96B7-62905CBA539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ZA"/>
        </a:p>
      </dgm:t>
    </dgm:pt>
    <dgm:pt modelId="{0690BA19-4880-4213-A68F-70ABED03D302}">
      <dgm:prSet phldrT="[Text]" custT="1"/>
      <dgm:spPr/>
      <dgm:t>
        <a:bodyPr/>
        <a:lstStyle/>
        <a:p>
          <a:r>
            <a:rPr lang="en-ZA" sz="1100" dirty="0"/>
            <a:t>Working-age Population</a:t>
          </a:r>
        </a:p>
        <a:p>
          <a:r>
            <a:rPr lang="en-ZA" sz="1100" dirty="0"/>
            <a:t>15-64 years</a:t>
          </a:r>
          <a:endParaRPr lang="en-ZA" sz="1400" dirty="0"/>
        </a:p>
        <a:p>
          <a:r>
            <a:rPr lang="en-ZA" sz="1400" dirty="0"/>
            <a:t> </a:t>
          </a:r>
          <a:r>
            <a:rPr lang="en-ZA" sz="1400" i="1" dirty="0"/>
            <a:t>31.3 million</a:t>
          </a:r>
        </a:p>
      </dgm:t>
    </dgm:pt>
    <dgm:pt modelId="{0B44725A-B769-4287-9ACF-DE34E7BB18F7}" type="parTrans" cxnId="{ACF7D36F-B52D-448D-82F0-B39295810C98}">
      <dgm:prSet/>
      <dgm:spPr/>
      <dgm:t>
        <a:bodyPr/>
        <a:lstStyle/>
        <a:p>
          <a:endParaRPr lang="en-ZA"/>
        </a:p>
      </dgm:t>
    </dgm:pt>
    <dgm:pt modelId="{22359A46-BDCC-48F8-9902-30F5E0DC30E4}" type="sibTrans" cxnId="{ACF7D36F-B52D-448D-82F0-B39295810C98}">
      <dgm:prSet/>
      <dgm:spPr/>
      <dgm:t>
        <a:bodyPr/>
        <a:lstStyle/>
        <a:p>
          <a:endParaRPr lang="en-ZA"/>
        </a:p>
      </dgm:t>
    </dgm:pt>
    <dgm:pt modelId="{6A66CDD1-6019-4BFA-86AD-578511EA1187}">
      <dgm:prSet phldrT="[Text]" custT="1"/>
      <dgm:spPr/>
      <dgm:t>
        <a:bodyPr/>
        <a:lstStyle/>
        <a:p>
          <a:r>
            <a:rPr lang="en-ZA" sz="1400" dirty="0"/>
            <a:t>Labour Force</a:t>
          </a:r>
        </a:p>
        <a:p>
          <a:r>
            <a:rPr lang="en-ZA" sz="1400" i="1" dirty="0"/>
            <a:t>17.1 million</a:t>
          </a:r>
        </a:p>
      </dgm:t>
    </dgm:pt>
    <dgm:pt modelId="{BDF930AF-EE65-40DA-A942-EB4998BAE3A4}" type="parTrans" cxnId="{A30C98B1-F955-4C19-B129-16DB4DA7F53A}">
      <dgm:prSet/>
      <dgm:spPr/>
      <dgm:t>
        <a:bodyPr/>
        <a:lstStyle/>
        <a:p>
          <a:endParaRPr lang="en-ZA"/>
        </a:p>
      </dgm:t>
    </dgm:pt>
    <dgm:pt modelId="{00A46CCF-158F-4290-8875-DEBCD44788BA}" type="sibTrans" cxnId="{A30C98B1-F955-4C19-B129-16DB4DA7F53A}">
      <dgm:prSet/>
      <dgm:spPr/>
      <dgm:t>
        <a:bodyPr/>
        <a:lstStyle/>
        <a:p>
          <a:endParaRPr lang="en-ZA"/>
        </a:p>
      </dgm:t>
    </dgm:pt>
    <dgm:pt modelId="{03D656F1-17B7-4FB2-9CE8-5686D195084E}">
      <dgm:prSet phldrT="[Text]" custT="1"/>
      <dgm:spPr/>
      <dgm:t>
        <a:bodyPr/>
        <a:lstStyle/>
        <a:p>
          <a:r>
            <a:rPr lang="en-ZA" sz="1400" dirty="0"/>
            <a:t>Employed</a:t>
          </a:r>
        </a:p>
        <a:p>
          <a:r>
            <a:rPr lang="en-ZA" sz="1400" i="1" dirty="0"/>
            <a:t>12.8 million</a:t>
          </a:r>
        </a:p>
      </dgm:t>
    </dgm:pt>
    <dgm:pt modelId="{CD9ADC3D-E630-4F4D-B7E9-3A4417DB10DD}" type="parTrans" cxnId="{B5EE274A-FC47-488D-B553-445A7C928ADD}">
      <dgm:prSet/>
      <dgm:spPr/>
      <dgm:t>
        <a:bodyPr/>
        <a:lstStyle/>
        <a:p>
          <a:endParaRPr lang="en-ZA"/>
        </a:p>
      </dgm:t>
    </dgm:pt>
    <dgm:pt modelId="{09879EE2-3245-474F-9E03-BC845A6E2F91}" type="sibTrans" cxnId="{B5EE274A-FC47-488D-B553-445A7C928ADD}">
      <dgm:prSet/>
      <dgm:spPr/>
      <dgm:t>
        <a:bodyPr/>
        <a:lstStyle/>
        <a:p>
          <a:endParaRPr lang="en-ZA"/>
        </a:p>
      </dgm:t>
    </dgm:pt>
    <dgm:pt modelId="{7655A3B1-C15E-4692-B4B9-8F98282F477F}">
      <dgm:prSet phldrT="[Text]" custT="1"/>
      <dgm:spPr/>
      <dgm:t>
        <a:bodyPr/>
        <a:lstStyle/>
        <a:p>
          <a:r>
            <a:rPr lang="en-ZA" sz="1400" dirty="0"/>
            <a:t>Unemployed</a:t>
          </a:r>
        </a:p>
        <a:p>
          <a:r>
            <a:rPr lang="en-ZA" sz="1400" i="1" dirty="0"/>
            <a:t>4.3 million</a:t>
          </a:r>
        </a:p>
      </dgm:t>
    </dgm:pt>
    <dgm:pt modelId="{35053682-F74F-4518-B9D3-DC0053FF2B32}" type="parTrans" cxnId="{FA4CA05B-3BA5-4E40-914F-18D7DA0B7817}">
      <dgm:prSet/>
      <dgm:spPr/>
      <dgm:t>
        <a:bodyPr/>
        <a:lstStyle/>
        <a:p>
          <a:endParaRPr lang="en-ZA"/>
        </a:p>
      </dgm:t>
    </dgm:pt>
    <dgm:pt modelId="{95D8CE37-714A-4499-BF4E-49E2D859DB65}" type="sibTrans" cxnId="{FA4CA05B-3BA5-4E40-914F-18D7DA0B7817}">
      <dgm:prSet/>
      <dgm:spPr/>
      <dgm:t>
        <a:bodyPr/>
        <a:lstStyle/>
        <a:p>
          <a:endParaRPr lang="en-ZA"/>
        </a:p>
      </dgm:t>
    </dgm:pt>
    <dgm:pt modelId="{CA493AAC-EE0F-4691-BD84-A5EE42DD2891}">
      <dgm:prSet phldrT="[Text]" custT="1"/>
      <dgm:spPr/>
      <dgm:t>
        <a:bodyPr/>
        <a:lstStyle/>
        <a:p>
          <a:r>
            <a:rPr lang="en-ZA" sz="1300" dirty="0"/>
            <a:t>Not Economically active</a:t>
          </a:r>
        </a:p>
        <a:p>
          <a:r>
            <a:rPr lang="en-ZA" sz="1400" i="1" dirty="0"/>
            <a:t>14.2 million</a:t>
          </a:r>
        </a:p>
      </dgm:t>
    </dgm:pt>
    <dgm:pt modelId="{DB1664B7-C2DA-4D15-A153-B0F7E09D57E7}" type="parTrans" cxnId="{468F2256-3C95-417F-BD07-BC2AB112E51A}">
      <dgm:prSet/>
      <dgm:spPr/>
      <dgm:t>
        <a:bodyPr/>
        <a:lstStyle/>
        <a:p>
          <a:endParaRPr lang="en-ZA"/>
        </a:p>
      </dgm:t>
    </dgm:pt>
    <dgm:pt modelId="{DC0AD42F-2D52-4431-B55A-3F0D96090645}" type="sibTrans" cxnId="{468F2256-3C95-417F-BD07-BC2AB112E51A}">
      <dgm:prSet/>
      <dgm:spPr/>
      <dgm:t>
        <a:bodyPr/>
        <a:lstStyle/>
        <a:p>
          <a:endParaRPr lang="en-ZA"/>
        </a:p>
      </dgm:t>
    </dgm:pt>
    <dgm:pt modelId="{352A1804-8CA0-416D-B5B3-14A83A384DB8}">
      <dgm:prSet phldrT="[Text]" custT="1"/>
      <dgm:spPr/>
      <dgm:t>
        <a:bodyPr/>
        <a:lstStyle/>
        <a:p>
          <a:r>
            <a:rPr lang="en-ZA" sz="1400" dirty="0"/>
            <a:t>Discouraged workers</a:t>
          </a:r>
        </a:p>
        <a:p>
          <a:r>
            <a:rPr lang="en-ZA" sz="1400" i="1" dirty="0"/>
            <a:t>1.8 million</a:t>
          </a:r>
        </a:p>
      </dgm:t>
    </dgm:pt>
    <dgm:pt modelId="{4B446411-2B1C-488D-876F-FF7BAA959BB2}" type="parTrans" cxnId="{F4934199-400B-4F9D-BA3E-407DE289E705}">
      <dgm:prSet/>
      <dgm:spPr/>
      <dgm:t>
        <a:bodyPr/>
        <a:lstStyle/>
        <a:p>
          <a:endParaRPr lang="en-ZA"/>
        </a:p>
      </dgm:t>
    </dgm:pt>
    <dgm:pt modelId="{DBDDBF99-899B-4724-BE42-45E0536E808B}" type="sibTrans" cxnId="{F4934199-400B-4F9D-BA3E-407DE289E705}">
      <dgm:prSet/>
      <dgm:spPr/>
      <dgm:t>
        <a:bodyPr/>
        <a:lstStyle/>
        <a:p>
          <a:endParaRPr lang="en-ZA"/>
        </a:p>
      </dgm:t>
    </dgm:pt>
    <dgm:pt modelId="{15954A4D-62DC-43B4-8E5E-1DEBD1084861}">
      <dgm:prSet phldrT="[Text]" custT="1"/>
      <dgm:spPr/>
      <dgm:t>
        <a:bodyPr/>
        <a:lstStyle/>
        <a:p>
          <a:r>
            <a:rPr lang="en-ZA" sz="1400" dirty="0"/>
            <a:t>Not available to work</a:t>
          </a:r>
        </a:p>
        <a:p>
          <a:r>
            <a:rPr lang="en-ZA" sz="1400" i="1" dirty="0"/>
            <a:t>12.4 million</a:t>
          </a:r>
        </a:p>
      </dgm:t>
    </dgm:pt>
    <dgm:pt modelId="{F4EC4A97-F1C5-4C42-8B9E-D1AF61493B22}" type="parTrans" cxnId="{9D850B1D-5DB0-4326-91E5-961076C01CBD}">
      <dgm:prSet/>
      <dgm:spPr/>
      <dgm:t>
        <a:bodyPr/>
        <a:lstStyle/>
        <a:p>
          <a:endParaRPr lang="en-ZA"/>
        </a:p>
      </dgm:t>
    </dgm:pt>
    <dgm:pt modelId="{713998C1-5CFA-423F-A762-738A4B3C6FDE}" type="sibTrans" cxnId="{9D850B1D-5DB0-4326-91E5-961076C01CBD}">
      <dgm:prSet/>
      <dgm:spPr/>
      <dgm:t>
        <a:bodyPr/>
        <a:lstStyle/>
        <a:p>
          <a:endParaRPr lang="en-ZA"/>
        </a:p>
      </dgm:t>
    </dgm:pt>
    <dgm:pt modelId="{3932BBA1-F23E-42E2-8CCC-91A60405F667}" type="pres">
      <dgm:prSet presAssocID="{51A1C866-A99D-4E4D-96B7-62905CBA539B}" presName="hierChild1" presStyleCnt="0">
        <dgm:presLayoutVars>
          <dgm:chPref val="1"/>
          <dgm:dir/>
          <dgm:animOne val="branch"/>
          <dgm:animLvl val="lvl"/>
          <dgm:resizeHandles/>
        </dgm:presLayoutVars>
      </dgm:prSet>
      <dgm:spPr/>
    </dgm:pt>
    <dgm:pt modelId="{8FD25EA9-076C-44DF-8BC3-9A4B1F3E2FD1}" type="pres">
      <dgm:prSet presAssocID="{0690BA19-4880-4213-A68F-70ABED03D302}" presName="hierRoot1" presStyleCnt="0"/>
      <dgm:spPr/>
    </dgm:pt>
    <dgm:pt modelId="{07862CE9-6D3C-4157-8F3B-33854D7B4192}" type="pres">
      <dgm:prSet presAssocID="{0690BA19-4880-4213-A68F-70ABED03D302}" presName="composite" presStyleCnt="0"/>
      <dgm:spPr/>
    </dgm:pt>
    <dgm:pt modelId="{0A837DB6-76B7-4C4A-A1BA-A2D3F43CD2F6}" type="pres">
      <dgm:prSet presAssocID="{0690BA19-4880-4213-A68F-70ABED03D302}" presName="background" presStyleLbl="node0" presStyleIdx="0" presStyleCnt="1"/>
      <dgm:spPr/>
    </dgm:pt>
    <dgm:pt modelId="{76AB037B-3A20-4AFC-BA98-E06C0D35DE67}" type="pres">
      <dgm:prSet presAssocID="{0690BA19-4880-4213-A68F-70ABED03D302}" presName="text" presStyleLbl="fgAcc0" presStyleIdx="0" presStyleCnt="1" custLinFactNeighborX="-611" custLinFactNeighborY="-961">
        <dgm:presLayoutVars>
          <dgm:chPref val="3"/>
        </dgm:presLayoutVars>
      </dgm:prSet>
      <dgm:spPr/>
    </dgm:pt>
    <dgm:pt modelId="{CEE4D221-48FE-4D5B-8A1B-7B1C10AC1A65}" type="pres">
      <dgm:prSet presAssocID="{0690BA19-4880-4213-A68F-70ABED03D302}" presName="hierChild2" presStyleCnt="0"/>
      <dgm:spPr/>
    </dgm:pt>
    <dgm:pt modelId="{35BA2402-868C-43F2-B5D9-3C44EA6F0F20}" type="pres">
      <dgm:prSet presAssocID="{BDF930AF-EE65-40DA-A942-EB4998BAE3A4}" presName="Name10" presStyleLbl="parChTrans1D2" presStyleIdx="0" presStyleCnt="2"/>
      <dgm:spPr/>
    </dgm:pt>
    <dgm:pt modelId="{1F236C7F-E139-4537-B4C3-C1DEB9FB6F62}" type="pres">
      <dgm:prSet presAssocID="{6A66CDD1-6019-4BFA-86AD-578511EA1187}" presName="hierRoot2" presStyleCnt="0"/>
      <dgm:spPr/>
    </dgm:pt>
    <dgm:pt modelId="{88C458B1-3169-4790-B838-1FDC084E9779}" type="pres">
      <dgm:prSet presAssocID="{6A66CDD1-6019-4BFA-86AD-578511EA1187}" presName="composite2" presStyleCnt="0"/>
      <dgm:spPr/>
    </dgm:pt>
    <dgm:pt modelId="{57F8988D-D4D6-4223-BA05-AAC1026D3F02}" type="pres">
      <dgm:prSet presAssocID="{6A66CDD1-6019-4BFA-86AD-578511EA1187}" presName="background2" presStyleLbl="node2" presStyleIdx="0" presStyleCnt="2"/>
      <dgm:spPr/>
    </dgm:pt>
    <dgm:pt modelId="{A0273BE3-6C94-4702-82F1-23C1684E230E}" type="pres">
      <dgm:prSet presAssocID="{6A66CDD1-6019-4BFA-86AD-578511EA1187}" presName="text2" presStyleLbl="fgAcc2" presStyleIdx="0" presStyleCnt="2">
        <dgm:presLayoutVars>
          <dgm:chPref val="3"/>
        </dgm:presLayoutVars>
      </dgm:prSet>
      <dgm:spPr/>
    </dgm:pt>
    <dgm:pt modelId="{4D05495A-44D8-4D0E-967D-94AA9CEB0258}" type="pres">
      <dgm:prSet presAssocID="{6A66CDD1-6019-4BFA-86AD-578511EA1187}" presName="hierChild3" presStyleCnt="0"/>
      <dgm:spPr/>
    </dgm:pt>
    <dgm:pt modelId="{E5CBEC21-1061-440E-B2C7-EFE3602E05C4}" type="pres">
      <dgm:prSet presAssocID="{CD9ADC3D-E630-4F4D-B7E9-3A4417DB10DD}" presName="Name17" presStyleLbl="parChTrans1D3" presStyleIdx="0" presStyleCnt="4"/>
      <dgm:spPr/>
    </dgm:pt>
    <dgm:pt modelId="{23BEDF44-AA5F-46A5-BF59-169531EE8C36}" type="pres">
      <dgm:prSet presAssocID="{03D656F1-17B7-4FB2-9CE8-5686D195084E}" presName="hierRoot3" presStyleCnt="0"/>
      <dgm:spPr/>
    </dgm:pt>
    <dgm:pt modelId="{E2053446-A89A-409C-BBC0-2C511BF442DE}" type="pres">
      <dgm:prSet presAssocID="{03D656F1-17B7-4FB2-9CE8-5686D195084E}" presName="composite3" presStyleCnt="0"/>
      <dgm:spPr/>
    </dgm:pt>
    <dgm:pt modelId="{86EBEBA5-9973-4E8C-889A-61DBFC0212D7}" type="pres">
      <dgm:prSet presAssocID="{03D656F1-17B7-4FB2-9CE8-5686D195084E}" presName="background3" presStyleLbl="node3" presStyleIdx="0" presStyleCnt="4"/>
      <dgm:spPr/>
    </dgm:pt>
    <dgm:pt modelId="{DA9DF6D0-C800-4715-AC67-CB6C8DB7AE27}" type="pres">
      <dgm:prSet presAssocID="{03D656F1-17B7-4FB2-9CE8-5686D195084E}" presName="text3" presStyleLbl="fgAcc3" presStyleIdx="0" presStyleCnt="4">
        <dgm:presLayoutVars>
          <dgm:chPref val="3"/>
        </dgm:presLayoutVars>
      </dgm:prSet>
      <dgm:spPr/>
    </dgm:pt>
    <dgm:pt modelId="{3C750228-BADD-43FD-81BB-ECB3ADF838D1}" type="pres">
      <dgm:prSet presAssocID="{03D656F1-17B7-4FB2-9CE8-5686D195084E}" presName="hierChild4" presStyleCnt="0"/>
      <dgm:spPr/>
    </dgm:pt>
    <dgm:pt modelId="{1200BCF0-9EC4-4231-B5A3-AC98015BD689}" type="pres">
      <dgm:prSet presAssocID="{35053682-F74F-4518-B9D3-DC0053FF2B32}" presName="Name17" presStyleLbl="parChTrans1D3" presStyleIdx="1" presStyleCnt="4"/>
      <dgm:spPr/>
    </dgm:pt>
    <dgm:pt modelId="{622D395E-1FE0-485A-BD37-A4D10352E9EB}" type="pres">
      <dgm:prSet presAssocID="{7655A3B1-C15E-4692-B4B9-8F98282F477F}" presName="hierRoot3" presStyleCnt="0"/>
      <dgm:spPr/>
    </dgm:pt>
    <dgm:pt modelId="{344AF96E-0CBE-481A-9817-849259586BA1}" type="pres">
      <dgm:prSet presAssocID="{7655A3B1-C15E-4692-B4B9-8F98282F477F}" presName="composite3" presStyleCnt="0"/>
      <dgm:spPr/>
    </dgm:pt>
    <dgm:pt modelId="{5D5BD4AD-B530-4ACD-A687-F15825BD0356}" type="pres">
      <dgm:prSet presAssocID="{7655A3B1-C15E-4692-B4B9-8F98282F477F}" presName="background3" presStyleLbl="node3" presStyleIdx="1" presStyleCnt="4"/>
      <dgm:spPr/>
    </dgm:pt>
    <dgm:pt modelId="{A3D9C1AB-8DCF-4C0E-B8FE-437A3BD5481F}" type="pres">
      <dgm:prSet presAssocID="{7655A3B1-C15E-4692-B4B9-8F98282F477F}" presName="text3" presStyleLbl="fgAcc3" presStyleIdx="1" presStyleCnt="4">
        <dgm:presLayoutVars>
          <dgm:chPref val="3"/>
        </dgm:presLayoutVars>
      </dgm:prSet>
      <dgm:spPr/>
    </dgm:pt>
    <dgm:pt modelId="{F400D2F1-1DFB-43E3-A865-330151F2033A}" type="pres">
      <dgm:prSet presAssocID="{7655A3B1-C15E-4692-B4B9-8F98282F477F}" presName="hierChild4" presStyleCnt="0"/>
      <dgm:spPr/>
    </dgm:pt>
    <dgm:pt modelId="{F7A1B940-2EAF-4120-A495-3553C1CA5932}" type="pres">
      <dgm:prSet presAssocID="{DB1664B7-C2DA-4D15-A153-B0F7E09D57E7}" presName="Name10" presStyleLbl="parChTrans1D2" presStyleIdx="1" presStyleCnt="2"/>
      <dgm:spPr/>
    </dgm:pt>
    <dgm:pt modelId="{29CF504A-CDD3-420F-80FF-87566FA11D2E}" type="pres">
      <dgm:prSet presAssocID="{CA493AAC-EE0F-4691-BD84-A5EE42DD2891}" presName="hierRoot2" presStyleCnt="0"/>
      <dgm:spPr/>
    </dgm:pt>
    <dgm:pt modelId="{0616CDFF-6422-4D98-9BCB-92AB70E602D4}" type="pres">
      <dgm:prSet presAssocID="{CA493AAC-EE0F-4691-BD84-A5EE42DD2891}" presName="composite2" presStyleCnt="0"/>
      <dgm:spPr/>
    </dgm:pt>
    <dgm:pt modelId="{D878D91D-D28C-4BAF-AC45-BEE7DF0FAAA5}" type="pres">
      <dgm:prSet presAssocID="{CA493AAC-EE0F-4691-BD84-A5EE42DD2891}" presName="background2" presStyleLbl="node2" presStyleIdx="1" presStyleCnt="2"/>
      <dgm:spPr/>
    </dgm:pt>
    <dgm:pt modelId="{6B7D5010-4A17-40EC-AEDF-B14F0A72A27B}" type="pres">
      <dgm:prSet presAssocID="{CA493AAC-EE0F-4691-BD84-A5EE42DD2891}" presName="text2" presStyleLbl="fgAcc2" presStyleIdx="1" presStyleCnt="2">
        <dgm:presLayoutVars>
          <dgm:chPref val="3"/>
        </dgm:presLayoutVars>
      </dgm:prSet>
      <dgm:spPr/>
    </dgm:pt>
    <dgm:pt modelId="{57B16275-3F2F-46D3-BAA2-A48AA1B71061}" type="pres">
      <dgm:prSet presAssocID="{CA493AAC-EE0F-4691-BD84-A5EE42DD2891}" presName="hierChild3" presStyleCnt="0"/>
      <dgm:spPr/>
    </dgm:pt>
    <dgm:pt modelId="{85CDA88E-11BB-458B-8C05-454D8CDC94A4}" type="pres">
      <dgm:prSet presAssocID="{4B446411-2B1C-488D-876F-FF7BAA959BB2}" presName="Name17" presStyleLbl="parChTrans1D3" presStyleIdx="2" presStyleCnt="4"/>
      <dgm:spPr/>
    </dgm:pt>
    <dgm:pt modelId="{910DBD14-3DC3-4341-9BBE-D4E89BA8EA88}" type="pres">
      <dgm:prSet presAssocID="{352A1804-8CA0-416D-B5B3-14A83A384DB8}" presName="hierRoot3" presStyleCnt="0"/>
      <dgm:spPr/>
    </dgm:pt>
    <dgm:pt modelId="{D4703003-D8DD-4C3E-9224-E81D81FC883E}" type="pres">
      <dgm:prSet presAssocID="{352A1804-8CA0-416D-B5B3-14A83A384DB8}" presName="composite3" presStyleCnt="0"/>
      <dgm:spPr/>
    </dgm:pt>
    <dgm:pt modelId="{78DD9524-9A77-43BF-8379-F140ABA2DF8C}" type="pres">
      <dgm:prSet presAssocID="{352A1804-8CA0-416D-B5B3-14A83A384DB8}" presName="background3" presStyleLbl="node3" presStyleIdx="2" presStyleCnt="4"/>
      <dgm:spPr/>
    </dgm:pt>
    <dgm:pt modelId="{AB933EB4-9940-4869-9359-2221AC1F6E8E}" type="pres">
      <dgm:prSet presAssocID="{352A1804-8CA0-416D-B5B3-14A83A384DB8}" presName="text3" presStyleLbl="fgAcc3" presStyleIdx="2" presStyleCnt="4">
        <dgm:presLayoutVars>
          <dgm:chPref val="3"/>
        </dgm:presLayoutVars>
      </dgm:prSet>
      <dgm:spPr/>
    </dgm:pt>
    <dgm:pt modelId="{F1886167-8E34-49C1-8EA8-DC9297969417}" type="pres">
      <dgm:prSet presAssocID="{352A1804-8CA0-416D-B5B3-14A83A384DB8}" presName="hierChild4" presStyleCnt="0"/>
      <dgm:spPr/>
    </dgm:pt>
    <dgm:pt modelId="{6566BFDE-D4BE-477C-904B-2998661E6BBE}" type="pres">
      <dgm:prSet presAssocID="{F4EC4A97-F1C5-4C42-8B9E-D1AF61493B22}" presName="Name17" presStyleLbl="parChTrans1D3" presStyleIdx="3" presStyleCnt="4"/>
      <dgm:spPr/>
    </dgm:pt>
    <dgm:pt modelId="{4943A494-4967-434A-ABE9-C8FDE39EDEE4}" type="pres">
      <dgm:prSet presAssocID="{15954A4D-62DC-43B4-8E5E-1DEBD1084861}" presName="hierRoot3" presStyleCnt="0"/>
      <dgm:spPr/>
    </dgm:pt>
    <dgm:pt modelId="{F4257337-0D12-46E1-950C-262100A86FB9}" type="pres">
      <dgm:prSet presAssocID="{15954A4D-62DC-43B4-8E5E-1DEBD1084861}" presName="composite3" presStyleCnt="0"/>
      <dgm:spPr/>
    </dgm:pt>
    <dgm:pt modelId="{01F7B2E9-0801-41E4-88CD-345E26198DCD}" type="pres">
      <dgm:prSet presAssocID="{15954A4D-62DC-43B4-8E5E-1DEBD1084861}" presName="background3" presStyleLbl="node3" presStyleIdx="3" presStyleCnt="4"/>
      <dgm:spPr/>
    </dgm:pt>
    <dgm:pt modelId="{23201963-F3C4-4C4F-A2BA-372CB10C65A8}" type="pres">
      <dgm:prSet presAssocID="{15954A4D-62DC-43B4-8E5E-1DEBD1084861}" presName="text3" presStyleLbl="fgAcc3" presStyleIdx="3" presStyleCnt="4">
        <dgm:presLayoutVars>
          <dgm:chPref val="3"/>
        </dgm:presLayoutVars>
      </dgm:prSet>
      <dgm:spPr/>
    </dgm:pt>
    <dgm:pt modelId="{A92F7F27-FA7F-4E33-AEB3-3219090956EF}" type="pres">
      <dgm:prSet presAssocID="{15954A4D-62DC-43B4-8E5E-1DEBD1084861}" presName="hierChild4" presStyleCnt="0"/>
      <dgm:spPr/>
    </dgm:pt>
  </dgm:ptLst>
  <dgm:cxnLst>
    <dgm:cxn modelId="{2AEA9A04-5D71-4A0E-A57A-6397D62E644D}" type="presOf" srcId="{BDF930AF-EE65-40DA-A942-EB4998BAE3A4}" destId="{35BA2402-868C-43F2-B5D9-3C44EA6F0F20}" srcOrd="0" destOrd="0" presId="urn:microsoft.com/office/officeart/2005/8/layout/hierarchy1"/>
    <dgm:cxn modelId="{D1D8441C-ECCA-479C-8309-263FED518F9F}" type="presOf" srcId="{6A66CDD1-6019-4BFA-86AD-578511EA1187}" destId="{A0273BE3-6C94-4702-82F1-23C1684E230E}" srcOrd="0" destOrd="0" presId="urn:microsoft.com/office/officeart/2005/8/layout/hierarchy1"/>
    <dgm:cxn modelId="{9D850B1D-5DB0-4326-91E5-961076C01CBD}" srcId="{CA493AAC-EE0F-4691-BD84-A5EE42DD2891}" destId="{15954A4D-62DC-43B4-8E5E-1DEBD1084861}" srcOrd="1" destOrd="0" parTransId="{F4EC4A97-F1C5-4C42-8B9E-D1AF61493B22}" sibTransId="{713998C1-5CFA-423F-A762-738A4B3C6FDE}"/>
    <dgm:cxn modelId="{6D4C0D30-D807-4E5F-AA91-0AC1641C4CAE}" type="presOf" srcId="{DB1664B7-C2DA-4D15-A153-B0F7E09D57E7}" destId="{F7A1B940-2EAF-4120-A495-3553C1CA5932}" srcOrd="0" destOrd="0" presId="urn:microsoft.com/office/officeart/2005/8/layout/hierarchy1"/>
    <dgm:cxn modelId="{FA4CA05B-3BA5-4E40-914F-18D7DA0B7817}" srcId="{6A66CDD1-6019-4BFA-86AD-578511EA1187}" destId="{7655A3B1-C15E-4692-B4B9-8F98282F477F}" srcOrd="1" destOrd="0" parTransId="{35053682-F74F-4518-B9D3-DC0053FF2B32}" sibTransId="{95D8CE37-714A-4499-BF4E-49E2D859DB65}"/>
    <dgm:cxn modelId="{BA806F61-C815-4401-A73A-4FD2937E6441}" type="presOf" srcId="{4B446411-2B1C-488D-876F-FF7BAA959BB2}" destId="{85CDA88E-11BB-458B-8C05-454D8CDC94A4}" srcOrd="0" destOrd="0" presId="urn:microsoft.com/office/officeart/2005/8/layout/hierarchy1"/>
    <dgm:cxn modelId="{B5EE274A-FC47-488D-B553-445A7C928ADD}" srcId="{6A66CDD1-6019-4BFA-86AD-578511EA1187}" destId="{03D656F1-17B7-4FB2-9CE8-5686D195084E}" srcOrd="0" destOrd="0" parTransId="{CD9ADC3D-E630-4F4D-B7E9-3A4417DB10DD}" sibTransId="{09879EE2-3245-474F-9E03-BC845A6E2F91}"/>
    <dgm:cxn modelId="{ACF7D36F-B52D-448D-82F0-B39295810C98}" srcId="{51A1C866-A99D-4E4D-96B7-62905CBA539B}" destId="{0690BA19-4880-4213-A68F-70ABED03D302}" srcOrd="0" destOrd="0" parTransId="{0B44725A-B769-4287-9ACF-DE34E7BB18F7}" sibTransId="{22359A46-BDCC-48F8-9902-30F5E0DC30E4}"/>
    <dgm:cxn modelId="{49E49752-D9BE-4C1A-AD38-40328E435CD9}" type="presOf" srcId="{CA493AAC-EE0F-4691-BD84-A5EE42DD2891}" destId="{6B7D5010-4A17-40EC-AEDF-B14F0A72A27B}" srcOrd="0" destOrd="0" presId="urn:microsoft.com/office/officeart/2005/8/layout/hierarchy1"/>
    <dgm:cxn modelId="{468F2256-3C95-417F-BD07-BC2AB112E51A}" srcId="{0690BA19-4880-4213-A68F-70ABED03D302}" destId="{CA493AAC-EE0F-4691-BD84-A5EE42DD2891}" srcOrd="1" destOrd="0" parTransId="{DB1664B7-C2DA-4D15-A153-B0F7E09D57E7}" sibTransId="{DC0AD42F-2D52-4431-B55A-3F0D96090645}"/>
    <dgm:cxn modelId="{67316A91-F03F-47C2-8595-EF1F517B70FF}" type="presOf" srcId="{F4EC4A97-F1C5-4C42-8B9E-D1AF61493B22}" destId="{6566BFDE-D4BE-477C-904B-2998661E6BBE}" srcOrd="0" destOrd="0" presId="urn:microsoft.com/office/officeart/2005/8/layout/hierarchy1"/>
    <dgm:cxn modelId="{12D00B99-E770-44CC-9B30-C829B7EAD048}" type="presOf" srcId="{CD9ADC3D-E630-4F4D-B7E9-3A4417DB10DD}" destId="{E5CBEC21-1061-440E-B2C7-EFE3602E05C4}" srcOrd="0" destOrd="0" presId="urn:microsoft.com/office/officeart/2005/8/layout/hierarchy1"/>
    <dgm:cxn modelId="{F4934199-400B-4F9D-BA3E-407DE289E705}" srcId="{CA493AAC-EE0F-4691-BD84-A5EE42DD2891}" destId="{352A1804-8CA0-416D-B5B3-14A83A384DB8}" srcOrd="0" destOrd="0" parTransId="{4B446411-2B1C-488D-876F-FF7BAA959BB2}" sibTransId="{DBDDBF99-899B-4724-BE42-45E0536E808B}"/>
    <dgm:cxn modelId="{CB48C79F-35E5-42E5-AED5-1A7C04CE053C}" type="presOf" srcId="{352A1804-8CA0-416D-B5B3-14A83A384DB8}" destId="{AB933EB4-9940-4869-9359-2221AC1F6E8E}" srcOrd="0" destOrd="0" presId="urn:microsoft.com/office/officeart/2005/8/layout/hierarchy1"/>
    <dgm:cxn modelId="{6F8796A8-7D19-4000-B278-BBE763155B30}" type="presOf" srcId="{0690BA19-4880-4213-A68F-70ABED03D302}" destId="{76AB037B-3A20-4AFC-BA98-E06C0D35DE67}" srcOrd="0" destOrd="0" presId="urn:microsoft.com/office/officeart/2005/8/layout/hierarchy1"/>
    <dgm:cxn modelId="{DB3A6CB1-DB33-432A-9FF2-4F84B1202AD4}" type="presOf" srcId="{15954A4D-62DC-43B4-8E5E-1DEBD1084861}" destId="{23201963-F3C4-4C4F-A2BA-372CB10C65A8}" srcOrd="0" destOrd="0" presId="urn:microsoft.com/office/officeart/2005/8/layout/hierarchy1"/>
    <dgm:cxn modelId="{A30C98B1-F955-4C19-B129-16DB4DA7F53A}" srcId="{0690BA19-4880-4213-A68F-70ABED03D302}" destId="{6A66CDD1-6019-4BFA-86AD-578511EA1187}" srcOrd="0" destOrd="0" parTransId="{BDF930AF-EE65-40DA-A942-EB4998BAE3A4}" sibTransId="{00A46CCF-158F-4290-8875-DEBCD44788BA}"/>
    <dgm:cxn modelId="{3465ACB2-DF35-4D77-83F7-3AF87C15989D}" type="presOf" srcId="{35053682-F74F-4518-B9D3-DC0053FF2B32}" destId="{1200BCF0-9EC4-4231-B5A3-AC98015BD689}" srcOrd="0" destOrd="0" presId="urn:microsoft.com/office/officeart/2005/8/layout/hierarchy1"/>
    <dgm:cxn modelId="{FDBCFABD-BAA4-440C-AD50-1A0DA0BC4AFC}" type="presOf" srcId="{51A1C866-A99D-4E4D-96B7-62905CBA539B}" destId="{3932BBA1-F23E-42E2-8CCC-91A60405F667}" srcOrd="0" destOrd="0" presId="urn:microsoft.com/office/officeart/2005/8/layout/hierarchy1"/>
    <dgm:cxn modelId="{0B4EA4D4-68D9-44D8-A4A3-83EB4B28B130}" type="presOf" srcId="{03D656F1-17B7-4FB2-9CE8-5686D195084E}" destId="{DA9DF6D0-C800-4715-AC67-CB6C8DB7AE27}" srcOrd="0" destOrd="0" presId="urn:microsoft.com/office/officeart/2005/8/layout/hierarchy1"/>
    <dgm:cxn modelId="{06605ED5-754C-4229-9345-CB6B423ADF6D}" type="presOf" srcId="{7655A3B1-C15E-4692-B4B9-8F98282F477F}" destId="{A3D9C1AB-8DCF-4C0E-B8FE-437A3BD5481F}" srcOrd="0" destOrd="0" presId="urn:microsoft.com/office/officeart/2005/8/layout/hierarchy1"/>
    <dgm:cxn modelId="{54EAD393-2F55-49D2-91BC-34153F85A36C}" type="presParOf" srcId="{3932BBA1-F23E-42E2-8CCC-91A60405F667}" destId="{8FD25EA9-076C-44DF-8BC3-9A4B1F3E2FD1}" srcOrd="0" destOrd="0" presId="urn:microsoft.com/office/officeart/2005/8/layout/hierarchy1"/>
    <dgm:cxn modelId="{D16C2A34-AFAC-4A3C-976F-9B7369F5482E}" type="presParOf" srcId="{8FD25EA9-076C-44DF-8BC3-9A4B1F3E2FD1}" destId="{07862CE9-6D3C-4157-8F3B-33854D7B4192}" srcOrd="0" destOrd="0" presId="urn:microsoft.com/office/officeart/2005/8/layout/hierarchy1"/>
    <dgm:cxn modelId="{F8151D80-C1C9-4E6E-BBCB-3EB6563B2F86}" type="presParOf" srcId="{07862CE9-6D3C-4157-8F3B-33854D7B4192}" destId="{0A837DB6-76B7-4C4A-A1BA-A2D3F43CD2F6}" srcOrd="0" destOrd="0" presId="urn:microsoft.com/office/officeart/2005/8/layout/hierarchy1"/>
    <dgm:cxn modelId="{CBA009BE-8E32-4BA4-9B90-7F8270351808}" type="presParOf" srcId="{07862CE9-6D3C-4157-8F3B-33854D7B4192}" destId="{76AB037B-3A20-4AFC-BA98-E06C0D35DE67}" srcOrd="1" destOrd="0" presId="urn:microsoft.com/office/officeart/2005/8/layout/hierarchy1"/>
    <dgm:cxn modelId="{D21C299E-718C-4116-8742-6629032A013D}" type="presParOf" srcId="{8FD25EA9-076C-44DF-8BC3-9A4B1F3E2FD1}" destId="{CEE4D221-48FE-4D5B-8A1B-7B1C10AC1A65}" srcOrd="1" destOrd="0" presId="urn:microsoft.com/office/officeart/2005/8/layout/hierarchy1"/>
    <dgm:cxn modelId="{0A872EDE-075E-4636-8C00-A4ACE2A37CBA}" type="presParOf" srcId="{CEE4D221-48FE-4D5B-8A1B-7B1C10AC1A65}" destId="{35BA2402-868C-43F2-B5D9-3C44EA6F0F20}" srcOrd="0" destOrd="0" presId="urn:microsoft.com/office/officeart/2005/8/layout/hierarchy1"/>
    <dgm:cxn modelId="{C02F87EE-432F-4FBF-AF96-44FA736C946A}" type="presParOf" srcId="{CEE4D221-48FE-4D5B-8A1B-7B1C10AC1A65}" destId="{1F236C7F-E139-4537-B4C3-C1DEB9FB6F62}" srcOrd="1" destOrd="0" presId="urn:microsoft.com/office/officeart/2005/8/layout/hierarchy1"/>
    <dgm:cxn modelId="{3D54A25E-DAB2-4A40-BF84-8C7B3CF2612F}" type="presParOf" srcId="{1F236C7F-E139-4537-B4C3-C1DEB9FB6F62}" destId="{88C458B1-3169-4790-B838-1FDC084E9779}" srcOrd="0" destOrd="0" presId="urn:microsoft.com/office/officeart/2005/8/layout/hierarchy1"/>
    <dgm:cxn modelId="{F8F516CA-724D-43BC-B6C7-B3EB41573D58}" type="presParOf" srcId="{88C458B1-3169-4790-B838-1FDC084E9779}" destId="{57F8988D-D4D6-4223-BA05-AAC1026D3F02}" srcOrd="0" destOrd="0" presId="urn:microsoft.com/office/officeart/2005/8/layout/hierarchy1"/>
    <dgm:cxn modelId="{E17F54EB-AC7C-40D2-B41F-07B25059D202}" type="presParOf" srcId="{88C458B1-3169-4790-B838-1FDC084E9779}" destId="{A0273BE3-6C94-4702-82F1-23C1684E230E}" srcOrd="1" destOrd="0" presId="urn:microsoft.com/office/officeart/2005/8/layout/hierarchy1"/>
    <dgm:cxn modelId="{FA4DD951-1516-4916-839B-65378562BDA6}" type="presParOf" srcId="{1F236C7F-E139-4537-B4C3-C1DEB9FB6F62}" destId="{4D05495A-44D8-4D0E-967D-94AA9CEB0258}" srcOrd="1" destOrd="0" presId="urn:microsoft.com/office/officeart/2005/8/layout/hierarchy1"/>
    <dgm:cxn modelId="{E8BBAC40-7047-48C1-9ECA-4C37422982CC}" type="presParOf" srcId="{4D05495A-44D8-4D0E-967D-94AA9CEB0258}" destId="{E5CBEC21-1061-440E-B2C7-EFE3602E05C4}" srcOrd="0" destOrd="0" presId="urn:microsoft.com/office/officeart/2005/8/layout/hierarchy1"/>
    <dgm:cxn modelId="{EB12251E-34B8-4E46-A5A1-68D9F6C8B69E}" type="presParOf" srcId="{4D05495A-44D8-4D0E-967D-94AA9CEB0258}" destId="{23BEDF44-AA5F-46A5-BF59-169531EE8C36}" srcOrd="1" destOrd="0" presId="urn:microsoft.com/office/officeart/2005/8/layout/hierarchy1"/>
    <dgm:cxn modelId="{71B047E2-6C43-4157-915B-AFFE8ADE7D3B}" type="presParOf" srcId="{23BEDF44-AA5F-46A5-BF59-169531EE8C36}" destId="{E2053446-A89A-409C-BBC0-2C511BF442DE}" srcOrd="0" destOrd="0" presId="urn:microsoft.com/office/officeart/2005/8/layout/hierarchy1"/>
    <dgm:cxn modelId="{2AB5981A-F865-4351-AC84-C2AAC507A4AF}" type="presParOf" srcId="{E2053446-A89A-409C-BBC0-2C511BF442DE}" destId="{86EBEBA5-9973-4E8C-889A-61DBFC0212D7}" srcOrd="0" destOrd="0" presId="urn:microsoft.com/office/officeart/2005/8/layout/hierarchy1"/>
    <dgm:cxn modelId="{F05B1E4C-32EF-4831-A63F-9DC5A559FD93}" type="presParOf" srcId="{E2053446-A89A-409C-BBC0-2C511BF442DE}" destId="{DA9DF6D0-C800-4715-AC67-CB6C8DB7AE27}" srcOrd="1" destOrd="0" presId="urn:microsoft.com/office/officeart/2005/8/layout/hierarchy1"/>
    <dgm:cxn modelId="{E5E66A78-9B33-409E-BDA9-52CC7AB99C1B}" type="presParOf" srcId="{23BEDF44-AA5F-46A5-BF59-169531EE8C36}" destId="{3C750228-BADD-43FD-81BB-ECB3ADF838D1}" srcOrd="1" destOrd="0" presId="urn:microsoft.com/office/officeart/2005/8/layout/hierarchy1"/>
    <dgm:cxn modelId="{DAEA2D0A-1580-4683-A8BC-3D3BE0C9F8EF}" type="presParOf" srcId="{4D05495A-44D8-4D0E-967D-94AA9CEB0258}" destId="{1200BCF0-9EC4-4231-B5A3-AC98015BD689}" srcOrd="2" destOrd="0" presId="urn:microsoft.com/office/officeart/2005/8/layout/hierarchy1"/>
    <dgm:cxn modelId="{41F2C8EF-95F0-45D5-85E1-5FA4874DF3E8}" type="presParOf" srcId="{4D05495A-44D8-4D0E-967D-94AA9CEB0258}" destId="{622D395E-1FE0-485A-BD37-A4D10352E9EB}" srcOrd="3" destOrd="0" presId="urn:microsoft.com/office/officeart/2005/8/layout/hierarchy1"/>
    <dgm:cxn modelId="{7604AB8C-AFF8-48C0-ADDC-A8E372FC270A}" type="presParOf" srcId="{622D395E-1FE0-485A-BD37-A4D10352E9EB}" destId="{344AF96E-0CBE-481A-9817-849259586BA1}" srcOrd="0" destOrd="0" presId="urn:microsoft.com/office/officeart/2005/8/layout/hierarchy1"/>
    <dgm:cxn modelId="{D6B1BCA9-6834-4FBE-91C4-0C018D36A436}" type="presParOf" srcId="{344AF96E-0CBE-481A-9817-849259586BA1}" destId="{5D5BD4AD-B530-4ACD-A687-F15825BD0356}" srcOrd="0" destOrd="0" presId="urn:microsoft.com/office/officeart/2005/8/layout/hierarchy1"/>
    <dgm:cxn modelId="{631E0769-2BA5-4613-9E36-42992EF3D965}" type="presParOf" srcId="{344AF96E-0CBE-481A-9817-849259586BA1}" destId="{A3D9C1AB-8DCF-4C0E-B8FE-437A3BD5481F}" srcOrd="1" destOrd="0" presId="urn:microsoft.com/office/officeart/2005/8/layout/hierarchy1"/>
    <dgm:cxn modelId="{11CE4453-BE41-4A01-A925-9C39E1A11544}" type="presParOf" srcId="{622D395E-1FE0-485A-BD37-A4D10352E9EB}" destId="{F400D2F1-1DFB-43E3-A865-330151F2033A}" srcOrd="1" destOrd="0" presId="urn:microsoft.com/office/officeart/2005/8/layout/hierarchy1"/>
    <dgm:cxn modelId="{A40D4F78-B87B-448A-BF95-8031EB281677}" type="presParOf" srcId="{CEE4D221-48FE-4D5B-8A1B-7B1C10AC1A65}" destId="{F7A1B940-2EAF-4120-A495-3553C1CA5932}" srcOrd="2" destOrd="0" presId="urn:microsoft.com/office/officeart/2005/8/layout/hierarchy1"/>
    <dgm:cxn modelId="{783ABA5B-8117-41DF-B493-B72392304911}" type="presParOf" srcId="{CEE4D221-48FE-4D5B-8A1B-7B1C10AC1A65}" destId="{29CF504A-CDD3-420F-80FF-87566FA11D2E}" srcOrd="3" destOrd="0" presId="urn:microsoft.com/office/officeart/2005/8/layout/hierarchy1"/>
    <dgm:cxn modelId="{64A8CEA1-CB65-41E9-BD9D-76C4D381E2C9}" type="presParOf" srcId="{29CF504A-CDD3-420F-80FF-87566FA11D2E}" destId="{0616CDFF-6422-4D98-9BCB-92AB70E602D4}" srcOrd="0" destOrd="0" presId="urn:microsoft.com/office/officeart/2005/8/layout/hierarchy1"/>
    <dgm:cxn modelId="{84307D35-394F-4808-BB6B-5AB38033E030}" type="presParOf" srcId="{0616CDFF-6422-4D98-9BCB-92AB70E602D4}" destId="{D878D91D-D28C-4BAF-AC45-BEE7DF0FAAA5}" srcOrd="0" destOrd="0" presId="urn:microsoft.com/office/officeart/2005/8/layout/hierarchy1"/>
    <dgm:cxn modelId="{6301DC84-DCA3-4546-8BB9-5CF9C23AA09D}" type="presParOf" srcId="{0616CDFF-6422-4D98-9BCB-92AB70E602D4}" destId="{6B7D5010-4A17-40EC-AEDF-B14F0A72A27B}" srcOrd="1" destOrd="0" presId="urn:microsoft.com/office/officeart/2005/8/layout/hierarchy1"/>
    <dgm:cxn modelId="{F383425E-FE2C-43E8-866C-E3C9996FCD5A}" type="presParOf" srcId="{29CF504A-CDD3-420F-80FF-87566FA11D2E}" destId="{57B16275-3F2F-46D3-BAA2-A48AA1B71061}" srcOrd="1" destOrd="0" presId="urn:microsoft.com/office/officeart/2005/8/layout/hierarchy1"/>
    <dgm:cxn modelId="{9B21CF92-EEC1-4748-821D-7EF90447328D}" type="presParOf" srcId="{57B16275-3F2F-46D3-BAA2-A48AA1B71061}" destId="{85CDA88E-11BB-458B-8C05-454D8CDC94A4}" srcOrd="0" destOrd="0" presId="urn:microsoft.com/office/officeart/2005/8/layout/hierarchy1"/>
    <dgm:cxn modelId="{E318BA06-B5B7-49F4-B335-45E7E6B16AB9}" type="presParOf" srcId="{57B16275-3F2F-46D3-BAA2-A48AA1B71061}" destId="{910DBD14-3DC3-4341-9BBE-D4E89BA8EA88}" srcOrd="1" destOrd="0" presId="urn:microsoft.com/office/officeart/2005/8/layout/hierarchy1"/>
    <dgm:cxn modelId="{2D97121B-F474-484C-BB56-D39966FE3F01}" type="presParOf" srcId="{910DBD14-3DC3-4341-9BBE-D4E89BA8EA88}" destId="{D4703003-D8DD-4C3E-9224-E81D81FC883E}" srcOrd="0" destOrd="0" presId="urn:microsoft.com/office/officeart/2005/8/layout/hierarchy1"/>
    <dgm:cxn modelId="{AE061B37-861B-457E-899F-824964016509}" type="presParOf" srcId="{D4703003-D8DD-4C3E-9224-E81D81FC883E}" destId="{78DD9524-9A77-43BF-8379-F140ABA2DF8C}" srcOrd="0" destOrd="0" presId="urn:microsoft.com/office/officeart/2005/8/layout/hierarchy1"/>
    <dgm:cxn modelId="{71BEDEB0-6E5F-4DFD-BCC5-F44133A8F164}" type="presParOf" srcId="{D4703003-D8DD-4C3E-9224-E81D81FC883E}" destId="{AB933EB4-9940-4869-9359-2221AC1F6E8E}" srcOrd="1" destOrd="0" presId="urn:microsoft.com/office/officeart/2005/8/layout/hierarchy1"/>
    <dgm:cxn modelId="{313A8E40-1B8C-4EF4-AFFA-833460033EF6}" type="presParOf" srcId="{910DBD14-3DC3-4341-9BBE-D4E89BA8EA88}" destId="{F1886167-8E34-49C1-8EA8-DC9297969417}" srcOrd="1" destOrd="0" presId="urn:microsoft.com/office/officeart/2005/8/layout/hierarchy1"/>
    <dgm:cxn modelId="{F35C86B2-E547-4A12-82F7-80DA88B4B3E3}" type="presParOf" srcId="{57B16275-3F2F-46D3-BAA2-A48AA1B71061}" destId="{6566BFDE-D4BE-477C-904B-2998661E6BBE}" srcOrd="2" destOrd="0" presId="urn:microsoft.com/office/officeart/2005/8/layout/hierarchy1"/>
    <dgm:cxn modelId="{1CC54C97-FA40-4372-B919-88489E51D6B2}" type="presParOf" srcId="{57B16275-3F2F-46D3-BAA2-A48AA1B71061}" destId="{4943A494-4967-434A-ABE9-C8FDE39EDEE4}" srcOrd="3" destOrd="0" presId="urn:microsoft.com/office/officeart/2005/8/layout/hierarchy1"/>
    <dgm:cxn modelId="{5347AFE3-0A6C-4633-B7AD-4FB56E84909F}" type="presParOf" srcId="{4943A494-4967-434A-ABE9-C8FDE39EDEE4}" destId="{F4257337-0D12-46E1-950C-262100A86FB9}" srcOrd="0" destOrd="0" presId="urn:microsoft.com/office/officeart/2005/8/layout/hierarchy1"/>
    <dgm:cxn modelId="{6CDBDA95-D2FB-4A4A-8EA6-70983175B0C5}" type="presParOf" srcId="{F4257337-0D12-46E1-950C-262100A86FB9}" destId="{01F7B2E9-0801-41E4-88CD-345E26198DCD}" srcOrd="0" destOrd="0" presId="urn:microsoft.com/office/officeart/2005/8/layout/hierarchy1"/>
    <dgm:cxn modelId="{E78E057F-FFDF-4C08-9753-A7F5DECB89D7}" type="presParOf" srcId="{F4257337-0D12-46E1-950C-262100A86FB9}" destId="{23201963-F3C4-4C4F-A2BA-372CB10C65A8}" srcOrd="1" destOrd="0" presId="urn:microsoft.com/office/officeart/2005/8/layout/hierarchy1"/>
    <dgm:cxn modelId="{B99E9656-1E1E-4680-B538-EFC7CC9C879A}" type="presParOf" srcId="{4943A494-4967-434A-ABE9-C8FDE39EDEE4}" destId="{A92F7F27-FA7F-4E33-AEB3-3219090956E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A1C866-A99D-4E4D-96B7-62905CBA539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ZA"/>
        </a:p>
      </dgm:t>
    </dgm:pt>
    <dgm:pt modelId="{0690BA19-4880-4213-A68F-70ABED03D302}">
      <dgm:prSet phldrT="[Text]" custT="1"/>
      <dgm:spPr/>
      <dgm:t>
        <a:bodyPr/>
        <a:lstStyle/>
        <a:p>
          <a:r>
            <a:rPr lang="en-ZA" sz="1100" dirty="0"/>
            <a:t>Working-age Population</a:t>
          </a:r>
        </a:p>
        <a:p>
          <a:r>
            <a:rPr lang="en-ZA" sz="1100" dirty="0"/>
            <a:t>15-64 years</a:t>
          </a:r>
          <a:endParaRPr lang="en-ZA" sz="1400" dirty="0"/>
        </a:p>
        <a:p>
          <a:r>
            <a:rPr lang="en-ZA" sz="1400" dirty="0"/>
            <a:t> </a:t>
          </a:r>
          <a:r>
            <a:rPr lang="en-ZA" sz="1400" i="1" dirty="0"/>
            <a:t>31.3 million</a:t>
          </a:r>
        </a:p>
      </dgm:t>
    </dgm:pt>
    <dgm:pt modelId="{0B44725A-B769-4287-9ACF-DE34E7BB18F7}" type="parTrans" cxnId="{ACF7D36F-B52D-448D-82F0-B39295810C98}">
      <dgm:prSet/>
      <dgm:spPr/>
      <dgm:t>
        <a:bodyPr/>
        <a:lstStyle/>
        <a:p>
          <a:endParaRPr lang="en-ZA"/>
        </a:p>
      </dgm:t>
    </dgm:pt>
    <dgm:pt modelId="{22359A46-BDCC-48F8-9902-30F5E0DC30E4}" type="sibTrans" cxnId="{ACF7D36F-B52D-448D-82F0-B39295810C98}">
      <dgm:prSet/>
      <dgm:spPr/>
      <dgm:t>
        <a:bodyPr/>
        <a:lstStyle/>
        <a:p>
          <a:endParaRPr lang="en-ZA"/>
        </a:p>
      </dgm:t>
    </dgm:pt>
    <dgm:pt modelId="{6A66CDD1-6019-4BFA-86AD-578511EA1187}">
      <dgm:prSet phldrT="[Text]" custT="1"/>
      <dgm:spPr/>
      <dgm:t>
        <a:bodyPr/>
        <a:lstStyle/>
        <a:p>
          <a:r>
            <a:rPr lang="en-ZA" sz="1400" dirty="0"/>
            <a:t>Labour Force</a:t>
          </a:r>
        </a:p>
        <a:p>
          <a:r>
            <a:rPr lang="en-ZA" sz="1400" i="1" dirty="0"/>
            <a:t>17.1 million</a:t>
          </a:r>
        </a:p>
      </dgm:t>
    </dgm:pt>
    <dgm:pt modelId="{BDF930AF-EE65-40DA-A942-EB4998BAE3A4}" type="parTrans" cxnId="{A30C98B1-F955-4C19-B129-16DB4DA7F53A}">
      <dgm:prSet/>
      <dgm:spPr/>
      <dgm:t>
        <a:bodyPr/>
        <a:lstStyle/>
        <a:p>
          <a:endParaRPr lang="en-ZA"/>
        </a:p>
      </dgm:t>
    </dgm:pt>
    <dgm:pt modelId="{00A46CCF-158F-4290-8875-DEBCD44788BA}" type="sibTrans" cxnId="{A30C98B1-F955-4C19-B129-16DB4DA7F53A}">
      <dgm:prSet/>
      <dgm:spPr/>
      <dgm:t>
        <a:bodyPr/>
        <a:lstStyle/>
        <a:p>
          <a:endParaRPr lang="en-ZA"/>
        </a:p>
      </dgm:t>
    </dgm:pt>
    <dgm:pt modelId="{03D656F1-17B7-4FB2-9CE8-5686D195084E}">
      <dgm:prSet phldrT="[Text]" custT="1"/>
      <dgm:spPr/>
      <dgm:t>
        <a:bodyPr/>
        <a:lstStyle/>
        <a:p>
          <a:r>
            <a:rPr lang="en-ZA" sz="1400" dirty="0"/>
            <a:t>Employed</a:t>
          </a:r>
        </a:p>
        <a:p>
          <a:r>
            <a:rPr lang="en-ZA" sz="1400" i="1" dirty="0"/>
            <a:t>12.8 million</a:t>
          </a:r>
        </a:p>
      </dgm:t>
    </dgm:pt>
    <dgm:pt modelId="{CD9ADC3D-E630-4F4D-B7E9-3A4417DB10DD}" type="parTrans" cxnId="{B5EE274A-FC47-488D-B553-445A7C928ADD}">
      <dgm:prSet/>
      <dgm:spPr/>
      <dgm:t>
        <a:bodyPr/>
        <a:lstStyle/>
        <a:p>
          <a:endParaRPr lang="en-ZA"/>
        </a:p>
      </dgm:t>
    </dgm:pt>
    <dgm:pt modelId="{09879EE2-3245-474F-9E03-BC845A6E2F91}" type="sibTrans" cxnId="{B5EE274A-FC47-488D-B553-445A7C928ADD}">
      <dgm:prSet/>
      <dgm:spPr/>
      <dgm:t>
        <a:bodyPr/>
        <a:lstStyle/>
        <a:p>
          <a:endParaRPr lang="en-ZA"/>
        </a:p>
      </dgm:t>
    </dgm:pt>
    <dgm:pt modelId="{7655A3B1-C15E-4692-B4B9-8F98282F477F}">
      <dgm:prSet phldrT="[Text]" custT="1"/>
      <dgm:spPr/>
      <dgm:t>
        <a:bodyPr/>
        <a:lstStyle/>
        <a:p>
          <a:r>
            <a:rPr lang="en-ZA" sz="1400" dirty="0"/>
            <a:t>Unemployed</a:t>
          </a:r>
        </a:p>
        <a:p>
          <a:r>
            <a:rPr lang="en-ZA" sz="1400" i="1" dirty="0"/>
            <a:t>4.3 million</a:t>
          </a:r>
        </a:p>
      </dgm:t>
    </dgm:pt>
    <dgm:pt modelId="{35053682-F74F-4518-B9D3-DC0053FF2B32}" type="parTrans" cxnId="{FA4CA05B-3BA5-4E40-914F-18D7DA0B7817}">
      <dgm:prSet/>
      <dgm:spPr/>
      <dgm:t>
        <a:bodyPr/>
        <a:lstStyle/>
        <a:p>
          <a:endParaRPr lang="en-ZA"/>
        </a:p>
      </dgm:t>
    </dgm:pt>
    <dgm:pt modelId="{95D8CE37-714A-4499-BF4E-49E2D859DB65}" type="sibTrans" cxnId="{FA4CA05B-3BA5-4E40-914F-18D7DA0B7817}">
      <dgm:prSet/>
      <dgm:spPr/>
      <dgm:t>
        <a:bodyPr/>
        <a:lstStyle/>
        <a:p>
          <a:endParaRPr lang="en-ZA"/>
        </a:p>
      </dgm:t>
    </dgm:pt>
    <dgm:pt modelId="{CA493AAC-EE0F-4691-BD84-A5EE42DD2891}">
      <dgm:prSet phldrT="[Text]" custT="1"/>
      <dgm:spPr/>
      <dgm:t>
        <a:bodyPr/>
        <a:lstStyle/>
        <a:p>
          <a:r>
            <a:rPr lang="en-ZA" sz="1300" dirty="0"/>
            <a:t>Not Economically active</a:t>
          </a:r>
        </a:p>
        <a:p>
          <a:r>
            <a:rPr lang="en-ZA" sz="1400" i="1" dirty="0"/>
            <a:t>14.2 million</a:t>
          </a:r>
        </a:p>
      </dgm:t>
    </dgm:pt>
    <dgm:pt modelId="{DB1664B7-C2DA-4D15-A153-B0F7E09D57E7}" type="parTrans" cxnId="{468F2256-3C95-417F-BD07-BC2AB112E51A}">
      <dgm:prSet/>
      <dgm:spPr/>
      <dgm:t>
        <a:bodyPr/>
        <a:lstStyle/>
        <a:p>
          <a:endParaRPr lang="en-ZA"/>
        </a:p>
      </dgm:t>
    </dgm:pt>
    <dgm:pt modelId="{DC0AD42F-2D52-4431-B55A-3F0D96090645}" type="sibTrans" cxnId="{468F2256-3C95-417F-BD07-BC2AB112E51A}">
      <dgm:prSet/>
      <dgm:spPr/>
      <dgm:t>
        <a:bodyPr/>
        <a:lstStyle/>
        <a:p>
          <a:endParaRPr lang="en-ZA"/>
        </a:p>
      </dgm:t>
    </dgm:pt>
    <dgm:pt modelId="{352A1804-8CA0-416D-B5B3-14A83A384DB8}">
      <dgm:prSet phldrT="[Text]" custT="1"/>
      <dgm:spPr/>
      <dgm:t>
        <a:bodyPr/>
        <a:lstStyle/>
        <a:p>
          <a:r>
            <a:rPr lang="en-ZA" sz="1400" dirty="0"/>
            <a:t>Discouraged workers</a:t>
          </a:r>
        </a:p>
        <a:p>
          <a:r>
            <a:rPr lang="en-ZA" sz="1400" i="1" dirty="0"/>
            <a:t>1.8 million</a:t>
          </a:r>
        </a:p>
      </dgm:t>
    </dgm:pt>
    <dgm:pt modelId="{4B446411-2B1C-488D-876F-FF7BAA959BB2}" type="parTrans" cxnId="{F4934199-400B-4F9D-BA3E-407DE289E705}">
      <dgm:prSet/>
      <dgm:spPr/>
      <dgm:t>
        <a:bodyPr/>
        <a:lstStyle/>
        <a:p>
          <a:endParaRPr lang="en-ZA"/>
        </a:p>
      </dgm:t>
    </dgm:pt>
    <dgm:pt modelId="{DBDDBF99-899B-4724-BE42-45E0536E808B}" type="sibTrans" cxnId="{F4934199-400B-4F9D-BA3E-407DE289E705}">
      <dgm:prSet/>
      <dgm:spPr/>
      <dgm:t>
        <a:bodyPr/>
        <a:lstStyle/>
        <a:p>
          <a:endParaRPr lang="en-ZA"/>
        </a:p>
      </dgm:t>
    </dgm:pt>
    <dgm:pt modelId="{15954A4D-62DC-43B4-8E5E-1DEBD1084861}">
      <dgm:prSet phldrT="[Text]" custT="1"/>
      <dgm:spPr/>
      <dgm:t>
        <a:bodyPr/>
        <a:lstStyle/>
        <a:p>
          <a:r>
            <a:rPr lang="en-ZA" sz="1400" dirty="0"/>
            <a:t>Not available to work</a:t>
          </a:r>
        </a:p>
        <a:p>
          <a:r>
            <a:rPr lang="en-ZA" sz="1400" i="1" dirty="0"/>
            <a:t>12.4 million</a:t>
          </a:r>
        </a:p>
      </dgm:t>
    </dgm:pt>
    <dgm:pt modelId="{F4EC4A97-F1C5-4C42-8B9E-D1AF61493B22}" type="parTrans" cxnId="{9D850B1D-5DB0-4326-91E5-961076C01CBD}">
      <dgm:prSet/>
      <dgm:spPr/>
      <dgm:t>
        <a:bodyPr/>
        <a:lstStyle/>
        <a:p>
          <a:endParaRPr lang="en-ZA"/>
        </a:p>
      </dgm:t>
    </dgm:pt>
    <dgm:pt modelId="{713998C1-5CFA-423F-A762-738A4B3C6FDE}" type="sibTrans" cxnId="{9D850B1D-5DB0-4326-91E5-961076C01CBD}">
      <dgm:prSet/>
      <dgm:spPr/>
      <dgm:t>
        <a:bodyPr/>
        <a:lstStyle/>
        <a:p>
          <a:endParaRPr lang="en-ZA"/>
        </a:p>
      </dgm:t>
    </dgm:pt>
    <dgm:pt modelId="{3932BBA1-F23E-42E2-8CCC-91A60405F667}" type="pres">
      <dgm:prSet presAssocID="{51A1C866-A99D-4E4D-96B7-62905CBA539B}" presName="hierChild1" presStyleCnt="0">
        <dgm:presLayoutVars>
          <dgm:chPref val="1"/>
          <dgm:dir/>
          <dgm:animOne val="branch"/>
          <dgm:animLvl val="lvl"/>
          <dgm:resizeHandles/>
        </dgm:presLayoutVars>
      </dgm:prSet>
      <dgm:spPr/>
    </dgm:pt>
    <dgm:pt modelId="{8FD25EA9-076C-44DF-8BC3-9A4B1F3E2FD1}" type="pres">
      <dgm:prSet presAssocID="{0690BA19-4880-4213-A68F-70ABED03D302}" presName="hierRoot1" presStyleCnt="0"/>
      <dgm:spPr/>
    </dgm:pt>
    <dgm:pt modelId="{07862CE9-6D3C-4157-8F3B-33854D7B4192}" type="pres">
      <dgm:prSet presAssocID="{0690BA19-4880-4213-A68F-70ABED03D302}" presName="composite" presStyleCnt="0"/>
      <dgm:spPr/>
    </dgm:pt>
    <dgm:pt modelId="{0A837DB6-76B7-4C4A-A1BA-A2D3F43CD2F6}" type="pres">
      <dgm:prSet presAssocID="{0690BA19-4880-4213-A68F-70ABED03D302}" presName="background" presStyleLbl="node0" presStyleIdx="0" presStyleCnt="1"/>
      <dgm:spPr/>
    </dgm:pt>
    <dgm:pt modelId="{76AB037B-3A20-4AFC-BA98-E06C0D35DE67}" type="pres">
      <dgm:prSet presAssocID="{0690BA19-4880-4213-A68F-70ABED03D302}" presName="text" presStyleLbl="fgAcc0" presStyleIdx="0" presStyleCnt="1" custLinFactNeighborX="-611" custLinFactNeighborY="-961">
        <dgm:presLayoutVars>
          <dgm:chPref val="3"/>
        </dgm:presLayoutVars>
      </dgm:prSet>
      <dgm:spPr/>
    </dgm:pt>
    <dgm:pt modelId="{CEE4D221-48FE-4D5B-8A1B-7B1C10AC1A65}" type="pres">
      <dgm:prSet presAssocID="{0690BA19-4880-4213-A68F-70ABED03D302}" presName="hierChild2" presStyleCnt="0"/>
      <dgm:spPr/>
    </dgm:pt>
    <dgm:pt modelId="{35BA2402-868C-43F2-B5D9-3C44EA6F0F20}" type="pres">
      <dgm:prSet presAssocID="{BDF930AF-EE65-40DA-A942-EB4998BAE3A4}" presName="Name10" presStyleLbl="parChTrans1D2" presStyleIdx="0" presStyleCnt="2"/>
      <dgm:spPr/>
    </dgm:pt>
    <dgm:pt modelId="{1F236C7F-E139-4537-B4C3-C1DEB9FB6F62}" type="pres">
      <dgm:prSet presAssocID="{6A66CDD1-6019-4BFA-86AD-578511EA1187}" presName="hierRoot2" presStyleCnt="0"/>
      <dgm:spPr/>
    </dgm:pt>
    <dgm:pt modelId="{88C458B1-3169-4790-B838-1FDC084E9779}" type="pres">
      <dgm:prSet presAssocID="{6A66CDD1-6019-4BFA-86AD-578511EA1187}" presName="composite2" presStyleCnt="0"/>
      <dgm:spPr/>
    </dgm:pt>
    <dgm:pt modelId="{57F8988D-D4D6-4223-BA05-AAC1026D3F02}" type="pres">
      <dgm:prSet presAssocID="{6A66CDD1-6019-4BFA-86AD-578511EA1187}" presName="background2" presStyleLbl="node2" presStyleIdx="0" presStyleCnt="2"/>
      <dgm:spPr/>
    </dgm:pt>
    <dgm:pt modelId="{A0273BE3-6C94-4702-82F1-23C1684E230E}" type="pres">
      <dgm:prSet presAssocID="{6A66CDD1-6019-4BFA-86AD-578511EA1187}" presName="text2" presStyleLbl="fgAcc2" presStyleIdx="0" presStyleCnt="2">
        <dgm:presLayoutVars>
          <dgm:chPref val="3"/>
        </dgm:presLayoutVars>
      </dgm:prSet>
      <dgm:spPr/>
    </dgm:pt>
    <dgm:pt modelId="{4D05495A-44D8-4D0E-967D-94AA9CEB0258}" type="pres">
      <dgm:prSet presAssocID="{6A66CDD1-6019-4BFA-86AD-578511EA1187}" presName="hierChild3" presStyleCnt="0"/>
      <dgm:spPr/>
    </dgm:pt>
    <dgm:pt modelId="{E5CBEC21-1061-440E-B2C7-EFE3602E05C4}" type="pres">
      <dgm:prSet presAssocID="{CD9ADC3D-E630-4F4D-B7E9-3A4417DB10DD}" presName="Name17" presStyleLbl="parChTrans1D3" presStyleIdx="0" presStyleCnt="4"/>
      <dgm:spPr/>
    </dgm:pt>
    <dgm:pt modelId="{23BEDF44-AA5F-46A5-BF59-169531EE8C36}" type="pres">
      <dgm:prSet presAssocID="{03D656F1-17B7-4FB2-9CE8-5686D195084E}" presName="hierRoot3" presStyleCnt="0"/>
      <dgm:spPr/>
    </dgm:pt>
    <dgm:pt modelId="{E2053446-A89A-409C-BBC0-2C511BF442DE}" type="pres">
      <dgm:prSet presAssocID="{03D656F1-17B7-4FB2-9CE8-5686D195084E}" presName="composite3" presStyleCnt="0"/>
      <dgm:spPr/>
    </dgm:pt>
    <dgm:pt modelId="{86EBEBA5-9973-4E8C-889A-61DBFC0212D7}" type="pres">
      <dgm:prSet presAssocID="{03D656F1-17B7-4FB2-9CE8-5686D195084E}" presName="background3" presStyleLbl="node3" presStyleIdx="0" presStyleCnt="4"/>
      <dgm:spPr/>
    </dgm:pt>
    <dgm:pt modelId="{DA9DF6D0-C800-4715-AC67-CB6C8DB7AE27}" type="pres">
      <dgm:prSet presAssocID="{03D656F1-17B7-4FB2-9CE8-5686D195084E}" presName="text3" presStyleLbl="fgAcc3" presStyleIdx="0" presStyleCnt="4">
        <dgm:presLayoutVars>
          <dgm:chPref val="3"/>
        </dgm:presLayoutVars>
      </dgm:prSet>
      <dgm:spPr/>
    </dgm:pt>
    <dgm:pt modelId="{3C750228-BADD-43FD-81BB-ECB3ADF838D1}" type="pres">
      <dgm:prSet presAssocID="{03D656F1-17B7-4FB2-9CE8-5686D195084E}" presName="hierChild4" presStyleCnt="0"/>
      <dgm:spPr/>
    </dgm:pt>
    <dgm:pt modelId="{1200BCF0-9EC4-4231-B5A3-AC98015BD689}" type="pres">
      <dgm:prSet presAssocID="{35053682-F74F-4518-B9D3-DC0053FF2B32}" presName="Name17" presStyleLbl="parChTrans1D3" presStyleIdx="1" presStyleCnt="4"/>
      <dgm:spPr/>
    </dgm:pt>
    <dgm:pt modelId="{622D395E-1FE0-485A-BD37-A4D10352E9EB}" type="pres">
      <dgm:prSet presAssocID="{7655A3B1-C15E-4692-B4B9-8F98282F477F}" presName="hierRoot3" presStyleCnt="0"/>
      <dgm:spPr/>
    </dgm:pt>
    <dgm:pt modelId="{344AF96E-0CBE-481A-9817-849259586BA1}" type="pres">
      <dgm:prSet presAssocID="{7655A3B1-C15E-4692-B4B9-8F98282F477F}" presName="composite3" presStyleCnt="0"/>
      <dgm:spPr/>
    </dgm:pt>
    <dgm:pt modelId="{5D5BD4AD-B530-4ACD-A687-F15825BD0356}" type="pres">
      <dgm:prSet presAssocID="{7655A3B1-C15E-4692-B4B9-8F98282F477F}" presName="background3" presStyleLbl="node3" presStyleIdx="1" presStyleCnt="4"/>
      <dgm:spPr/>
    </dgm:pt>
    <dgm:pt modelId="{A3D9C1AB-8DCF-4C0E-B8FE-437A3BD5481F}" type="pres">
      <dgm:prSet presAssocID="{7655A3B1-C15E-4692-B4B9-8F98282F477F}" presName="text3" presStyleLbl="fgAcc3" presStyleIdx="1" presStyleCnt="4">
        <dgm:presLayoutVars>
          <dgm:chPref val="3"/>
        </dgm:presLayoutVars>
      </dgm:prSet>
      <dgm:spPr/>
    </dgm:pt>
    <dgm:pt modelId="{F400D2F1-1DFB-43E3-A865-330151F2033A}" type="pres">
      <dgm:prSet presAssocID="{7655A3B1-C15E-4692-B4B9-8F98282F477F}" presName="hierChild4" presStyleCnt="0"/>
      <dgm:spPr/>
    </dgm:pt>
    <dgm:pt modelId="{F7A1B940-2EAF-4120-A495-3553C1CA5932}" type="pres">
      <dgm:prSet presAssocID="{DB1664B7-C2DA-4D15-A153-B0F7E09D57E7}" presName="Name10" presStyleLbl="parChTrans1D2" presStyleIdx="1" presStyleCnt="2"/>
      <dgm:spPr/>
    </dgm:pt>
    <dgm:pt modelId="{29CF504A-CDD3-420F-80FF-87566FA11D2E}" type="pres">
      <dgm:prSet presAssocID="{CA493AAC-EE0F-4691-BD84-A5EE42DD2891}" presName="hierRoot2" presStyleCnt="0"/>
      <dgm:spPr/>
    </dgm:pt>
    <dgm:pt modelId="{0616CDFF-6422-4D98-9BCB-92AB70E602D4}" type="pres">
      <dgm:prSet presAssocID="{CA493AAC-EE0F-4691-BD84-A5EE42DD2891}" presName="composite2" presStyleCnt="0"/>
      <dgm:spPr/>
    </dgm:pt>
    <dgm:pt modelId="{D878D91D-D28C-4BAF-AC45-BEE7DF0FAAA5}" type="pres">
      <dgm:prSet presAssocID="{CA493AAC-EE0F-4691-BD84-A5EE42DD2891}" presName="background2" presStyleLbl="node2" presStyleIdx="1" presStyleCnt="2"/>
      <dgm:spPr/>
    </dgm:pt>
    <dgm:pt modelId="{6B7D5010-4A17-40EC-AEDF-B14F0A72A27B}" type="pres">
      <dgm:prSet presAssocID="{CA493AAC-EE0F-4691-BD84-A5EE42DD2891}" presName="text2" presStyleLbl="fgAcc2" presStyleIdx="1" presStyleCnt="2">
        <dgm:presLayoutVars>
          <dgm:chPref val="3"/>
        </dgm:presLayoutVars>
      </dgm:prSet>
      <dgm:spPr/>
    </dgm:pt>
    <dgm:pt modelId="{57B16275-3F2F-46D3-BAA2-A48AA1B71061}" type="pres">
      <dgm:prSet presAssocID="{CA493AAC-EE0F-4691-BD84-A5EE42DD2891}" presName="hierChild3" presStyleCnt="0"/>
      <dgm:spPr/>
    </dgm:pt>
    <dgm:pt modelId="{85CDA88E-11BB-458B-8C05-454D8CDC94A4}" type="pres">
      <dgm:prSet presAssocID="{4B446411-2B1C-488D-876F-FF7BAA959BB2}" presName="Name17" presStyleLbl="parChTrans1D3" presStyleIdx="2" presStyleCnt="4"/>
      <dgm:spPr/>
    </dgm:pt>
    <dgm:pt modelId="{910DBD14-3DC3-4341-9BBE-D4E89BA8EA88}" type="pres">
      <dgm:prSet presAssocID="{352A1804-8CA0-416D-B5B3-14A83A384DB8}" presName="hierRoot3" presStyleCnt="0"/>
      <dgm:spPr/>
    </dgm:pt>
    <dgm:pt modelId="{D4703003-D8DD-4C3E-9224-E81D81FC883E}" type="pres">
      <dgm:prSet presAssocID="{352A1804-8CA0-416D-B5B3-14A83A384DB8}" presName="composite3" presStyleCnt="0"/>
      <dgm:spPr/>
    </dgm:pt>
    <dgm:pt modelId="{78DD9524-9A77-43BF-8379-F140ABA2DF8C}" type="pres">
      <dgm:prSet presAssocID="{352A1804-8CA0-416D-B5B3-14A83A384DB8}" presName="background3" presStyleLbl="node3" presStyleIdx="2" presStyleCnt="4"/>
      <dgm:spPr/>
    </dgm:pt>
    <dgm:pt modelId="{AB933EB4-9940-4869-9359-2221AC1F6E8E}" type="pres">
      <dgm:prSet presAssocID="{352A1804-8CA0-416D-B5B3-14A83A384DB8}" presName="text3" presStyleLbl="fgAcc3" presStyleIdx="2" presStyleCnt="4">
        <dgm:presLayoutVars>
          <dgm:chPref val="3"/>
        </dgm:presLayoutVars>
      </dgm:prSet>
      <dgm:spPr/>
    </dgm:pt>
    <dgm:pt modelId="{F1886167-8E34-49C1-8EA8-DC9297969417}" type="pres">
      <dgm:prSet presAssocID="{352A1804-8CA0-416D-B5B3-14A83A384DB8}" presName="hierChild4" presStyleCnt="0"/>
      <dgm:spPr/>
    </dgm:pt>
    <dgm:pt modelId="{6566BFDE-D4BE-477C-904B-2998661E6BBE}" type="pres">
      <dgm:prSet presAssocID="{F4EC4A97-F1C5-4C42-8B9E-D1AF61493B22}" presName="Name17" presStyleLbl="parChTrans1D3" presStyleIdx="3" presStyleCnt="4"/>
      <dgm:spPr/>
    </dgm:pt>
    <dgm:pt modelId="{4943A494-4967-434A-ABE9-C8FDE39EDEE4}" type="pres">
      <dgm:prSet presAssocID="{15954A4D-62DC-43B4-8E5E-1DEBD1084861}" presName="hierRoot3" presStyleCnt="0"/>
      <dgm:spPr/>
    </dgm:pt>
    <dgm:pt modelId="{F4257337-0D12-46E1-950C-262100A86FB9}" type="pres">
      <dgm:prSet presAssocID="{15954A4D-62DC-43B4-8E5E-1DEBD1084861}" presName="composite3" presStyleCnt="0"/>
      <dgm:spPr/>
    </dgm:pt>
    <dgm:pt modelId="{01F7B2E9-0801-41E4-88CD-345E26198DCD}" type="pres">
      <dgm:prSet presAssocID="{15954A4D-62DC-43B4-8E5E-1DEBD1084861}" presName="background3" presStyleLbl="node3" presStyleIdx="3" presStyleCnt="4"/>
      <dgm:spPr/>
    </dgm:pt>
    <dgm:pt modelId="{23201963-F3C4-4C4F-A2BA-372CB10C65A8}" type="pres">
      <dgm:prSet presAssocID="{15954A4D-62DC-43B4-8E5E-1DEBD1084861}" presName="text3" presStyleLbl="fgAcc3" presStyleIdx="3" presStyleCnt="4">
        <dgm:presLayoutVars>
          <dgm:chPref val="3"/>
        </dgm:presLayoutVars>
      </dgm:prSet>
      <dgm:spPr/>
    </dgm:pt>
    <dgm:pt modelId="{A92F7F27-FA7F-4E33-AEB3-3219090956EF}" type="pres">
      <dgm:prSet presAssocID="{15954A4D-62DC-43B4-8E5E-1DEBD1084861}" presName="hierChild4" presStyleCnt="0"/>
      <dgm:spPr/>
    </dgm:pt>
  </dgm:ptLst>
  <dgm:cxnLst>
    <dgm:cxn modelId="{2AEA9A04-5D71-4A0E-A57A-6397D62E644D}" type="presOf" srcId="{BDF930AF-EE65-40DA-A942-EB4998BAE3A4}" destId="{35BA2402-868C-43F2-B5D9-3C44EA6F0F20}" srcOrd="0" destOrd="0" presId="urn:microsoft.com/office/officeart/2005/8/layout/hierarchy1"/>
    <dgm:cxn modelId="{D1D8441C-ECCA-479C-8309-263FED518F9F}" type="presOf" srcId="{6A66CDD1-6019-4BFA-86AD-578511EA1187}" destId="{A0273BE3-6C94-4702-82F1-23C1684E230E}" srcOrd="0" destOrd="0" presId="urn:microsoft.com/office/officeart/2005/8/layout/hierarchy1"/>
    <dgm:cxn modelId="{9D850B1D-5DB0-4326-91E5-961076C01CBD}" srcId="{CA493AAC-EE0F-4691-BD84-A5EE42DD2891}" destId="{15954A4D-62DC-43B4-8E5E-1DEBD1084861}" srcOrd="1" destOrd="0" parTransId="{F4EC4A97-F1C5-4C42-8B9E-D1AF61493B22}" sibTransId="{713998C1-5CFA-423F-A762-738A4B3C6FDE}"/>
    <dgm:cxn modelId="{6D4C0D30-D807-4E5F-AA91-0AC1641C4CAE}" type="presOf" srcId="{DB1664B7-C2DA-4D15-A153-B0F7E09D57E7}" destId="{F7A1B940-2EAF-4120-A495-3553C1CA5932}" srcOrd="0" destOrd="0" presId="urn:microsoft.com/office/officeart/2005/8/layout/hierarchy1"/>
    <dgm:cxn modelId="{FA4CA05B-3BA5-4E40-914F-18D7DA0B7817}" srcId="{6A66CDD1-6019-4BFA-86AD-578511EA1187}" destId="{7655A3B1-C15E-4692-B4B9-8F98282F477F}" srcOrd="1" destOrd="0" parTransId="{35053682-F74F-4518-B9D3-DC0053FF2B32}" sibTransId="{95D8CE37-714A-4499-BF4E-49E2D859DB65}"/>
    <dgm:cxn modelId="{BA806F61-C815-4401-A73A-4FD2937E6441}" type="presOf" srcId="{4B446411-2B1C-488D-876F-FF7BAA959BB2}" destId="{85CDA88E-11BB-458B-8C05-454D8CDC94A4}" srcOrd="0" destOrd="0" presId="urn:microsoft.com/office/officeart/2005/8/layout/hierarchy1"/>
    <dgm:cxn modelId="{B5EE274A-FC47-488D-B553-445A7C928ADD}" srcId="{6A66CDD1-6019-4BFA-86AD-578511EA1187}" destId="{03D656F1-17B7-4FB2-9CE8-5686D195084E}" srcOrd="0" destOrd="0" parTransId="{CD9ADC3D-E630-4F4D-B7E9-3A4417DB10DD}" sibTransId="{09879EE2-3245-474F-9E03-BC845A6E2F91}"/>
    <dgm:cxn modelId="{ACF7D36F-B52D-448D-82F0-B39295810C98}" srcId="{51A1C866-A99D-4E4D-96B7-62905CBA539B}" destId="{0690BA19-4880-4213-A68F-70ABED03D302}" srcOrd="0" destOrd="0" parTransId="{0B44725A-B769-4287-9ACF-DE34E7BB18F7}" sibTransId="{22359A46-BDCC-48F8-9902-30F5E0DC30E4}"/>
    <dgm:cxn modelId="{49E49752-D9BE-4C1A-AD38-40328E435CD9}" type="presOf" srcId="{CA493AAC-EE0F-4691-BD84-A5EE42DD2891}" destId="{6B7D5010-4A17-40EC-AEDF-B14F0A72A27B}" srcOrd="0" destOrd="0" presId="urn:microsoft.com/office/officeart/2005/8/layout/hierarchy1"/>
    <dgm:cxn modelId="{468F2256-3C95-417F-BD07-BC2AB112E51A}" srcId="{0690BA19-4880-4213-A68F-70ABED03D302}" destId="{CA493AAC-EE0F-4691-BD84-A5EE42DD2891}" srcOrd="1" destOrd="0" parTransId="{DB1664B7-C2DA-4D15-A153-B0F7E09D57E7}" sibTransId="{DC0AD42F-2D52-4431-B55A-3F0D96090645}"/>
    <dgm:cxn modelId="{67316A91-F03F-47C2-8595-EF1F517B70FF}" type="presOf" srcId="{F4EC4A97-F1C5-4C42-8B9E-D1AF61493B22}" destId="{6566BFDE-D4BE-477C-904B-2998661E6BBE}" srcOrd="0" destOrd="0" presId="urn:microsoft.com/office/officeart/2005/8/layout/hierarchy1"/>
    <dgm:cxn modelId="{12D00B99-E770-44CC-9B30-C829B7EAD048}" type="presOf" srcId="{CD9ADC3D-E630-4F4D-B7E9-3A4417DB10DD}" destId="{E5CBEC21-1061-440E-B2C7-EFE3602E05C4}" srcOrd="0" destOrd="0" presId="urn:microsoft.com/office/officeart/2005/8/layout/hierarchy1"/>
    <dgm:cxn modelId="{F4934199-400B-4F9D-BA3E-407DE289E705}" srcId="{CA493AAC-EE0F-4691-BD84-A5EE42DD2891}" destId="{352A1804-8CA0-416D-B5B3-14A83A384DB8}" srcOrd="0" destOrd="0" parTransId="{4B446411-2B1C-488D-876F-FF7BAA959BB2}" sibTransId="{DBDDBF99-899B-4724-BE42-45E0536E808B}"/>
    <dgm:cxn modelId="{CB48C79F-35E5-42E5-AED5-1A7C04CE053C}" type="presOf" srcId="{352A1804-8CA0-416D-B5B3-14A83A384DB8}" destId="{AB933EB4-9940-4869-9359-2221AC1F6E8E}" srcOrd="0" destOrd="0" presId="urn:microsoft.com/office/officeart/2005/8/layout/hierarchy1"/>
    <dgm:cxn modelId="{6F8796A8-7D19-4000-B278-BBE763155B30}" type="presOf" srcId="{0690BA19-4880-4213-A68F-70ABED03D302}" destId="{76AB037B-3A20-4AFC-BA98-E06C0D35DE67}" srcOrd="0" destOrd="0" presId="urn:microsoft.com/office/officeart/2005/8/layout/hierarchy1"/>
    <dgm:cxn modelId="{DB3A6CB1-DB33-432A-9FF2-4F84B1202AD4}" type="presOf" srcId="{15954A4D-62DC-43B4-8E5E-1DEBD1084861}" destId="{23201963-F3C4-4C4F-A2BA-372CB10C65A8}" srcOrd="0" destOrd="0" presId="urn:microsoft.com/office/officeart/2005/8/layout/hierarchy1"/>
    <dgm:cxn modelId="{A30C98B1-F955-4C19-B129-16DB4DA7F53A}" srcId="{0690BA19-4880-4213-A68F-70ABED03D302}" destId="{6A66CDD1-6019-4BFA-86AD-578511EA1187}" srcOrd="0" destOrd="0" parTransId="{BDF930AF-EE65-40DA-A942-EB4998BAE3A4}" sibTransId="{00A46CCF-158F-4290-8875-DEBCD44788BA}"/>
    <dgm:cxn modelId="{3465ACB2-DF35-4D77-83F7-3AF87C15989D}" type="presOf" srcId="{35053682-F74F-4518-B9D3-DC0053FF2B32}" destId="{1200BCF0-9EC4-4231-B5A3-AC98015BD689}" srcOrd="0" destOrd="0" presId="urn:microsoft.com/office/officeart/2005/8/layout/hierarchy1"/>
    <dgm:cxn modelId="{FDBCFABD-BAA4-440C-AD50-1A0DA0BC4AFC}" type="presOf" srcId="{51A1C866-A99D-4E4D-96B7-62905CBA539B}" destId="{3932BBA1-F23E-42E2-8CCC-91A60405F667}" srcOrd="0" destOrd="0" presId="urn:microsoft.com/office/officeart/2005/8/layout/hierarchy1"/>
    <dgm:cxn modelId="{0B4EA4D4-68D9-44D8-A4A3-83EB4B28B130}" type="presOf" srcId="{03D656F1-17B7-4FB2-9CE8-5686D195084E}" destId="{DA9DF6D0-C800-4715-AC67-CB6C8DB7AE27}" srcOrd="0" destOrd="0" presId="urn:microsoft.com/office/officeart/2005/8/layout/hierarchy1"/>
    <dgm:cxn modelId="{06605ED5-754C-4229-9345-CB6B423ADF6D}" type="presOf" srcId="{7655A3B1-C15E-4692-B4B9-8F98282F477F}" destId="{A3D9C1AB-8DCF-4C0E-B8FE-437A3BD5481F}" srcOrd="0" destOrd="0" presId="urn:microsoft.com/office/officeart/2005/8/layout/hierarchy1"/>
    <dgm:cxn modelId="{54EAD393-2F55-49D2-91BC-34153F85A36C}" type="presParOf" srcId="{3932BBA1-F23E-42E2-8CCC-91A60405F667}" destId="{8FD25EA9-076C-44DF-8BC3-9A4B1F3E2FD1}" srcOrd="0" destOrd="0" presId="urn:microsoft.com/office/officeart/2005/8/layout/hierarchy1"/>
    <dgm:cxn modelId="{D16C2A34-AFAC-4A3C-976F-9B7369F5482E}" type="presParOf" srcId="{8FD25EA9-076C-44DF-8BC3-9A4B1F3E2FD1}" destId="{07862CE9-6D3C-4157-8F3B-33854D7B4192}" srcOrd="0" destOrd="0" presId="urn:microsoft.com/office/officeart/2005/8/layout/hierarchy1"/>
    <dgm:cxn modelId="{F8151D80-C1C9-4E6E-BBCB-3EB6563B2F86}" type="presParOf" srcId="{07862CE9-6D3C-4157-8F3B-33854D7B4192}" destId="{0A837DB6-76B7-4C4A-A1BA-A2D3F43CD2F6}" srcOrd="0" destOrd="0" presId="urn:microsoft.com/office/officeart/2005/8/layout/hierarchy1"/>
    <dgm:cxn modelId="{CBA009BE-8E32-4BA4-9B90-7F8270351808}" type="presParOf" srcId="{07862CE9-6D3C-4157-8F3B-33854D7B4192}" destId="{76AB037B-3A20-4AFC-BA98-E06C0D35DE67}" srcOrd="1" destOrd="0" presId="urn:microsoft.com/office/officeart/2005/8/layout/hierarchy1"/>
    <dgm:cxn modelId="{D21C299E-718C-4116-8742-6629032A013D}" type="presParOf" srcId="{8FD25EA9-076C-44DF-8BC3-9A4B1F3E2FD1}" destId="{CEE4D221-48FE-4D5B-8A1B-7B1C10AC1A65}" srcOrd="1" destOrd="0" presId="urn:microsoft.com/office/officeart/2005/8/layout/hierarchy1"/>
    <dgm:cxn modelId="{0A872EDE-075E-4636-8C00-A4ACE2A37CBA}" type="presParOf" srcId="{CEE4D221-48FE-4D5B-8A1B-7B1C10AC1A65}" destId="{35BA2402-868C-43F2-B5D9-3C44EA6F0F20}" srcOrd="0" destOrd="0" presId="urn:microsoft.com/office/officeart/2005/8/layout/hierarchy1"/>
    <dgm:cxn modelId="{C02F87EE-432F-4FBF-AF96-44FA736C946A}" type="presParOf" srcId="{CEE4D221-48FE-4D5B-8A1B-7B1C10AC1A65}" destId="{1F236C7F-E139-4537-B4C3-C1DEB9FB6F62}" srcOrd="1" destOrd="0" presId="urn:microsoft.com/office/officeart/2005/8/layout/hierarchy1"/>
    <dgm:cxn modelId="{3D54A25E-DAB2-4A40-BF84-8C7B3CF2612F}" type="presParOf" srcId="{1F236C7F-E139-4537-B4C3-C1DEB9FB6F62}" destId="{88C458B1-3169-4790-B838-1FDC084E9779}" srcOrd="0" destOrd="0" presId="urn:microsoft.com/office/officeart/2005/8/layout/hierarchy1"/>
    <dgm:cxn modelId="{F8F516CA-724D-43BC-B6C7-B3EB41573D58}" type="presParOf" srcId="{88C458B1-3169-4790-B838-1FDC084E9779}" destId="{57F8988D-D4D6-4223-BA05-AAC1026D3F02}" srcOrd="0" destOrd="0" presId="urn:microsoft.com/office/officeart/2005/8/layout/hierarchy1"/>
    <dgm:cxn modelId="{E17F54EB-AC7C-40D2-B41F-07B25059D202}" type="presParOf" srcId="{88C458B1-3169-4790-B838-1FDC084E9779}" destId="{A0273BE3-6C94-4702-82F1-23C1684E230E}" srcOrd="1" destOrd="0" presId="urn:microsoft.com/office/officeart/2005/8/layout/hierarchy1"/>
    <dgm:cxn modelId="{FA4DD951-1516-4916-839B-65378562BDA6}" type="presParOf" srcId="{1F236C7F-E139-4537-B4C3-C1DEB9FB6F62}" destId="{4D05495A-44D8-4D0E-967D-94AA9CEB0258}" srcOrd="1" destOrd="0" presId="urn:microsoft.com/office/officeart/2005/8/layout/hierarchy1"/>
    <dgm:cxn modelId="{E8BBAC40-7047-48C1-9ECA-4C37422982CC}" type="presParOf" srcId="{4D05495A-44D8-4D0E-967D-94AA9CEB0258}" destId="{E5CBEC21-1061-440E-B2C7-EFE3602E05C4}" srcOrd="0" destOrd="0" presId="urn:microsoft.com/office/officeart/2005/8/layout/hierarchy1"/>
    <dgm:cxn modelId="{EB12251E-34B8-4E46-A5A1-68D9F6C8B69E}" type="presParOf" srcId="{4D05495A-44D8-4D0E-967D-94AA9CEB0258}" destId="{23BEDF44-AA5F-46A5-BF59-169531EE8C36}" srcOrd="1" destOrd="0" presId="urn:microsoft.com/office/officeart/2005/8/layout/hierarchy1"/>
    <dgm:cxn modelId="{71B047E2-6C43-4157-915B-AFFE8ADE7D3B}" type="presParOf" srcId="{23BEDF44-AA5F-46A5-BF59-169531EE8C36}" destId="{E2053446-A89A-409C-BBC0-2C511BF442DE}" srcOrd="0" destOrd="0" presId="urn:microsoft.com/office/officeart/2005/8/layout/hierarchy1"/>
    <dgm:cxn modelId="{2AB5981A-F865-4351-AC84-C2AAC507A4AF}" type="presParOf" srcId="{E2053446-A89A-409C-BBC0-2C511BF442DE}" destId="{86EBEBA5-9973-4E8C-889A-61DBFC0212D7}" srcOrd="0" destOrd="0" presId="urn:microsoft.com/office/officeart/2005/8/layout/hierarchy1"/>
    <dgm:cxn modelId="{F05B1E4C-32EF-4831-A63F-9DC5A559FD93}" type="presParOf" srcId="{E2053446-A89A-409C-BBC0-2C511BF442DE}" destId="{DA9DF6D0-C800-4715-AC67-CB6C8DB7AE27}" srcOrd="1" destOrd="0" presId="urn:microsoft.com/office/officeart/2005/8/layout/hierarchy1"/>
    <dgm:cxn modelId="{E5E66A78-9B33-409E-BDA9-52CC7AB99C1B}" type="presParOf" srcId="{23BEDF44-AA5F-46A5-BF59-169531EE8C36}" destId="{3C750228-BADD-43FD-81BB-ECB3ADF838D1}" srcOrd="1" destOrd="0" presId="urn:microsoft.com/office/officeart/2005/8/layout/hierarchy1"/>
    <dgm:cxn modelId="{DAEA2D0A-1580-4683-A8BC-3D3BE0C9F8EF}" type="presParOf" srcId="{4D05495A-44D8-4D0E-967D-94AA9CEB0258}" destId="{1200BCF0-9EC4-4231-B5A3-AC98015BD689}" srcOrd="2" destOrd="0" presId="urn:microsoft.com/office/officeart/2005/8/layout/hierarchy1"/>
    <dgm:cxn modelId="{41F2C8EF-95F0-45D5-85E1-5FA4874DF3E8}" type="presParOf" srcId="{4D05495A-44D8-4D0E-967D-94AA9CEB0258}" destId="{622D395E-1FE0-485A-BD37-A4D10352E9EB}" srcOrd="3" destOrd="0" presId="urn:microsoft.com/office/officeart/2005/8/layout/hierarchy1"/>
    <dgm:cxn modelId="{7604AB8C-AFF8-48C0-ADDC-A8E372FC270A}" type="presParOf" srcId="{622D395E-1FE0-485A-BD37-A4D10352E9EB}" destId="{344AF96E-0CBE-481A-9817-849259586BA1}" srcOrd="0" destOrd="0" presId="urn:microsoft.com/office/officeart/2005/8/layout/hierarchy1"/>
    <dgm:cxn modelId="{D6B1BCA9-6834-4FBE-91C4-0C018D36A436}" type="presParOf" srcId="{344AF96E-0CBE-481A-9817-849259586BA1}" destId="{5D5BD4AD-B530-4ACD-A687-F15825BD0356}" srcOrd="0" destOrd="0" presId="urn:microsoft.com/office/officeart/2005/8/layout/hierarchy1"/>
    <dgm:cxn modelId="{631E0769-2BA5-4613-9E36-42992EF3D965}" type="presParOf" srcId="{344AF96E-0CBE-481A-9817-849259586BA1}" destId="{A3D9C1AB-8DCF-4C0E-B8FE-437A3BD5481F}" srcOrd="1" destOrd="0" presId="urn:microsoft.com/office/officeart/2005/8/layout/hierarchy1"/>
    <dgm:cxn modelId="{11CE4453-BE41-4A01-A925-9C39E1A11544}" type="presParOf" srcId="{622D395E-1FE0-485A-BD37-A4D10352E9EB}" destId="{F400D2F1-1DFB-43E3-A865-330151F2033A}" srcOrd="1" destOrd="0" presId="urn:microsoft.com/office/officeart/2005/8/layout/hierarchy1"/>
    <dgm:cxn modelId="{A40D4F78-B87B-448A-BF95-8031EB281677}" type="presParOf" srcId="{CEE4D221-48FE-4D5B-8A1B-7B1C10AC1A65}" destId="{F7A1B940-2EAF-4120-A495-3553C1CA5932}" srcOrd="2" destOrd="0" presId="urn:microsoft.com/office/officeart/2005/8/layout/hierarchy1"/>
    <dgm:cxn modelId="{783ABA5B-8117-41DF-B493-B72392304911}" type="presParOf" srcId="{CEE4D221-48FE-4D5B-8A1B-7B1C10AC1A65}" destId="{29CF504A-CDD3-420F-80FF-87566FA11D2E}" srcOrd="3" destOrd="0" presId="urn:microsoft.com/office/officeart/2005/8/layout/hierarchy1"/>
    <dgm:cxn modelId="{64A8CEA1-CB65-41E9-BD9D-76C4D381E2C9}" type="presParOf" srcId="{29CF504A-CDD3-420F-80FF-87566FA11D2E}" destId="{0616CDFF-6422-4D98-9BCB-92AB70E602D4}" srcOrd="0" destOrd="0" presId="urn:microsoft.com/office/officeart/2005/8/layout/hierarchy1"/>
    <dgm:cxn modelId="{84307D35-394F-4808-BB6B-5AB38033E030}" type="presParOf" srcId="{0616CDFF-6422-4D98-9BCB-92AB70E602D4}" destId="{D878D91D-D28C-4BAF-AC45-BEE7DF0FAAA5}" srcOrd="0" destOrd="0" presId="urn:microsoft.com/office/officeart/2005/8/layout/hierarchy1"/>
    <dgm:cxn modelId="{6301DC84-DCA3-4546-8BB9-5CF9C23AA09D}" type="presParOf" srcId="{0616CDFF-6422-4D98-9BCB-92AB70E602D4}" destId="{6B7D5010-4A17-40EC-AEDF-B14F0A72A27B}" srcOrd="1" destOrd="0" presId="urn:microsoft.com/office/officeart/2005/8/layout/hierarchy1"/>
    <dgm:cxn modelId="{F383425E-FE2C-43E8-866C-E3C9996FCD5A}" type="presParOf" srcId="{29CF504A-CDD3-420F-80FF-87566FA11D2E}" destId="{57B16275-3F2F-46D3-BAA2-A48AA1B71061}" srcOrd="1" destOrd="0" presId="urn:microsoft.com/office/officeart/2005/8/layout/hierarchy1"/>
    <dgm:cxn modelId="{9B21CF92-EEC1-4748-821D-7EF90447328D}" type="presParOf" srcId="{57B16275-3F2F-46D3-BAA2-A48AA1B71061}" destId="{85CDA88E-11BB-458B-8C05-454D8CDC94A4}" srcOrd="0" destOrd="0" presId="urn:microsoft.com/office/officeart/2005/8/layout/hierarchy1"/>
    <dgm:cxn modelId="{E318BA06-B5B7-49F4-B335-45E7E6B16AB9}" type="presParOf" srcId="{57B16275-3F2F-46D3-BAA2-A48AA1B71061}" destId="{910DBD14-3DC3-4341-9BBE-D4E89BA8EA88}" srcOrd="1" destOrd="0" presId="urn:microsoft.com/office/officeart/2005/8/layout/hierarchy1"/>
    <dgm:cxn modelId="{2D97121B-F474-484C-BB56-D39966FE3F01}" type="presParOf" srcId="{910DBD14-3DC3-4341-9BBE-D4E89BA8EA88}" destId="{D4703003-D8DD-4C3E-9224-E81D81FC883E}" srcOrd="0" destOrd="0" presId="urn:microsoft.com/office/officeart/2005/8/layout/hierarchy1"/>
    <dgm:cxn modelId="{AE061B37-861B-457E-899F-824964016509}" type="presParOf" srcId="{D4703003-D8DD-4C3E-9224-E81D81FC883E}" destId="{78DD9524-9A77-43BF-8379-F140ABA2DF8C}" srcOrd="0" destOrd="0" presId="urn:microsoft.com/office/officeart/2005/8/layout/hierarchy1"/>
    <dgm:cxn modelId="{71BEDEB0-6E5F-4DFD-BCC5-F44133A8F164}" type="presParOf" srcId="{D4703003-D8DD-4C3E-9224-E81D81FC883E}" destId="{AB933EB4-9940-4869-9359-2221AC1F6E8E}" srcOrd="1" destOrd="0" presId="urn:microsoft.com/office/officeart/2005/8/layout/hierarchy1"/>
    <dgm:cxn modelId="{313A8E40-1B8C-4EF4-AFFA-833460033EF6}" type="presParOf" srcId="{910DBD14-3DC3-4341-9BBE-D4E89BA8EA88}" destId="{F1886167-8E34-49C1-8EA8-DC9297969417}" srcOrd="1" destOrd="0" presId="urn:microsoft.com/office/officeart/2005/8/layout/hierarchy1"/>
    <dgm:cxn modelId="{F35C86B2-E547-4A12-82F7-80DA88B4B3E3}" type="presParOf" srcId="{57B16275-3F2F-46D3-BAA2-A48AA1B71061}" destId="{6566BFDE-D4BE-477C-904B-2998661E6BBE}" srcOrd="2" destOrd="0" presId="urn:microsoft.com/office/officeart/2005/8/layout/hierarchy1"/>
    <dgm:cxn modelId="{1CC54C97-FA40-4372-B919-88489E51D6B2}" type="presParOf" srcId="{57B16275-3F2F-46D3-BAA2-A48AA1B71061}" destId="{4943A494-4967-434A-ABE9-C8FDE39EDEE4}" srcOrd="3" destOrd="0" presId="urn:microsoft.com/office/officeart/2005/8/layout/hierarchy1"/>
    <dgm:cxn modelId="{5347AFE3-0A6C-4633-B7AD-4FB56E84909F}" type="presParOf" srcId="{4943A494-4967-434A-ABE9-C8FDE39EDEE4}" destId="{F4257337-0D12-46E1-950C-262100A86FB9}" srcOrd="0" destOrd="0" presId="urn:microsoft.com/office/officeart/2005/8/layout/hierarchy1"/>
    <dgm:cxn modelId="{6CDBDA95-D2FB-4A4A-8EA6-70983175B0C5}" type="presParOf" srcId="{F4257337-0D12-46E1-950C-262100A86FB9}" destId="{01F7B2E9-0801-41E4-88CD-345E26198DCD}" srcOrd="0" destOrd="0" presId="urn:microsoft.com/office/officeart/2005/8/layout/hierarchy1"/>
    <dgm:cxn modelId="{E78E057F-FFDF-4C08-9753-A7F5DECB89D7}" type="presParOf" srcId="{F4257337-0D12-46E1-950C-262100A86FB9}" destId="{23201963-F3C4-4C4F-A2BA-372CB10C65A8}" srcOrd="1" destOrd="0" presId="urn:microsoft.com/office/officeart/2005/8/layout/hierarchy1"/>
    <dgm:cxn modelId="{B99E9656-1E1E-4680-B538-EFC7CC9C879A}" type="presParOf" srcId="{4943A494-4967-434A-ABE9-C8FDE39EDEE4}" destId="{A92F7F27-FA7F-4E33-AEB3-3219090956E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CFEA46-7E17-4897-9AC0-C5BCF42AEF4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ZA"/>
        </a:p>
      </dgm:t>
    </dgm:pt>
    <dgm:pt modelId="{98DC1172-38FA-45D2-8AC7-6FD6C3A9A920}">
      <dgm:prSet phldrT="[Text]"/>
      <dgm:spPr/>
      <dgm:t>
        <a:bodyPr/>
        <a:lstStyle/>
        <a:p>
          <a:r>
            <a:rPr lang="en-ZA"/>
            <a:t>Current Account</a:t>
          </a:r>
        </a:p>
      </dgm:t>
    </dgm:pt>
    <dgm:pt modelId="{6717DAF2-31F3-4788-A2B9-FB3EEBBE8292}" type="parTrans" cxnId="{A13A90D5-44CA-4156-B046-C9B9E5D3D68E}">
      <dgm:prSet/>
      <dgm:spPr/>
      <dgm:t>
        <a:bodyPr/>
        <a:lstStyle/>
        <a:p>
          <a:endParaRPr lang="en-ZA"/>
        </a:p>
      </dgm:t>
    </dgm:pt>
    <dgm:pt modelId="{F2049420-CC9E-42DF-A876-196D8A1FE805}" type="sibTrans" cxnId="{A13A90D5-44CA-4156-B046-C9B9E5D3D68E}">
      <dgm:prSet/>
      <dgm:spPr/>
      <dgm:t>
        <a:bodyPr/>
        <a:lstStyle/>
        <a:p>
          <a:endParaRPr lang="en-ZA"/>
        </a:p>
      </dgm:t>
    </dgm:pt>
    <dgm:pt modelId="{2D75DF27-F63B-4014-BE33-B60E272A7318}">
      <dgm:prSet phldrT="[Text]"/>
      <dgm:spPr/>
      <dgm:t>
        <a:bodyPr/>
        <a:lstStyle/>
        <a:p>
          <a:r>
            <a:rPr lang="en-ZA" sz="1700" dirty="0"/>
            <a:t>Imports &amp; exports</a:t>
          </a:r>
        </a:p>
      </dgm:t>
    </dgm:pt>
    <dgm:pt modelId="{A5840DE8-882B-43A6-83BF-A2B71687F39B}" type="parTrans" cxnId="{0E52D990-9AE5-40E0-A90A-E4F01349E370}">
      <dgm:prSet/>
      <dgm:spPr/>
      <dgm:t>
        <a:bodyPr/>
        <a:lstStyle/>
        <a:p>
          <a:endParaRPr lang="en-ZA"/>
        </a:p>
      </dgm:t>
    </dgm:pt>
    <dgm:pt modelId="{39695DAE-D3BD-4B49-A90F-1CD767052D29}" type="sibTrans" cxnId="{0E52D990-9AE5-40E0-A90A-E4F01349E370}">
      <dgm:prSet/>
      <dgm:spPr/>
      <dgm:t>
        <a:bodyPr/>
        <a:lstStyle/>
        <a:p>
          <a:endParaRPr lang="en-ZA"/>
        </a:p>
      </dgm:t>
    </dgm:pt>
    <dgm:pt modelId="{B11BAF1C-B0D2-411A-8BFF-1159F2638675}">
      <dgm:prSet phldrT="[Text]"/>
      <dgm:spPr/>
      <dgm:t>
        <a:bodyPr/>
        <a:lstStyle/>
        <a:p>
          <a:r>
            <a:rPr lang="en-ZA" dirty="0"/>
            <a:t>Capital Transfer Account</a:t>
          </a:r>
        </a:p>
      </dgm:t>
    </dgm:pt>
    <dgm:pt modelId="{C97B8952-8E9F-473C-A25B-115F8EFB78AC}" type="parTrans" cxnId="{EC0BE723-B5C4-4D9A-8156-D7AC03A20D12}">
      <dgm:prSet/>
      <dgm:spPr/>
      <dgm:t>
        <a:bodyPr/>
        <a:lstStyle/>
        <a:p>
          <a:endParaRPr lang="en-ZA"/>
        </a:p>
      </dgm:t>
    </dgm:pt>
    <dgm:pt modelId="{BB03E6EF-54E7-4AB6-A26C-A0FCFA5C195E}" type="sibTrans" cxnId="{EC0BE723-B5C4-4D9A-8156-D7AC03A20D12}">
      <dgm:prSet/>
      <dgm:spPr/>
      <dgm:t>
        <a:bodyPr/>
        <a:lstStyle/>
        <a:p>
          <a:endParaRPr lang="en-ZA"/>
        </a:p>
      </dgm:t>
    </dgm:pt>
    <dgm:pt modelId="{FDBE6C4D-6B7E-4C94-A330-863FF63F9D91}">
      <dgm:prSet phldrT="[Text]"/>
      <dgm:spPr/>
      <dgm:t>
        <a:bodyPr/>
        <a:lstStyle/>
        <a:p>
          <a:r>
            <a:rPr lang="en-ZA" dirty="0"/>
            <a:t>Largely debt forgiveness: part of the amount </a:t>
          </a:r>
          <a:r>
            <a:rPr lang="en-ZA" dirty="0" err="1"/>
            <a:t>loand</a:t>
          </a:r>
          <a:r>
            <a:rPr lang="en-ZA" dirty="0"/>
            <a:t> not required to be repaid</a:t>
          </a:r>
        </a:p>
      </dgm:t>
    </dgm:pt>
    <dgm:pt modelId="{6C031F76-C4DB-4D2F-94BC-BE76D3067BF9}" type="parTrans" cxnId="{6FC5ACD5-7320-49BE-9B50-583C5B547345}">
      <dgm:prSet/>
      <dgm:spPr/>
      <dgm:t>
        <a:bodyPr/>
        <a:lstStyle/>
        <a:p>
          <a:endParaRPr lang="en-ZA"/>
        </a:p>
      </dgm:t>
    </dgm:pt>
    <dgm:pt modelId="{8802D4D4-56F9-4189-AD3C-9475D01C36BB}" type="sibTrans" cxnId="{6FC5ACD5-7320-49BE-9B50-583C5B547345}">
      <dgm:prSet/>
      <dgm:spPr/>
      <dgm:t>
        <a:bodyPr/>
        <a:lstStyle/>
        <a:p>
          <a:endParaRPr lang="en-ZA"/>
        </a:p>
      </dgm:t>
    </dgm:pt>
    <dgm:pt modelId="{50E94ECE-A8A8-4A1F-A653-DCAEB021603B}">
      <dgm:prSet phldrT="[Text]"/>
      <dgm:spPr/>
      <dgm:t>
        <a:bodyPr/>
        <a:lstStyle/>
        <a:p>
          <a:r>
            <a:rPr lang="en-ZA"/>
            <a:t>Includes foreign reserves</a:t>
          </a:r>
        </a:p>
      </dgm:t>
    </dgm:pt>
    <dgm:pt modelId="{6B199939-124D-4EB1-8EBA-11A71EC14507}" type="parTrans" cxnId="{21153BE8-5362-459E-A71C-32715A78DCDD}">
      <dgm:prSet/>
      <dgm:spPr/>
      <dgm:t>
        <a:bodyPr/>
        <a:lstStyle/>
        <a:p>
          <a:endParaRPr lang="en-ZA"/>
        </a:p>
      </dgm:t>
    </dgm:pt>
    <dgm:pt modelId="{CD782828-022B-4680-9F58-5714FB8E3837}" type="sibTrans" cxnId="{21153BE8-5362-459E-A71C-32715A78DCDD}">
      <dgm:prSet/>
      <dgm:spPr/>
      <dgm:t>
        <a:bodyPr/>
        <a:lstStyle/>
        <a:p>
          <a:endParaRPr lang="en-ZA"/>
        </a:p>
      </dgm:t>
    </dgm:pt>
    <dgm:pt modelId="{EDE2CF7A-DC3A-4911-B979-58BABF82FF30}">
      <dgm:prSet phldrT="[Text]"/>
      <dgm:spPr/>
      <dgm:t>
        <a:bodyPr/>
        <a:lstStyle/>
        <a:p>
          <a:r>
            <a:rPr lang="en-ZA"/>
            <a:t>Financial Account</a:t>
          </a:r>
        </a:p>
      </dgm:t>
    </dgm:pt>
    <dgm:pt modelId="{36F0F16C-1F73-4D4C-8109-D9A54766AF23}" type="parTrans" cxnId="{D83F1A21-C78B-4531-AB58-FE82235F719E}">
      <dgm:prSet/>
      <dgm:spPr/>
      <dgm:t>
        <a:bodyPr/>
        <a:lstStyle/>
        <a:p>
          <a:endParaRPr lang="en-ZA"/>
        </a:p>
      </dgm:t>
    </dgm:pt>
    <dgm:pt modelId="{4E619CEC-D8E2-4BEB-BFEA-78D394E11F93}" type="sibTrans" cxnId="{D83F1A21-C78B-4531-AB58-FE82235F719E}">
      <dgm:prSet/>
      <dgm:spPr/>
      <dgm:t>
        <a:bodyPr/>
        <a:lstStyle/>
        <a:p>
          <a:endParaRPr lang="en-ZA"/>
        </a:p>
      </dgm:t>
    </dgm:pt>
    <dgm:pt modelId="{4336FA3D-D4A7-4175-9C93-C3B1974225DE}">
      <dgm:prSet phldrT="[Text]"/>
      <dgm:spPr/>
      <dgm:t>
        <a:bodyPr/>
        <a:lstStyle/>
        <a:p>
          <a:r>
            <a:rPr lang="en-ZA"/>
            <a:t>International movement of financial assets</a:t>
          </a:r>
        </a:p>
      </dgm:t>
    </dgm:pt>
    <dgm:pt modelId="{242A844F-AFE2-4FD8-A2F3-4A5C8AF1797C}" type="parTrans" cxnId="{91796ACE-3466-4FC1-8053-9660D8DD112E}">
      <dgm:prSet/>
      <dgm:spPr/>
      <dgm:t>
        <a:bodyPr/>
        <a:lstStyle/>
        <a:p>
          <a:endParaRPr lang="en-ZA"/>
        </a:p>
      </dgm:t>
    </dgm:pt>
    <dgm:pt modelId="{F6BC7C02-CA9A-4E8B-87FD-76B3217F5C0E}" type="sibTrans" cxnId="{91796ACE-3466-4FC1-8053-9660D8DD112E}">
      <dgm:prSet/>
      <dgm:spPr/>
      <dgm:t>
        <a:bodyPr/>
        <a:lstStyle/>
        <a:p>
          <a:endParaRPr lang="en-ZA"/>
        </a:p>
      </dgm:t>
    </dgm:pt>
    <dgm:pt modelId="{27127B46-D6CB-4024-8978-EA26BE379A90}">
      <dgm:prSet phldrT="[Text]"/>
      <dgm:spPr/>
      <dgm:t>
        <a:bodyPr/>
        <a:lstStyle/>
        <a:p>
          <a:r>
            <a:rPr lang="en-ZA"/>
            <a:t>Direct investment, portfolio investment, other investment and reserve assets </a:t>
          </a:r>
        </a:p>
      </dgm:t>
    </dgm:pt>
    <dgm:pt modelId="{F51F8970-5C45-41B4-9C50-BAA49B17E456}" type="parTrans" cxnId="{2F1E9349-E0FB-451B-933B-6F448975D920}">
      <dgm:prSet/>
      <dgm:spPr/>
      <dgm:t>
        <a:bodyPr/>
        <a:lstStyle/>
        <a:p>
          <a:endParaRPr lang="en-ZA"/>
        </a:p>
      </dgm:t>
    </dgm:pt>
    <dgm:pt modelId="{BA6EFBC9-4A30-449F-8471-7C5C4EBB68CC}" type="sibTrans" cxnId="{2F1E9349-E0FB-451B-933B-6F448975D920}">
      <dgm:prSet/>
      <dgm:spPr/>
      <dgm:t>
        <a:bodyPr/>
        <a:lstStyle/>
        <a:p>
          <a:endParaRPr lang="en-ZA"/>
        </a:p>
      </dgm:t>
    </dgm:pt>
    <dgm:pt modelId="{C0272660-2640-4EA8-86DE-2FC8D16ECC40}">
      <dgm:prSet phldrT="[Text]"/>
      <dgm:spPr/>
      <dgm:t>
        <a:bodyPr/>
        <a:lstStyle/>
        <a:p>
          <a:r>
            <a:rPr lang="en-ZA" sz="1700" dirty="0"/>
            <a:t>Payments &amp; receipts</a:t>
          </a:r>
        </a:p>
      </dgm:t>
    </dgm:pt>
    <dgm:pt modelId="{2F2505FD-64B9-4C6D-B939-8ED6A420D50C}" type="parTrans" cxnId="{DDE83550-53BC-487B-BB05-193E527F03E7}">
      <dgm:prSet/>
      <dgm:spPr/>
      <dgm:t>
        <a:bodyPr/>
        <a:lstStyle/>
        <a:p>
          <a:endParaRPr lang="en-US"/>
        </a:p>
      </dgm:t>
    </dgm:pt>
    <dgm:pt modelId="{73A849D1-0C1B-40F9-9E6A-8D750F0A8EC4}" type="sibTrans" cxnId="{DDE83550-53BC-487B-BB05-193E527F03E7}">
      <dgm:prSet/>
      <dgm:spPr/>
      <dgm:t>
        <a:bodyPr/>
        <a:lstStyle/>
        <a:p>
          <a:endParaRPr lang="en-US"/>
        </a:p>
      </dgm:t>
    </dgm:pt>
    <dgm:pt modelId="{8E4AC0AE-51F8-4467-B4B3-7E16138C889A}">
      <dgm:prSet phldrT="[Text]" custT="1"/>
      <dgm:spPr/>
      <dgm:t>
        <a:bodyPr/>
        <a:lstStyle/>
        <a:p>
          <a:r>
            <a:rPr lang="en-ZA" sz="1700" dirty="0"/>
            <a:t>Transfers </a:t>
          </a:r>
          <a:r>
            <a:rPr lang="en-ZA" sz="1050" dirty="0"/>
            <a:t>(between local and international residents)</a:t>
          </a:r>
          <a:endParaRPr lang="en-ZA" sz="1700" dirty="0"/>
        </a:p>
      </dgm:t>
    </dgm:pt>
    <dgm:pt modelId="{3FD718F9-8A60-46E8-B20A-433F20B3081F}" type="parTrans" cxnId="{EF3ABBCA-5A7C-4D5E-9AF4-3EB2777675FD}">
      <dgm:prSet/>
      <dgm:spPr/>
      <dgm:t>
        <a:bodyPr/>
        <a:lstStyle/>
        <a:p>
          <a:endParaRPr lang="en-US"/>
        </a:p>
      </dgm:t>
    </dgm:pt>
    <dgm:pt modelId="{AE8F70BC-CC4A-4FC3-A5E9-223579EC7479}" type="sibTrans" cxnId="{EF3ABBCA-5A7C-4D5E-9AF4-3EB2777675FD}">
      <dgm:prSet/>
      <dgm:spPr/>
      <dgm:t>
        <a:bodyPr/>
        <a:lstStyle/>
        <a:p>
          <a:endParaRPr lang="en-US"/>
        </a:p>
      </dgm:t>
    </dgm:pt>
    <dgm:pt modelId="{F779DC62-BAFF-49E9-BAFC-E02E882FA247}">
      <dgm:prSet phldrT="[Text]"/>
      <dgm:spPr/>
      <dgm:t>
        <a:bodyPr/>
        <a:lstStyle/>
        <a:p>
          <a:r>
            <a:rPr lang="en-ZA" sz="1700"/>
            <a:t>Trade in services</a:t>
          </a:r>
        </a:p>
      </dgm:t>
    </dgm:pt>
    <dgm:pt modelId="{9FF017B1-9D35-4EE5-84FA-3D6281F7E9DD}" type="parTrans" cxnId="{DAEB8864-E825-4761-90E6-156F6808FCF8}">
      <dgm:prSet/>
      <dgm:spPr/>
      <dgm:t>
        <a:bodyPr/>
        <a:lstStyle/>
        <a:p>
          <a:endParaRPr lang="en-US"/>
        </a:p>
      </dgm:t>
    </dgm:pt>
    <dgm:pt modelId="{9E113FE9-9B83-45FF-8390-0D67E4F098E6}" type="sibTrans" cxnId="{DAEB8864-E825-4761-90E6-156F6808FCF8}">
      <dgm:prSet/>
      <dgm:spPr/>
      <dgm:t>
        <a:bodyPr/>
        <a:lstStyle/>
        <a:p>
          <a:endParaRPr lang="en-US"/>
        </a:p>
      </dgm:t>
    </dgm:pt>
    <dgm:pt modelId="{E6A6064E-5C86-443B-9872-8F543C6838B5}" type="pres">
      <dgm:prSet presAssocID="{12CFEA46-7E17-4897-9AC0-C5BCF42AEF43}" presName="Name0" presStyleCnt="0">
        <dgm:presLayoutVars>
          <dgm:dir/>
          <dgm:animLvl val="lvl"/>
          <dgm:resizeHandles val="exact"/>
        </dgm:presLayoutVars>
      </dgm:prSet>
      <dgm:spPr/>
    </dgm:pt>
    <dgm:pt modelId="{058393B1-28AD-4D21-8BF3-E152A3A7FC66}" type="pres">
      <dgm:prSet presAssocID="{98DC1172-38FA-45D2-8AC7-6FD6C3A9A920}" presName="composite" presStyleCnt="0"/>
      <dgm:spPr/>
    </dgm:pt>
    <dgm:pt modelId="{8F021031-A55A-4515-8267-B792EAAB16E7}" type="pres">
      <dgm:prSet presAssocID="{98DC1172-38FA-45D2-8AC7-6FD6C3A9A920}" presName="parTx" presStyleLbl="alignNode1" presStyleIdx="0" presStyleCnt="3" custLinFactY="-27409" custLinFactNeighborX="-55081" custLinFactNeighborY="-100000">
        <dgm:presLayoutVars>
          <dgm:chMax val="0"/>
          <dgm:chPref val="0"/>
          <dgm:bulletEnabled val="1"/>
        </dgm:presLayoutVars>
      </dgm:prSet>
      <dgm:spPr/>
    </dgm:pt>
    <dgm:pt modelId="{984A9ED1-822D-4843-BCFA-5554AD1BBEDC}" type="pres">
      <dgm:prSet presAssocID="{98DC1172-38FA-45D2-8AC7-6FD6C3A9A920}" presName="desTx" presStyleLbl="alignAccFollowNode1" presStyleIdx="0" presStyleCnt="3">
        <dgm:presLayoutVars>
          <dgm:bulletEnabled val="1"/>
        </dgm:presLayoutVars>
      </dgm:prSet>
      <dgm:spPr/>
    </dgm:pt>
    <dgm:pt modelId="{E4BBDA61-2D07-499F-8EE5-ED08D2C8846E}" type="pres">
      <dgm:prSet presAssocID="{F2049420-CC9E-42DF-A876-196D8A1FE805}" presName="space" presStyleCnt="0"/>
      <dgm:spPr/>
    </dgm:pt>
    <dgm:pt modelId="{C65870A9-E1C6-4A2D-B990-6600BE886D53}" type="pres">
      <dgm:prSet presAssocID="{B11BAF1C-B0D2-411A-8BFF-1159F2638675}" presName="composite" presStyleCnt="0"/>
      <dgm:spPr/>
    </dgm:pt>
    <dgm:pt modelId="{A17896D2-E420-41FE-8934-B0C3742643BE}" type="pres">
      <dgm:prSet presAssocID="{B11BAF1C-B0D2-411A-8BFF-1159F2638675}" presName="parTx" presStyleLbl="alignNode1" presStyleIdx="1" presStyleCnt="3">
        <dgm:presLayoutVars>
          <dgm:chMax val="0"/>
          <dgm:chPref val="0"/>
          <dgm:bulletEnabled val="1"/>
        </dgm:presLayoutVars>
      </dgm:prSet>
      <dgm:spPr/>
    </dgm:pt>
    <dgm:pt modelId="{5975AB1E-436B-44E4-AC1C-00DA6AD0B3DA}" type="pres">
      <dgm:prSet presAssocID="{B11BAF1C-B0D2-411A-8BFF-1159F2638675}" presName="desTx" presStyleLbl="alignAccFollowNode1" presStyleIdx="1" presStyleCnt="3">
        <dgm:presLayoutVars>
          <dgm:bulletEnabled val="1"/>
        </dgm:presLayoutVars>
      </dgm:prSet>
      <dgm:spPr/>
    </dgm:pt>
    <dgm:pt modelId="{5C876624-AE38-4C93-BA55-9DBACE6F7D80}" type="pres">
      <dgm:prSet presAssocID="{BB03E6EF-54E7-4AB6-A26C-A0FCFA5C195E}" presName="space" presStyleCnt="0"/>
      <dgm:spPr/>
    </dgm:pt>
    <dgm:pt modelId="{383A4636-5DB3-4FB2-8386-BA72B847F7C1}" type="pres">
      <dgm:prSet presAssocID="{EDE2CF7A-DC3A-4911-B979-58BABF82FF30}" presName="composite" presStyleCnt="0"/>
      <dgm:spPr/>
    </dgm:pt>
    <dgm:pt modelId="{48553A51-C0F8-4BDC-A3FF-1FE7F4782EE5}" type="pres">
      <dgm:prSet presAssocID="{EDE2CF7A-DC3A-4911-B979-58BABF82FF30}" presName="parTx" presStyleLbl="alignNode1" presStyleIdx="2" presStyleCnt="3">
        <dgm:presLayoutVars>
          <dgm:chMax val="0"/>
          <dgm:chPref val="0"/>
          <dgm:bulletEnabled val="1"/>
        </dgm:presLayoutVars>
      </dgm:prSet>
      <dgm:spPr/>
    </dgm:pt>
    <dgm:pt modelId="{4107CE30-EABA-4F3A-AED0-2FB772C78980}" type="pres">
      <dgm:prSet presAssocID="{EDE2CF7A-DC3A-4911-B979-58BABF82FF30}" presName="desTx" presStyleLbl="alignAccFollowNode1" presStyleIdx="2" presStyleCnt="3">
        <dgm:presLayoutVars>
          <dgm:bulletEnabled val="1"/>
        </dgm:presLayoutVars>
      </dgm:prSet>
      <dgm:spPr/>
    </dgm:pt>
  </dgm:ptLst>
  <dgm:cxnLst>
    <dgm:cxn modelId="{8E092F00-E94C-2B45-A4C5-7C2C0299C362}" type="presOf" srcId="{2D75DF27-F63B-4014-BE33-B60E272A7318}" destId="{984A9ED1-822D-4843-BCFA-5554AD1BBEDC}" srcOrd="0" destOrd="0" presId="urn:microsoft.com/office/officeart/2005/8/layout/hList1"/>
    <dgm:cxn modelId="{5B1C2B07-1E98-864B-9919-9B67071682AC}" type="presOf" srcId="{12CFEA46-7E17-4897-9AC0-C5BCF42AEF43}" destId="{E6A6064E-5C86-443B-9872-8F543C6838B5}" srcOrd="0" destOrd="0" presId="urn:microsoft.com/office/officeart/2005/8/layout/hList1"/>
    <dgm:cxn modelId="{C8DB1110-72D4-AF49-9710-6ED63E2AD0A1}" type="presOf" srcId="{B11BAF1C-B0D2-411A-8BFF-1159F2638675}" destId="{A17896D2-E420-41FE-8934-B0C3742643BE}" srcOrd="0" destOrd="0" presId="urn:microsoft.com/office/officeart/2005/8/layout/hList1"/>
    <dgm:cxn modelId="{F798E511-109B-0049-84CE-8E19AE69E24C}" type="presOf" srcId="{C0272660-2640-4EA8-86DE-2FC8D16ECC40}" destId="{984A9ED1-822D-4843-BCFA-5554AD1BBEDC}" srcOrd="0" destOrd="2" presId="urn:microsoft.com/office/officeart/2005/8/layout/hList1"/>
    <dgm:cxn modelId="{D83F1A21-C78B-4531-AB58-FE82235F719E}" srcId="{12CFEA46-7E17-4897-9AC0-C5BCF42AEF43}" destId="{EDE2CF7A-DC3A-4911-B979-58BABF82FF30}" srcOrd="2" destOrd="0" parTransId="{36F0F16C-1F73-4D4C-8109-D9A54766AF23}" sibTransId="{4E619CEC-D8E2-4BEB-BFEA-78D394E11F93}"/>
    <dgm:cxn modelId="{EC0BE723-B5C4-4D9A-8156-D7AC03A20D12}" srcId="{12CFEA46-7E17-4897-9AC0-C5BCF42AEF43}" destId="{B11BAF1C-B0D2-411A-8BFF-1159F2638675}" srcOrd="1" destOrd="0" parTransId="{C97B8952-8E9F-473C-A25B-115F8EFB78AC}" sibTransId="{BB03E6EF-54E7-4AB6-A26C-A0FCFA5C195E}"/>
    <dgm:cxn modelId="{DAEB8864-E825-4761-90E6-156F6808FCF8}" srcId="{98DC1172-38FA-45D2-8AC7-6FD6C3A9A920}" destId="{F779DC62-BAFF-49E9-BAFC-E02E882FA247}" srcOrd="1" destOrd="0" parTransId="{9FF017B1-9D35-4EE5-84FA-3D6281F7E9DD}" sibTransId="{9E113FE9-9B83-45FF-8390-0D67E4F098E6}"/>
    <dgm:cxn modelId="{2F1E9349-E0FB-451B-933B-6F448975D920}" srcId="{EDE2CF7A-DC3A-4911-B979-58BABF82FF30}" destId="{27127B46-D6CB-4024-8978-EA26BE379A90}" srcOrd="1" destOrd="0" parTransId="{F51F8970-5C45-41B4-9C50-BAA49B17E456}" sibTransId="{BA6EFBC9-4A30-449F-8471-7C5C4EBB68CC}"/>
    <dgm:cxn modelId="{DDE83550-53BC-487B-BB05-193E527F03E7}" srcId="{98DC1172-38FA-45D2-8AC7-6FD6C3A9A920}" destId="{C0272660-2640-4EA8-86DE-2FC8D16ECC40}" srcOrd="2" destOrd="0" parTransId="{2F2505FD-64B9-4C6D-B939-8ED6A420D50C}" sibTransId="{73A849D1-0C1B-40F9-9E6A-8D750F0A8EC4}"/>
    <dgm:cxn modelId="{13004E72-7727-894C-9733-462DBBAF79F9}" type="presOf" srcId="{27127B46-D6CB-4024-8978-EA26BE379A90}" destId="{4107CE30-EABA-4F3A-AED0-2FB772C78980}" srcOrd="0" destOrd="1" presId="urn:microsoft.com/office/officeart/2005/8/layout/hList1"/>
    <dgm:cxn modelId="{613F637C-43BC-2B43-B3E0-461C4C9EC10C}" type="presOf" srcId="{FDBE6C4D-6B7E-4C94-A330-863FF63F9D91}" destId="{5975AB1E-436B-44E4-AC1C-00DA6AD0B3DA}" srcOrd="0" destOrd="0" presId="urn:microsoft.com/office/officeart/2005/8/layout/hList1"/>
    <dgm:cxn modelId="{906A3E8B-864D-1647-A34B-15A80958ED8D}" type="presOf" srcId="{4336FA3D-D4A7-4175-9C93-C3B1974225DE}" destId="{4107CE30-EABA-4F3A-AED0-2FB772C78980}" srcOrd="0" destOrd="0" presId="urn:microsoft.com/office/officeart/2005/8/layout/hList1"/>
    <dgm:cxn modelId="{5D28818D-8F05-544F-82C2-1DC6D4BDFEDC}" type="presOf" srcId="{8E4AC0AE-51F8-4467-B4B3-7E16138C889A}" destId="{984A9ED1-822D-4843-BCFA-5554AD1BBEDC}" srcOrd="0" destOrd="3" presId="urn:microsoft.com/office/officeart/2005/8/layout/hList1"/>
    <dgm:cxn modelId="{0E52D990-9AE5-40E0-A90A-E4F01349E370}" srcId="{98DC1172-38FA-45D2-8AC7-6FD6C3A9A920}" destId="{2D75DF27-F63B-4014-BE33-B60E272A7318}" srcOrd="0" destOrd="0" parTransId="{A5840DE8-882B-43A6-83BF-A2B71687F39B}" sibTransId="{39695DAE-D3BD-4B49-A90F-1CD767052D29}"/>
    <dgm:cxn modelId="{EF3ABBCA-5A7C-4D5E-9AF4-3EB2777675FD}" srcId="{98DC1172-38FA-45D2-8AC7-6FD6C3A9A920}" destId="{8E4AC0AE-51F8-4467-B4B3-7E16138C889A}" srcOrd="3" destOrd="0" parTransId="{3FD718F9-8A60-46E8-B20A-433F20B3081F}" sibTransId="{AE8F70BC-CC4A-4FC3-A5E9-223579EC7479}"/>
    <dgm:cxn modelId="{91796ACE-3466-4FC1-8053-9660D8DD112E}" srcId="{EDE2CF7A-DC3A-4911-B979-58BABF82FF30}" destId="{4336FA3D-D4A7-4175-9C93-C3B1974225DE}" srcOrd="0" destOrd="0" parTransId="{242A844F-AFE2-4FD8-A2F3-4A5C8AF1797C}" sibTransId="{F6BC7C02-CA9A-4E8B-87FD-76B3217F5C0E}"/>
    <dgm:cxn modelId="{EF7739D1-D9D7-4949-B43B-2B381E5F9DF0}" type="presOf" srcId="{EDE2CF7A-DC3A-4911-B979-58BABF82FF30}" destId="{48553A51-C0F8-4BDC-A3FF-1FE7F4782EE5}" srcOrd="0" destOrd="0" presId="urn:microsoft.com/office/officeart/2005/8/layout/hList1"/>
    <dgm:cxn modelId="{A13A90D5-44CA-4156-B046-C9B9E5D3D68E}" srcId="{12CFEA46-7E17-4897-9AC0-C5BCF42AEF43}" destId="{98DC1172-38FA-45D2-8AC7-6FD6C3A9A920}" srcOrd="0" destOrd="0" parTransId="{6717DAF2-31F3-4788-A2B9-FB3EEBBE8292}" sibTransId="{F2049420-CC9E-42DF-A876-196D8A1FE805}"/>
    <dgm:cxn modelId="{6FC5ACD5-7320-49BE-9B50-583C5B547345}" srcId="{B11BAF1C-B0D2-411A-8BFF-1159F2638675}" destId="{FDBE6C4D-6B7E-4C94-A330-863FF63F9D91}" srcOrd="0" destOrd="0" parTransId="{6C031F76-C4DB-4D2F-94BC-BE76D3067BF9}" sibTransId="{8802D4D4-56F9-4189-AD3C-9475D01C36BB}"/>
    <dgm:cxn modelId="{4D6AC0E2-D995-2945-8E7D-C4C3A3AE8A2A}" type="presOf" srcId="{F779DC62-BAFF-49E9-BAFC-E02E882FA247}" destId="{984A9ED1-822D-4843-BCFA-5554AD1BBEDC}" srcOrd="0" destOrd="1" presId="urn:microsoft.com/office/officeart/2005/8/layout/hList1"/>
    <dgm:cxn modelId="{21153BE8-5362-459E-A71C-32715A78DCDD}" srcId="{B11BAF1C-B0D2-411A-8BFF-1159F2638675}" destId="{50E94ECE-A8A8-4A1F-A653-DCAEB021603B}" srcOrd="1" destOrd="0" parTransId="{6B199939-124D-4EB1-8EBA-11A71EC14507}" sibTransId="{CD782828-022B-4680-9F58-5714FB8E3837}"/>
    <dgm:cxn modelId="{6C8960E9-702A-9F44-8DDE-21907549A749}" type="presOf" srcId="{50E94ECE-A8A8-4A1F-A653-DCAEB021603B}" destId="{5975AB1E-436B-44E4-AC1C-00DA6AD0B3DA}" srcOrd="0" destOrd="1" presId="urn:microsoft.com/office/officeart/2005/8/layout/hList1"/>
    <dgm:cxn modelId="{5E5285EA-43CD-2F48-97E0-9A49150FC970}" type="presOf" srcId="{98DC1172-38FA-45D2-8AC7-6FD6C3A9A920}" destId="{8F021031-A55A-4515-8267-B792EAAB16E7}" srcOrd="0" destOrd="0" presId="urn:microsoft.com/office/officeart/2005/8/layout/hList1"/>
    <dgm:cxn modelId="{886CCBD8-25F2-FD46-B073-8C4A22101313}" type="presParOf" srcId="{E6A6064E-5C86-443B-9872-8F543C6838B5}" destId="{058393B1-28AD-4D21-8BF3-E152A3A7FC66}" srcOrd="0" destOrd="0" presId="urn:microsoft.com/office/officeart/2005/8/layout/hList1"/>
    <dgm:cxn modelId="{A4567FBD-DE85-1A4A-A359-C4E0F65B85F4}" type="presParOf" srcId="{058393B1-28AD-4D21-8BF3-E152A3A7FC66}" destId="{8F021031-A55A-4515-8267-B792EAAB16E7}" srcOrd="0" destOrd="0" presId="urn:microsoft.com/office/officeart/2005/8/layout/hList1"/>
    <dgm:cxn modelId="{59A8A760-227F-3A42-9BB6-31CA8B05577F}" type="presParOf" srcId="{058393B1-28AD-4D21-8BF3-E152A3A7FC66}" destId="{984A9ED1-822D-4843-BCFA-5554AD1BBEDC}" srcOrd="1" destOrd="0" presId="urn:microsoft.com/office/officeart/2005/8/layout/hList1"/>
    <dgm:cxn modelId="{067801A7-B2BF-6544-B2DF-DB2FDEC946E8}" type="presParOf" srcId="{E6A6064E-5C86-443B-9872-8F543C6838B5}" destId="{E4BBDA61-2D07-499F-8EE5-ED08D2C8846E}" srcOrd="1" destOrd="0" presId="urn:microsoft.com/office/officeart/2005/8/layout/hList1"/>
    <dgm:cxn modelId="{CF06CD39-58E1-1A44-9CB7-2A1548DB3F9C}" type="presParOf" srcId="{E6A6064E-5C86-443B-9872-8F543C6838B5}" destId="{C65870A9-E1C6-4A2D-B990-6600BE886D53}" srcOrd="2" destOrd="0" presId="urn:microsoft.com/office/officeart/2005/8/layout/hList1"/>
    <dgm:cxn modelId="{A90D7612-1D54-074C-AB27-E94798052EB1}" type="presParOf" srcId="{C65870A9-E1C6-4A2D-B990-6600BE886D53}" destId="{A17896D2-E420-41FE-8934-B0C3742643BE}" srcOrd="0" destOrd="0" presId="urn:microsoft.com/office/officeart/2005/8/layout/hList1"/>
    <dgm:cxn modelId="{F686431E-6D23-6142-937F-936F2FBAFA58}" type="presParOf" srcId="{C65870A9-E1C6-4A2D-B990-6600BE886D53}" destId="{5975AB1E-436B-44E4-AC1C-00DA6AD0B3DA}" srcOrd="1" destOrd="0" presId="urn:microsoft.com/office/officeart/2005/8/layout/hList1"/>
    <dgm:cxn modelId="{680E8CAD-12CC-1043-81C7-CA9827152C41}" type="presParOf" srcId="{E6A6064E-5C86-443B-9872-8F543C6838B5}" destId="{5C876624-AE38-4C93-BA55-9DBACE6F7D80}" srcOrd="3" destOrd="0" presId="urn:microsoft.com/office/officeart/2005/8/layout/hList1"/>
    <dgm:cxn modelId="{D1943C16-8130-D449-953E-F5AFE4D77587}" type="presParOf" srcId="{E6A6064E-5C86-443B-9872-8F543C6838B5}" destId="{383A4636-5DB3-4FB2-8386-BA72B847F7C1}" srcOrd="4" destOrd="0" presId="urn:microsoft.com/office/officeart/2005/8/layout/hList1"/>
    <dgm:cxn modelId="{61F706F6-B5F6-BB46-ABF4-ED73ECDEFD6F}" type="presParOf" srcId="{383A4636-5DB3-4FB2-8386-BA72B847F7C1}" destId="{48553A51-C0F8-4BDC-A3FF-1FE7F4782EE5}" srcOrd="0" destOrd="0" presId="urn:microsoft.com/office/officeart/2005/8/layout/hList1"/>
    <dgm:cxn modelId="{E2E50229-2AF4-B241-84EF-E66F190C3F26}" type="presParOf" srcId="{383A4636-5DB3-4FB2-8386-BA72B847F7C1}" destId="{4107CE30-EABA-4F3A-AED0-2FB772C78980}" srcOrd="1" destOrd="0" presId="urn:microsoft.com/office/officeart/2005/8/layout/h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6BFDE-D4BE-477C-904B-2998661E6BBE}">
      <dsp:nvSpPr>
        <dsp:cNvPr id="0" name=""/>
        <dsp:cNvSpPr/>
      </dsp:nvSpPr>
      <dsp:spPr>
        <a:xfrm>
          <a:off x="6921839" y="2616408"/>
          <a:ext cx="1023350" cy="487021"/>
        </a:xfrm>
        <a:custGeom>
          <a:avLst/>
          <a:gdLst/>
          <a:ahLst/>
          <a:cxnLst/>
          <a:rect l="0" t="0" r="0" b="0"/>
          <a:pathLst>
            <a:path>
              <a:moveTo>
                <a:pt x="0" y="0"/>
              </a:moveTo>
              <a:lnTo>
                <a:pt x="0" y="331891"/>
              </a:lnTo>
              <a:lnTo>
                <a:pt x="1023350" y="331891"/>
              </a:lnTo>
              <a:lnTo>
                <a:pt x="102335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CDA88E-11BB-458B-8C05-454D8CDC94A4}">
      <dsp:nvSpPr>
        <dsp:cNvPr id="0" name=""/>
        <dsp:cNvSpPr/>
      </dsp:nvSpPr>
      <dsp:spPr>
        <a:xfrm>
          <a:off x="5898488" y="2616408"/>
          <a:ext cx="1023350" cy="487021"/>
        </a:xfrm>
        <a:custGeom>
          <a:avLst/>
          <a:gdLst/>
          <a:ahLst/>
          <a:cxnLst/>
          <a:rect l="0" t="0" r="0" b="0"/>
          <a:pathLst>
            <a:path>
              <a:moveTo>
                <a:pt x="1023350" y="0"/>
              </a:moveTo>
              <a:lnTo>
                <a:pt x="1023350" y="331891"/>
              </a:lnTo>
              <a:lnTo>
                <a:pt x="0" y="331891"/>
              </a:lnTo>
              <a:lnTo>
                <a:pt x="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A1B940-2EAF-4120-A495-3553C1CA5932}">
      <dsp:nvSpPr>
        <dsp:cNvPr id="0" name=""/>
        <dsp:cNvSpPr/>
      </dsp:nvSpPr>
      <dsp:spPr>
        <a:xfrm>
          <a:off x="4864905" y="1055813"/>
          <a:ext cx="2056933" cy="497240"/>
        </a:xfrm>
        <a:custGeom>
          <a:avLst/>
          <a:gdLst/>
          <a:ahLst/>
          <a:cxnLst/>
          <a:rect l="0" t="0" r="0" b="0"/>
          <a:pathLst>
            <a:path>
              <a:moveTo>
                <a:pt x="0" y="0"/>
              </a:moveTo>
              <a:lnTo>
                <a:pt x="0" y="342110"/>
              </a:lnTo>
              <a:lnTo>
                <a:pt x="2056933" y="342110"/>
              </a:lnTo>
              <a:lnTo>
                <a:pt x="2056933" y="4972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0BCF0-9EC4-4231-B5A3-AC98015BD689}">
      <dsp:nvSpPr>
        <dsp:cNvPr id="0" name=""/>
        <dsp:cNvSpPr/>
      </dsp:nvSpPr>
      <dsp:spPr>
        <a:xfrm>
          <a:off x="2828436" y="2616408"/>
          <a:ext cx="1023350" cy="487021"/>
        </a:xfrm>
        <a:custGeom>
          <a:avLst/>
          <a:gdLst/>
          <a:ahLst/>
          <a:cxnLst/>
          <a:rect l="0" t="0" r="0" b="0"/>
          <a:pathLst>
            <a:path>
              <a:moveTo>
                <a:pt x="0" y="0"/>
              </a:moveTo>
              <a:lnTo>
                <a:pt x="0" y="331891"/>
              </a:lnTo>
              <a:lnTo>
                <a:pt x="1023350" y="331891"/>
              </a:lnTo>
              <a:lnTo>
                <a:pt x="102335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BEC21-1061-440E-B2C7-EFE3602E05C4}">
      <dsp:nvSpPr>
        <dsp:cNvPr id="0" name=""/>
        <dsp:cNvSpPr/>
      </dsp:nvSpPr>
      <dsp:spPr>
        <a:xfrm>
          <a:off x="1805085" y="2616408"/>
          <a:ext cx="1023350" cy="487021"/>
        </a:xfrm>
        <a:custGeom>
          <a:avLst/>
          <a:gdLst/>
          <a:ahLst/>
          <a:cxnLst/>
          <a:rect l="0" t="0" r="0" b="0"/>
          <a:pathLst>
            <a:path>
              <a:moveTo>
                <a:pt x="1023350" y="0"/>
              </a:moveTo>
              <a:lnTo>
                <a:pt x="1023350" y="331891"/>
              </a:lnTo>
              <a:lnTo>
                <a:pt x="0" y="331891"/>
              </a:lnTo>
              <a:lnTo>
                <a:pt x="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BA2402-868C-43F2-B5D9-3C44EA6F0F20}">
      <dsp:nvSpPr>
        <dsp:cNvPr id="0" name=""/>
        <dsp:cNvSpPr/>
      </dsp:nvSpPr>
      <dsp:spPr>
        <a:xfrm>
          <a:off x="2828436" y="1055813"/>
          <a:ext cx="2036469" cy="497240"/>
        </a:xfrm>
        <a:custGeom>
          <a:avLst/>
          <a:gdLst/>
          <a:ahLst/>
          <a:cxnLst/>
          <a:rect l="0" t="0" r="0" b="0"/>
          <a:pathLst>
            <a:path>
              <a:moveTo>
                <a:pt x="2036469" y="0"/>
              </a:moveTo>
              <a:lnTo>
                <a:pt x="2036469" y="342110"/>
              </a:lnTo>
              <a:lnTo>
                <a:pt x="0" y="342110"/>
              </a:lnTo>
              <a:lnTo>
                <a:pt x="0" y="4972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37DB6-76B7-4C4A-A1BA-A2D3F43CD2F6}">
      <dsp:nvSpPr>
        <dsp:cNvPr id="0" name=""/>
        <dsp:cNvSpPr/>
      </dsp:nvSpPr>
      <dsp:spPr>
        <a:xfrm>
          <a:off x="4027619" y="-7541"/>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B037B-3A20-4AFC-BA98-E06C0D35DE67}">
      <dsp:nvSpPr>
        <dsp:cNvPr id="0" name=""/>
        <dsp:cNvSpPr/>
      </dsp:nvSpPr>
      <dsp:spPr>
        <a:xfrm>
          <a:off x="4213682" y="169219"/>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ZA" sz="1100" kern="1200" dirty="0"/>
            <a:t>Working-age Population</a:t>
          </a:r>
        </a:p>
        <a:p>
          <a:pPr marL="0" lvl="0" indent="0" algn="ctr" defTabSz="488950">
            <a:lnSpc>
              <a:spcPct val="90000"/>
            </a:lnSpc>
            <a:spcBef>
              <a:spcPct val="0"/>
            </a:spcBef>
            <a:spcAft>
              <a:spcPct val="35000"/>
            </a:spcAft>
            <a:buNone/>
          </a:pPr>
          <a:r>
            <a:rPr lang="en-ZA" sz="1100" kern="1200" dirty="0"/>
            <a:t>15-64 years</a:t>
          </a:r>
          <a:endParaRPr lang="en-ZA" sz="1400" kern="1200" dirty="0"/>
        </a:p>
        <a:p>
          <a:pPr marL="0" lvl="0" indent="0" algn="ctr" defTabSz="488950">
            <a:lnSpc>
              <a:spcPct val="90000"/>
            </a:lnSpc>
            <a:spcBef>
              <a:spcPct val="0"/>
            </a:spcBef>
            <a:spcAft>
              <a:spcPct val="35000"/>
            </a:spcAft>
            <a:buNone/>
          </a:pPr>
          <a:r>
            <a:rPr lang="en-ZA" sz="1400" kern="1200" dirty="0"/>
            <a:t> </a:t>
          </a:r>
          <a:r>
            <a:rPr lang="en-ZA" sz="1400" i="1" kern="1200" dirty="0"/>
            <a:t>31.3 million</a:t>
          </a:r>
        </a:p>
      </dsp:txBody>
      <dsp:txXfrm>
        <a:off x="4244827" y="200364"/>
        <a:ext cx="1612283" cy="1001064"/>
      </dsp:txXfrm>
    </dsp:sp>
    <dsp:sp modelId="{57F8988D-D4D6-4223-BA05-AAC1026D3F02}">
      <dsp:nvSpPr>
        <dsp:cNvPr id="0" name=""/>
        <dsp:cNvSpPr/>
      </dsp:nvSpPr>
      <dsp:spPr>
        <a:xfrm>
          <a:off x="1991149" y="1553053"/>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273BE3-6C94-4702-82F1-23C1684E230E}">
      <dsp:nvSpPr>
        <dsp:cNvPr id="0" name=""/>
        <dsp:cNvSpPr/>
      </dsp:nvSpPr>
      <dsp:spPr>
        <a:xfrm>
          <a:off x="2177212" y="1729814"/>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Labour Force</a:t>
          </a:r>
        </a:p>
        <a:p>
          <a:pPr marL="0" lvl="0" indent="0" algn="ctr" defTabSz="622300">
            <a:lnSpc>
              <a:spcPct val="90000"/>
            </a:lnSpc>
            <a:spcBef>
              <a:spcPct val="0"/>
            </a:spcBef>
            <a:spcAft>
              <a:spcPct val="35000"/>
            </a:spcAft>
            <a:buNone/>
          </a:pPr>
          <a:r>
            <a:rPr lang="en-ZA" sz="1400" i="1" kern="1200" dirty="0"/>
            <a:t>17.1 million</a:t>
          </a:r>
        </a:p>
      </dsp:txBody>
      <dsp:txXfrm>
        <a:off x="2208357" y="1760959"/>
        <a:ext cx="1612283" cy="1001064"/>
      </dsp:txXfrm>
    </dsp:sp>
    <dsp:sp modelId="{86EBEBA5-9973-4E8C-889A-61DBFC0212D7}">
      <dsp:nvSpPr>
        <dsp:cNvPr id="0" name=""/>
        <dsp:cNvSpPr/>
      </dsp:nvSpPr>
      <dsp:spPr>
        <a:xfrm>
          <a:off x="967798"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9DF6D0-C800-4715-AC67-CB6C8DB7AE27}">
      <dsp:nvSpPr>
        <dsp:cNvPr id="0" name=""/>
        <dsp:cNvSpPr/>
      </dsp:nvSpPr>
      <dsp:spPr>
        <a:xfrm>
          <a:off x="1153862"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Employed</a:t>
          </a:r>
        </a:p>
        <a:p>
          <a:pPr marL="0" lvl="0" indent="0" algn="ctr" defTabSz="622300">
            <a:lnSpc>
              <a:spcPct val="90000"/>
            </a:lnSpc>
            <a:spcBef>
              <a:spcPct val="0"/>
            </a:spcBef>
            <a:spcAft>
              <a:spcPct val="35000"/>
            </a:spcAft>
            <a:buNone/>
          </a:pPr>
          <a:r>
            <a:rPr lang="en-ZA" sz="1400" i="1" kern="1200" dirty="0"/>
            <a:t>12.8 million</a:t>
          </a:r>
        </a:p>
      </dsp:txBody>
      <dsp:txXfrm>
        <a:off x="1185007" y="3311335"/>
        <a:ext cx="1612283" cy="1001064"/>
      </dsp:txXfrm>
    </dsp:sp>
    <dsp:sp modelId="{5D5BD4AD-B530-4ACD-A687-F15825BD0356}">
      <dsp:nvSpPr>
        <dsp:cNvPr id="0" name=""/>
        <dsp:cNvSpPr/>
      </dsp:nvSpPr>
      <dsp:spPr>
        <a:xfrm>
          <a:off x="3014499"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9C1AB-8DCF-4C0E-B8FE-437A3BD5481F}">
      <dsp:nvSpPr>
        <dsp:cNvPr id="0" name=""/>
        <dsp:cNvSpPr/>
      </dsp:nvSpPr>
      <dsp:spPr>
        <a:xfrm>
          <a:off x="3200563"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Unemployed</a:t>
          </a:r>
        </a:p>
        <a:p>
          <a:pPr marL="0" lvl="0" indent="0" algn="ctr" defTabSz="622300">
            <a:lnSpc>
              <a:spcPct val="90000"/>
            </a:lnSpc>
            <a:spcBef>
              <a:spcPct val="0"/>
            </a:spcBef>
            <a:spcAft>
              <a:spcPct val="35000"/>
            </a:spcAft>
            <a:buNone/>
          </a:pPr>
          <a:r>
            <a:rPr lang="en-ZA" sz="1400" i="1" kern="1200" dirty="0"/>
            <a:t>4.3 million</a:t>
          </a:r>
        </a:p>
      </dsp:txBody>
      <dsp:txXfrm>
        <a:off x="3231708" y="3311335"/>
        <a:ext cx="1612283" cy="1001064"/>
      </dsp:txXfrm>
    </dsp:sp>
    <dsp:sp modelId="{D878D91D-D28C-4BAF-AC45-BEE7DF0FAAA5}">
      <dsp:nvSpPr>
        <dsp:cNvPr id="0" name=""/>
        <dsp:cNvSpPr/>
      </dsp:nvSpPr>
      <dsp:spPr>
        <a:xfrm>
          <a:off x="6084552" y="1553053"/>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D5010-4A17-40EC-AEDF-B14F0A72A27B}">
      <dsp:nvSpPr>
        <dsp:cNvPr id="0" name=""/>
        <dsp:cNvSpPr/>
      </dsp:nvSpPr>
      <dsp:spPr>
        <a:xfrm>
          <a:off x="6270615" y="1729814"/>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Not Economically active</a:t>
          </a:r>
        </a:p>
        <a:p>
          <a:pPr marL="0" lvl="0" indent="0" algn="ctr" defTabSz="577850">
            <a:lnSpc>
              <a:spcPct val="90000"/>
            </a:lnSpc>
            <a:spcBef>
              <a:spcPct val="0"/>
            </a:spcBef>
            <a:spcAft>
              <a:spcPct val="35000"/>
            </a:spcAft>
            <a:buNone/>
          </a:pPr>
          <a:r>
            <a:rPr lang="en-ZA" sz="1400" i="1" kern="1200" dirty="0"/>
            <a:t>14.2 million</a:t>
          </a:r>
        </a:p>
      </dsp:txBody>
      <dsp:txXfrm>
        <a:off x="6301760" y="1760959"/>
        <a:ext cx="1612283" cy="1001064"/>
      </dsp:txXfrm>
    </dsp:sp>
    <dsp:sp modelId="{78DD9524-9A77-43BF-8379-F140ABA2DF8C}">
      <dsp:nvSpPr>
        <dsp:cNvPr id="0" name=""/>
        <dsp:cNvSpPr/>
      </dsp:nvSpPr>
      <dsp:spPr>
        <a:xfrm>
          <a:off x="5061201"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33EB4-9940-4869-9359-2221AC1F6E8E}">
      <dsp:nvSpPr>
        <dsp:cNvPr id="0" name=""/>
        <dsp:cNvSpPr/>
      </dsp:nvSpPr>
      <dsp:spPr>
        <a:xfrm>
          <a:off x="5247265"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Discouraged workers</a:t>
          </a:r>
        </a:p>
        <a:p>
          <a:pPr marL="0" lvl="0" indent="0" algn="ctr" defTabSz="622300">
            <a:lnSpc>
              <a:spcPct val="90000"/>
            </a:lnSpc>
            <a:spcBef>
              <a:spcPct val="0"/>
            </a:spcBef>
            <a:spcAft>
              <a:spcPct val="35000"/>
            </a:spcAft>
            <a:buNone/>
          </a:pPr>
          <a:r>
            <a:rPr lang="en-ZA" sz="1400" i="1" kern="1200" dirty="0"/>
            <a:t>1.8 million</a:t>
          </a:r>
        </a:p>
      </dsp:txBody>
      <dsp:txXfrm>
        <a:off x="5278410" y="3311335"/>
        <a:ext cx="1612283" cy="1001064"/>
      </dsp:txXfrm>
    </dsp:sp>
    <dsp:sp modelId="{01F7B2E9-0801-41E4-88CD-345E26198DCD}">
      <dsp:nvSpPr>
        <dsp:cNvPr id="0" name=""/>
        <dsp:cNvSpPr/>
      </dsp:nvSpPr>
      <dsp:spPr>
        <a:xfrm>
          <a:off x="7107902"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01963-F3C4-4C4F-A2BA-372CB10C65A8}">
      <dsp:nvSpPr>
        <dsp:cNvPr id="0" name=""/>
        <dsp:cNvSpPr/>
      </dsp:nvSpPr>
      <dsp:spPr>
        <a:xfrm>
          <a:off x="7293966"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Not available to work</a:t>
          </a:r>
        </a:p>
        <a:p>
          <a:pPr marL="0" lvl="0" indent="0" algn="ctr" defTabSz="622300">
            <a:lnSpc>
              <a:spcPct val="90000"/>
            </a:lnSpc>
            <a:spcBef>
              <a:spcPct val="0"/>
            </a:spcBef>
            <a:spcAft>
              <a:spcPct val="35000"/>
            </a:spcAft>
            <a:buNone/>
          </a:pPr>
          <a:r>
            <a:rPr lang="en-ZA" sz="1400" i="1" kern="1200" dirty="0"/>
            <a:t>12.4 million</a:t>
          </a:r>
        </a:p>
      </dsp:txBody>
      <dsp:txXfrm>
        <a:off x="7325111" y="3311335"/>
        <a:ext cx="1612283" cy="1001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6BFDE-D4BE-477C-904B-2998661E6BBE}">
      <dsp:nvSpPr>
        <dsp:cNvPr id="0" name=""/>
        <dsp:cNvSpPr/>
      </dsp:nvSpPr>
      <dsp:spPr>
        <a:xfrm>
          <a:off x="6921839" y="2616408"/>
          <a:ext cx="1023350" cy="487021"/>
        </a:xfrm>
        <a:custGeom>
          <a:avLst/>
          <a:gdLst/>
          <a:ahLst/>
          <a:cxnLst/>
          <a:rect l="0" t="0" r="0" b="0"/>
          <a:pathLst>
            <a:path>
              <a:moveTo>
                <a:pt x="0" y="0"/>
              </a:moveTo>
              <a:lnTo>
                <a:pt x="0" y="331891"/>
              </a:lnTo>
              <a:lnTo>
                <a:pt x="1023350" y="331891"/>
              </a:lnTo>
              <a:lnTo>
                <a:pt x="102335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CDA88E-11BB-458B-8C05-454D8CDC94A4}">
      <dsp:nvSpPr>
        <dsp:cNvPr id="0" name=""/>
        <dsp:cNvSpPr/>
      </dsp:nvSpPr>
      <dsp:spPr>
        <a:xfrm>
          <a:off x="5898488" y="2616408"/>
          <a:ext cx="1023350" cy="487021"/>
        </a:xfrm>
        <a:custGeom>
          <a:avLst/>
          <a:gdLst/>
          <a:ahLst/>
          <a:cxnLst/>
          <a:rect l="0" t="0" r="0" b="0"/>
          <a:pathLst>
            <a:path>
              <a:moveTo>
                <a:pt x="1023350" y="0"/>
              </a:moveTo>
              <a:lnTo>
                <a:pt x="1023350" y="331891"/>
              </a:lnTo>
              <a:lnTo>
                <a:pt x="0" y="331891"/>
              </a:lnTo>
              <a:lnTo>
                <a:pt x="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A1B940-2EAF-4120-A495-3553C1CA5932}">
      <dsp:nvSpPr>
        <dsp:cNvPr id="0" name=""/>
        <dsp:cNvSpPr/>
      </dsp:nvSpPr>
      <dsp:spPr>
        <a:xfrm>
          <a:off x="4864905" y="1055813"/>
          <a:ext cx="2056933" cy="497240"/>
        </a:xfrm>
        <a:custGeom>
          <a:avLst/>
          <a:gdLst/>
          <a:ahLst/>
          <a:cxnLst/>
          <a:rect l="0" t="0" r="0" b="0"/>
          <a:pathLst>
            <a:path>
              <a:moveTo>
                <a:pt x="0" y="0"/>
              </a:moveTo>
              <a:lnTo>
                <a:pt x="0" y="342110"/>
              </a:lnTo>
              <a:lnTo>
                <a:pt x="2056933" y="342110"/>
              </a:lnTo>
              <a:lnTo>
                <a:pt x="2056933" y="4972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00BCF0-9EC4-4231-B5A3-AC98015BD689}">
      <dsp:nvSpPr>
        <dsp:cNvPr id="0" name=""/>
        <dsp:cNvSpPr/>
      </dsp:nvSpPr>
      <dsp:spPr>
        <a:xfrm>
          <a:off x="2828436" y="2616408"/>
          <a:ext cx="1023350" cy="487021"/>
        </a:xfrm>
        <a:custGeom>
          <a:avLst/>
          <a:gdLst/>
          <a:ahLst/>
          <a:cxnLst/>
          <a:rect l="0" t="0" r="0" b="0"/>
          <a:pathLst>
            <a:path>
              <a:moveTo>
                <a:pt x="0" y="0"/>
              </a:moveTo>
              <a:lnTo>
                <a:pt x="0" y="331891"/>
              </a:lnTo>
              <a:lnTo>
                <a:pt x="1023350" y="331891"/>
              </a:lnTo>
              <a:lnTo>
                <a:pt x="102335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CBEC21-1061-440E-B2C7-EFE3602E05C4}">
      <dsp:nvSpPr>
        <dsp:cNvPr id="0" name=""/>
        <dsp:cNvSpPr/>
      </dsp:nvSpPr>
      <dsp:spPr>
        <a:xfrm>
          <a:off x="1805085" y="2616408"/>
          <a:ext cx="1023350" cy="487021"/>
        </a:xfrm>
        <a:custGeom>
          <a:avLst/>
          <a:gdLst/>
          <a:ahLst/>
          <a:cxnLst/>
          <a:rect l="0" t="0" r="0" b="0"/>
          <a:pathLst>
            <a:path>
              <a:moveTo>
                <a:pt x="1023350" y="0"/>
              </a:moveTo>
              <a:lnTo>
                <a:pt x="1023350" y="331891"/>
              </a:lnTo>
              <a:lnTo>
                <a:pt x="0" y="331891"/>
              </a:lnTo>
              <a:lnTo>
                <a:pt x="0" y="48702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BA2402-868C-43F2-B5D9-3C44EA6F0F20}">
      <dsp:nvSpPr>
        <dsp:cNvPr id="0" name=""/>
        <dsp:cNvSpPr/>
      </dsp:nvSpPr>
      <dsp:spPr>
        <a:xfrm>
          <a:off x="2828436" y="1055813"/>
          <a:ext cx="2036469" cy="497240"/>
        </a:xfrm>
        <a:custGeom>
          <a:avLst/>
          <a:gdLst/>
          <a:ahLst/>
          <a:cxnLst/>
          <a:rect l="0" t="0" r="0" b="0"/>
          <a:pathLst>
            <a:path>
              <a:moveTo>
                <a:pt x="2036469" y="0"/>
              </a:moveTo>
              <a:lnTo>
                <a:pt x="2036469" y="342110"/>
              </a:lnTo>
              <a:lnTo>
                <a:pt x="0" y="342110"/>
              </a:lnTo>
              <a:lnTo>
                <a:pt x="0" y="49724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37DB6-76B7-4C4A-A1BA-A2D3F43CD2F6}">
      <dsp:nvSpPr>
        <dsp:cNvPr id="0" name=""/>
        <dsp:cNvSpPr/>
      </dsp:nvSpPr>
      <dsp:spPr>
        <a:xfrm>
          <a:off x="4027619" y="-7541"/>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B037B-3A20-4AFC-BA98-E06C0D35DE67}">
      <dsp:nvSpPr>
        <dsp:cNvPr id="0" name=""/>
        <dsp:cNvSpPr/>
      </dsp:nvSpPr>
      <dsp:spPr>
        <a:xfrm>
          <a:off x="4213682" y="169219"/>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ZA" sz="1100" kern="1200" dirty="0"/>
            <a:t>Working-age Population</a:t>
          </a:r>
        </a:p>
        <a:p>
          <a:pPr marL="0" lvl="0" indent="0" algn="ctr" defTabSz="488950">
            <a:lnSpc>
              <a:spcPct val="90000"/>
            </a:lnSpc>
            <a:spcBef>
              <a:spcPct val="0"/>
            </a:spcBef>
            <a:spcAft>
              <a:spcPct val="35000"/>
            </a:spcAft>
            <a:buNone/>
          </a:pPr>
          <a:r>
            <a:rPr lang="en-ZA" sz="1100" kern="1200" dirty="0"/>
            <a:t>15-64 years</a:t>
          </a:r>
          <a:endParaRPr lang="en-ZA" sz="1400" kern="1200" dirty="0"/>
        </a:p>
        <a:p>
          <a:pPr marL="0" lvl="0" indent="0" algn="ctr" defTabSz="488950">
            <a:lnSpc>
              <a:spcPct val="90000"/>
            </a:lnSpc>
            <a:spcBef>
              <a:spcPct val="0"/>
            </a:spcBef>
            <a:spcAft>
              <a:spcPct val="35000"/>
            </a:spcAft>
            <a:buNone/>
          </a:pPr>
          <a:r>
            <a:rPr lang="en-ZA" sz="1400" kern="1200" dirty="0"/>
            <a:t> </a:t>
          </a:r>
          <a:r>
            <a:rPr lang="en-ZA" sz="1400" i="1" kern="1200" dirty="0"/>
            <a:t>31.3 million</a:t>
          </a:r>
        </a:p>
      </dsp:txBody>
      <dsp:txXfrm>
        <a:off x="4244827" y="200364"/>
        <a:ext cx="1612283" cy="1001064"/>
      </dsp:txXfrm>
    </dsp:sp>
    <dsp:sp modelId="{57F8988D-D4D6-4223-BA05-AAC1026D3F02}">
      <dsp:nvSpPr>
        <dsp:cNvPr id="0" name=""/>
        <dsp:cNvSpPr/>
      </dsp:nvSpPr>
      <dsp:spPr>
        <a:xfrm>
          <a:off x="1991149" y="1553053"/>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273BE3-6C94-4702-82F1-23C1684E230E}">
      <dsp:nvSpPr>
        <dsp:cNvPr id="0" name=""/>
        <dsp:cNvSpPr/>
      </dsp:nvSpPr>
      <dsp:spPr>
        <a:xfrm>
          <a:off x="2177212" y="1729814"/>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Labour Force</a:t>
          </a:r>
        </a:p>
        <a:p>
          <a:pPr marL="0" lvl="0" indent="0" algn="ctr" defTabSz="622300">
            <a:lnSpc>
              <a:spcPct val="90000"/>
            </a:lnSpc>
            <a:spcBef>
              <a:spcPct val="0"/>
            </a:spcBef>
            <a:spcAft>
              <a:spcPct val="35000"/>
            </a:spcAft>
            <a:buNone/>
          </a:pPr>
          <a:r>
            <a:rPr lang="en-ZA" sz="1400" i="1" kern="1200" dirty="0"/>
            <a:t>17.1 million</a:t>
          </a:r>
        </a:p>
      </dsp:txBody>
      <dsp:txXfrm>
        <a:off x="2208357" y="1760959"/>
        <a:ext cx="1612283" cy="1001064"/>
      </dsp:txXfrm>
    </dsp:sp>
    <dsp:sp modelId="{86EBEBA5-9973-4E8C-889A-61DBFC0212D7}">
      <dsp:nvSpPr>
        <dsp:cNvPr id="0" name=""/>
        <dsp:cNvSpPr/>
      </dsp:nvSpPr>
      <dsp:spPr>
        <a:xfrm>
          <a:off x="967798"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9DF6D0-C800-4715-AC67-CB6C8DB7AE27}">
      <dsp:nvSpPr>
        <dsp:cNvPr id="0" name=""/>
        <dsp:cNvSpPr/>
      </dsp:nvSpPr>
      <dsp:spPr>
        <a:xfrm>
          <a:off x="1153862"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Employed</a:t>
          </a:r>
        </a:p>
        <a:p>
          <a:pPr marL="0" lvl="0" indent="0" algn="ctr" defTabSz="622300">
            <a:lnSpc>
              <a:spcPct val="90000"/>
            </a:lnSpc>
            <a:spcBef>
              <a:spcPct val="0"/>
            </a:spcBef>
            <a:spcAft>
              <a:spcPct val="35000"/>
            </a:spcAft>
            <a:buNone/>
          </a:pPr>
          <a:r>
            <a:rPr lang="en-ZA" sz="1400" i="1" kern="1200" dirty="0"/>
            <a:t>12.8 million</a:t>
          </a:r>
        </a:p>
      </dsp:txBody>
      <dsp:txXfrm>
        <a:off x="1185007" y="3311335"/>
        <a:ext cx="1612283" cy="1001064"/>
      </dsp:txXfrm>
    </dsp:sp>
    <dsp:sp modelId="{5D5BD4AD-B530-4ACD-A687-F15825BD0356}">
      <dsp:nvSpPr>
        <dsp:cNvPr id="0" name=""/>
        <dsp:cNvSpPr/>
      </dsp:nvSpPr>
      <dsp:spPr>
        <a:xfrm>
          <a:off x="3014499"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D9C1AB-8DCF-4C0E-B8FE-437A3BD5481F}">
      <dsp:nvSpPr>
        <dsp:cNvPr id="0" name=""/>
        <dsp:cNvSpPr/>
      </dsp:nvSpPr>
      <dsp:spPr>
        <a:xfrm>
          <a:off x="3200563"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Unemployed</a:t>
          </a:r>
        </a:p>
        <a:p>
          <a:pPr marL="0" lvl="0" indent="0" algn="ctr" defTabSz="622300">
            <a:lnSpc>
              <a:spcPct val="90000"/>
            </a:lnSpc>
            <a:spcBef>
              <a:spcPct val="0"/>
            </a:spcBef>
            <a:spcAft>
              <a:spcPct val="35000"/>
            </a:spcAft>
            <a:buNone/>
          </a:pPr>
          <a:r>
            <a:rPr lang="en-ZA" sz="1400" i="1" kern="1200" dirty="0"/>
            <a:t>4.3 million</a:t>
          </a:r>
        </a:p>
      </dsp:txBody>
      <dsp:txXfrm>
        <a:off x="3231708" y="3311335"/>
        <a:ext cx="1612283" cy="1001064"/>
      </dsp:txXfrm>
    </dsp:sp>
    <dsp:sp modelId="{D878D91D-D28C-4BAF-AC45-BEE7DF0FAAA5}">
      <dsp:nvSpPr>
        <dsp:cNvPr id="0" name=""/>
        <dsp:cNvSpPr/>
      </dsp:nvSpPr>
      <dsp:spPr>
        <a:xfrm>
          <a:off x="6084552" y="1553053"/>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D5010-4A17-40EC-AEDF-B14F0A72A27B}">
      <dsp:nvSpPr>
        <dsp:cNvPr id="0" name=""/>
        <dsp:cNvSpPr/>
      </dsp:nvSpPr>
      <dsp:spPr>
        <a:xfrm>
          <a:off x="6270615" y="1729814"/>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ZA" sz="1300" kern="1200" dirty="0"/>
            <a:t>Not Economically active</a:t>
          </a:r>
        </a:p>
        <a:p>
          <a:pPr marL="0" lvl="0" indent="0" algn="ctr" defTabSz="577850">
            <a:lnSpc>
              <a:spcPct val="90000"/>
            </a:lnSpc>
            <a:spcBef>
              <a:spcPct val="0"/>
            </a:spcBef>
            <a:spcAft>
              <a:spcPct val="35000"/>
            </a:spcAft>
            <a:buNone/>
          </a:pPr>
          <a:r>
            <a:rPr lang="en-ZA" sz="1400" i="1" kern="1200" dirty="0"/>
            <a:t>14.2 million</a:t>
          </a:r>
        </a:p>
      </dsp:txBody>
      <dsp:txXfrm>
        <a:off x="6301760" y="1760959"/>
        <a:ext cx="1612283" cy="1001064"/>
      </dsp:txXfrm>
    </dsp:sp>
    <dsp:sp modelId="{78DD9524-9A77-43BF-8379-F140ABA2DF8C}">
      <dsp:nvSpPr>
        <dsp:cNvPr id="0" name=""/>
        <dsp:cNvSpPr/>
      </dsp:nvSpPr>
      <dsp:spPr>
        <a:xfrm>
          <a:off x="5061201"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933EB4-9940-4869-9359-2221AC1F6E8E}">
      <dsp:nvSpPr>
        <dsp:cNvPr id="0" name=""/>
        <dsp:cNvSpPr/>
      </dsp:nvSpPr>
      <dsp:spPr>
        <a:xfrm>
          <a:off x="5247265"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Discouraged workers</a:t>
          </a:r>
        </a:p>
        <a:p>
          <a:pPr marL="0" lvl="0" indent="0" algn="ctr" defTabSz="622300">
            <a:lnSpc>
              <a:spcPct val="90000"/>
            </a:lnSpc>
            <a:spcBef>
              <a:spcPct val="0"/>
            </a:spcBef>
            <a:spcAft>
              <a:spcPct val="35000"/>
            </a:spcAft>
            <a:buNone/>
          </a:pPr>
          <a:r>
            <a:rPr lang="en-ZA" sz="1400" i="1" kern="1200" dirty="0"/>
            <a:t>1.8 million</a:t>
          </a:r>
        </a:p>
      </dsp:txBody>
      <dsp:txXfrm>
        <a:off x="5278410" y="3311335"/>
        <a:ext cx="1612283" cy="1001064"/>
      </dsp:txXfrm>
    </dsp:sp>
    <dsp:sp modelId="{01F7B2E9-0801-41E4-88CD-345E26198DCD}">
      <dsp:nvSpPr>
        <dsp:cNvPr id="0" name=""/>
        <dsp:cNvSpPr/>
      </dsp:nvSpPr>
      <dsp:spPr>
        <a:xfrm>
          <a:off x="7107902" y="3103430"/>
          <a:ext cx="1674573" cy="1063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01963-F3C4-4C4F-A2BA-372CB10C65A8}">
      <dsp:nvSpPr>
        <dsp:cNvPr id="0" name=""/>
        <dsp:cNvSpPr/>
      </dsp:nvSpPr>
      <dsp:spPr>
        <a:xfrm>
          <a:off x="7293966" y="3280190"/>
          <a:ext cx="1674573" cy="10633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ZA" sz="1400" kern="1200" dirty="0"/>
            <a:t>Not available to work</a:t>
          </a:r>
        </a:p>
        <a:p>
          <a:pPr marL="0" lvl="0" indent="0" algn="ctr" defTabSz="622300">
            <a:lnSpc>
              <a:spcPct val="90000"/>
            </a:lnSpc>
            <a:spcBef>
              <a:spcPct val="0"/>
            </a:spcBef>
            <a:spcAft>
              <a:spcPct val="35000"/>
            </a:spcAft>
            <a:buNone/>
          </a:pPr>
          <a:r>
            <a:rPr lang="en-ZA" sz="1400" i="1" kern="1200" dirty="0"/>
            <a:t>12.4 million</a:t>
          </a:r>
        </a:p>
      </dsp:txBody>
      <dsp:txXfrm>
        <a:off x="7325111" y="3311335"/>
        <a:ext cx="1612283" cy="1001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021031-A55A-4515-8267-B792EAAB16E7}">
      <dsp:nvSpPr>
        <dsp:cNvPr id="0" name=""/>
        <dsp:cNvSpPr/>
      </dsp:nvSpPr>
      <dsp:spPr>
        <a:xfrm>
          <a:off x="0" y="0"/>
          <a:ext cx="1879624" cy="5219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ZA" sz="1500" kern="1200"/>
            <a:t>Current Account</a:t>
          </a:r>
        </a:p>
      </dsp:txBody>
      <dsp:txXfrm>
        <a:off x="0" y="0"/>
        <a:ext cx="1879624" cy="521957"/>
      </dsp:txXfrm>
    </dsp:sp>
    <dsp:sp modelId="{984A9ED1-822D-4843-BCFA-5554AD1BBEDC}">
      <dsp:nvSpPr>
        <dsp:cNvPr id="0" name=""/>
        <dsp:cNvSpPr/>
      </dsp:nvSpPr>
      <dsp:spPr>
        <a:xfrm>
          <a:off x="1927" y="546838"/>
          <a:ext cx="1879624" cy="21822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ZA" sz="1700" kern="1200" dirty="0"/>
            <a:t>Imports &amp; exports</a:t>
          </a:r>
        </a:p>
        <a:p>
          <a:pPr marL="171450" lvl="1" indent="-171450" algn="l" defTabSz="755650">
            <a:lnSpc>
              <a:spcPct val="90000"/>
            </a:lnSpc>
            <a:spcBef>
              <a:spcPct val="0"/>
            </a:spcBef>
            <a:spcAft>
              <a:spcPct val="15000"/>
            </a:spcAft>
            <a:buChar char="•"/>
          </a:pPr>
          <a:r>
            <a:rPr lang="en-ZA" sz="1700" kern="1200"/>
            <a:t>Trade in services</a:t>
          </a:r>
        </a:p>
        <a:p>
          <a:pPr marL="171450" lvl="1" indent="-171450" algn="l" defTabSz="755650">
            <a:lnSpc>
              <a:spcPct val="90000"/>
            </a:lnSpc>
            <a:spcBef>
              <a:spcPct val="0"/>
            </a:spcBef>
            <a:spcAft>
              <a:spcPct val="15000"/>
            </a:spcAft>
            <a:buChar char="•"/>
          </a:pPr>
          <a:r>
            <a:rPr lang="en-ZA" sz="1700" kern="1200" dirty="0"/>
            <a:t>Payments &amp; receipts</a:t>
          </a:r>
        </a:p>
        <a:p>
          <a:pPr marL="171450" lvl="1" indent="-171450" algn="l" defTabSz="755650">
            <a:lnSpc>
              <a:spcPct val="90000"/>
            </a:lnSpc>
            <a:spcBef>
              <a:spcPct val="0"/>
            </a:spcBef>
            <a:spcAft>
              <a:spcPct val="15000"/>
            </a:spcAft>
            <a:buChar char="•"/>
          </a:pPr>
          <a:r>
            <a:rPr lang="en-ZA" sz="1700" kern="1200" dirty="0"/>
            <a:t>Transfers </a:t>
          </a:r>
          <a:r>
            <a:rPr lang="en-ZA" sz="1050" kern="1200" dirty="0"/>
            <a:t>(between local and international residents)</a:t>
          </a:r>
          <a:endParaRPr lang="en-ZA" sz="1700" kern="1200" dirty="0"/>
        </a:p>
      </dsp:txBody>
      <dsp:txXfrm>
        <a:off x="1927" y="546838"/>
        <a:ext cx="1879624" cy="2182275"/>
      </dsp:txXfrm>
    </dsp:sp>
    <dsp:sp modelId="{A17896D2-E420-41FE-8934-B0C3742643BE}">
      <dsp:nvSpPr>
        <dsp:cNvPr id="0" name=""/>
        <dsp:cNvSpPr/>
      </dsp:nvSpPr>
      <dsp:spPr>
        <a:xfrm>
          <a:off x="2144700" y="24881"/>
          <a:ext cx="1879624" cy="5219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ZA" sz="1500" kern="1200" dirty="0"/>
            <a:t>Capital Transfer Account</a:t>
          </a:r>
        </a:p>
      </dsp:txBody>
      <dsp:txXfrm>
        <a:off x="2144700" y="24881"/>
        <a:ext cx="1879624" cy="521957"/>
      </dsp:txXfrm>
    </dsp:sp>
    <dsp:sp modelId="{5975AB1E-436B-44E4-AC1C-00DA6AD0B3DA}">
      <dsp:nvSpPr>
        <dsp:cNvPr id="0" name=""/>
        <dsp:cNvSpPr/>
      </dsp:nvSpPr>
      <dsp:spPr>
        <a:xfrm>
          <a:off x="2144700" y="546838"/>
          <a:ext cx="1879624" cy="21822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ZA" sz="1500" kern="1200" dirty="0"/>
            <a:t>Largely debt forgiveness: part of the amount </a:t>
          </a:r>
          <a:r>
            <a:rPr lang="en-ZA" sz="1500" kern="1200" dirty="0" err="1"/>
            <a:t>loand</a:t>
          </a:r>
          <a:r>
            <a:rPr lang="en-ZA" sz="1500" kern="1200" dirty="0"/>
            <a:t> not required to be repaid</a:t>
          </a:r>
        </a:p>
        <a:p>
          <a:pPr marL="114300" lvl="1" indent="-114300" algn="l" defTabSz="666750">
            <a:lnSpc>
              <a:spcPct val="90000"/>
            </a:lnSpc>
            <a:spcBef>
              <a:spcPct val="0"/>
            </a:spcBef>
            <a:spcAft>
              <a:spcPct val="15000"/>
            </a:spcAft>
            <a:buChar char="•"/>
          </a:pPr>
          <a:r>
            <a:rPr lang="en-ZA" sz="1500" kern="1200"/>
            <a:t>Includes foreign reserves</a:t>
          </a:r>
        </a:p>
      </dsp:txBody>
      <dsp:txXfrm>
        <a:off x="2144700" y="546838"/>
        <a:ext cx="1879624" cy="2182275"/>
      </dsp:txXfrm>
    </dsp:sp>
    <dsp:sp modelId="{48553A51-C0F8-4BDC-A3FF-1FE7F4782EE5}">
      <dsp:nvSpPr>
        <dsp:cNvPr id="0" name=""/>
        <dsp:cNvSpPr/>
      </dsp:nvSpPr>
      <dsp:spPr>
        <a:xfrm>
          <a:off x="4287472" y="24881"/>
          <a:ext cx="1879624" cy="52195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ZA" sz="1500" kern="1200"/>
            <a:t>Financial Account</a:t>
          </a:r>
        </a:p>
      </dsp:txBody>
      <dsp:txXfrm>
        <a:off x="4287472" y="24881"/>
        <a:ext cx="1879624" cy="521957"/>
      </dsp:txXfrm>
    </dsp:sp>
    <dsp:sp modelId="{4107CE30-EABA-4F3A-AED0-2FB772C78980}">
      <dsp:nvSpPr>
        <dsp:cNvPr id="0" name=""/>
        <dsp:cNvSpPr/>
      </dsp:nvSpPr>
      <dsp:spPr>
        <a:xfrm>
          <a:off x="4287472" y="546838"/>
          <a:ext cx="1879624" cy="21822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ZA" sz="1500" kern="1200"/>
            <a:t>International movement of financial assets</a:t>
          </a:r>
        </a:p>
        <a:p>
          <a:pPr marL="114300" lvl="1" indent="-114300" algn="l" defTabSz="666750">
            <a:lnSpc>
              <a:spcPct val="90000"/>
            </a:lnSpc>
            <a:spcBef>
              <a:spcPct val="0"/>
            </a:spcBef>
            <a:spcAft>
              <a:spcPct val="15000"/>
            </a:spcAft>
            <a:buChar char="•"/>
          </a:pPr>
          <a:r>
            <a:rPr lang="en-ZA" sz="1500" kern="1200"/>
            <a:t>Direct investment, portfolio investment, other investment and reserve assets </a:t>
          </a:r>
        </a:p>
      </dsp:txBody>
      <dsp:txXfrm>
        <a:off x="4287472" y="546838"/>
        <a:ext cx="1879624" cy="21822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5e8b92c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5e8b92c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039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5e8b92ca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5e8b92c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25e8b92ca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25e8b92ca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5294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4505b991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4505b991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24505b991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24505b991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5335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6132b4b9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6132b4b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6132b4b9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6132b4b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97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6132b4b9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6132b4b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57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6132b4b9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6132b4b9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196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9582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599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3157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073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8276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7680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399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338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129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462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6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8256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0798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28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5188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43689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9761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620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302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6790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397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68621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0239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97440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3626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5033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51130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4065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71682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2190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76978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75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19496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5082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64202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02726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63729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60609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87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901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34090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0229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5674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956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77374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78487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19026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0587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66052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82053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0838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5647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30895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5e8b92ca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5e8b92ca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5e8b92ca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5e8b92c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5e8b92ca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5e8b92ca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171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5e8b92c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5e8b92c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626700" y="620225"/>
            <a:ext cx="5693400" cy="1958400"/>
          </a:xfrm>
          <a:prstGeom prst="rect">
            <a:avLst/>
          </a:prstGeom>
          <a:effectLst>
            <a:outerShdw blurRad="28575" dist="19050" dir="2700000" algn="bl" rotWithShape="0">
              <a:schemeClr val="dk1">
                <a:alpha val="2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3"/>
            </a:gs>
            <a:gs pos="100000">
              <a:schemeClr val="dk1"/>
            </a:gs>
          </a:gsLst>
          <a:path path="circle">
            <a:fillToRect l="100000" b="100000"/>
          </a:path>
          <a:tileRect t="-100000" r="-100000"/>
        </a:gra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a:spLocks noGrp="1"/>
          </p:cNvSpPr>
          <p:nvPr>
            <p:ph type="body" idx="1"/>
          </p:nvPr>
        </p:nvSpPr>
        <p:spPr>
          <a:xfrm>
            <a:off x="1007700" y="971525"/>
            <a:ext cx="6117300" cy="3415800"/>
          </a:xfrm>
          <a:prstGeom prst="rect">
            <a:avLst/>
          </a:prstGeom>
        </p:spPr>
        <p:txBody>
          <a:bodyPr spcFirstLastPara="1" wrap="square" lIns="0" tIns="0" rIns="0" bIns="0" anchor="t" anchorCtr="0">
            <a:noAutofit/>
          </a:bodyPr>
          <a:lstStyle>
            <a:lvl1pPr marL="457200" lvl="0" indent="-457200" rtl="0">
              <a:spcBef>
                <a:spcPts val="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1pPr>
            <a:lvl2pPr marL="914400" lvl="1"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2pPr>
            <a:lvl3pPr marL="1371600" lvl="2"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3pPr>
            <a:lvl4pPr marL="1828800" lvl="3"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4pPr>
            <a:lvl5pPr marL="2286000" lvl="4"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5pPr>
            <a:lvl6pPr marL="2743200" lvl="5"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6pPr>
            <a:lvl7pPr marL="3200400" lvl="6"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7pPr>
            <a:lvl8pPr marL="3657600" lvl="7" indent="-457200" rtl="0">
              <a:spcBef>
                <a:spcPts val="800"/>
              </a:spcBef>
              <a:spcAft>
                <a:spcPts val="0"/>
              </a:spcAft>
              <a:buClr>
                <a:schemeClr val="lt1"/>
              </a:buClr>
              <a:buSzPts val="3600"/>
              <a:buFont typeface="Barlow Medium"/>
              <a:buChar char="○"/>
              <a:defRPr sz="3600">
                <a:solidFill>
                  <a:schemeClr val="lt1"/>
                </a:solidFill>
                <a:latin typeface="Barlow Medium"/>
                <a:ea typeface="Barlow Medium"/>
                <a:cs typeface="Barlow Medium"/>
                <a:sym typeface="Barlow Medium"/>
              </a:defRPr>
            </a:lvl8pPr>
            <a:lvl9pPr marL="4114800" lvl="8" indent="-457200" rtl="0">
              <a:spcBef>
                <a:spcPts val="800"/>
              </a:spcBef>
              <a:spcAft>
                <a:spcPts val="800"/>
              </a:spcAft>
              <a:buClr>
                <a:schemeClr val="lt1"/>
              </a:buClr>
              <a:buSzPts val="3600"/>
              <a:buFont typeface="Barlow Medium"/>
              <a:buChar char="■"/>
              <a:defRPr sz="3600">
                <a:solidFill>
                  <a:schemeClr val="lt1"/>
                </a:solidFill>
                <a:latin typeface="Barlow Medium"/>
                <a:ea typeface="Barlow Medium"/>
                <a:cs typeface="Barlow Medium"/>
                <a:sym typeface="Barlow Medium"/>
              </a:defRPr>
            </a:lvl9pPr>
          </a:lstStyle>
          <a:p>
            <a:endParaRPr/>
          </a:p>
        </p:txBody>
      </p:sp>
      <p:sp>
        <p:nvSpPr>
          <p:cNvPr id="19" name="Google Shape;19;p4"/>
          <p:cNvSpPr txBox="1"/>
          <p:nvPr/>
        </p:nvSpPr>
        <p:spPr>
          <a:xfrm>
            <a:off x="531375" y="607944"/>
            <a:ext cx="19572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2"/>
                </a:solidFill>
                <a:latin typeface="Bebas Neue"/>
                <a:ea typeface="Bebas Neue"/>
                <a:cs typeface="Bebas Neue"/>
                <a:sym typeface="Bebas Neue"/>
              </a:rPr>
              <a:t>“</a:t>
            </a:r>
            <a:endParaRPr sz="9600">
              <a:solidFill>
                <a:schemeClr val="accent2"/>
              </a:solidFill>
              <a:latin typeface="Bebas Neue"/>
              <a:ea typeface="Bebas Neue"/>
              <a:cs typeface="Bebas Neue"/>
              <a:sym typeface="Bebas Neue"/>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23" name="Google Shape;23;p5"/>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7" name="Google Shape;27;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0" name="Google Shape;30;p6"/>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3" name="Google Shape;33;p6"/>
          <p:cNvSpPr txBox="1">
            <a:spLocks noGrp="1"/>
          </p:cNvSpPr>
          <p:nvPr>
            <p:ph type="body" idx="1"/>
          </p:nvPr>
        </p:nvSpPr>
        <p:spPr>
          <a:xfrm>
            <a:off x="855275"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4" name="Google Shape;34;p6"/>
          <p:cNvSpPr txBox="1">
            <a:spLocks noGrp="1"/>
          </p:cNvSpPr>
          <p:nvPr>
            <p:ph type="body" idx="2"/>
          </p:nvPr>
        </p:nvSpPr>
        <p:spPr>
          <a:xfrm>
            <a:off x="4815599" y="1576550"/>
            <a:ext cx="3473100" cy="3097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5" name="Google Shape;35;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38" name="Google Shape;38;p7"/>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1" name="Google Shape;41;p7"/>
          <p:cNvSpPr txBox="1">
            <a:spLocks noGrp="1"/>
          </p:cNvSpPr>
          <p:nvPr>
            <p:ph type="body" idx="1"/>
          </p:nvPr>
        </p:nvSpPr>
        <p:spPr>
          <a:xfrm>
            <a:off x="8553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2" name="Google Shape;42;p7"/>
          <p:cNvSpPr txBox="1">
            <a:spLocks noGrp="1"/>
          </p:cNvSpPr>
          <p:nvPr>
            <p:ph type="body" idx="2"/>
          </p:nvPr>
        </p:nvSpPr>
        <p:spPr>
          <a:xfrm>
            <a:off x="3414200"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3" name="Google Shape;43;p7"/>
          <p:cNvSpPr txBox="1">
            <a:spLocks noGrp="1"/>
          </p:cNvSpPr>
          <p:nvPr>
            <p:ph type="body" idx="3"/>
          </p:nvPr>
        </p:nvSpPr>
        <p:spPr>
          <a:xfrm>
            <a:off x="5973099" y="1576550"/>
            <a:ext cx="2315700" cy="309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4" name="Google Shape;44;p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pic>
        <p:nvPicPr>
          <p:cNvPr id="46" name="Google Shape;46;p8"/>
          <p:cNvPicPr preferRelativeResize="0"/>
          <p:nvPr/>
        </p:nvPicPr>
        <p:blipFill>
          <a:blip r:embed="rId2">
            <a:alphaModFix amt="75000"/>
          </a:blip>
          <a:stretch>
            <a:fillRect/>
          </a:stretch>
        </p:blipFill>
        <p:spPr>
          <a:xfrm>
            <a:off x="0" y="0"/>
            <a:ext cx="9144000" cy="5143500"/>
          </a:xfrm>
          <a:prstGeom prst="rect">
            <a:avLst/>
          </a:prstGeom>
          <a:noFill/>
          <a:ln>
            <a:noFill/>
          </a:ln>
        </p:spPr>
      </p:pic>
      <p:sp>
        <p:nvSpPr>
          <p:cNvPr id="47" name="Google Shape;47;p8"/>
          <p:cNvSpPr/>
          <p:nvPr/>
        </p:nvSpPr>
        <p:spPr>
          <a:xfrm rot="5400000">
            <a:off x="728100" y="-727950"/>
            <a:ext cx="1877700" cy="3333600"/>
          </a:xfrm>
          <a:prstGeom prst="rtTriangle">
            <a:avLst/>
          </a:prstGeom>
          <a:gradFill>
            <a:gsLst>
              <a:gs pos="0">
                <a:schemeClr val="accent3"/>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5400000">
            <a:off x="7741875" y="3741400"/>
            <a:ext cx="1010400" cy="1793700"/>
          </a:xfrm>
          <a:prstGeom prst="rtTriangle">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51"/>
        <p:cNvGrpSpPr/>
        <p:nvPr/>
      </p:nvGrpSpPr>
      <p:grpSpPr>
        <a:xfrm>
          <a:off x="0" y="0"/>
          <a:ext cx="0" cy="0"/>
          <a:chOff x="0" y="0"/>
          <a:chExt cx="0" cy="0"/>
        </a:xfrm>
      </p:grpSpPr>
      <p:pic>
        <p:nvPicPr>
          <p:cNvPr id="52" name="Google Shape;52;p9"/>
          <p:cNvPicPr preferRelativeResize="0"/>
          <p:nvPr/>
        </p:nvPicPr>
        <p:blipFill>
          <a:blip r:embed="rId2">
            <a:alphaModFix amt="50000"/>
          </a:blip>
          <a:stretch>
            <a:fillRect/>
          </a:stretch>
        </p:blipFill>
        <p:spPr>
          <a:xfrm>
            <a:off x="0" y="0"/>
            <a:ext cx="9144000" cy="5143500"/>
          </a:xfrm>
          <a:prstGeom prst="rect">
            <a:avLst/>
          </a:prstGeom>
          <a:noFill/>
          <a:ln>
            <a:noFill/>
          </a:ln>
        </p:spPr>
      </p:pic>
      <p:sp>
        <p:nvSpPr>
          <p:cNvPr id="53" name="Google Shape;53;p9"/>
          <p:cNvSpPr/>
          <p:nvPr/>
        </p:nvSpPr>
        <p:spPr>
          <a:xfrm rot="-5400000">
            <a:off x="7741875" y="3741400"/>
            <a:ext cx="1010400" cy="17937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55" name="Google Shape;55;p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9"/>
          <p:cNvSpPr/>
          <p:nvPr/>
        </p:nvSpPr>
        <p:spPr>
          <a:xfrm rot="5400000">
            <a:off x="390600" y="-390600"/>
            <a:ext cx="1005900" cy="17871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40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855300" y="1576550"/>
            <a:ext cx="7440300" cy="28113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Barlow Light"/>
              <a:buChar char="▸"/>
              <a:defRPr sz="2400">
                <a:solidFill>
                  <a:schemeClr val="dk2"/>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accent3"/>
              </a:buClr>
              <a:buSzPts val="2400"/>
              <a:buFont typeface="Barlow Light"/>
              <a:buChar char="▹"/>
              <a:defRPr sz="2400">
                <a:solidFill>
                  <a:schemeClr val="dk2"/>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2"/>
              </a:buClr>
              <a:buSzPts val="2400"/>
              <a:buFont typeface="Barlow Light"/>
              <a:buChar char="○"/>
              <a:defRPr sz="2400">
                <a:solidFill>
                  <a:schemeClr val="dk2"/>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2"/>
              </a:buClr>
              <a:buSzPts val="2400"/>
              <a:buFont typeface="Barlow Light"/>
              <a:buChar char="■"/>
              <a:defRPr sz="2400">
                <a:solidFill>
                  <a:schemeClr val="dk2"/>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Bebas Neue"/>
                <a:ea typeface="Bebas Neue"/>
                <a:cs typeface="Bebas Neue"/>
                <a:sym typeface="Bebas Neue"/>
              </a:defRPr>
            </a:lvl1pPr>
            <a:lvl2pPr lvl="1" algn="r" rtl="0">
              <a:buNone/>
              <a:defRPr sz="1500">
                <a:solidFill>
                  <a:schemeClr val="lt1"/>
                </a:solidFill>
                <a:latin typeface="Bebas Neue"/>
                <a:ea typeface="Bebas Neue"/>
                <a:cs typeface="Bebas Neue"/>
                <a:sym typeface="Bebas Neue"/>
              </a:defRPr>
            </a:lvl2pPr>
            <a:lvl3pPr lvl="2" algn="r" rtl="0">
              <a:buNone/>
              <a:defRPr sz="1500">
                <a:solidFill>
                  <a:schemeClr val="lt1"/>
                </a:solidFill>
                <a:latin typeface="Bebas Neue"/>
                <a:ea typeface="Bebas Neue"/>
                <a:cs typeface="Bebas Neue"/>
                <a:sym typeface="Bebas Neue"/>
              </a:defRPr>
            </a:lvl3pPr>
            <a:lvl4pPr lvl="3" algn="r" rtl="0">
              <a:buNone/>
              <a:defRPr sz="1500">
                <a:solidFill>
                  <a:schemeClr val="lt1"/>
                </a:solidFill>
                <a:latin typeface="Bebas Neue"/>
                <a:ea typeface="Bebas Neue"/>
                <a:cs typeface="Bebas Neue"/>
                <a:sym typeface="Bebas Neue"/>
              </a:defRPr>
            </a:lvl4pPr>
            <a:lvl5pPr lvl="4" algn="r" rtl="0">
              <a:buNone/>
              <a:defRPr sz="1500">
                <a:solidFill>
                  <a:schemeClr val="lt1"/>
                </a:solidFill>
                <a:latin typeface="Bebas Neue"/>
                <a:ea typeface="Bebas Neue"/>
                <a:cs typeface="Bebas Neue"/>
                <a:sym typeface="Bebas Neue"/>
              </a:defRPr>
            </a:lvl5pPr>
            <a:lvl6pPr lvl="5" algn="r" rtl="0">
              <a:buNone/>
              <a:defRPr sz="1500">
                <a:solidFill>
                  <a:schemeClr val="lt1"/>
                </a:solidFill>
                <a:latin typeface="Bebas Neue"/>
                <a:ea typeface="Bebas Neue"/>
                <a:cs typeface="Bebas Neue"/>
                <a:sym typeface="Bebas Neue"/>
              </a:defRPr>
            </a:lvl6pPr>
            <a:lvl7pPr lvl="6" algn="r" rtl="0">
              <a:buNone/>
              <a:defRPr sz="1500">
                <a:solidFill>
                  <a:schemeClr val="lt1"/>
                </a:solidFill>
                <a:latin typeface="Bebas Neue"/>
                <a:ea typeface="Bebas Neue"/>
                <a:cs typeface="Bebas Neue"/>
                <a:sym typeface="Bebas Neue"/>
              </a:defRPr>
            </a:lvl7pPr>
            <a:lvl8pPr lvl="7" algn="r" rtl="0">
              <a:buNone/>
              <a:defRPr sz="1500">
                <a:solidFill>
                  <a:schemeClr val="lt1"/>
                </a:solidFill>
                <a:latin typeface="Bebas Neue"/>
                <a:ea typeface="Bebas Neue"/>
                <a:cs typeface="Bebas Neue"/>
                <a:sym typeface="Bebas Neue"/>
              </a:defRPr>
            </a:lvl8pPr>
            <a:lvl9pPr lvl="8" algn="r" rtl="0">
              <a:buNone/>
              <a:defRPr sz="1500">
                <a:solidFill>
                  <a:schemeClr val="lt1"/>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ctrTitle"/>
          </p:nvPr>
        </p:nvSpPr>
        <p:spPr>
          <a:xfrm>
            <a:off x="626699" y="620224"/>
            <a:ext cx="6250193" cy="2954249"/>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Eco1011S  edu</a:t>
            </a:r>
            <a:br>
              <a:rPr lang="en" dirty="0"/>
            </a:br>
            <a:r>
              <a:rPr lang="en" dirty="0">
                <a:solidFill>
                  <a:srgbClr val="FF0000"/>
                </a:solidFill>
              </a:rPr>
              <a:t>MCQ</a:t>
            </a:r>
            <a:r>
              <a:rPr lang="en" dirty="0"/>
              <a:t>  Exam </a:t>
            </a:r>
            <a:br>
              <a:rPr lang="en" dirty="0"/>
            </a:br>
            <a:r>
              <a:rPr lang="en" dirty="0"/>
              <a:t>workshop</a:t>
            </a:r>
            <a:endParaRPr dirty="0"/>
          </a:p>
        </p:txBody>
      </p:sp>
      <p:grpSp>
        <p:nvGrpSpPr>
          <p:cNvPr id="67" name="Google Shape;67;p11"/>
          <p:cNvGrpSpPr/>
          <p:nvPr/>
        </p:nvGrpSpPr>
        <p:grpSpPr>
          <a:xfrm>
            <a:off x="7224968" y="2399173"/>
            <a:ext cx="1309477" cy="2134696"/>
            <a:chOff x="6730350" y="2315900"/>
            <a:chExt cx="257700" cy="420100"/>
          </a:xfrm>
        </p:grpSpPr>
        <p:sp>
          <p:nvSpPr>
            <p:cNvPr id="68" name="Google Shape;68;p1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1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1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1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1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a:effectLst>
              <a:outerShdw blurRad="28575" dist="19050" dir="27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73" name="Google Shape;73;p11"/>
          <p:cNvSpPr txBox="1"/>
          <p:nvPr/>
        </p:nvSpPr>
        <p:spPr>
          <a:xfrm>
            <a:off x="626700" y="2757050"/>
            <a:ext cx="7341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b="1" dirty="0">
              <a:solidFill>
                <a:schemeClr val="lt1"/>
              </a:solidFill>
              <a:latin typeface="Barlow"/>
              <a:ea typeface="Barlow"/>
              <a:cs typeface="Barlow"/>
              <a:sym typeface="Barlow"/>
            </a:endParaRPr>
          </a:p>
          <a:p>
            <a:pPr marL="0" lvl="0" indent="0" algn="l" rtl="0">
              <a:spcBef>
                <a:spcPts val="0"/>
              </a:spcBef>
              <a:spcAft>
                <a:spcPts val="0"/>
              </a:spcAft>
              <a:buNone/>
            </a:pPr>
            <a:endParaRPr sz="1600" b="1" dirty="0">
              <a:solidFill>
                <a:schemeClr val="lt1"/>
              </a:solidFill>
              <a:latin typeface="Barlow"/>
              <a:ea typeface="Barlow"/>
              <a:cs typeface="Barlow"/>
              <a:sym typeface="Barlow"/>
            </a:endParaRPr>
          </a:p>
          <a:p>
            <a:pPr marL="0" lvl="0" indent="0" algn="l" rtl="0">
              <a:spcBef>
                <a:spcPts val="0"/>
              </a:spcBef>
              <a:spcAft>
                <a:spcPts val="0"/>
              </a:spcAft>
              <a:buNone/>
            </a:pPr>
            <a:endParaRPr sz="1600" b="1" dirty="0">
              <a:solidFill>
                <a:schemeClr val="lt1"/>
              </a:solidFill>
              <a:latin typeface="Barlow"/>
              <a:ea typeface="Barlow"/>
              <a:cs typeface="Barlow"/>
              <a:sym typeface="Barlow"/>
            </a:endParaRPr>
          </a:p>
          <a:p>
            <a:pPr marL="0" lvl="0" indent="0" algn="l" rtl="0">
              <a:spcBef>
                <a:spcPts val="0"/>
              </a:spcBef>
              <a:spcAft>
                <a:spcPts val="0"/>
              </a:spcAft>
              <a:buNone/>
            </a:pPr>
            <a:endParaRPr sz="1600" b="1" dirty="0">
              <a:solidFill>
                <a:schemeClr val="lt1"/>
              </a:solidFill>
              <a:latin typeface="Barlow"/>
              <a:ea typeface="Barlow"/>
              <a:cs typeface="Barlow"/>
              <a:sym typeface="Barlow"/>
            </a:endParaRPr>
          </a:p>
          <a:p>
            <a:pPr marL="0" lvl="0" indent="0" algn="l" rtl="0">
              <a:spcBef>
                <a:spcPts val="0"/>
              </a:spcBef>
              <a:spcAft>
                <a:spcPts val="0"/>
              </a:spcAft>
              <a:buNone/>
            </a:pPr>
            <a:r>
              <a:rPr lang="en" sz="1600" b="1" dirty="0">
                <a:solidFill>
                  <a:schemeClr val="lt1"/>
                </a:solidFill>
                <a:latin typeface="Barlow"/>
                <a:ea typeface="Barlow"/>
                <a:cs typeface="Barlow"/>
                <a:sym typeface="Barlow"/>
              </a:rPr>
              <a:t>2024</a:t>
            </a:r>
            <a:endParaRPr sz="1600" b="1" dirty="0">
              <a:solidFill>
                <a:schemeClr val="lt1"/>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855300" y="1193825"/>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4"/>
            </a:pPr>
            <a:r>
              <a:rPr lang="en" dirty="0"/>
              <a:t>Assume the inflation rate falls from 4 percent to 2 percent. This means that:</a:t>
            </a:r>
            <a:endParaRPr dirty="0"/>
          </a:p>
        </p:txBody>
      </p:sp>
      <p:sp>
        <p:nvSpPr>
          <p:cNvPr id="266" name="Google Shape;266;p36"/>
          <p:cNvSpPr txBox="1">
            <a:spLocks noGrp="1"/>
          </p:cNvSpPr>
          <p:nvPr>
            <p:ph type="body" idx="1"/>
          </p:nvPr>
        </p:nvSpPr>
        <p:spPr>
          <a:xfrm>
            <a:off x="855300" y="1862350"/>
            <a:ext cx="7440300" cy="28113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 dirty="0"/>
              <a:t>the price level has decreased.</a:t>
            </a:r>
            <a:endParaRPr dirty="0"/>
          </a:p>
          <a:p>
            <a:pPr marL="457200" lvl="0" indent="-381000" algn="l" rtl="0">
              <a:spcBef>
                <a:spcPts val="0"/>
              </a:spcBef>
              <a:spcAft>
                <a:spcPts val="0"/>
              </a:spcAft>
              <a:buSzPts val="2400"/>
              <a:buAutoNum type="alphaUcPeriod"/>
            </a:pPr>
            <a:r>
              <a:rPr lang="en" dirty="0"/>
              <a:t>the economy is experiencing deflation.</a:t>
            </a:r>
            <a:endParaRPr dirty="0"/>
          </a:p>
          <a:p>
            <a:pPr marL="457200" lvl="0" indent="-381000" algn="l" rtl="0">
              <a:spcBef>
                <a:spcPts val="0"/>
              </a:spcBef>
              <a:spcAft>
                <a:spcPts val="0"/>
              </a:spcAft>
              <a:buSzPts val="2400"/>
              <a:buAutoNum type="alphaUcPeriod"/>
            </a:pPr>
            <a:r>
              <a:rPr lang="en" dirty="0">
                <a:solidFill>
                  <a:srgbClr val="FF0000"/>
                </a:solidFill>
              </a:rPr>
              <a:t>the price level is increasing more slowly.</a:t>
            </a:r>
            <a:endParaRPr dirty="0">
              <a:solidFill>
                <a:srgbClr val="FF0000"/>
              </a:solidFill>
            </a:endParaRPr>
          </a:p>
          <a:p>
            <a:pPr marL="457200" lvl="0" indent="-381000" algn="l" rtl="0">
              <a:spcBef>
                <a:spcPts val="0"/>
              </a:spcBef>
              <a:spcAft>
                <a:spcPts val="0"/>
              </a:spcAft>
              <a:buSzPts val="2400"/>
              <a:buAutoNum type="alphaUcPeriod"/>
            </a:pPr>
            <a:r>
              <a:rPr lang="en" dirty="0"/>
              <a:t>the economy is experiencing hyperinflation.</a:t>
            </a:r>
            <a:endParaRPr dirty="0"/>
          </a:p>
          <a:p>
            <a:pPr marL="457200" lvl="0" indent="-381000" algn="l" rtl="0">
              <a:spcBef>
                <a:spcPts val="0"/>
              </a:spcBef>
              <a:spcAft>
                <a:spcPts val="0"/>
              </a:spcAft>
              <a:buSzPts val="2400"/>
              <a:buAutoNum type="alphaUcPeriod"/>
            </a:pPr>
            <a:r>
              <a:rPr lang="en" dirty="0"/>
              <a:t>real GDP is decreasing.</a:t>
            </a:r>
            <a:endParaRPr dirty="0"/>
          </a:p>
        </p:txBody>
      </p:sp>
      <p:sp>
        <p:nvSpPr>
          <p:cNvPr id="267" name="Google Shape;267;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636210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5"/>
            </a:pPr>
            <a:r>
              <a:rPr lang="en" dirty="0"/>
              <a:t>WHICH OF THE FOLLOWING IS TRUE?</a:t>
            </a:r>
            <a:endParaRPr dirty="0"/>
          </a:p>
        </p:txBody>
      </p:sp>
      <p:sp>
        <p:nvSpPr>
          <p:cNvPr id="273" name="Google Shape;273;p37"/>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AutoNum type="alphaUcPeriod"/>
            </a:pPr>
            <a:r>
              <a:rPr lang="en" sz="1800"/>
              <a:t>A wage-price spiral occurs if an increase in the price level is followed by an increase in wages.</a:t>
            </a:r>
            <a:endParaRPr sz="1800"/>
          </a:p>
          <a:p>
            <a:pPr marL="457200" lvl="0" indent="-342900" algn="l" rtl="0">
              <a:spcBef>
                <a:spcPts val="0"/>
              </a:spcBef>
              <a:spcAft>
                <a:spcPts val="0"/>
              </a:spcAft>
              <a:buSzPts val="1800"/>
              <a:buAutoNum type="alphaUcPeriod"/>
            </a:pPr>
            <a:r>
              <a:rPr lang="en" sz="1800"/>
              <a:t>A wage-price spiral occurs if an increase in wages is followed by an increase in the price level.</a:t>
            </a:r>
            <a:endParaRPr sz="1800"/>
          </a:p>
          <a:p>
            <a:pPr marL="457200" lvl="0" indent="-342900" algn="l" rtl="0">
              <a:spcBef>
                <a:spcPts val="0"/>
              </a:spcBef>
              <a:spcAft>
                <a:spcPts val="0"/>
              </a:spcAft>
              <a:buSzPts val="1800"/>
              <a:buAutoNum type="alphaUcPeriod"/>
            </a:pPr>
            <a:r>
              <a:rPr lang="en" sz="1800"/>
              <a:t>The bargaining gap is the difference between the nominal wage offer to workers and the real wage that maximises profits.</a:t>
            </a:r>
            <a:endParaRPr sz="1800"/>
          </a:p>
          <a:p>
            <a:pPr marL="457200" lvl="0" indent="-342900" algn="l" rtl="0">
              <a:spcBef>
                <a:spcPts val="0"/>
              </a:spcBef>
              <a:spcAft>
                <a:spcPts val="0"/>
              </a:spcAft>
              <a:buSzPts val="1800"/>
              <a:buAutoNum type="alphaUcPeriod"/>
            </a:pPr>
            <a:r>
              <a:rPr lang="en" sz="1800"/>
              <a:t>If unemployment is higher than at the labour market equilibrium, the bargaining gap is negative.</a:t>
            </a:r>
            <a:endParaRPr sz="1800"/>
          </a:p>
          <a:p>
            <a:pPr marL="457200" lvl="0" indent="-342900" algn="l" rtl="0">
              <a:spcBef>
                <a:spcPts val="0"/>
              </a:spcBef>
              <a:spcAft>
                <a:spcPts val="0"/>
              </a:spcAft>
              <a:buSzPts val="1800"/>
              <a:buAutoNum type="alphaUcPeriod"/>
            </a:pPr>
            <a:r>
              <a:rPr lang="en" sz="1800"/>
              <a:t>If unemployment is lower than at the labour market equilibrium, the bargaining gap is negative.</a:t>
            </a:r>
            <a:endParaRPr sz="1800"/>
          </a:p>
        </p:txBody>
      </p:sp>
      <p:sp>
        <p:nvSpPr>
          <p:cNvPr id="274" name="Google Shape;274;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5"/>
            </a:pPr>
            <a:r>
              <a:rPr lang="en" dirty="0"/>
              <a:t>WHICH OF THE FOLLOWING IS TRUE?</a:t>
            </a:r>
            <a:endParaRPr dirty="0"/>
          </a:p>
        </p:txBody>
      </p:sp>
      <p:sp>
        <p:nvSpPr>
          <p:cNvPr id="273" name="Google Shape;273;p37"/>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AutoNum type="alphaUcPeriod"/>
            </a:pPr>
            <a:r>
              <a:rPr lang="en" sz="1800" dirty="0"/>
              <a:t>A wage-price spiral occurs if an increase in the price level is followed by an increase in wages.</a:t>
            </a:r>
            <a:endParaRPr sz="1800" dirty="0"/>
          </a:p>
          <a:p>
            <a:pPr marL="457200" lvl="0" indent="-342900" algn="l" rtl="0">
              <a:spcBef>
                <a:spcPts val="0"/>
              </a:spcBef>
              <a:spcAft>
                <a:spcPts val="0"/>
              </a:spcAft>
              <a:buSzPts val="1800"/>
              <a:buAutoNum type="alphaUcPeriod"/>
            </a:pPr>
            <a:r>
              <a:rPr lang="en" sz="1800" dirty="0">
                <a:solidFill>
                  <a:srgbClr val="FF0000"/>
                </a:solidFill>
              </a:rPr>
              <a:t>A wage-price spiral occurs if an increase in wages is followed by an increase in the price level.</a:t>
            </a:r>
            <a:endParaRPr sz="1800" dirty="0">
              <a:solidFill>
                <a:srgbClr val="FF0000"/>
              </a:solidFill>
            </a:endParaRPr>
          </a:p>
          <a:p>
            <a:pPr marL="457200" lvl="0" indent="-342900" algn="l" rtl="0">
              <a:spcBef>
                <a:spcPts val="0"/>
              </a:spcBef>
              <a:spcAft>
                <a:spcPts val="0"/>
              </a:spcAft>
              <a:buSzPts val="1800"/>
              <a:buAutoNum type="alphaUcPeriod"/>
            </a:pPr>
            <a:r>
              <a:rPr lang="en" sz="1800" dirty="0"/>
              <a:t>The bargaining gap is the difference between the nominal wage offer to workers and the real wage that maximises profits.</a:t>
            </a:r>
            <a:endParaRPr sz="1800" dirty="0"/>
          </a:p>
          <a:p>
            <a:pPr marL="457200" lvl="0" indent="-342900" algn="l" rtl="0">
              <a:spcBef>
                <a:spcPts val="0"/>
              </a:spcBef>
              <a:spcAft>
                <a:spcPts val="0"/>
              </a:spcAft>
              <a:buSzPts val="1800"/>
              <a:buAutoNum type="alphaUcPeriod"/>
            </a:pPr>
            <a:r>
              <a:rPr lang="en" sz="1800" dirty="0">
                <a:solidFill>
                  <a:srgbClr val="FF0000"/>
                </a:solidFill>
              </a:rPr>
              <a:t>If unemployment is higher than at the labour market equilibrium, the bargaining gap is negative.</a:t>
            </a:r>
            <a:endParaRPr sz="1800" dirty="0">
              <a:solidFill>
                <a:srgbClr val="FF0000"/>
              </a:solidFill>
            </a:endParaRPr>
          </a:p>
          <a:p>
            <a:pPr marL="457200" lvl="0" indent="-342900" algn="l" rtl="0">
              <a:spcBef>
                <a:spcPts val="0"/>
              </a:spcBef>
              <a:spcAft>
                <a:spcPts val="0"/>
              </a:spcAft>
              <a:buSzPts val="1800"/>
              <a:buAutoNum type="alphaUcPeriod"/>
            </a:pPr>
            <a:r>
              <a:rPr lang="en" sz="1800" dirty="0"/>
              <a:t>If unemployment is lower than at the labour market equilibrium, the bargaining gap is negative.</a:t>
            </a:r>
            <a:endParaRPr sz="1800" dirty="0"/>
          </a:p>
        </p:txBody>
      </p:sp>
      <p:sp>
        <p:nvSpPr>
          <p:cNvPr id="274" name="Google Shape;274;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302573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423193" y="858672"/>
            <a:ext cx="82673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  </a:t>
            </a:r>
            <a:r>
              <a:rPr lang="en-US" dirty="0" err="1"/>
              <a:t>AmericanS</a:t>
            </a:r>
            <a:r>
              <a:rPr lang="en-US" dirty="0"/>
              <a:t> demand South African Rands in order to</a:t>
            </a:r>
            <a:endParaRPr dirty="0"/>
          </a:p>
        </p:txBody>
      </p:sp>
      <p:sp>
        <p:nvSpPr>
          <p:cNvPr id="210" name="Google Shape;210;p28"/>
          <p:cNvSpPr txBox="1">
            <a:spLocks noGrp="1"/>
          </p:cNvSpPr>
          <p:nvPr>
            <p:ph type="body" idx="1"/>
          </p:nvPr>
        </p:nvSpPr>
        <p:spPr>
          <a:xfrm>
            <a:off x="789450" y="1413164"/>
            <a:ext cx="7769334" cy="3029511"/>
          </a:xfrm>
          <a:prstGeom prst="rect">
            <a:avLst/>
          </a:prstGeom>
        </p:spPr>
        <p:txBody>
          <a:bodyPr spcFirstLastPara="1" wrap="square" lIns="0" tIns="0" rIns="0" bIns="0" anchor="t" anchorCtr="0">
            <a:noAutofit/>
          </a:bodyPr>
          <a:lstStyle/>
          <a:p>
            <a:pPr lvl="0" indent="-457200" algn="l" rtl="0">
              <a:spcBef>
                <a:spcPts val="800"/>
              </a:spcBef>
              <a:spcAft>
                <a:spcPts val="800"/>
              </a:spcAft>
              <a:buFont typeface="+mj-lt"/>
              <a:buAutoNum type="alphaUcPeriod"/>
            </a:pPr>
            <a:r>
              <a:rPr lang="en-US" dirty="0"/>
              <a:t>buy South African goods.</a:t>
            </a:r>
          </a:p>
          <a:p>
            <a:pPr lvl="0" indent="-457200" algn="l" rtl="0">
              <a:spcBef>
                <a:spcPts val="800"/>
              </a:spcBef>
              <a:spcAft>
                <a:spcPts val="800"/>
              </a:spcAft>
              <a:buFont typeface="+mj-lt"/>
              <a:buAutoNum type="alphaUcPeriod"/>
            </a:pPr>
            <a:r>
              <a:rPr lang="en-US" dirty="0"/>
              <a:t>supply American Dollars in the South African market. </a:t>
            </a:r>
          </a:p>
          <a:p>
            <a:pPr lvl="0" indent="-457200" algn="l" rtl="0">
              <a:spcBef>
                <a:spcPts val="800"/>
              </a:spcBef>
              <a:spcAft>
                <a:spcPts val="800"/>
              </a:spcAft>
              <a:buFont typeface="+mj-lt"/>
              <a:buAutoNum type="alphaUcPeriod"/>
            </a:pPr>
            <a:r>
              <a:rPr lang="en-US" dirty="0"/>
              <a:t> balance the current account </a:t>
            </a:r>
          </a:p>
          <a:p>
            <a:pPr lvl="0" indent="-457200" algn="l" rtl="0">
              <a:spcBef>
                <a:spcPts val="800"/>
              </a:spcBef>
              <a:spcAft>
                <a:spcPts val="800"/>
              </a:spcAft>
              <a:buFont typeface="+mj-lt"/>
              <a:buAutoNum type="alphaUcPeriod"/>
            </a:pPr>
            <a:r>
              <a:rPr lang="en-US" dirty="0"/>
              <a:t>Invest the Rands in the American banking system </a:t>
            </a:r>
          </a:p>
          <a:p>
            <a:pPr lvl="0" indent="-457200" algn="l" rtl="0">
              <a:spcBef>
                <a:spcPts val="800"/>
              </a:spcBef>
              <a:spcAft>
                <a:spcPts val="800"/>
              </a:spcAft>
              <a:buFont typeface="+mj-lt"/>
              <a:buAutoNum type="alphaUcPeriod"/>
            </a:pPr>
            <a:r>
              <a:rPr lang="en-US" dirty="0"/>
              <a:t> allow South Africans to buy American goods.</a:t>
            </a:r>
            <a:endParaRPr dirty="0"/>
          </a:p>
        </p:txBody>
      </p:sp>
      <p:sp>
        <p:nvSpPr>
          <p:cNvPr id="211" name="Google Shape;211;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xfrm>
            <a:off x="423193" y="858672"/>
            <a:ext cx="8267386"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6.  </a:t>
            </a:r>
            <a:r>
              <a:rPr lang="en-US" dirty="0" err="1"/>
              <a:t>AmericanS</a:t>
            </a:r>
            <a:r>
              <a:rPr lang="en-US" dirty="0"/>
              <a:t> demand South African Rands in order to</a:t>
            </a:r>
            <a:endParaRPr dirty="0"/>
          </a:p>
        </p:txBody>
      </p:sp>
      <p:sp>
        <p:nvSpPr>
          <p:cNvPr id="210" name="Google Shape;210;p28"/>
          <p:cNvSpPr txBox="1">
            <a:spLocks noGrp="1"/>
          </p:cNvSpPr>
          <p:nvPr>
            <p:ph type="body" idx="1"/>
          </p:nvPr>
        </p:nvSpPr>
        <p:spPr>
          <a:xfrm>
            <a:off x="789450" y="1413164"/>
            <a:ext cx="7769334" cy="3029511"/>
          </a:xfrm>
          <a:prstGeom prst="rect">
            <a:avLst/>
          </a:prstGeom>
        </p:spPr>
        <p:txBody>
          <a:bodyPr spcFirstLastPara="1" wrap="square" lIns="0" tIns="0" rIns="0" bIns="0" anchor="t" anchorCtr="0">
            <a:noAutofit/>
          </a:bodyPr>
          <a:lstStyle/>
          <a:p>
            <a:pPr lvl="0" indent="-457200" algn="l" rtl="0">
              <a:spcBef>
                <a:spcPts val="800"/>
              </a:spcBef>
              <a:spcAft>
                <a:spcPts val="800"/>
              </a:spcAft>
              <a:buFont typeface="+mj-lt"/>
              <a:buAutoNum type="alphaUcPeriod"/>
            </a:pPr>
            <a:r>
              <a:rPr lang="en-US" dirty="0">
                <a:solidFill>
                  <a:srgbClr val="FF0000"/>
                </a:solidFill>
              </a:rPr>
              <a:t>buy South African goods.</a:t>
            </a:r>
          </a:p>
          <a:p>
            <a:pPr lvl="0" indent="-457200" algn="l" rtl="0">
              <a:spcBef>
                <a:spcPts val="800"/>
              </a:spcBef>
              <a:spcAft>
                <a:spcPts val="800"/>
              </a:spcAft>
              <a:buFont typeface="+mj-lt"/>
              <a:buAutoNum type="alphaUcPeriod"/>
            </a:pPr>
            <a:r>
              <a:rPr lang="en-US" dirty="0"/>
              <a:t>supply American Dollars in the South African market. </a:t>
            </a:r>
          </a:p>
          <a:p>
            <a:pPr lvl="0" indent="-457200" algn="l" rtl="0">
              <a:spcBef>
                <a:spcPts val="800"/>
              </a:spcBef>
              <a:spcAft>
                <a:spcPts val="800"/>
              </a:spcAft>
              <a:buFont typeface="+mj-lt"/>
              <a:buAutoNum type="alphaUcPeriod"/>
            </a:pPr>
            <a:r>
              <a:rPr lang="en-US" dirty="0"/>
              <a:t> balance the current account </a:t>
            </a:r>
          </a:p>
          <a:p>
            <a:pPr lvl="0" indent="-457200" algn="l" rtl="0">
              <a:spcBef>
                <a:spcPts val="800"/>
              </a:spcBef>
              <a:spcAft>
                <a:spcPts val="800"/>
              </a:spcAft>
              <a:buFont typeface="+mj-lt"/>
              <a:buAutoNum type="alphaUcPeriod"/>
            </a:pPr>
            <a:r>
              <a:rPr lang="en-US" dirty="0"/>
              <a:t>Invest the Rands in the American banking system </a:t>
            </a:r>
          </a:p>
          <a:p>
            <a:pPr lvl="0" indent="-457200" algn="l" rtl="0">
              <a:spcBef>
                <a:spcPts val="800"/>
              </a:spcBef>
              <a:spcAft>
                <a:spcPts val="800"/>
              </a:spcAft>
              <a:buFont typeface="+mj-lt"/>
              <a:buAutoNum type="alphaUcPeriod"/>
            </a:pPr>
            <a:r>
              <a:rPr lang="en-US" dirty="0"/>
              <a:t> allow South Africans to buy American goods.</a:t>
            </a:r>
            <a:endParaRPr dirty="0"/>
          </a:p>
        </p:txBody>
      </p:sp>
      <p:sp>
        <p:nvSpPr>
          <p:cNvPr id="211" name="Google Shape;211;p2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82536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00850" y="2426200"/>
            <a:ext cx="7549200" cy="396300"/>
          </a:xfrm>
          <a:prstGeom prst="rect">
            <a:avLst/>
          </a:prstGeom>
        </p:spPr>
        <p:txBody>
          <a:bodyPr spcFirstLastPara="1" wrap="square" lIns="0" tIns="0" rIns="0" bIns="0" anchor="b" anchorCtr="0">
            <a:noAutofit/>
          </a:bodyPr>
          <a:lstStyle/>
          <a:p>
            <a:pPr marL="533400" lvl="0" indent="-514350" algn="l" rtl="0">
              <a:spcBef>
                <a:spcPts val="0"/>
              </a:spcBef>
              <a:spcAft>
                <a:spcPts val="0"/>
              </a:spcAft>
              <a:buSzPts val="3300"/>
              <a:buFont typeface="+mj-lt"/>
              <a:buAutoNum type="arabicPeriod" startAt="7"/>
            </a:pPr>
            <a:r>
              <a:rPr lang="en" sz="3300" dirty="0"/>
              <a:t>When the SARB adjusts the repo rate, the change in interest rates tends to affect net exports in the economy. To which of the channels of the broad monetary transmission mechanism does this effect belong to?</a:t>
            </a:r>
            <a:endParaRPr sz="3300" dirty="0"/>
          </a:p>
        </p:txBody>
      </p:sp>
      <p:sp>
        <p:nvSpPr>
          <p:cNvPr id="224" name="Google Shape;224;p30"/>
          <p:cNvSpPr txBox="1">
            <a:spLocks noGrp="1"/>
          </p:cNvSpPr>
          <p:nvPr>
            <p:ph type="body" idx="1"/>
          </p:nvPr>
        </p:nvSpPr>
        <p:spPr>
          <a:xfrm>
            <a:off x="855300" y="3206025"/>
            <a:ext cx="7440300" cy="798000"/>
          </a:xfrm>
          <a:prstGeom prst="rect">
            <a:avLst/>
          </a:prstGeom>
        </p:spPr>
        <p:txBody>
          <a:bodyPr spcFirstLastPara="1" wrap="square" lIns="0" tIns="0" rIns="0" bIns="0" anchor="t" anchorCtr="0">
            <a:noAutofit/>
          </a:bodyPr>
          <a:lstStyle/>
          <a:p>
            <a:pPr marL="457200" lvl="0" indent="-349250" algn="l" rtl="0">
              <a:spcBef>
                <a:spcPts val="0"/>
              </a:spcBef>
              <a:spcAft>
                <a:spcPts val="0"/>
              </a:spcAft>
              <a:buSzPts val="1900"/>
              <a:buAutoNum type="alphaUcPeriod"/>
            </a:pPr>
            <a:r>
              <a:rPr lang="en" sz="1900" dirty="0"/>
              <a:t>The money stock channel.</a:t>
            </a:r>
            <a:endParaRPr sz="1900" dirty="0"/>
          </a:p>
          <a:p>
            <a:pPr marL="457200" lvl="0" indent="-349250" algn="l" rtl="0">
              <a:spcBef>
                <a:spcPts val="0"/>
              </a:spcBef>
              <a:spcAft>
                <a:spcPts val="0"/>
              </a:spcAft>
              <a:buSzPts val="1900"/>
              <a:buAutoNum type="alphaUcPeriod"/>
            </a:pPr>
            <a:r>
              <a:rPr lang="en" sz="1900" dirty="0"/>
              <a:t>Profit expectations and consumer confidence.</a:t>
            </a:r>
            <a:endParaRPr sz="1900" dirty="0"/>
          </a:p>
          <a:p>
            <a:pPr marL="457200" lvl="0" indent="-349250" algn="l" rtl="0">
              <a:spcBef>
                <a:spcPts val="0"/>
              </a:spcBef>
              <a:spcAft>
                <a:spcPts val="0"/>
              </a:spcAft>
              <a:buSzPts val="1900"/>
              <a:buAutoNum type="alphaUcPeriod"/>
            </a:pPr>
            <a:r>
              <a:rPr lang="en" sz="1900" dirty="0"/>
              <a:t>The credit channel.</a:t>
            </a:r>
            <a:endParaRPr sz="1900" dirty="0"/>
          </a:p>
          <a:p>
            <a:pPr marL="457200" lvl="0" indent="-349250" algn="l" rtl="0">
              <a:spcBef>
                <a:spcPts val="0"/>
              </a:spcBef>
              <a:spcAft>
                <a:spcPts val="0"/>
              </a:spcAft>
              <a:buSzPts val="1900"/>
              <a:buAutoNum type="alphaUcPeriod"/>
            </a:pPr>
            <a:r>
              <a:rPr lang="en" sz="1900" dirty="0"/>
              <a:t>The exchange rate channel.</a:t>
            </a:r>
            <a:endParaRPr sz="1900" dirty="0"/>
          </a:p>
          <a:p>
            <a:pPr marL="457200" lvl="0" indent="-349250" algn="l" rtl="0">
              <a:spcBef>
                <a:spcPts val="0"/>
              </a:spcBef>
              <a:spcAft>
                <a:spcPts val="0"/>
              </a:spcAft>
              <a:buSzPts val="1900"/>
              <a:buAutoNum type="alphaUcPeriod"/>
            </a:pPr>
            <a:r>
              <a:rPr lang="en" sz="1900" dirty="0"/>
              <a:t>The asset price channel.</a:t>
            </a:r>
            <a:endParaRPr sz="1900" dirty="0"/>
          </a:p>
        </p:txBody>
      </p:sp>
      <p:sp>
        <p:nvSpPr>
          <p:cNvPr id="225" name="Google Shape;225;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00850" y="2426200"/>
            <a:ext cx="7549200" cy="396300"/>
          </a:xfrm>
          <a:prstGeom prst="rect">
            <a:avLst/>
          </a:prstGeom>
        </p:spPr>
        <p:txBody>
          <a:bodyPr spcFirstLastPara="1" wrap="square" lIns="0" tIns="0" rIns="0" bIns="0" anchor="b" anchorCtr="0">
            <a:noAutofit/>
          </a:bodyPr>
          <a:lstStyle/>
          <a:p>
            <a:pPr marL="533400" lvl="0" indent="-514350" algn="l" rtl="0">
              <a:spcBef>
                <a:spcPts val="0"/>
              </a:spcBef>
              <a:spcAft>
                <a:spcPts val="0"/>
              </a:spcAft>
              <a:buSzPts val="3300"/>
              <a:buFont typeface="+mj-lt"/>
              <a:buAutoNum type="arabicPeriod" startAt="7"/>
            </a:pPr>
            <a:r>
              <a:rPr lang="en" sz="3300" dirty="0"/>
              <a:t>When the SARB adjusts the repo rate, the change in interest rates tends to affect net exports in the economy. To which of the channels of the broad monetary transmission mechanism does this effect belong to?</a:t>
            </a:r>
            <a:endParaRPr sz="3300" dirty="0"/>
          </a:p>
        </p:txBody>
      </p:sp>
      <p:sp>
        <p:nvSpPr>
          <p:cNvPr id="224" name="Google Shape;224;p30"/>
          <p:cNvSpPr txBox="1">
            <a:spLocks noGrp="1"/>
          </p:cNvSpPr>
          <p:nvPr>
            <p:ph type="body" idx="1"/>
          </p:nvPr>
        </p:nvSpPr>
        <p:spPr>
          <a:xfrm>
            <a:off x="855300" y="3206025"/>
            <a:ext cx="7440300" cy="798000"/>
          </a:xfrm>
          <a:prstGeom prst="rect">
            <a:avLst/>
          </a:prstGeom>
        </p:spPr>
        <p:txBody>
          <a:bodyPr spcFirstLastPara="1" wrap="square" lIns="0" tIns="0" rIns="0" bIns="0" anchor="t" anchorCtr="0">
            <a:noAutofit/>
          </a:bodyPr>
          <a:lstStyle/>
          <a:p>
            <a:pPr marL="457200" lvl="0" indent="-349250" algn="l" rtl="0">
              <a:spcBef>
                <a:spcPts val="0"/>
              </a:spcBef>
              <a:spcAft>
                <a:spcPts val="0"/>
              </a:spcAft>
              <a:buSzPts val="1900"/>
              <a:buAutoNum type="alphaUcPeriod"/>
            </a:pPr>
            <a:r>
              <a:rPr lang="en" sz="1900" dirty="0">
                <a:highlight>
                  <a:srgbClr val="FFFF00"/>
                </a:highlight>
              </a:rPr>
              <a:t>The money stock channel.</a:t>
            </a:r>
            <a:endParaRPr sz="1900" dirty="0">
              <a:highlight>
                <a:srgbClr val="FFFF00"/>
              </a:highlight>
            </a:endParaRPr>
          </a:p>
          <a:p>
            <a:pPr marL="457200" lvl="0" indent="-349250" algn="l" rtl="0">
              <a:spcBef>
                <a:spcPts val="0"/>
              </a:spcBef>
              <a:spcAft>
                <a:spcPts val="0"/>
              </a:spcAft>
              <a:buSzPts val="1900"/>
              <a:buAutoNum type="alphaUcPeriod"/>
            </a:pPr>
            <a:r>
              <a:rPr lang="en" sz="1900" dirty="0">
                <a:highlight>
                  <a:srgbClr val="FFFF00"/>
                </a:highlight>
              </a:rPr>
              <a:t>Profit expectations and consumer confidence.</a:t>
            </a:r>
            <a:endParaRPr sz="1900" dirty="0">
              <a:highlight>
                <a:srgbClr val="FFFF00"/>
              </a:highlight>
            </a:endParaRPr>
          </a:p>
          <a:p>
            <a:pPr marL="457200" lvl="0" indent="-349250" algn="l" rtl="0">
              <a:spcBef>
                <a:spcPts val="0"/>
              </a:spcBef>
              <a:spcAft>
                <a:spcPts val="0"/>
              </a:spcAft>
              <a:buSzPts val="1900"/>
              <a:buAutoNum type="alphaUcPeriod"/>
            </a:pPr>
            <a:r>
              <a:rPr lang="en" sz="1900" dirty="0">
                <a:highlight>
                  <a:srgbClr val="FFFF00"/>
                </a:highlight>
              </a:rPr>
              <a:t>The credit channel.</a:t>
            </a:r>
            <a:endParaRPr sz="1900" dirty="0">
              <a:highlight>
                <a:srgbClr val="FFFF00"/>
              </a:highlight>
            </a:endParaRPr>
          </a:p>
          <a:p>
            <a:pPr marL="457200" lvl="0" indent="-349250" algn="l" rtl="0">
              <a:spcBef>
                <a:spcPts val="0"/>
              </a:spcBef>
              <a:spcAft>
                <a:spcPts val="0"/>
              </a:spcAft>
              <a:buSzPts val="1900"/>
              <a:buAutoNum type="alphaUcPeriod"/>
            </a:pPr>
            <a:r>
              <a:rPr lang="en" sz="1900" dirty="0">
                <a:solidFill>
                  <a:srgbClr val="FF0000"/>
                </a:solidFill>
                <a:highlight>
                  <a:srgbClr val="FFFF00"/>
                </a:highlight>
              </a:rPr>
              <a:t>The exchange rate channel.</a:t>
            </a:r>
            <a:endParaRPr sz="1900" dirty="0">
              <a:solidFill>
                <a:srgbClr val="FF0000"/>
              </a:solidFill>
              <a:highlight>
                <a:srgbClr val="FFFF00"/>
              </a:highlight>
            </a:endParaRPr>
          </a:p>
          <a:p>
            <a:pPr marL="457200" lvl="0" indent="-349250" algn="l" rtl="0">
              <a:spcBef>
                <a:spcPts val="0"/>
              </a:spcBef>
              <a:spcAft>
                <a:spcPts val="0"/>
              </a:spcAft>
              <a:buSzPts val="1900"/>
              <a:buAutoNum type="alphaUcPeriod"/>
            </a:pPr>
            <a:r>
              <a:rPr lang="en" sz="1900" dirty="0">
                <a:highlight>
                  <a:srgbClr val="FFFF00"/>
                </a:highlight>
              </a:rPr>
              <a:t>The asset price channel.</a:t>
            </a:r>
            <a:endParaRPr sz="1900" dirty="0">
              <a:highlight>
                <a:srgbClr val="FFFF00"/>
              </a:highlight>
            </a:endParaRPr>
          </a:p>
        </p:txBody>
      </p:sp>
      <p:sp>
        <p:nvSpPr>
          <p:cNvPr id="225" name="Google Shape;225;p3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44727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8"/>
            </a:pPr>
            <a:r>
              <a:rPr lang="en" dirty="0"/>
              <a:t>An expansionary monetary policy increases aggregate demand by</a:t>
            </a:r>
            <a:endParaRPr dirty="0"/>
          </a:p>
        </p:txBody>
      </p:sp>
      <p:sp>
        <p:nvSpPr>
          <p:cNvPr id="231" name="Google Shape;231;p31"/>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AutoNum type="alphaUcPeriod"/>
            </a:pPr>
            <a:r>
              <a:rPr lang="en" sz="2100" dirty="0"/>
              <a:t>lowering interest rates which increases investment spending</a:t>
            </a:r>
          </a:p>
          <a:p>
            <a:pPr marL="457200" lvl="0" indent="-361950" algn="l" rtl="0">
              <a:spcBef>
                <a:spcPts val="0"/>
              </a:spcBef>
              <a:spcAft>
                <a:spcPts val="0"/>
              </a:spcAft>
              <a:buSzPts val="2100"/>
              <a:buAutoNum type="alphaUcPeriod"/>
            </a:pPr>
            <a:r>
              <a:rPr lang="en" sz="2100" dirty="0"/>
              <a:t>lowering interest rates which increases government spending.</a:t>
            </a:r>
            <a:endParaRPr sz="2100" dirty="0"/>
          </a:p>
          <a:p>
            <a:pPr marL="457200" lvl="0" indent="-361950" algn="l" rtl="0">
              <a:spcBef>
                <a:spcPts val="0"/>
              </a:spcBef>
              <a:spcAft>
                <a:spcPts val="0"/>
              </a:spcAft>
              <a:buSzPts val="2100"/>
              <a:buAutoNum type="alphaUcPeriod"/>
            </a:pPr>
            <a:r>
              <a:rPr lang="en" sz="2100" dirty="0"/>
              <a:t>raising interest rates which increases government spending.</a:t>
            </a:r>
            <a:endParaRPr sz="2100" dirty="0"/>
          </a:p>
          <a:p>
            <a:pPr marL="457200" lvl="0" indent="-361950" algn="l" rtl="0">
              <a:spcBef>
                <a:spcPts val="0"/>
              </a:spcBef>
              <a:spcAft>
                <a:spcPts val="0"/>
              </a:spcAft>
              <a:buSzPts val="2100"/>
              <a:buAutoNum type="alphaUcPeriod"/>
            </a:pPr>
            <a:r>
              <a:rPr lang="en" sz="2100" dirty="0"/>
              <a:t>lowering interest rates which decreases taxes.</a:t>
            </a:r>
            <a:endParaRPr sz="2100" dirty="0"/>
          </a:p>
          <a:p>
            <a:pPr marL="457200" lvl="0" indent="-361950" algn="l" rtl="0">
              <a:spcBef>
                <a:spcPts val="0"/>
              </a:spcBef>
              <a:spcAft>
                <a:spcPts val="0"/>
              </a:spcAft>
              <a:buSzPts val="2100"/>
              <a:buAutoNum type="alphaUcPeriod"/>
            </a:pPr>
            <a:r>
              <a:rPr lang="en" sz="2100" dirty="0"/>
              <a:t>reducing government spending which increases investment spending through the multiplier.</a:t>
            </a:r>
            <a:endParaRPr sz="2100" dirty="0"/>
          </a:p>
        </p:txBody>
      </p:sp>
      <p:sp>
        <p:nvSpPr>
          <p:cNvPr id="232" name="Google Shape;232;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25914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8"/>
            </a:pPr>
            <a:r>
              <a:rPr lang="en" dirty="0"/>
              <a:t>An expansionary monetary policy increases aggregate demand by</a:t>
            </a:r>
            <a:endParaRPr dirty="0"/>
          </a:p>
        </p:txBody>
      </p:sp>
      <p:sp>
        <p:nvSpPr>
          <p:cNvPr id="231" name="Google Shape;231;p31"/>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61950" algn="l" rtl="0">
              <a:spcBef>
                <a:spcPts val="0"/>
              </a:spcBef>
              <a:spcAft>
                <a:spcPts val="0"/>
              </a:spcAft>
              <a:buSzPts val="2100"/>
              <a:buAutoNum type="alphaUcPeriod"/>
            </a:pPr>
            <a:r>
              <a:rPr lang="en" sz="2100" dirty="0">
                <a:solidFill>
                  <a:srgbClr val="FF0000"/>
                </a:solidFill>
              </a:rPr>
              <a:t>lowering interest rates which increases investment spending. </a:t>
            </a:r>
            <a:r>
              <a:rPr lang="en" sz="2100" dirty="0"/>
              <a:t>(</a:t>
            </a:r>
            <a:r>
              <a:rPr lang="en" sz="2100" dirty="0">
                <a:solidFill>
                  <a:srgbClr val="FF0000"/>
                </a:solidFill>
              </a:rPr>
              <a:t>Saving vs Investments</a:t>
            </a:r>
            <a:r>
              <a:rPr lang="en" sz="2100" dirty="0"/>
              <a:t>)</a:t>
            </a:r>
            <a:endParaRPr sz="2100" dirty="0"/>
          </a:p>
          <a:p>
            <a:pPr marL="457200" lvl="0" indent="-361950" algn="l" rtl="0">
              <a:spcBef>
                <a:spcPts val="0"/>
              </a:spcBef>
              <a:spcAft>
                <a:spcPts val="0"/>
              </a:spcAft>
              <a:buSzPts val="2100"/>
              <a:buAutoNum type="alphaUcPeriod"/>
            </a:pPr>
            <a:r>
              <a:rPr lang="en" sz="2100" dirty="0"/>
              <a:t>lowering interest rates which increases government spending.</a:t>
            </a:r>
            <a:endParaRPr sz="2100" dirty="0"/>
          </a:p>
          <a:p>
            <a:pPr marL="457200" lvl="0" indent="-361950" algn="l" rtl="0">
              <a:spcBef>
                <a:spcPts val="0"/>
              </a:spcBef>
              <a:spcAft>
                <a:spcPts val="0"/>
              </a:spcAft>
              <a:buSzPts val="2100"/>
              <a:buAutoNum type="alphaUcPeriod"/>
            </a:pPr>
            <a:r>
              <a:rPr lang="en" sz="2100" dirty="0"/>
              <a:t>raising interest rates which increases government spending.</a:t>
            </a:r>
            <a:endParaRPr sz="2100" dirty="0"/>
          </a:p>
          <a:p>
            <a:pPr marL="457200" lvl="0" indent="-361950" algn="l" rtl="0">
              <a:spcBef>
                <a:spcPts val="0"/>
              </a:spcBef>
              <a:spcAft>
                <a:spcPts val="0"/>
              </a:spcAft>
              <a:buSzPts val="2100"/>
              <a:buAutoNum type="alphaUcPeriod"/>
            </a:pPr>
            <a:r>
              <a:rPr lang="en" sz="2100" dirty="0"/>
              <a:t>lowering interest rates which decreases taxes.</a:t>
            </a:r>
            <a:endParaRPr sz="2100" dirty="0"/>
          </a:p>
          <a:p>
            <a:pPr marL="457200" lvl="0" indent="-361950" algn="l" rtl="0">
              <a:spcBef>
                <a:spcPts val="0"/>
              </a:spcBef>
              <a:spcAft>
                <a:spcPts val="0"/>
              </a:spcAft>
              <a:buSzPts val="2100"/>
              <a:buAutoNum type="alphaUcPeriod"/>
            </a:pPr>
            <a:r>
              <a:rPr lang="en" sz="2100" dirty="0"/>
              <a:t>reducing government spending which increases investment spending through the multiplier.</a:t>
            </a:r>
            <a:endParaRPr sz="2100" dirty="0"/>
          </a:p>
        </p:txBody>
      </p:sp>
      <p:sp>
        <p:nvSpPr>
          <p:cNvPr id="232" name="Google Shape;232;p3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032096" y="1279702"/>
            <a:ext cx="7786951"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9. </a:t>
            </a:r>
            <a:r>
              <a:rPr lang="en-US" sz="3200" dirty="0"/>
              <a:t>Suppose the exchange rate between the Rand and the Dollar changes from R15/$ to R18/$, this means that </a:t>
            </a:r>
            <a:endParaRPr sz="3200" dirty="0"/>
          </a:p>
        </p:txBody>
      </p:sp>
      <p:sp>
        <p:nvSpPr>
          <p:cNvPr id="252" name="Google Shape;252;p34"/>
          <p:cNvSpPr txBox="1">
            <a:spLocks noGrp="1"/>
          </p:cNvSpPr>
          <p:nvPr>
            <p:ph type="body" idx="1"/>
          </p:nvPr>
        </p:nvSpPr>
        <p:spPr>
          <a:xfrm>
            <a:off x="540891" y="1765368"/>
            <a:ext cx="7440300" cy="321471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the Rand has appreciated </a:t>
            </a:r>
          </a:p>
          <a:p>
            <a:pPr marL="457200" lvl="0" indent="-381000" algn="l" rtl="0">
              <a:spcBef>
                <a:spcPts val="0"/>
              </a:spcBef>
              <a:spcAft>
                <a:spcPts val="0"/>
              </a:spcAft>
              <a:buSzPts val="2400"/>
              <a:buAutoNum type="alphaUcPeriod"/>
            </a:pPr>
            <a:r>
              <a:rPr lang="en-US" dirty="0"/>
              <a:t> </a:t>
            </a:r>
            <a:r>
              <a:rPr lang="en-US" dirty="0">
                <a:solidFill>
                  <a:schemeClr val="tx1"/>
                </a:solidFill>
              </a:rPr>
              <a:t>the dollar has appreciated </a:t>
            </a:r>
          </a:p>
          <a:p>
            <a:pPr marL="457200" lvl="0" indent="-381000" algn="l" rtl="0">
              <a:spcBef>
                <a:spcPts val="0"/>
              </a:spcBef>
              <a:spcAft>
                <a:spcPts val="0"/>
              </a:spcAft>
              <a:buSzPts val="2400"/>
              <a:buAutoNum type="alphaUcPeriod"/>
            </a:pPr>
            <a:r>
              <a:rPr lang="en-US" dirty="0"/>
              <a:t>both the Rand and the Dollar has depreciated </a:t>
            </a:r>
          </a:p>
          <a:p>
            <a:pPr marL="457200" lvl="0" indent="-381000" algn="l" rtl="0">
              <a:spcBef>
                <a:spcPts val="0"/>
              </a:spcBef>
              <a:spcAft>
                <a:spcPts val="0"/>
              </a:spcAft>
              <a:buSzPts val="2400"/>
              <a:buAutoNum type="alphaUcPeriod"/>
            </a:pPr>
            <a:r>
              <a:rPr lang="en-US" dirty="0">
                <a:solidFill>
                  <a:schemeClr val="tx1"/>
                </a:solidFill>
              </a:rPr>
              <a:t>the Rand has depreciated and the Dollar has appreciated</a:t>
            </a:r>
          </a:p>
          <a:p>
            <a:pPr marL="457200" lvl="0" indent="-381000" algn="l" rtl="0">
              <a:spcBef>
                <a:spcPts val="0"/>
              </a:spcBef>
              <a:spcAft>
                <a:spcPts val="0"/>
              </a:spcAft>
              <a:buSzPts val="2400"/>
              <a:buAutoNum type="alphaUcPeriod"/>
            </a:pPr>
            <a:r>
              <a:rPr lang="en-US" dirty="0"/>
              <a:t>the Dollar has depreciated and the Rand has appreciated.</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44830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964084" y="488377"/>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                     General  TIPS </a:t>
            </a:r>
            <a:r>
              <a:rPr lang="en" dirty="0">
                <a:solidFill>
                  <a:srgbClr val="FF0000"/>
                </a:solidFill>
              </a:rPr>
              <a:t>+</a:t>
            </a:r>
            <a:r>
              <a:rPr lang="en" dirty="0"/>
              <a:t> Reminders  </a:t>
            </a:r>
            <a:endParaRPr dirty="0"/>
          </a:p>
        </p:txBody>
      </p:sp>
      <p:sp>
        <p:nvSpPr>
          <p:cNvPr id="252" name="Google Shape;252;p34"/>
          <p:cNvSpPr txBox="1">
            <a:spLocks noGrp="1"/>
          </p:cNvSpPr>
          <p:nvPr>
            <p:ph type="body" idx="1"/>
          </p:nvPr>
        </p:nvSpPr>
        <p:spPr>
          <a:xfrm>
            <a:off x="1161688" y="952093"/>
            <a:ext cx="7440300" cy="3514107"/>
          </a:xfrm>
          <a:prstGeom prst="rect">
            <a:avLst/>
          </a:prstGeom>
        </p:spPr>
        <p:txBody>
          <a:bodyPr spcFirstLastPara="1" wrap="square" lIns="0" tIns="0" rIns="0" bIns="0" anchor="t" anchorCtr="0">
            <a:noAutofit/>
          </a:bodyPr>
          <a:lstStyle/>
          <a:p>
            <a:pPr lvl="0" indent="-457200" algn="l" rtl="0">
              <a:spcBef>
                <a:spcPts val="800"/>
              </a:spcBef>
              <a:spcAft>
                <a:spcPts val="800"/>
              </a:spcAft>
              <a:buAutoNum type="arabicPeriod"/>
            </a:pPr>
            <a:r>
              <a:rPr lang="en-US" dirty="0"/>
              <a:t>Do Long questions first (</a:t>
            </a:r>
            <a:r>
              <a:rPr lang="en-US" b="1" dirty="0">
                <a:solidFill>
                  <a:srgbClr val="FF0000"/>
                </a:solidFill>
              </a:rPr>
              <a:t>No negative marking there</a:t>
            </a:r>
            <a:r>
              <a:rPr lang="en-US" dirty="0"/>
              <a:t>)</a:t>
            </a:r>
          </a:p>
          <a:p>
            <a:pPr lvl="0" indent="-457200" algn="l" rtl="0">
              <a:spcBef>
                <a:spcPts val="800"/>
              </a:spcBef>
              <a:spcAft>
                <a:spcPts val="800"/>
              </a:spcAft>
              <a:buAutoNum type="arabicPeriod"/>
            </a:pPr>
            <a:r>
              <a:rPr lang="en-US" dirty="0"/>
              <a:t> Most Correct Response </a:t>
            </a:r>
          </a:p>
          <a:p>
            <a:pPr lvl="0" indent="-457200" algn="l" rtl="0">
              <a:spcBef>
                <a:spcPts val="800"/>
              </a:spcBef>
              <a:spcAft>
                <a:spcPts val="800"/>
              </a:spcAft>
              <a:buAutoNum type="arabicPeriod"/>
            </a:pPr>
            <a:r>
              <a:rPr lang="en-US" dirty="0"/>
              <a:t>Tuts </a:t>
            </a:r>
            <a:r>
              <a:rPr lang="en-US" b="1" dirty="0">
                <a:solidFill>
                  <a:srgbClr val="FF0000"/>
                </a:solidFill>
              </a:rPr>
              <a:t>+</a:t>
            </a:r>
            <a:r>
              <a:rPr lang="en-US" dirty="0"/>
              <a:t> Whiteboards</a:t>
            </a:r>
          </a:p>
          <a:p>
            <a:pPr lvl="0" indent="-457200" algn="l" rtl="0">
              <a:spcBef>
                <a:spcPts val="800"/>
              </a:spcBef>
              <a:spcAft>
                <a:spcPts val="800"/>
              </a:spcAft>
              <a:buAutoNum type="arabicPeriod"/>
            </a:pPr>
            <a:r>
              <a:rPr lang="en-US" b="1" dirty="0">
                <a:highlight>
                  <a:srgbClr val="FFFF00"/>
                </a:highlight>
              </a:rPr>
              <a:t>You are a Winner – </a:t>
            </a:r>
            <a:r>
              <a:rPr lang="en-US" b="1" dirty="0">
                <a:solidFill>
                  <a:srgbClr val="FF0000"/>
                </a:solidFill>
                <a:highlight>
                  <a:srgbClr val="FFFF00"/>
                </a:highlight>
              </a:rPr>
              <a:t>No matter </a:t>
            </a:r>
            <a:r>
              <a:rPr lang="en-US" b="1" dirty="0">
                <a:highlight>
                  <a:srgbClr val="FFFF00"/>
                </a:highlight>
              </a:rPr>
              <a:t>what the year mark is</a:t>
            </a:r>
            <a:endParaRPr b="1" dirty="0">
              <a:highlight>
                <a:srgbClr val="FFFF00"/>
              </a:highlight>
            </a:endParaRPr>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60040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032096" y="1279702"/>
            <a:ext cx="7786951"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9. </a:t>
            </a:r>
            <a:r>
              <a:rPr lang="en-US" sz="3200" dirty="0"/>
              <a:t>Suppose the exchange rate between the Rand and the Dollar changes from R15/$ to R18/$, this means that </a:t>
            </a:r>
            <a:endParaRPr sz="3200" dirty="0"/>
          </a:p>
        </p:txBody>
      </p:sp>
      <p:sp>
        <p:nvSpPr>
          <p:cNvPr id="252" name="Google Shape;252;p34"/>
          <p:cNvSpPr txBox="1">
            <a:spLocks noGrp="1"/>
          </p:cNvSpPr>
          <p:nvPr>
            <p:ph type="body" idx="1"/>
          </p:nvPr>
        </p:nvSpPr>
        <p:spPr>
          <a:xfrm>
            <a:off x="540891" y="1765368"/>
            <a:ext cx="7440300" cy="321471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the Rand has appreciated </a:t>
            </a:r>
          </a:p>
          <a:p>
            <a:pPr marL="457200" lvl="0" indent="-381000" algn="l" rtl="0">
              <a:spcBef>
                <a:spcPts val="0"/>
              </a:spcBef>
              <a:spcAft>
                <a:spcPts val="0"/>
              </a:spcAft>
              <a:buSzPts val="2400"/>
              <a:buAutoNum type="alphaUcPeriod"/>
            </a:pPr>
            <a:r>
              <a:rPr lang="en-US" dirty="0"/>
              <a:t> </a:t>
            </a:r>
            <a:r>
              <a:rPr lang="en-US" dirty="0">
                <a:solidFill>
                  <a:srgbClr val="FF0000"/>
                </a:solidFill>
              </a:rPr>
              <a:t>the dollar has appreciated (</a:t>
            </a:r>
            <a:r>
              <a:rPr lang="en-US" dirty="0">
                <a:solidFill>
                  <a:schemeClr val="tx1"/>
                </a:solidFill>
                <a:highlight>
                  <a:srgbClr val="FFFF00"/>
                </a:highlight>
              </a:rPr>
              <a:t>THIS IS CORRECT AS WELL</a:t>
            </a:r>
            <a:r>
              <a:rPr lang="en-US" dirty="0">
                <a:solidFill>
                  <a:srgbClr val="FF0000"/>
                </a:solidFill>
              </a:rPr>
              <a:t>)</a:t>
            </a:r>
          </a:p>
          <a:p>
            <a:pPr marL="457200" lvl="0" indent="-381000" algn="l" rtl="0">
              <a:spcBef>
                <a:spcPts val="0"/>
              </a:spcBef>
              <a:spcAft>
                <a:spcPts val="0"/>
              </a:spcAft>
              <a:buSzPts val="2400"/>
              <a:buAutoNum type="alphaUcPeriod"/>
            </a:pPr>
            <a:r>
              <a:rPr lang="en-US" dirty="0"/>
              <a:t>both the Rand and the Dollar has depreciated </a:t>
            </a:r>
          </a:p>
          <a:p>
            <a:pPr marL="457200" lvl="0" indent="-381000" algn="l" rtl="0">
              <a:spcBef>
                <a:spcPts val="0"/>
              </a:spcBef>
              <a:spcAft>
                <a:spcPts val="0"/>
              </a:spcAft>
              <a:buSzPts val="2400"/>
              <a:buAutoNum type="alphaUcPeriod"/>
            </a:pPr>
            <a:r>
              <a:rPr lang="en-US" dirty="0">
                <a:solidFill>
                  <a:srgbClr val="FF0000"/>
                </a:solidFill>
              </a:rPr>
              <a:t>the Rand has depreciated and the Dollar has appreciated (</a:t>
            </a:r>
            <a:r>
              <a:rPr lang="en-US" dirty="0">
                <a:solidFill>
                  <a:schemeClr val="tx1"/>
                </a:solidFill>
                <a:highlight>
                  <a:srgbClr val="FFFF00"/>
                </a:highlight>
              </a:rPr>
              <a:t>MOST CORRECT</a:t>
            </a:r>
            <a:r>
              <a:rPr lang="en-US" dirty="0">
                <a:solidFill>
                  <a:srgbClr val="FF0000"/>
                </a:solidFill>
              </a:rPr>
              <a:t>)</a:t>
            </a:r>
          </a:p>
          <a:p>
            <a:pPr marL="457200" lvl="0" indent="-381000" algn="l" rtl="0">
              <a:spcBef>
                <a:spcPts val="0"/>
              </a:spcBef>
              <a:spcAft>
                <a:spcPts val="0"/>
              </a:spcAft>
              <a:buSzPts val="2400"/>
              <a:buAutoNum type="alphaUcPeriod"/>
            </a:pPr>
            <a:r>
              <a:rPr lang="en-US" dirty="0"/>
              <a:t>the Dollar has depreciated and the Rand has appreciated.</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255448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737373" y="1005849"/>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10. </a:t>
            </a:r>
            <a:r>
              <a:rPr lang="en-US" sz="2800" dirty="0"/>
              <a:t>As the value of South African exports _________, the demand for Rands ________ while the supply of Dollars _______.</a:t>
            </a:r>
            <a:endParaRPr sz="2800" dirty="0"/>
          </a:p>
        </p:txBody>
      </p:sp>
      <p:sp>
        <p:nvSpPr>
          <p:cNvPr id="252" name="Google Shape;252;p34"/>
          <p:cNvSpPr txBox="1">
            <a:spLocks noGrp="1"/>
          </p:cNvSpPr>
          <p:nvPr>
            <p:ph type="body" idx="1"/>
          </p:nvPr>
        </p:nvSpPr>
        <p:spPr>
          <a:xfrm>
            <a:off x="374636" y="2007193"/>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increases; increases; decreases </a:t>
            </a:r>
          </a:p>
          <a:p>
            <a:pPr marL="457200" lvl="0" indent="-381000" algn="l" rtl="0">
              <a:spcBef>
                <a:spcPts val="0"/>
              </a:spcBef>
              <a:spcAft>
                <a:spcPts val="0"/>
              </a:spcAft>
              <a:buSzPts val="2400"/>
              <a:buAutoNum type="alphaUcPeriod"/>
            </a:pPr>
            <a:r>
              <a:rPr lang="en-US" dirty="0"/>
              <a:t>increases; decreases; increases </a:t>
            </a:r>
          </a:p>
          <a:p>
            <a:pPr marL="457200" lvl="0" indent="-381000" algn="l" rtl="0">
              <a:spcBef>
                <a:spcPts val="0"/>
              </a:spcBef>
              <a:spcAft>
                <a:spcPts val="0"/>
              </a:spcAft>
              <a:buSzPts val="2400"/>
              <a:buAutoNum type="alphaUcPeriod"/>
            </a:pPr>
            <a:r>
              <a:rPr lang="en-US" dirty="0"/>
              <a:t>decreases; decreases; decreases </a:t>
            </a:r>
          </a:p>
          <a:p>
            <a:pPr marL="457200" lvl="0" indent="-381000" algn="l" rtl="0">
              <a:spcBef>
                <a:spcPts val="0"/>
              </a:spcBef>
              <a:spcAft>
                <a:spcPts val="0"/>
              </a:spcAft>
              <a:buSzPts val="2400"/>
              <a:buAutoNum type="alphaUcPeriod"/>
            </a:pPr>
            <a:r>
              <a:rPr lang="en-US" dirty="0"/>
              <a:t>decreases; increases; decreases </a:t>
            </a:r>
          </a:p>
          <a:p>
            <a:pPr marL="457200" lvl="0" indent="-381000" algn="l" rtl="0">
              <a:spcBef>
                <a:spcPts val="0"/>
              </a:spcBef>
              <a:spcAft>
                <a:spcPts val="0"/>
              </a:spcAft>
              <a:buSzPts val="2400"/>
              <a:buAutoNum type="alphaUcPeriod"/>
            </a:pPr>
            <a:r>
              <a:rPr lang="en-US" dirty="0"/>
              <a:t> Increases; increases; increases</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412340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737373" y="1005849"/>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10. </a:t>
            </a:r>
            <a:r>
              <a:rPr lang="en-US" sz="2800" dirty="0"/>
              <a:t>As the value of South African exports _________, the demand for Rands ________ while the supply of Dollars _______.</a:t>
            </a:r>
            <a:endParaRPr sz="2800" dirty="0"/>
          </a:p>
        </p:txBody>
      </p:sp>
      <p:sp>
        <p:nvSpPr>
          <p:cNvPr id="252" name="Google Shape;252;p34"/>
          <p:cNvSpPr txBox="1">
            <a:spLocks noGrp="1"/>
          </p:cNvSpPr>
          <p:nvPr>
            <p:ph type="body" idx="1"/>
          </p:nvPr>
        </p:nvSpPr>
        <p:spPr>
          <a:xfrm>
            <a:off x="374636" y="2007193"/>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increases; increases; decreases </a:t>
            </a:r>
          </a:p>
          <a:p>
            <a:pPr marL="457200" lvl="0" indent="-381000" algn="l" rtl="0">
              <a:spcBef>
                <a:spcPts val="0"/>
              </a:spcBef>
              <a:spcAft>
                <a:spcPts val="0"/>
              </a:spcAft>
              <a:buSzPts val="2400"/>
              <a:buAutoNum type="alphaUcPeriod"/>
            </a:pPr>
            <a:r>
              <a:rPr lang="en-US" dirty="0"/>
              <a:t>increases; decreases; increases </a:t>
            </a:r>
          </a:p>
          <a:p>
            <a:pPr marL="457200" lvl="0" indent="-381000" algn="l" rtl="0">
              <a:spcBef>
                <a:spcPts val="0"/>
              </a:spcBef>
              <a:spcAft>
                <a:spcPts val="0"/>
              </a:spcAft>
              <a:buSzPts val="2400"/>
              <a:buAutoNum type="alphaUcPeriod"/>
            </a:pPr>
            <a:r>
              <a:rPr lang="en-US" dirty="0"/>
              <a:t>decreases; decreases; decreases </a:t>
            </a:r>
          </a:p>
          <a:p>
            <a:pPr marL="457200" lvl="0" indent="-381000" algn="l" rtl="0">
              <a:spcBef>
                <a:spcPts val="0"/>
              </a:spcBef>
              <a:spcAft>
                <a:spcPts val="0"/>
              </a:spcAft>
              <a:buSzPts val="2400"/>
              <a:buAutoNum type="alphaUcPeriod"/>
            </a:pPr>
            <a:r>
              <a:rPr lang="en-US" dirty="0"/>
              <a:t>decreases; increases; decreases </a:t>
            </a:r>
          </a:p>
          <a:p>
            <a:pPr marL="457200" lvl="0" indent="-381000" algn="l" rtl="0">
              <a:spcBef>
                <a:spcPts val="0"/>
              </a:spcBef>
              <a:spcAft>
                <a:spcPts val="0"/>
              </a:spcAft>
              <a:buSzPts val="2400"/>
              <a:buAutoNum type="alphaUcPeriod"/>
            </a:pPr>
            <a:r>
              <a:rPr lang="en-US" dirty="0"/>
              <a:t> </a:t>
            </a:r>
            <a:r>
              <a:rPr lang="en-US" dirty="0">
                <a:solidFill>
                  <a:srgbClr val="FF0000"/>
                </a:solidFill>
              </a:rPr>
              <a:t>Increases; increases; increases</a:t>
            </a:r>
            <a:endParaRPr dirty="0">
              <a:solidFill>
                <a:srgbClr val="FF0000"/>
              </a:solidFill>
            </a:endParaRPr>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3549432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1" y="121117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11. </a:t>
            </a:r>
            <a:r>
              <a:rPr lang="en-US" sz="1400" dirty="0"/>
              <a:t> </a:t>
            </a:r>
            <a:r>
              <a:rPr lang="en-US" sz="3200" dirty="0"/>
              <a:t>The lower the exchange rate today, all else equal, the</a:t>
            </a:r>
            <a:endParaRPr sz="3200" dirty="0"/>
          </a:p>
        </p:txBody>
      </p:sp>
      <p:sp>
        <p:nvSpPr>
          <p:cNvPr id="252" name="Google Shape;252;p34"/>
          <p:cNvSpPr txBox="1">
            <a:spLocks noGrp="1"/>
          </p:cNvSpPr>
          <p:nvPr>
            <p:ph type="body" idx="1"/>
          </p:nvPr>
        </p:nvSpPr>
        <p:spPr>
          <a:xfrm>
            <a:off x="404864" y="1737191"/>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sz="1800" dirty="0"/>
              <a:t>greater is the expected profit from buying U.S. dollars today and holding them. </a:t>
            </a:r>
          </a:p>
          <a:p>
            <a:pPr marL="457200" lvl="0" indent="-381000" algn="l" rtl="0">
              <a:spcBef>
                <a:spcPts val="0"/>
              </a:spcBef>
              <a:spcAft>
                <a:spcPts val="0"/>
              </a:spcAft>
              <a:buSzPts val="2400"/>
              <a:buAutoNum type="alphaUcPeriod"/>
            </a:pPr>
            <a:r>
              <a:rPr lang="en-US" sz="1800" dirty="0"/>
              <a:t> smaller is the expected profit from buying U.S. dollars today and holding them. </a:t>
            </a:r>
          </a:p>
          <a:p>
            <a:pPr marL="457200" lvl="0" indent="-381000" algn="l" rtl="0">
              <a:spcBef>
                <a:spcPts val="0"/>
              </a:spcBef>
              <a:spcAft>
                <a:spcPts val="0"/>
              </a:spcAft>
              <a:buSzPts val="2400"/>
              <a:buAutoNum type="alphaUcPeriod"/>
            </a:pPr>
            <a:r>
              <a:rPr lang="en-US" sz="1800" dirty="0"/>
              <a:t>greater is the expected profit from buying foreign currency today and holding it. </a:t>
            </a:r>
          </a:p>
          <a:p>
            <a:pPr marL="457200" lvl="0" indent="-381000" algn="l" rtl="0">
              <a:spcBef>
                <a:spcPts val="0"/>
              </a:spcBef>
              <a:spcAft>
                <a:spcPts val="0"/>
              </a:spcAft>
              <a:buSzPts val="2400"/>
              <a:buAutoNum type="alphaUcPeriod"/>
            </a:pPr>
            <a:r>
              <a:rPr lang="en-US" sz="1800" dirty="0"/>
              <a:t> smaller the quantity of U.S. dollars demanded in the foreign exchange market today. </a:t>
            </a:r>
          </a:p>
          <a:p>
            <a:pPr marL="457200" lvl="0" indent="-381000" algn="l" rtl="0">
              <a:spcBef>
                <a:spcPts val="0"/>
              </a:spcBef>
              <a:spcAft>
                <a:spcPts val="0"/>
              </a:spcAft>
              <a:buSzPts val="2400"/>
              <a:buAutoNum type="alphaUcPeriod"/>
            </a:pPr>
            <a:r>
              <a:rPr lang="en-US" sz="1800" dirty="0"/>
              <a:t> greater is the expected profit from investing in the US banking system.</a:t>
            </a:r>
            <a:endParaRPr sz="1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679256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1" y="121117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11. </a:t>
            </a:r>
            <a:r>
              <a:rPr lang="en-US" sz="1400" dirty="0"/>
              <a:t> </a:t>
            </a:r>
            <a:r>
              <a:rPr lang="en-US" sz="3200" dirty="0"/>
              <a:t>The lower the exchange rate today, all else equal, the (</a:t>
            </a:r>
            <a:r>
              <a:rPr lang="en-US" sz="3200" b="1" dirty="0">
                <a:solidFill>
                  <a:srgbClr val="FF0000"/>
                </a:solidFill>
                <a:highlight>
                  <a:srgbClr val="FFFF00"/>
                </a:highlight>
              </a:rPr>
              <a:t>Confusing question wording</a:t>
            </a:r>
            <a:r>
              <a:rPr lang="en-US" sz="3200" dirty="0"/>
              <a:t>)</a:t>
            </a:r>
            <a:endParaRPr sz="3200" dirty="0"/>
          </a:p>
        </p:txBody>
      </p:sp>
      <p:sp>
        <p:nvSpPr>
          <p:cNvPr id="252" name="Google Shape;252;p34"/>
          <p:cNvSpPr txBox="1">
            <a:spLocks noGrp="1"/>
          </p:cNvSpPr>
          <p:nvPr>
            <p:ph type="body" idx="1"/>
          </p:nvPr>
        </p:nvSpPr>
        <p:spPr>
          <a:xfrm>
            <a:off x="404864" y="1737191"/>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sz="1800" dirty="0">
                <a:solidFill>
                  <a:srgbClr val="FF0000"/>
                </a:solidFill>
              </a:rPr>
              <a:t>greater is the expected profit from buying U.S. dollars today and holding them. </a:t>
            </a:r>
          </a:p>
          <a:p>
            <a:pPr marL="457200" lvl="0" indent="-381000" algn="l" rtl="0">
              <a:spcBef>
                <a:spcPts val="0"/>
              </a:spcBef>
              <a:spcAft>
                <a:spcPts val="0"/>
              </a:spcAft>
              <a:buSzPts val="2400"/>
              <a:buAutoNum type="alphaUcPeriod"/>
            </a:pPr>
            <a:r>
              <a:rPr lang="en-US" sz="1800" dirty="0"/>
              <a:t> smaller is the expected profit from buying U.S. dollars today and holding them. </a:t>
            </a:r>
          </a:p>
          <a:p>
            <a:pPr marL="457200" lvl="0" indent="-381000" algn="l" rtl="0">
              <a:spcBef>
                <a:spcPts val="0"/>
              </a:spcBef>
              <a:spcAft>
                <a:spcPts val="0"/>
              </a:spcAft>
              <a:buSzPts val="2400"/>
              <a:buAutoNum type="alphaUcPeriod"/>
            </a:pPr>
            <a:r>
              <a:rPr lang="en-US" sz="1800" dirty="0"/>
              <a:t>greater is the expected profit from buying foreign currency today and holding it. </a:t>
            </a:r>
          </a:p>
          <a:p>
            <a:pPr marL="457200" lvl="0" indent="-381000" algn="l" rtl="0">
              <a:spcBef>
                <a:spcPts val="0"/>
              </a:spcBef>
              <a:spcAft>
                <a:spcPts val="0"/>
              </a:spcAft>
              <a:buSzPts val="2400"/>
              <a:buAutoNum type="alphaUcPeriod"/>
            </a:pPr>
            <a:r>
              <a:rPr lang="en-US" sz="1800" dirty="0"/>
              <a:t> smaller the quantity of U.S. dollars demanded in the foreign exchange market today. </a:t>
            </a:r>
          </a:p>
          <a:p>
            <a:pPr marL="457200" lvl="0" indent="-381000" algn="l" rtl="0">
              <a:spcBef>
                <a:spcPts val="0"/>
              </a:spcBef>
              <a:spcAft>
                <a:spcPts val="0"/>
              </a:spcAft>
              <a:buSzPts val="2400"/>
              <a:buAutoNum type="alphaUcPeriod"/>
            </a:pPr>
            <a:r>
              <a:rPr lang="en-US" sz="1800" dirty="0"/>
              <a:t> greater is the expected profit from investing in the US banking system.</a:t>
            </a:r>
            <a:endParaRPr sz="1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153801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1" y="121117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12. </a:t>
            </a:r>
            <a:r>
              <a:rPr lang="en-US" sz="2800" dirty="0"/>
              <a:t>A five-year bond has a face value of R10000 and a coupon rate of 5%. At an interest rate of 12%, how much should the bond trade for now? The first coupon will be paid one year</a:t>
            </a:r>
            <a:endParaRPr sz="2800" dirty="0"/>
          </a:p>
        </p:txBody>
      </p:sp>
      <p:sp>
        <p:nvSpPr>
          <p:cNvPr id="252" name="Google Shape;252;p34"/>
          <p:cNvSpPr txBox="1">
            <a:spLocks noGrp="1"/>
          </p:cNvSpPr>
          <p:nvPr>
            <p:ph type="body" idx="1"/>
          </p:nvPr>
        </p:nvSpPr>
        <p:spPr>
          <a:xfrm>
            <a:off x="404863" y="1737191"/>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3600" dirty="0"/>
              <a:t>R6366.67 </a:t>
            </a:r>
          </a:p>
          <a:p>
            <a:pPr marL="457200" lvl="0" indent="-381000" algn="l" rtl="0">
              <a:spcBef>
                <a:spcPts val="0"/>
              </a:spcBef>
              <a:spcAft>
                <a:spcPts val="0"/>
              </a:spcAft>
              <a:buSzPts val="2400"/>
              <a:buAutoNum type="alphaUcPeriod"/>
            </a:pPr>
            <a:r>
              <a:rPr lang="pt-BR" sz="3600" dirty="0"/>
              <a:t>R4901.65 </a:t>
            </a:r>
          </a:p>
          <a:p>
            <a:pPr marL="457200" lvl="0" indent="-381000" algn="l" rtl="0">
              <a:spcBef>
                <a:spcPts val="0"/>
              </a:spcBef>
              <a:spcAft>
                <a:spcPts val="0"/>
              </a:spcAft>
              <a:buSzPts val="2400"/>
              <a:buAutoNum type="alphaUcPeriod"/>
            </a:pPr>
            <a:r>
              <a:rPr lang="pt-BR" sz="3600" dirty="0"/>
              <a:t>R7476.66 </a:t>
            </a:r>
          </a:p>
          <a:p>
            <a:pPr marL="457200" lvl="0" indent="-381000" algn="l" rtl="0">
              <a:spcBef>
                <a:spcPts val="0"/>
              </a:spcBef>
              <a:spcAft>
                <a:spcPts val="0"/>
              </a:spcAft>
              <a:buSzPts val="2400"/>
              <a:buAutoNum type="alphaUcPeriod"/>
            </a:pPr>
            <a:r>
              <a:rPr lang="pt-BR" sz="3600" dirty="0"/>
              <a:t> R8560.50 </a:t>
            </a:r>
          </a:p>
          <a:p>
            <a:pPr marL="457200" lvl="0" indent="-381000" algn="l" rtl="0">
              <a:spcBef>
                <a:spcPts val="0"/>
              </a:spcBef>
              <a:spcAft>
                <a:spcPts val="0"/>
              </a:spcAft>
              <a:buSzPts val="2400"/>
              <a:buAutoNum type="alphaUcPeriod"/>
            </a:pPr>
            <a:r>
              <a:rPr lang="pt-BR" sz="3600" dirty="0"/>
              <a:t> R12500</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179408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1" y="121117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12. </a:t>
            </a:r>
            <a:r>
              <a:rPr lang="en-US" sz="2800" dirty="0"/>
              <a:t>A five-year bond has a face value of R10000 and a coupon rate of 5%. At an interest rate of 12%, how much should the bond trade for now? The first coupon will be paid one year</a:t>
            </a:r>
            <a:endParaRPr sz="2800" dirty="0"/>
          </a:p>
        </p:txBody>
      </p:sp>
      <p:sp>
        <p:nvSpPr>
          <p:cNvPr id="252" name="Google Shape;252;p34"/>
          <p:cNvSpPr txBox="1">
            <a:spLocks noGrp="1"/>
          </p:cNvSpPr>
          <p:nvPr>
            <p:ph type="body" idx="1"/>
          </p:nvPr>
        </p:nvSpPr>
        <p:spPr>
          <a:xfrm>
            <a:off x="404863" y="1737191"/>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3600" dirty="0"/>
              <a:t>R6366.67 </a:t>
            </a:r>
          </a:p>
          <a:p>
            <a:pPr marL="457200" lvl="0" indent="-381000" algn="l" rtl="0">
              <a:spcBef>
                <a:spcPts val="0"/>
              </a:spcBef>
              <a:spcAft>
                <a:spcPts val="0"/>
              </a:spcAft>
              <a:buSzPts val="2400"/>
              <a:buAutoNum type="alphaUcPeriod"/>
            </a:pPr>
            <a:r>
              <a:rPr lang="pt-BR" sz="3600" dirty="0"/>
              <a:t>R4901.65 </a:t>
            </a:r>
          </a:p>
          <a:p>
            <a:pPr marL="457200" lvl="0" indent="-381000" algn="l" rtl="0">
              <a:spcBef>
                <a:spcPts val="0"/>
              </a:spcBef>
              <a:spcAft>
                <a:spcPts val="0"/>
              </a:spcAft>
              <a:buSzPts val="2400"/>
              <a:buAutoNum type="alphaUcPeriod"/>
            </a:pPr>
            <a:r>
              <a:rPr lang="pt-BR" sz="3600" dirty="0">
                <a:solidFill>
                  <a:srgbClr val="FF0000"/>
                </a:solidFill>
              </a:rPr>
              <a:t>R7476.66 </a:t>
            </a:r>
          </a:p>
          <a:p>
            <a:pPr marL="457200" lvl="0" indent="-381000" algn="l" rtl="0">
              <a:spcBef>
                <a:spcPts val="0"/>
              </a:spcBef>
              <a:spcAft>
                <a:spcPts val="0"/>
              </a:spcAft>
              <a:buSzPts val="2400"/>
              <a:buAutoNum type="alphaUcPeriod"/>
            </a:pPr>
            <a:r>
              <a:rPr lang="pt-BR" sz="3600" dirty="0"/>
              <a:t> R8560.50 </a:t>
            </a:r>
          </a:p>
          <a:p>
            <a:pPr marL="457200" lvl="0" indent="-381000" algn="l" rtl="0">
              <a:spcBef>
                <a:spcPts val="0"/>
              </a:spcBef>
              <a:spcAft>
                <a:spcPts val="0"/>
              </a:spcAft>
              <a:buSzPts val="2400"/>
              <a:buAutoNum type="alphaUcPeriod"/>
            </a:pPr>
            <a:r>
              <a:rPr lang="pt-BR" sz="3600" dirty="0"/>
              <a:t> R12500</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2514311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0" y="549145"/>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13. </a:t>
            </a:r>
            <a:endParaRPr sz="2800" dirty="0"/>
          </a:p>
        </p:txBody>
      </p:sp>
      <p:sp>
        <p:nvSpPr>
          <p:cNvPr id="252" name="Google Shape;252;p34"/>
          <p:cNvSpPr txBox="1">
            <a:spLocks noGrp="1"/>
          </p:cNvSpPr>
          <p:nvPr>
            <p:ph type="body" idx="1"/>
          </p:nvPr>
        </p:nvSpPr>
        <p:spPr>
          <a:xfrm>
            <a:off x="404863" y="1737191"/>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2800" dirty="0"/>
              <a:t>R30 </a:t>
            </a:r>
          </a:p>
          <a:p>
            <a:pPr marL="457200" lvl="0" indent="-381000" algn="l" rtl="0">
              <a:spcBef>
                <a:spcPts val="0"/>
              </a:spcBef>
              <a:spcAft>
                <a:spcPts val="0"/>
              </a:spcAft>
              <a:buSzPts val="2400"/>
              <a:buAutoNum type="alphaUcPeriod"/>
            </a:pPr>
            <a:r>
              <a:rPr lang="pt-BR" sz="2800" dirty="0"/>
              <a:t>R67.57 </a:t>
            </a:r>
          </a:p>
          <a:p>
            <a:pPr marL="457200" lvl="0" indent="-381000" algn="l" rtl="0">
              <a:spcBef>
                <a:spcPts val="0"/>
              </a:spcBef>
              <a:spcAft>
                <a:spcPts val="0"/>
              </a:spcAft>
              <a:buSzPts val="2400"/>
              <a:buAutoNum type="alphaUcPeriod"/>
            </a:pPr>
            <a:r>
              <a:rPr lang="pt-BR" sz="2800" dirty="0"/>
              <a:t>R70 </a:t>
            </a:r>
          </a:p>
          <a:p>
            <a:pPr marL="457200" lvl="0" indent="-381000" algn="l" rtl="0">
              <a:spcBef>
                <a:spcPts val="0"/>
              </a:spcBef>
              <a:spcAft>
                <a:spcPts val="0"/>
              </a:spcAft>
              <a:buSzPts val="2400"/>
              <a:buAutoNum type="alphaUcPeriod"/>
            </a:pPr>
            <a:r>
              <a:rPr lang="pt-BR" sz="2800" dirty="0"/>
              <a:t>R74.50 </a:t>
            </a:r>
          </a:p>
          <a:p>
            <a:pPr marL="457200" lvl="0" indent="-381000" algn="l" rtl="0">
              <a:spcBef>
                <a:spcPts val="0"/>
              </a:spcBef>
              <a:spcAft>
                <a:spcPts val="0"/>
              </a:spcAft>
              <a:buSzPts val="2400"/>
              <a:buAutoNum type="alphaUcPeriod"/>
            </a:pPr>
            <a:r>
              <a:rPr lang="pt-BR" sz="2800" dirty="0"/>
              <a:t>R91</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3" name="Picture 2" descr="A diagram of a graph&#10;&#10;Description automatically generated">
            <a:extLst>
              <a:ext uri="{FF2B5EF4-FFF2-40B4-BE49-F238E27FC236}">
                <a16:creationId xmlns:a16="http://schemas.microsoft.com/office/drawing/2014/main" id="{98D82FAE-0FE2-E856-0B76-627E55172D95}"/>
              </a:ext>
            </a:extLst>
          </p:cNvPr>
          <p:cNvPicPr>
            <a:picLocks noChangeAspect="1"/>
          </p:cNvPicPr>
          <p:nvPr/>
        </p:nvPicPr>
        <p:blipFill>
          <a:blip r:embed="rId3"/>
          <a:stretch>
            <a:fillRect/>
          </a:stretch>
        </p:blipFill>
        <p:spPr>
          <a:xfrm>
            <a:off x="3007696" y="105798"/>
            <a:ext cx="5356274" cy="4961453"/>
          </a:xfrm>
          <a:prstGeom prst="rect">
            <a:avLst/>
          </a:prstGeom>
        </p:spPr>
      </p:pic>
    </p:spTree>
    <p:extLst>
      <p:ext uri="{BB962C8B-B14F-4D97-AF65-F5344CB8AC3E}">
        <p14:creationId xmlns:p14="http://schemas.microsoft.com/office/powerpoint/2010/main" val="3994425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86770" y="549145"/>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13. </a:t>
            </a:r>
            <a:endParaRPr sz="2800" dirty="0"/>
          </a:p>
        </p:txBody>
      </p:sp>
      <p:sp>
        <p:nvSpPr>
          <p:cNvPr id="252" name="Google Shape;252;p34"/>
          <p:cNvSpPr txBox="1">
            <a:spLocks noGrp="1"/>
          </p:cNvSpPr>
          <p:nvPr>
            <p:ph type="body" idx="1"/>
          </p:nvPr>
        </p:nvSpPr>
        <p:spPr>
          <a:xfrm>
            <a:off x="404863" y="1737191"/>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2800" dirty="0"/>
              <a:t>R30 </a:t>
            </a:r>
          </a:p>
          <a:p>
            <a:pPr marL="457200" lvl="0" indent="-381000" algn="l" rtl="0">
              <a:spcBef>
                <a:spcPts val="0"/>
              </a:spcBef>
              <a:spcAft>
                <a:spcPts val="0"/>
              </a:spcAft>
              <a:buSzPts val="2400"/>
              <a:buAutoNum type="alphaUcPeriod"/>
            </a:pPr>
            <a:r>
              <a:rPr lang="pt-BR" sz="2800" dirty="0">
                <a:solidFill>
                  <a:srgbClr val="FF0000"/>
                </a:solidFill>
              </a:rPr>
              <a:t>R67.57</a:t>
            </a:r>
            <a:r>
              <a:rPr lang="pt-BR" sz="2800" dirty="0"/>
              <a:t> </a:t>
            </a:r>
          </a:p>
          <a:p>
            <a:pPr marL="457200" lvl="0" indent="-381000" algn="l" rtl="0">
              <a:spcBef>
                <a:spcPts val="0"/>
              </a:spcBef>
              <a:spcAft>
                <a:spcPts val="0"/>
              </a:spcAft>
              <a:buSzPts val="2400"/>
              <a:buAutoNum type="alphaUcPeriod"/>
            </a:pPr>
            <a:r>
              <a:rPr lang="pt-BR" sz="2800" dirty="0"/>
              <a:t>R70 </a:t>
            </a:r>
          </a:p>
          <a:p>
            <a:pPr marL="457200" lvl="0" indent="-381000" algn="l" rtl="0">
              <a:spcBef>
                <a:spcPts val="0"/>
              </a:spcBef>
              <a:spcAft>
                <a:spcPts val="0"/>
              </a:spcAft>
              <a:buSzPts val="2400"/>
              <a:buAutoNum type="alphaUcPeriod"/>
            </a:pPr>
            <a:r>
              <a:rPr lang="pt-BR" sz="2800" dirty="0"/>
              <a:t>R74.50 </a:t>
            </a:r>
          </a:p>
          <a:p>
            <a:pPr marL="457200" lvl="0" indent="-381000" algn="l" rtl="0">
              <a:spcBef>
                <a:spcPts val="0"/>
              </a:spcBef>
              <a:spcAft>
                <a:spcPts val="0"/>
              </a:spcAft>
              <a:buSzPts val="2400"/>
              <a:buAutoNum type="alphaUcPeriod"/>
            </a:pPr>
            <a:r>
              <a:rPr lang="pt-BR" sz="2800" dirty="0"/>
              <a:t>R91</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3" name="Picture 2" descr="A diagram of a graph&#10;&#10;Description automatically generated">
            <a:extLst>
              <a:ext uri="{FF2B5EF4-FFF2-40B4-BE49-F238E27FC236}">
                <a16:creationId xmlns:a16="http://schemas.microsoft.com/office/drawing/2014/main" id="{98D82FAE-0FE2-E856-0B76-627E55172D95}"/>
              </a:ext>
            </a:extLst>
          </p:cNvPr>
          <p:cNvPicPr>
            <a:picLocks noChangeAspect="1"/>
          </p:cNvPicPr>
          <p:nvPr/>
        </p:nvPicPr>
        <p:blipFill>
          <a:blip r:embed="rId3"/>
          <a:stretch>
            <a:fillRect/>
          </a:stretch>
        </p:blipFill>
        <p:spPr>
          <a:xfrm>
            <a:off x="3007696" y="105798"/>
            <a:ext cx="5356274" cy="4961453"/>
          </a:xfrm>
          <a:prstGeom prst="rect">
            <a:avLst/>
          </a:prstGeom>
        </p:spPr>
      </p:pic>
    </p:spTree>
    <p:extLst>
      <p:ext uri="{BB962C8B-B14F-4D97-AF65-F5344CB8AC3E}">
        <p14:creationId xmlns:p14="http://schemas.microsoft.com/office/powerpoint/2010/main" val="60779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47810" y="113560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14. </a:t>
            </a:r>
            <a:r>
              <a:rPr lang="en-US" sz="2800" dirty="0"/>
              <a:t>How many individuals in </a:t>
            </a:r>
            <a:r>
              <a:rPr lang="en-US" sz="2800" dirty="0" err="1"/>
              <a:t>Odeville</a:t>
            </a:r>
            <a:r>
              <a:rPr lang="en-US" sz="2800" dirty="0"/>
              <a:t> are not economically active if we are using the strict definition of unemployment. </a:t>
            </a:r>
            <a:endParaRPr sz="2800" dirty="0"/>
          </a:p>
        </p:txBody>
      </p:sp>
      <p:sp>
        <p:nvSpPr>
          <p:cNvPr id="252" name="Google Shape;252;p34"/>
          <p:cNvSpPr txBox="1">
            <a:spLocks noGrp="1"/>
          </p:cNvSpPr>
          <p:nvPr>
            <p:ph type="body" idx="1"/>
          </p:nvPr>
        </p:nvSpPr>
        <p:spPr>
          <a:xfrm>
            <a:off x="569943" y="1714519"/>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sz="2800" dirty="0"/>
              <a:t>2.2 million </a:t>
            </a:r>
          </a:p>
          <a:p>
            <a:pPr marL="457200" lvl="0" indent="-381000" algn="l" rtl="0">
              <a:spcBef>
                <a:spcPts val="0"/>
              </a:spcBef>
              <a:spcAft>
                <a:spcPts val="0"/>
              </a:spcAft>
              <a:buSzPts val="2400"/>
              <a:buAutoNum type="alphaUcPeriod"/>
            </a:pPr>
            <a:r>
              <a:rPr lang="en-US" sz="2800" dirty="0"/>
              <a:t>17.7 million </a:t>
            </a:r>
          </a:p>
          <a:p>
            <a:pPr marL="457200" lvl="0" indent="-381000" algn="l" rtl="0">
              <a:spcBef>
                <a:spcPts val="0"/>
              </a:spcBef>
              <a:spcAft>
                <a:spcPts val="0"/>
              </a:spcAft>
              <a:buSzPts val="2400"/>
              <a:buAutoNum type="alphaUcPeriod"/>
            </a:pPr>
            <a:r>
              <a:rPr lang="en-US" sz="2800" dirty="0"/>
              <a:t> 33.4 million </a:t>
            </a:r>
          </a:p>
          <a:p>
            <a:pPr marL="457200" lvl="0" indent="-381000" algn="l" rtl="0">
              <a:spcBef>
                <a:spcPts val="0"/>
              </a:spcBef>
              <a:spcAft>
                <a:spcPts val="0"/>
              </a:spcAft>
              <a:buSzPts val="2400"/>
              <a:buAutoNum type="alphaUcPeriod"/>
            </a:pPr>
            <a:r>
              <a:rPr lang="en-US" sz="2800" dirty="0"/>
              <a:t>31.2 million </a:t>
            </a:r>
          </a:p>
          <a:p>
            <a:pPr marL="457200" lvl="0" indent="-381000" algn="l" rtl="0">
              <a:spcBef>
                <a:spcPts val="0"/>
              </a:spcBef>
              <a:spcAft>
                <a:spcPts val="0"/>
              </a:spcAft>
              <a:buSzPts val="2400"/>
              <a:buAutoNum type="alphaUcPeriod"/>
            </a:pPr>
            <a:r>
              <a:rPr lang="en-US" sz="2800" dirty="0"/>
              <a:t> 48.9 million</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3" name="Picture 2" descr="A table with numbers and text&#10;&#10;Description automatically generated">
            <a:extLst>
              <a:ext uri="{FF2B5EF4-FFF2-40B4-BE49-F238E27FC236}">
                <a16:creationId xmlns:a16="http://schemas.microsoft.com/office/drawing/2014/main" id="{427A4B02-2D46-484D-6DEA-32C68E26F9DA}"/>
              </a:ext>
            </a:extLst>
          </p:cNvPr>
          <p:cNvPicPr>
            <a:picLocks noChangeAspect="1"/>
          </p:cNvPicPr>
          <p:nvPr/>
        </p:nvPicPr>
        <p:blipFill>
          <a:blip r:embed="rId3"/>
          <a:stretch>
            <a:fillRect/>
          </a:stretch>
        </p:blipFill>
        <p:spPr>
          <a:xfrm>
            <a:off x="2992581" y="1838466"/>
            <a:ext cx="6796851" cy="1889760"/>
          </a:xfrm>
          <a:prstGeom prst="rect">
            <a:avLst/>
          </a:prstGeom>
        </p:spPr>
      </p:pic>
    </p:spTree>
    <p:extLst>
      <p:ext uri="{BB962C8B-B14F-4D97-AF65-F5344CB8AC3E}">
        <p14:creationId xmlns:p14="http://schemas.microsoft.com/office/powerpoint/2010/main" val="147580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 An expansionary monetary policy tends to</a:t>
            </a:r>
            <a:endParaRPr dirty="0"/>
          </a:p>
        </p:txBody>
      </p:sp>
      <p:sp>
        <p:nvSpPr>
          <p:cNvPr id="252" name="Google Shape;252;p34"/>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 dirty="0"/>
              <a:t>decrease inflation.</a:t>
            </a:r>
            <a:endParaRPr dirty="0"/>
          </a:p>
          <a:p>
            <a:pPr marL="457200" lvl="0" indent="-381000" algn="l" rtl="0">
              <a:spcBef>
                <a:spcPts val="0"/>
              </a:spcBef>
              <a:spcAft>
                <a:spcPts val="0"/>
              </a:spcAft>
              <a:buSzPts val="2400"/>
              <a:buAutoNum type="alphaUcPeriod"/>
            </a:pPr>
            <a:r>
              <a:rPr lang="en" dirty="0"/>
              <a:t>increase taxes.</a:t>
            </a:r>
            <a:endParaRPr dirty="0"/>
          </a:p>
          <a:p>
            <a:pPr marL="457200" lvl="0" indent="-381000" algn="l" rtl="0">
              <a:spcBef>
                <a:spcPts val="0"/>
              </a:spcBef>
              <a:spcAft>
                <a:spcPts val="0"/>
              </a:spcAft>
              <a:buSzPts val="2400"/>
              <a:buAutoNum type="alphaUcPeriod"/>
            </a:pPr>
            <a:r>
              <a:rPr lang="en" dirty="0"/>
              <a:t>increase aggregate demand.</a:t>
            </a:r>
            <a:endParaRPr dirty="0"/>
          </a:p>
          <a:p>
            <a:pPr marL="457200" lvl="0" indent="-381000" algn="l" rtl="0">
              <a:spcBef>
                <a:spcPts val="0"/>
              </a:spcBef>
              <a:spcAft>
                <a:spcPts val="0"/>
              </a:spcAft>
              <a:buSzPts val="2400"/>
              <a:buAutoNum type="alphaUcPeriod"/>
            </a:pPr>
            <a:r>
              <a:rPr lang="en" dirty="0"/>
              <a:t>increase interest rates.</a:t>
            </a:r>
            <a:endParaRPr dirty="0"/>
          </a:p>
          <a:p>
            <a:pPr marL="457200" lvl="0" indent="-381000" algn="l" rtl="0">
              <a:spcBef>
                <a:spcPts val="0"/>
              </a:spcBef>
              <a:spcAft>
                <a:spcPts val="0"/>
              </a:spcAft>
              <a:buSzPts val="2400"/>
              <a:buAutoNum type="alphaUcPeriod"/>
            </a:pPr>
            <a:r>
              <a:rPr lang="en" dirty="0"/>
              <a:t>increase budgetary deficits.</a:t>
            </a:r>
            <a:endParaRPr dirty="0"/>
          </a:p>
          <a:p>
            <a:pPr marL="0" lvl="0" indent="0" algn="l" rtl="0">
              <a:spcBef>
                <a:spcPts val="800"/>
              </a:spcBef>
              <a:spcAft>
                <a:spcPts val="800"/>
              </a:spcAft>
              <a:buNone/>
            </a:pP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647810" y="1135602"/>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14. </a:t>
            </a:r>
            <a:r>
              <a:rPr lang="en-US" sz="2800" dirty="0"/>
              <a:t>How many individuals in </a:t>
            </a:r>
            <a:r>
              <a:rPr lang="en-US" sz="2800" dirty="0" err="1"/>
              <a:t>Odeville</a:t>
            </a:r>
            <a:r>
              <a:rPr lang="en-US" sz="2800" dirty="0"/>
              <a:t> are not economically active if we are using the strict definition of unemployment. </a:t>
            </a:r>
            <a:endParaRPr sz="2800" dirty="0"/>
          </a:p>
        </p:txBody>
      </p:sp>
      <p:sp>
        <p:nvSpPr>
          <p:cNvPr id="252" name="Google Shape;252;p34"/>
          <p:cNvSpPr txBox="1">
            <a:spLocks noGrp="1"/>
          </p:cNvSpPr>
          <p:nvPr>
            <p:ph type="body" idx="1"/>
          </p:nvPr>
        </p:nvSpPr>
        <p:spPr>
          <a:xfrm>
            <a:off x="569943" y="1714519"/>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sz="2800" dirty="0"/>
              <a:t>2.2 million </a:t>
            </a:r>
          </a:p>
          <a:p>
            <a:pPr marL="457200" lvl="0" indent="-381000" algn="l" rtl="0">
              <a:spcBef>
                <a:spcPts val="0"/>
              </a:spcBef>
              <a:spcAft>
                <a:spcPts val="0"/>
              </a:spcAft>
              <a:buSzPts val="2400"/>
              <a:buAutoNum type="alphaUcPeriod"/>
            </a:pPr>
            <a:r>
              <a:rPr lang="en-US" sz="2800" dirty="0">
                <a:solidFill>
                  <a:srgbClr val="FF0000"/>
                </a:solidFill>
              </a:rPr>
              <a:t>17.7 million </a:t>
            </a:r>
          </a:p>
          <a:p>
            <a:pPr marL="457200" lvl="0" indent="-381000" algn="l" rtl="0">
              <a:spcBef>
                <a:spcPts val="0"/>
              </a:spcBef>
              <a:spcAft>
                <a:spcPts val="0"/>
              </a:spcAft>
              <a:buSzPts val="2400"/>
              <a:buAutoNum type="alphaUcPeriod"/>
            </a:pPr>
            <a:r>
              <a:rPr lang="en-US" sz="2800" dirty="0"/>
              <a:t> 33.4 million </a:t>
            </a:r>
          </a:p>
          <a:p>
            <a:pPr marL="457200" lvl="0" indent="-381000" algn="l" rtl="0">
              <a:spcBef>
                <a:spcPts val="0"/>
              </a:spcBef>
              <a:spcAft>
                <a:spcPts val="0"/>
              </a:spcAft>
              <a:buSzPts val="2400"/>
              <a:buAutoNum type="alphaUcPeriod"/>
            </a:pPr>
            <a:r>
              <a:rPr lang="en-US" sz="2800" dirty="0"/>
              <a:t>31.2 million </a:t>
            </a:r>
          </a:p>
          <a:p>
            <a:pPr marL="457200" lvl="0" indent="-381000" algn="l" rtl="0">
              <a:spcBef>
                <a:spcPts val="0"/>
              </a:spcBef>
              <a:spcAft>
                <a:spcPts val="0"/>
              </a:spcAft>
              <a:buSzPts val="2400"/>
              <a:buAutoNum type="alphaUcPeriod"/>
            </a:pPr>
            <a:r>
              <a:rPr lang="en-US" sz="2800" dirty="0"/>
              <a:t> 48.9 million</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3" name="Picture 2" descr="A table with numbers and text&#10;&#10;Description automatically generated">
            <a:extLst>
              <a:ext uri="{FF2B5EF4-FFF2-40B4-BE49-F238E27FC236}">
                <a16:creationId xmlns:a16="http://schemas.microsoft.com/office/drawing/2014/main" id="{427A4B02-2D46-484D-6DEA-32C68E26F9DA}"/>
              </a:ext>
            </a:extLst>
          </p:cNvPr>
          <p:cNvPicPr>
            <a:picLocks noChangeAspect="1"/>
          </p:cNvPicPr>
          <p:nvPr/>
        </p:nvPicPr>
        <p:blipFill>
          <a:blip r:embed="rId3"/>
          <a:stretch>
            <a:fillRect/>
          </a:stretch>
        </p:blipFill>
        <p:spPr>
          <a:xfrm>
            <a:off x="2992581" y="1838466"/>
            <a:ext cx="6796851" cy="1889760"/>
          </a:xfrm>
          <a:prstGeom prst="rect">
            <a:avLst/>
          </a:prstGeom>
        </p:spPr>
      </p:pic>
    </p:spTree>
    <p:extLst>
      <p:ext uri="{BB962C8B-B14F-4D97-AF65-F5344CB8AC3E}">
        <p14:creationId xmlns:p14="http://schemas.microsoft.com/office/powerpoint/2010/main" val="3262386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5" name="Content Placeholder 5">
            <a:extLst>
              <a:ext uri="{FF2B5EF4-FFF2-40B4-BE49-F238E27FC236}">
                <a16:creationId xmlns:a16="http://schemas.microsoft.com/office/drawing/2014/main" id="{9D7B0947-1494-345A-42CA-89894DEBA471}"/>
              </a:ext>
            </a:extLst>
          </p:cNvPr>
          <p:cNvGraphicFramePr>
            <a:graphicFrameLocks/>
          </p:cNvGraphicFramePr>
          <p:nvPr>
            <p:extLst>
              <p:ext uri="{D42A27DB-BD31-4B8C-83A1-F6EECF244321}">
                <p14:modId xmlns:p14="http://schemas.microsoft.com/office/powerpoint/2010/main" val="1357399783"/>
              </p:ext>
            </p:extLst>
          </p:nvPr>
        </p:nvGraphicFramePr>
        <p:xfrm>
          <a:off x="-597937" y="160538"/>
          <a:ext cx="9936339" cy="434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0335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15109" y="1058096"/>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15.</a:t>
            </a:r>
            <a:r>
              <a:rPr lang="en" sz="3200" dirty="0"/>
              <a:t> </a:t>
            </a:r>
            <a:r>
              <a:rPr lang="en-US" sz="3200" dirty="0"/>
              <a:t>In </a:t>
            </a:r>
            <a:r>
              <a:rPr lang="en-US" sz="3200" dirty="0" err="1"/>
              <a:t>Mikelville</a:t>
            </a:r>
            <a:r>
              <a:rPr lang="en-US" sz="3200" dirty="0"/>
              <a:t>, what is the strict unemployment rate?</a:t>
            </a:r>
            <a:endParaRPr sz="3200" dirty="0"/>
          </a:p>
        </p:txBody>
      </p:sp>
      <p:sp>
        <p:nvSpPr>
          <p:cNvPr id="252" name="Google Shape;252;p34"/>
          <p:cNvSpPr txBox="1">
            <a:spLocks noGrp="1"/>
          </p:cNvSpPr>
          <p:nvPr>
            <p:ph type="body" idx="1"/>
          </p:nvPr>
        </p:nvSpPr>
        <p:spPr>
          <a:xfrm>
            <a:off x="569943" y="1714519"/>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2000" dirty="0"/>
              <a:t>7.2% </a:t>
            </a:r>
          </a:p>
          <a:p>
            <a:pPr marL="457200" lvl="0" indent="-381000" algn="l" rtl="0">
              <a:spcBef>
                <a:spcPts val="0"/>
              </a:spcBef>
              <a:spcAft>
                <a:spcPts val="0"/>
              </a:spcAft>
              <a:buSzPts val="2400"/>
              <a:buAutoNum type="alphaUcPeriod"/>
            </a:pPr>
            <a:r>
              <a:rPr lang="pt-BR" sz="2000" dirty="0"/>
              <a:t>13.4% </a:t>
            </a:r>
          </a:p>
          <a:p>
            <a:pPr marL="457200" lvl="0" indent="-381000" algn="l" rtl="0">
              <a:spcBef>
                <a:spcPts val="0"/>
              </a:spcBef>
              <a:spcAft>
                <a:spcPts val="0"/>
              </a:spcAft>
              <a:buSzPts val="2400"/>
              <a:buAutoNum type="alphaUcPeriod"/>
            </a:pPr>
            <a:r>
              <a:rPr lang="pt-BR" sz="2000" dirty="0"/>
              <a:t>15.0% </a:t>
            </a:r>
          </a:p>
          <a:p>
            <a:pPr marL="457200" lvl="0" indent="-381000" algn="l" rtl="0">
              <a:spcBef>
                <a:spcPts val="0"/>
              </a:spcBef>
              <a:spcAft>
                <a:spcPts val="0"/>
              </a:spcAft>
              <a:buSzPts val="2400"/>
              <a:buAutoNum type="alphaUcPeriod"/>
            </a:pPr>
            <a:r>
              <a:rPr lang="pt-BR" sz="2000" dirty="0"/>
              <a:t>15.3% </a:t>
            </a:r>
          </a:p>
          <a:p>
            <a:pPr marL="457200" lvl="0" indent="-381000" algn="l" rtl="0">
              <a:spcBef>
                <a:spcPts val="0"/>
              </a:spcBef>
              <a:spcAft>
                <a:spcPts val="0"/>
              </a:spcAft>
              <a:buSzPts val="2400"/>
              <a:buAutoNum type="alphaUcPeriod"/>
            </a:pPr>
            <a:r>
              <a:rPr lang="pt-BR" sz="2000" dirty="0"/>
              <a:t>24.4%</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3" name="Picture 2" descr="A table with numbers and text&#10;&#10;Description automatically generated">
            <a:extLst>
              <a:ext uri="{FF2B5EF4-FFF2-40B4-BE49-F238E27FC236}">
                <a16:creationId xmlns:a16="http://schemas.microsoft.com/office/drawing/2014/main" id="{427A4B02-2D46-484D-6DEA-32C68E26F9DA}"/>
              </a:ext>
            </a:extLst>
          </p:cNvPr>
          <p:cNvPicPr>
            <a:picLocks noChangeAspect="1"/>
          </p:cNvPicPr>
          <p:nvPr/>
        </p:nvPicPr>
        <p:blipFill>
          <a:blip r:embed="rId3"/>
          <a:stretch>
            <a:fillRect/>
          </a:stretch>
        </p:blipFill>
        <p:spPr>
          <a:xfrm>
            <a:off x="2992581" y="1838466"/>
            <a:ext cx="6796851" cy="1889760"/>
          </a:xfrm>
          <a:prstGeom prst="rect">
            <a:avLst/>
          </a:prstGeom>
        </p:spPr>
      </p:pic>
    </p:spTree>
    <p:extLst>
      <p:ext uri="{BB962C8B-B14F-4D97-AF65-F5344CB8AC3E}">
        <p14:creationId xmlns:p14="http://schemas.microsoft.com/office/powerpoint/2010/main" val="602645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15109" y="1058096"/>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15.</a:t>
            </a:r>
            <a:r>
              <a:rPr lang="en" sz="3200" dirty="0"/>
              <a:t> </a:t>
            </a:r>
            <a:r>
              <a:rPr lang="en-US" sz="3200" dirty="0"/>
              <a:t>In </a:t>
            </a:r>
            <a:r>
              <a:rPr lang="en-US" sz="3200" dirty="0" err="1"/>
              <a:t>Mikelville</a:t>
            </a:r>
            <a:r>
              <a:rPr lang="en-US" sz="3200" dirty="0"/>
              <a:t>, what is the strict unemployment rate?</a:t>
            </a:r>
            <a:endParaRPr sz="3200" dirty="0"/>
          </a:p>
        </p:txBody>
      </p:sp>
      <p:sp>
        <p:nvSpPr>
          <p:cNvPr id="252" name="Google Shape;252;p34"/>
          <p:cNvSpPr txBox="1">
            <a:spLocks noGrp="1"/>
          </p:cNvSpPr>
          <p:nvPr>
            <p:ph type="body" idx="1"/>
          </p:nvPr>
        </p:nvSpPr>
        <p:spPr>
          <a:xfrm>
            <a:off x="569943" y="1714519"/>
            <a:ext cx="7722207" cy="3250445"/>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pt-BR" sz="2000" dirty="0"/>
              <a:t>7.2% </a:t>
            </a:r>
          </a:p>
          <a:p>
            <a:pPr marL="457200" lvl="0" indent="-381000" algn="l" rtl="0">
              <a:spcBef>
                <a:spcPts val="0"/>
              </a:spcBef>
              <a:spcAft>
                <a:spcPts val="0"/>
              </a:spcAft>
              <a:buSzPts val="2400"/>
              <a:buAutoNum type="alphaUcPeriod"/>
            </a:pPr>
            <a:r>
              <a:rPr lang="pt-BR" sz="2000" dirty="0"/>
              <a:t>13.4% </a:t>
            </a:r>
          </a:p>
          <a:p>
            <a:pPr marL="457200" lvl="0" indent="-381000" algn="l" rtl="0">
              <a:spcBef>
                <a:spcPts val="0"/>
              </a:spcBef>
              <a:spcAft>
                <a:spcPts val="0"/>
              </a:spcAft>
              <a:buSzPts val="2400"/>
              <a:buAutoNum type="alphaUcPeriod"/>
            </a:pPr>
            <a:r>
              <a:rPr lang="pt-BR" sz="2000" dirty="0">
                <a:solidFill>
                  <a:srgbClr val="FF0000"/>
                </a:solidFill>
              </a:rPr>
              <a:t>15.0% </a:t>
            </a:r>
          </a:p>
          <a:p>
            <a:pPr marL="457200" lvl="0" indent="-381000" algn="l" rtl="0">
              <a:spcBef>
                <a:spcPts val="0"/>
              </a:spcBef>
              <a:spcAft>
                <a:spcPts val="0"/>
              </a:spcAft>
              <a:buSzPts val="2400"/>
              <a:buAutoNum type="alphaUcPeriod"/>
            </a:pPr>
            <a:r>
              <a:rPr lang="pt-BR" sz="2000" dirty="0"/>
              <a:t>15.3% </a:t>
            </a:r>
          </a:p>
          <a:p>
            <a:pPr marL="457200" lvl="0" indent="-381000" algn="l" rtl="0">
              <a:spcBef>
                <a:spcPts val="0"/>
              </a:spcBef>
              <a:spcAft>
                <a:spcPts val="0"/>
              </a:spcAft>
              <a:buSzPts val="2400"/>
              <a:buAutoNum type="alphaUcPeriod"/>
            </a:pPr>
            <a:r>
              <a:rPr lang="pt-BR" sz="2000" dirty="0"/>
              <a:t>24.4%</a:t>
            </a:r>
            <a:endParaRPr sz="36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3" name="Picture 2" descr="A table with numbers and text&#10;&#10;Description automatically generated">
            <a:extLst>
              <a:ext uri="{FF2B5EF4-FFF2-40B4-BE49-F238E27FC236}">
                <a16:creationId xmlns:a16="http://schemas.microsoft.com/office/drawing/2014/main" id="{427A4B02-2D46-484D-6DEA-32C68E26F9DA}"/>
              </a:ext>
            </a:extLst>
          </p:cNvPr>
          <p:cNvPicPr>
            <a:picLocks noChangeAspect="1"/>
          </p:cNvPicPr>
          <p:nvPr/>
        </p:nvPicPr>
        <p:blipFill>
          <a:blip r:embed="rId3"/>
          <a:stretch>
            <a:fillRect/>
          </a:stretch>
        </p:blipFill>
        <p:spPr>
          <a:xfrm>
            <a:off x="2992581" y="1838466"/>
            <a:ext cx="6796851" cy="1889760"/>
          </a:xfrm>
          <a:prstGeom prst="rect">
            <a:avLst/>
          </a:prstGeom>
        </p:spPr>
      </p:pic>
    </p:spTree>
    <p:extLst>
      <p:ext uri="{BB962C8B-B14F-4D97-AF65-F5344CB8AC3E}">
        <p14:creationId xmlns:p14="http://schemas.microsoft.com/office/powerpoint/2010/main" val="104406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2" name="Content Placeholder 5">
            <a:extLst>
              <a:ext uri="{FF2B5EF4-FFF2-40B4-BE49-F238E27FC236}">
                <a16:creationId xmlns:a16="http://schemas.microsoft.com/office/drawing/2014/main" id="{0F1DC81C-0F54-DBA5-81A8-CA788F97A224}"/>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36658" y="946989"/>
            <a:ext cx="5514286" cy="676190"/>
          </a:xfrm>
          <a:prstGeom prst="rect">
            <a:avLst/>
          </a:prstGeom>
          <a:noFill/>
          <a:ln>
            <a:noFill/>
          </a:ln>
        </p:spPr>
      </p:pic>
      <p:pic>
        <p:nvPicPr>
          <p:cNvPr id="3" name="Picture 2">
            <a:extLst>
              <a:ext uri="{FF2B5EF4-FFF2-40B4-BE49-F238E27FC236}">
                <a16:creationId xmlns:a16="http://schemas.microsoft.com/office/drawing/2014/main" id="{96A879E7-54AF-6EB9-30D6-E98BA512D0E6}"/>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6658" y="2384004"/>
            <a:ext cx="5410200" cy="676275"/>
          </a:xfrm>
          <a:prstGeom prst="rect">
            <a:avLst/>
          </a:prstGeom>
          <a:noFill/>
        </p:spPr>
      </p:pic>
      <p:pic>
        <p:nvPicPr>
          <p:cNvPr id="4" name="Picture 3">
            <a:extLst>
              <a:ext uri="{FF2B5EF4-FFF2-40B4-BE49-F238E27FC236}">
                <a16:creationId xmlns:a16="http://schemas.microsoft.com/office/drawing/2014/main" id="{5D2F3CFE-D3BD-510D-972B-A86A71B5E6D9}"/>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91788" y="3997376"/>
            <a:ext cx="4067175" cy="676275"/>
          </a:xfrm>
          <a:prstGeom prst="rect">
            <a:avLst/>
          </a:prstGeom>
          <a:noFill/>
        </p:spPr>
      </p:pic>
    </p:spTree>
    <p:extLst>
      <p:ext uri="{BB962C8B-B14F-4D97-AF65-F5344CB8AC3E}">
        <p14:creationId xmlns:p14="http://schemas.microsoft.com/office/powerpoint/2010/main" val="297724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5" name="Content Placeholder 5">
            <a:extLst>
              <a:ext uri="{FF2B5EF4-FFF2-40B4-BE49-F238E27FC236}">
                <a16:creationId xmlns:a16="http://schemas.microsoft.com/office/drawing/2014/main" id="{9D7B0947-1494-345A-42CA-89894DEBA471}"/>
              </a:ext>
            </a:extLst>
          </p:cNvPr>
          <p:cNvGraphicFramePr>
            <a:graphicFrameLocks/>
          </p:cNvGraphicFramePr>
          <p:nvPr/>
        </p:nvGraphicFramePr>
        <p:xfrm>
          <a:off x="-597937" y="160538"/>
          <a:ext cx="9936339" cy="434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681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2" name="Content Placeholder 5">
            <a:extLst>
              <a:ext uri="{FF2B5EF4-FFF2-40B4-BE49-F238E27FC236}">
                <a16:creationId xmlns:a16="http://schemas.microsoft.com/office/drawing/2014/main" id="{0F1DC81C-0F54-DBA5-81A8-CA788F97A224}"/>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36658" y="946989"/>
            <a:ext cx="5514286" cy="676190"/>
          </a:xfrm>
          <a:prstGeom prst="rect">
            <a:avLst/>
          </a:prstGeom>
          <a:noFill/>
          <a:ln>
            <a:noFill/>
          </a:ln>
        </p:spPr>
      </p:pic>
      <p:pic>
        <p:nvPicPr>
          <p:cNvPr id="3" name="Picture 2">
            <a:extLst>
              <a:ext uri="{FF2B5EF4-FFF2-40B4-BE49-F238E27FC236}">
                <a16:creationId xmlns:a16="http://schemas.microsoft.com/office/drawing/2014/main" id="{96A879E7-54AF-6EB9-30D6-E98BA512D0E6}"/>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6658" y="2384004"/>
            <a:ext cx="5410200" cy="676275"/>
          </a:xfrm>
          <a:prstGeom prst="rect">
            <a:avLst/>
          </a:prstGeom>
          <a:noFill/>
        </p:spPr>
      </p:pic>
      <p:pic>
        <p:nvPicPr>
          <p:cNvPr id="4" name="Picture 3">
            <a:extLst>
              <a:ext uri="{FF2B5EF4-FFF2-40B4-BE49-F238E27FC236}">
                <a16:creationId xmlns:a16="http://schemas.microsoft.com/office/drawing/2014/main" id="{5D2F3CFE-D3BD-510D-972B-A86A71B5E6D9}"/>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91788" y="3997376"/>
            <a:ext cx="4067175" cy="676275"/>
          </a:xfrm>
          <a:prstGeom prst="rect">
            <a:avLst/>
          </a:prstGeom>
          <a:noFill/>
        </p:spPr>
      </p:pic>
    </p:spTree>
    <p:extLst>
      <p:ext uri="{BB962C8B-B14F-4D97-AF65-F5344CB8AC3E}">
        <p14:creationId xmlns:p14="http://schemas.microsoft.com/office/powerpoint/2010/main" val="2755069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851850" y="743020"/>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16. </a:t>
            </a:r>
            <a:endParaRPr sz="2800" dirty="0"/>
          </a:p>
        </p:txBody>
      </p:sp>
      <p:sp>
        <p:nvSpPr>
          <p:cNvPr id="252" name="Google Shape;252;p34"/>
          <p:cNvSpPr txBox="1">
            <a:spLocks noGrp="1"/>
          </p:cNvSpPr>
          <p:nvPr>
            <p:ph type="body" idx="1"/>
          </p:nvPr>
        </p:nvSpPr>
        <p:spPr>
          <a:xfrm>
            <a:off x="374636" y="2007193"/>
            <a:ext cx="7440300" cy="2195137"/>
          </a:xfrm>
          <a:prstGeom prst="rect">
            <a:avLst/>
          </a:prstGeom>
        </p:spPr>
        <p:txBody>
          <a:bodyPr spcFirstLastPara="1" wrap="square" lIns="0" tIns="0" rIns="0" bIns="0" anchor="t" anchorCtr="0">
            <a:noAutofit/>
          </a:bodyPr>
          <a:lstStyle/>
          <a:p>
            <a:pPr marL="76200" lvl="0" indent="0" algn="l" rtl="0">
              <a:spcBef>
                <a:spcPts val="0"/>
              </a:spcBef>
              <a:spcAft>
                <a:spcPts val="0"/>
              </a:spcAft>
              <a:buSzPts val="2400"/>
              <a:buNone/>
            </a:pP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2" name="Picture 1">
            <a:extLst>
              <a:ext uri="{FF2B5EF4-FFF2-40B4-BE49-F238E27FC236}">
                <a16:creationId xmlns:a16="http://schemas.microsoft.com/office/drawing/2014/main" id="{CA005000-0E33-EFBA-8D5A-43D719704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45" y="1207420"/>
            <a:ext cx="8955655" cy="2994910"/>
          </a:xfrm>
          <a:prstGeom prst="rect">
            <a:avLst/>
          </a:prstGeom>
        </p:spPr>
      </p:pic>
    </p:spTree>
    <p:extLst>
      <p:ext uri="{BB962C8B-B14F-4D97-AF65-F5344CB8AC3E}">
        <p14:creationId xmlns:p14="http://schemas.microsoft.com/office/powerpoint/2010/main" val="3700070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851850" y="743020"/>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16. </a:t>
            </a:r>
            <a:endParaRPr sz="2800" dirty="0"/>
          </a:p>
        </p:txBody>
      </p:sp>
      <mc:AlternateContent xmlns:mc="http://schemas.openxmlformats.org/markup-compatibility/2006">
        <mc:Choice xmlns:a14="http://schemas.microsoft.com/office/drawing/2010/main" Requires="a14">
          <p:sp>
            <p:nvSpPr>
              <p:cNvPr id="252" name="Google Shape;252;p34"/>
              <p:cNvSpPr txBox="1">
                <a:spLocks noGrp="1"/>
              </p:cNvSpPr>
              <p:nvPr>
                <p:ph type="body" idx="1"/>
              </p:nvPr>
            </p:nvSpPr>
            <p:spPr>
              <a:xfrm>
                <a:off x="374636" y="1180945"/>
                <a:ext cx="7440300" cy="2781609"/>
              </a:xfrm>
              <a:prstGeom prst="rect">
                <a:avLst/>
              </a:prstGeom>
            </p:spPr>
            <p:txBody>
              <a:bodyPr spcFirstLastPara="1" wrap="square" lIns="0" tIns="0" rIns="0" bIns="0" anchor="t" anchorCtr="0">
                <a:noAutofit/>
              </a:bodyPr>
              <a:lstStyle/>
              <a:p>
                <a:r>
                  <a:rPr lang="en-US" b="1" dirty="0">
                    <a:solidFill>
                      <a:srgbClr val="FF0000"/>
                    </a:solidFill>
                  </a:rPr>
                  <a:t>B) 1.8, less expensive </a:t>
                </a:r>
              </a:p>
              <a:p>
                <a:endParaRPr lang="en-US" dirty="0"/>
              </a:p>
              <a:p>
                <a:r>
                  <a:rPr lang="en-US" dirty="0">
                    <a:solidFill>
                      <a:schemeClr val="tx1"/>
                    </a:solidFill>
                  </a:rPr>
                  <a:t>Need to get one of the currencies in terms of the other: </a:t>
                </a:r>
                <a14:m>
                  <m:oMath xmlns:m="http://schemas.openxmlformats.org/officeDocument/2006/math">
                    <m:f>
                      <m:fPr>
                        <m:ctrlPr>
                          <a:rPr lang="bg-BG" i="1" smtClean="0">
                            <a:solidFill>
                              <a:schemeClr val="tx1"/>
                            </a:solidFill>
                            <a:latin typeface="Cambria Math" panose="02040503050406030204" pitchFamily="18" charset="0"/>
                          </a:rPr>
                        </m:ctrlPr>
                      </m:fPr>
                      <m:num>
                        <m:r>
                          <a:rPr lang="en-US" b="0" i="1" smtClean="0">
                            <a:solidFill>
                              <a:schemeClr val="tx1"/>
                            </a:solidFill>
                            <a:latin typeface="Cambria Math" charset="0"/>
                          </a:rPr>
                          <m:t>𝑈𝑆</m:t>
                        </m:r>
                        <m:r>
                          <a:rPr lang="en-US" b="0" i="1" smtClean="0">
                            <a:solidFill>
                              <a:schemeClr val="tx1"/>
                            </a:solidFill>
                            <a:latin typeface="Cambria Math" charset="0"/>
                          </a:rPr>
                          <m:t>$</m:t>
                        </m:r>
                      </m:num>
                      <m:den>
                        <m:r>
                          <a:rPr lang="en-US" b="0" i="1" smtClean="0">
                            <a:solidFill>
                              <a:schemeClr val="tx1"/>
                            </a:solidFill>
                            <a:latin typeface="Cambria Math" charset="0"/>
                          </a:rPr>
                          <m:t>𝑍𝐴𝑅</m:t>
                        </m:r>
                      </m:den>
                    </m:f>
                  </m:oMath>
                </a14:m>
                <a:r>
                  <a:rPr lang="en-US" dirty="0">
                    <a:solidFill>
                      <a:schemeClr val="tx1"/>
                    </a:solidFill>
                  </a:rPr>
                  <a:t> = </a:t>
                </a:r>
                <a14:m>
                  <m:oMath xmlns:m="http://schemas.openxmlformats.org/officeDocument/2006/math">
                    <m:f>
                      <m:fPr>
                        <m:ctrlPr>
                          <a:rPr lang="bg-BG" i="1" smtClean="0">
                            <a:solidFill>
                              <a:schemeClr val="tx1"/>
                            </a:solidFill>
                            <a:latin typeface="Cambria Math" panose="02040503050406030204" pitchFamily="18" charset="0"/>
                          </a:rPr>
                        </m:ctrlPr>
                      </m:fPr>
                      <m:num>
                        <m:r>
                          <a:rPr lang="en-US" b="0" i="1" smtClean="0">
                            <a:solidFill>
                              <a:schemeClr val="tx1"/>
                            </a:solidFill>
                            <a:latin typeface="Cambria Math" charset="0"/>
                          </a:rPr>
                          <m:t>𝑥</m:t>
                        </m:r>
                      </m:num>
                      <m:den>
                        <m:r>
                          <a:rPr lang="en-US" b="0" i="1" smtClean="0">
                            <a:solidFill>
                              <a:schemeClr val="tx1"/>
                            </a:solidFill>
                            <a:latin typeface="Cambria Math" charset="0"/>
                          </a:rPr>
                          <m:t>40</m:t>
                        </m:r>
                      </m:den>
                    </m:f>
                  </m:oMath>
                </a14:m>
                <a:r>
                  <a:rPr lang="en-US" dirty="0">
                    <a:solidFill>
                      <a:schemeClr val="tx1"/>
                    </a:solidFill>
                  </a:rPr>
                  <a:t> = 0.09, therefore x = 3.6</a:t>
                </a:r>
              </a:p>
              <a:p>
                <a:r>
                  <a:rPr lang="en-US" dirty="0">
                    <a:solidFill>
                      <a:schemeClr val="tx1"/>
                    </a:solidFill>
                  </a:rPr>
                  <a:t>Therefore, </a:t>
                </a:r>
                <a14:m>
                  <m:oMath xmlns:m="http://schemas.openxmlformats.org/officeDocument/2006/math">
                    <m:f>
                      <m:fPr>
                        <m:ctrlPr>
                          <a:rPr lang="bg-BG" i="1" smtClean="0">
                            <a:solidFill>
                              <a:schemeClr val="tx1"/>
                            </a:solidFill>
                            <a:latin typeface="Cambria Math" panose="02040503050406030204" pitchFamily="18" charset="0"/>
                          </a:rPr>
                        </m:ctrlPr>
                      </m:fPr>
                      <m:num>
                        <m:r>
                          <a:rPr lang="en-US" b="0" i="1" smtClean="0">
                            <a:solidFill>
                              <a:schemeClr val="tx1"/>
                            </a:solidFill>
                            <a:latin typeface="Cambria Math" charset="0"/>
                          </a:rPr>
                          <m:t>3.6</m:t>
                        </m:r>
                      </m:num>
                      <m:den>
                        <m:r>
                          <a:rPr lang="en-US" b="0" i="1" smtClean="0">
                            <a:solidFill>
                              <a:schemeClr val="tx1"/>
                            </a:solidFill>
                            <a:latin typeface="Cambria Math" charset="0"/>
                          </a:rPr>
                          <m:t>2</m:t>
                        </m:r>
                      </m:den>
                    </m:f>
                  </m:oMath>
                </a14:m>
                <a:r>
                  <a:rPr lang="en-US" dirty="0">
                    <a:solidFill>
                      <a:schemeClr val="tx1"/>
                    </a:solidFill>
                  </a:rPr>
                  <a:t> = 1.8 (this represents the real exchange rate)</a:t>
                </a:r>
              </a:p>
              <a:p>
                <a:r>
                  <a:rPr lang="en-US" dirty="0">
                    <a:solidFill>
                      <a:schemeClr val="tx1"/>
                    </a:solidFill>
                  </a:rPr>
                  <a:t>Due to a bag of oranges costing $3.6 in SA and $2 in US, it proves that the oranges are cheaper in the US</a:t>
                </a:r>
              </a:p>
              <a:p>
                <a:pPr marL="76200" lvl="0" indent="0" algn="l" rtl="0">
                  <a:spcBef>
                    <a:spcPts val="0"/>
                  </a:spcBef>
                  <a:spcAft>
                    <a:spcPts val="0"/>
                  </a:spcAft>
                  <a:buSzPts val="2400"/>
                  <a:buNone/>
                </a:pPr>
                <a:endParaRPr dirty="0"/>
              </a:p>
            </p:txBody>
          </p:sp>
        </mc:Choice>
        <mc:Fallback>
          <p:sp>
            <p:nvSpPr>
              <p:cNvPr id="252" name="Google Shape;252;p34"/>
              <p:cNvSpPr txBox="1">
                <a:spLocks noGrp="1" noRot="1" noChangeAspect="1" noMove="1" noResize="1" noEditPoints="1" noAdjustHandles="1" noChangeArrowheads="1" noChangeShapeType="1" noTextEdit="1"/>
              </p:cNvSpPr>
              <p:nvPr>
                <p:ph type="body" idx="1"/>
              </p:nvPr>
            </p:nvSpPr>
            <p:spPr>
              <a:xfrm>
                <a:off x="374636" y="1180945"/>
                <a:ext cx="7440300" cy="2781609"/>
              </a:xfrm>
              <a:prstGeom prst="rect">
                <a:avLst/>
              </a:prstGeom>
              <a:blipFill>
                <a:blip r:embed="rId3"/>
                <a:stretch>
                  <a:fillRect l="-1392" t="-3070" r="-1966" b="-39693"/>
                </a:stretch>
              </a:blipFill>
            </p:spPr>
            <p:txBody>
              <a:bodyPr/>
              <a:lstStyle/>
              <a:p>
                <a:r>
                  <a:rPr lang="en-SS">
                    <a:noFill/>
                  </a:rPr>
                  <a:t> </a:t>
                </a:r>
              </a:p>
            </p:txBody>
          </p:sp>
        </mc:Fallback>
      </mc:AlternateContent>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29953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74636" y="2373600"/>
            <a:ext cx="7440300" cy="396300"/>
          </a:xfrm>
          <a:prstGeom prst="rect">
            <a:avLst/>
          </a:prstGeom>
        </p:spPr>
        <p:txBody>
          <a:bodyPr spcFirstLastPara="1" wrap="square" lIns="0" tIns="0" rIns="0" bIns="0" anchor="b" anchorCtr="0">
            <a:noAutofit/>
          </a:bodyPr>
          <a:lstStyle/>
          <a:p>
            <a:r>
              <a:rPr lang="en" dirty="0"/>
              <a:t>17. </a:t>
            </a:r>
            <a:r>
              <a:rPr lang="en-US" sz="2800" b="1" dirty="0">
                <a:solidFill>
                  <a:schemeClr val="tx1"/>
                </a:solidFill>
              </a:rPr>
              <a:t>Assume an exchange rate of $1= R12.73.  A South African product sells in the United States for $18. By what percentage will the rand revenues change from the sale of one unit of the product in the United States if the dollar is worth R11.55? </a:t>
            </a:r>
            <a:br>
              <a:rPr lang="en-US" b="1" dirty="0">
                <a:solidFill>
                  <a:schemeClr val="tx1"/>
                </a:solidFill>
              </a:rPr>
            </a:br>
            <a:r>
              <a:rPr lang="en" dirty="0"/>
              <a:t> </a:t>
            </a:r>
            <a:endParaRPr sz="2800" dirty="0"/>
          </a:p>
        </p:txBody>
      </p:sp>
      <p:sp>
        <p:nvSpPr>
          <p:cNvPr id="252" name="Google Shape;252;p34"/>
          <p:cNvSpPr txBox="1">
            <a:spLocks noGrp="1"/>
          </p:cNvSpPr>
          <p:nvPr>
            <p:ph type="body" idx="1"/>
          </p:nvPr>
        </p:nvSpPr>
        <p:spPr>
          <a:xfrm>
            <a:off x="374636" y="1878723"/>
            <a:ext cx="7440300" cy="2195137"/>
          </a:xfrm>
          <a:prstGeom prst="rect">
            <a:avLst/>
          </a:prstGeom>
        </p:spPr>
        <p:txBody>
          <a:bodyPr spcFirstLastPara="1" wrap="square" lIns="0" tIns="0" rIns="0" bIns="0" anchor="t" anchorCtr="0">
            <a:noAutofit/>
          </a:bodyPr>
          <a:lstStyle/>
          <a:p>
            <a:endParaRPr lang="en-US" b="1" dirty="0">
              <a:solidFill>
                <a:schemeClr val="tx1"/>
              </a:solidFill>
            </a:endParaRPr>
          </a:p>
          <a:p>
            <a:pPr marL="800100" lvl="1" indent="-342900">
              <a:buFont typeface="+mj-lt"/>
              <a:buAutoNum type="alphaLcParenR"/>
            </a:pPr>
            <a:r>
              <a:rPr lang="en-US" b="1" dirty="0">
                <a:solidFill>
                  <a:schemeClr val="tx1"/>
                </a:solidFill>
              </a:rPr>
              <a:t>+21.24% </a:t>
            </a:r>
          </a:p>
          <a:p>
            <a:pPr marL="800100" lvl="1" indent="-342900">
              <a:buFont typeface="+mj-lt"/>
              <a:buAutoNum type="alphaLcParenR"/>
            </a:pPr>
            <a:r>
              <a:rPr lang="en-US" b="1" dirty="0">
                <a:solidFill>
                  <a:schemeClr val="tx1"/>
                </a:solidFill>
              </a:rPr>
              <a:t>+10.22% </a:t>
            </a:r>
          </a:p>
          <a:p>
            <a:pPr marL="800100" lvl="1" indent="-342900">
              <a:buFont typeface="+mj-lt"/>
              <a:buAutoNum type="alphaLcParenR"/>
            </a:pPr>
            <a:r>
              <a:rPr lang="en-US" b="1" dirty="0">
                <a:solidFill>
                  <a:schemeClr val="tx1"/>
                </a:solidFill>
              </a:rPr>
              <a:t>+3.25% </a:t>
            </a:r>
          </a:p>
          <a:p>
            <a:pPr marL="800100" lvl="1" indent="-342900">
              <a:buFont typeface="+mj-lt"/>
              <a:buAutoNum type="alphaLcParenR"/>
            </a:pPr>
            <a:r>
              <a:rPr lang="en-US" b="1" dirty="0">
                <a:solidFill>
                  <a:schemeClr val="tx1"/>
                </a:solidFill>
              </a:rPr>
              <a:t>-4.7% </a:t>
            </a:r>
          </a:p>
          <a:p>
            <a:pPr marL="800100" lvl="1" indent="-342900">
              <a:buFont typeface="+mj-lt"/>
              <a:buAutoNum type="alphaLcParenR"/>
            </a:pPr>
            <a:r>
              <a:rPr lang="en-US" b="1" dirty="0">
                <a:solidFill>
                  <a:schemeClr val="tx1"/>
                </a:solidFill>
              </a:rPr>
              <a:t>-9.28% </a:t>
            </a:r>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24222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855300" y="836000"/>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 An expansionary monetary policy tends to</a:t>
            </a:r>
            <a:endParaRPr dirty="0"/>
          </a:p>
        </p:txBody>
      </p:sp>
      <p:sp>
        <p:nvSpPr>
          <p:cNvPr id="252" name="Google Shape;252;p34"/>
          <p:cNvSpPr txBox="1">
            <a:spLocks noGrp="1"/>
          </p:cNvSpPr>
          <p:nvPr>
            <p:ph type="body" idx="1"/>
          </p:nvPr>
        </p:nvSpPr>
        <p:spPr>
          <a:xfrm>
            <a:off x="855300" y="1576550"/>
            <a:ext cx="7440300" cy="28113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 dirty="0"/>
              <a:t>decrease inflation.</a:t>
            </a:r>
            <a:endParaRPr dirty="0"/>
          </a:p>
          <a:p>
            <a:pPr marL="457200" lvl="0" indent="-381000" algn="l" rtl="0">
              <a:spcBef>
                <a:spcPts val="0"/>
              </a:spcBef>
              <a:spcAft>
                <a:spcPts val="0"/>
              </a:spcAft>
              <a:buSzPts val="2400"/>
              <a:buAutoNum type="alphaUcPeriod"/>
            </a:pPr>
            <a:r>
              <a:rPr lang="en" dirty="0"/>
              <a:t>increase taxes.</a:t>
            </a:r>
            <a:endParaRPr dirty="0"/>
          </a:p>
          <a:p>
            <a:pPr marL="457200" lvl="0" indent="-381000" algn="l" rtl="0">
              <a:spcBef>
                <a:spcPts val="0"/>
              </a:spcBef>
              <a:spcAft>
                <a:spcPts val="0"/>
              </a:spcAft>
              <a:buSzPts val="2400"/>
              <a:buAutoNum type="alphaUcPeriod"/>
            </a:pPr>
            <a:r>
              <a:rPr lang="en" dirty="0">
                <a:solidFill>
                  <a:srgbClr val="FF0000"/>
                </a:solidFill>
              </a:rPr>
              <a:t>increase aggregate demand.</a:t>
            </a:r>
            <a:endParaRPr dirty="0">
              <a:solidFill>
                <a:srgbClr val="FF0000"/>
              </a:solidFill>
            </a:endParaRPr>
          </a:p>
          <a:p>
            <a:pPr marL="457200" lvl="0" indent="-381000" algn="l" rtl="0">
              <a:spcBef>
                <a:spcPts val="0"/>
              </a:spcBef>
              <a:spcAft>
                <a:spcPts val="0"/>
              </a:spcAft>
              <a:buSzPts val="2400"/>
              <a:buAutoNum type="alphaUcPeriod"/>
            </a:pPr>
            <a:r>
              <a:rPr lang="en" dirty="0"/>
              <a:t>increase interest rates.</a:t>
            </a:r>
            <a:endParaRPr dirty="0"/>
          </a:p>
          <a:p>
            <a:pPr marL="457200" lvl="0" indent="-381000" algn="l" rtl="0">
              <a:spcBef>
                <a:spcPts val="0"/>
              </a:spcBef>
              <a:spcAft>
                <a:spcPts val="0"/>
              </a:spcAft>
              <a:buSzPts val="2400"/>
              <a:buAutoNum type="alphaUcPeriod"/>
            </a:pPr>
            <a:r>
              <a:rPr lang="en" dirty="0"/>
              <a:t>increase budgetary deficits.</a:t>
            </a:r>
            <a:endParaRPr dirty="0"/>
          </a:p>
          <a:p>
            <a:pPr marL="0" lvl="0" indent="0" algn="l" rtl="0">
              <a:spcBef>
                <a:spcPts val="800"/>
              </a:spcBef>
              <a:spcAft>
                <a:spcPts val="800"/>
              </a:spcAft>
              <a:buNone/>
            </a:pP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188889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374636" y="2373600"/>
            <a:ext cx="7440300" cy="396300"/>
          </a:xfrm>
          <a:prstGeom prst="rect">
            <a:avLst/>
          </a:prstGeom>
        </p:spPr>
        <p:txBody>
          <a:bodyPr spcFirstLastPara="1" wrap="square" lIns="0" tIns="0" rIns="0" bIns="0" anchor="b" anchorCtr="0">
            <a:noAutofit/>
          </a:bodyPr>
          <a:lstStyle/>
          <a:p>
            <a:r>
              <a:rPr lang="en" dirty="0"/>
              <a:t>17. </a:t>
            </a:r>
            <a:r>
              <a:rPr lang="en-US" sz="2800" b="1" dirty="0">
                <a:solidFill>
                  <a:schemeClr val="tx1"/>
                </a:solidFill>
              </a:rPr>
              <a:t>Assume an exchange rate of $1= R12.73.  A South African product sells in the United States for $18. By what percentage will the rand revenues change from the sale of one unit of the product in the United States if the dollar is worth R11.55? </a:t>
            </a:r>
            <a:br>
              <a:rPr lang="en-US" b="1" dirty="0">
                <a:solidFill>
                  <a:schemeClr val="tx1"/>
                </a:solidFill>
              </a:rPr>
            </a:br>
            <a:r>
              <a:rPr lang="en" dirty="0"/>
              <a:t>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C04A0B36-E907-EA8F-29DA-2BB04A2E60B2}"/>
                  </a:ext>
                </a:extLst>
              </p:cNvPr>
              <p:cNvSpPr txBox="1">
                <a:spLocks/>
              </p:cNvSpPr>
              <p:nvPr/>
            </p:nvSpPr>
            <p:spPr>
              <a:xfrm>
                <a:off x="0" y="2373600"/>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2000" b="1" dirty="0">
                    <a:solidFill>
                      <a:srgbClr val="FF0000"/>
                    </a:solidFill>
                  </a:rPr>
                  <a:t>E) -9.28%</a:t>
                </a:r>
              </a:p>
              <a:p>
                <a:endParaRPr lang="en-US" sz="2000" dirty="0"/>
              </a:p>
              <a:p>
                <a:r>
                  <a:rPr lang="en-US" sz="2000" dirty="0">
                    <a:solidFill>
                      <a:schemeClr val="tx1"/>
                    </a:solidFill>
                  </a:rPr>
                  <a:t>R12.73 x $18 = R229.14</a:t>
                </a:r>
              </a:p>
              <a:p>
                <a:r>
                  <a:rPr lang="en-US" sz="2000" dirty="0">
                    <a:solidFill>
                      <a:schemeClr val="tx1"/>
                    </a:solidFill>
                  </a:rPr>
                  <a:t>R11.55 x $18 = R207.90</a:t>
                </a:r>
              </a:p>
              <a:p>
                <a:r>
                  <a:rPr lang="en-US" sz="2000" dirty="0">
                    <a:solidFill>
                      <a:schemeClr val="tx1"/>
                    </a:solidFill>
                  </a:rPr>
                  <a:t>Therefore, % change = </a:t>
                </a:r>
                <a14:m>
                  <m:oMath xmlns:m="http://schemas.openxmlformats.org/officeDocument/2006/math">
                    <m:f>
                      <m:fPr>
                        <m:ctrlPr>
                          <a:rPr lang="bg-BG" sz="2000" i="1" smtClean="0">
                            <a:solidFill>
                              <a:schemeClr val="tx1"/>
                            </a:solidFill>
                            <a:latin typeface="Cambria Math" panose="02040503050406030204" pitchFamily="18" charset="0"/>
                          </a:rPr>
                        </m:ctrlPr>
                      </m:fPr>
                      <m:num>
                        <m:r>
                          <a:rPr lang="en-US" sz="2000" i="1" smtClean="0">
                            <a:solidFill>
                              <a:schemeClr val="tx1"/>
                            </a:solidFill>
                            <a:latin typeface="Cambria Math" charset="0"/>
                          </a:rPr>
                          <m:t>𝑁𝑒𝑤</m:t>
                        </m:r>
                        <m:r>
                          <a:rPr lang="en-US" sz="2000" i="1" smtClean="0">
                            <a:solidFill>
                              <a:schemeClr val="tx1"/>
                            </a:solidFill>
                            <a:latin typeface="Cambria Math" charset="0"/>
                          </a:rPr>
                          <m:t> −</m:t>
                        </m:r>
                        <m:r>
                          <a:rPr lang="en-US" sz="2000" i="1" smtClean="0">
                            <a:solidFill>
                              <a:schemeClr val="tx1"/>
                            </a:solidFill>
                            <a:latin typeface="Cambria Math" charset="0"/>
                          </a:rPr>
                          <m:t>𝑜𝑙𝑑</m:t>
                        </m:r>
                      </m:num>
                      <m:den>
                        <m:r>
                          <a:rPr lang="en-US" sz="2000" i="1" smtClean="0">
                            <a:solidFill>
                              <a:schemeClr val="tx1"/>
                            </a:solidFill>
                            <a:latin typeface="Cambria Math" charset="0"/>
                          </a:rPr>
                          <m:t>𝑜𝑙𝑑</m:t>
                        </m:r>
                      </m:den>
                    </m:f>
                  </m:oMath>
                </a14:m>
                <a:r>
                  <a:rPr lang="en-US" sz="2000" dirty="0">
                    <a:solidFill>
                      <a:schemeClr val="tx1"/>
                    </a:solidFill>
                  </a:rPr>
                  <a:t> x 100 = </a:t>
                </a:r>
                <a14:m>
                  <m:oMath xmlns:m="http://schemas.openxmlformats.org/officeDocument/2006/math">
                    <m:f>
                      <m:fPr>
                        <m:ctrlPr>
                          <a:rPr lang="bg-BG" sz="2000" i="1" smtClean="0">
                            <a:solidFill>
                              <a:schemeClr val="tx1"/>
                            </a:solidFill>
                            <a:latin typeface="Cambria Math" panose="02040503050406030204" pitchFamily="18" charset="0"/>
                          </a:rPr>
                        </m:ctrlPr>
                      </m:fPr>
                      <m:num>
                        <m:r>
                          <a:rPr lang="en-US" sz="2000" i="1" smtClean="0">
                            <a:solidFill>
                              <a:schemeClr val="tx1"/>
                            </a:solidFill>
                            <a:latin typeface="Cambria Math" charset="0"/>
                          </a:rPr>
                          <m:t>207.90 −229.14</m:t>
                        </m:r>
                      </m:num>
                      <m:den>
                        <m:r>
                          <a:rPr lang="en-US" sz="2000" i="1" smtClean="0">
                            <a:solidFill>
                              <a:schemeClr val="tx1"/>
                            </a:solidFill>
                            <a:latin typeface="Cambria Math" charset="0"/>
                          </a:rPr>
                          <m:t>229.14</m:t>
                        </m:r>
                      </m:den>
                    </m:f>
                  </m:oMath>
                </a14:m>
                <a:r>
                  <a:rPr lang="en-US" sz="2000" dirty="0">
                    <a:solidFill>
                      <a:schemeClr val="tx1"/>
                    </a:solidFill>
                  </a:rPr>
                  <a:t> x 100 = -9.2694%</a:t>
                </a:r>
              </a:p>
              <a:p>
                <a:endParaRPr lang="en-US" dirty="0"/>
              </a:p>
            </p:txBody>
          </p:sp>
        </mc:Choice>
        <mc:Fallback>
          <p:sp>
            <p:nvSpPr>
              <p:cNvPr id="2" name="Content Placeholder 2">
                <a:extLst>
                  <a:ext uri="{FF2B5EF4-FFF2-40B4-BE49-F238E27FC236}">
                    <a16:creationId xmlns:a16="http://schemas.microsoft.com/office/drawing/2014/main" id="{C04A0B36-E907-EA8F-29DA-2BB04A2E60B2}"/>
                  </a:ext>
                </a:extLst>
              </p:cNvPr>
              <p:cNvSpPr txBox="1">
                <a:spLocks noRot="1" noChangeAspect="1" noMove="1" noResize="1" noEditPoints="1" noAdjustHandles="1" noChangeArrowheads="1" noChangeShapeType="1" noTextEdit="1"/>
              </p:cNvSpPr>
              <p:nvPr/>
            </p:nvSpPr>
            <p:spPr>
              <a:xfrm>
                <a:off x="0" y="2373600"/>
                <a:ext cx="10178322" cy="3593591"/>
              </a:xfrm>
              <a:prstGeom prst="rect">
                <a:avLst/>
              </a:prstGeom>
              <a:blipFill>
                <a:blip r:embed="rId3"/>
                <a:stretch>
                  <a:fillRect l="-1018" t="-3390"/>
                </a:stretch>
              </a:blipFill>
              <a:ln>
                <a:noFill/>
              </a:ln>
            </p:spPr>
            <p:txBody>
              <a:bodyPr/>
              <a:lstStyle/>
              <a:p>
                <a:r>
                  <a:rPr lang="en-SS">
                    <a:noFill/>
                  </a:rPr>
                  <a:t> </a:t>
                </a:r>
              </a:p>
            </p:txBody>
          </p:sp>
        </mc:Fallback>
      </mc:AlternateContent>
    </p:spTree>
    <p:extLst>
      <p:ext uri="{BB962C8B-B14F-4D97-AF65-F5344CB8AC3E}">
        <p14:creationId xmlns:p14="http://schemas.microsoft.com/office/powerpoint/2010/main" val="74621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90916" y="471100"/>
            <a:ext cx="7845164"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18.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2" name="Content Placeholder 2">
            <a:extLst>
              <a:ext uri="{FF2B5EF4-FFF2-40B4-BE49-F238E27FC236}">
                <a16:creationId xmlns:a16="http://schemas.microsoft.com/office/drawing/2014/main" id="{EB0B95EF-F792-B8A7-11B8-EB35A5E78F32}"/>
              </a:ext>
            </a:extLst>
          </p:cNvPr>
          <p:cNvSpPr txBox="1">
            <a:spLocks/>
          </p:cNvSpPr>
          <p:nvPr/>
        </p:nvSpPr>
        <p:spPr>
          <a:xfrm>
            <a:off x="256938" y="1003239"/>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buFont typeface="Barlow Light"/>
              <a:buNone/>
            </a:pPr>
            <a:r>
              <a:rPr lang="en-US" sz="2000" dirty="0">
                <a:solidFill>
                  <a:srgbClr val="000000"/>
                </a:solidFill>
                <a:highlight>
                  <a:srgbClr val="FFFFFF"/>
                </a:highlight>
              </a:rPr>
              <a:t>Suppose the US Federal Reserve Bank (the “Fed”) wants to fix the </a:t>
            </a:r>
          </a:p>
          <a:p>
            <a:pPr marL="0" indent="0">
              <a:buFont typeface="Barlow Light"/>
              <a:buNone/>
            </a:pPr>
            <a:r>
              <a:rPr lang="en-US" sz="2000" dirty="0">
                <a:solidFill>
                  <a:srgbClr val="000000"/>
                </a:solidFill>
                <a:highlight>
                  <a:srgbClr val="FFFFFF"/>
                </a:highlight>
              </a:rPr>
              <a:t>U.S. dollar/Mexican peso rate at 11 pesos per dollar under a </a:t>
            </a:r>
          </a:p>
          <a:p>
            <a:pPr marL="0" indent="0">
              <a:buFont typeface="Barlow Light"/>
              <a:buNone/>
            </a:pPr>
            <a:r>
              <a:rPr lang="en-US" sz="2000" dirty="0">
                <a:solidFill>
                  <a:srgbClr val="000000"/>
                </a:solidFill>
                <a:highlight>
                  <a:srgbClr val="FFFFFF"/>
                </a:highlight>
              </a:rPr>
              <a:t>fixed exchange rate policy. If the exchange rate falls to 10 pesos per dollar, </a:t>
            </a:r>
          </a:p>
          <a:p>
            <a:pPr marL="0" indent="0">
              <a:buFont typeface="Barlow Light"/>
              <a:buNone/>
            </a:pPr>
            <a:r>
              <a:rPr lang="en-US" sz="2000" dirty="0">
                <a:solidFill>
                  <a:srgbClr val="000000"/>
                </a:solidFill>
                <a:highlight>
                  <a:srgbClr val="FFFFFF"/>
                </a:highlight>
              </a:rPr>
              <a:t>the Fed can:</a:t>
            </a:r>
            <a:br>
              <a:rPr lang="en-US" sz="2000" dirty="0">
                <a:solidFill>
                  <a:srgbClr val="000000"/>
                </a:solidFill>
                <a:highlight>
                  <a:srgbClr val="FFFFFF"/>
                </a:highlight>
              </a:rPr>
            </a:br>
            <a:br>
              <a:rPr lang="en-US" sz="2000" dirty="0">
                <a:solidFill>
                  <a:srgbClr val="000000"/>
                </a:solidFill>
                <a:highlight>
                  <a:srgbClr val="FFFFFF"/>
                </a:highlight>
              </a:rPr>
            </a:br>
            <a:r>
              <a:rPr lang="en-US" sz="2000" dirty="0">
                <a:solidFill>
                  <a:srgbClr val="000000"/>
                </a:solidFill>
                <a:highlight>
                  <a:srgbClr val="FFFFFF"/>
                </a:highlight>
              </a:rPr>
              <a:t>A. </a:t>
            </a:r>
            <a:r>
              <a:rPr lang="en-US" sz="2000" dirty="0">
                <a:solidFill>
                  <a:srgbClr val="000000"/>
                </a:solidFill>
                <a:latin typeface="Arial"/>
                <a:ea typeface="Arial"/>
                <a:cs typeface="Arial"/>
                <a:sym typeface="Arial"/>
              </a:rPr>
              <a:t>Buy dollars</a:t>
            </a:r>
          </a:p>
          <a:p>
            <a:pPr marL="0" indent="0">
              <a:lnSpc>
                <a:spcPct val="100000"/>
              </a:lnSpc>
              <a:buFont typeface="Barlow Light"/>
              <a:buNone/>
            </a:pPr>
            <a:r>
              <a:rPr lang="en-US" sz="2000" dirty="0">
                <a:solidFill>
                  <a:srgbClr val="000000"/>
                </a:solidFill>
                <a:latin typeface="Arial"/>
                <a:ea typeface="Arial"/>
                <a:cs typeface="Arial"/>
                <a:sym typeface="Arial"/>
              </a:rPr>
              <a:t>B. Sell dollars</a:t>
            </a:r>
          </a:p>
          <a:p>
            <a:pPr marL="0" indent="0">
              <a:lnSpc>
                <a:spcPct val="100000"/>
              </a:lnSpc>
              <a:buFont typeface="Barlow Light"/>
              <a:buNone/>
            </a:pPr>
            <a:r>
              <a:rPr lang="en-US" sz="2000" dirty="0">
                <a:solidFill>
                  <a:srgbClr val="000000"/>
                </a:solidFill>
                <a:latin typeface="Arial"/>
                <a:ea typeface="Arial"/>
                <a:cs typeface="Arial"/>
                <a:sym typeface="Arial"/>
              </a:rPr>
              <a:t>C. Attempt to freeze all sales of dollars</a:t>
            </a:r>
          </a:p>
          <a:p>
            <a:pPr marL="0" indent="0">
              <a:lnSpc>
                <a:spcPct val="100000"/>
              </a:lnSpc>
              <a:buFont typeface="Barlow Light"/>
              <a:buNone/>
            </a:pPr>
            <a:r>
              <a:rPr lang="en-US" sz="2000" dirty="0">
                <a:solidFill>
                  <a:srgbClr val="000000"/>
                </a:solidFill>
                <a:latin typeface="Arial"/>
                <a:ea typeface="Arial"/>
                <a:cs typeface="Arial"/>
                <a:sym typeface="Arial"/>
              </a:rPr>
              <a:t>D. Any of the above actions could take place</a:t>
            </a:r>
            <a:endParaRPr lang="en-US" sz="2000" dirty="0"/>
          </a:p>
        </p:txBody>
      </p:sp>
    </p:spTree>
    <p:extLst>
      <p:ext uri="{BB962C8B-B14F-4D97-AF65-F5344CB8AC3E}">
        <p14:creationId xmlns:p14="http://schemas.microsoft.com/office/powerpoint/2010/main" val="957350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90916" y="471100"/>
            <a:ext cx="7845164"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18.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2" name="Content Placeholder 2">
            <a:extLst>
              <a:ext uri="{FF2B5EF4-FFF2-40B4-BE49-F238E27FC236}">
                <a16:creationId xmlns:a16="http://schemas.microsoft.com/office/drawing/2014/main" id="{EB0B95EF-F792-B8A7-11B8-EB35A5E78F32}"/>
              </a:ext>
            </a:extLst>
          </p:cNvPr>
          <p:cNvSpPr txBox="1">
            <a:spLocks/>
          </p:cNvSpPr>
          <p:nvPr/>
        </p:nvSpPr>
        <p:spPr>
          <a:xfrm>
            <a:off x="0" y="622590"/>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0" indent="0">
              <a:buFont typeface="Barlow Light"/>
              <a:buNone/>
            </a:pPr>
            <a:endParaRPr lang="en-US" sz="2000" dirty="0"/>
          </a:p>
        </p:txBody>
      </p:sp>
      <p:sp>
        <p:nvSpPr>
          <p:cNvPr id="3" name="Content Placeholder 2">
            <a:extLst>
              <a:ext uri="{FF2B5EF4-FFF2-40B4-BE49-F238E27FC236}">
                <a16:creationId xmlns:a16="http://schemas.microsoft.com/office/drawing/2014/main" id="{1A653DBA-261F-6E02-E5D4-721F3493D523}"/>
              </a:ext>
            </a:extLst>
          </p:cNvPr>
          <p:cNvSpPr txBox="1">
            <a:spLocks/>
          </p:cNvSpPr>
          <p:nvPr/>
        </p:nvSpPr>
        <p:spPr>
          <a:xfrm>
            <a:off x="266284" y="1169260"/>
            <a:ext cx="8686800" cy="397424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rgbClr val="FF0000"/>
                </a:solidFill>
              </a:rPr>
              <a:t>A) Buy Dollars</a:t>
            </a:r>
          </a:p>
          <a:p>
            <a:endParaRPr lang="en-US" dirty="0"/>
          </a:p>
          <a:p>
            <a:r>
              <a:rPr lang="en-US" dirty="0">
                <a:solidFill>
                  <a:schemeClr val="tx1"/>
                </a:solidFill>
              </a:rPr>
              <a:t>Explanation : Buying dollars decreases the amount of money in the economy…</a:t>
            </a:r>
          </a:p>
          <a:p>
            <a:r>
              <a:rPr lang="en-ZA" dirty="0">
                <a:solidFill>
                  <a:schemeClr val="tx1"/>
                </a:solidFill>
              </a:rPr>
              <a:t>For a Fixed Exchange Rate Regime:  the exchange rate is </a:t>
            </a:r>
            <a:r>
              <a:rPr lang="en-ZA" b="1" dirty="0">
                <a:solidFill>
                  <a:schemeClr val="tx1"/>
                </a:solidFill>
              </a:rPr>
              <a:t>pegged at a target value</a:t>
            </a:r>
            <a:r>
              <a:rPr lang="en-ZA" dirty="0">
                <a:solidFill>
                  <a:schemeClr val="tx1"/>
                </a:solidFill>
              </a:rPr>
              <a:t> decided by the government or the Central Bank. </a:t>
            </a:r>
          </a:p>
          <a:p>
            <a:r>
              <a:rPr lang="en-ZA" dirty="0">
                <a:solidFill>
                  <a:schemeClr val="tx1"/>
                </a:solidFill>
              </a:rPr>
              <a:t>Forces of demand and supply are blocked by direct intervention in the foreign exchange market. </a:t>
            </a:r>
            <a:endParaRPr lang="en-ZA" sz="1800" dirty="0">
              <a:solidFill>
                <a:schemeClr val="tx1"/>
              </a:solidFill>
            </a:endParaRPr>
          </a:p>
          <a:p>
            <a:r>
              <a:rPr lang="en-ZA" dirty="0">
                <a:solidFill>
                  <a:schemeClr val="tx1"/>
                </a:solidFill>
              </a:rPr>
              <a:t>Requires active intervention in the Forex market</a:t>
            </a:r>
            <a:endParaRPr lang="en-ZA" sz="1800" dirty="0">
              <a:solidFill>
                <a:schemeClr val="tx1"/>
              </a:solidFill>
            </a:endParaRPr>
          </a:p>
          <a:p>
            <a:pPr lvl="1"/>
            <a:r>
              <a:rPr lang="en-ZA" dirty="0">
                <a:solidFill>
                  <a:schemeClr val="tx1"/>
                </a:solidFill>
              </a:rPr>
              <a:t>FED must sell Dollars (↑S) to prevent appreciation. </a:t>
            </a:r>
            <a:endParaRPr lang="en-ZA" sz="1600" dirty="0">
              <a:solidFill>
                <a:schemeClr val="tx1"/>
              </a:solidFill>
            </a:endParaRPr>
          </a:p>
          <a:p>
            <a:pPr lvl="1"/>
            <a:r>
              <a:rPr lang="en-ZA" dirty="0">
                <a:solidFill>
                  <a:schemeClr val="tx1"/>
                </a:solidFill>
              </a:rPr>
              <a:t>FED must buy Dollars (↑D) to prevent depreciation. </a:t>
            </a:r>
            <a:endParaRPr lang="en-ZA" sz="1600" dirty="0">
              <a:solidFill>
                <a:schemeClr val="tx1"/>
              </a:solidFill>
            </a:endParaRPr>
          </a:p>
          <a:p>
            <a:endParaRPr lang="en-US" dirty="0">
              <a:solidFill>
                <a:schemeClr val="tx1"/>
              </a:solidFill>
            </a:endParaRPr>
          </a:p>
          <a:p>
            <a:endParaRPr lang="en-US" dirty="0">
              <a:solidFill>
                <a:schemeClr val="tx1"/>
              </a:solidFill>
            </a:endParaRPr>
          </a:p>
          <a:p>
            <a:pPr marL="0" indent="0">
              <a:buFont typeface="Barlow Light"/>
              <a:buNone/>
            </a:pPr>
            <a:r>
              <a:rPr lang="en-US" dirty="0">
                <a:solidFill>
                  <a:schemeClr val="tx1"/>
                </a:solidFill>
              </a:rPr>
              <a:t> </a:t>
            </a:r>
          </a:p>
          <a:p>
            <a:endParaRPr lang="en-US" dirty="0"/>
          </a:p>
        </p:txBody>
      </p:sp>
    </p:spTree>
    <p:extLst>
      <p:ext uri="{BB962C8B-B14F-4D97-AF65-F5344CB8AC3E}">
        <p14:creationId xmlns:p14="http://schemas.microsoft.com/office/powerpoint/2010/main" val="354092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90916" y="471100"/>
            <a:ext cx="7845164"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19.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pic>
        <p:nvPicPr>
          <p:cNvPr id="3" name="Picture 2">
            <a:extLst>
              <a:ext uri="{FF2B5EF4-FFF2-40B4-BE49-F238E27FC236}">
                <a16:creationId xmlns:a16="http://schemas.microsoft.com/office/drawing/2014/main" id="{2CA401D6-BCEE-920D-6890-247A20E42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16" y="867400"/>
            <a:ext cx="8424092" cy="2550814"/>
          </a:xfrm>
          <a:prstGeom prst="rect">
            <a:avLst/>
          </a:prstGeom>
        </p:spPr>
      </p:pic>
    </p:spTree>
    <p:extLst>
      <p:ext uri="{BB962C8B-B14F-4D97-AF65-F5344CB8AC3E}">
        <p14:creationId xmlns:p14="http://schemas.microsoft.com/office/powerpoint/2010/main" val="1186578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90916" y="471100"/>
            <a:ext cx="7845164"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19.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graphicFrame>
        <p:nvGraphicFramePr>
          <p:cNvPr id="6" name="Diagram 5">
            <a:extLst>
              <a:ext uri="{FF2B5EF4-FFF2-40B4-BE49-F238E27FC236}">
                <a16:creationId xmlns:a16="http://schemas.microsoft.com/office/drawing/2014/main" id="{296E1DE8-609C-0231-5118-69EB7449AAF3}"/>
              </a:ext>
            </a:extLst>
          </p:cNvPr>
          <p:cNvGraphicFramePr/>
          <p:nvPr>
            <p:extLst>
              <p:ext uri="{D42A27DB-BD31-4B8C-83A1-F6EECF244321}">
                <p14:modId xmlns:p14="http://schemas.microsoft.com/office/powerpoint/2010/main" val="3922005733"/>
              </p:ext>
            </p:extLst>
          </p:nvPr>
        </p:nvGraphicFramePr>
        <p:xfrm>
          <a:off x="2974975" y="0"/>
          <a:ext cx="6169025" cy="2753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6976F202-DA46-4E06-942C-52E35A4BFE05}"/>
              </a:ext>
            </a:extLst>
          </p:cNvPr>
          <p:cNvPicPr>
            <a:picLocks noChangeAspect="1"/>
          </p:cNvPicPr>
          <p:nvPr/>
        </p:nvPicPr>
        <p:blipFill>
          <a:blip r:embed="rId8"/>
          <a:stretch>
            <a:fillRect/>
          </a:stretch>
        </p:blipFill>
        <p:spPr>
          <a:xfrm>
            <a:off x="128470" y="2571750"/>
            <a:ext cx="3434900" cy="2663800"/>
          </a:xfrm>
          <a:prstGeom prst="rect">
            <a:avLst/>
          </a:prstGeom>
        </p:spPr>
      </p:pic>
      <p:sp>
        <p:nvSpPr>
          <p:cNvPr id="9" name="TextBox 8">
            <a:extLst>
              <a:ext uri="{FF2B5EF4-FFF2-40B4-BE49-F238E27FC236}">
                <a16:creationId xmlns:a16="http://schemas.microsoft.com/office/drawing/2014/main" id="{78B40D83-6781-09B5-92B4-DB9E7426F878}"/>
              </a:ext>
            </a:extLst>
          </p:cNvPr>
          <p:cNvSpPr txBox="1"/>
          <p:nvPr/>
        </p:nvSpPr>
        <p:spPr>
          <a:xfrm>
            <a:off x="332509" y="1411797"/>
            <a:ext cx="4624898" cy="307777"/>
          </a:xfrm>
          <a:prstGeom prst="rect">
            <a:avLst/>
          </a:prstGeom>
          <a:noFill/>
        </p:spPr>
        <p:txBody>
          <a:bodyPr wrap="square">
            <a:spAutoFit/>
          </a:bodyPr>
          <a:lstStyle/>
          <a:p>
            <a:r>
              <a:rPr lang="en-US" b="1" dirty="0">
                <a:solidFill>
                  <a:srgbClr val="FF0000"/>
                </a:solidFill>
              </a:rPr>
              <a:t>C) Financial Account </a:t>
            </a:r>
          </a:p>
        </p:txBody>
      </p:sp>
    </p:spTree>
    <p:extLst>
      <p:ext uri="{BB962C8B-B14F-4D97-AF65-F5344CB8AC3E}">
        <p14:creationId xmlns:p14="http://schemas.microsoft.com/office/powerpoint/2010/main" val="1589035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87167" y="578287"/>
            <a:ext cx="831369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20</a:t>
            </a:r>
            <a:r>
              <a:rPr lang="en-US" sz="2800" dirty="0"/>
              <a:t>.</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2" name="Content Placeholder 2">
            <a:extLst>
              <a:ext uri="{FF2B5EF4-FFF2-40B4-BE49-F238E27FC236}">
                <a16:creationId xmlns:a16="http://schemas.microsoft.com/office/drawing/2014/main" id="{6821F29D-7AFF-A837-D26C-23F9F26B5148}"/>
              </a:ext>
            </a:extLst>
          </p:cNvPr>
          <p:cNvSpPr txBox="1">
            <a:spLocks/>
          </p:cNvSpPr>
          <p:nvPr/>
        </p:nvSpPr>
        <p:spPr>
          <a:xfrm>
            <a:off x="-52900" y="1254466"/>
            <a:ext cx="8877615" cy="2859161"/>
          </a:xfrm>
          <a:prstGeom prst="rect">
            <a:avLst/>
          </a:prstGeom>
          <a:noFill/>
          <a:ln>
            <a:noFill/>
          </a:ln>
        </p:spPr>
        <p:txBody>
          <a:bodyPr spcFirstLastPara="1" wrap="square" lIns="0" tIns="0" rIns="0" bIns="0" anchor="t" anchorCtr="0">
            <a:normAutofit fontScale="250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7000" b="1" dirty="0">
                <a:solidFill>
                  <a:schemeClr val="tx1"/>
                </a:solidFill>
              </a:rPr>
              <a:t>Which of the following statements is/are true? </a:t>
            </a:r>
          </a:p>
          <a:p>
            <a:endParaRPr lang="en-US" b="1" dirty="0">
              <a:solidFill>
                <a:schemeClr val="tx1"/>
              </a:solidFill>
            </a:endParaRPr>
          </a:p>
          <a:p>
            <a:pPr marL="857250" lvl="1" indent="-400050">
              <a:buFont typeface="+mj-lt"/>
              <a:buAutoNum type="romanLcPeriod"/>
            </a:pPr>
            <a:r>
              <a:rPr lang="en-US" sz="5600" b="1" dirty="0">
                <a:solidFill>
                  <a:schemeClr val="tx1"/>
                </a:solidFill>
              </a:rPr>
              <a:t>Positive net exports can compensate for low government spending in reaching a target GDP. </a:t>
            </a:r>
          </a:p>
          <a:p>
            <a:pPr marL="857250" lvl="1" indent="-400050">
              <a:buFont typeface="+mj-lt"/>
              <a:buAutoNum type="romanLcPeriod"/>
            </a:pPr>
            <a:r>
              <a:rPr lang="en-US" sz="5600" b="1" dirty="0">
                <a:solidFill>
                  <a:schemeClr val="tx1"/>
                </a:solidFill>
              </a:rPr>
              <a:t>Positive net exports reduce the value of GDP. </a:t>
            </a:r>
          </a:p>
          <a:p>
            <a:pPr marL="857250" lvl="1" indent="-400050">
              <a:buFont typeface="+mj-lt"/>
              <a:buAutoNum type="romanLcPeriod"/>
            </a:pPr>
            <a:r>
              <a:rPr lang="en-US" sz="5600" b="1" dirty="0">
                <a:solidFill>
                  <a:schemeClr val="tx1"/>
                </a:solidFill>
              </a:rPr>
              <a:t>Positive net exports imply that the value of imports exceeds the value of exports. </a:t>
            </a:r>
          </a:p>
          <a:p>
            <a:pPr marL="857250" lvl="1" indent="-400050">
              <a:buFont typeface="+mj-lt"/>
              <a:buAutoNum type="romanLcPeriod"/>
            </a:pPr>
            <a:r>
              <a:rPr lang="en-US" sz="5600" b="1" dirty="0">
                <a:solidFill>
                  <a:schemeClr val="tx1"/>
                </a:solidFill>
              </a:rPr>
              <a:t>Positive net exports imply that the value of exports exceeds the value of imports. </a:t>
            </a:r>
          </a:p>
          <a:p>
            <a:pPr marL="857250" lvl="1" indent="-400050">
              <a:buFont typeface="+mj-lt"/>
              <a:buAutoNum type="romanLcPeriod"/>
            </a:pPr>
            <a:endParaRPr lang="en-US" b="1" dirty="0">
              <a:solidFill>
                <a:schemeClr val="tx1"/>
              </a:solidFill>
            </a:endParaRPr>
          </a:p>
          <a:p>
            <a:pPr marL="800100" lvl="1" indent="-342900">
              <a:buFont typeface="+mj-lt"/>
              <a:buAutoNum type="alphaLcParenR"/>
            </a:pPr>
            <a:r>
              <a:rPr lang="en-US" sz="4300" b="1" dirty="0">
                <a:solidFill>
                  <a:schemeClr val="tx1"/>
                </a:solidFill>
              </a:rPr>
              <a:t>All of the above </a:t>
            </a:r>
          </a:p>
          <a:p>
            <a:pPr marL="800100" lvl="1" indent="-342900">
              <a:buFont typeface="+mj-lt"/>
              <a:buAutoNum type="alphaLcParenR"/>
            </a:pPr>
            <a:r>
              <a:rPr lang="en-US" sz="4300" b="1" dirty="0" err="1">
                <a:solidFill>
                  <a:schemeClr val="tx1"/>
                </a:solidFill>
              </a:rPr>
              <a:t>i</a:t>
            </a:r>
            <a:r>
              <a:rPr lang="en-US" sz="4300" b="1" dirty="0">
                <a:solidFill>
                  <a:schemeClr val="tx1"/>
                </a:solidFill>
              </a:rPr>
              <a:t>, iii and iv </a:t>
            </a:r>
          </a:p>
          <a:p>
            <a:pPr marL="800100" lvl="1" indent="-342900">
              <a:buFont typeface="+mj-lt"/>
              <a:buAutoNum type="alphaLcParenR"/>
            </a:pPr>
            <a:r>
              <a:rPr lang="en-US" sz="4300" b="1" dirty="0">
                <a:solidFill>
                  <a:schemeClr val="tx1"/>
                </a:solidFill>
              </a:rPr>
              <a:t>ii and iv </a:t>
            </a:r>
          </a:p>
          <a:p>
            <a:pPr marL="800100" lvl="1" indent="-342900">
              <a:buFont typeface="+mj-lt"/>
              <a:buAutoNum type="alphaLcParenR"/>
            </a:pPr>
            <a:r>
              <a:rPr lang="en-US" sz="4300" b="1" dirty="0">
                <a:solidFill>
                  <a:schemeClr val="tx1"/>
                </a:solidFill>
              </a:rPr>
              <a:t>ii and iii </a:t>
            </a:r>
          </a:p>
          <a:p>
            <a:pPr marL="800100" lvl="1" indent="-342900">
              <a:buFont typeface="+mj-lt"/>
              <a:buAutoNum type="alphaLcParenR"/>
            </a:pPr>
            <a:r>
              <a:rPr lang="en-US" sz="4300" b="1" dirty="0" err="1">
                <a:solidFill>
                  <a:schemeClr val="tx1"/>
                </a:solidFill>
              </a:rPr>
              <a:t>i</a:t>
            </a:r>
            <a:r>
              <a:rPr lang="en-US" sz="4300" b="1" dirty="0">
                <a:solidFill>
                  <a:schemeClr val="tx1"/>
                </a:solidFill>
              </a:rPr>
              <a:t> and iv </a:t>
            </a:r>
          </a:p>
        </p:txBody>
      </p:sp>
    </p:spTree>
    <p:extLst>
      <p:ext uri="{BB962C8B-B14F-4D97-AF65-F5344CB8AC3E}">
        <p14:creationId xmlns:p14="http://schemas.microsoft.com/office/powerpoint/2010/main" val="34553257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87167" y="578287"/>
            <a:ext cx="831369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20</a:t>
            </a:r>
            <a:r>
              <a:rPr lang="en-US" sz="2800" dirty="0"/>
              <a:t>.</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2" name="Content Placeholder 2">
            <a:extLst>
              <a:ext uri="{FF2B5EF4-FFF2-40B4-BE49-F238E27FC236}">
                <a16:creationId xmlns:a16="http://schemas.microsoft.com/office/drawing/2014/main" id="{6821F29D-7AFF-A837-D26C-23F9F26B5148}"/>
              </a:ext>
            </a:extLst>
          </p:cNvPr>
          <p:cNvSpPr txBox="1">
            <a:spLocks/>
          </p:cNvSpPr>
          <p:nvPr/>
        </p:nvSpPr>
        <p:spPr>
          <a:xfrm>
            <a:off x="133192" y="1394538"/>
            <a:ext cx="8877615" cy="2859161"/>
          </a:xfrm>
          <a:prstGeom prst="rect">
            <a:avLst/>
          </a:prstGeom>
          <a:noFill/>
          <a:ln>
            <a:noFill/>
          </a:ln>
        </p:spPr>
        <p:txBody>
          <a:bodyPr spcFirstLastPara="1" wrap="square" lIns="0" tIns="0" rIns="0" bIns="0" anchor="t" anchorCtr="0">
            <a:normAutofit fontScale="400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6600" b="1">
                <a:solidFill>
                  <a:srgbClr val="FF0000"/>
                </a:solidFill>
              </a:rPr>
              <a:t>E) i and v </a:t>
            </a:r>
          </a:p>
          <a:p>
            <a:endParaRPr lang="en-US" sz="6600"/>
          </a:p>
          <a:p>
            <a:r>
              <a:rPr lang="en-US" sz="6600">
                <a:solidFill>
                  <a:schemeClr val="tx1"/>
                </a:solidFill>
              </a:rPr>
              <a:t>GDP = C + I + G + X – Z</a:t>
            </a:r>
          </a:p>
          <a:p>
            <a:r>
              <a:rPr lang="en-US" sz="6600">
                <a:solidFill>
                  <a:schemeClr val="tx1"/>
                </a:solidFill>
              </a:rPr>
              <a:t>Therefore, GDP is positive if NX (Net Exports) is positive, i.e. exports exceed imports</a:t>
            </a:r>
          </a:p>
          <a:p>
            <a:r>
              <a:rPr lang="en-US" sz="6600">
                <a:solidFill>
                  <a:schemeClr val="tx1"/>
                </a:solidFill>
              </a:rPr>
              <a:t>Furthermore, if NX is positive, this can compensate for low government spending </a:t>
            </a:r>
            <a:endParaRPr lang="en-US" sz="6600" dirty="0">
              <a:solidFill>
                <a:schemeClr val="tx1"/>
              </a:solidFill>
            </a:endParaRPr>
          </a:p>
        </p:txBody>
      </p:sp>
    </p:spTree>
    <p:extLst>
      <p:ext uri="{BB962C8B-B14F-4D97-AF65-F5344CB8AC3E}">
        <p14:creationId xmlns:p14="http://schemas.microsoft.com/office/powerpoint/2010/main" val="175446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047211" y="1642439"/>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 </a:t>
            </a:r>
            <a:r>
              <a:rPr lang="en-US" sz="2800" dirty="0"/>
              <a:t>If the interest rate increases, the opportunity cost of holding money in liquid form ____, and the quantity of money demanded __________. Ignore any impact from the forex market in this question.</a:t>
            </a:r>
            <a:endParaRPr sz="2800" dirty="0"/>
          </a:p>
        </p:txBody>
      </p:sp>
      <p:sp>
        <p:nvSpPr>
          <p:cNvPr id="252" name="Google Shape;252;p34"/>
          <p:cNvSpPr txBox="1">
            <a:spLocks noGrp="1"/>
          </p:cNvSpPr>
          <p:nvPr>
            <p:ph type="body" idx="1"/>
          </p:nvPr>
        </p:nvSpPr>
        <p:spPr>
          <a:xfrm>
            <a:off x="374636" y="2007193"/>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does not change; does not change </a:t>
            </a:r>
          </a:p>
          <a:p>
            <a:pPr marL="457200" lvl="0" indent="-381000" algn="l" rtl="0">
              <a:spcBef>
                <a:spcPts val="0"/>
              </a:spcBef>
              <a:spcAft>
                <a:spcPts val="0"/>
              </a:spcAft>
              <a:buSzPts val="2400"/>
              <a:buAutoNum type="alphaUcPeriod"/>
            </a:pPr>
            <a:r>
              <a:rPr lang="en-US" dirty="0"/>
              <a:t>decreases; also decreases </a:t>
            </a:r>
          </a:p>
          <a:p>
            <a:pPr marL="457200" lvl="0" indent="-381000" algn="l" rtl="0">
              <a:spcBef>
                <a:spcPts val="0"/>
              </a:spcBef>
              <a:spcAft>
                <a:spcPts val="0"/>
              </a:spcAft>
              <a:buSzPts val="2400"/>
              <a:buAutoNum type="alphaUcPeriod"/>
            </a:pPr>
            <a:r>
              <a:rPr lang="en-US" dirty="0"/>
              <a:t>increases; decreases </a:t>
            </a:r>
          </a:p>
          <a:p>
            <a:pPr marL="457200" lvl="0" indent="-381000" algn="l" rtl="0">
              <a:spcBef>
                <a:spcPts val="0"/>
              </a:spcBef>
              <a:spcAft>
                <a:spcPts val="0"/>
              </a:spcAft>
              <a:buSzPts val="2400"/>
              <a:buAutoNum type="alphaUcPeriod"/>
            </a:pPr>
            <a:r>
              <a:rPr lang="en-US" dirty="0"/>
              <a:t> decreases; increases </a:t>
            </a:r>
          </a:p>
          <a:p>
            <a:pPr marL="457200" lvl="0" indent="-381000" algn="l" rtl="0">
              <a:spcBef>
                <a:spcPts val="0"/>
              </a:spcBef>
              <a:spcAft>
                <a:spcPts val="0"/>
              </a:spcAft>
              <a:buSzPts val="2400"/>
              <a:buAutoNum type="alphaUcPeriod"/>
            </a:pPr>
            <a:r>
              <a:rPr lang="en-US" dirty="0"/>
              <a:t> increases; increases</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36842748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21.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48</a:t>
            </a:fld>
            <a:endParaRPr/>
          </a:p>
        </p:txBody>
      </p:sp>
      <p:pic>
        <p:nvPicPr>
          <p:cNvPr id="2" name="Picture 1">
            <a:extLst>
              <a:ext uri="{FF2B5EF4-FFF2-40B4-BE49-F238E27FC236}">
                <a16:creationId xmlns:a16="http://schemas.microsoft.com/office/drawing/2014/main" id="{D5E56DCD-5681-7650-4C0D-8634B9F07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395" y="829615"/>
            <a:ext cx="7519240" cy="3735364"/>
          </a:xfrm>
          <a:prstGeom prst="rect">
            <a:avLst/>
          </a:prstGeom>
        </p:spPr>
      </p:pic>
    </p:spTree>
    <p:extLst>
      <p:ext uri="{BB962C8B-B14F-4D97-AF65-F5344CB8AC3E}">
        <p14:creationId xmlns:p14="http://schemas.microsoft.com/office/powerpoint/2010/main" val="1148525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21.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4" name="TextBox 3">
            <a:extLst>
              <a:ext uri="{FF2B5EF4-FFF2-40B4-BE49-F238E27FC236}">
                <a16:creationId xmlns:a16="http://schemas.microsoft.com/office/drawing/2014/main" id="{8A38AF7D-7866-443D-14FD-3A29AA537246}"/>
              </a:ext>
            </a:extLst>
          </p:cNvPr>
          <p:cNvSpPr txBox="1"/>
          <p:nvPr/>
        </p:nvSpPr>
        <p:spPr>
          <a:xfrm>
            <a:off x="3478121" y="125538"/>
            <a:ext cx="4598448" cy="307777"/>
          </a:xfrm>
          <a:prstGeom prst="rect">
            <a:avLst/>
          </a:prstGeom>
          <a:noFill/>
        </p:spPr>
        <p:txBody>
          <a:bodyPr wrap="square">
            <a:spAutoFit/>
          </a:bodyPr>
          <a:lstStyle/>
          <a:p>
            <a:r>
              <a:rPr lang="en-US" b="1" dirty="0">
                <a:solidFill>
                  <a:srgbClr val="FF0000"/>
                </a:solidFill>
              </a:rPr>
              <a:t>C) </a:t>
            </a:r>
            <a:r>
              <a:rPr lang="en-US" b="1" dirty="0" err="1">
                <a:solidFill>
                  <a:srgbClr val="FF0000"/>
                </a:solidFill>
              </a:rPr>
              <a:t>i</a:t>
            </a:r>
            <a:r>
              <a:rPr lang="en-US" b="1" dirty="0">
                <a:solidFill>
                  <a:srgbClr val="FF0000"/>
                </a:solidFill>
              </a:rPr>
              <a:t>, iii and iv  </a:t>
            </a:r>
          </a:p>
        </p:txBody>
      </p:sp>
      <p:pic>
        <p:nvPicPr>
          <p:cNvPr id="5" name="Picture 4">
            <a:extLst>
              <a:ext uri="{FF2B5EF4-FFF2-40B4-BE49-F238E27FC236}">
                <a16:creationId xmlns:a16="http://schemas.microsoft.com/office/drawing/2014/main" id="{65EA6F7A-7BFC-4CF5-E341-0E3C1B019FE2}"/>
              </a:ext>
            </a:extLst>
          </p:cNvPr>
          <p:cNvPicPr/>
          <p:nvPr/>
        </p:nvPicPr>
        <p:blipFill rotWithShape="1">
          <a:blip r:embed="rId3">
            <a:extLst>
              <a:ext uri="{28A0092B-C50C-407E-A947-70E740481C1C}">
                <a14:useLocalDpi xmlns:a14="http://schemas.microsoft.com/office/drawing/2010/main" val="0"/>
              </a:ext>
            </a:extLst>
          </a:blip>
          <a:srcRect t="34679"/>
          <a:stretch/>
        </p:blipFill>
        <p:spPr>
          <a:xfrm>
            <a:off x="1276509" y="587457"/>
            <a:ext cx="7188331" cy="3968586"/>
          </a:xfrm>
          <a:prstGeom prst="rect">
            <a:avLst/>
          </a:prstGeom>
        </p:spPr>
      </p:pic>
    </p:spTree>
    <p:extLst>
      <p:ext uri="{BB962C8B-B14F-4D97-AF65-F5344CB8AC3E}">
        <p14:creationId xmlns:p14="http://schemas.microsoft.com/office/powerpoint/2010/main" val="57356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047211" y="1642439"/>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 </a:t>
            </a:r>
            <a:r>
              <a:rPr lang="en-US" sz="2800" dirty="0"/>
              <a:t>If the interest rate increases, the opportunity cost of holding money in liquid form ____, and the quantity of money demanded __________. Ignore any impact from the forex market in this question.</a:t>
            </a:r>
            <a:endParaRPr sz="2800" dirty="0"/>
          </a:p>
        </p:txBody>
      </p:sp>
      <p:sp>
        <p:nvSpPr>
          <p:cNvPr id="252" name="Google Shape;252;p34"/>
          <p:cNvSpPr txBox="1">
            <a:spLocks noGrp="1"/>
          </p:cNvSpPr>
          <p:nvPr>
            <p:ph type="body" idx="1"/>
          </p:nvPr>
        </p:nvSpPr>
        <p:spPr>
          <a:xfrm>
            <a:off x="374636" y="2007193"/>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does not change; does not change </a:t>
            </a:r>
          </a:p>
          <a:p>
            <a:pPr marL="457200" lvl="0" indent="-381000" algn="l" rtl="0">
              <a:spcBef>
                <a:spcPts val="0"/>
              </a:spcBef>
              <a:spcAft>
                <a:spcPts val="0"/>
              </a:spcAft>
              <a:buSzPts val="2400"/>
              <a:buAutoNum type="alphaUcPeriod"/>
            </a:pPr>
            <a:r>
              <a:rPr lang="en-US" dirty="0"/>
              <a:t>decreases; also decreases </a:t>
            </a:r>
          </a:p>
          <a:p>
            <a:pPr marL="457200" lvl="0" indent="-381000" algn="l" rtl="0">
              <a:spcBef>
                <a:spcPts val="0"/>
              </a:spcBef>
              <a:spcAft>
                <a:spcPts val="0"/>
              </a:spcAft>
              <a:buSzPts val="2400"/>
              <a:buAutoNum type="alphaUcPeriod"/>
            </a:pPr>
            <a:r>
              <a:rPr lang="en-US" dirty="0"/>
              <a:t>increases; decreases </a:t>
            </a:r>
          </a:p>
          <a:p>
            <a:pPr marL="457200" lvl="0" indent="-381000" algn="l" rtl="0">
              <a:spcBef>
                <a:spcPts val="0"/>
              </a:spcBef>
              <a:spcAft>
                <a:spcPts val="0"/>
              </a:spcAft>
              <a:buSzPts val="2400"/>
              <a:buAutoNum type="alphaUcPeriod"/>
            </a:pPr>
            <a:r>
              <a:rPr lang="en-US" dirty="0"/>
              <a:t> decreases; increases </a:t>
            </a:r>
          </a:p>
          <a:p>
            <a:pPr marL="457200" lvl="0" indent="-381000" algn="l" rtl="0">
              <a:spcBef>
                <a:spcPts val="0"/>
              </a:spcBef>
              <a:spcAft>
                <a:spcPts val="0"/>
              </a:spcAft>
              <a:buSzPts val="2400"/>
              <a:buAutoNum type="alphaUcPeriod"/>
            </a:pPr>
            <a:r>
              <a:rPr lang="en-US" dirty="0"/>
              <a:t> increases; increases</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4247365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22.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50</a:t>
            </a:fld>
            <a:endParaRPr/>
          </a:p>
        </p:txBody>
      </p:sp>
      <p:pic>
        <p:nvPicPr>
          <p:cNvPr id="2" name="Picture 1">
            <a:extLst>
              <a:ext uri="{FF2B5EF4-FFF2-40B4-BE49-F238E27FC236}">
                <a16:creationId xmlns:a16="http://schemas.microsoft.com/office/drawing/2014/main" id="{6F385C43-0BC3-1859-438F-15AA2672D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775" y="76249"/>
            <a:ext cx="4754092" cy="3312277"/>
          </a:xfrm>
          <a:prstGeom prst="rect">
            <a:avLst/>
          </a:prstGeom>
        </p:spPr>
      </p:pic>
      <p:pic>
        <p:nvPicPr>
          <p:cNvPr id="3" name="Picture 2">
            <a:extLst>
              <a:ext uri="{FF2B5EF4-FFF2-40B4-BE49-F238E27FC236}">
                <a16:creationId xmlns:a16="http://schemas.microsoft.com/office/drawing/2014/main" id="{E50CE2F6-65D4-5417-0CF1-E8DAE54154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085" y="3437815"/>
            <a:ext cx="5797447" cy="1403035"/>
          </a:xfrm>
          <a:prstGeom prst="rect">
            <a:avLst/>
          </a:prstGeom>
        </p:spPr>
      </p:pic>
    </p:spTree>
    <p:extLst>
      <p:ext uri="{BB962C8B-B14F-4D97-AF65-F5344CB8AC3E}">
        <p14:creationId xmlns:p14="http://schemas.microsoft.com/office/powerpoint/2010/main" val="4188707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22.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51</a:t>
            </a:fld>
            <a:endParaRPr/>
          </a:p>
        </p:txBody>
      </p:sp>
      <p:sp>
        <p:nvSpPr>
          <p:cNvPr id="4" name="Content Placeholder 2">
            <a:extLst>
              <a:ext uri="{FF2B5EF4-FFF2-40B4-BE49-F238E27FC236}">
                <a16:creationId xmlns:a16="http://schemas.microsoft.com/office/drawing/2014/main" id="{7648F988-5F7D-7326-B4A9-D28B7876923E}"/>
              </a:ext>
            </a:extLst>
          </p:cNvPr>
          <p:cNvSpPr txBox="1">
            <a:spLocks/>
          </p:cNvSpPr>
          <p:nvPr/>
        </p:nvSpPr>
        <p:spPr>
          <a:xfrm>
            <a:off x="679160" y="299543"/>
            <a:ext cx="9351119" cy="4305067"/>
          </a:xfrm>
          <a:prstGeom prst="rect">
            <a:avLst/>
          </a:prstGeom>
          <a:noFill/>
          <a:ln>
            <a:noFill/>
          </a:ln>
        </p:spPr>
        <p:txBody>
          <a:bodyPr spcFirstLastPara="1" wrap="square" lIns="0" tIns="0" rIns="0" bIns="0" anchor="t" anchorCtr="0">
            <a:normAutofit fontScale="850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ZA" b="1" dirty="0">
                <a:solidFill>
                  <a:srgbClr val="FF0000"/>
                </a:solidFill>
              </a:rPr>
              <a:t>GDP = C + I + G + (X – Z)</a:t>
            </a:r>
            <a:endParaRPr lang="en-US" sz="1000" b="1" dirty="0">
              <a:solidFill>
                <a:srgbClr val="FF0000"/>
              </a:solidFill>
            </a:endParaRPr>
          </a:p>
          <a:p>
            <a:r>
              <a:rPr lang="en-ZA" b="1" dirty="0">
                <a:solidFill>
                  <a:schemeClr val="tx1"/>
                </a:solidFill>
              </a:rPr>
              <a:t>C: consumption spending</a:t>
            </a:r>
            <a:endParaRPr lang="en-US" dirty="0">
              <a:solidFill>
                <a:schemeClr val="tx1"/>
              </a:solidFill>
            </a:endParaRPr>
          </a:p>
          <a:p>
            <a:pPr lvl="1"/>
            <a:r>
              <a:rPr lang="en-ZA" dirty="0">
                <a:solidFill>
                  <a:schemeClr val="tx1"/>
                </a:solidFill>
              </a:rPr>
              <a:t>Private Spending – the amount spent by private households in a year</a:t>
            </a:r>
            <a:endParaRPr lang="en-US" dirty="0">
              <a:solidFill>
                <a:schemeClr val="tx1"/>
              </a:solidFill>
            </a:endParaRPr>
          </a:p>
          <a:p>
            <a:pPr lvl="1"/>
            <a:r>
              <a:rPr lang="en-ZA" dirty="0">
                <a:solidFill>
                  <a:schemeClr val="tx1"/>
                </a:solidFill>
              </a:rPr>
              <a:t>Excludes investment and transfer payments</a:t>
            </a:r>
            <a:endParaRPr lang="en-US" dirty="0">
              <a:solidFill>
                <a:schemeClr val="tx1"/>
              </a:solidFill>
            </a:endParaRPr>
          </a:p>
          <a:p>
            <a:r>
              <a:rPr lang="en-ZA" b="1" dirty="0">
                <a:solidFill>
                  <a:schemeClr val="tx1"/>
                </a:solidFill>
              </a:rPr>
              <a:t>Government spending </a:t>
            </a:r>
            <a:endParaRPr lang="en-US" dirty="0">
              <a:solidFill>
                <a:schemeClr val="tx1"/>
              </a:solidFill>
            </a:endParaRPr>
          </a:p>
          <a:p>
            <a:r>
              <a:rPr lang="en-ZA" b="1" dirty="0">
                <a:solidFill>
                  <a:schemeClr val="tx1"/>
                </a:solidFill>
              </a:rPr>
              <a:t>I: investment spending (Gross capital formation)</a:t>
            </a:r>
            <a:endParaRPr lang="en-US" dirty="0">
              <a:solidFill>
                <a:schemeClr val="tx1"/>
              </a:solidFill>
            </a:endParaRPr>
          </a:p>
          <a:p>
            <a:pPr lvl="1"/>
            <a:r>
              <a:rPr lang="en-ZA" dirty="0">
                <a:solidFill>
                  <a:schemeClr val="tx1"/>
                </a:solidFill>
              </a:rPr>
              <a:t>Inventory accumulation (changes In inventories)</a:t>
            </a:r>
            <a:endParaRPr lang="en-US" dirty="0">
              <a:solidFill>
                <a:schemeClr val="tx1"/>
              </a:solidFill>
            </a:endParaRPr>
          </a:p>
          <a:p>
            <a:pPr lvl="1"/>
            <a:r>
              <a:rPr lang="en-ZA" dirty="0">
                <a:solidFill>
                  <a:schemeClr val="tx1"/>
                </a:solidFill>
              </a:rPr>
              <a:t>Fixed capital formation </a:t>
            </a:r>
            <a:endParaRPr lang="en-US" dirty="0">
              <a:solidFill>
                <a:schemeClr val="tx1"/>
              </a:solidFill>
            </a:endParaRPr>
          </a:p>
          <a:p>
            <a:pPr lvl="2"/>
            <a:r>
              <a:rPr lang="en-ZA" dirty="0">
                <a:solidFill>
                  <a:schemeClr val="tx1"/>
                </a:solidFill>
              </a:rPr>
              <a:t>Does not include sale of an existing capital good (e.g. house) </a:t>
            </a:r>
            <a:endParaRPr lang="en-US" dirty="0">
              <a:solidFill>
                <a:schemeClr val="tx1"/>
              </a:solidFill>
            </a:endParaRPr>
          </a:p>
          <a:p>
            <a:pPr lvl="1"/>
            <a:r>
              <a:rPr lang="en-ZA" dirty="0">
                <a:solidFill>
                  <a:schemeClr val="tx1"/>
                </a:solidFill>
              </a:rPr>
              <a:t>NET I = GROSS I – REPLACEMENT I</a:t>
            </a:r>
            <a:endParaRPr lang="en-US" dirty="0">
              <a:solidFill>
                <a:schemeClr val="tx1"/>
              </a:solidFill>
            </a:endParaRPr>
          </a:p>
          <a:p>
            <a:r>
              <a:rPr lang="en-ZA" b="1" dirty="0">
                <a:solidFill>
                  <a:schemeClr val="tx1"/>
                </a:solidFill>
              </a:rPr>
              <a:t>(X – Z): net exports</a:t>
            </a:r>
            <a:endParaRPr lang="en-US" dirty="0">
              <a:solidFill>
                <a:schemeClr val="tx1"/>
              </a:solidFill>
            </a:endParaRPr>
          </a:p>
          <a:p>
            <a:pPr lvl="1"/>
            <a:r>
              <a:rPr lang="en-ZA" dirty="0">
                <a:solidFill>
                  <a:schemeClr val="tx1"/>
                </a:solidFill>
              </a:rPr>
              <a:t>X = Exports &amp; Z = Imports </a:t>
            </a:r>
            <a:endParaRPr lang="en-US" dirty="0">
              <a:solidFill>
                <a:schemeClr val="tx1"/>
              </a:solidFill>
            </a:endParaRPr>
          </a:p>
        </p:txBody>
      </p:sp>
    </p:spTree>
    <p:extLst>
      <p:ext uri="{BB962C8B-B14F-4D97-AF65-F5344CB8AC3E}">
        <p14:creationId xmlns:p14="http://schemas.microsoft.com/office/powerpoint/2010/main" val="1645356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22.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52</a:t>
            </a:fld>
            <a:endParaRPr/>
          </a:p>
        </p:txBody>
      </p:sp>
      <p:sp>
        <p:nvSpPr>
          <p:cNvPr id="4" name="Content Placeholder 2">
            <a:extLst>
              <a:ext uri="{FF2B5EF4-FFF2-40B4-BE49-F238E27FC236}">
                <a16:creationId xmlns:a16="http://schemas.microsoft.com/office/drawing/2014/main" id="{B4D7F9D8-7F66-3305-86A6-E24C58B36C4D}"/>
              </a:ext>
            </a:extLst>
          </p:cNvPr>
          <p:cNvSpPr txBox="1">
            <a:spLocks/>
          </p:cNvSpPr>
          <p:nvPr/>
        </p:nvSpPr>
        <p:spPr>
          <a:xfrm>
            <a:off x="463403" y="829615"/>
            <a:ext cx="10178322" cy="3593591"/>
          </a:xfrm>
          <a:prstGeom prst="rect">
            <a:avLst/>
          </a:prstGeom>
          <a:noFill/>
          <a:ln>
            <a:noFill/>
          </a:ln>
        </p:spPr>
        <p:txBody>
          <a:bodyPr spcFirstLastPara="1" wrap="square" lIns="0" tIns="0" rIns="0" bIns="0" anchor="t" anchorCtr="0">
            <a:normAutofit lnSpcReduction="1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rgbClr val="FF0000"/>
                </a:solidFill>
              </a:rPr>
              <a:t>C) 4 078 409, 4 038 010   </a:t>
            </a:r>
          </a:p>
          <a:p>
            <a:endParaRPr lang="en-US" dirty="0"/>
          </a:p>
          <a:p>
            <a:r>
              <a:rPr lang="en-US" b="1" dirty="0">
                <a:solidFill>
                  <a:schemeClr val="tx1"/>
                </a:solidFill>
              </a:rPr>
              <a:t>GDE = C + I + G</a:t>
            </a:r>
          </a:p>
          <a:p>
            <a:r>
              <a:rPr lang="en-US" dirty="0">
                <a:solidFill>
                  <a:schemeClr val="tx1"/>
                </a:solidFill>
              </a:rPr>
              <a:t>Therefore: GDE = 2 417 293 + (826 286 + 5 760) + 829 070</a:t>
            </a:r>
          </a:p>
          <a:p>
            <a:r>
              <a:rPr lang="en-US" dirty="0">
                <a:solidFill>
                  <a:schemeClr val="tx1"/>
                </a:solidFill>
              </a:rPr>
              <a:t>Therefore, </a:t>
            </a:r>
            <a:r>
              <a:rPr lang="en-US" b="1" dirty="0">
                <a:solidFill>
                  <a:schemeClr val="tx1"/>
                </a:solidFill>
              </a:rPr>
              <a:t>GDE = 4 078 409 </a:t>
            </a:r>
          </a:p>
          <a:p>
            <a:endParaRPr lang="en-US" dirty="0">
              <a:solidFill>
                <a:schemeClr val="tx1"/>
              </a:solidFill>
            </a:endParaRPr>
          </a:p>
          <a:p>
            <a:r>
              <a:rPr lang="en-US" b="1" dirty="0">
                <a:solidFill>
                  <a:schemeClr val="tx1"/>
                </a:solidFill>
              </a:rPr>
              <a:t>GDP = GDE + X – Z</a:t>
            </a:r>
          </a:p>
          <a:p>
            <a:r>
              <a:rPr lang="en-US" dirty="0">
                <a:solidFill>
                  <a:schemeClr val="tx1"/>
                </a:solidFill>
              </a:rPr>
              <a:t>Therefore: GDP = 4 078 409 + 1 233 094 – 1 273 493 </a:t>
            </a:r>
          </a:p>
          <a:p>
            <a:r>
              <a:rPr lang="en-US" dirty="0">
                <a:solidFill>
                  <a:schemeClr val="tx1"/>
                </a:solidFill>
              </a:rPr>
              <a:t>Therefore: </a:t>
            </a:r>
            <a:r>
              <a:rPr lang="en-US" b="1" dirty="0">
                <a:solidFill>
                  <a:schemeClr val="tx1"/>
                </a:solidFill>
              </a:rPr>
              <a:t>GDP = 4 038 010    </a:t>
            </a:r>
          </a:p>
          <a:p>
            <a:endParaRPr lang="en-US" dirty="0"/>
          </a:p>
          <a:p>
            <a:endParaRPr lang="en-US" dirty="0"/>
          </a:p>
        </p:txBody>
      </p:sp>
    </p:spTree>
    <p:extLst>
      <p:ext uri="{BB962C8B-B14F-4D97-AF65-F5344CB8AC3E}">
        <p14:creationId xmlns:p14="http://schemas.microsoft.com/office/powerpoint/2010/main" val="2942794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23.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53</a:t>
            </a:fld>
            <a:endParaRPr/>
          </a:p>
        </p:txBody>
      </p:sp>
      <p:sp>
        <p:nvSpPr>
          <p:cNvPr id="2" name="Content Placeholder 2">
            <a:extLst>
              <a:ext uri="{FF2B5EF4-FFF2-40B4-BE49-F238E27FC236}">
                <a16:creationId xmlns:a16="http://schemas.microsoft.com/office/drawing/2014/main" id="{A3B2FDF0-BBDE-835F-989E-5D0263AA0F03}"/>
              </a:ext>
            </a:extLst>
          </p:cNvPr>
          <p:cNvSpPr txBox="1">
            <a:spLocks/>
          </p:cNvSpPr>
          <p:nvPr/>
        </p:nvSpPr>
        <p:spPr>
          <a:xfrm>
            <a:off x="-101029" y="895161"/>
            <a:ext cx="10178322" cy="401690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chemeClr val="tx1"/>
                </a:solidFill>
              </a:rPr>
              <a:t>In these accounts the base year for the calculation of </a:t>
            </a:r>
          </a:p>
          <a:p>
            <a:r>
              <a:rPr lang="en-US" b="1" dirty="0">
                <a:solidFill>
                  <a:schemeClr val="tx1"/>
                </a:solidFill>
              </a:rPr>
              <a:t>“Constant” prices is: </a:t>
            </a:r>
          </a:p>
          <a:p>
            <a:endParaRPr lang="en-US" b="1" dirty="0">
              <a:solidFill>
                <a:schemeClr val="tx1"/>
              </a:solidFill>
            </a:endParaRPr>
          </a:p>
          <a:p>
            <a:r>
              <a:rPr lang="en-US" b="1" dirty="0">
                <a:solidFill>
                  <a:schemeClr val="tx1"/>
                </a:solidFill>
              </a:rPr>
              <a:t>a) 2009 </a:t>
            </a:r>
          </a:p>
          <a:p>
            <a:r>
              <a:rPr lang="en-US" b="1" dirty="0">
                <a:solidFill>
                  <a:schemeClr val="tx1"/>
                </a:solidFill>
              </a:rPr>
              <a:t>b) 2010 </a:t>
            </a:r>
          </a:p>
          <a:p>
            <a:r>
              <a:rPr lang="en-US" b="1" dirty="0">
                <a:solidFill>
                  <a:schemeClr val="tx1"/>
                </a:solidFill>
              </a:rPr>
              <a:t>c) 2011 </a:t>
            </a:r>
          </a:p>
          <a:p>
            <a:r>
              <a:rPr lang="en-US" b="1" dirty="0">
                <a:solidFill>
                  <a:schemeClr val="tx1"/>
                </a:solidFill>
              </a:rPr>
              <a:t>d) 2012 </a:t>
            </a:r>
          </a:p>
          <a:p>
            <a:r>
              <a:rPr lang="en-US" b="1" dirty="0">
                <a:solidFill>
                  <a:schemeClr val="tx1"/>
                </a:solidFill>
              </a:rPr>
              <a:t>e) 2016 </a:t>
            </a:r>
          </a:p>
        </p:txBody>
      </p:sp>
      <p:pic>
        <p:nvPicPr>
          <p:cNvPr id="3" name="Picture 2">
            <a:extLst>
              <a:ext uri="{FF2B5EF4-FFF2-40B4-BE49-F238E27FC236}">
                <a16:creationId xmlns:a16="http://schemas.microsoft.com/office/drawing/2014/main" id="{EAD4E572-1F26-B4DE-F70E-3F7CD4F9F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555" y="2109900"/>
            <a:ext cx="7566116" cy="1555257"/>
          </a:xfrm>
          <a:prstGeom prst="rect">
            <a:avLst/>
          </a:prstGeom>
        </p:spPr>
      </p:pic>
    </p:spTree>
    <p:extLst>
      <p:ext uri="{BB962C8B-B14F-4D97-AF65-F5344CB8AC3E}">
        <p14:creationId xmlns:p14="http://schemas.microsoft.com/office/powerpoint/2010/main" val="3019535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26711" y="43331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23.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4" name="Content Placeholder 2">
            <a:extLst>
              <a:ext uri="{FF2B5EF4-FFF2-40B4-BE49-F238E27FC236}">
                <a16:creationId xmlns:a16="http://schemas.microsoft.com/office/drawing/2014/main" id="{9029A28E-D517-75AF-50AA-EB25FCA42AD1}"/>
              </a:ext>
            </a:extLst>
          </p:cNvPr>
          <p:cNvSpPr txBox="1">
            <a:spLocks/>
          </p:cNvSpPr>
          <p:nvPr/>
        </p:nvSpPr>
        <p:spPr>
          <a:xfrm>
            <a:off x="-60456" y="899286"/>
            <a:ext cx="10296446" cy="40354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2000" b="1" dirty="0">
                <a:solidFill>
                  <a:srgbClr val="FF0000"/>
                </a:solidFill>
              </a:rPr>
              <a:t>B) – 2010</a:t>
            </a:r>
          </a:p>
          <a:p>
            <a:endParaRPr lang="en-US" sz="2000" dirty="0"/>
          </a:p>
          <a:p>
            <a:r>
              <a:rPr lang="en-US" sz="2000" dirty="0">
                <a:solidFill>
                  <a:schemeClr val="tx1"/>
                </a:solidFill>
              </a:rPr>
              <a:t>Base period – is where “things” (quantities/prices depending on the question) </a:t>
            </a:r>
          </a:p>
          <a:p>
            <a:pPr marL="76200" indent="0">
              <a:buNone/>
            </a:pPr>
            <a:r>
              <a:rPr lang="en-US" sz="2000" dirty="0">
                <a:solidFill>
                  <a:schemeClr val="tx1"/>
                </a:solidFill>
              </a:rPr>
              <a:t>will remain the same</a:t>
            </a:r>
          </a:p>
          <a:p>
            <a:pPr marL="76200" indent="0">
              <a:buNone/>
            </a:pPr>
            <a:endParaRPr lang="en-US" sz="2000" dirty="0">
              <a:solidFill>
                <a:schemeClr val="tx1"/>
              </a:solidFill>
            </a:endParaRPr>
          </a:p>
          <a:p>
            <a:r>
              <a:rPr lang="en-US" sz="2000" dirty="0">
                <a:solidFill>
                  <a:schemeClr val="tx1"/>
                </a:solidFill>
              </a:rPr>
              <a:t>Therefore, there will be no change between market prices and constant prices</a:t>
            </a:r>
          </a:p>
          <a:p>
            <a:endParaRPr lang="en-US" sz="2000" dirty="0">
              <a:solidFill>
                <a:schemeClr val="tx1"/>
              </a:solidFill>
            </a:endParaRPr>
          </a:p>
          <a:p>
            <a:r>
              <a:rPr lang="en-US" sz="2000" dirty="0">
                <a:solidFill>
                  <a:schemeClr val="tx1"/>
                </a:solidFill>
              </a:rPr>
              <a:t>NB! For CPI the base period will always be 100 </a:t>
            </a:r>
          </a:p>
        </p:txBody>
      </p:sp>
    </p:spTree>
    <p:extLst>
      <p:ext uri="{BB962C8B-B14F-4D97-AF65-F5344CB8AC3E}">
        <p14:creationId xmlns:p14="http://schemas.microsoft.com/office/powerpoint/2010/main" val="3309533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24.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55</a:t>
            </a:fld>
            <a:endParaRPr/>
          </a:p>
        </p:txBody>
      </p:sp>
      <p:pic>
        <p:nvPicPr>
          <p:cNvPr id="3" name="Picture 2">
            <a:extLst>
              <a:ext uri="{FF2B5EF4-FFF2-40B4-BE49-F238E27FC236}">
                <a16:creationId xmlns:a16="http://schemas.microsoft.com/office/drawing/2014/main" id="{EAD4E572-1F26-B4DE-F70E-3F7CD4F9F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884" y="1794121"/>
            <a:ext cx="7566116" cy="1555257"/>
          </a:xfrm>
          <a:prstGeom prst="rect">
            <a:avLst/>
          </a:prstGeom>
        </p:spPr>
      </p:pic>
      <p:sp>
        <p:nvSpPr>
          <p:cNvPr id="4" name="Content Placeholder 2">
            <a:extLst>
              <a:ext uri="{FF2B5EF4-FFF2-40B4-BE49-F238E27FC236}">
                <a16:creationId xmlns:a16="http://schemas.microsoft.com/office/drawing/2014/main" id="{9C9AE467-A8E3-F9E8-70C0-1AE80FED1553}"/>
              </a:ext>
            </a:extLst>
          </p:cNvPr>
          <p:cNvSpPr txBox="1">
            <a:spLocks/>
          </p:cNvSpPr>
          <p:nvPr/>
        </p:nvSpPr>
        <p:spPr>
          <a:xfrm>
            <a:off x="0" y="944536"/>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chemeClr val="tx1"/>
                </a:solidFill>
              </a:rPr>
              <a:t>In 2012 the GDP Deflator was: </a:t>
            </a:r>
          </a:p>
          <a:p>
            <a:endParaRPr lang="en-US" b="1" dirty="0">
              <a:solidFill>
                <a:schemeClr val="tx1"/>
              </a:solidFill>
            </a:endParaRPr>
          </a:p>
          <a:p>
            <a:r>
              <a:rPr lang="en-US" b="1" dirty="0">
                <a:solidFill>
                  <a:schemeClr val="tx1"/>
                </a:solidFill>
              </a:rPr>
              <a:t>a) 100.9 </a:t>
            </a:r>
          </a:p>
          <a:p>
            <a:r>
              <a:rPr lang="en-US" b="1" dirty="0">
                <a:solidFill>
                  <a:schemeClr val="tx1"/>
                </a:solidFill>
              </a:rPr>
              <a:t>b) 105.6 </a:t>
            </a:r>
          </a:p>
          <a:p>
            <a:r>
              <a:rPr lang="en-US" b="1" dirty="0">
                <a:solidFill>
                  <a:schemeClr val="tx1"/>
                </a:solidFill>
              </a:rPr>
              <a:t>c) 107.4 </a:t>
            </a:r>
          </a:p>
          <a:p>
            <a:r>
              <a:rPr lang="en-US" b="1" dirty="0">
                <a:solidFill>
                  <a:schemeClr val="tx1"/>
                </a:solidFill>
              </a:rPr>
              <a:t>d) 111.4 </a:t>
            </a:r>
          </a:p>
          <a:p>
            <a:r>
              <a:rPr lang="en-US" b="1" dirty="0">
                <a:solidFill>
                  <a:schemeClr val="tx1"/>
                </a:solidFill>
              </a:rPr>
              <a:t>e) 117.7 </a:t>
            </a:r>
          </a:p>
          <a:p>
            <a:endParaRPr lang="en-US" dirty="0"/>
          </a:p>
        </p:txBody>
      </p:sp>
    </p:spTree>
    <p:extLst>
      <p:ext uri="{BB962C8B-B14F-4D97-AF65-F5344CB8AC3E}">
        <p14:creationId xmlns:p14="http://schemas.microsoft.com/office/powerpoint/2010/main" val="2693186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24.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56</a:t>
            </a:fld>
            <a:endParaRPr/>
          </a:p>
        </p:txBody>
      </p:sp>
      <p:pic>
        <p:nvPicPr>
          <p:cNvPr id="3" name="Picture 2">
            <a:extLst>
              <a:ext uri="{FF2B5EF4-FFF2-40B4-BE49-F238E27FC236}">
                <a16:creationId xmlns:a16="http://schemas.microsoft.com/office/drawing/2014/main" id="{EAD4E572-1F26-B4DE-F70E-3F7CD4F9F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7884" y="358286"/>
            <a:ext cx="7566116" cy="1555257"/>
          </a:xfrm>
          <a:prstGeom prst="rect">
            <a:avLst/>
          </a:prstGeom>
        </p:spPr>
      </p:pic>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F0E072BD-6808-3C11-17D4-87DCF20FECA2}"/>
                  </a:ext>
                </a:extLst>
              </p:cNvPr>
              <p:cNvSpPr txBox="1">
                <a:spLocks/>
              </p:cNvSpPr>
              <p:nvPr/>
            </p:nvSpPr>
            <p:spPr>
              <a:xfrm>
                <a:off x="57668" y="1276860"/>
                <a:ext cx="7650497" cy="35935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rgbClr val="FF0000"/>
                    </a:solidFill>
                  </a:rPr>
                  <a:t>D) 111.4</a:t>
                </a:r>
              </a:p>
              <a:p>
                <a:endParaRPr lang="en-US" dirty="0"/>
              </a:p>
              <a:p>
                <a:r>
                  <a:rPr lang="en-US" sz="3000" b="1" dirty="0">
                    <a:solidFill>
                      <a:srgbClr val="FF0000"/>
                    </a:solidFill>
                  </a:rPr>
                  <a:t>GDP Deflator = </a:t>
                </a:r>
                <a14:m>
                  <m:oMath xmlns:m="http://schemas.openxmlformats.org/officeDocument/2006/math">
                    <m:f>
                      <m:fPr>
                        <m:ctrlPr>
                          <a:rPr lang="bg-BG" sz="3000" b="1" i="1">
                            <a:solidFill>
                              <a:srgbClr val="FF0000"/>
                            </a:solidFill>
                            <a:latin typeface="Cambria Math" panose="02040503050406030204" pitchFamily="18" charset="0"/>
                          </a:rPr>
                        </m:ctrlPr>
                      </m:fPr>
                      <m:num>
                        <m:r>
                          <a:rPr lang="en-US" sz="3000" b="1" i="1">
                            <a:solidFill>
                              <a:srgbClr val="FF0000"/>
                            </a:solidFill>
                            <a:latin typeface="Cambria Math" charset="0"/>
                          </a:rPr>
                          <m:t>𝑵𝒐𝒎𝒊𝒏𝒂𝒍</m:t>
                        </m:r>
                        <m:r>
                          <a:rPr lang="en-US" sz="3000" b="1" i="1">
                            <a:solidFill>
                              <a:srgbClr val="FF0000"/>
                            </a:solidFill>
                            <a:latin typeface="Cambria Math" charset="0"/>
                          </a:rPr>
                          <m:t> </m:t>
                        </m:r>
                        <m:r>
                          <a:rPr lang="en-US" sz="3000" b="1" i="1">
                            <a:solidFill>
                              <a:srgbClr val="FF0000"/>
                            </a:solidFill>
                            <a:latin typeface="Cambria Math" charset="0"/>
                          </a:rPr>
                          <m:t>𝑮𝑫𝑷</m:t>
                        </m:r>
                        <m:r>
                          <a:rPr lang="en-US" sz="3000" b="1" i="1" smtClean="0">
                            <a:solidFill>
                              <a:srgbClr val="FF0000"/>
                            </a:solidFill>
                            <a:latin typeface="Cambria Math" charset="0"/>
                          </a:rPr>
                          <m:t> (</m:t>
                        </m:r>
                        <m:r>
                          <a:rPr lang="en-US" sz="3000" b="1" i="1" smtClean="0">
                            <a:solidFill>
                              <a:srgbClr val="FF0000"/>
                            </a:solidFill>
                            <a:latin typeface="Cambria Math" charset="0"/>
                          </a:rPr>
                          <m:t>𝒄𝒖𝒓𝒓𝒆𝒏𝒕</m:t>
                        </m:r>
                        <m:r>
                          <a:rPr lang="en-US" sz="3000" b="1" i="1" smtClean="0">
                            <a:solidFill>
                              <a:srgbClr val="FF0000"/>
                            </a:solidFill>
                            <a:latin typeface="Cambria Math" charset="0"/>
                          </a:rPr>
                          <m:t> </m:t>
                        </m:r>
                        <m:r>
                          <a:rPr lang="en-US" sz="3000" b="1" i="1" smtClean="0">
                            <a:solidFill>
                              <a:srgbClr val="FF0000"/>
                            </a:solidFill>
                            <a:latin typeface="Cambria Math" charset="0"/>
                          </a:rPr>
                          <m:t>𝒑𝒓𝒊𝒄𝒆𝒔</m:t>
                        </m:r>
                        <m:r>
                          <a:rPr lang="en-US" sz="3000" b="1" i="1" smtClean="0">
                            <a:solidFill>
                              <a:srgbClr val="FF0000"/>
                            </a:solidFill>
                            <a:latin typeface="Cambria Math" charset="0"/>
                          </a:rPr>
                          <m:t>)</m:t>
                        </m:r>
                      </m:num>
                      <m:den>
                        <m:r>
                          <a:rPr lang="en-US" sz="3000" b="1" i="1">
                            <a:solidFill>
                              <a:srgbClr val="FF0000"/>
                            </a:solidFill>
                            <a:latin typeface="Cambria Math" charset="0"/>
                          </a:rPr>
                          <m:t>𝑹𝒆𝒂𝒍</m:t>
                        </m:r>
                        <m:r>
                          <a:rPr lang="en-US" sz="3000" b="1" i="1">
                            <a:solidFill>
                              <a:srgbClr val="FF0000"/>
                            </a:solidFill>
                            <a:latin typeface="Cambria Math" charset="0"/>
                          </a:rPr>
                          <m:t> </m:t>
                        </m:r>
                        <m:r>
                          <a:rPr lang="en-US" sz="3000" b="1" i="1">
                            <a:solidFill>
                              <a:srgbClr val="FF0000"/>
                            </a:solidFill>
                            <a:latin typeface="Cambria Math" charset="0"/>
                          </a:rPr>
                          <m:t>𝑮𝑫𝑷</m:t>
                        </m:r>
                        <m:r>
                          <a:rPr lang="en-US" sz="3000" b="1" i="1" smtClean="0">
                            <a:solidFill>
                              <a:srgbClr val="FF0000"/>
                            </a:solidFill>
                            <a:latin typeface="Cambria Math" charset="0"/>
                          </a:rPr>
                          <m:t> (</m:t>
                        </m:r>
                        <m:r>
                          <a:rPr lang="en-US" sz="3000" b="1" i="1" smtClean="0">
                            <a:solidFill>
                              <a:srgbClr val="FF0000"/>
                            </a:solidFill>
                            <a:latin typeface="Cambria Math" charset="0"/>
                          </a:rPr>
                          <m:t>𝒄𝒐𝒏𝒔𝒕𝒂𝒏𝒕</m:t>
                        </m:r>
                        <m:r>
                          <a:rPr lang="en-US" sz="3000" b="1" i="1" smtClean="0">
                            <a:solidFill>
                              <a:srgbClr val="FF0000"/>
                            </a:solidFill>
                            <a:latin typeface="Cambria Math" charset="0"/>
                          </a:rPr>
                          <m:t> </m:t>
                        </m:r>
                        <m:r>
                          <a:rPr lang="en-US" sz="3000" b="1" i="1" smtClean="0">
                            <a:solidFill>
                              <a:srgbClr val="FF0000"/>
                            </a:solidFill>
                            <a:latin typeface="Cambria Math" charset="0"/>
                          </a:rPr>
                          <m:t>𝒑𝒓𝒊𝒄𝒆𝒔</m:t>
                        </m:r>
                        <m:r>
                          <a:rPr lang="en-US" sz="3000" b="1" i="1" smtClean="0">
                            <a:solidFill>
                              <a:srgbClr val="FF0000"/>
                            </a:solidFill>
                            <a:latin typeface="Cambria Math" charset="0"/>
                          </a:rPr>
                          <m:t>)</m:t>
                        </m:r>
                      </m:den>
                    </m:f>
                  </m:oMath>
                </a14:m>
                <a:r>
                  <a:rPr lang="en-US" sz="3000" b="1" dirty="0">
                    <a:solidFill>
                      <a:srgbClr val="FF0000"/>
                    </a:solidFill>
                  </a:rPr>
                  <a:t> x 100</a:t>
                </a:r>
              </a:p>
              <a:p>
                <a:r>
                  <a:rPr lang="en-US" dirty="0">
                    <a:solidFill>
                      <a:schemeClr val="tx1"/>
                    </a:solidFill>
                  </a:rPr>
                  <a:t>= </a:t>
                </a:r>
                <a14:m>
                  <m:oMath xmlns:m="http://schemas.openxmlformats.org/officeDocument/2006/math">
                    <m:f>
                      <m:fPr>
                        <m:ctrlPr>
                          <a:rPr lang="bg-BG" i="1" smtClean="0">
                            <a:solidFill>
                              <a:schemeClr val="tx1"/>
                            </a:solidFill>
                            <a:latin typeface="Cambria Math" panose="02040503050406030204" pitchFamily="18" charset="0"/>
                          </a:rPr>
                        </m:ctrlPr>
                      </m:fPr>
                      <m:num>
                        <m:r>
                          <a:rPr lang="en-US" i="1" smtClean="0">
                            <a:solidFill>
                              <a:schemeClr val="tx1"/>
                            </a:solidFill>
                            <a:latin typeface="Cambria Math" charset="0"/>
                          </a:rPr>
                          <m:t>3 165 515</m:t>
                        </m:r>
                      </m:num>
                      <m:den>
                        <m:r>
                          <a:rPr lang="en-US" i="1" smtClean="0">
                            <a:solidFill>
                              <a:schemeClr val="tx1"/>
                            </a:solidFill>
                            <a:latin typeface="Cambria Math" charset="0"/>
                          </a:rPr>
                          <m:t>2 840 759</m:t>
                        </m:r>
                      </m:den>
                    </m:f>
                  </m:oMath>
                </a14:m>
                <a:r>
                  <a:rPr lang="en-US" dirty="0">
                    <a:solidFill>
                      <a:schemeClr val="tx1"/>
                    </a:solidFill>
                  </a:rPr>
                  <a:t> x 100</a:t>
                </a:r>
              </a:p>
              <a:p>
                <a:r>
                  <a:rPr lang="en-US" dirty="0">
                    <a:solidFill>
                      <a:schemeClr val="tx1"/>
                    </a:solidFill>
                  </a:rPr>
                  <a:t>= 111.43% </a:t>
                </a:r>
              </a:p>
              <a:p>
                <a:endParaRPr lang="en-US" dirty="0"/>
              </a:p>
              <a:p>
                <a:endParaRPr lang="en-US" dirty="0"/>
              </a:p>
            </p:txBody>
          </p:sp>
        </mc:Choice>
        <mc:Fallback>
          <p:sp>
            <p:nvSpPr>
              <p:cNvPr id="2" name="Content Placeholder 2">
                <a:extLst>
                  <a:ext uri="{FF2B5EF4-FFF2-40B4-BE49-F238E27FC236}">
                    <a16:creationId xmlns:a16="http://schemas.microsoft.com/office/drawing/2014/main" id="{F0E072BD-6808-3C11-17D4-87DCF20FECA2}"/>
                  </a:ext>
                </a:extLst>
              </p:cNvPr>
              <p:cNvSpPr txBox="1">
                <a:spLocks noRot="1" noChangeAspect="1" noMove="1" noResize="1" noEditPoints="1" noAdjustHandles="1" noChangeArrowheads="1" noChangeShapeType="1" noTextEdit="1"/>
              </p:cNvSpPr>
              <p:nvPr/>
            </p:nvSpPr>
            <p:spPr>
              <a:xfrm>
                <a:off x="57668" y="1276860"/>
                <a:ext cx="7650497" cy="3593591"/>
              </a:xfrm>
              <a:prstGeom prst="rect">
                <a:avLst/>
              </a:prstGeom>
              <a:blipFill>
                <a:blip r:embed="rId4"/>
                <a:stretch>
                  <a:fillRect l="-1355" t="-2203"/>
                </a:stretch>
              </a:blipFill>
              <a:ln>
                <a:noFill/>
              </a:ln>
            </p:spPr>
            <p:txBody>
              <a:bodyPr/>
              <a:lstStyle/>
              <a:p>
                <a:r>
                  <a:rPr lang="en-SS">
                    <a:noFill/>
                  </a:rPr>
                  <a:t> </a:t>
                </a:r>
              </a:p>
            </p:txBody>
          </p:sp>
        </mc:Fallback>
      </mc:AlternateContent>
    </p:spTree>
    <p:extLst>
      <p:ext uri="{BB962C8B-B14F-4D97-AF65-F5344CB8AC3E}">
        <p14:creationId xmlns:p14="http://schemas.microsoft.com/office/powerpoint/2010/main" val="2367888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25.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2" name="Picture 1">
            <a:extLst>
              <a:ext uri="{FF2B5EF4-FFF2-40B4-BE49-F238E27FC236}">
                <a16:creationId xmlns:a16="http://schemas.microsoft.com/office/drawing/2014/main" id="{DEDD1103-2FA5-3F0D-D1E1-343FB8DDF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34" y="993946"/>
            <a:ext cx="8571200" cy="2164889"/>
          </a:xfrm>
          <a:prstGeom prst="rect">
            <a:avLst/>
          </a:prstGeom>
        </p:spPr>
      </p:pic>
    </p:spTree>
    <p:extLst>
      <p:ext uri="{BB962C8B-B14F-4D97-AF65-F5344CB8AC3E}">
        <p14:creationId xmlns:p14="http://schemas.microsoft.com/office/powerpoint/2010/main" val="13399865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25.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58</a:t>
            </a:fld>
            <a:endParaRPr/>
          </a:p>
        </p:txBody>
      </p:sp>
      <p:sp>
        <p:nvSpPr>
          <p:cNvPr id="3" name="Content Placeholder 2">
            <a:extLst>
              <a:ext uri="{FF2B5EF4-FFF2-40B4-BE49-F238E27FC236}">
                <a16:creationId xmlns:a16="http://schemas.microsoft.com/office/drawing/2014/main" id="{3FCD8EB3-B73E-9B65-04E0-B430323F23DD}"/>
              </a:ext>
            </a:extLst>
          </p:cNvPr>
          <p:cNvSpPr txBox="1">
            <a:spLocks/>
          </p:cNvSpPr>
          <p:nvPr/>
        </p:nvSpPr>
        <p:spPr>
          <a:xfrm>
            <a:off x="-98241" y="1080060"/>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rgbClr val="FF0000"/>
                </a:solidFill>
              </a:rPr>
              <a:t>B) current, constant, inflation </a:t>
            </a:r>
          </a:p>
          <a:p>
            <a:endParaRPr lang="en-US" dirty="0"/>
          </a:p>
          <a:p>
            <a:r>
              <a:rPr lang="en-US" dirty="0">
                <a:solidFill>
                  <a:schemeClr val="tx1"/>
                </a:solidFill>
              </a:rPr>
              <a:t>Constant prices do not change with a change in price level </a:t>
            </a:r>
          </a:p>
          <a:p>
            <a:r>
              <a:rPr lang="en-US" dirty="0">
                <a:solidFill>
                  <a:schemeClr val="tx1"/>
                </a:solidFill>
              </a:rPr>
              <a:t>Current prices change based on changes in the price level </a:t>
            </a:r>
          </a:p>
          <a:p>
            <a:pPr marL="76200" indent="0">
              <a:buNone/>
            </a:pPr>
            <a:r>
              <a:rPr lang="en-US" dirty="0">
                <a:solidFill>
                  <a:schemeClr val="tx1"/>
                </a:solidFill>
              </a:rPr>
              <a:t>	(e.g. inflation)</a:t>
            </a:r>
          </a:p>
        </p:txBody>
      </p:sp>
    </p:spTree>
    <p:extLst>
      <p:ext uri="{BB962C8B-B14F-4D97-AF65-F5344CB8AC3E}">
        <p14:creationId xmlns:p14="http://schemas.microsoft.com/office/powerpoint/2010/main" val="3587484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25.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59</a:t>
            </a:fld>
            <a:endParaRPr/>
          </a:p>
        </p:txBody>
      </p:sp>
      <p:pic>
        <p:nvPicPr>
          <p:cNvPr id="2" name="Picture 1">
            <a:extLst>
              <a:ext uri="{FF2B5EF4-FFF2-40B4-BE49-F238E27FC236}">
                <a16:creationId xmlns:a16="http://schemas.microsoft.com/office/drawing/2014/main" id="{DEDD1103-2FA5-3F0D-D1E1-343FB8DDF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34" y="993946"/>
            <a:ext cx="8571200" cy="2164889"/>
          </a:xfrm>
          <a:prstGeom prst="rect">
            <a:avLst/>
          </a:prstGeom>
        </p:spPr>
      </p:pic>
    </p:spTree>
    <p:extLst>
      <p:ext uri="{BB962C8B-B14F-4D97-AF65-F5344CB8AC3E}">
        <p14:creationId xmlns:p14="http://schemas.microsoft.com/office/powerpoint/2010/main" val="1756390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047211" y="1642439"/>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 </a:t>
            </a:r>
            <a:r>
              <a:rPr lang="en-US" sz="2800" dirty="0"/>
              <a:t>If the interest rate increases, the opportunity cost of holding money in liquid form ____, and the quantity of money demanded __________. Ignore any impact from the forex market in this question.</a:t>
            </a:r>
            <a:endParaRPr sz="2800" dirty="0"/>
          </a:p>
        </p:txBody>
      </p:sp>
      <p:sp>
        <p:nvSpPr>
          <p:cNvPr id="252" name="Google Shape;252;p34"/>
          <p:cNvSpPr txBox="1">
            <a:spLocks noGrp="1"/>
          </p:cNvSpPr>
          <p:nvPr>
            <p:ph type="body" idx="1"/>
          </p:nvPr>
        </p:nvSpPr>
        <p:spPr>
          <a:xfrm>
            <a:off x="782715" y="2258626"/>
            <a:ext cx="7440300" cy="219513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US" dirty="0"/>
              <a:t> does not change; does not change </a:t>
            </a:r>
          </a:p>
          <a:p>
            <a:pPr marL="457200" lvl="0" indent="-381000" algn="l" rtl="0">
              <a:spcBef>
                <a:spcPts val="0"/>
              </a:spcBef>
              <a:spcAft>
                <a:spcPts val="0"/>
              </a:spcAft>
              <a:buSzPts val="2400"/>
              <a:buAutoNum type="alphaUcPeriod"/>
            </a:pPr>
            <a:r>
              <a:rPr lang="en-US" dirty="0"/>
              <a:t>decreases; also decreases </a:t>
            </a:r>
          </a:p>
          <a:p>
            <a:pPr marL="457200" lvl="0" indent="-381000" algn="l" rtl="0">
              <a:spcBef>
                <a:spcPts val="0"/>
              </a:spcBef>
              <a:spcAft>
                <a:spcPts val="0"/>
              </a:spcAft>
              <a:buSzPts val="2400"/>
              <a:buAutoNum type="alphaUcPeriod"/>
            </a:pPr>
            <a:r>
              <a:rPr lang="en-US" dirty="0">
                <a:solidFill>
                  <a:srgbClr val="FF0000"/>
                </a:solidFill>
              </a:rPr>
              <a:t>increases; decreases </a:t>
            </a:r>
          </a:p>
          <a:p>
            <a:pPr marL="457200" lvl="0" indent="-381000" algn="l" rtl="0">
              <a:spcBef>
                <a:spcPts val="0"/>
              </a:spcBef>
              <a:spcAft>
                <a:spcPts val="0"/>
              </a:spcAft>
              <a:buSzPts val="2400"/>
              <a:buAutoNum type="alphaUcPeriod"/>
            </a:pPr>
            <a:r>
              <a:rPr lang="en-US" dirty="0"/>
              <a:t> decreases; increases </a:t>
            </a:r>
          </a:p>
          <a:p>
            <a:pPr marL="457200" lvl="0" indent="-381000" algn="l" rtl="0">
              <a:spcBef>
                <a:spcPts val="0"/>
              </a:spcBef>
              <a:spcAft>
                <a:spcPts val="0"/>
              </a:spcAft>
              <a:buSzPts val="2400"/>
              <a:buAutoNum type="alphaUcPeriod"/>
            </a:pPr>
            <a:r>
              <a:rPr lang="en-US" dirty="0"/>
              <a:t> increases; increases</a:t>
            </a:r>
            <a:endParaRPr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116544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26.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60</a:t>
            </a:fld>
            <a:endParaRPr/>
          </a:p>
        </p:txBody>
      </p:sp>
      <p:sp>
        <p:nvSpPr>
          <p:cNvPr id="3" name="Content Placeholder 9">
            <a:extLst>
              <a:ext uri="{FF2B5EF4-FFF2-40B4-BE49-F238E27FC236}">
                <a16:creationId xmlns:a16="http://schemas.microsoft.com/office/drawing/2014/main" id="{9F9DD83D-D4A0-720D-E955-307BE2233ACB}"/>
              </a:ext>
            </a:extLst>
          </p:cNvPr>
          <p:cNvSpPr txBox="1">
            <a:spLocks/>
          </p:cNvSpPr>
          <p:nvPr/>
        </p:nvSpPr>
        <p:spPr>
          <a:xfrm>
            <a:off x="0" y="842885"/>
            <a:ext cx="4435974" cy="4121530"/>
          </a:xfrm>
          <a:prstGeom prst="rect">
            <a:avLst/>
          </a:prstGeom>
          <a:noFill/>
          <a:ln>
            <a:noFill/>
          </a:ln>
        </p:spPr>
        <p:txBody>
          <a:bodyPr spcFirstLastPara="1" wrap="square" lIns="0" tIns="0" rIns="0" bIns="0" anchor="t" anchorCtr="0">
            <a:normAutofit fontScale="625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dirty="0">
                <a:solidFill>
                  <a:schemeClr val="tx1"/>
                </a:solidFill>
              </a:rPr>
              <a:t>Given the diagram which of the following is true?</a:t>
            </a:r>
          </a:p>
          <a:p>
            <a:r>
              <a:rPr lang="en-US" b="1" dirty="0">
                <a:solidFill>
                  <a:srgbClr val="FF0000"/>
                </a:solidFill>
              </a:rPr>
              <a:t>a. </a:t>
            </a:r>
            <a:r>
              <a:rPr lang="en-US" b="1" dirty="0">
                <a:solidFill>
                  <a:schemeClr val="tx1"/>
                </a:solidFill>
              </a:rPr>
              <a:t>The marginal rate of substitution (MRS) is higher at C than at E, this means that Julia prefers more goods now than in the future when she consumes at C.</a:t>
            </a:r>
          </a:p>
          <a:p>
            <a:r>
              <a:rPr lang="en-US" b="1" dirty="0">
                <a:solidFill>
                  <a:srgbClr val="FF0000"/>
                </a:solidFill>
              </a:rPr>
              <a:t>b. </a:t>
            </a:r>
            <a:r>
              <a:rPr lang="en-US" b="1" dirty="0">
                <a:solidFill>
                  <a:schemeClr val="tx1"/>
                </a:solidFill>
              </a:rPr>
              <a:t>Julia’s consumption is more equal (more ‘smoothed’) at C than at E. Therefore she prefers consumption choice C to E.</a:t>
            </a:r>
          </a:p>
          <a:p>
            <a:r>
              <a:rPr lang="en-US" b="1" dirty="0">
                <a:solidFill>
                  <a:srgbClr val="FF0000"/>
                </a:solidFill>
              </a:rPr>
              <a:t>c. </a:t>
            </a:r>
            <a:r>
              <a:rPr lang="en-US" b="1" dirty="0">
                <a:solidFill>
                  <a:schemeClr val="tx1"/>
                </a:solidFill>
              </a:rPr>
              <a:t>The marginal rate of substitution (MRS) is lower at E than at C, this means that Julia prefers more goods now than in the future when she consumes at E.</a:t>
            </a:r>
          </a:p>
          <a:p>
            <a:r>
              <a:rPr lang="en-US" b="1" dirty="0">
                <a:solidFill>
                  <a:srgbClr val="FF0000"/>
                </a:solidFill>
              </a:rPr>
              <a:t>d. </a:t>
            </a:r>
            <a:r>
              <a:rPr lang="en-US" b="1" dirty="0">
                <a:solidFill>
                  <a:schemeClr val="tx1"/>
                </a:solidFill>
              </a:rPr>
              <a:t>The marginal rate of substitution (MRS) is the same at each point on Julia’s indifference curve.</a:t>
            </a:r>
          </a:p>
          <a:p>
            <a:r>
              <a:rPr lang="en-US" b="1" dirty="0">
                <a:solidFill>
                  <a:srgbClr val="FF0000"/>
                </a:solidFill>
              </a:rPr>
              <a:t>e. </a:t>
            </a:r>
            <a:r>
              <a:rPr lang="en-US" b="1" dirty="0">
                <a:solidFill>
                  <a:schemeClr val="tx1"/>
                </a:solidFill>
              </a:rPr>
              <a:t>The marginal rate of substitution (MRS) is lower at E than at C, this means that Julia prefers more goods now than in the future when she consumes at E. </a:t>
            </a:r>
          </a:p>
        </p:txBody>
      </p:sp>
      <p:pic>
        <p:nvPicPr>
          <p:cNvPr id="4" name="Content Placeholder 4">
            <a:extLst>
              <a:ext uri="{FF2B5EF4-FFF2-40B4-BE49-F238E27FC236}">
                <a16:creationId xmlns:a16="http://schemas.microsoft.com/office/drawing/2014/main" id="{2928057A-D028-6CB3-00DB-9D00540B2E29}"/>
              </a:ext>
            </a:extLst>
          </p:cNvPr>
          <p:cNvPicPr>
            <a:picLocks noChangeAspect="1"/>
          </p:cNvPicPr>
          <p:nvPr/>
        </p:nvPicPr>
        <p:blipFill rotWithShape="1">
          <a:blip r:embed="rId3"/>
          <a:srcRect l="30304" t="29897" r="29283" b="15197"/>
          <a:stretch/>
        </p:blipFill>
        <p:spPr>
          <a:xfrm>
            <a:off x="4644732" y="522733"/>
            <a:ext cx="4034002" cy="4098034"/>
          </a:xfrm>
          <a:prstGeom prst="rect">
            <a:avLst/>
          </a:prstGeom>
          <a:ln>
            <a:solidFill>
              <a:schemeClr val="accent1">
                <a:lumMod val="75000"/>
              </a:schemeClr>
            </a:solidFill>
          </a:ln>
        </p:spPr>
      </p:pic>
    </p:spTree>
    <p:extLst>
      <p:ext uri="{BB962C8B-B14F-4D97-AF65-F5344CB8AC3E}">
        <p14:creationId xmlns:p14="http://schemas.microsoft.com/office/powerpoint/2010/main" val="13910329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166255" y="446585"/>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26.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61</a:t>
            </a:fld>
            <a:endParaRPr/>
          </a:p>
        </p:txBody>
      </p:sp>
      <p:sp>
        <p:nvSpPr>
          <p:cNvPr id="2" name="Content Placeholder 2">
            <a:extLst>
              <a:ext uri="{FF2B5EF4-FFF2-40B4-BE49-F238E27FC236}">
                <a16:creationId xmlns:a16="http://schemas.microsoft.com/office/drawing/2014/main" id="{52F1488E-731B-5395-EA6E-A55DF57DDDC1}"/>
              </a:ext>
            </a:extLst>
          </p:cNvPr>
          <p:cNvSpPr txBox="1">
            <a:spLocks/>
          </p:cNvSpPr>
          <p:nvPr/>
        </p:nvSpPr>
        <p:spPr>
          <a:xfrm>
            <a:off x="-57586" y="1234018"/>
            <a:ext cx="8685809" cy="3264912"/>
          </a:xfrm>
          <a:prstGeom prst="rect">
            <a:avLst/>
          </a:prstGeom>
          <a:noFill/>
          <a:ln>
            <a:noFill/>
          </a:ln>
        </p:spPr>
        <p:txBody>
          <a:bodyPr spcFirstLastPara="1" wrap="square" lIns="0" tIns="0" rIns="0" bIns="0" anchor="t" anchorCtr="0">
            <a:normAutofit fontScale="700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ZA" dirty="0">
                <a:solidFill>
                  <a:srgbClr val="FF0000"/>
                </a:solidFill>
              </a:rPr>
              <a:t>Answer: </a:t>
            </a:r>
            <a:r>
              <a:rPr lang="en-US" dirty="0">
                <a:solidFill>
                  <a:srgbClr val="FF0000"/>
                </a:solidFill>
              </a:rPr>
              <a:t>C </a:t>
            </a:r>
          </a:p>
          <a:p>
            <a:endParaRPr lang="en-ZA" sz="2200" b="1" dirty="0"/>
          </a:p>
          <a:p>
            <a:r>
              <a:rPr lang="en-ZA" dirty="0">
                <a:solidFill>
                  <a:schemeClr val="tx1"/>
                </a:solidFill>
              </a:rPr>
              <a:t>A. </a:t>
            </a:r>
            <a:r>
              <a:rPr lang="en-US" b="1" dirty="0">
                <a:solidFill>
                  <a:schemeClr val="tx1"/>
                </a:solidFill>
              </a:rPr>
              <a:t>The marginal rate of substitution (MRS) is higher at C than at E, this means that Julia prefers more goods in the future when she consumes at C than she does now.  </a:t>
            </a:r>
          </a:p>
          <a:p>
            <a:r>
              <a:rPr lang="en-ZA" dirty="0">
                <a:solidFill>
                  <a:schemeClr val="tx1"/>
                </a:solidFill>
              </a:rPr>
              <a:t>B. Future consumption dominates current consumption at C</a:t>
            </a:r>
          </a:p>
          <a:p>
            <a:r>
              <a:rPr lang="en-ZA" dirty="0">
                <a:solidFill>
                  <a:schemeClr val="tx1"/>
                </a:solidFill>
              </a:rPr>
              <a:t>C. The lower the MRS the greater the preference for current consumption. Julia prefer more goods in the future than now at E.</a:t>
            </a:r>
          </a:p>
          <a:p>
            <a:r>
              <a:rPr lang="en-ZA" dirty="0">
                <a:solidFill>
                  <a:schemeClr val="tx1"/>
                </a:solidFill>
              </a:rPr>
              <a:t>D. Julia’s indifference curve is not a straight line, the slope of the graph becomes less steep the greater current consumption Julia has. Since the slope is not constant the MRS is also not constant.</a:t>
            </a:r>
          </a:p>
          <a:p>
            <a:r>
              <a:rPr lang="en-ZA" dirty="0">
                <a:solidFill>
                  <a:schemeClr val="tx1"/>
                </a:solidFill>
              </a:rPr>
              <a:t>E. </a:t>
            </a:r>
            <a:r>
              <a:rPr lang="en-US" dirty="0">
                <a:solidFill>
                  <a:schemeClr val="tx1"/>
                </a:solidFill>
              </a:rPr>
              <a:t>The marginal rate of substitution (MRS) is lower at E than at C, this means that Julia prefers more goods now than in the future when she consumes at E. </a:t>
            </a:r>
            <a:endParaRPr lang="en-ZA" dirty="0">
              <a:solidFill>
                <a:schemeClr val="tx1"/>
              </a:solidFill>
            </a:endParaRPr>
          </a:p>
        </p:txBody>
      </p:sp>
    </p:spTree>
    <p:extLst>
      <p:ext uri="{BB962C8B-B14F-4D97-AF65-F5344CB8AC3E}">
        <p14:creationId xmlns:p14="http://schemas.microsoft.com/office/powerpoint/2010/main" val="24907457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737373" y="342631"/>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27.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62</a:t>
            </a:fld>
            <a:endParaRPr/>
          </a:p>
        </p:txBody>
      </p:sp>
      <p:sp>
        <p:nvSpPr>
          <p:cNvPr id="2" name="Content Placeholder 2">
            <a:extLst>
              <a:ext uri="{FF2B5EF4-FFF2-40B4-BE49-F238E27FC236}">
                <a16:creationId xmlns:a16="http://schemas.microsoft.com/office/drawing/2014/main" id="{9B1B5CC5-C868-9EFC-D15D-7F499B84E7CA}"/>
              </a:ext>
            </a:extLst>
          </p:cNvPr>
          <p:cNvSpPr txBox="1">
            <a:spLocks/>
          </p:cNvSpPr>
          <p:nvPr/>
        </p:nvSpPr>
        <p:spPr>
          <a:xfrm>
            <a:off x="65226" y="912938"/>
            <a:ext cx="8678252" cy="4030716"/>
          </a:xfrm>
          <a:prstGeom prst="rect">
            <a:avLst/>
          </a:prstGeom>
          <a:noFill/>
          <a:ln>
            <a:noFill/>
          </a:ln>
        </p:spPr>
        <p:txBody>
          <a:bodyPr spcFirstLastPara="1" wrap="square" lIns="0" tIns="0" rIns="0" bIns="0" anchor="t" anchorCtr="0">
            <a:normAutofit fontScale="925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GB" b="1" dirty="0">
                <a:solidFill>
                  <a:schemeClr val="tx1"/>
                </a:solidFill>
              </a:rPr>
              <a:t>In a closed economy with no government, an increase in autonomous investment of R25 billion increases domestic output from R600 billion to R700 billion. The marginal propensity to consume is </a:t>
            </a:r>
            <a:endParaRPr lang="en-ZA" b="1" dirty="0">
              <a:solidFill>
                <a:schemeClr val="tx1"/>
              </a:solidFill>
            </a:endParaRPr>
          </a:p>
          <a:p>
            <a:endParaRPr lang="en-GB" b="1" dirty="0">
              <a:solidFill>
                <a:schemeClr val="tx1"/>
              </a:solidFill>
            </a:endParaRPr>
          </a:p>
          <a:p>
            <a:pPr marL="0" indent="0">
              <a:buFont typeface="Barlow Light"/>
              <a:buNone/>
            </a:pPr>
            <a:r>
              <a:rPr lang="en-GB" b="1" dirty="0">
                <a:solidFill>
                  <a:schemeClr val="tx1"/>
                </a:solidFill>
              </a:rPr>
              <a:t> </a:t>
            </a:r>
            <a:endParaRPr lang="en-ZA" b="1" dirty="0">
              <a:solidFill>
                <a:schemeClr val="tx1"/>
              </a:solidFill>
            </a:endParaRPr>
          </a:p>
          <a:p>
            <a:pPr indent="-457200">
              <a:buFont typeface="Barlow Light"/>
              <a:buAutoNum type="alphaLcParenR"/>
            </a:pPr>
            <a:r>
              <a:rPr lang="en-GB" b="1" dirty="0">
                <a:solidFill>
                  <a:schemeClr val="tx1"/>
                </a:solidFill>
              </a:rPr>
              <a:t>0.25 and the multiplier is 4. </a:t>
            </a:r>
          </a:p>
          <a:p>
            <a:pPr indent="-457200">
              <a:buFont typeface="Barlow Light"/>
              <a:buAutoNum type="alphaLcParenR"/>
            </a:pPr>
            <a:r>
              <a:rPr lang="en-GB" b="1" dirty="0">
                <a:solidFill>
                  <a:schemeClr val="tx1"/>
                </a:solidFill>
              </a:rPr>
              <a:t>0.5 and the multiplier is 2. </a:t>
            </a:r>
          </a:p>
          <a:p>
            <a:pPr indent="-457200">
              <a:buFont typeface="Barlow Light"/>
              <a:buAutoNum type="alphaLcParenR"/>
            </a:pPr>
            <a:r>
              <a:rPr lang="en-GB" b="1" dirty="0">
                <a:solidFill>
                  <a:schemeClr val="tx1"/>
                </a:solidFill>
              </a:rPr>
              <a:t>0.675 and the multiplier is 3. </a:t>
            </a:r>
          </a:p>
          <a:p>
            <a:pPr indent="-457200">
              <a:buFont typeface="Barlow Light"/>
              <a:buAutoNum type="alphaLcParenR"/>
            </a:pPr>
            <a:r>
              <a:rPr lang="en-GB" b="1" dirty="0">
                <a:solidFill>
                  <a:schemeClr val="tx1"/>
                </a:solidFill>
              </a:rPr>
              <a:t>0.75 and the multiplier is 4. </a:t>
            </a:r>
          </a:p>
          <a:p>
            <a:pPr indent="-457200">
              <a:buFont typeface="Barlow Light"/>
              <a:buAutoNum type="alphaLcParenR"/>
            </a:pPr>
            <a:r>
              <a:rPr lang="en-GB" b="1" dirty="0">
                <a:solidFill>
                  <a:schemeClr val="tx1"/>
                </a:solidFill>
              </a:rPr>
              <a:t>0.80 and the multiplier is 5. </a:t>
            </a:r>
            <a:endParaRPr lang="en-ZA" b="1" dirty="0">
              <a:solidFill>
                <a:schemeClr val="tx1"/>
              </a:solidFill>
            </a:endParaRPr>
          </a:p>
          <a:p>
            <a:endParaRPr lang="en-US" dirty="0"/>
          </a:p>
        </p:txBody>
      </p:sp>
    </p:spTree>
    <p:extLst>
      <p:ext uri="{BB962C8B-B14F-4D97-AF65-F5344CB8AC3E}">
        <p14:creationId xmlns:p14="http://schemas.microsoft.com/office/powerpoint/2010/main" val="19620196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737373" y="342631"/>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27.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2" name="Content Placeholder 2">
            <a:extLst>
              <a:ext uri="{FF2B5EF4-FFF2-40B4-BE49-F238E27FC236}">
                <a16:creationId xmlns:a16="http://schemas.microsoft.com/office/drawing/2014/main" id="{9B1B5CC5-C868-9EFC-D15D-7F499B84E7CA}"/>
              </a:ext>
            </a:extLst>
          </p:cNvPr>
          <p:cNvSpPr txBox="1">
            <a:spLocks/>
          </p:cNvSpPr>
          <p:nvPr/>
        </p:nvSpPr>
        <p:spPr>
          <a:xfrm>
            <a:off x="1042870" y="1112784"/>
            <a:ext cx="8678252" cy="4030716"/>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208F3C-7EDE-D56D-3C02-722E2E8E5490}"/>
                  </a:ext>
                </a:extLst>
              </p:cNvPr>
              <p:cNvSpPr txBox="1">
                <a:spLocks/>
              </p:cNvSpPr>
              <p:nvPr/>
            </p:nvSpPr>
            <p:spPr>
              <a:xfrm>
                <a:off x="1738114" y="1197420"/>
                <a:ext cx="8603673" cy="2926567"/>
              </a:xfrm>
              <a:prstGeom prst="rect">
                <a:avLst/>
              </a:prstGeom>
              <a:noFill/>
              <a:ln>
                <a:noFill/>
              </a:ln>
            </p:spPr>
            <p:txBody>
              <a:bodyPr spcFirstLastPara="1" wrap="square" lIns="0" tIns="0" rIns="0" bIns="0" anchor="t" anchorCtr="0">
                <a:normAutofit fontScale="625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GB" b="1" i="1" dirty="0">
                    <a:solidFill>
                      <a:srgbClr val="FF0000"/>
                    </a:solidFill>
                  </a:rPr>
                  <a:t>D) 0.75 and the multiplier is 4</a:t>
                </a:r>
              </a:p>
              <a:p>
                <a:pPr marL="0" indent="0">
                  <a:buFont typeface="Barlow Light"/>
                  <a:buNone/>
                </a:pPr>
                <a:r>
                  <a:rPr lang="en-GB" b="1" i="1" dirty="0"/>
                  <a:t>  </a:t>
                </a:r>
                <a:endParaRPr lang="en-ZA" dirty="0"/>
              </a:p>
              <a:p>
                <a14:m>
                  <m:oMath xmlns:m="http://schemas.openxmlformats.org/officeDocument/2006/math">
                    <m:r>
                      <a:rPr lang="en-GB" i="1" smtClean="0">
                        <a:solidFill>
                          <a:schemeClr val="tx1"/>
                        </a:solidFill>
                        <a:latin typeface="Cambria Math" panose="02040503050406030204" pitchFamily="18" charset="0"/>
                      </a:rPr>
                      <m:t>∆</m:t>
                    </m:r>
                    <m:r>
                      <a:rPr lang="en-GB" i="1" smtClean="0">
                        <a:solidFill>
                          <a:schemeClr val="tx1"/>
                        </a:solidFill>
                        <a:latin typeface="Cambria Math" panose="02040503050406030204" pitchFamily="18" charset="0"/>
                      </a:rPr>
                      <m:t>𝑌</m:t>
                    </m:r>
                    <m:r>
                      <a:rPr lang="en-GB" i="1" smtClean="0">
                        <a:solidFill>
                          <a:schemeClr val="tx1"/>
                        </a:solidFill>
                        <a:latin typeface="Cambria Math" panose="02040503050406030204" pitchFamily="18" charset="0"/>
                      </a:rPr>
                      <m:t>=</m:t>
                    </m:r>
                    <m:r>
                      <a:rPr lang="en-GB" i="1" smtClean="0">
                        <a:solidFill>
                          <a:schemeClr val="tx1"/>
                        </a:solidFill>
                        <a:latin typeface="Cambria Math" panose="02040503050406030204" pitchFamily="18" charset="0"/>
                      </a:rPr>
                      <m:t>𝑘</m:t>
                    </m:r>
                    <m:r>
                      <a:rPr lang="en-GB" i="1" smtClean="0">
                        <a:solidFill>
                          <a:schemeClr val="tx1"/>
                        </a:solidFill>
                        <a:latin typeface="Cambria Math" panose="02040503050406030204" pitchFamily="18" charset="0"/>
                      </a:rPr>
                      <m:t>∆</m:t>
                    </m:r>
                    <m:r>
                      <a:rPr lang="en-GB" i="1" smtClean="0">
                        <a:solidFill>
                          <a:schemeClr val="tx1"/>
                        </a:solidFill>
                        <a:latin typeface="Cambria Math" panose="02040503050406030204" pitchFamily="18" charset="0"/>
                      </a:rPr>
                      <m:t>𝐼</m:t>
                    </m:r>
                  </m:oMath>
                </a14:m>
                <a:r>
                  <a:rPr lang="en-GB" i="1" dirty="0">
                    <a:solidFill>
                      <a:schemeClr val="tx1"/>
                    </a:solidFill>
                  </a:rPr>
                  <a:t> </a:t>
                </a:r>
                <a:endParaRPr lang="en-ZA" dirty="0">
                  <a:solidFill>
                    <a:schemeClr val="tx1"/>
                  </a:solidFill>
                </a:endParaRPr>
              </a:p>
              <a:p>
                <a:r>
                  <a:rPr lang="en-GB" i="1" dirty="0">
                    <a:solidFill>
                      <a:schemeClr val="tx1"/>
                    </a:solidFill>
                  </a:rPr>
                  <a:t>100 billion = k(25 billion)</a:t>
                </a:r>
                <a:endParaRPr lang="en-ZA" dirty="0">
                  <a:solidFill>
                    <a:schemeClr val="tx1"/>
                  </a:solidFill>
                </a:endParaRPr>
              </a:p>
              <a:p>
                <a:r>
                  <a:rPr lang="en-GB" i="1" dirty="0">
                    <a:solidFill>
                      <a:schemeClr val="tx1"/>
                    </a:solidFill>
                  </a:rPr>
                  <a:t>k = 100/25 = 4 (this is the multiplier)</a:t>
                </a:r>
                <a:endParaRPr lang="en-ZA" dirty="0">
                  <a:solidFill>
                    <a:schemeClr val="tx1"/>
                  </a:solidFill>
                </a:endParaRPr>
              </a:p>
              <a:p>
                <a:pPr marL="0" indent="0">
                  <a:buFont typeface="Barlow Light"/>
                  <a:buNone/>
                </a:pPr>
                <a:r>
                  <a:rPr lang="en-GB" i="1" dirty="0">
                    <a:solidFill>
                      <a:schemeClr val="tx1"/>
                    </a:solidFill>
                  </a:rPr>
                  <a:t> </a:t>
                </a:r>
                <a:endParaRPr lang="en-ZA" dirty="0">
                  <a:solidFill>
                    <a:schemeClr val="tx1"/>
                  </a:solidFill>
                </a:endParaRPr>
              </a:p>
              <a:p>
                <a:r>
                  <a:rPr lang="en-GB" i="1" dirty="0">
                    <a:solidFill>
                      <a:schemeClr val="tx1"/>
                    </a:solidFill>
                  </a:rPr>
                  <a:t>k = </a:t>
                </a:r>
                <a14:m>
                  <m:oMath xmlns:m="http://schemas.openxmlformats.org/officeDocument/2006/math">
                    <m:f>
                      <m:fPr>
                        <m:ctrlPr>
                          <a:rPr lang="en-ZA" i="1">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1</m:t>
                        </m:r>
                      </m:num>
                      <m:den>
                        <m:r>
                          <a:rPr lang="en-GB" i="1">
                            <a:solidFill>
                              <a:schemeClr val="tx1"/>
                            </a:solidFill>
                            <a:latin typeface="Cambria Math" panose="02040503050406030204" pitchFamily="18" charset="0"/>
                          </a:rPr>
                          <m:t>1−</m:t>
                        </m:r>
                        <m:r>
                          <a:rPr lang="en-GB" i="1">
                            <a:solidFill>
                              <a:schemeClr val="tx1"/>
                            </a:solidFill>
                            <a:latin typeface="Cambria Math" panose="02040503050406030204" pitchFamily="18" charset="0"/>
                          </a:rPr>
                          <m:t>𝑐</m:t>
                        </m:r>
                        <m:r>
                          <a:rPr lang="en-GB" i="1">
                            <a:solidFill>
                              <a:schemeClr val="tx1"/>
                            </a:solidFill>
                            <a:latin typeface="Cambria Math" panose="02040503050406030204" pitchFamily="18" charset="0"/>
                          </a:rPr>
                          <m:t>1</m:t>
                        </m:r>
                      </m:den>
                    </m:f>
                  </m:oMath>
                </a14:m>
                <a:endParaRPr lang="en-ZA" dirty="0">
                  <a:solidFill>
                    <a:schemeClr val="tx1"/>
                  </a:solidFill>
                </a:endParaRPr>
              </a:p>
              <a:p>
                <a:r>
                  <a:rPr lang="en-GB" i="1" dirty="0">
                    <a:solidFill>
                      <a:schemeClr val="tx1"/>
                    </a:solidFill>
                  </a:rPr>
                  <a:t>4 = 1/1-c1</a:t>
                </a:r>
                <a:endParaRPr lang="en-ZA" dirty="0">
                  <a:solidFill>
                    <a:schemeClr val="tx1"/>
                  </a:solidFill>
                </a:endParaRPr>
              </a:p>
              <a:p>
                <a:r>
                  <a:rPr lang="en-GB" i="1" dirty="0">
                    <a:solidFill>
                      <a:schemeClr val="tx1"/>
                    </a:solidFill>
                  </a:rPr>
                  <a:t>4(1-c1) = 1</a:t>
                </a:r>
                <a:endParaRPr lang="en-ZA" dirty="0">
                  <a:solidFill>
                    <a:schemeClr val="tx1"/>
                  </a:solidFill>
                </a:endParaRPr>
              </a:p>
              <a:p>
                <a:r>
                  <a:rPr lang="en-GB" i="1" dirty="0">
                    <a:solidFill>
                      <a:schemeClr val="tx1"/>
                    </a:solidFill>
                  </a:rPr>
                  <a:t>1-c1 = 0.25</a:t>
                </a:r>
                <a:endParaRPr lang="en-ZA" dirty="0">
                  <a:solidFill>
                    <a:schemeClr val="tx1"/>
                  </a:solidFill>
                </a:endParaRPr>
              </a:p>
              <a:p>
                <a:r>
                  <a:rPr lang="en-GB" i="1" dirty="0">
                    <a:solidFill>
                      <a:schemeClr val="tx1"/>
                    </a:solidFill>
                  </a:rPr>
                  <a:t>-c1 = -0.75</a:t>
                </a:r>
                <a:endParaRPr lang="en-ZA" dirty="0">
                  <a:solidFill>
                    <a:schemeClr val="tx1"/>
                  </a:solidFill>
                </a:endParaRPr>
              </a:p>
              <a:p>
                <a:r>
                  <a:rPr lang="en-GB" i="1" dirty="0">
                    <a:solidFill>
                      <a:schemeClr val="tx1"/>
                    </a:solidFill>
                  </a:rPr>
                  <a:t>c1 = 0.75</a:t>
                </a:r>
                <a:endParaRPr lang="en-ZA" dirty="0">
                  <a:solidFill>
                    <a:schemeClr val="tx1"/>
                  </a:solidFill>
                </a:endParaRPr>
              </a:p>
              <a:p>
                <a:endParaRPr lang="en-US" dirty="0"/>
              </a:p>
            </p:txBody>
          </p:sp>
        </mc:Choice>
        <mc:Fallback>
          <p:sp>
            <p:nvSpPr>
              <p:cNvPr id="3" name="Content Placeholder 2">
                <a:extLst>
                  <a:ext uri="{FF2B5EF4-FFF2-40B4-BE49-F238E27FC236}">
                    <a16:creationId xmlns:a16="http://schemas.microsoft.com/office/drawing/2014/main" id="{87208F3C-7EDE-D56D-3C02-722E2E8E5490}"/>
                  </a:ext>
                </a:extLst>
              </p:cNvPr>
              <p:cNvSpPr txBox="1">
                <a:spLocks noRot="1" noChangeAspect="1" noMove="1" noResize="1" noEditPoints="1" noAdjustHandles="1" noChangeArrowheads="1" noChangeShapeType="1" noTextEdit="1"/>
              </p:cNvSpPr>
              <p:nvPr/>
            </p:nvSpPr>
            <p:spPr>
              <a:xfrm>
                <a:off x="1738114" y="1197420"/>
                <a:ext cx="8603673" cy="2926567"/>
              </a:xfrm>
              <a:prstGeom prst="rect">
                <a:avLst/>
              </a:prstGeom>
              <a:blipFill>
                <a:blip r:embed="rId3"/>
                <a:stretch>
                  <a:fillRect l="-1205" t="-7069"/>
                </a:stretch>
              </a:blipFill>
              <a:ln>
                <a:noFill/>
              </a:ln>
            </p:spPr>
            <p:txBody>
              <a:bodyPr/>
              <a:lstStyle/>
              <a:p>
                <a:r>
                  <a:rPr lang="en-SS">
                    <a:noFill/>
                  </a:rPr>
                  <a:t> </a:t>
                </a:r>
              </a:p>
            </p:txBody>
          </p:sp>
        </mc:Fallback>
      </mc:AlternateContent>
    </p:spTree>
    <p:extLst>
      <p:ext uri="{BB962C8B-B14F-4D97-AF65-F5344CB8AC3E}">
        <p14:creationId xmlns:p14="http://schemas.microsoft.com/office/powerpoint/2010/main" val="4142928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435092" y="342631"/>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28.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64</a:t>
            </a:fld>
            <a:endParaRPr/>
          </a:p>
        </p:txBody>
      </p:sp>
      <p:pic>
        <p:nvPicPr>
          <p:cNvPr id="2" name="Picture 1">
            <a:extLst>
              <a:ext uri="{FF2B5EF4-FFF2-40B4-BE49-F238E27FC236}">
                <a16:creationId xmlns:a16="http://schemas.microsoft.com/office/drawing/2014/main" id="{57363EA9-523A-68E2-A6B3-7A38EBE13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969" y="71087"/>
            <a:ext cx="4083204" cy="3004622"/>
          </a:xfrm>
          <a:prstGeom prst="rect">
            <a:avLst/>
          </a:prstGeom>
        </p:spPr>
      </p:pic>
      <p:sp>
        <p:nvSpPr>
          <p:cNvPr id="3" name="Content Placeholder 2">
            <a:extLst>
              <a:ext uri="{FF2B5EF4-FFF2-40B4-BE49-F238E27FC236}">
                <a16:creationId xmlns:a16="http://schemas.microsoft.com/office/drawing/2014/main" id="{A1FC961C-1268-AEAC-C676-8BC2125CCC5A}"/>
              </a:ext>
            </a:extLst>
          </p:cNvPr>
          <p:cNvSpPr txBox="1">
            <a:spLocks/>
          </p:cNvSpPr>
          <p:nvPr/>
        </p:nvSpPr>
        <p:spPr>
          <a:xfrm>
            <a:off x="536549" y="220813"/>
            <a:ext cx="4643790" cy="63993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b="1" dirty="0">
                <a:solidFill>
                  <a:schemeClr val="tx1"/>
                </a:solidFill>
              </a:rPr>
              <a:t>The equilibrium level of output in this open economy with government is </a:t>
            </a:r>
          </a:p>
          <a:p>
            <a:pPr marL="800100" lvl="1" indent="-342900">
              <a:buFont typeface="+mj-lt"/>
              <a:buAutoNum type="alphaLcParenR"/>
            </a:pPr>
            <a:r>
              <a:rPr lang="en-US" sz="1800" b="1" dirty="0">
                <a:solidFill>
                  <a:schemeClr val="tx1"/>
                </a:solidFill>
              </a:rPr>
              <a:t>Y1. </a:t>
            </a:r>
          </a:p>
          <a:p>
            <a:pPr marL="800100" lvl="1" indent="-342900">
              <a:buFont typeface="+mj-lt"/>
              <a:buAutoNum type="alphaLcParenR"/>
            </a:pPr>
            <a:r>
              <a:rPr lang="en-US" sz="1800" b="1" dirty="0">
                <a:solidFill>
                  <a:schemeClr val="tx1"/>
                </a:solidFill>
              </a:rPr>
              <a:t>Y2. </a:t>
            </a:r>
          </a:p>
          <a:p>
            <a:pPr marL="800100" lvl="1" indent="-342900">
              <a:buFont typeface="+mj-lt"/>
              <a:buAutoNum type="alphaLcParenR"/>
            </a:pPr>
            <a:r>
              <a:rPr lang="en-US" sz="1800" b="1" dirty="0">
                <a:solidFill>
                  <a:schemeClr val="tx1"/>
                </a:solidFill>
              </a:rPr>
              <a:t>Y3. </a:t>
            </a:r>
          </a:p>
          <a:p>
            <a:pPr marL="800100" lvl="1" indent="-342900">
              <a:buFont typeface="+mj-lt"/>
              <a:buAutoNum type="alphaLcParenR"/>
            </a:pPr>
            <a:r>
              <a:rPr lang="en-US" sz="1800" b="1" dirty="0">
                <a:solidFill>
                  <a:schemeClr val="tx1"/>
                </a:solidFill>
              </a:rPr>
              <a:t>Y4. </a:t>
            </a:r>
          </a:p>
          <a:p>
            <a:pPr marL="800100" lvl="1" indent="-342900">
              <a:buFont typeface="+mj-lt"/>
              <a:buAutoNum type="alphaLcParenR"/>
            </a:pPr>
            <a:r>
              <a:rPr lang="en-US" sz="1800" b="1" dirty="0">
                <a:solidFill>
                  <a:schemeClr val="tx1"/>
                </a:solidFill>
              </a:rPr>
              <a:t>More information about aggregate expenditure is required to calculate the equilibrium </a:t>
            </a:r>
          </a:p>
          <a:p>
            <a:pPr marL="800100" lvl="1" indent="-342900">
              <a:buFont typeface="+mj-lt"/>
              <a:buAutoNum type="alphaLcParenR"/>
            </a:pPr>
            <a:r>
              <a:rPr lang="en-US" sz="1800" b="1" dirty="0">
                <a:solidFill>
                  <a:schemeClr val="tx1"/>
                </a:solidFill>
              </a:rPr>
              <a:t>Y. </a:t>
            </a:r>
          </a:p>
          <a:p>
            <a:endParaRPr lang="en-US" dirty="0"/>
          </a:p>
        </p:txBody>
      </p:sp>
    </p:spTree>
    <p:extLst>
      <p:ext uri="{BB962C8B-B14F-4D97-AF65-F5344CB8AC3E}">
        <p14:creationId xmlns:p14="http://schemas.microsoft.com/office/powerpoint/2010/main" val="13872261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435092" y="342631"/>
            <a:ext cx="7440300"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28.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65</a:t>
            </a:fld>
            <a:endParaRPr/>
          </a:p>
        </p:txBody>
      </p:sp>
      <p:sp>
        <p:nvSpPr>
          <p:cNvPr id="4" name="Content Placeholder 2">
            <a:extLst>
              <a:ext uri="{FF2B5EF4-FFF2-40B4-BE49-F238E27FC236}">
                <a16:creationId xmlns:a16="http://schemas.microsoft.com/office/drawing/2014/main" id="{0568E79E-F4BA-5B46-D6FF-2C759D2B197D}"/>
              </a:ext>
            </a:extLst>
          </p:cNvPr>
          <p:cNvSpPr txBox="1">
            <a:spLocks/>
          </p:cNvSpPr>
          <p:nvPr/>
        </p:nvSpPr>
        <p:spPr>
          <a:xfrm>
            <a:off x="355180" y="1605869"/>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2000" b="1" dirty="0">
                <a:solidFill>
                  <a:srgbClr val="FF0000"/>
                </a:solidFill>
              </a:rPr>
              <a:t>B – Y</a:t>
            </a:r>
            <a:r>
              <a:rPr lang="en-US" sz="2000" b="1" baseline="-25000" dirty="0">
                <a:solidFill>
                  <a:srgbClr val="FF0000"/>
                </a:solidFill>
              </a:rPr>
              <a:t>2</a:t>
            </a:r>
          </a:p>
          <a:p>
            <a:endParaRPr lang="en-US" sz="2000" dirty="0"/>
          </a:p>
          <a:p>
            <a:r>
              <a:rPr lang="en-US" sz="2000" dirty="0">
                <a:solidFill>
                  <a:schemeClr val="tx1"/>
                </a:solidFill>
              </a:rPr>
              <a:t>Equilibrium will be where your </a:t>
            </a:r>
            <a:r>
              <a:rPr lang="en-US" sz="2000" b="1" dirty="0">
                <a:solidFill>
                  <a:schemeClr val="tx1"/>
                </a:solidFill>
              </a:rPr>
              <a:t>injections = withdrawals</a:t>
            </a:r>
          </a:p>
          <a:p>
            <a:r>
              <a:rPr lang="en-US" sz="2000" dirty="0">
                <a:solidFill>
                  <a:schemeClr val="tx1"/>
                </a:solidFill>
              </a:rPr>
              <a:t>Therefore, equilibrium will be where: </a:t>
            </a:r>
            <a:r>
              <a:rPr lang="en-US" sz="2000" b="1" dirty="0">
                <a:solidFill>
                  <a:schemeClr val="tx1"/>
                </a:solidFill>
              </a:rPr>
              <a:t>S + T + Z (import) = I + G + X (exports)</a:t>
            </a:r>
          </a:p>
          <a:p>
            <a:r>
              <a:rPr lang="en-US" sz="2000" dirty="0">
                <a:solidFill>
                  <a:schemeClr val="tx1"/>
                </a:solidFill>
              </a:rPr>
              <a:t>Therefore, equilibrium occurs at Y</a:t>
            </a:r>
            <a:r>
              <a:rPr lang="en-US" sz="2000" baseline="-25000" dirty="0">
                <a:solidFill>
                  <a:schemeClr val="tx1"/>
                </a:solidFill>
              </a:rPr>
              <a:t>2</a:t>
            </a:r>
            <a:r>
              <a:rPr lang="en-US" sz="2000" dirty="0">
                <a:solidFill>
                  <a:schemeClr val="tx1"/>
                </a:solidFill>
              </a:rPr>
              <a:t>.  </a:t>
            </a:r>
          </a:p>
        </p:txBody>
      </p:sp>
    </p:spTree>
    <p:extLst>
      <p:ext uri="{BB962C8B-B14F-4D97-AF65-F5344CB8AC3E}">
        <p14:creationId xmlns:p14="http://schemas.microsoft.com/office/powerpoint/2010/main" val="218220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56940" y="273299"/>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29.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2" name="Content Placeholder 2">
            <a:extLst>
              <a:ext uri="{FF2B5EF4-FFF2-40B4-BE49-F238E27FC236}">
                <a16:creationId xmlns:a16="http://schemas.microsoft.com/office/drawing/2014/main" id="{3DB2123C-04FA-6C9B-1904-CA0879669906}"/>
              </a:ext>
            </a:extLst>
          </p:cNvPr>
          <p:cNvSpPr txBox="1">
            <a:spLocks/>
          </p:cNvSpPr>
          <p:nvPr/>
        </p:nvSpPr>
        <p:spPr>
          <a:xfrm>
            <a:off x="0" y="1080060"/>
            <a:ext cx="10178322"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US" sz="1800" b="1" dirty="0">
                <a:solidFill>
                  <a:schemeClr val="tx1"/>
                </a:solidFill>
              </a:rPr>
              <a:t>The consumption function in the open economy with government is given by </a:t>
            </a:r>
          </a:p>
          <a:p>
            <a:pPr marL="800100" lvl="1" indent="-342900">
              <a:buFont typeface="+mj-lt"/>
              <a:buAutoNum type="alphaLcParenR"/>
            </a:pPr>
            <a:r>
              <a:rPr lang="en-US" sz="1800" b="1" dirty="0">
                <a:solidFill>
                  <a:schemeClr val="tx1"/>
                </a:solidFill>
              </a:rPr>
              <a:t>C = 40 + 0.75YD </a:t>
            </a:r>
          </a:p>
          <a:p>
            <a:pPr marL="800100" lvl="1" indent="-342900">
              <a:buFont typeface="+mj-lt"/>
              <a:buAutoNum type="alphaLcParenR"/>
            </a:pPr>
            <a:r>
              <a:rPr lang="en-US" sz="1800" b="1" dirty="0">
                <a:solidFill>
                  <a:schemeClr val="tx1"/>
                </a:solidFill>
              </a:rPr>
              <a:t>C = 40 + 0.675YD </a:t>
            </a:r>
          </a:p>
          <a:p>
            <a:pPr marL="800100" lvl="1" indent="-342900">
              <a:buFont typeface="+mj-lt"/>
              <a:buAutoNum type="alphaLcParenR"/>
            </a:pPr>
            <a:r>
              <a:rPr lang="en-US" sz="1800" b="1" dirty="0">
                <a:solidFill>
                  <a:schemeClr val="tx1"/>
                </a:solidFill>
              </a:rPr>
              <a:t>C = 60 + 0.9YD </a:t>
            </a:r>
          </a:p>
          <a:p>
            <a:pPr marL="800100" lvl="1" indent="-342900">
              <a:buFont typeface="+mj-lt"/>
              <a:buAutoNum type="alphaLcParenR"/>
            </a:pPr>
            <a:r>
              <a:rPr lang="en-US" sz="1800" b="1" dirty="0">
                <a:solidFill>
                  <a:schemeClr val="tx1"/>
                </a:solidFill>
              </a:rPr>
              <a:t>C = 60 + 0.75YD </a:t>
            </a:r>
          </a:p>
          <a:p>
            <a:pPr marL="800100" lvl="1" indent="-342900">
              <a:buFont typeface="+mj-lt"/>
              <a:buAutoNum type="alphaLcParenR"/>
            </a:pPr>
            <a:r>
              <a:rPr lang="en-US" sz="1800" b="1" dirty="0">
                <a:solidFill>
                  <a:schemeClr val="tx1"/>
                </a:solidFill>
              </a:rPr>
              <a:t>C = 60 + 0.675YD </a:t>
            </a:r>
          </a:p>
          <a:p>
            <a:pPr indent="-457200">
              <a:buFont typeface="+mj-lt"/>
              <a:buAutoNum type="alphaLcParenR"/>
            </a:pPr>
            <a:endParaRPr lang="en-US" dirty="0"/>
          </a:p>
        </p:txBody>
      </p:sp>
      <p:pic>
        <p:nvPicPr>
          <p:cNvPr id="5" name="Picture 4">
            <a:extLst>
              <a:ext uri="{FF2B5EF4-FFF2-40B4-BE49-F238E27FC236}">
                <a16:creationId xmlns:a16="http://schemas.microsoft.com/office/drawing/2014/main" id="{ADA577C2-224E-7BD1-A913-C8BCA3236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56" y="1428048"/>
            <a:ext cx="4677798" cy="3442153"/>
          </a:xfrm>
          <a:prstGeom prst="rect">
            <a:avLst/>
          </a:prstGeom>
        </p:spPr>
      </p:pic>
    </p:spTree>
    <p:extLst>
      <p:ext uri="{BB962C8B-B14F-4D97-AF65-F5344CB8AC3E}">
        <p14:creationId xmlns:p14="http://schemas.microsoft.com/office/powerpoint/2010/main" val="637253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56940" y="273299"/>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29.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67</a:t>
            </a:fld>
            <a:endParaRPr/>
          </a:p>
        </p:txBody>
      </p:sp>
      <p:sp>
        <p:nvSpPr>
          <p:cNvPr id="3" name="Content Placeholder 2">
            <a:extLst>
              <a:ext uri="{FF2B5EF4-FFF2-40B4-BE49-F238E27FC236}">
                <a16:creationId xmlns:a16="http://schemas.microsoft.com/office/drawing/2014/main" id="{FC9FEB70-003A-0176-1F95-2799F87044E3}"/>
              </a:ext>
            </a:extLst>
          </p:cNvPr>
          <p:cNvSpPr txBox="1">
            <a:spLocks/>
          </p:cNvSpPr>
          <p:nvPr/>
        </p:nvSpPr>
        <p:spPr>
          <a:xfrm>
            <a:off x="256940" y="874829"/>
            <a:ext cx="8569665" cy="359359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pPr marL="228600" lvl="1">
              <a:buFont typeface="Arial" panose="020B0604020202020204" pitchFamily="34" charset="0"/>
              <a:buChar char="•"/>
            </a:pPr>
            <a:r>
              <a:rPr lang="en-US" b="1" dirty="0">
                <a:solidFill>
                  <a:srgbClr val="FF0000"/>
                </a:solidFill>
              </a:rPr>
              <a:t>D - C = 60 + 0.75YD </a:t>
            </a:r>
          </a:p>
          <a:p>
            <a:endParaRPr lang="en-US" dirty="0"/>
          </a:p>
          <a:p>
            <a:r>
              <a:rPr lang="en-US" b="1" dirty="0">
                <a:solidFill>
                  <a:srgbClr val="FF0000"/>
                </a:solidFill>
              </a:rPr>
              <a:t>C = a + c(Yd)</a:t>
            </a:r>
          </a:p>
          <a:p>
            <a:r>
              <a:rPr lang="en-US" dirty="0">
                <a:solidFill>
                  <a:schemeClr val="tx1"/>
                </a:solidFill>
              </a:rPr>
              <a:t>We know that our </a:t>
            </a:r>
            <a:r>
              <a:rPr lang="en-US" b="1" dirty="0">
                <a:solidFill>
                  <a:schemeClr val="tx1"/>
                </a:solidFill>
              </a:rPr>
              <a:t>MPC = 1</a:t>
            </a:r>
            <a:r>
              <a:rPr lang="en-US" b="1" dirty="0">
                <a:solidFill>
                  <a:srgbClr val="FF0000"/>
                </a:solidFill>
              </a:rPr>
              <a:t>-</a:t>
            </a:r>
            <a:r>
              <a:rPr lang="en-US" b="1" dirty="0">
                <a:solidFill>
                  <a:schemeClr val="tx1"/>
                </a:solidFill>
              </a:rPr>
              <a:t>MPS</a:t>
            </a:r>
          </a:p>
          <a:p>
            <a:r>
              <a:rPr lang="en-US" dirty="0">
                <a:solidFill>
                  <a:schemeClr val="tx1"/>
                </a:solidFill>
              </a:rPr>
              <a:t>Therefore, MPC = 1-0.25 = 0.75</a:t>
            </a:r>
          </a:p>
          <a:p>
            <a:r>
              <a:rPr lang="en-US" dirty="0">
                <a:solidFill>
                  <a:schemeClr val="tx1"/>
                </a:solidFill>
              </a:rPr>
              <a:t>Furthermore, the question states that autonomous consumption is half the value of injections – at equilibrium we know that this is 120, and therefore, a = 60  </a:t>
            </a:r>
          </a:p>
          <a:p>
            <a:endParaRPr lang="en-US" dirty="0"/>
          </a:p>
          <a:p>
            <a:endParaRPr lang="en-US" dirty="0"/>
          </a:p>
        </p:txBody>
      </p:sp>
    </p:spTree>
    <p:extLst>
      <p:ext uri="{BB962C8B-B14F-4D97-AF65-F5344CB8AC3E}">
        <p14:creationId xmlns:p14="http://schemas.microsoft.com/office/powerpoint/2010/main" val="13965334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56940" y="273299"/>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30.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2" name="Content Placeholder 2">
            <a:extLst>
              <a:ext uri="{FF2B5EF4-FFF2-40B4-BE49-F238E27FC236}">
                <a16:creationId xmlns:a16="http://schemas.microsoft.com/office/drawing/2014/main" id="{64EF051F-1812-0470-7F91-1DF4FE28ED5D}"/>
              </a:ext>
            </a:extLst>
          </p:cNvPr>
          <p:cNvSpPr txBox="1">
            <a:spLocks/>
          </p:cNvSpPr>
          <p:nvPr/>
        </p:nvSpPr>
        <p:spPr>
          <a:xfrm>
            <a:off x="398559" y="1033782"/>
            <a:ext cx="8238130" cy="3075935"/>
          </a:xfrm>
          <a:prstGeom prst="rect">
            <a:avLst/>
          </a:prstGeom>
          <a:noFill/>
          <a:ln>
            <a:noFill/>
          </a:ln>
        </p:spPr>
        <p:txBody>
          <a:bodyPr spcFirstLastPara="1" wrap="square" lIns="0" tIns="0" rIns="0" bIns="0" anchor="t" anchorCtr="0">
            <a:normAutofit fontScale="85000" lnSpcReduction="20000"/>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GB" b="1" dirty="0">
                <a:solidFill>
                  <a:schemeClr val="tx1"/>
                </a:solidFill>
              </a:rPr>
              <a:t>Which of the following statements about government budget deficits and debt are true? </a:t>
            </a:r>
            <a:endParaRPr lang="en-ZA" b="1" dirty="0">
              <a:solidFill>
                <a:schemeClr val="tx1"/>
              </a:solidFill>
            </a:endParaRPr>
          </a:p>
          <a:p>
            <a:endParaRPr lang="en-GB" b="1" dirty="0">
              <a:solidFill>
                <a:schemeClr val="tx1"/>
              </a:solidFill>
            </a:endParaRPr>
          </a:p>
          <a:p>
            <a:pPr indent="-457200">
              <a:buFont typeface="Barlow Light"/>
              <a:buAutoNum type="alphaLcParenR"/>
            </a:pPr>
            <a:r>
              <a:rPr lang="en-GB" b="1" dirty="0">
                <a:solidFill>
                  <a:schemeClr val="tx1"/>
                </a:solidFill>
              </a:rPr>
              <a:t>The budget deficit tends to increase during a recession. </a:t>
            </a:r>
            <a:endParaRPr lang="en-ZA" b="1" dirty="0">
              <a:solidFill>
                <a:schemeClr val="tx1"/>
              </a:solidFill>
            </a:endParaRPr>
          </a:p>
          <a:p>
            <a:pPr indent="-457200">
              <a:buFont typeface="Barlow Light"/>
              <a:buAutoNum type="alphaLcParenR"/>
            </a:pPr>
            <a:r>
              <a:rPr lang="en-GB" b="1" dirty="0">
                <a:solidFill>
                  <a:schemeClr val="tx1"/>
                </a:solidFill>
              </a:rPr>
              <a:t>A government budget deficit occurs when tax revenue is less than government spending.</a:t>
            </a:r>
            <a:endParaRPr lang="en-ZA" b="1" dirty="0">
              <a:solidFill>
                <a:schemeClr val="tx1"/>
              </a:solidFill>
            </a:endParaRPr>
          </a:p>
          <a:p>
            <a:pPr indent="-457200">
              <a:buFont typeface="Barlow Light"/>
              <a:buAutoNum type="alphaLcParenR"/>
            </a:pPr>
            <a:r>
              <a:rPr lang="en-GB" b="1" dirty="0">
                <a:solidFill>
                  <a:schemeClr val="tx1"/>
                </a:solidFill>
              </a:rPr>
              <a:t>A government budget deficit occurs when tax revenue is grater than government spending.  </a:t>
            </a:r>
            <a:endParaRPr lang="en-ZA" b="1" dirty="0">
              <a:solidFill>
                <a:schemeClr val="tx1"/>
              </a:solidFill>
            </a:endParaRPr>
          </a:p>
          <a:p>
            <a:pPr indent="-457200">
              <a:buFont typeface="Barlow Light"/>
              <a:buAutoNum type="alphaLcParenR"/>
            </a:pPr>
            <a:r>
              <a:rPr lang="en-GB" b="1" dirty="0">
                <a:solidFill>
                  <a:schemeClr val="tx1"/>
                </a:solidFill>
              </a:rPr>
              <a:t>All of the above. </a:t>
            </a:r>
            <a:endParaRPr lang="en-ZA" b="1" dirty="0">
              <a:solidFill>
                <a:schemeClr val="tx1"/>
              </a:solidFill>
            </a:endParaRPr>
          </a:p>
          <a:p>
            <a:pPr indent="-457200">
              <a:buFont typeface="Barlow Light"/>
              <a:buAutoNum type="alphaLcParenR"/>
            </a:pPr>
            <a:r>
              <a:rPr lang="en-GB" b="1" dirty="0">
                <a:solidFill>
                  <a:schemeClr val="tx1"/>
                </a:solidFill>
              </a:rPr>
              <a:t>A and B only.</a:t>
            </a:r>
            <a:endParaRPr lang="en-ZA" b="1" dirty="0">
              <a:solidFill>
                <a:schemeClr val="tx1"/>
              </a:solidFill>
            </a:endParaRPr>
          </a:p>
          <a:p>
            <a:endParaRPr lang="en-US" dirty="0"/>
          </a:p>
        </p:txBody>
      </p:sp>
    </p:spTree>
    <p:extLst>
      <p:ext uri="{BB962C8B-B14F-4D97-AF65-F5344CB8AC3E}">
        <p14:creationId xmlns:p14="http://schemas.microsoft.com/office/powerpoint/2010/main" val="2680809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256940" y="273299"/>
            <a:ext cx="8238129" cy="396300"/>
          </a:xfrm>
          <a:prstGeom prst="rect">
            <a:avLst/>
          </a:prstGeom>
        </p:spPr>
        <p:txBody>
          <a:bodyPr spcFirstLastPara="1" wrap="square" lIns="0" tIns="0" rIns="0" bIns="0" anchor="b" anchorCtr="0">
            <a:noAutofit/>
          </a:bodyPr>
          <a:lstStyle/>
          <a:p>
            <a:pPr lvl="0" algn="l" rtl="0">
              <a:spcBef>
                <a:spcPts val="0"/>
              </a:spcBef>
              <a:spcAft>
                <a:spcPts val="0"/>
              </a:spcAft>
              <a:buSzPts val="3600"/>
            </a:pPr>
            <a:r>
              <a:rPr lang="en" dirty="0"/>
              <a:t>30. </a:t>
            </a:r>
            <a:endParaRPr sz="2800" dirty="0"/>
          </a:p>
        </p:txBody>
      </p:sp>
      <p:sp>
        <p:nvSpPr>
          <p:cNvPr id="253" name="Google Shape;253;p3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69</a:t>
            </a:fld>
            <a:endParaRPr/>
          </a:p>
        </p:txBody>
      </p:sp>
      <p:sp>
        <p:nvSpPr>
          <p:cNvPr id="3" name="Content Placeholder 2">
            <a:extLst>
              <a:ext uri="{FF2B5EF4-FFF2-40B4-BE49-F238E27FC236}">
                <a16:creationId xmlns:a16="http://schemas.microsoft.com/office/drawing/2014/main" id="{0A3C12E8-0F12-D998-E914-71087399D85E}"/>
              </a:ext>
            </a:extLst>
          </p:cNvPr>
          <p:cNvSpPr txBox="1">
            <a:spLocks/>
          </p:cNvSpPr>
          <p:nvPr/>
        </p:nvSpPr>
        <p:spPr>
          <a:xfrm>
            <a:off x="455797" y="1178895"/>
            <a:ext cx="7840413" cy="228244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2"/>
              </a:buClr>
              <a:buSzPts val="2400"/>
              <a:buFont typeface="Barlow Light"/>
              <a:buChar char="▸"/>
              <a:defRPr sz="2400" b="0" i="0" u="none" strike="noStrike" cap="none">
                <a:solidFill>
                  <a:schemeClr val="dk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accent3"/>
              </a:buClr>
              <a:buSzPts val="2400"/>
              <a:buFont typeface="Barlow Light"/>
              <a:buChar char="▹"/>
              <a:defRPr sz="2400" b="0" i="0" u="none" strike="noStrike" cap="none">
                <a:solidFill>
                  <a:schemeClr val="dk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dk2"/>
              </a:buClr>
              <a:buSzPts val="2400"/>
              <a:buFont typeface="Barlow Light"/>
              <a:buChar char="■"/>
              <a:defRPr sz="2400" b="0" i="0" u="none" strike="noStrike" cap="none">
                <a:solidFill>
                  <a:schemeClr val="dk2"/>
                </a:solidFill>
                <a:latin typeface="Barlow Light"/>
                <a:ea typeface="Barlow Light"/>
                <a:cs typeface="Barlow Light"/>
                <a:sym typeface="Barlow Light"/>
              </a:defRPr>
            </a:lvl9pPr>
          </a:lstStyle>
          <a:p>
            <a:r>
              <a:rPr lang="en-GB" b="1" i="1" dirty="0">
                <a:solidFill>
                  <a:srgbClr val="FF0000"/>
                </a:solidFill>
              </a:rPr>
              <a:t>E) A and B only.</a:t>
            </a:r>
            <a:endParaRPr lang="en-ZA" b="1" dirty="0">
              <a:solidFill>
                <a:srgbClr val="FF0000"/>
              </a:solidFill>
            </a:endParaRPr>
          </a:p>
          <a:p>
            <a:endParaRPr lang="en-GB" i="1" dirty="0"/>
          </a:p>
          <a:p>
            <a:r>
              <a:rPr lang="en-GB" sz="2000" i="1" dirty="0">
                <a:solidFill>
                  <a:schemeClr val="tx1"/>
                </a:solidFill>
              </a:rPr>
              <a:t>A is true, as it is evident that during a recession or times of struggle, countries government’s would tend to borrow heavily and deplete their financial reserves. During this period, it is thus, evident that what the government is receiving is being used up (or is less than) what they are spending, thus leading to an increased budget deficit. Furthermore, by looking at </a:t>
            </a:r>
            <a:r>
              <a:rPr lang="en-GB" sz="2000" i="1" dirty="0" err="1">
                <a:solidFill>
                  <a:schemeClr val="tx1"/>
                </a:solidFill>
              </a:rPr>
              <a:t>pg</a:t>
            </a:r>
            <a:r>
              <a:rPr lang="en-GB" sz="2000" i="1" dirty="0">
                <a:solidFill>
                  <a:schemeClr val="tx1"/>
                </a:solidFill>
              </a:rPr>
              <a:t> of the textbook, a budget deficit is defined when G&gt;T and a budget surplus is defined when G&lt;T. Thus, based on the above A and B are true only.   </a:t>
            </a:r>
            <a:endParaRPr lang="en-ZA" sz="2000" dirty="0">
              <a:solidFill>
                <a:schemeClr val="tx1"/>
              </a:solidFill>
            </a:endParaRPr>
          </a:p>
          <a:p>
            <a:endParaRPr lang="en-US" dirty="0"/>
          </a:p>
        </p:txBody>
      </p:sp>
    </p:spTree>
    <p:extLst>
      <p:ext uri="{BB962C8B-B14F-4D97-AF65-F5344CB8AC3E}">
        <p14:creationId xmlns:p14="http://schemas.microsoft.com/office/powerpoint/2010/main" val="3333341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855300" y="836000"/>
            <a:ext cx="7642524"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3"/>
            </a:pPr>
            <a:r>
              <a:rPr lang="en" dirty="0"/>
              <a:t>Which of followings statements is correct?</a:t>
            </a:r>
            <a:endParaRPr dirty="0"/>
          </a:p>
        </p:txBody>
      </p:sp>
      <p:sp>
        <p:nvSpPr>
          <p:cNvPr id="259" name="Google Shape;259;p35"/>
          <p:cNvSpPr txBox="1">
            <a:spLocks noGrp="1"/>
          </p:cNvSpPr>
          <p:nvPr>
            <p:ph type="body" idx="1"/>
          </p:nvPr>
        </p:nvSpPr>
        <p:spPr>
          <a:xfrm>
            <a:off x="855300" y="1489000"/>
            <a:ext cx="7440300" cy="28113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AutoNum type="alphaUcPeriod"/>
            </a:pPr>
            <a:r>
              <a:rPr lang="en" sz="2000"/>
              <a:t>When employment is high, the cost of job loss is lower, and workers expect higher real wages.</a:t>
            </a:r>
            <a:endParaRPr sz="2000"/>
          </a:p>
          <a:p>
            <a:pPr marL="457200" lvl="0" indent="-355600" algn="l" rtl="0">
              <a:spcBef>
                <a:spcPts val="0"/>
              </a:spcBef>
              <a:spcAft>
                <a:spcPts val="0"/>
              </a:spcAft>
              <a:buSzPts val="2000"/>
              <a:buAutoNum type="alphaUcPeriod"/>
            </a:pPr>
            <a:r>
              <a:rPr lang="en" sz="2000"/>
              <a:t>When employment is low, the cost of job loss is high, and workers expect higher real wages.</a:t>
            </a:r>
            <a:endParaRPr sz="2000"/>
          </a:p>
          <a:p>
            <a:pPr marL="457200" lvl="0" indent="-355600" algn="l" rtl="0">
              <a:spcBef>
                <a:spcPts val="0"/>
              </a:spcBef>
              <a:spcAft>
                <a:spcPts val="0"/>
              </a:spcAft>
              <a:buSzPts val="2000"/>
              <a:buAutoNum type="alphaUcPeriod"/>
            </a:pPr>
            <a:r>
              <a:rPr lang="en" sz="2000"/>
              <a:t>When employment is lower, the cost of job loss is low, and government to intervene.</a:t>
            </a:r>
            <a:endParaRPr sz="2000"/>
          </a:p>
          <a:p>
            <a:pPr marL="457200" lvl="0" indent="-355600" algn="l" rtl="0">
              <a:spcBef>
                <a:spcPts val="0"/>
              </a:spcBef>
              <a:spcAft>
                <a:spcPts val="0"/>
              </a:spcAft>
              <a:buSzPts val="2000"/>
              <a:buAutoNum type="alphaUcPeriod"/>
            </a:pPr>
            <a:r>
              <a:rPr lang="en" sz="2000"/>
              <a:t>When firms can always accurately forecast inflation because they have more inflation than households.</a:t>
            </a:r>
            <a:endParaRPr sz="2000"/>
          </a:p>
          <a:p>
            <a:pPr marL="457200" lvl="0" indent="-355600" algn="l" rtl="0">
              <a:spcBef>
                <a:spcPts val="0"/>
              </a:spcBef>
              <a:spcAft>
                <a:spcPts val="0"/>
              </a:spcAft>
              <a:buSzPts val="2000"/>
              <a:buAutoNum type="alphaUcPeriod"/>
            </a:pPr>
            <a:r>
              <a:rPr lang="en" sz="2000"/>
              <a:t>None of the above.</a:t>
            </a:r>
            <a:endParaRPr sz="2000"/>
          </a:p>
        </p:txBody>
      </p:sp>
      <p:sp>
        <p:nvSpPr>
          <p:cNvPr id="260" name="Google Shape;260;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855300" y="836000"/>
            <a:ext cx="7642524"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3"/>
            </a:pPr>
            <a:r>
              <a:rPr lang="en" dirty="0"/>
              <a:t>Which of followings statements is correct?</a:t>
            </a:r>
            <a:endParaRPr dirty="0"/>
          </a:p>
        </p:txBody>
      </p:sp>
      <p:sp>
        <p:nvSpPr>
          <p:cNvPr id="259" name="Google Shape;259;p35"/>
          <p:cNvSpPr txBox="1">
            <a:spLocks noGrp="1"/>
          </p:cNvSpPr>
          <p:nvPr>
            <p:ph type="body" idx="1"/>
          </p:nvPr>
        </p:nvSpPr>
        <p:spPr>
          <a:xfrm>
            <a:off x="855300" y="1489000"/>
            <a:ext cx="7440300" cy="28113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AutoNum type="alphaUcPeriod"/>
            </a:pPr>
            <a:r>
              <a:rPr lang="en" sz="2000" dirty="0">
                <a:solidFill>
                  <a:srgbClr val="FF0000"/>
                </a:solidFill>
              </a:rPr>
              <a:t>When employment is high, the cost of job loss is lower, and workers expect higher real wages.</a:t>
            </a:r>
            <a:endParaRPr sz="2000" dirty="0">
              <a:solidFill>
                <a:srgbClr val="FF0000"/>
              </a:solidFill>
            </a:endParaRPr>
          </a:p>
          <a:p>
            <a:pPr marL="457200" lvl="0" indent="-355600" algn="l" rtl="0">
              <a:spcBef>
                <a:spcPts val="0"/>
              </a:spcBef>
              <a:spcAft>
                <a:spcPts val="0"/>
              </a:spcAft>
              <a:buSzPts val="2000"/>
              <a:buAutoNum type="alphaUcPeriod"/>
            </a:pPr>
            <a:r>
              <a:rPr lang="en" sz="2000" dirty="0"/>
              <a:t>When employment is low, the cost of job loss is high, and workers expect higher real wages.</a:t>
            </a:r>
            <a:endParaRPr sz="2000" dirty="0"/>
          </a:p>
          <a:p>
            <a:pPr marL="457200" lvl="0" indent="-355600" algn="l" rtl="0">
              <a:spcBef>
                <a:spcPts val="0"/>
              </a:spcBef>
              <a:spcAft>
                <a:spcPts val="0"/>
              </a:spcAft>
              <a:buSzPts val="2000"/>
              <a:buAutoNum type="alphaUcPeriod"/>
            </a:pPr>
            <a:r>
              <a:rPr lang="en" sz="2000" dirty="0"/>
              <a:t>When employment is lower, the cost of job loss is low, and government to intervene.</a:t>
            </a:r>
            <a:endParaRPr sz="2000" dirty="0"/>
          </a:p>
          <a:p>
            <a:pPr marL="457200" lvl="0" indent="-355600" algn="l" rtl="0">
              <a:spcBef>
                <a:spcPts val="0"/>
              </a:spcBef>
              <a:spcAft>
                <a:spcPts val="0"/>
              </a:spcAft>
              <a:buSzPts val="2000"/>
              <a:buAutoNum type="alphaUcPeriod"/>
            </a:pPr>
            <a:r>
              <a:rPr lang="en" sz="2000" dirty="0"/>
              <a:t>When firms can always accurately forecast inflation because they have more inflation than households.</a:t>
            </a:r>
            <a:endParaRPr sz="2000" dirty="0"/>
          </a:p>
          <a:p>
            <a:pPr marL="457200" lvl="0" indent="-355600" algn="l" rtl="0">
              <a:spcBef>
                <a:spcPts val="0"/>
              </a:spcBef>
              <a:spcAft>
                <a:spcPts val="0"/>
              </a:spcAft>
              <a:buSzPts val="2000"/>
              <a:buAutoNum type="alphaUcPeriod"/>
            </a:pPr>
            <a:r>
              <a:rPr lang="en" sz="2000" dirty="0"/>
              <a:t>None of the above.</a:t>
            </a:r>
            <a:endParaRPr sz="2000" dirty="0"/>
          </a:p>
        </p:txBody>
      </p:sp>
      <p:sp>
        <p:nvSpPr>
          <p:cNvPr id="260" name="Google Shape;260;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9943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855300" y="1193825"/>
            <a:ext cx="7440300" cy="396300"/>
          </a:xfrm>
          <a:prstGeom prst="rect">
            <a:avLst/>
          </a:prstGeom>
        </p:spPr>
        <p:txBody>
          <a:bodyPr spcFirstLastPara="1" wrap="square" lIns="0" tIns="0" rIns="0" bIns="0" anchor="b" anchorCtr="0">
            <a:noAutofit/>
          </a:bodyPr>
          <a:lstStyle/>
          <a:p>
            <a:pPr marL="742950" lvl="0" indent="-742950" algn="l" rtl="0">
              <a:spcBef>
                <a:spcPts val="0"/>
              </a:spcBef>
              <a:spcAft>
                <a:spcPts val="0"/>
              </a:spcAft>
              <a:buSzPts val="3600"/>
              <a:buFont typeface="+mj-lt"/>
              <a:buAutoNum type="arabicPeriod" startAt="4"/>
            </a:pPr>
            <a:r>
              <a:rPr lang="en" dirty="0"/>
              <a:t>Assume the inflation rate falls from 4 percent to 2 percent. This means that:</a:t>
            </a:r>
            <a:endParaRPr dirty="0"/>
          </a:p>
        </p:txBody>
      </p:sp>
      <p:sp>
        <p:nvSpPr>
          <p:cNvPr id="266" name="Google Shape;266;p36"/>
          <p:cNvSpPr txBox="1">
            <a:spLocks noGrp="1"/>
          </p:cNvSpPr>
          <p:nvPr>
            <p:ph type="body" idx="1"/>
          </p:nvPr>
        </p:nvSpPr>
        <p:spPr>
          <a:xfrm>
            <a:off x="855300" y="1862350"/>
            <a:ext cx="7440300" cy="28113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AutoNum type="alphaUcPeriod"/>
            </a:pPr>
            <a:r>
              <a:rPr lang="en"/>
              <a:t>the price level has decreased.</a:t>
            </a:r>
            <a:endParaRPr/>
          </a:p>
          <a:p>
            <a:pPr marL="457200" lvl="0" indent="-381000" algn="l" rtl="0">
              <a:spcBef>
                <a:spcPts val="0"/>
              </a:spcBef>
              <a:spcAft>
                <a:spcPts val="0"/>
              </a:spcAft>
              <a:buSzPts val="2400"/>
              <a:buAutoNum type="alphaUcPeriod"/>
            </a:pPr>
            <a:r>
              <a:rPr lang="en"/>
              <a:t>the economy is experiencing deflation.</a:t>
            </a:r>
            <a:endParaRPr/>
          </a:p>
          <a:p>
            <a:pPr marL="457200" lvl="0" indent="-381000" algn="l" rtl="0">
              <a:spcBef>
                <a:spcPts val="0"/>
              </a:spcBef>
              <a:spcAft>
                <a:spcPts val="0"/>
              </a:spcAft>
              <a:buSzPts val="2400"/>
              <a:buAutoNum type="alphaUcPeriod"/>
            </a:pPr>
            <a:r>
              <a:rPr lang="en"/>
              <a:t>the price level is increasing more slowly.</a:t>
            </a:r>
            <a:endParaRPr/>
          </a:p>
          <a:p>
            <a:pPr marL="457200" lvl="0" indent="-381000" algn="l" rtl="0">
              <a:spcBef>
                <a:spcPts val="0"/>
              </a:spcBef>
              <a:spcAft>
                <a:spcPts val="0"/>
              </a:spcAft>
              <a:buSzPts val="2400"/>
              <a:buAutoNum type="alphaUcPeriod"/>
            </a:pPr>
            <a:r>
              <a:rPr lang="en"/>
              <a:t>the economy is experiencing hyperinflation.</a:t>
            </a:r>
            <a:endParaRPr/>
          </a:p>
          <a:p>
            <a:pPr marL="457200" lvl="0" indent="-381000" algn="l" rtl="0">
              <a:spcBef>
                <a:spcPts val="0"/>
              </a:spcBef>
              <a:spcAft>
                <a:spcPts val="0"/>
              </a:spcAft>
              <a:buSzPts val="2400"/>
              <a:buAutoNum type="alphaUcPeriod"/>
            </a:pPr>
            <a:r>
              <a:rPr lang="en"/>
              <a:t>real GDP is decreasing.</a:t>
            </a:r>
            <a:endParaRPr/>
          </a:p>
        </p:txBody>
      </p:sp>
      <p:sp>
        <p:nvSpPr>
          <p:cNvPr id="267" name="Google Shape;267;p3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itzwalter template">
  <a:themeElements>
    <a:clrScheme name="Custom 347">
      <a:dk1>
        <a:srgbClr val="1A2A30"/>
      </a:dk1>
      <a:lt1>
        <a:srgbClr val="FFFFFF"/>
      </a:lt1>
      <a:dk2>
        <a:srgbClr val="66787E"/>
      </a:dk2>
      <a:lt2>
        <a:srgbClr val="E9F0EF"/>
      </a:lt2>
      <a:accent1>
        <a:srgbClr val="D6F075"/>
      </a:accent1>
      <a:accent2>
        <a:srgbClr val="50DD8B"/>
      </a:accent2>
      <a:accent3>
        <a:srgbClr val="0D89B1"/>
      </a:accent3>
      <a:accent4>
        <a:srgbClr val="EB5E76"/>
      </a:accent4>
      <a:accent5>
        <a:srgbClr val="F08148"/>
      </a:accent5>
      <a:accent6>
        <a:srgbClr val="FFCC00"/>
      </a:accent6>
      <a:hlink>
        <a:srgbClr val="0070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1454</TotalTime>
  <Words>3600</Words>
  <Application>Microsoft Office PowerPoint</Application>
  <PresentationFormat>On-screen Show (16:9)</PresentationFormat>
  <Paragraphs>512</Paragraphs>
  <Slides>69</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Barlow Light</vt:lpstr>
      <vt:lpstr>Barlow</vt:lpstr>
      <vt:lpstr>Bebas Neue</vt:lpstr>
      <vt:lpstr>Cambria Math</vt:lpstr>
      <vt:lpstr>Barlow Medium</vt:lpstr>
      <vt:lpstr>Arial</vt:lpstr>
      <vt:lpstr>Fitzwalter template</vt:lpstr>
      <vt:lpstr>Eco1011S  edu MCQ  Exam  workshop</vt:lpstr>
      <vt:lpstr>                     General  TIPS + Reminders  </vt:lpstr>
      <vt:lpstr>1. An expansionary monetary policy tends to</vt:lpstr>
      <vt:lpstr>1. An expansionary monetary policy tends to</vt:lpstr>
      <vt:lpstr>2. If the interest rate increases, the opportunity cost of holding money in liquid form ____, and the quantity of money demanded __________. Ignore any impact from the forex market in this question.</vt:lpstr>
      <vt:lpstr>2. If the interest rate increases, the opportunity cost of holding money in liquid form ____, and the quantity of money demanded __________. Ignore any impact from the forex market in this question.</vt:lpstr>
      <vt:lpstr>Which of followings statements is correct?</vt:lpstr>
      <vt:lpstr>Which of followings statements is correct?</vt:lpstr>
      <vt:lpstr>Assume the inflation rate falls from 4 percent to 2 percent. This means that:</vt:lpstr>
      <vt:lpstr>Assume the inflation rate falls from 4 percent to 2 percent. This means that:</vt:lpstr>
      <vt:lpstr>WHICH OF THE FOLLOWING IS TRUE?</vt:lpstr>
      <vt:lpstr>WHICH OF THE FOLLOWING IS TRUE?</vt:lpstr>
      <vt:lpstr>6.  AmericanS demand South African Rands in order to</vt:lpstr>
      <vt:lpstr>6.  AmericanS demand South African Rands in order to</vt:lpstr>
      <vt:lpstr>When the SARB adjusts the repo rate, the change in interest rates tends to affect net exports in the economy. To which of the channels of the broad monetary transmission mechanism does this effect belong to?</vt:lpstr>
      <vt:lpstr>When the SARB adjusts the repo rate, the change in interest rates tends to affect net exports in the economy. To which of the channels of the broad monetary transmission mechanism does this effect belong to?</vt:lpstr>
      <vt:lpstr>An expansionary monetary policy increases aggregate demand by</vt:lpstr>
      <vt:lpstr>An expansionary monetary policy increases aggregate demand by</vt:lpstr>
      <vt:lpstr>9. Suppose the exchange rate between the Rand and the Dollar changes from R15/$ to R18/$, this means that </vt:lpstr>
      <vt:lpstr>9. Suppose the exchange rate between the Rand and the Dollar changes from R15/$ to R18/$, this means that </vt:lpstr>
      <vt:lpstr>10. As the value of South African exports _________, the demand for Rands ________ while the supply of Dollars _______.</vt:lpstr>
      <vt:lpstr>10. As the value of South African exports _________, the demand for Rands ________ while the supply of Dollars _______.</vt:lpstr>
      <vt:lpstr>11.  The lower the exchange rate today, all else equal, the</vt:lpstr>
      <vt:lpstr>11.  The lower the exchange rate today, all else equal, the (Confusing question wording)</vt:lpstr>
      <vt:lpstr>12. A five-year bond has a face value of R10000 and a coupon rate of 5%. At an interest rate of 12%, how much should the bond trade for now? The first coupon will be paid one year</vt:lpstr>
      <vt:lpstr>12. A five-year bond has a face value of R10000 and a coupon rate of 5%. At an interest rate of 12%, how much should the bond trade for now? The first coupon will be paid one year</vt:lpstr>
      <vt:lpstr>13. </vt:lpstr>
      <vt:lpstr>13. </vt:lpstr>
      <vt:lpstr>14. How many individuals in Odeville are not economically active if we are using the strict definition of unemployment. </vt:lpstr>
      <vt:lpstr>14. How many individuals in Odeville are not economically active if we are using the strict definition of unemployment. </vt:lpstr>
      <vt:lpstr>PowerPoint Presentation</vt:lpstr>
      <vt:lpstr>15. In Mikelville, what is the strict unemployment rate?</vt:lpstr>
      <vt:lpstr>15. In Mikelville, what is the strict unemployment rate?</vt:lpstr>
      <vt:lpstr>PowerPoint Presentation</vt:lpstr>
      <vt:lpstr>PowerPoint Presentation</vt:lpstr>
      <vt:lpstr>PowerPoint Presentation</vt:lpstr>
      <vt:lpstr>16. </vt:lpstr>
      <vt:lpstr>16. </vt:lpstr>
      <vt:lpstr>17. Assume an exchange rate of $1= R12.73.  A South African product sells in the United States for $18. By what percentage will the rand revenues change from the sale of one unit of the product in the United States if the dollar is worth R11.55?   </vt:lpstr>
      <vt:lpstr>17. Assume an exchange rate of $1= R12.73.  A South African product sells in the United States for $18. By what percentage will the rand revenues change from the sale of one unit of the product in the United States if the dollar is worth R11.55?   </vt:lpstr>
      <vt:lpstr>18. </vt:lpstr>
      <vt:lpstr>18. </vt:lpstr>
      <vt:lpstr>19. </vt:lpstr>
      <vt:lpstr>19. </vt:lpstr>
      <vt:lpstr>20.</vt:lpstr>
      <vt:lpstr>20.</vt:lpstr>
      <vt:lpstr>2. If the interest rate increases, the opportunity cost of holding money in liquid form ____, and the quantity of money demanded __________. Ignore any impact from the forex market in this question.</vt:lpstr>
      <vt:lpstr>21. </vt:lpstr>
      <vt:lpstr>21. </vt:lpstr>
      <vt:lpstr>22. </vt:lpstr>
      <vt:lpstr>22. </vt:lpstr>
      <vt:lpstr>22. </vt:lpstr>
      <vt:lpstr>23. </vt:lpstr>
      <vt:lpstr>23. </vt:lpstr>
      <vt:lpstr>24. </vt:lpstr>
      <vt:lpstr>24. </vt:lpstr>
      <vt:lpstr>25. </vt:lpstr>
      <vt:lpstr>25. </vt:lpstr>
      <vt:lpstr>25. </vt:lpstr>
      <vt:lpstr>26. </vt:lpstr>
      <vt:lpstr>26. </vt:lpstr>
      <vt:lpstr>27. </vt:lpstr>
      <vt:lpstr>27. </vt:lpstr>
      <vt:lpstr>28. </vt:lpstr>
      <vt:lpstr>28. </vt:lpstr>
      <vt:lpstr>29. </vt:lpstr>
      <vt:lpstr>29. </vt:lpstr>
      <vt:lpstr>30. </vt:lpstr>
      <vt:lpstr>30.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Eco1011f edu workshop 8</dc:title>
  <dc:creator>Reanetse</dc:creator>
  <cp:lastModifiedBy>Reanetse Moeketsi</cp:lastModifiedBy>
  <cp:revision>18</cp:revision>
  <dcterms:modified xsi:type="dcterms:W3CDTF">2024-10-24T10:54:26Z</dcterms:modified>
</cp:coreProperties>
</file>