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5" r:id="rId16"/>
    <p:sldId id="272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91F80-A76A-4FE1-9897-0738D29E62D6}" v="2" dt="2023-02-12T09:59:4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 autoAdjust="0"/>
    <p:restoredTop sz="96296"/>
  </p:normalViewPr>
  <p:slideViewPr>
    <p:cSldViewPr snapToGrid="0" snapToObjects="1">
      <p:cViewPr varScale="1">
        <p:scale>
          <a:sx n="85" d="100"/>
          <a:sy n="85" d="100"/>
        </p:scale>
        <p:origin x="208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C0526E-E73E-4704-86F7-32D4523EF15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CAC7E0F-8E7F-4448-A350-A74DDCE0D929}">
      <dgm:prSet/>
      <dgm:spPr/>
      <dgm:t>
        <a:bodyPr/>
        <a:lstStyle/>
        <a:p>
          <a:r>
            <a:rPr lang="en-AU" b="1"/>
            <a:t>Enquiries &amp; Reservations</a:t>
          </a:r>
          <a:endParaRPr lang="en-US"/>
        </a:p>
      </dgm:t>
    </dgm:pt>
    <dgm:pt modelId="{C6A17A1D-5051-4DB4-876A-0DCD6219F63B}" type="parTrans" cxnId="{745644C1-3283-4E9D-90D8-C2B47A6398DE}">
      <dgm:prSet/>
      <dgm:spPr/>
      <dgm:t>
        <a:bodyPr/>
        <a:lstStyle/>
        <a:p>
          <a:endParaRPr lang="en-US" sz="2000"/>
        </a:p>
      </dgm:t>
    </dgm:pt>
    <dgm:pt modelId="{302552D2-AE3A-45F9-B538-B13B80490CD6}" type="sibTrans" cxnId="{745644C1-3283-4E9D-90D8-C2B47A6398DE}">
      <dgm:prSet/>
      <dgm:spPr/>
      <dgm:t>
        <a:bodyPr/>
        <a:lstStyle/>
        <a:p>
          <a:endParaRPr lang="en-US"/>
        </a:p>
      </dgm:t>
    </dgm:pt>
    <dgm:pt modelId="{CD0AE439-91B0-4FAA-900B-FC549907B7B7}">
      <dgm:prSet/>
      <dgm:spPr/>
      <dgm:t>
        <a:bodyPr/>
        <a:lstStyle/>
        <a:p>
          <a:r>
            <a:rPr lang="en-AU" b="1"/>
            <a:t>Room allocation</a:t>
          </a:r>
          <a:endParaRPr lang="en-US"/>
        </a:p>
      </dgm:t>
    </dgm:pt>
    <dgm:pt modelId="{3165AE8A-5E05-4B31-B219-20EDB7C1A8C3}" type="parTrans" cxnId="{F01FDF08-5E26-4167-AE9E-B10FD2066A84}">
      <dgm:prSet/>
      <dgm:spPr/>
      <dgm:t>
        <a:bodyPr/>
        <a:lstStyle/>
        <a:p>
          <a:endParaRPr lang="en-US" sz="2000"/>
        </a:p>
      </dgm:t>
    </dgm:pt>
    <dgm:pt modelId="{4B6D3034-34AE-4A9E-A5D0-83E2B5081C13}" type="sibTrans" cxnId="{F01FDF08-5E26-4167-AE9E-B10FD2066A84}">
      <dgm:prSet/>
      <dgm:spPr/>
      <dgm:t>
        <a:bodyPr/>
        <a:lstStyle/>
        <a:p>
          <a:endParaRPr lang="en-US"/>
        </a:p>
      </dgm:t>
    </dgm:pt>
    <dgm:pt modelId="{27BC9C4C-9ECC-4C0D-B9AD-EC28790CA07D}">
      <dgm:prSet/>
      <dgm:spPr/>
      <dgm:t>
        <a:bodyPr/>
        <a:lstStyle/>
        <a:p>
          <a:r>
            <a:rPr lang="en-AU" b="1"/>
            <a:t>Check in process</a:t>
          </a:r>
          <a:endParaRPr lang="en-US"/>
        </a:p>
      </dgm:t>
    </dgm:pt>
    <dgm:pt modelId="{4266B9CE-8444-413C-B2C0-0AF1E5F71AF2}" type="parTrans" cxnId="{EA8D67F9-4D30-48B9-B3B7-189801DBD879}">
      <dgm:prSet/>
      <dgm:spPr/>
      <dgm:t>
        <a:bodyPr/>
        <a:lstStyle/>
        <a:p>
          <a:endParaRPr lang="en-US" sz="2000"/>
        </a:p>
      </dgm:t>
    </dgm:pt>
    <dgm:pt modelId="{945E5D0C-3D1F-4E4D-B450-82DE8B5A31F8}" type="sibTrans" cxnId="{EA8D67F9-4D30-48B9-B3B7-189801DBD879}">
      <dgm:prSet/>
      <dgm:spPr/>
      <dgm:t>
        <a:bodyPr/>
        <a:lstStyle/>
        <a:p>
          <a:endParaRPr lang="en-US"/>
        </a:p>
      </dgm:t>
    </dgm:pt>
    <dgm:pt modelId="{6135CBA9-F04A-45E9-BADA-610EF8D655A3}">
      <dgm:prSet/>
      <dgm:spPr/>
      <dgm:t>
        <a:bodyPr/>
        <a:lstStyle/>
        <a:p>
          <a:r>
            <a:rPr lang="en-AU" b="1"/>
            <a:t>Room servicing</a:t>
          </a:r>
          <a:endParaRPr lang="en-US"/>
        </a:p>
      </dgm:t>
    </dgm:pt>
    <dgm:pt modelId="{DBF264BB-918C-4ED2-BEF9-D317A3B2776B}" type="parTrans" cxnId="{CE82868A-4BCC-4052-B11D-11E0D8791881}">
      <dgm:prSet/>
      <dgm:spPr/>
      <dgm:t>
        <a:bodyPr/>
        <a:lstStyle/>
        <a:p>
          <a:endParaRPr lang="en-US" sz="2000"/>
        </a:p>
      </dgm:t>
    </dgm:pt>
    <dgm:pt modelId="{952874D3-E3E7-4F94-9242-BF5473B5723E}" type="sibTrans" cxnId="{CE82868A-4BCC-4052-B11D-11E0D8791881}">
      <dgm:prSet/>
      <dgm:spPr/>
      <dgm:t>
        <a:bodyPr/>
        <a:lstStyle/>
        <a:p>
          <a:endParaRPr lang="en-US"/>
        </a:p>
      </dgm:t>
    </dgm:pt>
    <dgm:pt modelId="{16028D6A-3EFF-4F5B-A29F-00A6A79DEDE7}">
      <dgm:prSet/>
      <dgm:spPr/>
      <dgm:t>
        <a:bodyPr/>
        <a:lstStyle/>
        <a:p>
          <a:r>
            <a:rPr lang="en-AU" b="1"/>
            <a:t>Accounts processing</a:t>
          </a:r>
          <a:endParaRPr lang="en-US"/>
        </a:p>
      </dgm:t>
    </dgm:pt>
    <dgm:pt modelId="{53A3E1B2-513E-44C7-AD30-1926B1C21F43}" type="parTrans" cxnId="{FB55D199-A51D-4002-B6C2-83B9A1D74770}">
      <dgm:prSet/>
      <dgm:spPr/>
      <dgm:t>
        <a:bodyPr/>
        <a:lstStyle/>
        <a:p>
          <a:endParaRPr lang="en-US" sz="2000"/>
        </a:p>
      </dgm:t>
    </dgm:pt>
    <dgm:pt modelId="{44DB07D6-C11F-4966-AA5F-61A1D770908B}" type="sibTrans" cxnId="{FB55D199-A51D-4002-B6C2-83B9A1D74770}">
      <dgm:prSet/>
      <dgm:spPr/>
      <dgm:t>
        <a:bodyPr/>
        <a:lstStyle/>
        <a:p>
          <a:endParaRPr lang="en-US"/>
        </a:p>
      </dgm:t>
    </dgm:pt>
    <dgm:pt modelId="{A4EE9BD0-E61F-45C1-ADE2-3D2E4684350E}">
      <dgm:prSet/>
      <dgm:spPr/>
      <dgm:t>
        <a:bodyPr/>
        <a:lstStyle/>
        <a:p>
          <a:r>
            <a:rPr lang="en-AU" b="1"/>
            <a:t>Debtors</a:t>
          </a:r>
          <a:endParaRPr lang="en-US"/>
        </a:p>
      </dgm:t>
    </dgm:pt>
    <dgm:pt modelId="{6CD44E49-5289-4C2C-9520-727339B6D453}" type="parTrans" cxnId="{FE971F28-6071-45EE-B9BC-19558B1D25EF}">
      <dgm:prSet/>
      <dgm:spPr/>
      <dgm:t>
        <a:bodyPr/>
        <a:lstStyle/>
        <a:p>
          <a:endParaRPr lang="en-US" sz="2000"/>
        </a:p>
      </dgm:t>
    </dgm:pt>
    <dgm:pt modelId="{27BAC5D3-2D77-4E5F-B0E0-CA97BF59DA09}" type="sibTrans" cxnId="{FE971F28-6071-45EE-B9BC-19558B1D25EF}">
      <dgm:prSet/>
      <dgm:spPr/>
      <dgm:t>
        <a:bodyPr/>
        <a:lstStyle/>
        <a:p>
          <a:endParaRPr lang="en-US"/>
        </a:p>
      </dgm:t>
    </dgm:pt>
    <dgm:pt modelId="{FB1D8D5D-0D39-284E-BE99-5A719E035615}">
      <dgm:prSet/>
      <dgm:spPr/>
      <dgm:t>
        <a:bodyPr/>
        <a:lstStyle/>
        <a:p>
          <a:r>
            <a:rPr lang="en-AU" b="1"/>
            <a:t>Creditors and replenishment</a:t>
          </a:r>
          <a:endParaRPr lang="en-US"/>
        </a:p>
      </dgm:t>
    </dgm:pt>
    <dgm:pt modelId="{3FC49B88-8722-8146-8A2F-940F81E7E2AE}" type="parTrans" cxnId="{383B3C66-78D9-4847-A58B-96B3991EF072}">
      <dgm:prSet/>
      <dgm:spPr/>
      <dgm:t>
        <a:bodyPr/>
        <a:lstStyle/>
        <a:p>
          <a:endParaRPr lang="en-GB"/>
        </a:p>
      </dgm:t>
    </dgm:pt>
    <dgm:pt modelId="{4A6670F0-1B83-124B-893A-BCE1676DC6AE}" type="sibTrans" cxnId="{383B3C66-78D9-4847-A58B-96B3991EF072}">
      <dgm:prSet/>
      <dgm:spPr/>
      <dgm:t>
        <a:bodyPr/>
        <a:lstStyle/>
        <a:p>
          <a:endParaRPr lang="en-GB"/>
        </a:p>
      </dgm:t>
    </dgm:pt>
    <dgm:pt modelId="{771058F9-A494-7E40-A9A8-1367887C5D5E}">
      <dgm:prSet/>
      <dgm:spPr/>
      <dgm:t>
        <a:bodyPr/>
        <a:lstStyle/>
        <a:p>
          <a:r>
            <a:rPr lang="en-AU" b="1"/>
            <a:t>Banking</a:t>
          </a:r>
          <a:endParaRPr lang="en-US"/>
        </a:p>
      </dgm:t>
    </dgm:pt>
    <dgm:pt modelId="{52D4DE14-3BFB-7C4E-8466-7698693A459D}" type="parTrans" cxnId="{98E18AEA-3D24-E448-BBA0-F33C6D191A00}">
      <dgm:prSet/>
      <dgm:spPr/>
      <dgm:t>
        <a:bodyPr/>
        <a:lstStyle/>
        <a:p>
          <a:endParaRPr lang="en-GB"/>
        </a:p>
      </dgm:t>
    </dgm:pt>
    <dgm:pt modelId="{C43D765A-C321-FE40-8919-423C82AE98CB}" type="sibTrans" cxnId="{98E18AEA-3D24-E448-BBA0-F33C6D191A00}">
      <dgm:prSet/>
      <dgm:spPr/>
      <dgm:t>
        <a:bodyPr/>
        <a:lstStyle/>
        <a:p>
          <a:endParaRPr lang="en-GB"/>
        </a:p>
      </dgm:t>
    </dgm:pt>
    <dgm:pt modelId="{36144FA2-A131-0948-B119-1A55FAD500BF}">
      <dgm:prSet/>
      <dgm:spPr/>
      <dgm:t>
        <a:bodyPr/>
        <a:lstStyle/>
        <a:p>
          <a:r>
            <a:rPr lang="en-AU" b="1"/>
            <a:t>Staffing and Human Resources</a:t>
          </a:r>
          <a:endParaRPr lang="en-US"/>
        </a:p>
      </dgm:t>
    </dgm:pt>
    <dgm:pt modelId="{C9FF9439-611E-5B47-AF6D-374A336FCE45}" type="parTrans" cxnId="{6C22B2A3-576F-FA4E-9BC0-F784C001BEF1}">
      <dgm:prSet/>
      <dgm:spPr/>
      <dgm:t>
        <a:bodyPr/>
        <a:lstStyle/>
        <a:p>
          <a:endParaRPr lang="en-GB"/>
        </a:p>
      </dgm:t>
    </dgm:pt>
    <dgm:pt modelId="{D0977314-DA86-964B-BE30-5535E275D06C}" type="sibTrans" cxnId="{6C22B2A3-576F-FA4E-9BC0-F784C001BEF1}">
      <dgm:prSet/>
      <dgm:spPr/>
      <dgm:t>
        <a:bodyPr/>
        <a:lstStyle/>
        <a:p>
          <a:endParaRPr lang="en-GB"/>
        </a:p>
      </dgm:t>
    </dgm:pt>
    <dgm:pt modelId="{2C49FEFE-37E0-CD40-8FE0-7FCF64F9A22E}" type="pres">
      <dgm:prSet presAssocID="{95C0526E-E73E-4704-86F7-32D4523EF159}" presName="diagram" presStyleCnt="0">
        <dgm:presLayoutVars>
          <dgm:dir/>
          <dgm:resizeHandles val="exact"/>
        </dgm:presLayoutVars>
      </dgm:prSet>
      <dgm:spPr/>
    </dgm:pt>
    <dgm:pt modelId="{79D30942-59A5-3144-869B-CE829D3DF984}" type="pres">
      <dgm:prSet presAssocID="{7CAC7E0F-8E7F-4448-A350-A74DDCE0D929}" presName="node" presStyleLbl="node1" presStyleIdx="0" presStyleCnt="9">
        <dgm:presLayoutVars>
          <dgm:bulletEnabled val="1"/>
        </dgm:presLayoutVars>
      </dgm:prSet>
      <dgm:spPr/>
    </dgm:pt>
    <dgm:pt modelId="{B0554BD5-3255-BE4A-84F2-5960429A847C}" type="pres">
      <dgm:prSet presAssocID="{302552D2-AE3A-45F9-B538-B13B80490CD6}" presName="sibTrans" presStyleCnt="0"/>
      <dgm:spPr/>
    </dgm:pt>
    <dgm:pt modelId="{1A6C5775-0047-1846-9B8B-1FA7BBAE8D5C}" type="pres">
      <dgm:prSet presAssocID="{CD0AE439-91B0-4FAA-900B-FC549907B7B7}" presName="node" presStyleLbl="node1" presStyleIdx="1" presStyleCnt="9">
        <dgm:presLayoutVars>
          <dgm:bulletEnabled val="1"/>
        </dgm:presLayoutVars>
      </dgm:prSet>
      <dgm:spPr/>
    </dgm:pt>
    <dgm:pt modelId="{C2EEB3E7-DF9D-4148-A60A-2939BA36149C}" type="pres">
      <dgm:prSet presAssocID="{4B6D3034-34AE-4A9E-A5D0-83E2B5081C13}" presName="sibTrans" presStyleCnt="0"/>
      <dgm:spPr/>
    </dgm:pt>
    <dgm:pt modelId="{1D337A8C-C7D6-AF43-B05A-E34DD85B8A48}" type="pres">
      <dgm:prSet presAssocID="{27BC9C4C-9ECC-4C0D-B9AD-EC28790CA07D}" presName="node" presStyleLbl="node1" presStyleIdx="2" presStyleCnt="9">
        <dgm:presLayoutVars>
          <dgm:bulletEnabled val="1"/>
        </dgm:presLayoutVars>
      </dgm:prSet>
      <dgm:spPr/>
    </dgm:pt>
    <dgm:pt modelId="{574D1813-6287-5447-A966-845B2959F938}" type="pres">
      <dgm:prSet presAssocID="{945E5D0C-3D1F-4E4D-B450-82DE8B5A31F8}" presName="sibTrans" presStyleCnt="0"/>
      <dgm:spPr/>
    </dgm:pt>
    <dgm:pt modelId="{D1631FC2-8470-3D44-A7C6-AC6B65B6C466}" type="pres">
      <dgm:prSet presAssocID="{6135CBA9-F04A-45E9-BADA-610EF8D655A3}" presName="node" presStyleLbl="node1" presStyleIdx="3" presStyleCnt="9">
        <dgm:presLayoutVars>
          <dgm:bulletEnabled val="1"/>
        </dgm:presLayoutVars>
      </dgm:prSet>
      <dgm:spPr/>
    </dgm:pt>
    <dgm:pt modelId="{FC771B97-749A-3B48-95B5-4D46D1C78064}" type="pres">
      <dgm:prSet presAssocID="{952874D3-E3E7-4F94-9242-BF5473B5723E}" presName="sibTrans" presStyleCnt="0"/>
      <dgm:spPr/>
    </dgm:pt>
    <dgm:pt modelId="{E9481547-D288-1F4F-BC9D-4FB4E0CCB5E1}" type="pres">
      <dgm:prSet presAssocID="{16028D6A-3EFF-4F5B-A29F-00A6A79DEDE7}" presName="node" presStyleLbl="node1" presStyleIdx="4" presStyleCnt="9">
        <dgm:presLayoutVars>
          <dgm:bulletEnabled val="1"/>
        </dgm:presLayoutVars>
      </dgm:prSet>
      <dgm:spPr/>
    </dgm:pt>
    <dgm:pt modelId="{0960D9D1-1608-DC4C-A8BA-8F5E640503E5}" type="pres">
      <dgm:prSet presAssocID="{44DB07D6-C11F-4966-AA5F-61A1D770908B}" presName="sibTrans" presStyleCnt="0"/>
      <dgm:spPr/>
    </dgm:pt>
    <dgm:pt modelId="{01034F67-2149-9642-AF29-A7D37B044AB1}" type="pres">
      <dgm:prSet presAssocID="{A4EE9BD0-E61F-45C1-ADE2-3D2E4684350E}" presName="node" presStyleLbl="node1" presStyleIdx="5" presStyleCnt="9">
        <dgm:presLayoutVars>
          <dgm:bulletEnabled val="1"/>
        </dgm:presLayoutVars>
      </dgm:prSet>
      <dgm:spPr/>
    </dgm:pt>
    <dgm:pt modelId="{F4AAD94D-E3F0-6B41-B558-E18A884960A7}" type="pres">
      <dgm:prSet presAssocID="{27BAC5D3-2D77-4E5F-B0E0-CA97BF59DA09}" presName="sibTrans" presStyleCnt="0"/>
      <dgm:spPr/>
    </dgm:pt>
    <dgm:pt modelId="{6E664363-526C-2245-B5CA-4748CDB8B415}" type="pres">
      <dgm:prSet presAssocID="{FB1D8D5D-0D39-284E-BE99-5A719E035615}" presName="node" presStyleLbl="node1" presStyleIdx="6" presStyleCnt="9">
        <dgm:presLayoutVars>
          <dgm:bulletEnabled val="1"/>
        </dgm:presLayoutVars>
      </dgm:prSet>
      <dgm:spPr/>
    </dgm:pt>
    <dgm:pt modelId="{73D18C78-447B-194D-8050-416581A4EB1D}" type="pres">
      <dgm:prSet presAssocID="{4A6670F0-1B83-124B-893A-BCE1676DC6AE}" presName="sibTrans" presStyleCnt="0"/>
      <dgm:spPr/>
    </dgm:pt>
    <dgm:pt modelId="{FEC0FDCF-2D5E-C246-BC2F-B97ADA2D5575}" type="pres">
      <dgm:prSet presAssocID="{771058F9-A494-7E40-A9A8-1367887C5D5E}" presName="node" presStyleLbl="node1" presStyleIdx="7" presStyleCnt="9">
        <dgm:presLayoutVars>
          <dgm:bulletEnabled val="1"/>
        </dgm:presLayoutVars>
      </dgm:prSet>
      <dgm:spPr/>
    </dgm:pt>
    <dgm:pt modelId="{45A58786-26A6-284E-9059-7D8AFC257A8E}" type="pres">
      <dgm:prSet presAssocID="{C43D765A-C321-FE40-8919-423C82AE98CB}" presName="sibTrans" presStyleCnt="0"/>
      <dgm:spPr/>
    </dgm:pt>
    <dgm:pt modelId="{1B2D7F4D-A8DF-7542-95E4-BC8FDF2D51D1}" type="pres">
      <dgm:prSet presAssocID="{36144FA2-A131-0948-B119-1A55FAD500BF}" presName="node" presStyleLbl="node1" presStyleIdx="8" presStyleCnt="9">
        <dgm:presLayoutVars>
          <dgm:bulletEnabled val="1"/>
        </dgm:presLayoutVars>
      </dgm:prSet>
      <dgm:spPr/>
    </dgm:pt>
  </dgm:ptLst>
  <dgm:cxnLst>
    <dgm:cxn modelId="{F01FDF08-5E26-4167-AE9E-B10FD2066A84}" srcId="{95C0526E-E73E-4704-86F7-32D4523EF159}" destId="{CD0AE439-91B0-4FAA-900B-FC549907B7B7}" srcOrd="1" destOrd="0" parTransId="{3165AE8A-5E05-4B31-B219-20EDB7C1A8C3}" sibTransId="{4B6D3034-34AE-4A9E-A5D0-83E2B5081C13}"/>
    <dgm:cxn modelId="{CAB8BB17-8EED-A343-A516-CA6422ACA5D7}" type="presOf" srcId="{FB1D8D5D-0D39-284E-BE99-5A719E035615}" destId="{6E664363-526C-2245-B5CA-4748CDB8B415}" srcOrd="0" destOrd="0" presId="urn:microsoft.com/office/officeart/2005/8/layout/default"/>
    <dgm:cxn modelId="{A7B1CE23-127F-074E-A7AC-3A67FB214E0A}" type="presOf" srcId="{16028D6A-3EFF-4F5B-A29F-00A6A79DEDE7}" destId="{E9481547-D288-1F4F-BC9D-4FB4E0CCB5E1}" srcOrd="0" destOrd="0" presId="urn:microsoft.com/office/officeart/2005/8/layout/default"/>
    <dgm:cxn modelId="{A6CE3D25-D387-F147-B367-2E1ABEC4BB82}" type="presOf" srcId="{27BC9C4C-9ECC-4C0D-B9AD-EC28790CA07D}" destId="{1D337A8C-C7D6-AF43-B05A-E34DD85B8A48}" srcOrd="0" destOrd="0" presId="urn:microsoft.com/office/officeart/2005/8/layout/default"/>
    <dgm:cxn modelId="{FE971F28-6071-45EE-B9BC-19558B1D25EF}" srcId="{95C0526E-E73E-4704-86F7-32D4523EF159}" destId="{A4EE9BD0-E61F-45C1-ADE2-3D2E4684350E}" srcOrd="5" destOrd="0" parTransId="{6CD44E49-5289-4C2C-9520-727339B6D453}" sibTransId="{27BAC5D3-2D77-4E5F-B0E0-CA97BF59DA09}"/>
    <dgm:cxn modelId="{B9EF0156-CCCE-4848-AB91-024873FA9EF7}" type="presOf" srcId="{36144FA2-A131-0948-B119-1A55FAD500BF}" destId="{1B2D7F4D-A8DF-7542-95E4-BC8FDF2D51D1}" srcOrd="0" destOrd="0" presId="urn:microsoft.com/office/officeart/2005/8/layout/default"/>
    <dgm:cxn modelId="{383B3C66-78D9-4847-A58B-96B3991EF072}" srcId="{95C0526E-E73E-4704-86F7-32D4523EF159}" destId="{FB1D8D5D-0D39-284E-BE99-5A719E035615}" srcOrd="6" destOrd="0" parTransId="{3FC49B88-8722-8146-8A2F-940F81E7E2AE}" sibTransId="{4A6670F0-1B83-124B-893A-BCE1676DC6AE}"/>
    <dgm:cxn modelId="{FB1FE481-0D86-744D-9D52-4E2E9F3EF0B8}" type="presOf" srcId="{6135CBA9-F04A-45E9-BADA-610EF8D655A3}" destId="{D1631FC2-8470-3D44-A7C6-AC6B65B6C466}" srcOrd="0" destOrd="0" presId="urn:microsoft.com/office/officeart/2005/8/layout/default"/>
    <dgm:cxn modelId="{D2FF5084-248F-4741-AC1E-2D993074F0AB}" type="presOf" srcId="{CD0AE439-91B0-4FAA-900B-FC549907B7B7}" destId="{1A6C5775-0047-1846-9B8B-1FA7BBAE8D5C}" srcOrd="0" destOrd="0" presId="urn:microsoft.com/office/officeart/2005/8/layout/default"/>
    <dgm:cxn modelId="{CE82868A-4BCC-4052-B11D-11E0D8791881}" srcId="{95C0526E-E73E-4704-86F7-32D4523EF159}" destId="{6135CBA9-F04A-45E9-BADA-610EF8D655A3}" srcOrd="3" destOrd="0" parTransId="{DBF264BB-918C-4ED2-BEF9-D317A3B2776B}" sibTransId="{952874D3-E3E7-4F94-9242-BF5473B5723E}"/>
    <dgm:cxn modelId="{FB55D199-A51D-4002-B6C2-83B9A1D74770}" srcId="{95C0526E-E73E-4704-86F7-32D4523EF159}" destId="{16028D6A-3EFF-4F5B-A29F-00A6A79DEDE7}" srcOrd="4" destOrd="0" parTransId="{53A3E1B2-513E-44C7-AD30-1926B1C21F43}" sibTransId="{44DB07D6-C11F-4966-AA5F-61A1D770908B}"/>
    <dgm:cxn modelId="{57F6069D-074C-444A-ABED-AF13547B5615}" type="presOf" srcId="{A4EE9BD0-E61F-45C1-ADE2-3D2E4684350E}" destId="{01034F67-2149-9642-AF29-A7D37B044AB1}" srcOrd="0" destOrd="0" presId="urn:microsoft.com/office/officeart/2005/8/layout/default"/>
    <dgm:cxn modelId="{6C22B2A3-576F-FA4E-9BC0-F784C001BEF1}" srcId="{95C0526E-E73E-4704-86F7-32D4523EF159}" destId="{36144FA2-A131-0948-B119-1A55FAD500BF}" srcOrd="8" destOrd="0" parTransId="{C9FF9439-611E-5B47-AF6D-374A336FCE45}" sibTransId="{D0977314-DA86-964B-BE30-5535E275D06C}"/>
    <dgm:cxn modelId="{745644C1-3283-4E9D-90D8-C2B47A6398DE}" srcId="{95C0526E-E73E-4704-86F7-32D4523EF159}" destId="{7CAC7E0F-8E7F-4448-A350-A74DDCE0D929}" srcOrd="0" destOrd="0" parTransId="{C6A17A1D-5051-4DB4-876A-0DCD6219F63B}" sibTransId="{302552D2-AE3A-45F9-B538-B13B80490CD6}"/>
    <dgm:cxn modelId="{F0077DD8-A7FB-4242-8E87-A9D36EBA3A57}" type="presOf" srcId="{95C0526E-E73E-4704-86F7-32D4523EF159}" destId="{2C49FEFE-37E0-CD40-8FE0-7FCF64F9A22E}" srcOrd="0" destOrd="0" presId="urn:microsoft.com/office/officeart/2005/8/layout/default"/>
    <dgm:cxn modelId="{98E18AEA-3D24-E448-BBA0-F33C6D191A00}" srcId="{95C0526E-E73E-4704-86F7-32D4523EF159}" destId="{771058F9-A494-7E40-A9A8-1367887C5D5E}" srcOrd="7" destOrd="0" parTransId="{52D4DE14-3BFB-7C4E-8466-7698693A459D}" sibTransId="{C43D765A-C321-FE40-8919-423C82AE98CB}"/>
    <dgm:cxn modelId="{706135ED-77E2-7247-88B5-DDD1D1AB5C93}" type="presOf" srcId="{7CAC7E0F-8E7F-4448-A350-A74DDCE0D929}" destId="{79D30942-59A5-3144-869B-CE829D3DF984}" srcOrd="0" destOrd="0" presId="urn:microsoft.com/office/officeart/2005/8/layout/default"/>
    <dgm:cxn modelId="{1E8066F8-7DAD-FC44-9E74-8E77902DDB66}" type="presOf" srcId="{771058F9-A494-7E40-A9A8-1367887C5D5E}" destId="{FEC0FDCF-2D5E-C246-BC2F-B97ADA2D5575}" srcOrd="0" destOrd="0" presId="urn:microsoft.com/office/officeart/2005/8/layout/default"/>
    <dgm:cxn modelId="{EA8D67F9-4D30-48B9-B3B7-189801DBD879}" srcId="{95C0526E-E73E-4704-86F7-32D4523EF159}" destId="{27BC9C4C-9ECC-4C0D-B9AD-EC28790CA07D}" srcOrd="2" destOrd="0" parTransId="{4266B9CE-8444-413C-B2C0-0AF1E5F71AF2}" sibTransId="{945E5D0C-3D1F-4E4D-B450-82DE8B5A31F8}"/>
    <dgm:cxn modelId="{BE388FCE-C767-D649-904A-C7513414B23B}" type="presParOf" srcId="{2C49FEFE-37E0-CD40-8FE0-7FCF64F9A22E}" destId="{79D30942-59A5-3144-869B-CE829D3DF984}" srcOrd="0" destOrd="0" presId="urn:microsoft.com/office/officeart/2005/8/layout/default"/>
    <dgm:cxn modelId="{D323185D-BADC-5D45-990A-0D09863540C1}" type="presParOf" srcId="{2C49FEFE-37E0-CD40-8FE0-7FCF64F9A22E}" destId="{B0554BD5-3255-BE4A-84F2-5960429A847C}" srcOrd="1" destOrd="0" presId="urn:microsoft.com/office/officeart/2005/8/layout/default"/>
    <dgm:cxn modelId="{E890AF8A-CAD2-124B-986E-3F15D0A28130}" type="presParOf" srcId="{2C49FEFE-37E0-CD40-8FE0-7FCF64F9A22E}" destId="{1A6C5775-0047-1846-9B8B-1FA7BBAE8D5C}" srcOrd="2" destOrd="0" presId="urn:microsoft.com/office/officeart/2005/8/layout/default"/>
    <dgm:cxn modelId="{94386FF2-3EA0-9647-8440-46AEE028EFD8}" type="presParOf" srcId="{2C49FEFE-37E0-CD40-8FE0-7FCF64F9A22E}" destId="{C2EEB3E7-DF9D-4148-A60A-2939BA36149C}" srcOrd="3" destOrd="0" presId="urn:microsoft.com/office/officeart/2005/8/layout/default"/>
    <dgm:cxn modelId="{1CDFEE88-2BFB-7B44-BB78-8BC7817569FA}" type="presParOf" srcId="{2C49FEFE-37E0-CD40-8FE0-7FCF64F9A22E}" destId="{1D337A8C-C7D6-AF43-B05A-E34DD85B8A48}" srcOrd="4" destOrd="0" presId="urn:microsoft.com/office/officeart/2005/8/layout/default"/>
    <dgm:cxn modelId="{3C5994DD-3677-9147-A478-DF67B085C99B}" type="presParOf" srcId="{2C49FEFE-37E0-CD40-8FE0-7FCF64F9A22E}" destId="{574D1813-6287-5447-A966-845B2959F938}" srcOrd="5" destOrd="0" presId="urn:microsoft.com/office/officeart/2005/8/layout/default"/>
    <dgm:cxn modelId="{9721C403-25A7-D64E-8BF6-A060BE5780BC}" type="presParOf" srcId="{2C49FEFE-37E0-CD40-8FE0-7FCF64F9A22E}" destId="{D1631FC2-8470-3D44-A7C6-AC6B65B6C466}" srcOrd="6" destOrd="0" presId="urn:microsoft.com/office/officeart/2005/8/layout/default"/>
    <dgm:cxn modelId="{515F7874-2EE3-324E-A06D-C6442DD0592E}" type="presParOf" srcId="{2C49FEFE-37E0-CD40-8FE0-7FCF64F9A22E}" destId="{FC771B97-749A-3B48-95B5-4D46D1C78064}" srcOrd="7" destOrd="0" presId="urn:microsoft.com/office/officeart/2005/8/layout/default"/>
    <dgm:cxn modelId="{E7937E4D-E8A2-3844-919E-6EC28554A1C2}" type="presParOf" srcId="{2C49FEFE-37E0-CD40-8FE0-7FCF64F9A22E}" destId="{E9481547-D288-1F4F-BC9D-4FB4E0CCB5E1}" srcOrd="8" destOrd="0" presId="urn:microsoft.com/office/officeart/2005/8/layout/default"/>
    <dgm:cxn modelId="{97168245-D907-E042-882A-DE6B8C1E059A}" type="presParOf" srcId="{2C49FEFE-37E0-CD40-8FE0-7FCF64F9A22E}" destId="{0960D9D1-1608-DC4C-A8BA-8F5E640503E5}" srcOrd="9" destOrd="0" presId="urn:microsoft.com/office/officeart/2005/8/layout/default"/>
    <dgm:cxn modelId="{4E65644D-8D65-8E45-BFBE-DD2A7E2EE974}" type="presParOf" srcId="{2C49FEFE-37E0-CD40-8FE0-7FCF64F9A22E}" destId="{01034F67-2149-9642-AF29-A7D37B044AB1}" srcOrd="10" destOrd="0" presId="urn:microsoft.com/office/officeart/2005/8/layout/default"/>
    <dgm:cxn modelId="{79FF0E9E-867C-E540-ABD9-4CCCBC3536A0}" type="presParOf" srcId="{2C49FEFE-37E0-CD40-8FE0-7FCF64F9A22E}" destId="{F4AAD94D-E3F0-6B41-B558-E18A884960A7}" srcOrd="11" destOrd="0" presId="urn:microsoft.com/office/officeart/2005/8/layout/default"/>
    <dgm:cxn modelId="{67810778-A7A6-594D-A8E7-2ADA9F1BD71D}" type="presParOf" srcId="{2C49FEFE-37E0-CD40-8FE0-7FCF64F9A22E}" destId="{6E664363-526C-2245-B5CA-4748CDB8B415}" srcOrd="12" destOrd="0" presId="urn:microsoft.com/office/officeart/2005/8/layout/default"/>
    <dgm:cxn modelId="{6BF72FE0-1483-7C48-8CF0-7953CBAF964B}" type="presParOf" srcId="{2C49FEFE-37E0-CD40-8FE0-7FCF64F9A22E}" destId="{73D18C78-447B-194D-8050-416581A4EB1D}" srcOrd="13" destOrd="0" presId="urn:microsoft.com/office/officeart/2005/8/layout/default"/>
    <dgm:cxn modelId="{26990C01-5907-F640-9BE6-FDEDF56C29DC}" type="presParOf" srcId="{2C49FEFE-37E0-CD40-8FE0-7FCF64F9A22E}" destId="{FEC0FDCF-2D5E-C246-BC2F-B97ADA2D5575}" srcOrd="14" destOrd="0" presId="urn:microsoft.com/office/officeart/2005/8/layout/default"/>
    <dgm:cxn modelId="{F9491F35-8454-0F42-A3EF-8D9F5343EF6D}" type="presParOf" srcId="{2C49FEFE-37E0-CD40-8FE0-7FCF64F9A22E}" destId="{45A58786-26A6-284E-9059-7D8AFC257A8E}" srcOrd="15" destOrd="0" presId="urn:microsoft.com/office/officeart/2005/8/layout/default"/>
    <dgm:cxn modelId="{90302CE3-A669-F94D-B07F-619D7E8D13EE}" type="presParOf" srcId="{2C49FEFE-37E0-CD40-8FE0-7FCF64F9A22E}" destId="{1B2D7F4D-A8DF-7542-95E4-BC8FDF2D51D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30942-59A5-3144-869B-CE829D3DF984}">
      <dsp:nvSpPr>
        <dsp:cNvPr id="0" name=""/>
        <dsp:cNvSpPr/>
      </dsp:nvSpPr>
      <dsp:spPr>
        <a:xfrm>
          <a:off x="1013179" y="195"/>
          <a:ext cx="1974242" cy="118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Enquiries &amp; Reservations</a:t>
          </a:r>
          <a:endParaRPr lang="en-US" sz="2300" kern="1200"/>
        </a:p>
      </dsp:txBody>
      <dsp:txXfrm>
        <a:off x="1013179" y="195"/>
        <a:ext cx="1974242" cy="1184545"/>
      </dsp:txXfrm>
    </dsp:sp>
    <dsp:sp modelId="{1A6C5775-0047-1846-9B8B-1FA7BBAE8D5C}">
      <dsp:nvSpPr>
        <dsp:cNvPr id="0" name=""/>
        <dsp:cNvSpPr/>
      </dsp:nvSpPr>
      <dsp:spPr>
        <a:xfrm>
          <a:off x="3184845" y="195"/>
          <a:ext cx="1974242" cy="118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Room allocation</a:t>
          </a:r>
          <a:endParaRPr lang="en-US" sz="2300" kern="1200"/>
        </a:p>
      </dsp:txBody>
      <dsp:txXfrm>
        <a:off x="3184845" y="195"/>
        <a:ext cx="1974242" cy="1184545"/>
      </dsp:txXfrm>
    </dsp:sp>
    <dsp:sp modelId="{1D337A8C-C7D6-AF43-B05A-E34DD85B8A48}">
      <dsp:nvSpPr>
        <dsp:cNvPr id="0" name=""/>
        <dsp:cNvSpPr/>
      </dsp:nvSpPr>
      <dsp:spPr>
        <a:xfrm>
          <a:off x="5356512" y="195"/>
          <a:ext cx="1974242" cy="118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Check in process</a:t>
          </a:r>
          <a:endParaRPr lang="en-US" sz="2300" kern="1200"/>
        </a:p>
      </dsp:txBody>
      <dsp:txXfrm>
        <a:off x="5356512" y="195"/>
        <a:ext cx="1974242" cy="1184545"/>
      </dsp:txXfrm>
    </dsp:sp>
    <dsp:sp modelId="{D1631FC2-8470-3D44-A7C6-AC6B65B6C466}">
      <dsp:nvSpPr>
        <dsp:cNvPr id="0" name=""/>
        <dsp:cNvSpPr/>
      </dsp:nvSpPr>
      <dsp:spPr>
        <a:xfrm>
          <a:off x="7528178" y="195"/>
          <a:ext cx="1974242" cy="11845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Room servicing</a:t>
          </a:r>
          <a:endParaRPr lang="en-US" sz="2300" kern="1200"/>
        </a:p>
      </dsp:txBody>
      <dsp:txXfrm>
        <a:off x="7528178" y="195"/>
        <a:ext cx="1974242" cy="1184545"/>
      </dsp:txXfrm>
    </dsp:sp>
    <dsp:sp modelId="{E9481547-D288-1F4F-BC9D-4FB4E0CCB5E1}">
      <dsp:nvSpPr>
        <dsp:cNvPr id="0" name=""/>
        <dsp:cNvSpPr/>
      </dsp:nvSpPr>
      <dsp:spPr>
        <a:xfrm>
          <a:off x="1013179" y="1382165"/>
          <a:ext cx="1974242" cy="118454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Accounts processing</a:t>
          </a:r>
          <a:endParaRPr lang="en-US" sz="2300" kern="1200"/>
        </a:p>
      </dsp:txBody>
      <dsp:txXfrm>
        <a:off x="1013179" y="1382165"/>
        <a:ext cx="1974242" cy="1184545"/>
      </dsp:txXfrm>
    </dsp:sp>
    <dsp:sp modelId="{01034F67-2149-9642-AF29-A7D37B044AB1}">
      <dsp:nvSpPr>
        <dsp:cNvPr id="0" name=""/>
        <dsp:cNvSpPr/>
      </dsp:nvSpPr>
      <dsp:spPr>
        <a:xfrm>
          <a:off x="3184845" y="1382165"/>
          <a:ext cx="1974242" cy="1184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Debtors</a:t>
          </a:r>
          <a:endParaRPr lang="en-US" sz="2300" kern="1200"/>
        </a:p>
      </dsp:txBody>
      <dsp:txXfrm>
        <a:off x="3184845" y="1382165"/>
        <a:ext cx="1974242" cy="1184545"/>
      </dsp:txXfrm>
    </dsp:sp>
    <dsp:sp modelId="{6E664363-526C-2245-B5CA-4748CDB8B415}">
      <dsp:nvSpPr>
        <dsp:cNvPr id="0" name=""/>
        <dsp:cNvSpPr/>
      </dsp:nvSpPr>
      <dsp:spPr>
        <a:xfrm>
          <a:off x="5356512" y="1382165"/>
          <a:ext cx="1974242" cy="11845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Creditors and replenishment</a:t>
          </a:r>
          <a:endParaRPr lang="en-US" sz="2300" kern="1200"/>
        </a:p>
      </dsp:txBody>
      <dsp:txXfrm>
        <a:off x="5356512" y="1382165"/>
        <a:ext cx="1974242" cy="1184545"/>
      </dsp:txXfrm>
    </dsp:sp>
    <dsp:sp modelId="{FEC0FDCF-2D5E-C246-BC2F-B97ADA2D5575}">
      <dsp:nvSpPr>
        <dsp:cNvPr id="0" name=""/>
        <dsp:cNvSpPr/>
      </dsp:nvSpPr>
      <dsp:spPr>
        <a:xfrm>
          <a:off x="7528178" y="1382165"/>
          <a:ext cx="1974242" cy="11845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Banking</a:t>
          </a:r>
          <a:endParaRPr lang="en-US" sz="2300" kern="1200"/>
        </a:p>
      </dsp:txBody>
      <dsp:txXfrm>
        <a:off x="7528178" y="1382165"/>
        <a:ext cx="1974242" cy="1184545"/>
      </dsp:txXfrm>
    </dsp:sp>
    <dsp:sp modelId="{1B2D7F4D-A8DF-7542-95E4-BC8FDF2D51D1}">
      <dsp:nvSpPr>
        <dsp:cNvPr id="0" name=""/>
        <dsp:cNvSpPr/>
      </dsp:nvSpPr>
      <dsp:spPr>
        <a:xfrm>
          <a:off x="4270678" y="2764134"/>
          <a:ext cx="1974242" cy="118454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Staffing and Human Resources</a:t>
          </a:r>
          <a:endParaRPr lang="en-US" sz="2300" kern="1200"/>
        </a:p>
      </dsp:txBody>
      <dsp:txXfrm>
        <a:off x="4270678" y="2764134"/>
        <a:ext cx="1974242" cy="1184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B3AE-0FF9-D843-B94A-0118B3E8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3BA20-9031-994B-887B-987EE02E2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C38A-F4AC-C449-A440-6C1BE68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E7C5-55DB-F342-8923-D158B4B1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527E3-A71D-C448-A80C-A914FCD5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7708-4D05-7E41-A73D-1B169AC8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06AF4-F6F2-554F-8313-5188E1E9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4C5A-B7BC-244D-B52C-EF51C54A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DADF-916B-DC44-B227-140EE449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67D11-E756-E044-819C-14D223B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0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8A683-D004-F74D-9F4B-C5E15CF3F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AF03-1116-8044-9AFD-C6F16751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36E4-168A-1F4A-9726-734CF7AF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8BF7-E580-2B48-B196-9C86D9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6412-B50B-944F-B801-A15147BF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E19-870F-E34E-B68D-BC646131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A77F7-B74E-E547-B1F8-0C744813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8BF6-C784-DC49-95B2-5A667977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FA520-F84A-B54C-9080-7E03B40B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6F00E-F267-5745-9041-6612DE9F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B40-8230-394E-A0D0-679D6523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8F73-76AF-2745-8AEA-C4EDD491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7EBC-5A1F-5343-8059-4C2606C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EE9FB-7FA9-864A-A314-1195A263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0BC9-CE59-174B-954C-A9298F7C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1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21B5-8BE9-ED42-AEE6-986E5AEB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835A-2AB4-BE40-AB63-D306204E1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DB06B-268E-654B-9539-D088EE0F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81A1D-1FF7-444D-A06C-0F6F3C47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A7BA2-1CE3-284E-AD9E-790A1F4B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CF8E-F5B5-084A-9F4F-210F85B9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390E-D414-8F44-823B-4DE61F0E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493AB-2880-ED4B-B248-BD4B3922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08819-8FDE-534E-B561-C625A14E2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38AED-9826-774B-8F5D-09D5468B2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BC2CF-70ED-4141-8045-1099E0DA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7F7AF-A318-2E46-BBBB-8AF79C76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FF770-CF5C-364E-9807-BE8613D5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496B-FFD0-3548-8C88-32A8783A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93C7-6A8C-9A4C-9575-5898118C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24CE8-7E5A-524A-A303-8247A0647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25C7A-CAD2-BD40-811D-FC2A7900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388F4-FFBC-E84F-8012-3390054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6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14246-8322-DE4E-AA88-DD375D9D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589F7-BAB2-F745-ADC0-C0C93E82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335C2-D393-884B-95B4-4A72BEB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1F2A-BE3B-ED48-AB0A-4943139E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164A-8CB7-0A43-ADF2-A3B05550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3131-E6BB-7441-BC03-73F14EE13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A7E9C-B92C-EF47-BCF8-3B91AD83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734C-B334-9F48-B37A-8FE0D33C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6F40-3AEC-C848-9205-F99A7A5F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F830C-E24D-3D49-981C-01FCE193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F1B78-B872-0A48-9106-9C53240F5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7FC44-395C-4B40-86AA-0A51F8C15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A032F-205F-4242-80AD-C8BFF05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475A8-37D6-434F-ABA0-EF108BF5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A3140-2053-3E4D-95E8-F4C0FDEC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7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B23C2-4E8F-DA44-8C9A-8D45FAE8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FC788-97DD-6348-893F-FAAEBA7B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0CB7-2D37-6B43-9B56-894E629C6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21876-3CE7-CA47-8E30-AD66DCE7150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4955-1B40-C741-8C9D-B24DA6CEB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A9C5D-295C-5145-B3D2-9D08BAE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A221-EF62-3540-9A24-ED4D75EDB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mailto:gilah.poggenpoel@uct.ac.z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tnpop001@myuct.ac.za" TargetMode="External"/><Relationship Id="rId5" Type="http://schemas.openxmlformats.org/officeDocument/2006/relationships/hyperlink" Target="mailto:mc.tanner@uct.ac.za" TargetMode="External"/><Relationship Id="rId4" Type="http://schemas.openxmlformats.org/officeDocument/2006/relationships/hyperlink" Target="mailto:ayanda.pekane@uct.ac.z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6163D3-B666-4446-84C6-9902EB936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206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AC969E-1C11-5040-84CB-B15C8BDDF79B}"/>
              </a:ext>
            </a:extLst>
          </p:cNvPr>
          <p:cNvSpPr txBox="1"/>
          <p:nvPr/>
        </p:nvSpPr>
        <p:spPr>
          <a:xfrm>
            <a:off x="941388" y="555625"/>
            <a:ext cx="5608638" cy="56324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dirty="0"/>
              <a:t>“Dreams don’t work unless you do” (John C. Maxwell)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3758F-FCDD-4445-990E-E39C0FE43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INF2009F Introduction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1F5D9-A22F-3347-94D6-AFA55DAA2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4" y="4685288"/>
            <a:ext cx="4171994" cy="103578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Lectures: Ayanda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Pekane</a:t>
            </a:r>
            <a:endParaRPr lang="en-US" dirty="0"/>
          </a:p>
          <a:p>
            <a:pPr algn="l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Maureen Tanner</a:t>
            </a:r>
          </a:p>
          <a:p>
            <a:pPr algn="l"/>
            <a:r>
              <a:rPr lang="en-US" dirty="0"/>
              <a:t>	  </a:t>
            </a:r>
            <a:r>
              <a:rPr lang="en-US" dirty="0" err="1"/>
              <a:t>Popyeni</a:t>
            </a:r>
            <a:r>
              <a:rPr lang="en-US" dirty="0"/>
              <a:t> </a:t>
            </a:r>
            <a:r>
              <a:rPr lang="en-US" dirty="0" err="1"/>
              <a:t>Kautondokwa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http://www.uct.ac.za/images/uct.ac.za/about/intro/logo/UCTcircular_logo1_CMYK.jpg">
            <a:extLst>
              <a:ext uri="{FF2B5EF4-FFF2-40B4-BE49-F238E27FC236}">
                <a16:creationId xmlns:a16="http://schemas.microsoft.com/office/drawing/2014/main" id="{F3305ED3-40FB-43B1-B03C-9F94E5EA5A7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5264" y="2040977"/>
            <a:ext cx="4094602" cy="41470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6522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80BBF-7F05-974C-86B5-A04CC3D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Hints for passing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BD9A-692A-AC49-9B08-983F1325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1" y="2404663"/>
            <a:ext cx="5526468" cy="4085768"/>
          </a:xfrm>
        </p:spPr>
        <p:txBody>
          <a:bodyPr anchor="ctr">
            <a:normAutofit lnSpcReduction="10000"/>
          </a:bodyPr>
          <a:lstStyle/>
          <a:p>
            <a:r>
              <a:rPr lang="en-ZA" sz="2400" b="1" dirty="0"/>
              <a:t>Go through the material </a:t>
            </a:r>
            <a:r>
              <a:rPr lang="en-ZA" sz="2400" dirty="0"/>
              <a:t>specified in the lesson plan before every lesson </a:t>
            </a:r>
          </a:p>
          <a:p>
            <a:r>
              <a:rPr lang="en-ZA" sz="2400" b="1" dirty="0"/>
              <a:t>Complete individual exercises </a:t>
            </a:r>
            <a:r>
              <a:rPr lang="en-ZA" sz="2400" dirty="0"/>
              <a:t>&amp; engage</a:t>
            </a:r>
            <a:r>
              <a:rPr lang="en-ZA" sz="2400" b="1" dirty="0"/>
              <a:t> </a:t>
            </a:r>
            <a:r>
              <a:rPr lang="en-ZA" sz="2400" dirty="0"/>
              <a:t>during</a:t>
            </a:r>
            <a:r>
              <a:rPr lang="en-ZA" sz="2400" b="1" dirty="0"/>
              <a:t> F2F lectures and F2F workshop </a:t>
            </a:r>
            <a:r>
              <a:rPr lang="en-ZA" sz="2400" dirty="0"/>
              <a:t>sessions, and online hotseats </a:t>
            </a:r>
          </a:p>
          <a:p>
            <a:r>
              <a:rPr lang="en-ZA" sz="2400" b="1" dirty="0"/>
              <a:t>Workshop deliverables </a:t>
            </a:r>
            <a:r>
              <a:rPr lang="en-ZA" sz="2400" dirty="0"/>
              <a:t>fundamental to the project and final assessment</a:t>
            </a:r>
          </a:p>
          <a:p>
            <a:r>
              <a:rPr lang="en-ZA" sz="2400" dirty="0"/>
              <a:t>Understand how to </a:t>
            </a:r>
            <a:r>
              <a:rPr lang="en-ZA" sz="2400" b="1" dirty="0"/>
              <a:t>work as a team</a:t>
            </a:r>
          </a:p>
          <a:p>
            <a:r>
              <a:rPr lang="en-ZA" sz="2400" dirty="0"/>
              <a:t>Build a support structure around your team</a:t>
            </a:r>
          </a:p>
          <a:p>
            <a:r>
              <a:rPr lang="en-ZA" sz="2400" dirty="0"/>
              <a:t>Don’t ignore problems until it is too late </a:t>
            </a:r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4F84D-324A-A244-B717-FDE421938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" b="286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4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99032-F06B-654F-A30D-783431412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assessment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F41F6-41FA-384D-B953-390E1E75E7A9}"/>
              </a:ext>
            </a:extLst>
          </p:cNvPr>
          <p:cNvSpPr txBox="1"/>
          <p:nvPr/>
        </p:nvSpPr>
        <p:spPr>
          <a:xfrm>
            <a:off x="358509" y="2252325"/>
            <a:ext cx="5338282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DP Requirements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Attend 80% of the workshops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Complete 80% of </a:t>
            </a:r>
            <a:r>
              <a:rPr lang="en-US" sz="2400" dirty="0" err="1"/>
              <a:t>Indiv</a:t>
            </a:r>
            <a:r>
              <a:rPr lang="en-US" sz="2400" dirty="0"/>
              <a:t> Exercises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Complete project (2x assignments)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Year mark sub-minimum of 60%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Final assessment sub-minimum of 40%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0CDA4E-6D91-C546-80D3-C7F64137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56555"/>
              </p:ext>
            </p:extLst>
          </p:nvPr>
        </p:nvGraphicFramePr>
        <p:xfrm>
          <a:off x="5987738" y="1241749"/>
          <a:ext cx="5589207" cy="440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733">
                  <a:extLst>
                    <a:ext uri="{9D8B030D-6E8A-4147-A177-3AD203B41FA5}">
                      <a16:colId xmlns:a16="http://schemas.microsoft.com/office/drawing/2014/main" val="4078067823"/>
                    </a:ext>
                  </a:extLst>
                </a:gridCol>
                <a:gridCol w="2282474">
                  <a:extLst>
                    <a:ext uri="{9D8B030D-6E8A-4147-A177-3AD203B41FA5}">
                      <a16:colId xmlns:a16="http://schemas.microsoft.com/office/drawing/2014/main" val="1847048968"/>
                    </a:ext>
                  </a:extLst>
                </a:gridCol>
              </a:tblGrid>
              <a:tr h="728928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5665" marR="165665" marT="82833" marB="82833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Percentage</a:t>
                      </a:r>
                    </a:p>
                  </a:txBody>
                  <a:tcPr marL="165665" marR="165665" marT="82833" marB="82833"/>
                </a:tc>
                <a:extLst>
                  <a:ext uri="{0D108BD9-81ED-4DB2-BD59-A6C34878D82A}">
                    <a16:rowId xmlns:a16="http://schemas.microsoft.com/office/drawing/2014/main" val="3418464188"/>
                  </a:ext>
                </a:extLst>
              </a:tr>
              <a:tr h="635266">
                <a:tc>
                  <a:txBody>
                    <a:bodyPr/>
                    <a:lstStyle/>
                    <a:p>
                      <a:r>
                        <a:rPr lang="en-ZA" sz="3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</a:t>
                      </a:r>
                      <a:r>
                        <a:rPr lang="en-ZA" sz="3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Exercises</a:t>
                      </a:r>
                      <a:endParaRPr lang="en-US" sz="3300" dirty="0"/>
                    </a:p>
                  </a:txBody>
                  <a:tcPr marL="165665" marR="165665" marT="82833" marB="82833"/>
                </a:tc>
                <a:tc>
                  <a:txBody>
                    <a:bodyPr/>
                    <a:lstStyle/>
                    <a:p>
                      <a:r>
                        <a:rPr lang="en-ZA" sz="3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  <a:endParaRPr lang="en-US" sz="3300" dirty="0"/>
                    </a:p>
                  </a:txBody>
                  <a:tcPr marL="165665" marR="165665" marT="82833" marB="82833"/>
                </a:tc>
                <a:extLst>
                  <a:ext uri="{0D108BD9-81ED-4DB2-BD59-A6C34878D82A}">
                    <a16:rowId xmlns:a16="http://schemas.microsoft.com/office/drawing/2014/main" val="742035151"/>
                  </a:ext>
                </a:extLst>
              </a:tr>
              <a:tr h="7289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dirty="0"/>
                        <a:t>Workshops (Team)</a:t>
                      </a:r>
                    </a:p>
                  </a:txBody>
                  <a:tcPr marL="165665" marR="165665" marT="82833" marB="82833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15%</a:t>
                      </a:r>
                    </a:p>
                  </a:txBody>
                  <a:tcPr marL="165665" marR="165665" marT="82833" marB="82833"/>
                </a:tc>
                <a:extLst>
                  <a:ext uri="{0D108BD9-81ED-4DB2-BD59-A6C34878D82A}">
                    <a16:rowId xmlns:a16="http://schemas.microsoft.com/office/drawing/2014/main" val="161643369"/>
                  </a:ext>
                </a:extLst>
              </a:tr>
              <a:tr h="364464">
                <a:tc>
                  <a:txBody>
                    <a:bodyPr/>
                    <a:lstStyle/>
                    <a:p>
                      <a:r>
                        <a:rPr lang="en-US" sz="3300" dirty="0"/>
                        <a:t>Assignments (Team)</a:t>
                      </a:r>
                    </a:p>
                  </a:txBody>
                  <a:tcPr marL="165665" marR="165665" marT="82833" marB="82833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20%</a:t>
                      </a:r>
                    </a:p>
                  </a:txBody>
                  <a:tcPr marL="165665" marR="165665" marT="82833" marB="82833"/>
                </a:tc>
                <a:extLst>
                  <a:ext uri="{0D108BD9-81ED-4DB2-BD59-A6C34878D82A}">
                    <a16:rowId xmlns:a16="http://schemas.microsoft.com/office/drawing/2014/main" val="282191365"/>
                  </a:ext>
                </a:extLst>
              </a:tr>
              <a:tr h="364464">
                <a:tc>
                  <a:txBody>
                    <a:bodyPr/>
                    <a:lstStyle/>
                    <a:p>
                      <a:r>
                        <a:rPr lang="en-US" sz="3300" dirty="0"/>
                        <a:t>Exam (</a:t>
                      </a:r>
                      <a:r>
                        <a:rPr lang="en-US" sz="3300" dirty="0" err="1"/>
                        <a:t>Indiv</a:t>
                      </a:r>
                      <a:r>
                        <a:rPr lang="en-US" sz="3300" dirty="0"/>
                        <a:t>)</a:t>
                      </a:r>
                    </a:p>
                  </a:txBody>
                  <a:tcPr marL="165665" marR="165665" marT="82833" marB="82833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40%</a:t>
                      </a:r>
                    </a:p>
                  </a:txBody>
                  <a:tcPr marL="165665" marR="165665" marT="82833" marB="82833"/>
                </a:tc>
                <a:extLst>
                  <a:ext uri="{0D108BD9-81ED-4DB2-BD59-A6C34878D82A}">
                    <a16:rowId xmlns:a16="http://schemas.microsoft.com/office/drawing/2014/main" val="218749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59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07E91-A9DB-4F4C-B120-3ED07480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B307-5A40-6840-A35A-57558640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54" y="2146816"/>
            <a:ext cx="6381340" cy="3987791"/>
          </a:xfrm>
        </p:spPr>
        <p:txBody>
          <a:bodyPr anchor="ctr">
            <a:normAutofit fontScale="92500"/>
          </a:bodyPr>
          <a:lstStyle/>
          <a:p>
            <a:r>
              <a:rPr lang="en-ZA" sz="2000" dirty="0"/>
              <a:t>Go through material on </a:t>
            </a:r>
            <a:r>
              <a:rPr lang="en-ZA" sz="2000" dirty="0" err="1"/>
              <a:t>Amathuba</a:t>
            </a:r>
            <a:r>
              <a:rPr lang="en-ZA" sz="2000" dirty="0"/>
              <a:t> </a:t>
            </a:r>
            <a:r>
              <a:rPr lang="en-ZA" sz="1800" i="1" dirty="0"/>
              <a:t>(see lesson plan for details) </a:t>
            </a:r>
          </a:p>
          <a:p>
            <a:r>
              <a:rPr lang="en-ZA" sz="2000" dirty="0"/>
              <a:t>Complete exercises </a:t>
            </a:r>
            <a:r>
              <a:rPr lang="en-ZA" sz="1800" i="1" dirty="0"/>
              <a:t>(</a:t>
            </a:r>
            <a:r>
              <a:rPr lang="en-ZA" sz="1800" b="1" i="1" dirty="0"/>
              <a:t>80% should be completed for DP</a:t>
            </a:r>
            <a:r>
              <a:rPr lang="en-ZA" sz="1800" i="1" dirty="0"/>
              <a:t>)</a:t>
            </a:r>
          </a:p>
          <a:p>
            <a:r>
              <a:rPr lang="en-ZA" sz="2000" dirty="0"/>
              <a:t>Exercises are to be submitted on </a:t>
            </a:r>
            <a:r>
              <a:rPr lang="en-ZA" sz="2000" dirty="0" err="1"/>
              <a:t>Amathuba</a:t>
            </a:r>
            <a:r>
              <a:rPr lang="en-ZA" sz="2000" dirty="0"/>
              <a:t> on a weekly basis </a:t>
            </a:r>
            <a:r>
              <a:rPr lang="en-ZA" sz="1800" i="1" dirty="0"/>
              <a:t>(dates are uploaded on </a:t>
            </a:r>
            <a:r>
              <a:rPr lang="en-ZA" sz="1800" i="1" dirty="0" err="1"/>
              <a:t>Amathuba</a:t>
            </a:r>
            <a:r>
              <a:rPr lang="en-ZA" sz="1800" i="1" dirty="0"/>
              <a:t> and outlined on the lesson plan pages)</a:t>
            </a:r>
          </a:p>
          <a:p>
            <a:r>
              <a:rPr lang="en-ZA" sz="2000" dirty="0"/>
              <a:t>Formative feedback will be given for each submission </a:t>
            </a:r>
          </a:p>
          <a:p>
            <a:r>
              <a:rPr lang="en-ZA" sz="2000" dirty="0"/>
              <a:t>A possible solution to an exercise will be given</a:t>
            </a:r>
          </a:p>
          <a:p>
            <a:r>
              <a:rPr lang="en-ZA" sz="2000" b="1" dirty="0"/>
              <a:t>Late submissions will be penalised as follows:</a:t>
            </a:r>
          </a:p>
          <a:p>
            <a:pPr lvl="1"/>
            <a:r>
              <a:rPr lang="en-ZA" sz="1600" dirty="0"/>
              <a:t>Day 1 – 2% for the first day late or part thereof (1 second late is late)</a:t>
            </a:r>
          </a:p>
          <a:p>
            <a:pPr lvl="1"/>
            <a:r>
              <a:rPr lang="en-ZA" sz="1600" dirty="0"/>
              <a:t>Additional Days – 1% point for each day thereafter, with a maximum of 4% (3 days).</a:t>
            </a:r>
          </a:p>
          <a:p>
            <a:pPr lvl="1"/>
            <a:r>
              <a:rPr lang="en-ZA" sz="1600" dirty="0"/>
              <a:t>Emailed assignments will not be marked.</a:t>
            </a: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1C2A405E-2902-E447-ABD1-FAB463E80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43" b="1"/>
          <a:stretch/>
        </p:blipFill>
        <p:spPr>
          <a:xfrm>
            <a:off x="7374838" y="573298"/>
            <a:ext cx="4235516" cy="53533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2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1B0F0-2576-274C-B865-470ADD0D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876" y="275619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Workshops</a:t>
            </a:r>
          </a:p>
        </p:txBody>
      </p:sp>
      <p:sp>
        <p:nvSpPr>
          <p:cNvPr id="21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DAFFF-B4DD-8B4A-B364-02A1F2FD0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6654" r="6709" b="-1"/>
          <a:stretch/>
        </p:blipFill>
        <p:spPr>
          <a:xfrm>
            <a:off x="20" y="907231"/>
            <a:ext cx="4838021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7E16-028F-4345-88F0-1F16385E0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431" y="1577605"/>
            <a:ext cx="6501185" cy="4561976"/>
          </a:xfrm>
        </p:spPr>
        <p:txBody>
          <a:bodyPr anchor="ctr">
            <a:normAutofit/>
          </a:bodyPr>
          <a:lstStyle/>
          <a:p>
            <a:r>
              <a:rPr lang="en-ZA" sz="2400" dirty="0">
                <a:solidFill>
                  <a:srgbClr val="000000"/>
                </a:solidFill>
              </a:rPr>
              <a:t>Attendance is compulsory </a:t>
            </a:r>
            <a:r>
              <a:rPr lang="en-ZA" sz="2400" i="1" dirty="0">
                <a:solidFill>
                  <a:srgbClr val="000000"/>
                </a:solidFill>
              </a:rPr>
              <a:t>(15% of year mark)  -</a:t>
            </a:r>
          </a:p>
          <a:p>
            <a:r>
              <a:rPr lang="en-ZA" sz="2400" dirty="0">
                <a:solidFill>
                  <a:srgbClr val="000000"/>
                </a:solidFill>
              </a:rPr>
              <a:t>Work in teams of 4</a:t>
            </a:r>
          </a:p>
          <a:p>
            <a:r>
              <a:rPr lang="en-ZA" sz="2400" dirty="0">
                <a:solidFill>
                  <a:srgbClr val="000000"/>
                </a:solidFill>
              </a:rPr>
              <a:t>8 Workshops </a:t>
            </a:r>
          </a:p>
          <a:p>
            <a:r>
              <a:rPr lang="en-ZA" sz="2400" dirty="0">
                <a:solidFill>
                  <a:srgbClr val="000000"/>
                </a:solidFill>
              </a:rPr>
              <a:t>Workshops are to be submitted on </a:t>
            </a:r>
            <a:r>
              <a:rPr lang="en-ZA" sz="2400" dirty="0" err="1">
                <a:solidFill>
                  <a:srgbClr val="000000"/>
                </a:solidFill>
              </a:rPr>
              <a:t>Amathuba</a:t>
            </a:r>
            <a:r>
              <a:rPr lang="en-ZA" sz="2400" dirty="0">
                <a:solidFill>
                  <a:srgbClr val="000000"/>
                </a:solidFill>
              </a:rPr>
              <a:t> on a weekly basis </a:t>
            </a:r>
            <a:r>
              <a:rPr lang="en-ZA" sz="2000" i="1" dirty="0">
                <a:solidFill>
                  <a:srgbClr val="000000"/>
                </a:solidFill>
              </a:rPr>
              <a:t>(dates will be outlined on the lesson plan pages)</a:t>
            </a:r>
          </a:p>
          <a:p>
            <a:r>
              <a:rPr lang="en-ZA" sz="2400" dirty="0">
                <a:solidFill>
                  <a:srgbClr val="000000"/>
                </a:solidFill>
              </a:rPr>
              <a:t>No model solution to workshops but feedback in the marked submission </a:t>
            </a:r>
          </a:p>
          <a:p>
            <a:endParaRPr lang="en-ZA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Team Formation – Thursday, 15</a:t>
            </a:r>
            <a:r>
              <a:rPr lang="en-US" b="1" baseline="30000" dirty="0">
                <a:solidFill>
                  <a:srgbClr val="000000"/>
                </a:solidFill>
              </a:rPr>
              <a:t>th</a:t>
            </a:r>
            <a:r>
              <a:rPr lang="en-US" b="1" dirty="0">
                <a:solidFill>
                  <a:srgbClr val="000000"/>
                </a:solidFill>
              </a:rPr>
              <a:t> February</a:t>
            </a:r>
          </a:p>
        </p:txBody>
      </p:sp>
    </p:spTree>
    <p:extLst>
      <p:ext uri="{BB962C8B-B14F-4D97-AF65-F5344CB8AC3E}">
        <p14:creationId xmlns:p14="http://schemas.microsoft.com/office/powerpoint/2010/main" val="320874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8A29D-CF6C-CD4E-B0C5-1076BBB6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Teams and Workshops 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A455A-BD0E-0C4C-8CB5-8C8857CD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351959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Sign up on </a:t>
            </a:r>
            <a:r>
              <a:rPr lang="en-US" sz="2400" dirty="0" err="1"/>
              <a:t>Amathuba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4 Sessions </a:t>
            </a:r>
          </a:p>
          <a:p>
            <a:pPr lvl="1"/>
            <a:r>
              <a:rPr lang="en-US" dirty="0"/>
              <a:t>Teams of 4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b="1" dirty="0"/>
              <a:t>Tools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MS Teams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/>
              <a:t>Draw.IO</a:t>
            </a: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endParaRPr lang="en-US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Don’t include the names of the individuals who did not contribute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B4D95-CEEE-E531-5E3C-E507082F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978" y="922919"/>
            <a:ext cx="5265439" cy="536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8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2FFD1B-464D-4B9A-9642-C298CAB1E64A}"/>
              </a:ext>
            </a:extLst>
          </p:cNvPr>
          <p:cNvSpPr/>
          <p:nvPr/>
        </p:nvSpPr>
        <p:spPr>
          <a:xfrm>
            <a:off x="739139" y="550291"/>
            <a:ext cx="9658350" cy="12017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21212-9E56-4D7A-B111-120C966A5E63}"/>
              </a:ext>
            </a:extLst>
          </p:cNvPr>
          <p:cNvSpPr/>
          <p:nvPr/>
        </p:nvSpPr>
        <p:spPr>
          <a:xfrm>
            <a:off x="714853" y="3870396"/>
            <a:ext cx="9658350" cy="12397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1CF01A-D286-4B66-AC17-07F6E6052BB1}"/>
              </a:ext>
            </a:extLst>
          </p:cNvPr>
          <p:cNvSpPr/>
          <p:nvPr/>
        </p:nvSpPr>
        <p:spPr>
          <a:xfrm>
            <a:off x="692706" y="2193789"/>
            <a:ext cx="9658350" cy="12729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CAF36D-8A30-4285-A334-A3CAA0E92743}"/>
              </a:ext>
            </a:extLst>
          </p:cNvPr>
          <p:cNvSpPr/>
          <p:nvPr/>
        </p:nvSpPr>
        <p:spPr>
          <a:xfrm>
            <a:off x="732711" y="5599926"/>
            <a:ext cx="9658350" cy="659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92ECCB-ACC9-4DE4-AE6A-1E37D1195DD6}"/>
              </a:ext>
            </a:extLst>
          </p:cNvPr>
          <p:cNvSpPr txBox="1"/>
          <p:nvPr/>
        </p:nvSpPr>
        <p:spPr>
          <a:xfrm>
            <a:off x="1382103" y="820939"/>
            <a:ext cx="8290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C1   Workshop Session  1       10:00 – 12:00 HAHN1</a:t>
            </a:r>
            <a:endParaRPr lang="en-ZA" sz="1800" dirty="0">
              <a:effectLst/>
              <a:latin typeface="SymbolM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04DC31-3973-41F3-A40A-70A6E702B7AF}"/>
              </a:ext>
            </a:extLst>
          </p:cNvPr>
          <p:cNvSpPr txBox="1"/>
          <p:nvPr/>
        </p:nvSpPr>
        <p:spPr>
          <a:xfrm>
            <a:off x="1035492" y="2474464"/>
            <a:ext cx="8972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C2  Workshop Session 2          11:00 – 13:00 HUM LT1A </a:t>
            </a:r>
            <a:r>
              <a:rPr lang="en-ZA" sz="1800" dirty="0">
                <a:effectLst/>
                <a:latin typeface="Cambria" panose="02040503050406030204" pitchFamily="18" charset="0"/>
              </a:rPr>
              <a:t> </a:t>
            </a:r>
            <a:endParaRPr lang="en-ZA" sz="1800" dirty="0">
              <a:effectLst/>
              <a:latin typeface="SymbolMT"/>
            </a:endParaRPr>
          </a:p>
          <a:p>
            <a:endParaRPr lang="en-ZA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64822D-26C6-42B9-99D6-F20B75AA56A3}"/>
              </a:ext>
            </a:extLst>
          </p:cNvPr>
          <p:cNvSpPr txBox="1"/>
          <p:nvPr/>
        </p:nvSpPr>
        <p:spPr>
          <a:xfrm>
            <a:off x="1001550" y="4174952"/>
            <a:ext cx="9435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C3  Workshop Session 3           14:00 – 16:00 SNAPE TS4B</a:t>
            </a:r>
            <a:endParaRPr lang="en-ZA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577F1-FD3D-4C32-B9DB-76B44FBBB946}"/>
              </a:ext>
            </a:extLst>
          </p:cNvPr>
          <p:cNvSpPr txBox="1"/>
          <p:nvPr/>
        </p:nvSpPr>
        <p:spPr>
          <a:xfrm>
            <a:off x="1035128" y="5740897"/>
            <a:ext cx="9275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C4  Workshop Session 4          16:00 – 18:00 CS203</a:t>
            </a:r>
            <a:endParaRPr lang="en-ZA" sz="2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F68F4EC-7973-4B26-BF5B-51C8F320A90E}"/>
              </a:ext>
            </a:extLst>
          </p:cNvPr>
          <p:cNvSpPr/>
          <p:nvPr/>
        </p:nvSpPr>
        <p:spPr>
          <a:xfrm>
            <a:off x="10408604" y="620111"/>
            <a:ext cx="1554480" cy="12397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Tutors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A9E23A-52DC-455D-9311-33DA4F5DA5A5}"/>
              </a:ext>
            </a:extLst>
          </p:cNvPr>
          <p:cNvSpPr/>
          <p:nvPr/>
        </p:nvSpPr>
        <p:spPr>
          <a:xfrm>
            <a:off x="10351056" y="2232030"/>
            <a:ext cx="1554480" cy="12397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Tutors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EB9C149-7A8E-4E27-8172-338C25801E42}"/>
              </a:ext>
            </a:extLst>
          </p:cNvPr>
          <p:cNvSpPr/>
          <p:nvPr/>
        </p:nvSpPr>
        <p:spPr>
          <a:xfrm>
            <a:off x="10397489" y="3913477"/>
            <a:ext cx="1554480" cy="123971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Tutors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9D2A1E-D376-4DB2-AC93-8E0E506C8B8E}"/>
              </a:ext>
            </a:extLst>
          </p:cNvPr>
          <p:cNvSpPr/>
          <p:nvPr/>
        </p:nvSpPr>
        <p:spPr>
          <a:xfrm>
            <a:off x="10391061" y="5482344"/>
            <a:ext cx="1554480" cy="89429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Tutors</a:t>
            </a:r>
          </a:p>
        </p:txBody>
      </p:sp>
    </p:spTree>
    <p:extLst>
      <p:ext uri="{BB962C8B-B14F-4D97-AF65-F5344CB8AC3E}">
        <p14:creationId xmlns:p14="http://schemas.microsoft.com/office/powerpoint/2010/main" val="2187392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6D19E-F57B-2A44-9640-88444517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Draw.io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C965-C422-D17E-83A5-1D8C0931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b="1"/>
              <a:t>Use the guides we created for Draw.IO to assist with the installation  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B5AFD3-8406-CBDF-A919-28165734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7" y="2619784"/>
            <a:ext cx="3636406" cy="36000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104B56-CFF8-76C9-6E01-A0E1F7C9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127929"/>
            <a:ext cx="3758184" cy="2583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A8305-F599-8E96-96AE-0C812A5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832588"/>
            <a:ext cx="3758184" cy="117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Triangle 9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BBCE7-8731-642F-526C-2DE94873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83528"/>
            <a:ext cx="5925989" cy="31675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1 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Specno Case Study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(Exercises)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195A2-B19C-8C6D-CCDB-3DEAEA49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962" y="2614107"/>
            <a:ext cx="2621772" cy="168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6184B-3262-B440-CD5C-05DCFF79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/>
              <a:t>Case Study 2 – Phumla Kamnandi (Workshops)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Content Placeholder 23">
            <a:extLst>
              <a:ext uri="{FF2B5EF4-FFF2-40B4-BE49-F238E27FC236}">
                <a16:creationId xmlns:a16="http://schemas.microsoft.com/office/drawing/2014/main" id="{156AB3FC-D831-E384-A14C-6FC96D417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47957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53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1811D-6BBB-5765-472C-4A07EC18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1C0F-886D-1DCA-012B-8D46C5F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21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7D73C-99EF-7A45-BC02-922D56D3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449" y="386180"/>
            <a:ext cx="5211493" cy="8216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25025-9915-034A-9282-41A94DBC8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2485375"/>
            <a:ext cx="3661831" cy="19074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F5205-58B5-5F4D-A7EF-D4AA65D43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4057"/>
            <a:ext cx="5535368" cy="517029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Ayanda </a:t>
            </a:r>
            <a:r>
              <a:rPr lang="en-US" sz="2400" dirty="0" err="1">
                <a:solidFill>
                  <a:srgbClr val="000000"/>
                </a:solidFill>
              </a:rPr>
              <a:t>Pekane</a:t>
            </a:r>
            <a:endParaRPr lang="en-US" sz="2400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Course convener &amp; Lecture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4"/>
              </a:rPr>
              <a:t>ayanda.pekane@uct.ac.za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Maureen Tanner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Lecturer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5"/>
              </a:rPr>
              <a:t>mc.tanner@uct.ac.za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marL="228600" lvl="1">
              <a:spcBef>
                <a:spcPts val="1000"/>
              </a:spcBef>
            </a:pPr>
            <a:r>
              <a:rPr lang="en-US" dirty="0" err="1">
                <a:solidFill>
                  <a:srgbClr val="000000"/>
                </a:solidFill>
              </a:rPr>
              <a:t>Popyeni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Kautondokwa</a:t>
            </a:r>
            <a:endParaRPr lang="en-US" dirty="0">
              <a:solidFill>
                <a:srgbClr val="000000"/>
              </a:solidFill>
            </a:endParaRPr>
          </a:p>
          <a:p>
            <a:pPr marL="685800" lvl="2"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hlinkClick r:id="rId6"/>
              </a:rPr>
              <a:t>ktnpop001@myuct.ac.za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</a:rPr>
              <a:t>Gilah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Poggenpoel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Course administrator</a:t>
            </a:r>
          </a:p>
          <a:p>
            <a:pPr lvl="1"/>
            <a:r>
              <a:rPr lang="en-US" dirty="0">
                <a:solidFill>
                  <a:srgbClr val="000000"/>
                </a:solidFill>
                <a:hlinkClick r:id="rId7"/>
              </a:rPr>
              <a:t>gilah.poggenpoel@uct.ac.za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6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A4AD-EB4E-0747-96E6-C5727E8C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8182" y="637653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 dirty="0"/>
              <a:t>IS Degree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DBAA-E220-B143-ABFF-1885646D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934" y="2232076"/>
            <a:ext cx="6586489" cy="4742875"/>
          </a:xfrm>
        </p:spPr>
        <p:txBody>
          <a:bodyPr>
            <a:normAutofit/>
          </a:bodyPr>
          <a:lstStyle/>
          <a:p>
            <a:r>
              <a:rPr lang="en-US" sz="2000" b="1" dirty="0"/>
              <a:t>First Year</a:t>
            </a:r>
          </a:p>
          <a:p>
            <a:pPr marL="685800" lvl="2">
              <a:spcBef>
                <a:spcPts val="1000"/>
              </a:spcBef>
            </a:pPr>
            <a:r>
              <a:rPr lang="en-ZA" dirty="0"/>
              <a:t>Foundations</a:t>
            </a:r>
          </a:p>
          <a:p>
            <a:pPr marL="685800" lvl="2">
              <a:spcBef>
                <a:spcPts val="1000"/>
              </a:spcBef>
            </a:pPr>
            <a:r>
              <a:rPr lang="en-ZA" dirty="0"/>
              <a:t>Commercial Programming </a:t>
            </a:r>
            <a:endParaRPr lang="en-US" dirty="0"/>
          </a:p>
          <a:p>
            <a:r>
              <a:rPr lang="en-US" sz="2000" b="1" dirty="0"/>
              <a:t>Second Year</a:t>
            </a:r>
          </a:p>
          <a:p>
            <a:pPr marL="685800" lvl="2">
              <a:spcBef>
                <a:spcPts val="1000"/>
              </a:spcBef>
            </a:pPr>
            <a:r>
              <a:rPr lang="en-ZA" b="1" dirty="0">
                <a:solidFill>
                  <a:srgbClr val="FF0000"/>
                </a:solidFill>
              </a:rPr>
              <a:t>Systems Development (analysis, design &amp; implementation )</a:t>
            </a:r>
          </a:p>
          <a:p>
            <a:pPr marL="685800" lvl="2">
              <a:spcBef>
                <a:spcPts val="1000"/>
              </a:spcBef>
            </a:pPr>
            <a:r>
              <a:rPr lang="en-ZA" dirty="0"/>
              <a:t>Databases Systems/Software Architecture </a:t>
            </a:r>
            <a:endParaRPr lang="en-US" dirty="0"/>
          </a:p>
          <a:p>
            <a:r>
              <a:rPr lang="en-US" sz="2000" b="1" dirty="0"/>
              <a:t>Third year</a:t>
            </a:r>
          </a:p>
          <a:p>
            <a:pPr marL="685800" lvl="2">
              <a:spcBef>
                <a:spcPts val="1000"/>
              </a:spcBef>
            </a:pPr>
            <a:r>
              <a:rPr lang="en-ZA" dirty="0"/>
              <a:t>Group Project eCommerce</a:t>
            </a:r>
          </a:p>
          <a:p>
            <a:pPr marL="685800" lvl="2">
              <a:spcBef>
                <a:spcPts val="1000"/>
              </a:spcBef>
            </a:pPr>
            <a:r>
              <a:rPr lang="en-ZA" dirty="0"/>
              <a:t>Business processes / ERP’s </a:t>
            </a:r>
          </a:p>
          <a:p>
            <a:pPr lvl="1"/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4D3AC-DA8C-CA42-A503-07A3525E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2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679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38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642F7-5897-094B-8519-9204E810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builds computer systems</a:t>
            </a:r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06D1F6C-A2BA-B74A-8B9D-3D7B51E39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807" y="1675227"/>
            <a:ext cx="836990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6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34469-27FD-8C4C-A0D5-3354BDF5A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Systems Development Lifecycle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3BC79-AD21-0A4A-B934-121AEE5AE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527" y="1675227"/>
            <a:ext cx="9094843" cy="482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7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1707A-5E24-A042-8F00-FFC968C5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506" y="290204"/>
            <a:ext cx="4977976" cy="896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Course Objectives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9B9F-968C-A246-9644-F8957CA1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9" y="1716900"/>
            <a:ext cx="4024466" cy="34792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7194E-682D-B844-B1CC-D72373E2C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876" y="1845425"/>
            <a:ext cx="6326112" cy="489695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On completion students should be able to:</a:t>
            </a:r>
          </a:p>
          <a:p>
            <a:r>
              <a:rPr lang="en-US" dirty="0">
                <a:solidFill>
                  <a:srgbClr val="000000"/>
                </a:solidFill>
              </a:rPr>
              <a:t>Understand the context of analysis, design and implementation stages within the SDLC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Explain key object-oriented concepts and techniques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Document user requirements using Object Oriented Analysis techniques and UML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Develop a detailed Business Case and User Requirements Specification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6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C20EF-BE65-B64B-85E0-1B735EF3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94" y="180475"/>
            <a:ext cx="6895092" cy="647560"/>
          </a:xfrm>
        </p:spPr>
        <p:txBody>
          <a:bodyPr>
            <a:normAutofit/>
          </a:bodyPr>
          <a:lstStyle/>
          <a:p>
            <a:r>
              <a:rPr lang="en-US" sz="3600" b="1" dirty="0"/>
              <a:t>Learning Process </a:t>
            </a:r>
            <a:r>
              <a:rPr lang="en-US" sz="2000" b="1" dirty="0"/>
              <a:t>(</a:t>
            </a:r>
            <a:r>
              <a:rPr lang="en-US" sz="2000" b="1" i="1" dirty="0"/>
              <a:t>See attached Course Schedule</a:t>
            </a:r>
            <a:r>
              <a:rPr lang="en-US" sz="2000" b="1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25C45-955F-9D47-8070-4DAAA655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5" y="2209139"/>
            <a:ext cx="3415612" cy="2439722"/>
          </a:xfrm>
          <a:prstGeom prst="rect">
            <a:avLst/>
          </a:prstGeom>
        </p:spPr>
      </p:pic>
      <p:grpSp>
        <p:nvGrpSpPr>
          <p:cNvPr id="18" name="Group 10">
            <a:extLst>
              <a:ext uri="{FF2B5EF4-FFF2-40B4-BE49-F238E27FC236}">
                <a16:creationId xmlns:a16="http://schemas.microsoft.com/office/drawing/2014/main" id="{C34A4475-365F-4381-A542-4698D637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48F8F8B-B172-475E-9119-57F2A1C87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0349D0-97A5-4654-A515-C72EA9E0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132E-FD1B-494E-A614-7E587068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683" y="946673"/>
            <a:ext cx="7638850" cy="5672404"/>
          </a:xfrm>
        </p:spPr>
        <p:txBody>
          <a:bodyPr>
            <a:normAutofit lnSpcReduction="10000"/>
          </a:bodyPr>
          <a:lstStyle/>
          <a:p>
            <a:r>
              <a:rPr lang="en-ZA" sz="2400" dirty="0"/>
              <a:t>Lesson will follow the development life cycle - flipped classroom approach with strong emphasis on </a:t>
            </a:r>
            <a:r>
              <a:rPr lang="en-ZA" sz="2400" b="1" dirty="0"/>
              <a:t>lesson</a:t>
            </a:r>
            <a:r>
              <a:rPr lang="en-ZA" sz="2400" dirty="0"/>
              <a:t> </a:t>
            </a:r>
            <a:r>
              <a:rPr lang="en-ZA" sz="2400" b="1" dirty="0"/>
              <a:t>discussions and worked examples</a:t>
            </a:r>
          </a:p>
          <a:p>
            <a:r>
              <a:rPr lang="en-ZA" sz="2400" b="1" dirty="0"/>
              <a:t>Individual Exercises </a:t>
            </a:r>
            <a:r>
              <a:rPr lang="en-ZA" sz="2400" dirty="0"/>
              <a:t>and</a:t>
            </a:r>
            <a:r>
              <a:rPr lang="en-ZA" sz="2400" b="1" dirty="0"/>
              <a:t> Team Workshops </a:t>
            </a:r>
            <a:r>
              <a:rPr lang="en-ZA" sz="2400" dirty="0"/>
              <a:t>will build on theory and </a:t>
            </a:r>
            <a:r>
              <a:rPr lang="en-ZA" sz="2400" b="1" dirty="0"/>
              <a:t>discussion </a:t>
            </a:r>
            <a:r>
              <a:rPr lang="en-ZA" sz="2400" dirty="0"/>
              <a:t>during lectures. This  will allow students to apply the systems development tools and techniques to different </a:t>
            </a:r>
            <a:r>
              <a:rPr lang="en-ZA" sz="2400" b="1" dirty="0"/>
              <a:t>case study </a:t>
            </a:r>
            <a:r>
              <a:rPr lang="en-ZA" sz="2400" dirty="0"/>
              <a:t>examples. </a:t>
            </a:r>
          </a:p>
          <a:p>
            <a:r>
              <a:rPr lang="en-ZA" sz="2400" b="1" dirty="0"/>
              <a:t>Project (assignments)</a:t>
            </a:r>
            <a:r>
              <a:rPr lang="en-ZA" sz="2400" dirty="0"/>
              <a:t>. Students will enforce their understanding of techniques practiced in the </a:t>
            </a:r>
            <a:r>
              <a:rPr lang="en-ZA" sz="2400" b="1" dirty="0"/>
              <a:t>workshops</a:t>
            </a:r>
            <a:r>
              <a:rPr lang="en-ZA" sz="2400" dirty="0"/>
              <a:t> by completing a significant development </a:t>
            </a:r>
            <a:r>
              <a:rPr lang="en-ZA" sz="2400" b="1" dirty="0"/>
              <a:t>project</a:t>
            </a:r>
            <a:r>
              <a:rPr lang="en-ZA" sz="2400" dirty="0"/>
              <a:t> (using the same </a:t>
            </a:r>
            <a:r>
              <a:rPr lang="en-ZA" sz="2400" b="1" dirty="0"/>
              <a:t>case study</a:t>
            </a:r>
            <a:r>
              <a:rPr lang="en-ZA" sz="2400" dirty="0"/>
              <a:t> example). </a:t>
            </a:r>
          </a:p>
          <a:p>
            <a:r>
              <a:rPr lang="en-ZA" sz="2400" dirty="0"/>
              <a:t>The </a:t>
            </a:r>
            <a:r>
              <a:rPr lang="en-ZA" sz="2400" b="1" dirty="0"/>
              <a:t>Project  assignments </a:t>
            </a:r>
            <a:r>
              <a:rPr lang="en-ZA" sz="2400" dirty="0"/>
              <a:t>will be a culmination of the workshops done throughout the semester with students working in </a:t>
            </a:r>
            <a:r>
              <a:rPr lang="en-ZA" sz="2400" b="1" dirty="0"/>
              <a:t>teams of four</a:t>
            </a:r>
          </a:p>
          <a:p>
            <a:r>
              <a:rPr lang="en-ZA" sz="2400" dirty="0"/>
              <a:t>The </a:t>
            </a:r>
            <a:r>
              <a:rPr lang="en-ZA" sz="2400" b="1" dirty="0"/>
              <a:t>Project deliverables </a:t>
            </a:r>
            <a:r>
              <a:rPr lang="en-ZA" sz="2400" dirty="0"/>
              <a:t>are a </a:t>
            </a:r>
            <a:r>
              <a:rPr lang="en-ZA" sz="2400" b="1" dirty="0"/>
              <a:t>Business Case</a:t>
            </a:r>
            <a:r>
              <a:rPr lang="en-ZA" sz="2400" dirty="0"/>
              <a:t> (</a:t>
            </a:r>
            <a:r>
              <a:rPr lang="en-ZA" sz="2400" b="1" dirty="0"/>
              <a:t>BC</a:t>
            </a:r>
            <a:r>
              <a:rPr lang="en-ZA" sz="2400" dirty="0"/>
              <a:t>) and </a:t>
            </a:r>
            <a:r>
              <a:rPr lang="en-ZA" sz="2400" b="1" dirty="0"/>
              <a:t>User Requirements Specification (URS)</a:t>
            </a:r>
          </a:p>
          <a:p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8D6E3B-FFED-480F-941D-FE376375B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428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392CF-F420-D44B-A7F5-8B24BFA2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Learning Materials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94FE-A5C1-634B-8721-A0DB8BCB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2407312"/>
            <a:ext cx="4991072" cy="4267992"/>
          </a:xfrm>
        </p:spPr>
        <p:txBody>
          <a:bodyPr anchor="ctr">
            <a:noAutofit/>
          </a:bodyPr>
          <a:lstStyle/>
          <a:p>
            <a:r>
              <a:rPr lang="en-ZA" sz="2000" dirty="0">
                <a:solidFill>
                  <a:schemeClr val="accent1">
                    <a:lumMod val="75000"/>
                  </a:schemeClr>
                </a:solidFill>
              </a:rPr>
              <a:t>Introduction to Systems Analysis and Design in a Changing World</a:t>
            </a:r>
            <a:r>
              <a:rPr lang="en-ZA" sz="2000" dirty="0"/>
              <a:t>, 7th Edition </a:t>
            </a:r>
            <a:r>
              <a:rPr lang="en-ZA" sz="2000" dirty="0">
                <a:solidFill>
                  <a:srgbClr val="FF0000"/>
                </a:solidFill>
              </a:rPr>
              <a:t>by John W. </a:t>
            </a:r>
            <a:r>
              <a:rPr lang="en-ZA" sz="2000" dirty="0" err="1">
                <a:solidFill>
                  <a:srgbClr val="FF0000"/>
                </a:solidFill>
              </a:rPr>
              <a:t>Satzinger</a:t>
            </a:r>
            <a:r>
              <a:rPr lang="en-ZA" sz="2000" dirty="0">
                <a:solidFill>
                  <a:srgbClr val="FF0000"/>
                </a:solidFill>
              </a:rPr>
              <a:t> </a:t>
            </a:r>
            <a:r>
              <a:rPr lang="en-ZA" sz="2000" dirty="0"/>
              <a:t>(Author), </a:t>
            </a:r>
            <a:r>
              <a:rPr lang="en-ZA" sz="2000" dirty="0">
                <a:solidFill>
                  <a:srgbClr val="FF0000"/>
                </a:solidFill>
              </a:rPr>
              <a:t>Robert B. Jackson</a:t>
            </a:r>
            <a:r>
              <a:rPr lang="en-ZA" sz="2000" dirty="0"/>
              <a:t> (Author), </a:t>
            </a:r>
            <a:r>
              <a:rPr lang="en-ZA" sz="2000" dirty="0">
                <a:solidFill>
                  <a:srgbClr val="FF0000"/>
                </a:solidFill>
              </a:rPr>
              <a:t>Stephen D. </a:t>
            </a:r>
            <a:r>
              <a:rPr lang="en-ZA" sz="2000" dirty="0" err="1">
                <a:solidFill>
                  <a:srgbClr val="FF0000"/>
                </a:solidFill>
              </a:rPr>
              <a:t>Burd</a:t>
            </a:r>
            <a:r>
              <a:rPr lang="en-ZA" sz="2000" dirty="0">
                <a:solidFill>
                  <a:srgbClr val="FF0000"/>
                </a:solidFill>
              </a:rPr>
              <a:t> </a:t>
            </a:r>
            <a:r>
              <a:rPr lang="en-ZA" sz="2000" dirty="0"/>
              <a:t>(Author) </a:t>
            </a:r>
          </a:p>
          <a:p>
            <a:pPr marL="0" indent="0">
              <a:buNone/>
            </a:pPr>
            <a:endParaRPr lang="en-ZA" sz="2000" dirty="0"/>
          </a:p>
          <a:p>
            <a:r>
              <a:rPr lang="en-US" sz="2000" dirty="0" err="1"/>
              <a:t>Amathuba</a:t>
            </a:r>
            <a:r>
              <a:rPr lang="en-US" sz="2000" dirty="0"/>
              <a:t> Resources</a:t>
            </a:r>
          </a:p>
          <a:p>
            <a:pPr lvl="1"/>
            <a:r>
              <a:rPr lang="en-ZA" sz="2000" dirty="0"/>
              <a:t>Lesson Slides, Articles, videos (</a:t>
            </a:r>
            <a:r>
              <a:rPr lang="en-ZA" sz="2000" dirty="0" err="1"/>
              <a:t>Linkedin</a:t>
            </a:r>
            <a:r>
              <a:rPr lang="en-ZA" sz="2000" dirty="0"/>
              <a:t> Learning) </a:t>
            </a:r>
          </a:p>
          <a:p>
            <a:pPr lvl="1"/>
            <a:r>
              <a:rPr lang="en-ZA" sz="2000" dirty="0"/>
              <a:t>Worked examples (in class)</a:t>
            </a:r>
          </a:p>
          <a:p>
            <a:pPr lvl="1"/>
            <a:r>
              <a:rPr lang="en-ZA" sz="2000" dirty="0"/>
              <a:t>Individual Exercises </a:t>
            </a:r>
          </a:p>
          <a:p>
            <a:pPr lvl="1"/>
            <a:r>
              <a:rPr lang="en-ZA" sz="2000" dirty="0"/>
              <a:t>Team Workshops</a:t>
            </a:r>
          </a:p>
          <a:p>
            <a:pPr lvl="1"/>
            <a:r>
              <a:rPr lang="en-ZA" sz="2000" dirty="0"/>
              <a:t>Templates, guidance documents and readings </a:t>
            </a:r>
          </a:p>
          <a:p>
            <a:pPr lvl="1"/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40641-FB07-C641-9813-EE74C4C4EF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2" r="19868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9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3AB00AE-4340-440F-82E1-9F69D1D55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4630E-99BE-114B-8397-448406555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761" r="1595" b="1"/>
          <a:stretch/>
        </p:blipFill>
        <p:spPr>
          <a:xfrm>
            <a:off x="6083786" y="-168316"/>
            <a:ext cx="6261330" cy="3932313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B88698-80A0-7E4B-84CA-6C124CDEA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97" r="2" b="10591"/>
          <a:stretch/>
        </p:blipFill>
        <p:spPr>
          <a:xfrm>
            <a:off x="5448641" y="2642616"/>
            <a:ext cx="6263640" cy="4215384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3" name="Picture 11">
            <a:extLst>
              <a:ext uri="{FF2B5EF4-FFF2-40B4-BE49-F238E27FC236}">
                <a16:creationId xmlns:a16="http://schemas.microsoft.com/office/drawing/2014/main" id="{22901FED-4FC9-4ED5-8123-C98BCD161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14E12C-3EEB-994A-B413-658E1438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69" y="290445"/>
            <a:ext cx="4803636" cy="67667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00"/>
                </a:solidFill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FA86-C156-2242-9006-C8603BC9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90" y="1027294"/>
            <a:ext cx="5376405" cy="3652282"/>
          </a:xfrm>
        </p:spPr>
        <p:txBody>
          <a:bodyPr anchor="ctr">
            <a:normAutofit/>
          </a:bodyPr>
          <a:lstStyle/>
          <a:p>
            <a:r>
              <a:rPr lang="en-ZA" sz="2400" b="1" dirty="0">
                <a:solidFill>
                  <a:srgbClr val="000000"/>
                </a:solidFill>
              </a:rPr>
              <a:t>Weekly guide </a:t>
            </a:r>
            <a:r>
              <a:rPr lang="en-ZA" sz="2400" dirty="0">
                <a:solidFill>
                  <a:srgbClr val="000000"/>
                </a:solidFill>
              </a:rPr>
              <a:t>on </a:t>
            </a:r>
          </a:p>
          <a:p>
            <a:pPr lvl="1"/>
            <a:r>
              <a:rPr lang="en-ZA" dirty="0">
                <a:solidFill>
                  <a:srgbClr val="000000"/>
                </a:solidFill>
              </a:rPr>
              <a:t>Weekly lessons </a:t>
            </a:r>
          </a:p>
          <a:p>
            <a:pPr lvl="1"/>
            <a:r>
              <a:rPr lang="en-ZA" dirty="0">
                <a:solidFill>
                  <a:srgbClr val="000000"/>
                </a:solidFill>
              </a:rPr>
              <a:t>Weekly deliverables (Exercises, workshops &amp; assignments)</a:t>
            </a:r>
          </a:p>
          <a:p>
            <a:pPr lvl="1"/>
            <a:r>
              <a:rPr lang="en-ZA" dirty="0">
                <a:solidFill>
                  <a:srgbClr val="000000"/>
                </a:solidFill>
              </a:rPr>
              <a:t>Extra reading/ video material</a:t>
            </a:r>
          </a:p>
          <a:p>
            <a:pPr lvl="1"/>
            <a:r>
              <a:rPr lang="en-ZA" dirty="0">
                <a:solidFill>
                  <a:srgbClr val="000000"/>
                </a:solidFill>
              </a:rPr>
              <a:t>Posted Monday by 9am </a:t>
            </a:r>
          </a:p>
          <a:p>
            <a:pPr marL="457200" lvl="1" indent="0">
              <a:buNone/>
            </a:pPr>
            <a:endParaRPr lang="en-ZA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0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815</Words>
  <Application>Microsoft Macintosh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Cambria</vt:lpstr>
      <vt:lpstr>SymbolMT</vt:lpstr>
      <vt:lpstr>Office Theme</vt:lpstr>
      <vt:lpstr>INF2009F Introduction Lecture</vt:lpstr>
      <vt:lpstr>Introduction</vt:lpstr>
      <vt:lpstr>IS Degree Structure</vt:lpstr>
      <vt:lpstr>Who builds computer systems</vt:lpstr>
      <vt:lpstr>Systems Development Lifecycle</vt:lpstr>
      <vt:lpstr>Course Objectives</vt:lpstr>
      <vt:lpstr>Learning Process (See attached Course Schedule)</vt:lpstr>
      <vt:lpstr>Learning Materials</vt:lpstr>
      <vt:lpstr>Lesson Overview</vt:lpstr>
      <vt:lpstr>Hints for passing</vt:lpstr>
      <vt:lpstr>Course assessment</vt:lpstr>
      <vt:lpstr>Exercises </vt:lpstr>
      <vt:lpstr>Workshops</vt:lpstr>
      <vt:lpstr>Teams and Workshops </vt:lpstr>
      <vt:lpstr>PowerPoint Presentation</vt:lpstr>
      <vt:lpstr>Draw.io</vt:lpstr>
      <vt:lpstr>Case Study 1   Specno Case Study  (Exercises)</vt:lpstr>
      <vt:lpstr>Case Study 2 – Phumla Kamnandi (Workshops)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Ayanda Pekane</dc:creator>
  <cp:lastModifiedBy>Ayanda Pekane</cp:lastModifiedBy>
  <cp:revision>85</cp:revision>
  <dcterms:created xsi:type="dcterms:W3CDTF">2021-03-09T10:41:44Z</dcterms:created>
  <dcterms:modified xsi:type="dcterms:W3CDTF">2025-02-16T20:31:44Z</dcterms:modified>
</cp:coreProperties>
</file>