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59" r:id="rId7"/>
    <p:sldId id="260" r:id="rId8"/>
    <p:sldId id="295" r:id="rId9"/>
    <p:sldId id="296" r:id="rId10"/>
    <p:sldId id="261" r:id="rId11"/>
    <p:sldId id="262" r:id="rId12"/>
    <p:sldId id="297" r:id="rId13"/>
    <p:sldId id="263" r:id="rId14"/>
    <p:sldId id="264" r:id="rId15"/>
    <p:sldId id="265" r:id="rId16"/>
    <p:sldId id="266" r:id="rId17"/>
    <p:sldId id="267" r:id="rId18"/>
    <p:sldId id="268" r:id="rId19"/>
    <p:sldId id="299" r:id="rId20"/>
    <p:sldId id="300" r:id="rId21"/>
    <p:sldId id="301" r:id="rId22"/>
    <p:sldId id="269" r:id="rId23"/>
    <p:sldId id="298" r:id="rId24"/>
    <p:sldId id="270" r:id="rId25"/>
    <p:sldId id="303" r:id="rId26"/>
    <p:sldId id="304" r:id="rId27"/>
    <p:sldId id="271" r:id="rId28"/>
    <p:sldId id="305" r:id="rId29"/>
    <p:sldId id="272" r:id="rId30"/>
    <p:sldId id="306" r:id="rId31"/>
    <p:sldId id="273" r:id="rId32"/>
    <p:sldId id="307" r:id="rId33"/>
    <p:sldId id="274" r:id="rId34"/>
    <p:sldId id="308" r:id="rId35"/>
    <p:sldId id="275" r:id="rId36"/>
    <p:sldId id="309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310" r:id="rId50"/>
    <p:sldId id="288" r:id="rId51"/>
    <p:sldId id="289" r:id="rId52"/>
    <p:sldId id="290" r:id="rId53"/>
    <p:sldId id="291" r:id="rId54"/>
    <p:sldId id="292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173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34BA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23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1328" y="461899"/>
            <a:ext cx="678134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0517" y="2907919"/>
            <a:ext cx="5502909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34BA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1778" y="6449059"/>
            <a:ext cx="31140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01990" y="6464680"/>
            <a:ext cx="3314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461899"/>
            <a:ext cx="1362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Loops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8067040" cy="3431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987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libri"/>
                <a:cs typeface="Calibri"/>
              </a:rPr>
              <a:t>Loops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those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high-level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  <a:p>
            <a:pPr marL="355600" marR="3175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  <a:tab pos="631825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statements: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while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do-whil</a:t>
            </a:r>
            <a:r>
              <a:rPr sz="2800" b="1" spc="-15" dirty="0">
                <a:solidFill>
                  <a:srgbClr val="034BA0"/>
                </a:solidFill>
                <a:latin typeface="Courier New"/>
                <a:cs typeface="Courier New"/>
              </a:rPr>
              <a:t>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for</a:t>
            </a:r>
            <a:r>
              <a:rPr sz="2800" b="1" spc="-105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repeated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body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756285" marR="43688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repetition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loop body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i="1" spc="-5" dirty="0">
                <a:latin typeface="Calibri"/>
                <a:cs typeface="Calibri"/>
              </a:rPr>
              <a:t>iteration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634" y="126619"/>
            <a:ext cx="77819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3915" marR="5080" indent="-337185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Equivalence </a:t>
            </a:r>
            <a:r>
              <a:rPr spc="-5" dirty="0"/>
              <a:t>of </a:t>
            </a:r>
            <a:r>
              <a:rPr dirty="0"/>
              <a:t>while and </a:t>
            </a:r>
            <a:r>
              <a:rPr spc="5" dirty="0"/>
              <a:t>do-while </a:t>
            </a:r>
            <a:r>
              <a:rPr spc="-980" dirty="0"/>
              <a:t> </a:t>
            </a:r>
            <a:r>
              <a:rPr dirty="0"/>
              <a:t>loop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40020"/>
            <a:ext cx="5184140" cy="3748404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Courier New"/>
                <a:cs typeface="Courier New"/>
              </a:rPr>
              <a:t>do-while</a:t>
            </a:r>
            <a:r>
              <a:rPr sz="1600" spc="-44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819"/>
              </a:spcBef>
            </a:pP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Statements;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while </a:t>
            </a:r>
            <a:r>
              <a:rPr sz="1600" spc="-5" dirty="0">
                <a:latin typeface="Courier New"/>
                <a:cs typeface="Courier New"/>
              </a:rPr>
              <a:t>(Boolean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condition);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equivalent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Statements;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while</a:t>
            </a:r>
            <a:r>
              <a:rPr sz="1600" spc="-1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(Boolean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condition)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Statements;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634" y="126619"/>
            <a:ext cx="77819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3915" marR="5080" indent="-337185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Equivalence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dirty="0"/>
              <a:t>do-while</a:t>
            </a:r>
            <a:r>
              <a:rPr spc="5" dirty="0"/>
              <a:t> </a:t>
            </a:r>
            <a:r>
              <a:rPr dirty="0"/>
              <a:t>and while </a:t>
            </a:r>
            <a:r>
              <a:rPr spc="-980" dirty="0"/>
              <a:t> </a:t>
            </a:r>
            <a:r>
              <a:rPr dirty="0"/>
              <a:t>loop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848053"/>
            <a:ext cx="4816475" cy="4165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Courier New"/>
                <a:cs typeface="Courier New"/>
              </a:rPr>
              <a:t>while</a:t>
            </a:r>
            <a:r>
              <a:rPr sz="1600" spc="-44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while</a:t>
            </a:r>
            <a:r>
              <a:rPr sz="1600" spc="-1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(Boolean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condition)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Statements;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ival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</a:t>
            </a: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5" dirty="0">
                <a:latin typeface="Courier New"/>
                <a:cs typeface="Courier New"/>
              </a:rPr>
              <a:t>-whil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if</a:t>
            </a:r>
            <a:r>
              <a:rPr sz="1600" spc="-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(Boolean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condition)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Statements;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while </a:t>
            </a:r>
            <a:r>
              <a:rPr sz="1600" spc="-5" dirty="0">
                <a:latin typeface="Courier New"/>
                <a:cs typeface="Courier New"/>
              </a:rPr>
              <a:t>(Boolean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condition);</a:t>
            </a:r>
            <a:endParaRPr sz="16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D80D-D0E0-6CD8-8122-8B703E72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8" y="461899"/>
            <a:ext cx="6781342" cy="492443"/>
          </a:xfrm>
        </p:spPr>
        <p:txBody>
          <a:bodyPr/>
          <a:lstStyle/>
          <a:p>
            <a:r>
              <a:rPr lang="en-ZA" sz="3200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515A5-1A22-7A7D-75F0-19F08E77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58655"/>
            <a:ext cx="4267754" cy="292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EBD99-41FC-E2B7-3D51-1B86266A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45" y="2971800"/>
            <a:ext cx="435835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7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461899"/>
            <a:ext cx="6369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Algorithms</a:t>
            </a:r>
            <a:r>
              <a:rPr spc="-35" dirty="0"/>
              <a:t> </a:t>
            </a:r>
            <a:r>
              <a:rPr spc="5" dirty="0"/>
              <a:t>and</a:t>
            </a:r>
            <a:r>
              <a:rPr spc="-30" dirty="0"/>
              <a:t> </a:t>
            </a:r>
            <a:r>
              <a:rPr spc="-15" dirty="0"/>
              <a:t>Pseudocode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8067675" cy="291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solving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problem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program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dealing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with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syntax</a:t>
            </a:r>
            <a:r>
              <a:rPr sz="2000" dirty="0">
                <a:latin typeface="Calibri"/>
                <a:cs typeface="Calibri"/>
              </a:rPr>
              <a:t> rules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355600" marR="788035" indent="-342900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libri"/>
                <a:cs typeface="Calibri"/>
              </a:rPr>
              <a:t>Rather,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underlying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difficult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algorithm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756285" marR="883285" lvl="1" indent="-287020">
              <a:lnSpc>
                <a:spcPct val="80000"/>
              </a:lnSpc>
              <a:spcBef>
                <a:spcPts val="4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pseudocode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mixture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human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English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194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Pseudocode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programmer can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convert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syntactically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756285" marR="121285" lvl="1" indent="-287020">
              <a:lnSpc>
                <a:spcPct val="8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30" dirty="0">
                <a:latin typeface="Calibri"/>
                <a:cs typeface="Calibri"/>
              </a:rPr>
              <a:t>However,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pseudocode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much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code: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needn't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worry</a:t>
            </a:r>
            <a:r>
              <a:rPr sz="1800" spc="-5" dirty="0">
                <a:latin typeface="Calibri"/>
                <a:cs typeface="Calibri"/>
              </a:rPr>
              <a:t> about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fine points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declaring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439038"/>
            <a:ext cx="4494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b="1" spc="-5" dirty="0">
                <a:latin typeface="Courier New"/>
                <a:cs typeface="Courier New"/>
              </a:rPr>
              <a:t>fo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50" dirty="0">
                <a:latin typeface="Courier New"/>
                <a:cs typeface="Courier New"/>
              </a:rPr>
              <a:t> </a:t>
            </a:r>
            <a:r>
              <a:rPr spc="-5" dirty="0"/>
              <a:t>S</a:t>
            </a:r>
            <a:r>
              <a:rPr spc="-45" dirty="0"/>
              <a:t>t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eme</a:t>
            </a:r>
            <a:r>
              <a:rPr spc="-3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7974965" cy="32854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250825" indent="-342900">
              <a:lnSpc>
                <a:spcPts val="23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fo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r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 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integer</a:t>
            </a:r>
            <a:r>
              <a:rPr sz="2400" spc="-5" dirty="0">
                <a:latin typeface="Calibri"/>
                <a:cs typeface="Calibri"/>
              </a:rPr>
              <a:t> variable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5" dirty="0">
                <a:latin typeface="Calibri"/>
                <a:cs typeface="Calibri"/>
              </a:rPr>
              <a:t> increments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802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 begins with the </a:t>
            </a:r>
            <a:r>
              <a:rPr sz="2400" spc="-20" dirty="0">
                <a:latin typeface="Calibri"/>
                <a:cs typeface="Calibri"/>
              </a:rPr>
              <a:t>keyword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for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followed </a:t>
            </a:r>
            <a:r>
              <a:rPr sz="2400" spc="-10" dirty="0">
                <a:latin typeface="Calibri"/>
                <a:cs typeface="Calibri"/>
              </a:rPr>
              <a:t>by three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parentheses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describe 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more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controlling</a:t>
            </a:r>
            <a:r>
              <a:rPr sz="2400" i="1" dirty="0">
                <a:latin typeface="Calibri"/>
                <a:cs typeface="Calibri"/>
              </a:rPr>
              <a:t> variables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tells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i="1" spc="-5" dirty="0">
                <a:latin typeface="Calibri"/>
                <a:cs typeface="Calibri"/>
              </a:rPr>
              <a:t>initialized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declared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initialized </a:t>
            </a: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endParaRPr sz="2000">
              <a:latin typeface="Calibri"/>
              <a:cs typeface="Calibri"/>
            </a:endParaRPr>
          </a:p>
          <a:p>
            <a:pPr marL="756285" marR="162560" lvl="1" indent="-287020">
              <a:lnSpc>
                <a:spcPct val="8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second </a:t>
            </a:r>
            <a:r>
              <a:rPr sz="2000" spc="-10" dirty="0">
                <a:latin typeface="Calibri"/>
                <a:cs typeface="Calibri"/>
              </a:rPr>
              <a:t>expression </a:t>
            </a:r>
            <a:r>
              <a:rPr sz="2000" spc="-5" dirty="0">
                <a:latin typeface="Calibri"/>
                <a:cs typeface="Calibri"/>
              </a:rPr>
              <a:t>determines </a:t>
            </a:r>
            <a:r>
              <a:rPr sz="2000" dirty="0">
                <a:latin typeface="Calibri"/>
                <a:cs typeface="Calibri"/>
              </a:rPr>
              <a:t>when the loop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i="1" dirty="0">
                <a:latin typeface="Calibri"/>
                <a:cs typeface="Calibri"/>
              </a:rPr>
              <a:t>end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based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evaluation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Boolean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before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third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tells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i="1" spc="-5" dirty="0">
                <a:latin typeface="Calibri"/>
                <a:cs typeface="Calibri"/>
              </a:rPr>
              <a:t>updated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after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380" y="439038"/>
            <a:ext cx="6097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b="1" spc="-5" dirty="0">
                <a:latin typeface="Courier New"/>
                <a:cs typeface="Courier New"/>
              </a:rPr>
              <a:t>fo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50" dirty="0">
                <a:latin typeface="Courier New"/>
                <a:cs typeface="Courier New"/>
              </a:rPr>
              <a:t> </a:t>
            </a:r>
            <a:r>
              <a:rPr spc="-5" dirty="0"/>
              <a:t>S</a:t>
            </a:r>
            <a:r>
              <a:rPr spc="-45" dirty="0"/>
              <a:t>t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eme</a:t>
            </a:r>
            <a:r>
              <a:rPr spc="-30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spc="-45" dirty="0"/>
              <a:t>S</a:t>
            </a:r>
            <a:r>
              <a:rPr dirty="0"/>
              <a:t>y</a:t>
            </a:r>
            <a:r>
              <a:rPr spc="-35" dirty="0"/>
              <a:t>n</a:t>
            </a:r>
            <a:r>
              <a:rPr spc="-50" dirty="0"/>
              <a:t>t</a:t>
            </a:r>
            <a:r>
              <a:rPr spc="-40" dirty="0"/>
              <a:t>a</a:t>
            </a:r>
            <a:r>
              <a:rPr dirty="0"/>
              <a:t>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603"/>
            <a:ext cx="7997190" cy="32289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for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(Initializing;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Boolean_Expression;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Update)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Body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urier New"/>
              <a:cs typeface="Courier New"/>
            </a:endParaRPr>
          </a:p>
          <a:p>
            <a:pPr marL="355600" marR="918210" indent="-342900">
              <a:lnSpc>
                <a:spcPts val="2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Bod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y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enclosed</a:t>
            </a:r>
            <a:r>
              <a:rPr sz="2400" dirty="0">
                <a:latin typeface="Calibri"/>
                <a:cs typeface="Calibri"/>
              </a:rPr>
              <a:t> in a</a:t>
            </a:r>
            <a:r>
              <a:rPr sz="2400" spc="-5" dirty="0">
                <a:latin typeface="Calibri"/>
                <a:cs typeface="Calibri"/>
              </a:rPr>
              <a:t> pair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braces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(</a:t>
            </a:r>
            <a:r>
              <a:rPr sz="2400" b="1" spc="-40" dirty="0">
                <a:solidFill>
                  <a:srgbClr val="034BA0"/>
                </a:solidFill>
                <a:latin typeface="Courier New"/>
                <a:cs typeface="Courier New"/>
              </a:rPr>
              <a:t>{</a:t>
            </a:r>
            <a:r>
              <a:rPr sz="2400" b="1" spc="-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Note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three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two,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semicolons</a:t>
            </a:r>
            <a:endParaRPr sz="2400">
              <a:latin typeface="Calibri"/>
              <a:cs typeface="Calibri"/>
            </a:endParaRPr>
          </a:p>
          <a:p>
            <a:pPr marL="355600" marR="14732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Note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semicolon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parenthesis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87579"/>
            <a:ext cx="7437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Sema</a:t>
            </a:r>
            <a:r>
              <a:rPr spc="-35" dirty="0"/>
              <a:t>n</a:t>
            </a:r>
            <a:r>
              <a:rPr dirty="0"/>
              <a:t>tics</a:t>
            </a:r>
            <a:r>
              <a:rPr spc="-2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b="1" spc="-5" dirty="0">
                <a:latin typeface="Courier New"/>
                <a:cs typeface="Courier New"/>
              </a:rPr>
              <a:t>fo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50" dirty="0">
                <a:latin typeface="Courier New"/>
                <a:cs typeface="Courier New"/>
              </a:rPr>
              <a:t> </a:t>
            </a:r>
            <a:r>
              <a:rPr spc="-5" dirty="0"/>
              <a:t>S</a:t>
            </a:r>
            <a:r>
              <a:rPr spc="-50" dirty="0"/>
              <a:t>t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eme</a:t>
            </a:r>
            <a:r>
              <a:rPr spc="-35" dirty="0"/>
              <a:t>n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216" y="781812"/>
            <a:ext cx="6320028" cy="56189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547243"/>
            <a:ext cx="8014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ourier New"/>
                <a:cs typeface="Courier New"/>
              </a:rPr>
              <a:t>for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spc="-15" dirty="0"/>
              <a:t>Statement</a:t>
            </a:r>
            <a:r>
              <a:rPr sz="3200" dirty="0"/>
              <a:t> </a:t>
            </a:r>
            <a:r>
              <a:rPr sz="3200" spc="-20" dirty="0"/>
              <a:t>Syntax </a:t>
            </a:r>
            <a:r>
              <a:rPr sz="3200" dirty="0"/>
              <a:t>and</a:t>
            </a:r>
            <a:r>
              <a:rPr sz="3200" spc="5" dirty="0"/>
              <a:t> </a:t>
            </a:r>
            <a:r>
              <a:rPr sz="3200" spc="-15" dirty="0"/>
              <a:t>Alternate</a:t>
            </a:r>
            <a:r>
              <a:rPr sz="3200" spc="-5" dirty="0"/>
              <a:t> Semantics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369" y="1924811"/>
            <a:ext cx="7372350" cy="29813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0896" y="137871"/>
            <a:ext cx="74955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Courier New"/>
                <a:cs typeface="Courier New"/>
              </a:rPr>
              <a:t>for</a:t>
            </a:r>
            <a:r>
              <a:rPr sz="3000" b="1" spc="-20" dirty="0">
                <a:latin typeface="Courier New"/>
                <a:cs typeface="Courier New"/>
              </a:rPr>
              <a:t> </a:t>
            </a:r>
            <a:r>
              <a:rPr sz="3000" spc="-15" dirty="0"/>
              <a:t>Statement</a:t>
            </a:r>
            <a:r>
              <a:rPr sz="3000" spc="-45" dirty="0"/>
              <a:t> </a:t>
            </a:r>
            <a:r>
              <a:rPr sz="3000" spc="-25" dirty="0"/>
              <a:t>Syntax</a:t>
            </a:r>
            <a:r>
              <a:rPr sz="3000" spc="-20" dirty="0"/>
              <a:t> </a:t>
            </a:r>
            <a:r>
              <a:rPr sz="3000" dirty="0"/>
              <a:t>and</a:t>
            </a:r>
            <a:r>
              <a:rPr sz="3000" spc="-20" dirty="0"/>
              <a:t> </a:t>
            </a:r>
            <a:r>
              <a:rPr sz="3000" spc="-15" dirty="0"/>
              <a:t>Alternate</a:t>
            </a:r>
            <a:r>
              <a:rPr sz="3000" spc="-25" dirty="0"/>
              <a:t> </a:t>
            </a:r>
            <a:r>
              <a:rPr sz="3000" spc="-5" dirty="0"/>
              <a:t>Semantics</a:t>
            </a:r>
            <a:endParaRPr sz="3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31" y="703003"/>
            <a:ext cx="5928325" cy="56895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F07E-82E5-39FF-D358-82D7EE53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4800"/>
            <a:ext cx="6362472" cy="452501"/>
          </a:xfrm>
        </p:spPr>
        <p:txBody>
          <a:bodyPr/>
          <a:lstStyle/>
          <a:p>
            <a:r>
              <a:rPr lang="en-ZA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803B0-ECED-ECFE-2DC9-5775FE5D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90600"/>
            <a:ext cx="82601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439038"/>
            <a:ext cx="41484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ourier New"/>
                <a:cs typeface="Courier New"/>
              </a:rPr>
              <a:t>whil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670" dirty="0">
                <a:latin typeface="Courier New"/>
                <a:cs typeface="Courier New"/>
              </a:rPr>
              <a:t> </a:t>
            </a:r>
            <a:r>
              <a:rPr spc="-45" dirty="0"/>
              <a:t>s</a:t>
            </a:r>
            <a:r>
              <a:rPr spc="-50" dirty="0"/>
              <a:t>t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eme</a:t>
            </a:r>
            <a:r>
              <a:rPr spc="-25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038"/>
            <a:ext cx="7884795" cy="35140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107314" indent="-342900">
              <a:lnSpc>
                <a:spcPct val="905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whil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e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portio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(i.e.,  </a:t>
            </a:r>
            <a:r>
              <a:rPr sz="2400" dirty="0">
                <a:latin typeface="Calibri"/>
                <a:cs typeface="Calibri"/>
              </a:rPr>
              <a:t>the loop </a:t>
            </a:r>
            <a:r>
              <a:rPr sz="2400" spc="-5" dirty="0">
                <a:latin typeface="Calibri"/>
                <a:cs typeface="Calibri"/>
              </a:rPr>
              <a:t>body) based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evaluation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Boolean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Boolean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before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loop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executed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spcBef>
                <a:spcPts val="22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execution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loop </a:t>
            </a:r>
            <a:r>
              <a:rPr sz="2000" spc="-30" dirty="0">
                <a:latin typeface="Calibri"/>
                <a:cs typeface="Calibri"/>
              </a:rPr>
              <a:t>body,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Boolean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true,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false,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ends</a:t>
            </a:r>
            <a:endParaRPr sz="1800">
              <a:latin typeface="Calibri"/>
              <a:cs typeface="Calibri"/>
            </a:endParaRPr>
          </a:p>
          <a:p>
            <a:pPr marL="756285" marR="929640" lvl="1" indent="-287020">
              <a:lnSpc>
                <a:spcPts val="2140"/>
              </a:lnSpc>
              <a:spcBef>
                <a:spcPts val="5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spc="-15" dirty="0">
                <a:latin typeface="Calibri"/>
                <a:cs typeface="Calibri"/>
              </a:rPr>
              <a:t>statement,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enclosed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pair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{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 }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F009-170B-1D2C-8283-57297208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4102"/>
            <a:ext cx="6781342" cy="696594"/>
          </a:xfrm>
        </p:spPr>
        <p:txBody>
          <a:bodyPr/>
          <a:lstStyle/>
          <a:p>
            <a:r>
              <a:rPr lang="en-ZA" dirty="0"/>
              <a:t>For Each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7269D-A659-BCF9-EA7E-9E22281ED132}"/>
              </a:ext>
            </a:extLst>
          </p:cNvPr>
          <p:cNvSpPr txBox="1"/>
          <p:nvPr/>
        </p:nvSpPr>
        <p:spPr>
          <a:xfrm>
            <a:off x="533400" y="1120696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for-each loop in Java, also known as the "enhanced for loop", was introduced in Java 5 to simplify iteration over collections (like arrays and other </a:t>
            </a:r>
            <a:r>
              <a:rPr lang="en-US" dirty="0" err="1"/>
              <a:t>iterable</a:t>
            </a:r>
            <a:r>
              <a:rPr lang="en-US" dirty="0"/>
              <a:t> objects). It is primarily used to traverse through elements in arrays or </a:t>
            </a:r>
            <a:r>
              <a:rPr lang="en-US" dirty="0" err="1"/>
              <a:t>iterable</a:t>
            </a:r>
            <a:r>
              <a:rPr lang="en-US" dirty="0"/>
              <a:t> collections such as List, without needing to use an index variable to access elements.</a:t>
            </a:r>
          </a:p>
          <a:p>
            <a:endParaRPr lang="en-US" dirty="0"/>
          </a:p>
          <a:p>
            <a:r>
              <a:rPr lang="en-US" dirty="0"/>
              <a:t>Syntax of the for-each loop:</a:t>
            </a:r>
          </a:p>
          <a:p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BACC9-E76C-1C2D-C97C-A3AEA015B169}"/>
              </a:ext>
            </a:extLst>
          </p:cNvPr>
          <p:cNvSpPr txBox="1"/>
          <p:nvPr/>
        </p:nvSpPr>
        <p:spPr>
          <a:xfrm>
            <a:off x="545339" y="3798383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Where</a:t>
            </a:r>
            <a:r>
              <a:rPr lang="en-US" dirty="0"/>
              <a:t>:</a:t>
            </a:r>
          </a:p>
          <a:p>
            <a:r>
              <a:rPr lang="en-US" dirty="0"/>
              <a:t>Type is the data type of the elements in the array or collection.</a:t>
            </a:r>
          </a:p>
          <a:p>
            <a:r>
              <a:rPr lang="en-US" dirty="0"/>
              <a:t>var is the variable that iterates over each element of the array or collection.</a:t>
            </a:r>
          </a:p>
          <a:p>
            <a:r>
              <a:rPr lang="en-US" dirty="0" err="1"/>
              <a:t>arrayOrCollection</a:t>
            </a:r>
            <a:r>
              <a:rPr lang="en-US" dirty="0"/>
              <a:t> is the array or collection that you want to loop through.</a:t>
            </a:r>
          </a:p>
          <a:p>
            <a:endParaRPr lang="en-US" dirty="0"/>
          </a:p>
          <a:p>
            <a:r>
              <a:rPr lang="en-US" u="sng" dirty="0"/>
              <a:t>Benefits of the for-each loop:</a:t>
            </a:r>
          </a:p>
          <a:p>
            <a:r>
              <a:rPr lang="en-US" dirty="0"/>
              <a:t>Simplicity: Eliminates the possibility of programming errors, such as off-by-one errors, and makes the code easier to read.</a:t>
            </a:r>
          </a:p>
          <a:p>
            <a:r>
              <a:rPr lang="en-US" dirty="0"/>
              <a:t>Safety: Eliminates the risk of accessing invalid indices since the loop implicitly handles the indexing.</a:t>
            </a:r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BC182-F168-4873-603D-FCD9D53C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84710"/>
            <a:ext cx="4954508" cy="12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3E94-94A1-BD3B-C0DC-CD532A0F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1899"/>
            <a:ext cx="7429270" cy="492443"/>
          </a:xfrm>
        </p:spPr>
        <p:txBody>
          <a:bodyPr/>
          <a:lstStyle/>
          <a:p>
            <a:r>
              <a:rPr lang="en-ZA" sz="3200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F5D08-B7CD-177A-3236-A5CCCCD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7" y="1290700"/>
            <a:ext cx="8327295" cy="54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0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50" y="439038"/>
            <a:ext cx="7143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 Comm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in</a:t>
            </a:r>
            <a:r>
              <a:rPr spc="20" dirty="0"/>
              <a:t> </a:t>
            </a:r>
            <a:r>
              <a:rPr b="1" spc="-5" dirty="0">
                <a:latin typeface="Courier New"/>
                <a:cs typeface="Courier New"/>
              </a:rPr>
              <a:t>fo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55" dirty="0">
                <a:latin typeface="Courier New"/>
                <a:cs typeface="Courier New"/>
              </a:rPr>
              <a:t> </a:t>
            </a:r>
            <a:r>
              <a:rPr spc="-5" dirty="0"/>
              <a:t>S</a:t>
            </a:r>
            <a:r>
              <a:rPr spc="-45" dirty="0"/>
              <a:t>t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eme</a:t>
            </a:r>
            <a:r>
              <a:rPr spc="-40" dirty="0"/>
              <a:t>n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8061959" cy="39541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1169035" indent="-342900">
              <a:lnSpc>
                <a:spcPts val="23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fo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r</a:t>
            </a:r>
            <a:r>
              <a:rPr sz="2400" b="1" spc="-90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initiali</a:t>
            </a:r>
            <a:r>
              <a:rPr sz="2400" spc="-35" dirty="0">
                <a:latin typeface="Calibri"/>
                <a:cs typeface="Calibri"/>
              </a:rPr>
              <a:t>z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  </a:t>
            </a:r>
            <a:r>
              <a:rPr sz="2400" spc="-10" dirty="0">
                <a:latin typeface="Calibri"/>
                <a:cs typeface="Calibri"/>
              </a:rPr>
              <a:t>separated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commas</a:t>
            </a:r>
            <a:endParaRPr sz="2400" dirty="0">
              <a:latin typeface="Calibri"/>
              <a:cs typeface="Calibri"/>
            </a:endParaRPr>
          </a:p>
          <a:p>
            <a:pPr marL="756285" marR="455930" lvl="1" indent="-287020">
              <a:lnSpc>
                <a:spcPts val="1920"/>
              </a:lnSpc>
              <a:spcBef>
                <a:spcPts val="4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Caution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used</a:t>
            </a:r>
            <a:r>
              <a:rPr sz="2000" dirty="0">
                <a:latin typeface="Calibri"/>
                <a:cs typeface="Calibri"/>
              </a:rPr>
              <a:t> 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actions</a:t>
            </a:r>
          </a:p>
          <a:p>
            <a:pPr marL="756285" marR="5080" lvl="1" indent="-287020">
              <a:lnSpc>
                <a:spcPct val="80000"/>
              </a:lnSpc>
              <a:spcBef>
                <a:spcPts val="5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illegal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756285" marR="341630" lvl="1" indent="-287020">
              <a:lnSpc>
                <a:spcPct val="79500"/>
              </a:lnSpc>
              <a:spcBef>
                <a:spcPts val="49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avoid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declare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outside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fo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r</a:t>
            </a:r>
            <a:r>
              <a:rPr sz="2000" b="1" spc="-76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</a:p>
          <a:p>
            <a:pPr marL="355600" marR="429259" indent="-342900">
              <a:lnSpc>
                <a:spcPts val="232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for</a:t>
            </a:r>
            <a:r>
              <a:rPr sz="2400" b="1" spc="-90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dirty="0">
                <a:latin typeface="Calibri"/>
                <a:cs typeface="Calibri"/>
              </a:rPr>
              <a:t> multiple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update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actions,</a:t>
            </a:r>
            <a:r>
              <a:rPr sz="2400" spc="-15" dirty="0">
                <a:latin typeface="Calibri"/>
                <a:cs typeface="Calibri"/>
              </a:rPr>
              <a:t> separated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commas,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385"/>
              </a:lnSpc>
              <a:spcBef>
                <a:spcPts val="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eliminate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loop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58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for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Boolean</a:t>
            </a:r>
          </a:p>
          <a:p>
            <a:pPr marL="355600">
              <a:lnSpc>
                <a:spcPts val="2600"/>
              </a:lnSpc>
            </a:pPr>
            <a:r>
              <a:rPr sz="2400" spc="-10" dirty="0">
                <a:latin typeface="Calibri"/>
                <a:cs typeface="Calibri"/>
              </a:rPr>
              <a:t>expression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B8DF-82D1-BFC4-8195-568D4450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9" y="381000"/>
            <a:ext cx="6781342" cy="696594"/>
          </a:xfrm>
        </p:spPr>
        <p:txBody>
          <a:bodyPr/>
          <a:lstStyle/>
          <a:p>
            <a:r>
              <a:rPr lang="en-ZA" dirty="0"/>
              <a:t>M</a:t>
            </a:r>
            <a:r>
              <a:rPr lang="en-ZA" sz="4400" dirty="0">
                <a:latin typeface="Calibri"/>
                <a:cs typeface="Calibri"/>
              </a:rPr>
              <a:t>ultiple</a:t>
            </a:r>
            <a:r>
              <a:rPr lang="en-ZA" sz="4400" spc="-20" dirty="0">
                <a:latin typeface="Calibri"/>
                <a:cs typeface="Calibri"/>
              </a:rPr>
              <a:t> </a:t>
            </a:r>
            <a:r>
              <a:rPr lang="en-ZA" spc="-20" dirty="0"/>
              <a:t>I</a:t>
            </a:r>
            <a:r>
              <a:rPr lang="en-ZA" sz="4400" dirty="0">
                <a:latin typeface="Calibri"/>
                <a:cs typeface="Calibri"/>
              </a:rPr>
              <a:t>nitiali</a:t>
            </a:r>
            <a:r>
              <a:rPr lang="en-ZA" sz="4400" spc="-35" dirty="0">
                <a:latin typeface="Calibri"/>
                <a:cs typeface="Calibri"/>
              </a:rPr>
              <a:t>z</a:t>
            </a:r>
            <a:r>
              <a:rPr lang="en-ZA" sz="4400" spc="-25" dirty="0">
                <a:latin typeface="Calibri"/>
                <a:cs typeface="Calibri"/>
              </a:rPr>
              <a:t>a</a:t>
            </a:r>
            <a:r>
              <a:rPr lang="en-ZA" sz="4400" dirty="0">
                <a:latin typeface="Calibri"/>
                <a:cs typeface="Calibri"/>
              </a:rPr>
              <a:t>tion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92B3E-5551-3803-42B7-B8E98B3B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1" y="1447800"/>
            <a:ext cx="835935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7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329" y="461899"/>
            <a:ext cx="3099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Infinite</a:t>
            </a:r>
            <a:r>
              <a:rPr spc="-65" dirty="0"/>
              <a:t> </a:t>
            </a:r>
            <a:r>
              <a:rPr spc="-5" dirty="0"/>
              <a:t>Loops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08785"/>
            <a:ext cx="7356475" cy="31997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33655" indent="-342900">
              <a:lnSpc>
                <a:spcPct val="801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while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do-while</a:t>
            </a:r>
            <a:r>
              <a:rPr sz="2800" spc="-5" dirty="0">
                <a:latin typeface="Calibri"/>
                <a:cs typeface="Calibri"/>
              </a:rPr>
              <a:t>, or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for </a:t>
            </a:r>
            <a:r>
              <a:rPr sz="2800" spc="-5" dirty="0">
                <a:latin typeface="Calibri"/>
                <a:cs typeface="Calibri"/>
              </a:rPr>
              <a:t>loop </a:t>
            </a:r>
            <a:r>
              <a:rPr sz="2800" spc="-10" dirty="0">
                <a:latin typeface="Calibri"/>
                <a:cs typeface="Calibri"/>
              </a:rPr>
              <a:t>should 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Boolean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eventually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makes</a:t>
            </a:r>
            <a:r>
              <a:rPr sz="2800" spc="-5" dirty="0">
                <a:latin typeface="Calibri"/>
                <a:cs typeface="Calibri"/>
              </a:rPr>
              <a:t> 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false,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terminates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354965" marR="15240" indent="-342900">
              <a:lnSpc>
                <a:spcPts val="269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  <a:tab pos="562102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Boolean </a:t>
            </a:r>
            <a:r>
              <a:rPr sz="2800" spc="-15" dirty="0">
                <a:latin typeface="Calibri"/>
                <a:cs typeface="Calibri"/>
              </a:rPr>
              <a:t>expression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forever,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	</a:t>
            </a:r>
            <a:r>
              <a:rPr sz="2800" i="1" spc="-10" dirty="0">
                <a:latin typeface="Calibri"/>
                <a:cs typeface="Calibri"/>
              </a:rPr>
              <a:t>infinite</a:t>
            </a:r>
            <a:r>
              <a:rPr sz="2800" i="1" spc="-7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80200"/>
              </a:lnSpc>
              <a:spcBef>
                <a:spcPts val="59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15" dirty="0">
                <a:latin typeface="Calibri"/>
                <a:cs typeface="Calibri"/>
              </a:rPr>
              <a:t>op</a:t>
            </a:r>
            <a:r>
              <a:rPr sz="2400" dirty="0">
                <a:latin typeface="Calibri"/>
                <a:cs typeface="Calibri"/>
              </a:rPr>
              <a:t>s 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inequality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==</a:t>
            </a:r>
            <a:r>
              <a:rPr sz="2400" b="1" spc="-92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!=</a:t>
            </a:r>
            <a:r>
              <a:rPr sz="2400" dirty="0">
                <a:latin typeface="Calibri"/>
                <a:cs typeface="Calibri"/>
              </a:rPr>
              <a:t>) 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especially </a:t>
            </a:r>
            <a:r>
              <a:rPr sz="2400" spc="-10" dirty="0">
                <a:latin typeface="Calibri"/>
                <a:cs typeface="Calibri"/>
              </a:rPr>
              <a:t>prone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99B-3B09-51CC-B1F0-A9E98869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Infinite Loops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D408-93A3-0945-5741-EA94E848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6" y="1405070"/>
            <a:ext cx="7842739" cy="3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3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015-ED75-0632-C7D6-7913DD3F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Infinite Loops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1B34D-9352-8F5B-7CFC-B9D785A1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219057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4D619-1961-069F-EA5B-2C7771DA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6370"/>
            <a:ext cx="7712859" cy="16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901" y="461899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Nested</a:t>
            </a:r>
            <a:r>
              <a:rPr spc="-95" dirty="0"/>
              <a:t> </a:t>
            </a:r>
            <a:r>
              <a:rPr spc="-5" dirty="0"/>
              <a:t>Loops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7822565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Loops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i="1" spc="-10" dirty="0">
                <a:latin typeface="Calibri"/>
                <a:cs typeface="Calibri"/>
              </a:rPr>
              <a:t>nested</a:t>
            </a:r>
            <a:r>
              <a:rPr sz="2400" spc="-10" dirty="0">
                <a:latin typeface="Calibri"/>
                <a:cs typeface="Calibri"/>
              </a:rPr>
              <a:t>, just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nested,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inner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iterates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beginning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end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outer loop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int</a:t>
            </a:r>
            <a:r>
              <a:rPr sz="2000" b="1" spc="-2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rowNum,</a:t>
            </a:r>
            <a:r>
              <a:rPr sz="2000" b="1" spc="-2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columnNum;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for (rowNum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 1; rowNum &lt;=3; rowNum++)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for</a:t>
            </a:r>
            <a:r>
              <a:rPr sz="2000" b="1" spc="-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(columnNum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=</a:t>
            </a:r>
            <a:r>
              <a:rPr sz="2000" b="1" spc="-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1; columnNum &lt;=2;</a:t>
            </a:r>
            <a:endParaRPr sz="2000">
              <a:latin typeface="Courier New"/>
              <a:cs typeface="Courier New"/>
            </a:endParaRPr>
          </a:p>
          <a:p>
            <a:pPr marL="1079500" marR="1400810" indent="2743200">
              <a:lnSpc>
                <a:spcPct val="100000"/>
              </a:lnSpc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columnNum++)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System.out.print("</a:t>
            </a:r>
            <a:r>
              <a:rPr sz="2000" b="1" spc="-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row</a:t>
            </a:r>
            <a:r>
              <a:rPr sz="2000" b="1" spc="-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+</a:t>
            </a:r>
            <a:r>
              <a:rPr sz="2000" b="1" spc="-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rowNum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3670935">
              <a:lnSpc>
                <a:spcPct val="100000"/>
              </a:lnSpc>
            </a:pP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"</a:t>
            </a:r>
            <a:r>
              <a:rPr sz="2000" b="1" spc="-2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column</a:t>
            </a:r>
            <a:r>
              <a:rPr sz="2000" b="1" spc="-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"</a:t>
            </a:r>
            <a:r>
              <a:rPr sz="2000" b="1" spc="-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+</a:t>
            </a:r>
            <a:r>
              <a:rPr sz="2000" b="1" spc="-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columnNum);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System.out.println();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4050-91C5-AF48-AB71-FC33C7C7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9502"/>
            <a:ext cx="6781342" cy="696594"/>
          </a:xfrm>
        </p:spPr>
        <p:txBody>
          <a:bodyPr/>
          <a:lstStyle/>
          <a:p>
            <a:r>
              <a:rPr lang="en-ZA" dirty="0"/>
              <a:t>Nested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C5EAB-409D-84DD-060B-0B2477CD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46800"/>
            <a:ext cx="3891136" cy="257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A22C1-2DD8-0417-182B-2B77E669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134741"/>
            <a:ext cx="1371600" cy="1689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359FD-3926-7C1D-9D60-DD0B9E4E9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22493"/>
            <a:ext cx="5334000" cy="3499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A22CB8-7B70-A6FF-1F21-4B7FF4B14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10000"/>
            <a:ext cx="1828508" cy="21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6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50" y="547243"/>
            <a:ext cx="6689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Th</a:t>
            </a:r>
            <a:r>
              <a:rPr sz="3200" dirty="0"/>
              <a:t>e</a:t>
            </a:r>
            <a:r>
              <a:rPr sz="3200" spc="5" dirty="0"/>
              <a:t> </a:t>
            </a:r>
            <a:r>
              <a:rPr sz="3200" b="1" spc="-5" dirty="0">
                <a:latin typeface="Courier New"/>
                <a:cs typeface="Courier New"/>
              </a:rPr>
              <a:t>brea</a:t>
            </a:r>
            <a:r>
              <a:rPr sz="3200" b="1" dirty="0">
                <a:latin typeface="Courier New"/>
                <a:cs typeface="Courier New"/>
              </a:rPr>
              <a:t>k</a:t>
            </a:r>
            <a:r>
              <a:rPr sz="3200" b="1" spc="-1180" dirty="0">
                <a:latin typeface="Courier New"/>
                <a:cs typeface="Courier New"/>
              </a:rPr>
              <a:t> </a:t>
            </a:r>
            <a:r>
              <a:rPr sz="3200" dirty="0"/>
              <a:t>and</a:t>
            </a:r>
            <a:r>
              <a:rPr sz="3200" spc="15" dirty="0"/>
              <a:t> </a:t>
            </a:r>
            <a:r>
              <a:rPr sz="3200" b="1" spc="-5" dirty="0">
                <a:latin typeface="Courier New"/>
                <a:cs typeface="Courier New"/>
              </a:rPr>
              <a:t>continu</a:t>
            </a:r>
            <a:r>
              <a:rPr sz="3200" b="1" dirty="0">
                <a:latin typeface="Courier New"/>
                <a:cs typeface="Courier New"/>
              </a:rPr>
              <a:t>e</a:t>
            </a:r>
            <a:r>
              <a:rPr sz="3200" b="1" spc="-1155" dirty="0">
                <a:latin typeface="Courier New"/>
                <a:cs typeface="Courier New"/>
              </a:rPr>
              <a:t> </a:t>
            </a:r>
            <a:r>
              <a:rPr sz="3200" spc="-5" dirty="0"/>
              <a:t>S</a:t>
            </a:r>
            <a:r>
              <a:rPr sz="3200" spc="-40" dirty="0"/>
              <a:t>t</a:t>
            </a:r>
            <a:r>
              <a:rPr sz="3200" spc="-25" dirty="0"/>
              <a:t>a</a:t>
            </a:r>
            <a:r>
              <a:rPr sz="3200" spc="-45" dirty="0"/>
              <a:t>t</a:t>
            </a:r>
            <a:r>
              <a:rPr sz="3200" dirty="0"/>
              <a:t>eme</a:t>
            </a:r>
            <a:r>
              <a:rPr sz="3200" spc="-30" dirty="0"/>
              <a:t>n</a:t>
            </a:r>
            <a:r>
              <a:rPr sz="3200" dirty="0"/>
              <a:t>ts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22805"/>
            <a:ext cx="727519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6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brea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k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354965">
              <a:lnSpc>
                <a:spcPts val="2600"/>
              </a:lnSpc>
            </a:pPr>
            <a:r>
              <a:rPr sz="2400" spc="-15" dirty="0">
                <a:latin typeface="Calibri"/>
                <a:cs typeface="Calibri"/>
              </a:rPr>
              <a:t>followed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semicolon</a:t>
            </a:r>
            <a:endParaRPr sz="2400">
              <a:latin typeface="Calibri"/>
              <a:cs typeface="Calibri"/>
            </a:endParaRPr>
          </a:p>
          <a:p>
            <a:pPr marL="756285" marR="709295" lvl="1" indent="-287020">
              <a:lnSpc>
                <a:spcPts val="1930"/>
              </a:lnSpc>
              <a:spcBef>
                <a:spcPts val="45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break</a:t>
            </a:r>
            <a:r>
              <a:rPr sz="2000" b="1" spc="-76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ends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nearest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enclosing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switch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15" dirty="0">
                <a:latin typeface="Calibri"/>
                <a:cs typeface="Calibri"/>
              </a:rPr>
              <a:t> statement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ts val="25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continu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e</a:t>
            </a:r>
            <a:r>
              <a:rPr sz="2400" b="1" spc="-92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ts val="2590"/>
              </a:lnSpc>
            </a:pP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continu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e</a:t>
            </a:r>
            <a:r>
              <a:rPr sz="2400" b="1" spc="-92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25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semi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ts val="2165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continue</a:t>
            </a:r>
            <a:r>
              <a:rPr sz="2000" b="1" spc="-75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loop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nearest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enclosing</a:t>
            </a:r>
            <a:r>
              <a:rPr sz="2000" spc="-5" dirty="0">
                <a:latin typeface="Calibri"/>
                <a:cs typeface="Calibri"/>
              </a:rPr>
              <a:t> loop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756285" marR="245745" lvl="1" indent="-287020">
              <a:lnSpc>
                <a:spcPts val="1930"/>
              </a:lnSpc>
              <a:spcBef>
                <a:spcPts val="45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Note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in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for</a:t>
            </a:r>
            <a:r>
              <a:rPr sz="2000" b="1" spc="-74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loop,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continue</a:t>
            </a:r>
            <a:r>
              <a:rPr sz="2000" b="1" spc="-76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transfers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update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801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loop </a:t>
            </a:r>
            <a:r>
              <a:rPr sz="2400" spc="-15" dirty="0">
                <a:latin typeface="Calibri"/>
                <a:cs typeface="Calibri"/>
              </a:rPr>
              <a:t>statements are </a:t>
            </a:r>
            <a:r>
              <a:rPr sz="2400" spc="-10" dirty="0">
                <a:latin typeface="Calibri"/>
                <a:cs typeface="Calibri"/>
              </a:rPr>
              <a:t>nested, </a:t>
            </a:r>
            <a:r>
              <a:rPr sz="2400" spc="-5" dirty="0">
                <a:latin typeface="Calibri"/>
                <a:cs typeface="Calibri"/>
              </a:rPr>
              <a:t>remember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break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34BA0"/>
                </a:solidFill>
                <a:latin typeface="Calibri"/>
                <a:cs typeface="Calibri"/>
              </a:rPr>
              <a:t>continue</a:t>
            </a:r>
            <a:r>
              <a:rPr sz="2400" spc="-5" dirty="0">
                <a:solidFill>
                  <a:srgbClr val="034B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innermost,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15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9485" y="2846641"/>
            <a:ext cx="5628640" cy="2984500"/>
            <a:chOff x="1979485" y="2846641"/>
            <a:chExt cx="5628640" cy="2984500"/>
          </a:xfrm>
        </p:grpSpPr>
        <p:sp>
          <p:nvSpPr>
            <p:cNvPr id="3" name="object 3"/>
            <p:cNvSpPr/>
            <p:nvPr/>
          </p:nvSpPr>
          <p:spPr>
            <a:xfrm>
              <a:off x="1984248" y="2851404"/>
              <a:ext cx="5619115" cy="2974975"/>
            </a:xfrm>
            <a:custGeom>
              <a:avLst/>
              <a:gdLst/>
              <a:ahLst/>
              <a:cxnLst/>
              <a:rect l="l" t="t" r="r" b="b"/>
              <a:pathLst>
                <a:path w="5619115" h="2974975">
                  <a:moveTo>
                    <a:pt x="5618988" y="0"/>
                  </a:moveTo>
                  <a:lnTo>
                    <a:pt x="0" y="0"/>
                  </a:lnTo>
                  <a:lnTo>
                    <a:pt x="0" y="2974848"/>
                  </a:lnTo>
                  <a:lnTo>
                    <a:pt x="5618988" y="2974848"/>
                  </a:lnTo>
                  <a:lnTo>
                    <a:pt x="5618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4248" y="2851404"/>
              <a:ext cx="5619115" cy="2974975"/>
            </a:xfrm>
            <a:custGeom>
              <a:avLst/>
              <a:gdLst/>
              <a:ahLst/>
              <a:cxnLst/>
              <a:rect l="l" t="t" r="r" b="b"/>
              <a:pathLst>
                <a:path w="5619115" h="2974975">
                  <a:moveTo>
                    <a:pt x="0" y="2974848"/>
                  </a:moveTo>
                  <a:lnTo>
                    <a:pt x="5618988" y="2974848"/>
                  </a:lnTo>
                  <a:lnTo>
                    <a:pt x="5618988" y="0"/>
                  </a:lnTo>
                  <a:lnTo>
                    <a:pt x="0" y="0"/>
                  </a:lnTo>
                  <a:lnTo>
                    <a:pt x="0" y="2974848"/>
                  </a:lnTo>
                  <a:close/>
                </a:path>
              </a:pathLst>
            </a:custGeom>
            <a:ln w="9525">
              <a:solidFill>
                <a:srgbClr val="034B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55292" y="1408175"/>
            <a:ext cx="5619115" cy="10731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BA0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713740" marR="699135" indent="-549275">
              <a:lnSpc>
                <a:spcPct val="100000"/>
              </a:lnSpc>
              <a:spcBef>
                <a:spcPts val="1755"/>
              </a:spcBef>
            </a:pP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while </a:t>
            </a: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(Boolean_Expression) </a:t>
            </a:r>
            <a:r>
              <a:rPr sz="2400" b="1" spc="-143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Statement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7819" y="2356230"/>
            <a:ext cx="47726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3760" algn="ctr">
              <a:lnSpc>
                <a:spcPts val="2855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while</a:t>
            </a:r>
            <a:r>
              <a:rPr sz="2400" b="1" spc="-4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(Boolean_Expression)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7819" y="3081654"/>
            <a:ext cx="31286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Statement_1</a:t>
            </a:r>
            <a:endParaRPr sz="24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Statement_2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Statement_Last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17698" y="439038"/>
            <a:ext cx="3309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ourier New"/>
                <a:cs typeface="Courier New"/>
              </a:rPr>
              <a:t>whil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660" dirty="0">
                <a:latin typeface="Courier New"/>
                <a:cs typeface="Courier New"/>
              </a:rPr>
              <a:t> </a:t>
            </a:r>
            <a:r>
              <a:rPr spc="-45" dirty="0"/>
              <a:t>S</a:t>
            </a:r>
            <a:r>
              <a:rPr dirty="0"/>
              <a:t>y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35" dirty="0"/>
              <a:t>a</a:t>
            </a:r>
            <a:r>
              <a:rPr dirty="0"/>
              <a:t>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8908" y="4555933"/>
            <a:ext cx="254635" cy="302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034BA0"/>
                </a:solidFill>
                <a:latin typeface="Calibri"/>
                <a:cs typeface="Calibri"/>
              </a:rPr>
              <a:t>.</a:t>
            </a:r>
            <a:r>
              <a:rPr sz="1800" spc="-50" dirty="0">
                <a:solidFill>
                  <a:srgbClr val="034BA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34BA0"/>
                </a:solidFill>
                <a:latin typeface="Calibri"/>
                <a:cs typeface="Calibri"/>
              </a:rPr>
              <a:t>.</a:t>
            </a:r>
            <a:r>
              <a:rPr sz="1800" spc="-50" dirty="0">
                <a:solidFill>
                  <a:srgbClr val="034BA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34BA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77E6-FC71-069A-F89B-98004C0B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85165"/>
            <a:ext cx="6781342" cy="553998"/>
          </a:xfrm>
        </p:spPr>
        <p:txBody>
          <a:bodyPr/>
          <a:lstStyle/>
          <a:p>
            <a:r>
              <a:rPr lang="en-ZA" sz="3600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8C1DD-E451-42FB-5EA7-8C48B8F6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66057"/>
            <a:ext cx="7467600" cy="59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91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774" y="439038"/>
            <a:ext cx="7065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 Labele</a:t>
            </a:r>
            <a:r>
              <a:rPr dirty="0"/>
              <a:t>d</a:t>
            </a:r>
            <a:r>
              <a:rPr spc="25" dirty="0"/>
              <a:t> </a:t>
            </a:r>
            <a:r>
              <a:rPr b="1" spc="-5" dirty="0">
                <a:latin typeface="Courier New"/>
                <a:cs typeface="Courier New"/>
              </a:rPr>
              <a:t>brea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1650" dirty="0">
                <a:latin typeface="Courier New"/>
                <a:cs typeface="Courier New"/>
              </a:rPr>
              <a:t> </a:t>
            </a:r>
            <a:r>
              <a:rPr spc="-5" dirty="0"/>
              <a:t>S</a:t>
            </a:r>
            <a:r>
              <a:rPr spc="-45" dirty="0"/>
              <a:t>t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eme</a:t>
            </a:r>
            <a:r>
              <a:rPr spc="-4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50238"/>
            <a:ext cx="7343140" cy="38436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4965" marR="168910" indent="-342900" algn="just">
              <a:lnSpc>
                <a:spcPct val="90500"/>
              </a:lnSpc>
              <a:spcBef>
                <a:spcPts val="3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brea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k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10" dirty="0">
                <a:latin typeface="Calibri"/>
                <a:cs typeface="Calibri"/>
              </a:rPr>
              <a:t>nested </a:t>
            </a:r>
            <a:r>
              <a:rPr sz="2400" spc="-5" dirty="0">
                <a:latin typeface="Calibri"/>
                <a:cs typeface="Calibri"/>
              </a:rPr>
              <a:t>loops,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containing </a:t>
            </a:r>
            <a:r>
              <a:rPr sz="2400" spc="-5" dirty="0">
                <a:latin typeface="Calibri"/>
                <a:cs typeface="Calibri"/>
              </a:rPr>
              <a:t>loop, not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innermost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354965" marR="173355" indent="-342900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an </a:t>
            </a:r>
            <a:r>
              <a:rPr sz="2400" spc="-5" dirty="0">
                <a:latin typeface="Calibri"/>
                <a:cs typeface="Calibri"/>
              </a:rPr>
              <a:t>enclosing loop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dirty="0">
                <a:latin typeface="Calibri"/>
                <a:cs typeface="Calibri"/>
              </a:rPr>
              <a:t>is labeled with 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Identifier,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the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break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exit </a:t>
            </a:r>
            <a:r>
              <a:rPr sz="2400" dirty="0">
                <a:latin typeface="Calibri"/>
                <a:cs typeface="Calibri"/>
              </a:rPr>
              <a:t>the labeled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5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if it is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innermost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enclosing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loop: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break</a:t>
            </a:r>
            <a:r>
              <a:rPr sz="2000" b="1" spc="-4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someIdentifier;</a:t>
            </a:r>
            <a:endParaRPr sz="2000">
              <a:latin typeface="Courier New"/>
              <a:cs typeface="Courier New"/>
            </a:endParaRPr>
          </a:p>
          <a:p>
            <a:pPr marL="354965" marR="5080" indent="-342900">
              <a:lnSpc>
                <a:spcPts val="259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label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precede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i="1" spc="-5" dirty="0">
                <a:latin typeface="Calibri"/>
                <a:cs typeface="Calibri"/>
              </a:rPr>
              <a:t>Identifier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colon: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someIdentifier: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1C3D-9254-4A00-1A25-D4C0B9C4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F67D-6E17-EF0B-AA29-8C5F6885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" y="1199682"/>
            <a:ext cx="8573088" cy="39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4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39038"/>
            <a:ext cx="4831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b="1" spc="-5" dirty="0">
                <a:latin typeface="Courier New"/>
                <a:cs typeface="Courier New"/>
              </a:rPr>
              <a:t>exi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1650" dirty="0">
                <a:latin typeface="Courier New"/>
                <a:cs typeface="Courier New"/>
              </a:rPr>
              <a:t> </a:t>
            </a:r>
            <a:r>
              <a:rPr spc="-5" dirty="0"/>
              <a:t>S</a:t>
            </a:r>
            <a:r>
              <a:rPr spc="-40" dirty="0"/>
              <a:t>t</a:t>
            </a:r>
            <a:r>
              <a:rPr spc="-35" dirty="0"/>
              <a:t>a</a:t>
            </a:r>
            <a:r>
              <a:rPr spc="-45" dirty="0"/>
              <a:t>t</a:t>
            </a:r>
            <a:r>
              <a:rPr dirty="0"/>
              <a:t>eme</a:t>
            </a:r>
            <a:r>
              <a:rPr spc="-3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3-49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589"/>
            <a:ext cx="7830184" cy="33000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980440" indent="-342900">
              <a:lnSpc>
                <a:spcPts val="305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break</a:t>
            </a:r>
            <a:r>
              <a:rPr sz="2800" b="1" spc="-107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loop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ch  </a:t>
            </a:r>
            <a:r>
              <a:rPr sz="2800" spc="-20" dirty="0">
                <a:latin typeface="Calibri"/>
                <a:cs typeface="Calibri"/>
              </a:rPr>
              <a:t>statement,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355600" marR="798195" indent="-342900">
              <a:lnSpc>
                <a:spcPct val="99100"/>
              </a:lnSpc>
              <a:spcBef>
                <a:spcPts val="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exit</a:t>
            </a:r>
            <a:r>
              <a:rPr sz="2800" b="1" spc="-105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mmed</a:t>
            </a:r>
            <a:r>
              <a:rPr sz="2800" spc="-25" dirty="0">
                <a:latin typeface="Calibri"/>
                <a:cs typeface="Calibri"/>
              </a:rPr>
              <a:t>ia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invoked: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System.exit(0);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exit</a:t>
            </a:r>
            <a:r>
              <a:rPr sz="2800" b="1" spc="-105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e i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gume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67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tradition,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ending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9B1-B270-C47C-5C1E-0D012858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F9A94-A712-C2E2-4462-BD9F5AE0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447800"/>
            <a:ext cx="878424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461899"/>
            <a:ext cx="2352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Loop</a:t>
            </a:r>
            <a:r>
              <a:rPr spc="-70" dirty="0"/>
              <a:t> </a:t>
            </a:r>
            <a:r>
              <a:rPr dirty="0"/>
              <a:t>Bugs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7637"/>
            <a:ext cx="8061959" cy="3526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916940" indent="-3429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errors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unintended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infinite</a:t>
            </a:r>
            <a:r>
              <a:rPr sz="2800" i="1" spc="-5" dirty="0">
                <a:latin typeface="Calibri"/>
                <a:cs typeface="Calibri"/>
              </a:rPr>
              <a:t> loops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off-by-one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errors</a:t>
            </a:r>
            <a:endParaRPr sz="2800">
              <a:latin typeface="Calibri"/>
              <a:cs typeface="Calibri"/>
            </a:endParaRPr>
          </a:p>
          <a:p>
            <a:pPr marL="756285" marR="257810" lvl="1" indent="-287020">
              <a:lnSpc>
                <a:spcPts val="2590"/>
              </a:lnSpc>
              <a:spcBef>
                <a:spcPts val="5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off-by-one error </a:t>
            </a:r>
            <a:r>
              <a:rPr sz="2400" dirty="0">
                <a:latin typeface="Calibri"/>
                <a:cs typeface="Calibri"/>
              </a:rPr>
              <a:t>is when a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10" dirty="0">
                <a:latin typeface="Calibri"/>
                <a:cs typeface="Calibri"/>
              </a:rPr>
              <a:t>repeats </a:t>
            </a:r>
            <a:r>
              <a:rPr sz="2400" dirty="0">
                <a:latin typeface="Calibri"/>
                <a:cs typeface="Calibri"/>
              </a:rPr>
              <a:t>the loop </a:t>
            </a:r>
            <a:r>
              <a:rPr sz="2400" spc="-5" dirty="0">
                <a:latin typeface="Calibri"/>
                <a:cs typeface="Calibri"/>
              </a:rPr>
              <a:t>body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too 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one too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280"/>
              </a:lnSpc>
              <a:spcBef>
                <a:spcPts val="22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carelessly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designed</a:t>
            </a:r>
            <a:r>
              <a:rPr sz="2000" dirty="0">
                <a:latin typeface="Calibri"/>
                <a:cs typeface="Calibri"/>
              </a:rPr>
              <a:t> Boolean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expression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ts val="2620"/>
              </a:lnSpc>
              <a:spcBef>
                <a:spcPts val="5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==</a:t>
            </a:r>
            <a:r>
              <a:rPr sz="2400" b="1" spc="-90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Boolean </a:t>
            </a:r>
            <a:r>
              <a:rPr sz="2400" spc="-10" dirty="0">
                <a:latin typeface="Calibri"/>
                <a:cs typeface="Calibri"/>
              </a:rPr>
              <a:t>expression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infinite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off-by-one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1155700" marR="500380" lvl="2" indent="-228600">
              <a:lnSpc>
                <a:spcPts val="216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This sort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characters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integers,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10" dirty="0">
                <a:latin typeface="Calibri"/>
                <a:cs typeface="Calibri"/>
              </a:rPr>
              <a:t>never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floating-point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151-C1E4-4A5B-C21D-9824201B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0" y="140861"/>
            <a:ext cx="6781342" cy="430887"/>
          </a:xfrm>
        </p:spPr>
        <p:txBody>
          <a:bodyPr/>
          <a:lstStyle/>
          <a:p>
            <a:r>
              <a:rPr lang="en-ZA" sz="2800" dirty="0"/>
              <a:t>Loop Bugs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6B129-9ADD-95DF-3C85-07C6AE2F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9" y="952748"/>
            <a:ext cx="4493307" cy="2171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1D917-4575-1774-3461-D32A0B6B4A50}"/>
              </a:ext>
            </a:extLst>
          </p:cNvPr>
          <p:cNvSpPr txBox="1"/>
          <p:nvPr/>
        </p:nvSpPr>
        <p:spPr>
          <a:xfrm>
            <a:off x="76200" y="545316"/>
            <a:ext cx="33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 Infinite Loop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3D240-DB09-94F0-B515-A4A1B4778F57}"/>
              </a:ext>
            </a:extLst>
          </p:cNvPr>
          <p:cNvSpPr txBox="1"/>
          <p:nvPr/>
        </p:nvSpPr>
        <p:spPr>
          <a:xfrm>
            <a:off x="183912" y="33147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Off-by-One Error Example</a:t>
            </a:r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C6A53-8064-76F7-FA93-436BE205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0"/>
            <a:ext cx="588460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31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189" y="461899"/>
            <a:ext cx="3832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Tracing</a:t>
            </a:r>
            <a:r>
              <a:rPr spc="-80"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7764780" cy="38080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284480" indent="-3429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20" dirty="0">
                <a:latin typeface="Calibri"/>
                <a:cs typeface="Calibri"/>
              </a:rPr>
              <a:t>Tracing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variables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watching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running</a:t>
            </a:r>
            <a:endParaRPr sz="2400">
              <a:latin typeface="Calibri"/>
              <a:cs typeface="Calibri"/>
            </a:endParaRPr>
          </a:p>
          <a:p>
            <a:pPr marL="355600" marR="194310" indent="-342900">
              <a:lnSpc>
                <a:spcPts val="23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easier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discover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debug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355600" marR="216535" indent="-342900">
              <a:lnSpc>
                <a:spcPts val="23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IDE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Integrated </a:t>
            </a:r>
            <a:r>
              <a:rPr sz="2400" i="1" spc="-5" dirty="0">
                <a:latin typeface="Calibri"/>
                <a:cs typeface="Calibri"/>
              </a:rPr>
              <a:t>Development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Environments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built-in utility </a:t>
            </a:r>
            <a:r>
              <a:rPr sz="2400" spc="-10" dirty="0">
                <a:latin typeface="Calibri"/>
                <a:cs typeface="Calibri"/>
              </a:rPr>
              <a:t>that allows variables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traced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program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3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simply </a:t>
            </a:r>
            <a:r>
              <a:rPr sz="2400" dirty="0">
                <a:latin typeface="Calibri"/>
                <a:cs typeface="Calibri"/>
              </a:rPr>
              <a:t>insert </a:t>
            </a:r>
            <a:r>
              <a:rPr sz="2400" spc="-10" dirty="0">
                <a:latin typeface="Calibri"/>
                <a:cs typeface="Calibri"/>
              </a:rPr>
              <a:t>temporary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5498465" algn="l"/>
              </a:tabLst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System.out.println("n</a:t>
            </a:r>
            <a:r>
              <a:rPr sz="2000" b="1" spc="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=</a:t>
            </a:r>
            <a:r>
              <a:rPr sz="2000" b="1" spc="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"</a:t>
            </a:r>
            <a:r>
              <a:rPr sz="2000" b="1" spc="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+</a:t>
            </a:r>
            <a:r>
              <a:rPr sz="2000" b="1" spc="1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n);	//</a:t>
            </a:r>
            <a:r>
              <a:rPr sz="2000" b="1" spc="-3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Tracing</a:t>
            </a:r>
            <a:r>
              <a:rPr sz="2000" b="1" spc="-3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34BA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160"/>
              </a:lnSpc>
              <a:spcBef>
                <a:spcPts val="35"/>
              </a:spcBef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corrected,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simply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commented </a:t>
            </a:r>
            <a:r>
              <a:rPr sz="2000" spc="-5" dirty="0">
                <a:latin typeface="Calibri"/>
                <a:cs typeface="Calibri"/>
              </a:rPr>
              <a:t>out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38" y="461899"/>
            <a:ext cx="7029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General</a:t>
            </a:r>
            <a:r>
              <a:rPr spc="-50" dirty="0"/>
              <a:t> </a:t>
            </a:r>
            <a:r>
              <a:rPr dirty="0"/>
              <a:t>Debugging</a:t>
            </a:r>
            <a:r>
              <a:rPr spc="-15" dirty="0"/>
              <a:t> </a:t>
            </a:r>
            <a:r>
              <a:rPr spc="-40" dirty="0"/>
              <a:t>Techniques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2013"/>
            <a:ext cx="779843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Examine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whole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don’t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assume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bug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latin typeface="Calibri"/>
                <a:cs typeface="Calibri"/>
              </a:rPr>
              <a:t>Try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-5" dirty="0">
                <a:latin typeface="Calibri"/>
                <a:cs typeface="Calibri"/>
              </a:rPr>
              <a:t> cases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  <a:p>
            <a:pPr marL="355600" marR="32512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Comment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narrow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down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offending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Check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pitfalls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75" dirty="0">
                <a:latin typeface="Calibri"/>
                <a:cs typeface="Calibri"/>
              </a:rPr>
              <a:t>Take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break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later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hoping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fix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(1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2765"/>
            <a:ext cx="7870825" cy="426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94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supposed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menu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get</a:t>
            </a:r>
            <a:r>
              <a:rPr sz="3200" spc="-5" dirty="0">
                <a:latin typeface="Calibri"/>
                <a:cs typeface="Calibri"/>
              </a:rPr>
              <a:t> user</a:t>
            </a:r>
            <a:r>
              <a:rPr sz="3200" dirty="0">
                <a:latin typeface="Calibri"/>
                <a:cs typeface="Calibri"/>
              </a:rPr>
              <a:t> input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until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 </a:t>
            </a:r>
            <a:r>
              <a:rPr sz="3200" spc="-20" dirty="0">
                <a:latin typeface="Calibri"/>
                <a:cs typeface="Calibri"/>
              </a:rPr>
              <a:t>‘a’</a:t>
            </a:r>
            <a:r>
              <a:rPr sz="3200" dirty="0">
                <a:latin typeface="Calibri"/>
                <a:cs typeface="Calibri"/>
              </a:rPr>
              <a:t> 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‘b’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entered.</a:t>
            </a:r>
            <a:endParaRPr sz="3200">
              <a:latin typeface="Calibri"/>
              <a:cs typeface="Calibri"/>
            </a:endParaRPr>
          </a:p>
          <a:p>
            <a:pPr marL="622300" marR="5748655">
              <a:lnSpc>
                <a:spcPct val="100000"/>
              </a:lnSpc>
              <a:spcBef>
                <a:spcPts val="1714"/>
              </a:spcBef>
            </a:pP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"";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char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';</a:t>
            </a:r>
            <a:endParaRPr sz="14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Scanner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keyboard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Scanner(System.in);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35660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System.out.println("Enter 'A' for option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or 'B' </a:t>
            </a:r>
            <a:r>
              <a:rPr sz="1400" spc="-10" dirty="0"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option B.");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keyboard.next();</a:t>
            </a:r>
            <a:endParaRPr sz="14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s.toLowerCase();</a:t>
            </a:r>
            <a:endParaRPr sz="14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s.substring(0,1);</a:t>
            </a:r>
            <a:endParaRPr sz="14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while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((c</a:t>
            </a:r>
            <a:r>
              <a:rPr sz="1400" spc="-10" dirty="0">
                <a:latin typeface="Courier New"/>
                <a:cs typeface="Courier New"/>
              </a:rPr>
              <a:t> != </a:t>
            </a:r>
            <a:r>
              <a:rPr sz="1400" spc="-5" dirty="0">
                <a:latin typeface="Courier New"/>
                <a:cs typeface="Courier New"/>
              </a:rPr>
              <a:t>'a')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||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(c</a:t>
            </a:r>
            <a:r>
              <a:rPr sz="1400" spc="-10" dirty="0">
                <a:latin typeface="Courier New"/>
                <a:cs typeface="Courier New"/>
              </a:rPr>
              <a:t> != </a:t>
            </a:r>
            <a:r>
              <a:rPr sz="1400" spc="-5" dirty="0">
                <a:latin typeface="Courier New"/>
                <a:cs typeface="Courier New"/>
              </a:rPr>
              <a:t>'b'));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E42A-E9A6-5242-19A6-3CAC107F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5D33-0558-55F7-26E6-BAEB31261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01EF1-AC3A-9DE6-B3E3-5C638992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219200"/>
            <a:ext cx="8692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(2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55442"/>
            <a:ext cx="8058150" cy="303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5151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“random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change” debugging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might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c</a:t>
            </a:r>
            <a:r>
              <a:rPr sz="3200" spc="-1195" dirty="0">
                <a:latin typeface="Courier New"/>
                <a:cs typeface="Courier New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Strin</a:t>
            </a:r>
            <a:r>
              <a:rPr sz="3200" spc="-15" dirty="0">
                <a:latin typeface="Courier New"/>
                <a:cs typeface="Courier New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the types  </a:t>
            </a:r>
            <a:r>
              <a:rPr sz="3200" spc="-15" dirty="0">
                <a:latin typeface="Calibri"/>
                <a:cs typeface="Calibri"/>
              </a:rPr>
              <a:t>match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71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20" dirty="0">
                <a:latin typeface="Calibri"/>
                <a:cs typeface="Calibri"/>
              </a:rPr>
              <a:t>errors </a:t>
            </a:r>
            <a:r>
              <a:rPr sz="3200" spc="-5" dirty="0">
                <a:latin typeface="Calibri"/>
                <a:cs typeface="Calibri"/>
              </a:rPr>
              <a:t>since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rest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c</a:t>
            </a:r>
            <a:r>
              <a:rPr sz="3200" spc="-1190" dirty="0"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char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1178"/>
            <a:ext cx="4942205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</a:tabLst>
            </a:pPr>
            <a:r>
              <a:rPr sz="1800" spc="-5" dirty="0">
                <a:latin typeface="Arial MT"/>
                <a:cs typeface="Arial MT"/>
              </a:rPr>
              <a:t>Result:	</a:t>
            </a:r>
            <a:r>
              <a:rPr sz="1800" spc="-10" dirty="0">
                <a:latin typeface="Arial MT"/>
                <a:cs typeface="Arial MT"/>
              </a:rPr>
              <a:t>Syntax</a:t>
            </a:r>
            <a:r>
              <a:rPr sz="1800" spc="-5" dirty="0">
                <a:latin typeface="Arial MT"/>
                <a:cs typeface="Arial MT"/>
              </a:rPr>
              <a:t> error: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118745" marR="5080" indent="19685">
              <a:lnSpc>
                <a:spcPct val="100000"/>
              </a:lnSpc>
              <a:spcBef>
                <a:spcPts val="5"/>
              </a:spcBef>
              <a:tabLst>
                <a:tab pos="970915" algn="l"/>
                <a:tab pos="2799080" algn="l"/>
              </a:tabLst>
            </a:pP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s.substring(0,1);	</a:t>
            </a:r>
            <a:r>
              <a:rPr sz="1400" dirty="0">
                <a:latin typeface="Courier New"/>
                <a:cs typeface="Courier New"/>
              </a:rPr>
              <a:t>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incompatible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types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found:	java.lang.String</a:t>
            </a:r>
            <a:endParaRPr sz="14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required: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char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(3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2765"/>
            <a:ext cx="77914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2846705" algn="l"/>
              </a:tabLst>
            </a:pP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problem:	substring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returns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charAt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2679319"/>
            <a:ext cx="726122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4865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"";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char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Scanner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keyboard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Scanner(System.in);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System.out.println("Enter 'A' for option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or 'B' </a:t>
            </a:r>
            <a:r>
              <a:rPr sz="1400" spc="-10" dirty="0"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option B.");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keyboard.next();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s.toLowerCase();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s.charAt(0);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while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((c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!= </a:t>
            </a:r>
            <a:r>
              <a:rPr sz="1400" spc="-5" dirty="0">
                <a:latin typeface="Courier New"/>
                <a:cs typeface="Courier New"/>
              </a:rPr>
              <a:t>'a')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||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!=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743143"/>
            <a:ext cx="602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compiles,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stuck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infinite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0972" y="5743143"/>
            <a:ext cx="159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Employ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tracing: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(4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83538"/>
            <a:ext cx="7367905" cy="491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System.out.println("Enter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'A' for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option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 or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for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option</a:t>
            </a:r>
            <a:r>
              <a:rPr sz="1400" spc="-10" dirty="0">
                <a:latin typeface="Courier New"/>
                <a:cs typeface="Courier New"/>
              </a:rPr>
              <a:t> B.");</a:t>
            </a:r>
            <a:endParaRPr sz="1400">
              <a:latin typeface="Courier New"/>
              <a:cs typeface="Courier New"/>
            </a:endParaRPr>
          </a:p>
          <a:p>
            <a:pPr marL="332740" marR="266509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 = </a:t>
            </a:r>
            <a:r>
              <a:rPr sz="1400" spc="-10" dirty="0">
                <a:latin typeface="Courier New"/>
                <a:cs typeface="Courier New"/>
              </a:rPr>
              <a:t>keyboard.next();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System.out.println("String </a:t>
            </a:r>
            <a:r>
              <a:rPr sz="1400" b="1" dirty="0">
                <a:latin typeface="Courier New"/>
                <a:cs typeface="Courier New"/>
              </a:rPr>
              <a:t>s = " + </a:t>
            </a:r>
            <a:r>
              <a:rPr sz="1400" b="1" spc="-10" dirty="0">
                <a:latin typeface="Courier New"/>
                <a:cs typeface="Courier New"/>
              </a:rPr>
              <a:t>s);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s.toLowerCase();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System.out.println("Lowercase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"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+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s.charAt(0);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System.out.println("c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"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+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while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((c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!= </a:t>
            </a:r>
            <a:r>
              <a:rPr sz="1400" spc="-5" dirty="0">
                <a:latin typeface="Courier New"/>
                <a:cs typeface="Courier New"/>
              </a:rPr>
              <a:t>'a')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||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!=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Sample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  <a:p>
            <a:pPr marL="12700" marR="2771775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Enter 'A' </a:t>
            </a:r>
            <a:r>
              <a:rPr sz="1400" spc="-10" dirty="0"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option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or 'B' for </a:t>
            </a:r>
            <a:r>
              <a:rPr sz="1400" spc="-10" dirty="0">
                <a:latin typeface="Courier New"/>
                <a:cs typeface="Courier New"/>
              </a:rPr>
              <a:t>option B.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  <a:p>
            <a:pPr marL="12700" marR="5750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String </a:t>
            </a:r>
            <a:r>
              <a:rPr sz="1400" dirty="0">
                <a:latin typeface="Courier New"/>
                <a:cs typeface="Courier New"/>
              </a:rPr>
              <a:t>s = A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Lowercase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Enter 'A' </a:t>
            </a:r>
            <a:r>
              <a:rPr sz="1400" spc="-10" dirty="0">
                <a:latin typeface="Courier New"/>
                <a:cs typeface="Courier New"/>
              </a:rPr>
              <a:t>for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option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or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 for </a:t>
            </a:r>
            <a:r>
              <a:rPr sz="1400" spc="-10" dirty="0">
                <a:latin typeface="Courier New"/>
                <a:cs typeface="Courier New"/>
              </a:rPr>
              <a:t>option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Courier New"/>
              <a:cs typeface="Courier New"/>
            </a:endParaRPr>
          </a:p>
          <a:p>
            <a:pPr marL="12700" marR="192405">
              <a:lnSpc>
                <a:spcPts val="2039"/>
              </a:lnSpc>
            </a:pP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tracing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see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string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never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lowercase.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Reassign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lowercase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(5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2765"/>
            <a:ext cx="7870825" cy="3415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94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supposed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menu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get</a:t>
            </a:r>
            <a:r>
              <a:rPr sz="3200" spc="-5" dirty="0">
                <a:latin typeface="Calibri"/>
                <a:cs typeface="Calibri"/>
              </a:rPr>
              <a:t> user</a:t>
            </a:r>
            <a:r>
              <a:rPr sz="3200" dirty="0">
                <a:latin typeface="Calibri"/>
                <a:cs typeface="Calibri"/>
              </a:rPr>
              <a:t> input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until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 </a:t>
            </a:r>
            <a:r>
              <a:rPr sz="3200" spc="-20" dirty="0">
                <a:latin typeface="Calibri"/>
                <a:cs typeface="Calibri"/>
              </a:rPr>
              <a:t>‘a’</a:t>
            </a:r>
            <a:r>
              <a:rPr sz="3200" dirty="0">
                <a:latin typeface="Calibri"/>
                <a:cs typeface="Calibri"/>
              </a:rPr>
              <a:t> 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‘b’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entered.</a:t>
            </a:r>
            <a:endParaRPr sz="32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1714"/>
              </a:spcBef>
            </a:pP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System.out.println("Enter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'A' for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option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 or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 </a:t>
            </a:r>
            <a:r>
              <a:rPr sz="1400" spc="-10" dirty="0">
                <a:latin typeface="Courier New"/>
                <a:cs typeface="Courier New"/>
              </a:rPr>
              <a:t>for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option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B.");</a:t>
            </a:r>
            <a:endParaRPr sz="1400">
              <a:latin typeface="Courier New"/>
              <a:cs typeface="Courier New"/>
            </a:endParaRPr>
          </a:p>
          <a:p>
            <a:pPr marL="835660" marR="4897755" algn="just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 = </a:t>
            </a:r>
            <a:r>
              <a:rPr sz="1400" spc="-10" dirty="0">
                <a:latin typeface="Courier New"/>
                <a:cs typeface="Courier New"/>
              </a:rPr>
              <a:t>keyboard.next();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s = </a:t>
            </a:r>
            <a:r>
              <a:rPr sz="1400" b="1" spc="-10" dirty="0">
                <a:latin typeface="Courier New"/>
                <a:cs typeface="Courier New"/>
              </a:rPr>
              <a:t>s.toLowerCase();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s.charAt(0);</a:t>
            </a:r>
            <a:endParaRPr sz="14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while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((c</a:t>
            </a:r>
            <a:r>
              <a:rPr sz="1400" spc="-10" dirty="0">
                <a:latin typeface="Courier New"/>
                <a:cs typeface="Courier New"/>
              </a:rPr>
              <a:t> != </a:t>
            </a:r>
            <a:r>
              <a:rPr sz="1400" spc="-5" dirty="0">
                <a:latin typeface="Courier New"/>
                <a:cs typeface="Courier New"/>
              </a:rPr>
              <a:t>'a')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||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(c</a:t>
            </a:r>
            <a:r>
              <a:rPr sz="1400" spc="-10" dirty="0">
                <a:latin typeface="Courier New"/>
                <a:cs typeface="Courier New"/>
              </a:rPr>
              <a:t> != </a:t>
            </a:r>
            <a:r>
              <a:rPr sz="1400" spc="-5" dirty="0">
                <a:latin typeface="Courier New"/>
                <a:cs typeface="Courier New"/>
              </a:rPr>
              <a:t>'b'));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514543"/>
            <a:ext cx="6008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7835" algn="l"/>
              </a:tabLst>
            </a:pPr>
            <a:r>
              <a:rPr sz="1800" spc="-25" dirty="0">
                <a:latin typeface="Arial MT"/>
                <a:cs typeface="Arial MT"/>
              </a:rPr>
              <a:t>However,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it’s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still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infinite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loop.	What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next?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(6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2765"/>
            <a:ext cx="7748905" cy="4603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Could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“patch”</a:t>
            </a:r>
            <a:endParaRPr sz="3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795"/>
              </a:spcBef>
            </a:pP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13740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System.out.println("Enter 'A' for </a:t>
            </a:r>
            <a:r>
              <a:rPr sz="1400" spc="-10" dirty="0">
                <a:latin typeface="Courier New"/>
                <a:cs typeface="Courier New"/>
              </a:rPr>
              <a:t>option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or 'B' for option </a:t>
            </a:r>
            <a:r>
              <a:rPr sz="1400" spc="-10" dirty="0">
                <a:latin typeface="Courier New"/>
                <a:cs typeface="Courier New"/>
              </a:rPr>
              <a:t>B.");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keyboard.next();</a:t>
            </a:r>
            <a:endParaRPr sz="1400">
              <a:latin typeface="Courier New"/>
              <a:cs typeface="Courier New"/>
            </a:endParaRPr>
          </a:p>
          <a:p>
            <a:pPr marL="713740" marR="48983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s.toLowerCase();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s.charAt(0);</a:t>
            </a:r>
            <a:endParaRPr sz="14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if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==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'a')</a:t>
            </a:r>
            <a:endParaRPr sz="14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break;</a:t>
            </a:r>
            <a:endParaRPr sz="14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if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(c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==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'b')</a:t>
            </a:r>
            <a:endParaRPr sz="14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break;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while ((c </a:t>
            </a:r>
            <a:r>
              <a:rPr sz="1400" spc="-10" dirty="0">
                <a:latin typeface="Courier New"/>
                <a:cs typeface="Courier New"/>
              </a:rPr>
              <a:t>!=</a:t>
            </a:r>
            <a:r>
              <a:rPr sz="1400" spc="-5" dirty="0">
                <a:latin typeface="Courier New"/>
                <a:cs typeface="Courier New"/>
              </a:rPr>
              <a:t> 'a') ||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(c </a:t>
            </a:r>
            <a:r>
              <a:rPr sz="1400" spc="-10" dirty="0">
                <a:latin typeface="Courier New"/>
                <a:cs typeface="Courier New"/>
              </a:rPr>
              <a:t>!=</a:t>
            </a:r>
            <a:r>
              <a:rPr sz="1400" spc="-5" dirty="0">
                <a:latin typeface="Courier New"/>
                <a:cs typeface="Courier New"/>
              </a:rPr>
              <a:t> 'b'));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317500" marR="73660">
              <a:lnSpc>
                <a:spcPct val="100000"/>
              </a:lnSpc>
              <a:spcBef>
                <a:spcPts val="940"/>
              </a:spcBef>
              <a:tabLst>
                <a:tab pos="2514600" algn="l"/>
                <a:tab pos="2667000" algn="l"/>
                <a:tab pos="2936875" algn="l"/>
              </a:tabLst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ugly!	</a:t>
            </a:r>
            <a:r>
              <a:rPr sz="1800" spc="-5" dirty="0">
                <a:latin typeface="Arial MT"/>
                <a:cs typeface="Arial MT"/>
              </a:rPr>
              <a:t>Considered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coding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atrocity,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doesn’t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underlying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problem.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boolean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condition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while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become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meaningless.	</a:t>
            </a:r>
            <a:r>
              <a:rPr sz="1800" spc="-20" dirty="0">
                <a:latin typeface="Arial MT"/>
                <a:cs typeface="Arial MT"/>
              </a:rPr>
              <a:t>Try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tracing: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(7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3-59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07338"/>
            <a:ext cx="8072120" cy="491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System.out.println("Enter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'A' for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option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 or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for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option</a:t>
            </a:r>
            <a:r>
              <a:rPr sz="1400" spc="-10" dirty="0">
                <a:latin typeface="Courier New"/>
                <a:cs typeface="Courier New"/>
              </a:rPr>
              <a:t> B.");</a:t>
            </a:r>
            <a:endParaRPr sz="1400">
              <a:latin typeface="Courier New"/>
              <a:cs typeface="Courier New"/>
            </a:endParaRPr>
          </a:p>
          <a:p>
            <a:pPr marL="408940" marR="5525770" algn="just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 = </a:t>
            </a:r>
            <a:r>
              <a:rPr sz="1400" spc="-10" dirty="0">
                <a:latin typeface="Courier New"/>
                <a:cs typeface="Courier New"/>
              </a:rPr>
              <a:t>keyboard.next();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s.toLowerCase();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s.charAt(0);</a:t>
            </a:r>
            <a:endParaRPr sz="14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System.out.println("c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!=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'a'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"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+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(c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!=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'a'));</a:t>
            </a:r>
            <a:endParaRPr sz="14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System.out.println("c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!=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'b'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"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+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(c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!=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'b'));</a:t>
            </a:r>
            <a:endParaRPr sz="14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System.out.println("(c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!=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'a') </a:t>
            </a:r>
            <a:r>
              <a:rPr sz="1400" b="1" spc="-10" dirty="0">
                <a:latin typeface="Courier New"/>
                <a:cs typeface="Courier New"/>
              </a:rPr>
              <a:t>||</a:t>
            </a:r>
            <a:r>
              <a:rPr sz="1400" b="1" spc="-5" dirty="0">
                <a:latin typeface="Courier New"/>
                <a:cs typeface="Courier New"/>
              </a:rPr>
              <a:t> (c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!=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'b'))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dirty="0"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  <a:p>
            <a:pPr marL="1917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+</a:t>
            </a:r>
            <a:r>
              <a:rPr sz="1400" b="1" spc="-5" dirty="0">
                <a:latin typeface="Courier New"/>
                <a:cs typeface="Courier New"/>
              </a:rPr>
              <a:t> ((c </a:t>
            </a:r>
            <a:r>
              <a:rPr sz="1400" b="1" spc="-10" dirty="0">
                <a:latin typeface="Courier New"/>
                <a:cs typeface="Courier New"/>
              </a:rPr>
              <a:t>!=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'a')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|| (c </a:t>
            </a:r>
            <a:r>
              <a:rPr sz="1400" b="1" spc="-10" dirty="0">
                <a:latin typeface="Courier New"/>
                <a:cs typeface="Courier New"/>
              </a:rPr>
              <a:t>!=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'b')));</a:t>
            </a: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while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((c</a:t>
            </a:r>
            <a:r>
              <a:rPr sz="1400" spc="-10" dirty="0">
                <a:latin typeface="Courier New"/>
                <a:cs typeface="Courier New"/>
              </a:rPr>
              <a:t> != </a:t>
            </a:r>
            <a:r>
              <a:rPr sz="1400" spc="-5" dirty="0">
                <a:latin typeface="Courier New"/>
                <a:cs typeface="Courier New"/>
              </a:rPr>
              <a:t>'a')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||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(c</a:t>
            </a:r>
            <a:r>
              <a:rPr sz="1400" spc="-10" dirty="0">
                <a:latin typeface="Courier New"/>
                <a:cs typeface="Courier New"/>
              </a:rPr>
              <a:t> != </a:t>
            </a:r>
            <a:r>
              <a:rPr sz="1400" spc="-5" dirty="0">
                <a:latin typeface="Courier New"/>
                <a:cs typeface="Courier New"/>
              </a:rPr>
              <a:t>'b'));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Sample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output:</a:t>
            </a:r>
            <a:endParaRPr sz="1800">
              <a:latin typeface="Courier New"/>
              <a:cs typeface="Courier New"/>
            </a:endParaRPr>
          </a:p>
          <a:p>
            <a:pPr marL="88900" marR="339979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ourier New"/>
                <a:cs typeface="Courier New"/>
              </a:rPr>
              <a:t>Enter 'A' </a:t>
            </a:r>
            <a:r>
              <a:rPr sz="1400" spc="-10" dirty="0"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option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or 'B' for </a:t>
            </a:r>
            <a:r>
              <a:rPr sz="1400" spc="-10" dirty="0">
                <a:latin typeface="Courier New"/>
                <a:cs typeface="Courier New"/>
              </a:rPr>
              <a:t>option B.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  <a:p>
            <a:pPr marL="88900" marR="616521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!=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'a'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false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!=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(c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!= 'a')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||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(c !=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'b'))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From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trace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loop’s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boolean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expression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true</a:t>
            </a:r>
            <a:r>
              <a:rPr sz="1800" spc="-5" dirty="0">
                <a:latin typeface="Arial MT"/>
                <a:cs typeface="Arial MT"/>
              </a:rPr>
              <a:t> because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q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‘a</a:t>
            </a:r>
            <a:r>
              <a:rPr sz="1800" dirty="0">
                <a:latin typeface="Courier New"/>
                <a:cs typeface="Courier New"/>
              </a:rPr>
              <a:t>’</a:t>
            </a:r>
            <a:r>
              <a:rPr sz="1800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q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‘b</a:t>
            </a:r>
            <a:r>
              <a:rPr sz="1800" dirty="0">
                <a:latin typeface="Courier New"/>
                <a:cs typeface="Courier New"/>
              </a:rPr>
              <a:t>’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(8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2765"/>
            <a:ext cx="7642225" cy="257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107440" algn="l"/>
              </a:tabLst>
            </a:pPr>
            <a:r>
              <a:rPr sz="3200" dirty="0">
                <a:latin typeface="Calibri"/>
                <a:cs typeface="Calibri"/>
              </a:rPr>
              <a:t>Fix:	</a:t>
            </a: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&amp;&amp;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instead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||</a:t>
            </a:r>
            <a:endParaRPr sz="3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795"/>
              </a:spcBef>
            </a:pP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07060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System.out.println("Enter 'A' for option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or 'B' </a:t>
            </a:r>
            <a:r>
              <a:rPr sz="1400" spc="-10" dirty="0"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option B.");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keyboard.next();</a:t>
            </a:r>
            <a:endParaRPr sz="1400">
              <a:latin typeface="Courier New"/>
              <a:cs typeface="Courier New"/>
            </a:endParaRPr>
          </a:p>
          <a:p>
            <a:pPr marL="607060" marR="48983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 = </a:t>
            </a:r>
            <a:r>
              <a:rPr sz="1400" spc="-10" dirty="0">
                <a:latin typeface="Courier New"/>
                <a:cs typeface="Courier New"/>
              </a:rPr>
              <a:t>s.toLowerCase();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s.charAt(0);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while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((c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!= 'a')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&amp;&amp;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!= </a:t>
            </a:r>
            <a:r>
              <a:rPr sz="1400" spc="-5" dirty="0">
                <a:latin typeface="Courier New"/>
                <a:cs typeface="Courier New"/>
              </a:rPr>
              <a:t>'b'));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61899"/>
            <a:ext cx="624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" dirty="0"/>
              <a:t> </a:t>
            </a:r>
            <a:r>
              <a:rPr spc="-15" dirty="0"/>
              <a:t>Example</a:t>
            </a:r>
            <a:r>
              <a:rPr spc="-5" dirty="0"/>
              <a:t> (9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5813"/>
            <a:ext cx="7993380" cy="475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2273935" algn="l"/>
                <a:tab pos="3159760" algn="l"/>
              </a:tabLst>
            </a:pPr>
            <a:r>
              <a:rPr sz="2800" spc="-25" dirty="0">
                <a:latin typeface="Calibri"/>
                <a:cs typeface="Calibri"/>
              </a:rPr>
              <a:t>Even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better:	</a:t>
            </a:r>
            <a:r>
              <a:rPr sz="2800" spc="-10" dirty="0">
                <a:latin typeface="Calibri"/>
                <a:cs typeface="Calibri"/>
              </a:rPr>
              <a:t>Declare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boolean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do-while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loop.	This </a:t>
            </a:r>
            <a:r>
              <a:rPr sz="2800" spc="-20" dirty="0">
                <a:latin typeface="Calibri"/>
                <a:cs typeface="Calibri"/>
              </a:rPr>
              <a:t>makes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meaningful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name.</a:t>
            </a:r>
            <a:endParaRPr sz="2800">
              <a:latin typeface="Calibri"/>
              <a:cs typeface="Calibri"/>
            </a:endParaRPr>
          </a:p>
          <a:p>
            <a:pPr marL="393700" marR="5563235">
              <a:lnSpc>
                <a:spcPct val="100000"/>
              </a:lnSpc>
              <a:spcBef>
                <a:spcPts val="1945"/>
              </a:spcBef>
            </a:pPr>
            <a:r>
              <a:rPr sz="1400" spc="-5" dirty="0">
                <a:latin typeface="Courier New"/>
                <a:cs typeface="Courier New"/>
              </a:rPr>
              <a:t>boolean invalidKey;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System.out.println("Enter</a:t>
            </a:r>
            <a:r>
              <a:rPr sz="1400" spc="-5" dirty="0">
                <a:latin typeface="Courier New"/>
                <a:cs typeface="Courier New"/>
              </a:rPr>
              <a:t> 'A'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for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option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 for option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B.");</a:t>
            </a:r>
            <a:endParaRPr sz="1400">
              <a:latin typeface="Courier New"/>
              <a:cs typeface="Courier New"/>
            </a:endParaRPr>
          </a:p>
          <a:p>
            <a:pPr marL="713740" marR="5142230" algn="just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keyboard.next();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s.toLowerCase();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s.charAt(0);</a:t>
            </a:r>
            <a:endParaRPr sz="1400">
              <a:latin typeface="Courier New"/>
              <a:cs typeface="Courier New"/>
            </a:endParaRPr>
          </a:p>
          <a:p>
            <a:pPr marL="71374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'a')</a:t>
            </a:r>
            <a:endParaRPr sz="1400">
              <a:latin typeface="Courier New"/>
              <a:cs typeface="Courier New"/>
            </a:endParaRPr>
          </a:p>
          <a:p>
            <a:pPr marL="713740" marR="4653280" indent="59372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invalidKey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false;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else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(c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'b')</a:t>
            </a:r>
            <a:endParaRPr sz="14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invalidKey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invalidKey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true;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while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(invalidKey);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282" y="461899"/>
            <a:ext cx="3870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Assertion</a:t>
            </a:r>
            <a:r>
              <a:rPr spc="-55" dirty="0"/>
              <a:t> </a:t>
            </a:r>
            <a:r>
              <a:rPr spc="-10" dirty="0"/>
              <a:t>Checks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7085"/>
            <a:ext cx="8012430" cy="36264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i="1" spc="-5" dirty="0">
                <a:latin typeface="Calibri"/>
                <a:cs typeface="Calibri"/>
              </a:rPr>
              <a:t>assertion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sentence that </a:t>
            </a:r>
            <a:r>
              <a:rPr sz="2400" spc="-20" dirty="0">
                <a:latin typeface="Calibri"/>
                <a:cs typeface="Calibri"/>
              </a:rPr>
              <a:t>says </a:t>
            </a:r>
            <a:r>
              <a:rPr sz="2400" spc="-5" dirty="0">
                <a:latin typeface="Calibri"/>
                <a:cs typeface="Calibri"/>
              </a:rPr>
              <a:t>(asserts) something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state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756285" marR="639445" lvl="1" indent="-287020">
              <a:lnSpc>
                <a:spcPts val="216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assertion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false,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working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properly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Assertions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placed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check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assertion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true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assert</a:t>
            </a:r>
            <a:r>
              <a:rPr sz="2000" b="1" spc="-3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Boolean_Expression;</a:t>
            </a:r>
            <a:endParaRPr sz="2000">
              <a:latin typeface="Courier New"/>
              <a:cs typeface="Courier New"/>
            </a:endParaRPr>
          </a:p>
          <a:p>
            <a:pPr marL="756285" marR="190500" lvl="1" indent="-287020">
              <a:lnSpc>
                <a:spcPct val="90500"/>
              </a:lnSpc>
              <a:spcBef>
                <a:spcPts val="49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assertion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Boolean_Expression </a:t>
            </a:r>
            <a:r>
              <a:rPr sz="2000" b="1" spc="-118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false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dirty="0">
                <a:latin typeface="Calibri"/>
                <a:cs typeface="Calibri"/>
              </a:rPr>
              <a:t>ends,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assertion 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failed</a:t>
            </a:r>
            <a:r>
              <a:rPr sz="2000" i="1" spc="-5" dirty="0">
                <a:latin typeface="Calibri"/>
                <a:cs typeface="Calibri"/>
              </a:rPr>
              <a:t> error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message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Otherwise,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finishes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34E1-36D9-2779-9F08-12C97694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61303"/>
            <a:ext cx="6781342" cy="696594"/>
          </a:xfrm>
        </p:spPr>
        <p:txBody>
          <a:bodyPr/>
          <a:lstStyle/>
          <a:p>
            <a:r>
              <a:rPr lang="en-ZA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71E80-AE01-3D19-611F-ED22F4E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95400"/>
            <a:ext cx="814045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D3A9-0565-6880-C661-E55CA2D1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9582-0C21-4CC9-9E97-8DFCE78EF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329" y="1524001"/>
            <a:ext cx="6172098" cy="3750564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621AB-81EA-AE10-6D69-A34CEEB0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58493"/>
            <a:ext cx="7952869" cy="56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282" y="461899"/>
            <a:ext cx="3870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Assertion</a:t>
            </a:r>
            <a:r>
              <a:rPr spc="-55" dirty="0"/>
              <a:t> </a:t>
            </a:r>
            <a:r>
              <a:rPr spc="-10" dirty="0"/>
              <a:t>Checks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109"/>
            <a:ext cx="7845425" cy="36918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488950" indent="-342900">
              <a:lnSpc>
                <a:spcPct val="79600"/>
              </a:lnSpc>
              <a:spcBef>
                <a:spcPts val="7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other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assertions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compiled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usual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2690"/>
              </a:lnSpc>
              <a:spcBef>
                <a:spcPts val="6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compilation,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assertion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off</a:t>
            </a:r>
            <a:endParaRPr sz="2800">
              <a:latin typeface="Calibri"/>
              <a:cs typeface="Calibri"/>
            </a:endParaRPr>
          </a:p>
          <a:p>
            <a:pPr marL="756285" marR="117475" indent="-287020">
              <a:lnSpc>
                <a:spcPts val="2300"/>
              </a:lnSpc>
              <a:spcBef>
                <a:spcPts val="59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Normally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assertion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off</a:t>
            </a:r>
            <a:endParaRPr sz="2400">
              <a:latin typeface="Calibri"/>
              <a:cs typeface="Calibri"/>
            </a:endParaRPr>
          </a:p>
          <a:p>
            <a:pPr marL="355600" marR="323850" indent="-342900" algn="just">
              <a:lnSpc>
                <a:spcPct val="79800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order to </a:t>
            </a:r>
            <a:r>
              <a:rPr sz="2800" spc="-5" dirty="0">
                <a:latin typeface="Calibri"/>
                <a:cs typeface="Calibri"/>
              </a:rPr>
              <a:t>run a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with assertion checking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turned </a:t>
            </a:r>
            <a:r>
              <a:rPr sz="2800" spc="-10" dirty="0">
                <a:latin typeface="Calibri"/>
                <a:cs typeface="Calibri"/>
              </a:rPr>
              <a:t>on, 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10" dirty="0">
                <a:latin typeface="Calibri"/>
                <a:cs typeface="Calibri"/>
              </a:rPr>
              <a:t>command (using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BA0"/>
                </a:solidFill>
                <a:latin typeface="Courier New"/>
                <a:cs typeface="Courier New"/>
              </a:rPr>
              <a:t>ProgramName</a:t>
            </a:r>
            <a:r>
              <a:rPr sz="2800" spc="-5" dirty="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652780">
              <a:lnSpc>
                <a:spcPts val="2860"/>
              </a:lnSpc>
            </a:pP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java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–enableassertions</a:t>
            </a:r>
            <a:r>
              <a:rPr sz="2400" b="1" spc="-2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ProgramName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461899"/>
            <a:ext cx="41325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Preventive</a:t>
            </a:r>
            <a:r>
              <a:rPr spc="-65" dirty="0"/>
              <a:t> </a:t>
            </a:r>
            <a:r>
              <a:rPr dirty="0"/>
              <a:t>Coding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266305" cy="41783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Incremental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756285" marR="20193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Write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little 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time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Review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others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Pair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Programming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team,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watches,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periodically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switch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Generating</a:t>
            </a:r>
            <a:r>
              <a:rPr spc="-45" dirty="0"/>
              <a:t> </a:t>
            </a:r>
            <a:r>
              <a:rPr dirty="0"/>
              <a:t>Random</a:t>
            </a:r>
            <a:r>
              <a:rPr spc="-20" dirty="0"/>
              <a:t> </a:t>
            </a:r>
            <a:r>
              <a:rPr spc="-10" dirty="0"/>
              <a:t>Numbers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62570" cy="460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11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Random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pseudo-random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numbers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truly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uniform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mathematical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70"/>
              </a:spcBef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import</a:t>
            </a:r>
            <a:r>
              <a:rPr sz="2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java.util.Random;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Create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object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 Random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45"/>
              </a:spcBef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Random</a:t>
            </a:r>
            <a:r>
              <a:rPr sz="24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rnd 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=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new</a:t>
            </a:r>
            <a:r>
              <a:rPr sz="24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Random();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Generating</a:t>
            </a:r>
            <a:r>
              <a:rPr spc="-45" dirty="0"/>
              <a:t> </a:t>
            </a:r>
            <a:r>
              <a:rPr dirty="0"/>
              <a:t>Random</a:t>
            </a:r>
            <a:r>
              <a:rPr spc="-20" dirty="0"/>
              <a:t> </a:t>
            </a:r>
            <a:r>
              <a:rPr spc="-10" dirty="0"/>
              <a:t>Numbers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710184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nextInt()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n-1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026790"/>
            <a:ext cx="330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rnd.nextInt(10);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8457" y="3026790"/>
            <a:ext cx="3846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Random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number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from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03345"/>
            <a:ext cx="7306945" cy="156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479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nextDouble()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(always</a:t>
            </a:r>
            <a:r>
              <a:rPr sz="2800" spc="-5" dirty="0">
                <a:latin typeface="Calibri"/>
                <a:cs typeface="Calibri"/>
              </a:rPr>
              <a:t> less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4702175" algn="l"/>
              </a:tabLst>
            </a:pPr>
            <a:r>
              <a:rPr sz="1800" b="1" spc="-10" dirty="0">
                <a:latin typeface="Courier New"/>
                <a:cs typeface="Courier New"/>
              </a:rPr>
              <a:t>double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rnd.nextDouble();	//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&gt;=0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461899"/>
            <a:ext cx="4886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Simulating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Coin</a:t>
            </a:r>
            <a:r>
              <a:rPr spc="-20" dirty="0"/>
              <a:t> </a:t>
            </a:r>
            <a:r>
              <a:rPr spc="-5" dirty="0"/>
              <a:t>Flip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496" y="1500196"/>
            <a:ext cx="4790155" cy="47898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3-67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960" y="439038"/>
            <a:ext cx="5197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ourier New"/>
                <a:cs typeface="Courier New"/>
              </a:rPr>
              <a:t>d</a:t>
            </a:r>
            <a:r>
              <a:rPr b="1" dirty="0">
                <a:latin typeface="Courier New"/>
                <a:cs typeface="Courier New"/>
              </a:rPr>
              <a:t>o</a:t>
            </a:r>
            <a:r>
              <a:rPr b="1" spc="-5" dirty="0">
                <a:latin typeface="Courier New"/>
                <a:cs typeface="Courier New"/>
              </a:rPr>
              <a:t>-whil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660" dirty="0">
                <a:latin typeface="Courier New"/>
                <a:cs typeface="Courier New"/>
              </a:rPr>
              <a:t> </a:t>
            </a:r>
            <a:r>
              <a:rPr spc="-5" dirty="0"/>
              <a:t>S</a:t>
            </a:r>
            <a:r>
              <a:rPr spc="-45" dirty="0"/>
              <a:t>t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eme</a:t>
            </a:r>
            <a:r>
              <a:rPr spc="-4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7893050" cy="347852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marR="28575" indent="-342900">
              <a:lnSpc>
                <a:spcPct val="80300"/>
              </a:lnSpc>
              <a:spcBef>
                <a:spcPts val="6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do-whil</a:t>
            </a:r>
            <a:r>
              <a:rPr sz="2400" b="1" dirty="0">
                <a:solidFill>
                  <a:srgbClr val="034BA0"/>
                </a:solidFill>
                <a:latin typeface="Courier New"/>
                <a:cs typeface="Courier New"/>
              </a:rPr>
              <a:t>e</a:t>
            </a:r>
            <a:r>
              <a:rPr sz="2400" b="1" spc="-91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portio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  (i.e.,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5" dirty="0">
                <a:latin typeface="Calibri"/>
                <a:cs typeface="Calibri"/>
              </a:rPr>
              <a:t>body),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then </a:t>
            </a:r>
            <a:r>
              <a:rPr sz="2400" spc="-10" dirty="0">
                <a:latin typeface="Calibri"/>
                <a:cs typeface="Calibri"/>
              </a:rPr>
              <a:t>repeat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5" dirty="0">
                <a:latin typeface="Calibri"/>
                <a:cs typeface="Calibri"/>
              </a:rPr>
              <a:t> 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evaluation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Boolean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executed</a:t>
            </a:r>
            <a:r>
              <a:rPr sz="2000" spc="-10" dirty="0">
                <a:latin typeface="Calibri"/>
                <a:cs typeface="Calibri"/>
              </a:rPr>
              <a:t> at</a:t>
            </a:r>
            <a:r>
              <a:rPr sz="2000" spc="-5" dirty="0">
                <a:latin typeface="Calibri"/>
                <a:cs typeface="Calibri"/>
              </a:rPr>
              <a:t> least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once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155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Boolean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checked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after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Boolean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loop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body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true,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false,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ends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ts val="215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Don't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semicolon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Boolean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  <a:p>
            <a:pPr marL="756285" marR="5080" lvl="1" indent="-287020">
              <a:lnSpc>
                <a:spcPct val="79500"/>
              </a:lnSpc>
              <a:spcBef>
                <a:spcPts val="48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loop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enclosed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pair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spc="-10" dirty="0">
                <a:latin typeface="Calibri"/>
                <a:cs typeface="Calibri"/>
              </a:rPr>
              <a:t>braces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</a:t>
            </a:r>
            <a:r>
              <a:rPr sz="2000" b="1" spc="10" dirty="0">
                <a:solidFill>
                  <a:srgbClr val="034BA0"/>
                </a:solidFill>
                <a:latin typeface="Courier New"/>
                <a:cs typeface="Courier New"/>
              </a:rPr>
              <a:t>{</a:t>
            </a:r>
            <a:r>
              <a:rPr sz="2000" b="1" spc="5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}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5541" y="3073717"/>
            <a:ext cx="5859145" cy="2708910"/>
            <a:chOff x="1665541" y="3073717"/>
            <a:chExt cx="5859145" cy="2708910"/>
          </a:xfrm>
        </p:grpSpPr>
        <p:sp>
          <p:nvSpPr>
            <p:cNvPr id="3" name="object 3"/>
            <p:cNvSpPr/>
            <p:nvPr/>
          </p:nvSpPr>
          <p:spPr>
            <a:xfrm>
              <a:off x="1670304" y="3078479"/>
              <a:ext cx="5849620" cy="2699385"/>
            </a:xfrm>
            <a:custGeom>
              <a:avLst/>
              <a:gdLst/>
              <a:ahLst/>
              <a:cxnLst/>
              <a:rect l="l" t="t" r="r" b="b"/>
              <a:pathLst>
                <a:path w="5849620" h="2699385">
                  <a:moveTo>
                    <a:pt x="5849112" y="0"/>
                  </a:moveTo>
                  <a:lnTo>
                    <a:pt x="0" y="0"/>
                  </a:lnTo>
                  <a:lnTo>
                    <a:pt x="0" y="2699004"/>
                  </a:lnTo>
                  <a:lnTo>
                    <a:pt x="5849112" y="2699004"/>
                  </a:lnTo>
                  <a:lnTo>
                    <a:pt x="584911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0304" y="3078479"/>
              <a:ext cx="5849620" cy="2699385"/>
            </a:xfrm>
            <a:custGeom>
              <a:avLst/>
              <a:gdLst/>
              <a:ahLst/>
              <a:cxnLst/>
              <a:rect l="l" t="t" r="r" b="b"/>
              <a:pathLst>
                <a:path w="5849620" h="2699385">
                  <a:moveTo>
                    <a:pt x="0" y="2699004"/>
                  </a:moveTo>
                  <a:lnTo>
                    <a:pt x="5849112" y="2699004"/>
                  </a:lnTo>
                  <a:lnTo>
                    <a:pt x="5849112" y="0"/>
                  </a:lnTo>
                  <a:lnTo>
                    <a:pt x="0" y="0"/>
                  </a:lnTo>
                  <a:lnTo>
                    <a:pt x="0" y="2699004"/>
                  </a:lnTo>
                  <a:close/>
                </a:path>
              </a:pathLst>
            </a:custGeom>
            <a:ln w="9525">
              <a:solidFill>
                <a:srgbClr val="034B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62683" y="1545336"/>
            <a:ext cx="5849620" cy="1233170"/>
          </a:xfrm>
          <a:prstGeom prst="rect">
            <a:avLst/>
          </a:prstGeom>
          <a:solidFill>
            <a:srgbClr val="FFFFCC"/>
          </a:solidFill>
          <a:ln w="9525">
            <a:solidFill>
              <a:srgbClr val="034BA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00025">
              <a:lnSpc>
                <a:spcPts val="2735"/>
              </a:lnSpc>
              <a:spcBef>
                <a:spcPts val="455"/>
              </a:spcBef>
            </a:pP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49300">
              <a:lnSpc>
                <a:spcPts val="2595"/>
              </a:lnSpc>
            </a:pP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Statement</a:t>
            </a:r>
            <a:endParaRPr sz="2400">
              <a:latin typeface="Courier New"/>
              <a:cs typeface="Courier New"/>
            </a:endParaRPr>
          </a:p>
          <a:p>
            <a:pPr marL="200025">
              <a:lnSpc>
                <a:spcPts val="2740"/>
              </a:lnSpc>
            </a:pPr>
            <a:r>
              <a:rPr sz="2400" b="1" spc="-5" dirty="0">
                <a:solidFill>
                  <a:srgbClr val="034BA0"/>
                </a:solidFill>
                <a:latin typeface="Courier New"/>
                <a:cs typeface="Courier New"/>
              </a:rPr>
              <a:t>while</a:t>
            </a:r>
            <a:r>
              <a:rPr sz="2400" b="1" spc="-40" dirty="0">
                <a:solidFill>
                  <a:srgbClr val="034BA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34BA0"/>
                </a:solidFill>
                <a:latin typeface="Courier New"/>
                <a:cs typeface="Courier New"/>
              </a:rPr>
              <a:t>(Boolean_Expression);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Copyright</a:t>
            </a:r>
            <a:r>
              <a:rPr spc="-40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2017</a:t>
            </a:r>
            <a:r>
              <a:rPr spc="20" dirty="0"/>
              <a:t> </a:t>
            </a:r>
            <a:r>
              <a:rPr spc="-10" dirty="0"/>
              <a:t>Pearson</a:t>
            </a:r>
            <a:r>
              <a:rPr spc="-5" dirty="0"/>
              <a:t> </a:t>
            </a:r>
            <a:r>
              <a:rPr spc="-10" dirty="0"/>
              <a:t>Ltd.</a:t>
            </a:r>
            <a:r>
              <a:rPr spc="-2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3-35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7822" y="2584830"/>
            <a:ext cx="339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pc="-5" dirty="0"/>
              <a:t>do</a:t>
            </a:r>
          </a:p>
          <a:p>
            <a:pPr marL="12700">
              <a:lnSpc>
                <a:spcPts val="2595"/>
              </a:lnSpc>
            </a:pPr>
            <a:r>
              <a:rPr dirty="0"/>
              <a:t>{</a:t>
            </a:r>
          </a:p>
          <a:p>
            <a:pPr marL="561340" marR="2924175">
              <a:lnSpc>
                <a:spcPts val="2590"/>
              </a:lnSpc>
              <a:spcBef>
                <a:spcPts val="185"/>
              </a:spcBef>
            </a:pPr>
            <a:r>
              <a:rPr spc="-5" dirty="0"/>
              <a:t>Sta</a:t>
            </a:r>
            <a:r>
              <a:rPr spc="-15" dirty="0"/>
              <a:t>te</a:t>
            </a:r>
            <a:r>
              <a:rPr spc="-5" dirty="0"/>
              <a:t>ment_1  Sta</a:t>
            </a:r>
            <a:r>
              <a:rPr spc="-15" dirty="0"/>
              <a:t>te</a:t>
            </a:r>
            <a:r>
              <a:rPr spc="-5" dirty="0"/>
              <a:t>ment_2</a:t>
            </a:r>
          </a:p>
          <a:p>
            <a:pPr marL="561340">
              <a:lnSpc>
                <a:spcPts val="2735"/>
              </a:lnSpc>
              <a:spcBef>
                <a:spcPts val="2265"/>
              </a:spcBef>
            </a:pPr>
            <a:r>
              <a:rPr spc="-10" dirty="0"/>
              <a:t>Statement_Last</a:t>
            </a:r>
          </a:p>
          <a:p>
            <a:pPr marL="12700">
              <a:lnSpc>
                <a:spcPts val="2735"/>
              </a:lnSpc>
              <a:tabLst>
                <a:tab pos="561340" algn="l"/>
              </a:tabLst>
            </a:pPr>
            <a:r>
              <a:rPr dirty="0"/>
              <a:t>}	</a:t>
            </a:r>
            <a:r>
              <a:rPr spc="-10" dirty="0"/>
              <a:t>while (Boolean_Expression);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5920" y="439038"/>
            <a:ext cx="4314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ourier New"/>
                <a:cs typeface="Courier New"/>
              </a:rPr>
              <a:t>do-whil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660" dirty="0">
                <a:latin typeface="Courier New"/>
                <a:cs typeface="Courier New"/>
              </a:rPr>
              <a:t> </a:t>
            </a:r>
            <a:r>
              <a:rPr spc="-45" dirty="0"/>
              <a:t>S</a:t>
            </a:r>
            <a:r>
              <a:rPr dirty="0"/>
              <a:t>y</a:t>
            </a:r>
            <a:r>
              <a:rPr spc="-35" dirty="0"/>
              <a:t>n</a:t>
            </a:r>
            <a:r>
              <a:rPr spc="-50" dirty="0"/>
              <a:t>t</a:t>
            </a:r>
            <a:r>
              <a:rPr spc="-40" dirty="0"/>
              <a:t>a</a:t>
            </a:r>
            <a:r>
              <a:rPr dirty="0"/>
              <a:t>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8888" y="4644771"/>
            <a:ext cx="254000" cy="302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034BA0"/>
                </a:solidFill>
                <a:latin typeface="Calibri"/>
                <a:cs typeface="Calibri"/>
              </a:rPr>
              <a:t>.</a:t>
            </a:r>
            <a:r>
              <a:rPr sz="1800" spc="-50" dirty="0">
                <a:solidFill>
                  <a:srgbClr val="034BA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34BA0"/>
                </a:solidFill>
                <a:latin typeface="Calibri"/>
                <a:cs typeface="Calibri"/>
              </a:rPr>
              <a:t>.</a:t>
            </a:r>
            <a:r>
              <a:rPr sz="1800" spc="-45" dirty="0">
                <a:solidFill>
                  <a:srgbClr val="034BA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34BA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5441-A9AD-2D5A-6F77-A8D53C68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4C56-E31D-96D9-4EB1-A4BB631E5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33A63-09DC-EB55-91E1-6709EBAB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" y="1225286"/>
            <a:ext cx="8662814" cy="47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2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661C-2709-20EF-D022-80352F52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-128793"/>
            <a:ext cx="6422757" cy="677108"/>
          </a:xfrm>
        </p:spPr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A682-0DB7-6833-2AB5-19B940C46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1BEA-1B45-0490-9AE3-162415FD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518123"/>
            <a:ext cx="6380474" cy="63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3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3509</Words>
  <Application>Microsoft Office PowerPoint</Application>
  <PresentationFormat>On-screen Show (4:3)</PresentationFormat>
  <Paragraphs>427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MT</vt:lpstr>
      <vt:lpstr>Calibri</vt:lpstr>
      <vt:lpstr>Courier New</vt:lpstr>
      <vt:lpstr>Times New Roman</vt:lpstr>
      <vt:lpstr>Office Theme</vt:lpstr>
      <vt:lpstr>Loops</vt:lpstr>
      <vt:lpstr>while statement</vt:lpstr>
      <vt:lpstr>while Syntax</vt:lpstr>
      <vt:lpstr>Example 1</vt:lpstr>
      <vt:lpstr>Example 2 </vt:lpstr>
      <vt:lpstr>do-while Statement</vt:lpstr>
      <vt:lpstr>do-while Syntax</vt:lpstr>
      <vt:lpstr>Example </vt:lpstr>
      <vt:lpstr>Example</vt:lpstr>
      <vt:lpstr>Equivalence of while and do-while  loop</vt:lpstr>
      <vt:lpstr>Equivalence of do-while and while  loop</vt:lpstr>
      <vt:lpstr>Example</vt:lpstr>
      <vt:lpstr>Algorithms and Pseudocode</vt:lpstr>
      <vt:lpstr>The for Statement</vt:lpstr>
      <vt:lpstr>The for Statement Syntax</vt:lpstr>
      <vt:lpstr>Semantics of the for Statement</vt:lpstr>
      <vt:lpstr>for Statement Syntax and Alternate Semantics</vt:lpstr>
      <vt:lpstr>for Statement Syntax and Alternate Semantics</vt:lpstr>
      <vt:lpstr>Examples</vt:lpstr>
      <vt:lpstr>For Each Loop</vt:lpstr>
      <vt:lpstr>Example</vt:lpstr>
      <vt:lpstr>The Comma in for Statements</vt:lpstr>
      <vt:lpstr>Multiple Initialization</vt:lpstr>
      <vt:lpstr>Infinite Loops</vt:lpstr>
      <vt:lpstr>Infinite Loops Example</vt:lpstr>
      <vt:lpstr>Infinite Loops Example</vt:lpstr>
      <vt:lpstr>Nested Loops</vt:lpstr>
      <vt:lpstr>Nested Loops</vt:lpstr>
      <vt:lpstr>The break and continue Statements</vt:lpstr>
      <vt:lpstr>Example</vt:lpstr>
      <vt:lpstr>The Labeled break Statement</vt:lpstr>
      <vt:lpstr>Example</vt:lpstr>
      <vt:lpstr>The exit Statement</vt:lpstr>
      <vt:lpstr>Example</vt:lpstr>
      <vt:lpstr>Loop Bugs</vt:lpstr>
      <vt:lpstr>Loop Bugs Example</vt:lpstr>
      <vt:lpstr>Tracing Variables</vt:lpstr>
      <vt:lpstr>General Debugging Techniques</vt:lpstr>
      <vt:lpstr>Debugging Example (1 of 9)</vt:lpstr>
      <vt:lpstr>Debugging Example (2 of 9)</vt:lpstr>
      <vt:lpstr>Debugging Example (3 of 9)</vt:lpstr>
      <vt:lpstr>Debugging Example (4 of 9)</vt:lpstr>
      <vt:lpstr>Debugging Example (5 of 9)</vt:lpstr>
      <vt:lpstr>Debugging Example (6 of 9)</vt:lpstr>
      <vt:lpstr>Debugging Example (7 of 9)</vt:lpstr>
      <vt:lpstr>Debugging Example (8 of 9)</vt:lpstr>
      <vt:lpstr>Debugging Example (9 of 9)</vt:lpstr>
      <vt:lpstr>Assertion Checks</vt:lpstr>
      <vt:lpstr>Example</vt:lpstr>
      <vt:lpstr>Assertion Checks</vt:lpstr>
      <vt:lpstr>Preventive Coding</vt:lpstr>
      <vt:lpstr>Generating Random Numbers</vt:lpstr>
      <vt:lpstr>Generating Random Numbers</vt:lpstr>
      <vt:lpstr>Simulating a Coin Flip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Tadiwa Magwenzi</cp:lastModifiedBy>
  <cp:revision>1</cp:revision>
  <dcterms:created xsi:type="dcterms:W3CDTF">2024-07-30T17:46:56Z</dcterms:created>
  <dcterms:modified xsi:type="dcterms:W3CDTF">2024-07-30T21:09:12Z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2024-07-30T00:00:00Z</vt:filetime>
  </property>
</Properties>
</file>