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media/image8.jpg" ContentType="image/jpg"/>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24"/>
  </p:notesMasterIdLst>
  <p:handoutMasterIdLst>
    <p:handoutMasterId r:id="rId25"/>
  </p:handoutMasterIdLst>
  <p:sldIdLst>
    <p:sldId id="257" r:id="rId5"/>
    <p:sldId id="283" r:id="rId6"/>
    <p:sldId id="310" r:id="rId7"/>
    <p:sldId id="321" r:id="rId8"/>
    <p:sldId id="320" r:id="rId9"/>
    <p:sldId id="322" r:id="rId10"/>
    <p:sldId id="323" r:id="rId11"/>
    <p:sldId id="324" r:id="rId12"/>
    <p:sldId id="325" r:id="rId13"/>
    <p:sldId id="326" r:id="rId14"/>
    <p:sldId id="327" r:id="rId15"/>
    <p:sldId id="328" r:id="rId16"/>
    <p:sldId id="329" r:id="rId17"/>
    <p:sldId id="330" r:id="rId18"/>
    <p:sldId id="331" r:id="rId19"/>
    <p:sldId id="332" r:id="rId20"/>
    <p:sldId id="333" r:id="rId21"/>
    <p:sldId id="334" r:id="rId22"/>
    <p:sldId id="335" r:id="rId23"/>
  </p:sldIdLst>
  <p:sldSz cx="9144000" cy="5149850"/>
  <p:notesSz cx="9144000" cy="51498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hle Gogo | Rothko" initials="BR" lastIdx="1" clrIdx="0">
    <p:extLst>
      <p:ext uri="{19B8F6BF-5375-455C-9EA6-DF929625EA0E}">
        <p15:presenceInfo xmlns:p15="http://schemas.microsoft.com/office/powerpoint/2012/main" userId="S::bahle@rothko.co.za::db0096ef-935b-4b39-b789-d5104bd63948" providerId="AD"/>
      </p:ext>
    </p:extLst>
  </p:cmAuthor>
  <p:cmAuthor id="2" name="Francois Swanepoel | Rothko" initials="FS|R" lastIdx="1" clrIdx="1">
    <p:extLst>
      <p:ext uri="{19B8F6BF-5375-455C-9EA6-DF929625EA0E}">
        <p15:presenceInfo xmlns:p15="http://schemas.microsoft.com/office/powerpoint/2012/main" userId="Francois Swanepoel | Rothk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18E92"/>
    <a:srgbClr val="929292"/>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53"/>
    <p:restoredTop sz="45374"/>
  </p:normalViewPr>
  <p:slideViewPr>
    <p:cSldViewPr>
      <p:cViewPr varScale="1">
        <p:scale>
          <a:sx n="72" d="100"/>
          <a:sy n="72" d="100"/>
        </p:scale>
        <p:origin x="3248" y="184"/>
      </p:cViewPr>
      <p:guideLst>
        <p:guide orient="horz" pos="2880"/>
        <p:guide pos="2160"/>
      </p:guideLst>
    </p:cSldViewPr>
  </p:slideViewPr>
  <p:notesTextViewPr>
    <p:cViewPr>
      <p:scale>
        <a:sx n="100" d="100"/>
        <a:sy n="100" d="100"/>
      </p:scale>
      <p:origin x="0" y="0"/>
    </p:cViewPr>
  </p:notesTextViewPr>
  <p:notesViewPr>
    <p:cSldViewPr>
      <p:cViewPr varScale="1">
        <p:scale>
          <a:sx n="198" d="100"/>
          <a:sy n="198" d="100"/>
        </p:scale>
        <p:origin x="2000"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563951A-172A-4747-94E7-0F784F112343}"/>
              </a:ext>
            </a:extLst>
          </p:cNvPr>
          <p:cNvSpPr>
            <a:spLocks noGrp="1"/>
          </p:cNvSpPr>
          <p:nvPr>
            <p:ph type="hdr" sz="quarter"/>
          </p:nvPr>
        </p:nvSpPr>
        <p:spPr>
          <a:xfrm>
            <a:off x="0" y="0"/>
            <a:ext cx="3962400" cy="258763"/>
          </a:xfrm>
          <a:prstGeom prst="rect">
            <a:avLst/>
          </a:prstGeom>
        </p:spPr>
        <p:txBody>
          <a:bodyPr vert="horz" lIns="91440" tIns="45720" rIns="91440" bIns="45720" rtlCol="0"/>
          <a:lstStyle>
            <a:lvl1pPr algn="l">
              <a:defRPr sz="1200"/>
            </a:lvl1pPr>
          </a:lstStyle>
          <a:p>
            <a:endParaRPr lang="en-GB"/>
          </a:p>
        </p:txBody>
      </p:sp>
      <p:sp>
        <p:nvSpPr>
          <p:cNvPr id="4" name="Footer Placeholder 3">
            <a:extLst>
              <a:ext uri="{FF2B5EF4-FFF2-40B4-BE49-F238E27FC236}">
                <a16:creationId xmlns:a16="http://schemas.microsoft.com/office/drawing/2014/main" id="{08BA835F-BD8E-D94B-A398-7745AF4CA2F0}"/>
              </a:ext>
            </a:extLst>
          </p:cNvPr>
          <p:cNvSpPr>
            <a:spLocks noGrp="1"/>
          </p:cNvSpPr>
          <p:nvPr>
            <p:ph type="ftr" sz="quarter" idx="2"/>
          </p:nvPr>
        </p:nvSpPr>
        <p:spPr>
          <a:xfrm>
            <a:off x="0" y="4891088"/>
            <a:ext cx="3962400" cy="258762"/>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4F80E24F-400D-DE46-A5B2-E5459209BFE9}"/>
              </a:ext>
            </a:extLst>
          </p:cNvPr>
          <p:cNvSpPr>
            <a:spLocks noGrp="1"/>
          </p:cNvSpPr>
          <p:nvPr>
            <p:ph type="sldNum" sz="quarter" idx="3"/>
          </p:nvPr>
        </p:nvSpPr>
        <p:spPr>
          <a:xfrm>
            <a:off x="5180013" y="4891088"/>
            <a:ext cx="3962400" cy="258762"/>
          </a:xfrm>
          <a:prstGeom prst="rect">
            <a:avLst/>
          </a:prstGeom>
        </p:spPr>
        <p:txBody>
          <a:bodyPr vert="horz" lIns="91440" tIns="45720" rIns="91440" bIns="45720" rtlCol="0" anchor="b"/>
          <a:lstStyle>
            <a:lvl1pPr algn="r">
              <a:defRPr sz="1200"/>
            </a:lvl1pPr>
          </a:lstStyle>
          <a:p>
            <a:fld id="{F6DD5EA5-2D81-D440-B8E7-5654B52EE9B9}" type="slidenum">
              <a:rPr lang="en-GB" smtClean="0"/>
              <a:t>‹#›</a:t>
            </a:fld>
            <a:endParaRPr lang="en-GB"/>
          </a:p>
        </p:txBody>
      </p:sp>
    </p:spTree>
    <p:extLst>
      <p:ext uri="{BB962C8B-B14F-4D97-AF65-F5344CB8AC3E}">
        <p14:creationId xmlns:p14="http://schemas.microsoft.com/office/powerpoint/2010/main" val="22233293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876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180013" y="0"/>
            <a:ext cx="3962400" cy="258763"/>
          </a:xfrm>
          <a:prstGeom prst="rect">
            <a:avLst/>
          </a:prstGeom>
        </p:spPr>
        <p:txBody>
          <a:bodyPr vert="horz" lIns="91440" tIns="45720" rIns="91440" bIns="45720" rtlCol="0"/>
          <a:lstStyle>
            <a:lvl1pPr algn="r">
              <a:defRPr sz="1200"/>
            </a:lvl1pPr>
          </a:lstStyle>
          <a:p>
            <a:fld id="{C121D455-401C-8F40-8046-A8A67E9167F3}" type="datetimeFigureOut">
              <a:rPr lang="en-GB" smtClean="0"/>
              <a:t>20/09/2024</a:t>
            </a:fld>
            <a:endParaRPr lang="en-GB"/>
          </a:p>
        </p:txBody>
      </p:sp>
      <p:sp>
        <p:nvSpPr>
          <p:cNvPr id="4" name="Slide Image Placeholder 3"/>
          <p:cNvSpPr>
            <a:spLocks noGrp="1" noRot="1" noChangeAspect="1"/>
          </p:cNvSpPr>
          <p:nvPr>
            <p:ph type="sldImg" idx="2"/>
          </p:nvPr>
        </p:nvSpPr>
        <p:spPr>
          <a:xfrm>
            <a:off x="3030538" y="644525"/>
            <a:ext cx="3082925" cy="17367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14400" y="2478088"/>
            <a:ext cx="7315200" cy="2028825"/>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4891088"/>
            <a:ext cx="3962400" cy="258762"/>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180013" y="4891088"/>
            <a:ext cx="3962400" cy="258762"/>
          </a:xfrm>
          <a:prstGeom prst="rect">
            <a:avLst/>
          </a:prstGeom>
        </p:spPr>
        <p:txBody>
          <a:bodyPr vert="horz" lIns="91440" tIns="45720" rIns="91440" bIns="45720" rtlCol="0" anchor="b"/>
          <a:lstStyle>
            <a:lvl1pPr algn="r">
              <a:defRPr sz="1200"/>
            </a:lvl1pPr>
          </a:lstStyle>
          <a:p>
            <a:fld id="{C376C22F-200B-8447-9669-CCE6204993C5}" type="slidenum">
              <a:rPr lang="en-GB" smtClean="0"/>
              <a:t>‹#›</a:t>
            </a:fld>
            <a:endParaRPr lang="en-GB"/>
          </a:p>
        </p:txBody>
      </p:sp>
    </p:spTree>
    <p:extLst>
      <p:ext uri="{BB962C8B-B14F-4D97-AF65-F5344CB8AC3E}">
        <p14:creationId xmlns:p14="http://schemas.microsoft.com/office/powerpoint/2010/main" val="4155171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376C22F-200B-8447-9669-CCE6204993C5}" type="slidenum">
              <a:rPr lang="en-GB" smtClean="0"/>
              <a:t>1</a:t>
            </a:fld>
            <a:endParaRPr lang="en-GB"/>
          </a:p>
        </p:txBody>
      </p:sp>
    </p:spTree>
    <p:extLst>
      <p:ext uri="{BB962C8B-B14F-4D97-AF65-F5344CB8AC3E}">
        <p14:creationId xmlns:p14="http://schemas.microsoft.com/office/powerpoint/2010/main" val="20179017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ZA" sz="1800" b="1" dirty="0">
                <a:solidFill>
                  <a:srgbClr val="000000"/>
                </a:solidFill>
                <a:effectLst/>
                <a:latin typeface="Arial" panose="020B0604020202020204" pitchFamily="34" charset="0"/>
                <a:ea typeface="Times New Roman" panose="02020603050405020304" pitchFamily="18" charset="0"/>
              </a:rPr>
              <a:t>Example:</a:t>
            </a:r>
            <a:endParaRPr lang="en-ZA" sz="1800" dirty="0">
              <a:effectLst/>
              <a:latin typeface="Arial" panose="020B0604020202020204" pitchFamily="34" charset="0"/>
              <a:ea typeface="Times New Roman" panose="02020603050405020304" pitchFamily="18" charset="0"/>
            </a:endParaRPr>
          </a:p>
          <a:p>
            <a:pPr algn="just"/>
            <a:r>
              <a:rPr lang="en-GB" sz="1800" dirty="0">
                <a:solidFill>
                  <a:srgbClr val="000000"/>
                </a:solidFill>
                <a:effectLst/>
                <a:latin typeface="Arial" panose="020B0604020202020204" pitchFamily="34" charset="0"/>
                <a:ea typeface="Calibri" panose="020F0502020204030204" pitchFamily="34" charset="0"/>
              </a:rPr>
              <a:t>In a contract for the sale of a house, it is “subject to / conditional upon the buyer obtaining a mortgage loan from the bank.” From the moment that contract is entered </a:t>
            </a:r>
            <a:r>
              <a:rPr lang="en-GB" sz="1800" dirty="0" err="1">
                <a:solidFill>
                  <a:srgbClr val="000000"/>
                </a:solidFill>
                <a:effectLst/>
                <a:latin typeface="Arial" panose="020B0604020202020204" pitchFamily="34" charset="0"/>
                <a:ea typeface="Calibri" panose="020F0502020204030204" pitchFamily="34" charset="0"/>
              </a:rPr>
              <a:t>into,the</a:t>
            </a:r>
            <a:r>
              <a:rPr lang="en-GB" sz="1800" dirty="0">
                <a:solidFill>
                  <a:srgbClr val="000000"/>
                </a:solidFill>
                <a:effectLst/>
                <a:latin typeface="Arial" panose="020B0604020202020204" pitchFamily="34" charset="0"/>
                <a:ea typeface="Calibri" panose="020F0502020204030204" pitchFamily="34" charset="0"/>
              </a:rPr>
              <a:t> </a:t>
            </a:r>
            <a:r>
              <a:rPr lang="en-GB" sz="1800" b="1" dirty="0">
                <a:solidFill>
                  <a:srgbClr val="000000"/>
                </a:solidFill>
                <a:effectLst/>
                <a:latin typeface="Arial" panose="020B0604020202020204" pitchFamily="34" charset="0"/>
                <a:ea typeface="Calibri" panose="020F0502020204030204" pitchFamily="34" charset="0"/>
              </a:rPr>
              <a:t>contract is valid, but it only becomes enforceable if the buyer gets the loan. </a:t>
            </a:r>
            <a:endParaRPr lang="en-ZA" sz="1800" dirty="0">
              <a:effectLst/>
              <a:latin typeface="Arial" panose="020B0604020202020204" pitchFamily="34" charset="0"/>
              <a:ea typeface="Times New Roman" panose="02020603050405020304" pitchFamily="18" charset="0"/>
            </a:endParaRPr>
          </a:p>
          <a:p>
            <a:pPr algn="just"/>
            <a:r>
              <a:rPr lang="en-GB" sz="1800" dirty="0">
                <a:solidFill>
                  <a:srgbClr val="000000"/>
                </a:solidFill>
                <a:effectLst/>
                <a:latin typeface="Arial" panose="020B0604020202020204" pitchFamily="34" charset="0"/>
                <a:ea typeface="Times New Roman" panose="02020603050405020304" pitchFamily="18" charset="0"/>
              </a:rPr>
              <a:t>If the condition fails, so in our example, if the buyer doesn’t get the loan from the bank, then the obligation/ contract comes to an end. So if the buyer doesn’t get the loan from the bank she doesn’t have to buy the house and she will not be in breach.</a:t>
            </a:r>
            <a:endParaRPr lang="en-ZA" sz="1800" dirty="0">
              <a:effectLst/>
              <a:latin typeface="Arial" panose="020B0604020202020204" pitchFamily="34" charset="0"/>
              <a:ea typeface="Times New Roman" panose="02020603050405020304" pitchFamily="18" charset="0"/>
            </a:endParaRPr>
          </a:p>
          <a:p>
            <a:pPr algn="just"/>
            <a:r>
              <a:rPr lang="en-ZA" sz="1800" dirty="0">
                <a:effectLst/>
                <a:latin typeface="Arial" panose="020B0604020202020204" pitchFamily="34" charset="0"/>
                <a:ea typeface="Times New Roman" panose="02020603050405020304" pitchFamily="18" charset="0"/>
              </a:rPr>
              <a:t> </a:t>
            </a:r>
          </a:p>
          <a:p>
            <a:pPr algn="just"/>
            <a:r>
              <a:rPr lang="en-GB" sz="1800" dirty="0">
                <a:effectLst/>
                <a:latin typeface="Arial" panose="020B0604020202020204" pitchFamily="34" charset="0"/>
                <a:ea typeface="Times New Roman" panose="02020603050405020304" pitchFamily="18" charset="0"/>
              </a:rPr>
              <a:t>Sometimes the condition will have a time limit and if the condition is not met by that time, that is when the obligation/ contract will come to an end. </a:t>
            </a:r>
            <a:endParaRPr lang="en-ZA" sz="1800" dirty="0">
              <a:effectLst/>
              <a:latin typeface="Arial" panose="020B0604020202020204" pitchFamily="34" charset="0"/>
              <a:ea typeface="Times New Roman" panose="02020603050405020304" pitchFamily="18" charset="0"/>
            </a:endParaRPr>
          </a:p>
          <a:p>
            <a:pPr algn="just"/>
            <a:r>
              <a:rPr lang="en-GB" sz="1800" dirty="0">
                <a:effectLst/>
                <a:latin typeface="Arial" panose="020B0604020202020204" pitchFamily="34" charset="0"/>
                <a:ea typeface="Times New Roman" panose="02020603050405020304" pitchFamily="18" charset="0"/>
              </a:rPr>
              <a:t>If there is no time limit, it will be taken that the condition fails after a reasonable time. What is reasonable will depend on the facts of the case. </a:t>
            </a:r>
          </a:p>
          <a:p>
            <a:pPr algn="just"/>
            <a:endParaRPr lang="en-GB" sz="1800" dirty="0">
              <a:effectLst/>
              <a:latin typeface="Arial" panose="020B0604020202020204" pitchFamily="34" charset="0"/>
              <a:ea typeface="Times New Roman" panose="02020603050405020304" pitchFamily="18" charset="0"/>
            </a:endParaRPr>
          </a:p>
          <a:p>
            <a:pPr algn="just"/>
            <a:endParaRPr lang="en-ZA" sz="1800" dirty="0">
              <a:effectLst/>
              <a:latin typeface="Arial" panose="020B0604020202020204" pitchFamily="34"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C376C22F-200B-8447-9669-CCE6204993C5}" type="slidenum">
              <a:rPr lang="en-GB" smtClean="0"/>
              <a:t>10</a:t>
            </a:fld>
            <a:endParaRPr lang="en-GB"/>
          </a:p>
        </p:txBody>
      </p:sp>
    </p:spTree>
    <p:extLst>
      <p:ext uri="{BB962C8B-B14F-4D97-AF65-F5344CB8AC3E}">
        <p14:creationId xmlns:p14="http://schemas.microsoft.com/office/powerpoint/2010/main" val="32242509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ZA" sz="1800" b="1" dirty="0">
                <a:effectLst/>
                <a:latin typeface="Arial" panose="020B0604020202020204" pitchFamily="34" charset="0"/>
                <a:ea typeface="Times New Roman" panose="02020603050405020304" pitchFamily="18" charset="0"/>
              </a:rPr>
              <a:t>Example:</a:t>
            </a:r>
            <a:endParaRPr lang="en-ZA" sz="1800" dirty="0">
              <a:effectLst/>
              <a:latin typeface="Arial" panose="020B0604020202020204" pitchFamily="34" charset="0"/>
              <a:ea typeface="Times New Roman" panose="02020603050405020304" pitchFamily="18" charset="0"/>
            </a:endParaRPr>
          </a:p>
          <a:p>
            <a:r>
              <a:rPr lang="en-GB" sz="1800" dirty="0">
                <a:solidFill>
                  <a:srgbClr val="000000"/>
                </a:solidFill>
                <a:effectLst/>
                <a:latin typeface="Arial" panose="020B0604020202020204" pitchFamily="34" charset="0"/>
                <a:ea typeface="Calibri" panose="020F0502020204030204" pitchFamily="34" charset="0"/>
              </a:rPr>
              <a:t>In a divorce settlement agreement/ contract one spouse agrees to maintain the other spouse until they re-marry. So spouse A has to pay maintenance to spouse B from the moment the divorce contract/settlement is entered into but can stop paying </a:t>
            </a:r>
            <a:r>
              <a:rPr lang="en-GB" sz="1800" b="1" dirty="0">
                <a:solidFill>
                  <a:srgbClr val="000000"/>
                </a:solidFill>
                <a:effectLst/>
                <a:latin typeface="Arial" panose="020B0604020202020204" pitchFamily="34" charset="0"/>
                <a:ea typeface="Calibri" panose="020F0502020204030204" pitchFamily="34" charset="0"/>
              </a:rPr>
              <a:t>if </a:t>
            </a:r>
            <a:r>
              <a:rPr lang="en-GB" sz="1800" dirty="0">
                <a:solidFill>
                  <a:srgbClr val="000000"/>
                </a:solidFill>
                <a:effectLst/>
                <a:latin typeface="Arial" panose="020B0604020202020204" pitchFamily="34" charset="0"/>
                <a:ea typeface="Calibri" panose="020F0502020204030204" pitchFamily="34" charset="0"/>
              </a:rPr>
              <a:t>spouse B remarries. In that event, the contract comes to an end. </a:t>
            </a:r>
            <a:endParaRPr lang="en-ZA" sz="1800" dirty="0">
              <a:effectLst/>
              <a:latin typeface="Arial" panose="020B0604020202020204" pitchFamily="34"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C376C22F-200B-8447-9669-CCE6204993C5}" type="slidenum">
              <a:rPr lang="en-GB" smtClean="0"/>
              <a:t>11</a:t>
            </a:fld>
            <a:endParaRPr lang="en-GB"/>
          </a:p>
        </p:txBody>
      </p:sp>
    </p:spTree>
    <p:extLst>
      <p:ext uri="{BB962C8B-B14F-4D97-AF65-F5344CB8AC3E}">
        <p14:creationId xmlns:p14="http://schemas.microsoft.com/office/powerpoint/2010/main" val="38632512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GB" sz="1800" dirty="0">
                <a:effectLst/>
                <a:latin typeface="Arial" panose="020B0604020202020204" pitchFamily="34" charset="0"/>
                <a:ea typeface="Times New Roman" panose="02020603050405020304" pitchFamily="18" charset="0"/>
              </a:rPr>
              <a:t>Cancellation Clauses</a:t>
            </a:r>
          </a:p>
          <a:p>
            <a:pPr algn="just"/>
            <a:r>
              <a:rPr lang="en-GB" sz="1800" dirty="0">
                <a:effectLst/>
                <a:latin typeface="Arial" panose="020B0604020202020204" pitchFamily="34" charset="0"/>
                <a:ea typeface="Times New Roman" panose="02020603050405020304" pitchFamily="18" charset="0"/>
              </a:rPr>
              <a:t>The general rule is that you can only cancel a contract if the breach is material i.e. serious. </a:t>
            </a:r>
            <a:r>
              <a:rPr lang="en-GB" sz="1800" i="1" dirty="0">
                <a:effectLst/>
                <a:latin typeface="Arial" panose="020B0604020202020204" pitchFamily="34" charset="0"/>
                <a:ea typeface="Times New Roman" panose="02020603050405020304" pitchFamily="18" charset="0"/>
              </a:rPr>
              <a:t>Cancellation is one of the remedies for breach and we will look at cancellation in more detail under Breach of Contract.</a:t>
            </a:r>
            <a:r>
              <a:rPr lang="en-GB" sz="1800" dirty="0">
                <a:effectLst/>
                <a:latin typeface="Arial" panose="020B0604020202020204" pitchFamily="34" charset="0"/>
                <a:ea typeface="Times New Roman" panose="02020603050405020304" pitchFamily="18" charset="0"/>
              </a:rPr>
              <a:t> But for now, parties get around the above rule by putting in a cancellation clause which allows cancellation for any breach. even if it is not material. We will discuss this in more detail when we cover Breach of Contract.</a:t>
            </a:r>
          </a:p>
          <a:p>
            <a:pPr algn="just"/>
            <a:endParaRPr lang="en-GB" sz="1800" dirty="0">
              <a:effectLst/>
              <a:latin typeface="Arial" panose="020B0604020202020204" pitchFamily="34" charset="0"/>
              <a:ea typeface="Times New Roman" panose="02020603050405020304" pitchFamily="18" charset="0"/>
            </a:endParaRPr>
          </a:p>
          <a:p>
            <a:pPr algn="just"/>
            <a:r>
              <a:rPr lang="en-GB" sz="1800" dirty="0">
                <a:effectLst/>
                <a:latin typeface="Arial" panose="020B0604020202020204" pitchFamily="34" charset="0"/>
                <a:ea typeface="Times New Roman" panose="02020603050405020304" pitchFamily="18" charset="0"/>
              </a:rPr>
              <a:t>Penalty Clauses</a:t>
            </a:r>
          </a:p>
          <a:p>
            <a:pPr algn="just"/>
            <a:r>
              <a:rPr lang="en-GB" sz="1800" dirty="0">
                <a:effectLst/>
                <a:latin typeface="Arial" panose="020B0604020202020204" pitchFamily="34" charset="0"/>
                <a:ea typeface="Times New Roman" panose="02020603050405020304" pitchFamily="18" charset="0"/>
              </a:rPr>
              <a:t>If there has been a breach of contract and one party wants to sue for contractual damages to cover their financial loss, they must first calculate that </a:t>
            </a:r>
            <a:r>
              <a:rPr lang="en-GB" sz="1800" b="1" dirty="0">
                <a:effectLst/>
                <a:latin typeface="Arial" panose="020B0604020202020204" pitchFamily="34" charset="0"/>
                <a:ea typeface="Times New Roman" panose="02020603050405020304" pitchFamily="18" charset="0"/>
              </a:rPr>
              <a:t>actua</a:t>
            </a:r>
            <a:r>
              <a:rPr lang="en-GB" sz="1800" dirty="0">
                <a:effectLst/>
                <a:latin typeface="Arial" panose="020B0604020202020204" pitchFamily="34" charset="0"/>
                <a:ea typeface="Times New Roman" panose="02020603050405020304" pitchFamily="18" charset="0"/>
              </a:rPr>
              <a:t>l loss and then prove to the court that they have actually suffered that amount of loss. This can be time consuming and expensive. In contracts involving a lot of money or complex calculations you may need actuaries to calculate the loss, especially if it takes into account future loss over a period of time. </a:t>
            </a:r>
            <a:endParaRPr lang="en-ZA" sz="1800" dirty="0">
              <a:effectLst/>
              <a:latin typeface="Arial" panose="020B0604020202020204" pitchFamily="34" charset="0"/>
              <a:ea typeface="Times New Roman" panose="02020603050405020304" pitchFamily="18" charset="0"/>
            </a:endParaRPr>
          </a:p>
          <a:p>
            <a:pPr algn="just"/>
            <a:r>
              <a:rPr lang="en-GB" sz="1800" dirty="0">
                <a:effectLst/>
                <a:latin typeface="Arial" panose="020B0604020202020204" pitchFamily="34" charset="0"/>
                <a:ea typeface="Times New Roman" panose="02020603050405020304" pitchFamily="18" charset="0"/>
              </a:rPr>
              <a:t>To avoid this process, the parties can agree to include a penalty clause in their contract. This is a clause where the parties agree in advance what the innocent party will be able to claim as financial loss (damages) in the event of breach. So they agree on a </a:t>
            </a:r>
            <a:r>
              <a:rPr lang="en-GB" sz="1800" b="1" dirty="0">
                <a:effectLst/>
                <a:latin typeface="Arial" panose="020B0604020202020204" pitchFamily="34" charset="0"/>
                <a:ea typeface="Times New Roman" panose="02020603050405020304" pitchFamily="18" charset="0"/>
              </a:rPr>
              <a:t>pre-determined loss. </a:t>
            </a:r>
            <a:endParaRPr lang="en-ZA" sz="1800" dirty="0">
              <a:effectLst/>
              <a:latin typeface="Arial" panose="020B0604020202020204" pitchFamily="34" charset="0"/>
              <a:ea typeface="Times New Roman" panose="02020603050405020304" pitchFamily="18" charset="0"/>
            </a:endParaRPr>
          </a:p>
          <a:p>
            <a:pPr algn="just"/>
            <a:r>
              <a:rPr lang="en-GB" sz="1800" dirty="0">
                <a:effectLst/>
                <a:latin typeface="Arial" panose="020B0604020202020204" pitchFamily="34" charset="0"/>
                <a:ea typeface="Times New Roman" panose="02020603050405020304" pitchFamily="18" charset="0"/>
              </a:rPr>
              <a:t>These are very common in building contracts.</a:t>
            </a:r>
            <a:endParaRPr lang="en-ZA" sz="1800" dirty="0">
              <a:effectLst/>
              <a:latin typeface="Arial" panose="020B0604020202020204" pitchFamily="34" charset="0"/>
              <a:ea typeface="Times New Roman" panose="02020603050405020304" pitchFamily="18" charset="0"/>
            </a:endParaRPr>
          </a:p>
          <a:p>
            <a:pPr algn="just"/>
            <a:endParaRPr lang="en-ZA" sz="1800" dirty="0">
              <a:effectLst/>
              <a:latin typeface="Arial" panose="020B0604020202020204" pitchFamily="34" charset="0"/>
              <a:ea typeface="Times New Roman" panose="02020603050405020304" pitchFamily="18" charset="0"/>
            </a:endParaRPr>
          </a:p>
          <a:p>
            <a:pPr algn="just"/>
            <a:r>
              <a:rPr lang="en-GB" sz="1800" dirty="0">
                <a:effectLst/>
                <a:latin typeface="Arial" panose="020B0604020202020204" pitchFamily="34" charset="0"/>
                <a:ea typeface="Times New Roman" panose="02020603050405020304" pitchFamily="18" charset="0"/>
              </a:rPr>
              <a:t>Note, in terms of the Conventional Penalties Act – if there is a penalty clause, the plaintiff is limited to the pre-determined amount in the clause even if the actual loss is much higher, unless the contract expressly states that plaintiff can claim either the penalty (the pre-determined amount) or the actual loss.</a:t>
            </a:r>
            <a:r>
              <a:rPr lang="en-ZA" sz="2800" dirty="0">
                <a:effectLst/>
              </a:rPr>
              <a:t> </a:t>
            </a:r>
            <a:endParaRPr lang="en-ZA" sz="1800" dirty="0">
              <a:effectLst/>
              <a:latin typeface="Arial" panose="020B0604020202020204" pitchFamily="34"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C376C22F-200B-8447-9669-CCE6204993C5}" type="slidenum">
              <a:rPr lang="en-GB" smtClean="0"/>
              <a:t>12</a:t>
            </a:fld>
            <a:endParaRPr lang="en-GB"/>
          </a:p>
        </p:txBody>
      </p:sp>
    </p:spTree>
    <p:extLst>
      <p:ext uri="{BB962C8B-B14F-4D97-AF65-F5344CB8AC3E}">
        <p14:creationId xmlns:p14="http://schemas.microsoft.com/office/powerpoint/2010/main" val="18866717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4000" dirty="0">
                <a:effectLst/>
                <a:latin typeface="Calibri" panose="020F0502020204030204" pitchFamily="34" charset="0"/>
              </a:rPr>
              <a:t>These are terms which may be imposed (i.e. binding) on a party to a CONTRACT EVEN IF THEY HAVE NOT READ OR UNDERSTOOD THEM.</a:t>
            </a:r>
          </a:p>
          <a:p>
            <a:r>
              <a:rPr lang="en-ZA" sz="4000" dirty="0">
                <a:effectLst/>
                <a:latin typeface="Calibri" panose="020F0502020204030204" pitchFamily="34" charset="0"/>
              </a:rPr>
              <a:t>Exclusion clauses are one type of imposed term – they are our focus here. </a:t>
            </a:r>
          </a:p>
          <a:p>
            <a:endParaRPr lang="en-ZA" sz="4000" dirty="0">
              <a:effectLst/>
              <a:latin typeface="Calibri" panose="020F0502020204030204" pitchFamily="34" charset="0"/>
            </a:endParaRPr>
          </a:p>
          <a:p>
            <a:r>
              <a:rPr lang="en-ZA" sz="4000" dirty="0">
                <a:effectLst/>
                <a:latin typeface="Calibri" panose="020F0502020204030204" pitchFamily="34" charset="0"/>
              </a:rPr>
              <a:t>These clauses try to limit one party’s </a:t>
            </a:r>
            <a:r>
              <a:rPr lang="en-ZA" sz="4000" dirty="0" err="1">
                <a:effectLst/>
                <a:latin typeface="Calibri" panose="020F0502020204030204" pitchFamily="34" charset="0"/>
              </a:rPr>
              <a:t>delictualor</a:t>
            </a:r>
            <a:r>
              <a:rPr lang="en-ZA" sz="4000" dirty="0">
                <a:effectLst/>
                <a:latin typeface="Calibri" panose="020F0502020204030204" pitchFamily="34" charset="0"/>
              </a:rPr>
              <a:t> contractual liability and are normally an issue in “standard form” contracts</a:t>
            </a:r>
          </a:p>
          <a:p>
            <a:endParaRPr lang="en-ZA" sz="2800" dirty="0">
              <a:effectLst/>
              <a:latin typeface="Calibri" panose="020F0502020204030204" pitchFamily="34" charset="0"/>
            </a:endParaRPr>
          </a:p>
        </p:txBody>
      </p:sp>
      <p:sp>
        <p:nvSpPr>
          <p:cNvPr id="4" name="Slide Number Placeholder 3"/>
          <p:cNvSpPr>
            <a:spLocks noGrp="1"/>
          </p:cNvSpPr>
          <p:nvPr>
            <p:ph type="sldNum" sz="quarter" idx="5"/>
          </p:nvPr>
        </p:nvSpPr>
        <p:spPr/>
        <p:txBody>
          <a:bodyPr/>
          <a:lstStyle/>
          <a:p>
            <a:fld id="{C376C22F-200B-8447-9669-CCE6204993C5}" type="slidenum">
              <a:rPr lang="en-GB" smtClean="0"/>
              <a:t>13</a:t>
            </a:fld>
            <a:endParaRPr lang="en-GB"/>
          </a:p>
        </p:txBody>
      </p:sp>
    </p:spTree>
    <p:extLst>
      <p:ext uri="{BB962C8B-B14F-4D97-AF65-F5344CB8AC3E}">
        <p14:creationId xmlns:p14="http://schemas.microsoft.com/office/powerpoint/2010/main" val="4055173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ZA" sz="2800" dirty="0">
              <a:effectLst/>
              <a:latin typeface="Arial" panose="020B0604020202020204" pitchFamily="34" charset="0"/>
              <a:ea typeface="Times New Roman" panose="02020603050405020304" pitchFamily="18" charset="0"/>
            </a:endParaRPr>
          </a:p>
          <a:p>
            <a:pPr algn="just"/>
            <a:r>
              <a:rPr lang="en-ZA" sz="2800" dirty="0">
                <a:effectLst/>
                <a:latin typeface="Arial" panose="020B0604020202020204" pitchFamily="34" charset="0"/>
                <a:ea typeface="Times New Roman" panose="02020603050405020304" pitchFamily="18" charset="0"/>
              </a:rPr>
              <a:t>You know the common law elements from the law of mistake/</a:t>
            </a:r>
            <a:r>
              <a:rPr lang="en-ZA" sz="2800" dirty="0" err="1">
                <a:effectLst/>
                <a:latin typeface="Arial" panose="020B0604020202020204" pitchFamily="34" charset="0"/>
                <a:ea typeface="Times New Roman" panose="02020603050405020304" pitchFamily="18" charset="0"/>
              </a:rPr>
              <a:t>iustus</a:t>
            </a:r>
            <a:r>
              <a:rPr lang="en-ZA" sz="2800" dirty="0">
                <a:effectLst/>
                <a:latin typeface="Arial" panose="020B0604020202020204" pitchFamily="34" charset="0"/>
                <a:ea typeface="Times New Roman" panose="02020603050405020304" pitchFamily="18" charset="0"/>
              </a:rPr>
              <a:t> error and caveat </a:t>
            </a:r>
            <a:r>
              <a:rPr lang="en-ZA" sz="2800" dirty="0" err="1">
                <a:effectLst/>
                <a:latin typeface="Arial" panose="020B0604020202020204" pitchFamily="34" charset="0"/>
                <a:ea typeface="Times New Roman" panose="02020603050405020304" pitchFamily="18" charset="0"/>
              </a:rPr>
              <a:t>subscriptor</a:t>
            </a:r>
            <a:r>
              <a:rPr lang="en-ZA" sz="2800" dirty="0">
                <a:effectLst/>
                <a:latin typeface="Arial" panose="020B0604020202020204" pitchFamily="34" charset="0"/>
                <a:ea typeface="Times New Roman" panose="02020603050405020304" pitchFamily="18" charset="0"/>
              </a:rPr>
              <a:t>: </a:t>
            </a:r>
          </a:p>
          <a:p>
            <a:pPr algn="just"/>
            <a:endParaRPr lang="en-ZA" sz="2800" dirty="0">
              <a:effectLst/>
              <a:latin typeface="Arial" panose="020B0604020202020204" pitchFamily="34" charset="0"/>
              <a:ea typeface="Times New Roman" panose="02020603050405020304" pitchFamily="18" charset="0"/>
            </a:endParaRPr>
          </a:p>
          <a:p>
            <a:r>
              <a:rPr lang="en-ZA" sz="2800" dirty="0">
                <a:effectLst/>
                <a:latin typeface="Calibri" panose="020F0502020204030204" pitchFamily="34" charset="0"/>
              </a:rPr>
              <a:t>In other words, in these exceptional situations, even though the person signed the contract they will not be bound by the contract and the imposed term and can sue.</a:t>
            </a:r>
          </a:p>
          <a:p>
            <a:r>
              <a:rPr lang="en-ZA" sz="2800" dirty="0">
                <a:effectLst/>
                <a:latin typeface="Calibri" panose="020F0502020204030204" pitchFamily="34" charset="0"/>
              </a:rPr>
              <a:t>1.  Where the party can prove mistake and the contract is void.</a:t>
            </a:r>
          </a:p>
          <a:p>
            <a:r>
              <a:rPr lang="en-ZA" sz="2800" dirty="0">
                <a:effectLst/>
                <a:latin typeface="Calibri" panose="020F0502020204030204" pitchFamily="34" charset="0"/>
              </a:rPr>
              <a:t>OR</a:t>
            </a:r>
          </a:p>
          <a:p>
            <a:r>
              <a:rPr lang="en-ZA" sz="2800" dirty="0">
                <a:effectLst/>
                <a:latin typeface="Calibri" panose="020F0502020204030204" pitchFamily="34" charset="0"/>
              </a:rPr>
              <a:t>2.Where the other party knew or ought to have known that the terms did not reflect the signatory’s true intention. This could also lead to a mistake and render the contract void.</a:t>
            </a:r>
          </a:p>
          <a:p>
            <a:pPr algn="just"/>
            <a:endParaRPr lang="en-ZA" sz="1800" dirty="0">
              <a:effectLst/>
              <a:latin typeface="Arial" panose="020B0604020202020204" pitchFamily="34" charset="0"/>
              <a:ea typeface="Times New Roman" panose="02020603050405020304" pitchFamily="18" charset="0"/>
            </a:endParaRPr>
          </a:p>
          <a:p>
            <a:pPr algn="just"/>
            <a:endParaRPr lang="en-ZA" sz="1800" dirty="0">
              <a:effectLst/>
              <a:latin typeface="Arial" panose="020B0604020202020204" pitchFamily="34"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C376C22F-200B-8447-9669-CCE6204993C5}" type="slidenum">
              <a:rPr lang="en-GB" smtClean="0"/>
              <a:t>14</a:t>
            </a:fld>
            <a:endParaRPr lang="en-GB"/>
          </a:p>
        </p:txBody>
      </p:sp>
    </p:spTree>
    <p:extLst>
      <p:ext uri="{BB962C8B-B14F-4D97-AF65-F5344CB8AC3E}">
        <p14:creationId xmlns:p14="http://schemas.microsoft.com/office/powerpoint/2010/main" val="40341538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GB" sz="1800" dirty="0">
                <a:effectLst/>
                <a:latin typeface="Arial" panose="020B0604020202020204" pitchFamily="34" charset="0"/>
                <a:ea typeface="Times New Roman" panose="02020603050405020304" pitchFamily="18" charset="0"/>
              </a:rPr>
              <a:t>3. This means that the exclusion clause must be, for example: in bold print; and/or big font; and/or in a different colour; and/or in a separate paragraph; and/or prefaced by something like “Take Note”. </a:t>
            </a:r>
            <a:endParaRPr lang="en-ZA" sz="1800" dirty="0">
              <a:effectLst/>
              <a:latin typeface="Arial" panose="020B0604020202020204" pitchFamily="34" charset="0"/>
              <a:ea typeface="Times New Roman" panose="02020603050405020304" pitchFamily="18" charset="0"/>
            </a:endParaRPr>
          </a:p>
          <a:p>
            <a:pPr algn="just"/>
            <a:endParaRPr lang="en-ZA" sz="1800" dirty="0">
              <a:effectLst/>
              <a:latin typeface="Arial" panose="020B0604020202020204" pitchFamily="34" charset="0"/>
              <a:ea typeface="Times New Roman" panose="02020603050405020304" pitchFamily="18" charset="0"/>
            </a:endParaRPr>
          </a:p>
          <a:p>
            <a:pPr algn="just"/>
            <a:r>
              <a:rPr lang="en-ZA" sz="1800" dirty="0">
                <a:effectLst/>
                <a:latin typeface="Arial" panose="020B0604020202020204" pitchFamily="34" charset="0"/>
                <a:ea typeface="Times New Roman" panose="02020603050405020304" pitchFamily="18" charset="0"/>
              </a:rPr>
              <a:t>4. </a:t>
            </a:r>
            <a:r>
              <a:rPr lang="en-GB" sz="1800" dirty="0">
                <a:effectLst/>
                <a:latin typeface="Arial" panose="020B0604020202020204" pitchFamily="34" charset="0"/>
                <a:ea typeface="Times New Roman" panose="02020603050405020304" pitchFamily="18" charset="0"/>
              </a:rPr>
              <a:t>This means that someone with average literacy skills should be able to easily understand it. So really this is self-explanatory, but just remember not to judge by your own standards. You do not have average literacy skills, you are all above average, which is why you are at university!! </a:t>
            </a:r>
            <a:endParaRPr lang="en-ZA" sz="1800" dirty="0">
              <a:effectLst/>
              <a:latin typeface="Arial" panose="020B0604020202020204" pitchFamily="34" charset="0"/>
              <a:ea typeface="Times New Roman" panose="02020603050405020304" pitchFamily="18" charset="0"/>
            </a:endParaRPr>
          </a:p>
          <a:p>
            <a:pPr algn="just"/>
            <a:r>
              <a:rPr lang="en-GB" sz="1800" dirty="0">
                <a:effectLst/>
                <a:latin typeface="Arial" panose="020B0604020202020204" pitchFamily="34" charset="0"/>
                <a:ea typeface="Times New Roman" panose="02020603050405020304" pitchFamily="18" charset="0"/>
              </a:rPr>
              <a:t>So maybe in the bungy jumping example, the way to write the exclusion clause in the most plain language would have been: </a:t>
            </a:r>
            <a:r>
              <a:rPr lang="en-GB" sz="1800" i="1" dirty="0">
                <a:effectLst/>
                <a:latin typeface="Arial" panose="020B0604020202020204" pitchFamily="34" charset="0"/>
                <a:ea typeface="Times New Roman" panose="02020603050405020304" pitchFamily="18" charset="0"/>
              </a:rPr>
              <a:t>You can’t sue us if you are injured or die!!</a:t>
            </a:r>
            <a:endParaRPr lang="en-ZA" sz="1800" dirty="0">
              <a:effectLst/>
              <a:latin typeface="Arial" panose="020B0604020202020204" pitchFamily="34" charset="0"/>
              <a:ea typeface="Times New Roman" panose="02020603050405020304" pitchFamily="18" charset="0"/>
            </a:endParaRPr>
          </a:p>
          <a:p>
            <a:pPr algn="just"/>
            <a:endParaRPr lang="en-ZA" sz="1800" dirty="0">
              <a:effectLst/>
              <a:latin typeface="Arial" panose="020B0604020202020204" pitchFamily="34" charset="0"/>
              <a:ea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ZA" sz="1800" dirty="0">
                <a:effectLst/>
                <a:latin typeface="Arial" panose="020B0604020202020204" pitchFamily="34" charset="0"/>
                <a:ea typeface="Times New Roman" panose="02020603050405020304" pitchFamily="18" charset="0"/>
              </a:rPr>
              <a:t>5. </a:t>
            </a:r>
            <a:r>
              <a:rPr lang="en-GB" sz="1800" dirty="0">
                <a:effectLst/>
                <a:latin typeface="Arial" panose="020B0604020202020204" pitchFamily="34" charset="0"/>
                <a:ea typeface="Times New Roman" panose="02020603050405020304" pitchFamily="18" charset="0"/>
              </a:rPr>
              <a:t>So in the bungy jumping example, if the staff member had hurried me and I did not have time to read the exclusion clause(s) before I signed, then caveat </a:t>
            </a:r>
            <a:r>
              <a:rPr lang="en-GB" sz="1800" dirty="0" err="1">
                <a:effectLst/>
                <a:latin typeface="Arial" panose="020B0604020202020204" pitchFamily="34" charset="0"/>
                <a:ea typeface="Times New Roman" panose="02020603050405020304" pitchFamily="18" charset="0"/>
              </a:rPr>
              <a:t>subscriptor</a:t>
            </a:r>
            <a:r>
              <a:rPr lang="en-GB" sz="1800" dirty="0">
                <a:effectLst/>
                <a:latin typeface="Arial" panose="020B0604020202020204" pitchFamily="34" charset="0"/>
                <a:ea typeface="Times New Roman" panose="02020603050405020304" pitchFamily="18" charset="0"/>
              </a:rPr>
              <a:t> would not apply and I could sue them if I were injured.</a:t>
            </a:r>
            <a:endParaRPr lang="en-ZA" sz="1800" dirty="0">
              <a:effectLst/>
              <a:latin typeface="Arial" panose="020B0604020202020204" pitchFamily="34" charset="0"/>
              <a:ea typeface="Times New Roman" panose="02020603050405020304" pitchFamily="18" charset="0"/>
            </a:endParaRPr>
          </a:p>
          <a:p>
            <a:pPr algn="just"/>
            <a:endParaRPr lang="en-ZA" sz="1800" dirty="0">
              <a:effectLst/>
              <a:latin typeface="Arial" panose="020B0604020202020204" pitchFamily="34" charset="0"/>
              <a:ea typeface="Times New Roman" panose="02020603050405020304" pitchFamily="18" charset="0"/>
            </a:endParaRPr>
          </a:p>
          <a:p>
            <a:pPr algn="just"/>
            <a:r>
              <a:rPr lang="en-GB" sz="1800" dirty="0">
                <a:effectLst/>
                <a:latin typeface="Arial" panose="020B0604020202020204" pitchFamily="34" charset="0"/>
                <a:ea typeface="Times New Roman" panose="02020603050405020304" pitchFamily="18" charset="0"/>
              </a:rPr>
              <a:t>But the instruction to </a:t>
            </a:r>
            <a:r>
              <a:rPr lang="en-GB" sz="1800" b="1" dirty="0">
                <a:effectLst/>
                <a:latin typeface="Arial" panose="020B0604020202020204" pitchFamily="34" charset="0"/>
                <a:ea typeface="Times New Roman" panose="02020603050405020304" pitchFamily="18" charset="0"/>
              </a:rPr>
              <a:t>initial or sign the clause </a:t>
            </a:r>
            <a:r>
              <a:rPr lang="en-GB" sz="1800" dirty="0">
                <a:effectLst/>
                <a:latin typeface="Arial" panose="020B0604020202020204" pitchFamily="34" charset="0"/>
                <a:ea typeface="Times New Roman" panose="02020603050405020304" pitchFamily="18" charset="0"/>
              </a:rPr>
              <a:t>is self-explanatory. So look at the bungy jumping example and work out for yourself if you think it complies with this number 6. </a:t>
            </a:r>
            <a:endParaRPr lang="en-ZA" sz="1800" dirty="0">
              <a:effectLst/>
              <a:latin typeface="Arial" panose="020B0604020202020204" pitchFamily="34" charset="0"/>
              <a:ea typeface="Times New Roman" panose="02020603050405020304" pitchFamily="18" charset="0"/>
            </a:endParaRPr>
          </a:p>
          <a:p>
            <a:pPr algn="just"/>
            <a:r>
              <a:rPr lang="en-GB" sz="1800" dirty="0">
                <a:effectLst/>
                <a:latin typeface="Arial" panose="020B0604020202020204" pitchFamily="34" charset="0"/>
                <a:ea typeface="Times New Roman" panose="02020603050405020304" pitchFamily="18" charset="0"/>
              </a:rPr>
              <a:t>It seems just signing the contract </a:t>
            </a:r>
            <a:r>
              <a:rPr lang="en-GB" sz="1800" b="1" dirty="0">
                <a:effectLst/>
                <a:latin typeface="Arial" panose="020B0604020202020204" pitchFamily="34" charset="0"/>
                <a:ea typeface="Times New Roman" panose="02020603050405020304" pitchFamily="18" charset="0"/>
              </a:rPr>
              <a:t>at the end </a:t>
            </a:r>
            <a:r>
              <a:rPr lang="en-GB" sz="1800" dirty="0">
                <a:effectLst/>
                <a:latin typeface="Arial" panose="020B0604020202020204" pitchFamily="34" charset="0"/>
                <a:ea typeface="Times New Roman" panose="02020603050405020304" pitchFamily="18" charset="0"/>
              </a:rPr>
              <a:t>is NOT enough. The person must sign or initial next to the exclusion clause itself also. So in the bungy jumping example, I only signed at the end of the contract and not next to the exclusion clause. </a:t>
            </a:r>
            <a:endParaRPr lang="en-ZA" sz="1800" dirty="0">
              <a:effectLst/>
              <a:latin typeface="Arial" panose="020B0604020202020204" pitchFamily="34" charset="0"/>
              <a:ea typeface="Times New Roman" panose="02020603050405020304" pitchFamily="18" charset="0"/>
            </a:endParaRPr>
          </a:p>
          <a:p>
            <a:pPr algn="just"/>
            <a:r>
              <a:rPr lang="en-GB" sz="1800" dirty="0">
                <a:effectLst/>
                <a:latin typeface="Arial" panose="020B0604020202020204" pitchFamily="34" charset="0"/>
                <a:ea typeface="Times New Roman" panose="02020603050405020304" pitchFamily="18" charset="0"/>
              </a:rPr>
              <a:t>Therefore, under the CPA, caveat </a:t>
            </a:r>
            <a:r>
              <a:rPr lang="en-GB" sz="1800" dirty="0" err="1">
                <a:effectLst/>
                <a:latin typeface="Arial" panose="020B0604020202020204" pitchFamily="34" charset="0"/>
                <a:ea typeface="Times New Roman" panose="02020603050405020304" pitchFamily="18" charset="0"/>
              </a:rPr>
              <a:t>subscriptor</a:t>
            </a:r>
            <a:r>
              <a:rPr lang="en-GB" sz="1800" dirty="0">
                <a:effectLst/>
                <a:latin typeface="Arial" panose="020B0604020202020204" pitchFamily="34" charset="0"/>
                <a:ea typeface="Times New Roman" panose="02020603050405020304" pitchFamily="18" charset="0"/>
              </a:rPr>
              <a:t> would NOT apply and the exclusion clause would not be binding on me, so if I were injured while bungy jumping, could I sue Bloukrans Bungy CC? </a:t>
            </a:r>
            <a:r>
              <a:rPr lang="en-GB" sz="1800" i="1" dirty="0">
                <a:effectLst/>
                <a:latin typeface="Arial" panose="020B0604020202020204" pitchFamily="34" charset="0"/>
                <a:ea typeface="Times New Roman" panose="02020603050405020304" pitchFamily="18" charset="0"/>
              </a:rPr>
              <a:t>YES</a:t>
            </a:r>
            <a:r>
              <a:rPr lang="en-GB" sz="1800" dirty="0">
                <a:effectLst/>
                <a:latin typeface="Arial" panose="020B0604020202020204" pitchFamily="34" charset="0"/>
                <a:ea typeface="Times New Roman" panose="02020603050405020304" pitchFamily="18" charset="0"/>
              </a:rPr>
              <a:t>. So to avoid liability and for me to bound by the exclusion clause they should have made sure I signed at the end of the contract and signed or initialled </a:t>
            </a:r>
            <a:r>
              <a:rPr lang="en-GB" sz="1800" b="1" dirty="0">
                <a:effectLst/>
                <a:latin typeface="Arial" panose="020B0604020202020204" pitchFamily="34" charset="0"/>
                <a:ea typeface="Times New Roman" panose="02020603050405020304" pitchFamily="18" charset="0"/>
              </a:rPr>
              <a:t>next to the exclusion clause itself.</a:t>
            </a:r>
            <a:endParaRPr lang="en-ZA" sz="1800" dirty="0">
              <a:effectLst/>
              <a:latin typeface="Arial" panose="020B0604020202020204" pitchFamily="34" charset="0"/>
              <a:ea typeface="Times New Roman" panose="02020603050405020304" pitchFamily="18" charset="0"/>
            </a:endParaRPr>
          </a:p>
          <a:p>
            <a:pPr algn="just"/>
            <a:endParaRPr lang="en-ZA" sz="1800" dirty="0">
              <a:effectLst/>
              <a:latin typeface="Arial" panose="020B0604020202020204" pitchFamily="34"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C376C22F-200B-8447-9669-CCE6204993C5}" type="slidenum">
              <a:rPr lang="en-GB" smtClean="0"/>
              <a:t>15</a:t>
            </a:fld>
            <a:endParaRPr lang="en-GB"/>
          </a:p>
        </p:txBody>
      </p:sp>
    </p:spTree>
    <p:extLst>
      <p:ext uri="{BB962C8B-B14F-4D97-AF65-F5344CB8AC3E}">
        <p14:creationId xmlns:p14="http://schemas.microsoft.com/office/powerpoint/2010/main" val="14150781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sz="2800" dirty="0">
              <a:effectLst/>
              <a:latin typeface="Calibri" panose="020F0502020204030204" pitchFamily="34" charset="0"/>
            </a:endParaRPr>
          </a:p>
        </p:txBody>
      </p:sp>
      <p:sp>
        <p:nvSpPr>
          <p:cNvPr id="4" name="Slide Number Placeholder 3"/>
          <p:cNvSpPr>
            <a:spLocks noGrp="1"/>
          </p:cNvSpPr>
          <p:nvPr>
            <p:ph type="sldNum" sz="quarter" idx="5"/>
          </p:nvPr>
        </p:nvSpPr>
        <p:spPr/>
        <p:txBody>
          <a:bodyPr/>
          <a:lstStyle/>
          <a:p>
            <a:fld id="{C376C22F-200B-8447-9669-CCE6204993C5}" type="slidenum">
              <a:rPr lang="en-GB" smtClean="0"/>
              <a:t>16</a:t>
            </a:fld>
            <a:endParaRPr lang="en-GB"/>
          </a:p>
        </p:txBody>
      </p:sp>
    </p:spTree>
    <p:extLst>
      <p:ext uri="{BB962C8B-B14F-4D97-AF65-F5344CB8AC3E}">
        <p14:creationId xmlns:p14="http://schemas.microsoft.com/office/powerpoint/2010/main" val="23325505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ZA" sz="1800" dirty="0">
              <a:effectLst/>
              <a:latin typeface="Arial" panose="020B0604020202020204" pitchFamily="34"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C376C22F-200B-8447-9669-CCE6204993C5}" type="slidenum">
              <a:rPr lang="en-GB" smtClean="0"/>
              <a:t>17</a:t>
            </a:fld>
            <a:endParaRPr lang="en-GB"/>
          </a:p>
        </p:txBody>
      </p:sp>
    </p:spTree>
    <p:extLst>
      <p:ext uri="{BB962C8B-B14F-4D97-AF65-F5344CB8AC3E}">
        <p14:creationId xmlns:p14="http://schemas.microsoft.com/office/powerpoint/2010/main" val="30832902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ZA" sz="1800" dirty="0">
              <a:effectLst/>
              <a:latin typeface="Arial" panose="020B0604020202020204" pitchFamily="34"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C376C22F-200B-8447-9669-CCE6204993C5}" type="slidenum">
              <a:rPr lang="en-GB" smtClean="0"/>
              <a:t>18</a:t>
            </a:fld>
            <a:endParaRPr lang="en-GB"/>
          </a:p>
        </p:txBody>
      </p:sp>
    </p:spTree>
    <p:extLst>
      <p:ext uri="{BB962C8B-B14F-4D97-AF65-F5344CB8AC3E}">
        <p14:creationId xmlns:p14="http://schemas.microsoft.com/office/powerpoint/2010/main" val="28245503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GB" sz="1800" dirty="0">
                <a:effectLst/>
                <a:latin typeface="Arial" panose="020B0604020202020204" pitchFamily="34" charset="0"/>
                <a:ea typeface="Times New Roman" panose="02020603050405020304" pitchFamily="18" charset="0"/>
              </a:rPr>
              <a:t>To decide if the supplier has done everything reasonably necessary to bring the term to the consumer’s attention, we check if the following requirements have been met (ALL of the following requirements must be met):</a:t>
            </a:r>
            <a:endParaRPr lang="en-ZA" sz="1800" dirty="0">
              <a:effectLst/>
              <a:latin typeface="Arial" panose="020B0604020202020204" pitchFamily="34" charset="0"/>
              <a:ea typeface="Times New Roman" panose="02020603050405020304" pitchFamily="18" charset="0"/>
            </a:endParaRPr>
          </a:p>
          <a:p>
            <a:pPr marL="342900" lvl="0" indent="-342900" algn="just">
              <a:buFont typeface="+mj-lt"/>
              <a:buAutoNum type="arabicParenBoth"/>
            </a:pPr>
            <a:r>
              <a:rPr lang="en-GB" sz="1800" dirty="0">
                <a:effectLst/>
                <a:latin typeface="Arial" panose="020B0604020202020204" pitchFamily="34" charset="0"/>
                <a:ea typeface="Times New Roman" panose="02020603050405020304" pitchFamily="18" charset="0"/>
              </a:rPr>
              <a:t>The term on the ticket or notice must be drawn to the attention of the consumer. We have already discussed this above under Signed Contracts. </a:t>
            </a:r>
            <a:endParaRPr lang="en-ZA" sz="1800" dirty="0">
              <a:effectLst/>
              <a:latin typeface="Arial" panose="020B0604020202020204" pitchFamily="34" charset="0"/>
              <a:ea typeface="Times New Roman" panose="02020603050405020304" pitchFamily="18" charset="0"/>
            </a:endParaRPr>
          </a:p>
          <a:p>
            <a:pPr marL="457200" algn="just"/>
            <a:r>
              <a:rPr lang="en-GB" sz="1800" dirty="0">
                <a:effectLst/>
                <a:latin typeface="Arial" panose="020B0604020202020204" pitchFamily="34" charset="0"/>
                <a:ea typeface="Times New Roman" panose="02020603050405020304" pitchFamily="18" charset="0"/>
              </a:rPr>
              <a:t> </a:t>
            </a:r>
            <a:endParaRPr lang="en-ZA" sz="1800" dirty="0">
              <a:effectLst/>
              <a:latin typeface="Arial" panose="020B0604020202020204" pitchFamily="34" charset="0"/>
              <a:ea typeface="Times New Roman" panose="02020603050405020304" pitchFamily="18" charset="0"/>
            </a:endParaRPr>
          </a:p>
          <a:p>
            <a:pPr marL="457200" algn="just"/>
            <a:r>
              <a:rPr lang="en-GB" sz="1800" dirty="0">
                <a:effectLst/>
                <a:latin typeface="Arial" panose="020B0604020202020204" pitchFamily="34" charset="0"/>
                <a:ea typeface="Times New Roman" panose="02020603050405020304" pitchFamily="18" charset="0"/>
              </a:rPr>
              <a:t>This means that the exclusion clause must be for example: in bold print; and big font; and/or prefaced by something like “Take Note”. It must basically stand out and be noticeable and for example, in the case of a notice or sign, it must, not be obscured by a tree.</a:t>
            </a:r>
            <a:endParaRPr lang="en-ZA" sz="1800" dirty="0">
              <a:effectLst/>
              <a:latin typeface="Arial" panose="020B0604020202020204" pitchFamily="34" charset="0"/>
              <a:ea typeface="Times New Roman" panose="02020603050405020304" pitchFamily="18" charset="0"/>
            </a:endParaRPr>
          </a:p>
          <a:p>
            <a:pPr marL="457200" algn="just"/>
            <a:r>
              <a:rPr lang="en-GB" sz="1800" dirty="0">
                <a:effectLst/>
                <a:latin typeface="Arial" panose="020B0604020202020204" pitchFamily="34" charset="0"/>
                <a:ea typeface="Times New Roman" panose="02020603050405020304" pitchFamily="18" charset="0"/>
              </a:rPr>
              <a:t> </a:t>
            </a:r>
            <a:endParaRPr lang="en-ZA" sz="1800" dirty="0">
              <a:effectLst/>
              <a:latin typeface="Arial" panose="020B0604020202020204" pitchFamily="34" charset="0"/>
              <a:ea typeface="Times New Roman" panose="02020603050405020304" pitchFamily="18" charset="0"/>
            </a:endParaRPr>
          </a:p>
          <a:p>
            <a:pPr marL="342900" lvl="0" indent="-342900" algn="just">
              <a:buFont typeface="+mj-lt"/>
              <a:buAutoNum type="arabicParenBoth"/>
            </a:pPr>
            <a:r>
              <a:rPr lang="en-GB" sz="1800" dirty="0">
                <a:effectLst/>
                <a:latin typeface="Arial" panose="020B0604020202020204" pitchFamily="34" charset="0"/>
                <a:ea typeface="Times New Roman" panose="02020603050405020304" pitchFamily="18" charset="0"/>
              </a:rPr>
              <a:t>The term on the ticket or notice must be in plain language. </a:t>
            </a:r>
            <a:endParaRPr lang="en-ZA" sz="1800" dirty="0">
              <a:effectLst/>
              <a:latin typeface="Arial" panose="020B0604020202020204" pitchFamily="34" charset="0"/>
              <a:ea typeface="Times New Roman" panose="02020603050405020304" pitchFamily="18" charset="0"/>
            </a:endParaRPr>
          </a:p>
          <a:p>
            <a:pPr marL="457200" algn="just"/>
            <a:r>
              <a:rPr lang="en-GB" sz="1800" dirty="0">
                <a:effectLst/>
                <a:latin typeface="Arial" panose="020B0604020202020204" pitchFamily="34" charset="0"/>
                <a:ea typeface="Times New Roman" panose="02020603050405020304" pitchFamily="18" charset="0"/>
              </a:rPr>
              <a:t> </a:t>
            </a:r>
            <a:endParaRPr lang="en-ZA" sz="1800" dirty="0">
              <a:effectLst/>
              <a:latin typeface="Arial" panose="020B0604020202020204" pitchFamily="34" charset="0"/>
              <a:ea typeface="Times New Roman" panose="02020603050405020304" pitchFamily="18" charset="0"/>
            </a:endParaRPr>
          </a:p>
          <a:p>
            <a:pPr marL="457200" algn="just"/>
            <a:r>
              <a:rPr lang="en-GB" sz="1800" dirty="0">
                <a:effectLst/>
                <a:latin typeface="Arial" panose="020B0604020202020204" pitchFamily="34" charset="0"/>
                <a:ea typeface="Times New Roman" panose="02020603050405020304" pitchFamily="18" charset="0"/>
              </a:rPr>
              <a:t>We have already discussed this above under Signed Contracts.</a:t>
            </a:r>
            <a:endParaRPr lang="en-ZA" sz="1800" dirty="0">
              <a:effectLst/>
              <a:latin typeface="Arial" panose="020B0604020202020204" pitchFamily="34" charset="0"/>
              <a:ea typeface="Times New Roman" panose="02020603050405020304" pitchFamily="18" charset="0"/>
            </a:endParaRPr>
          </a:p>
          <a:p>
            <a:pPr marL="457200" algn="just"/>
            <a:r>
              <a:rPr lang="en-GB" sz="1800" dirty="0">
                <a:effectLst/>
                <a:latin typeface="Arial" panose="020B0604020202020204" pitchFamily="34" charset="0"/>
                <a:ea typeface="Times New Roman" panose="02020603050405020304" pitchFamily="18" charset="0"/>
              </a:rPr>
              <a:t> </a:t>
            </a:r>
            <a:endParaRPr lang="en-ZA" sz="1800" dirty="0">
              <a:effectLst/>
              <a:latin typeface="Arial" panose="020B0604020202020204" pitchFamily="34" charset="0"/>
              <a:ea typeface="Times New Roman" panose="02020603050405020304" pitchFamily="18" charset="0"/>
            </a:endParaRPr>
          </a:p>
          <a:p>
            <a:pPr marL="342900" lvl="0" indent="-342900" algn="just">
              <a:buFont typeface="+mj-lt"/>
              <a:buAutoNum type="arabicParenBoth"/>
            </a:pPr>
            <a:r>
              <a:rPr lang="en-GB" sz="1800" dirty="0">
                <a:effectLst/>
                <a:latin typeface="Arial" panose="020B0604020202020204" pitchFamily="34" charset="0"/>
                <a:ea typeface="Times New Roman" panose="02020603050405020304" pitchFamily="18" charset="0"/>
              </a:rPr>
              <a:t>In the case of tickets ONLY (i.e. not for notices or signs) it must be in a contractual form.</a:t>
            </a:r>
            <a:endParaRPr lang="en-ZA" sz="1800" dirty="0">
              <a:effectLst/>
              <a:latin typeface="Arial" panose="020B0604020202020204" pitchFamily="34" charset="0"/>
              <a:ea typeface="Times New Roman" panose="02020603050405020304" pitchFamily="18" charset="0"/>
            </a:endParaRPr>
          </a:p>
          <a:p>
            <a:pPr marL="457200" algn="just"/>
            <a:r>
              <a:rPr lang="en-GB" sz="1800" dirty="0">
                <a:effectLst/>
                <a:latin typeface="Arial" panose="020B0604020202020204" pitchFamily="34" charset="0"/>
                <a:ea typeface="Times New Roman" panose="02020603050405020304" pitchFamily="18" charset="0"/>
              </a:rPr>
              <a:t> </a:t>
            </a:r>
            <a:endParaRPr lang="en-ZA" sz="1800" dirty="0">
              <a:effectLst/>
              <a:latin typeface="Arial" panose="020B0604020202020204" pitchFamily="34" charset="0"/>
              <a:ea typeface="Times New Roman" panose="02020603050405020304" pitchFamily="18" charset="0"/>
            </a:endParaRPr>
          </a:p>
          <a:p>
            <a:pPr marL="457200" algn="just"/>
            <a:r>
              <a:rPr lang="en-GB" sz="1800" dirty="0">
                <a:effectLst/>
                <a:latin typeface="Arial" panose="020B0604020202020204" pitchFamily="34" charset="0"/>
                <a:ea typeface="Times New Roman" panose="02020603050405020304" pitchFamily="18" charset="0"/>
              </a:rPr>
              <a:t>There various kinds of documents which we loosely refer to as “tickets” but which are not actually tickets in the true sense of the word. </a:t>
            </a:r>
            <a:endParaRPr lang="en-ZA" sz="1800" dirty="0">
              <a:effectLst/>
              <a:latin typeface="Arial" panose="020B0604020202020204" pitchFamily="34" charset="0"/>
              <a:ea typeface="Times New Roman" panose="02020603050405020304" pitchFamily="18" charset="0"/>
            </a:endParaRPr>
          </a:p>
          <a:p>
            <a:pPr marL="457200" algn="just"/>
            <a:r>
              <a:rPr lang="en-GB" sz="1800" dirty="0">
                <a:effectLst/>
                <a:latin typeface="Arial" panose="020B0604020202020204" pitchFamily="34" charset="0"/>
                <a:ea typeface="Times New Roman" panose="02020603050405020304" pitchFamily="18" charset="0"/>
              </a:rPr>
              <a:t>The following documents </a:t>
            </a:r>
            <a:r>
              <a:rPr lang="en-GB" sz="1800" b="1" dirty="0">
                <a:effectLst/>
                <a:latin typeface="Arial" panose="020B0604020202020204" pitchFamily="34" charset="0"/>
                <a:ea typeface="Times New Roman" panose="02020603050405020304" pitchFamily="18" charset="0"/>
              </a:rPr>
              <a:t>are considered to be in contractual form and will bind the consumer </a:t>
            </a:r>
            <a:r>
              <a:rPr lang="en-GB" sz="1800" dirty="0">
                <a:effectLst/>
                <a:latin typeface="Arial" panose="020B0604020202020204" pitchFamily="34" charset="0"/>
                <a:ea typeface="Times New Roman" panose="02020603050405020304" pitchFamily="18" charset="0"/>
              </a:rPr>
              <a:t>(if all the other requirements are met)</a:t>
            </a:r>
            <a:r>
              <a:rPr lang="en-GB" sz="1800" b="1" dirty="0">
                <a:effectLst/>
                <a:latin typeface="Arial" panose="020B0604020202020204" pitchFamily="34" charset="0"/>
                <a:ea typeface="Times New Roman" panose="02020603050405020304" pitchFamily="18" charset="0"/>
              </a:rPr>
              <a:t>: </a:t>
            </a:r>
            <a:r>
              <a:rPr lang="en-GB" sz="1800" dirty="0">
                <a:effectLst/>
                <a:latin typeface="Arial" panose="020B0604020202020204" pitchFamily="34" charset="0"/>
                <a:ea typeface="Times New Roman" panose="02020603050405020304" pitchFamily="18" charset="0"/>
              </a:rPr>
              <a:t>quotes, order forms, proper tickets- like a bus ticket or movie ticket. </a:t>
            </a:r>
            <a:endParaRPr lang="en-ZA" sz="1800" dirty="0">
              <a:effectLst/>
              <a:latin typeface="Arial" panose="020B0604020202020204" pitchFamily="34" charset="0"/>
              <a:ea typeface="Times New Roman" panose="02020603050405020304" pitchFamily="18" charset="0"/>
            </a:endParaRPr>
          </a:p>
          <a:p>
            <a:pPr marL="457200" algn="just"/>
            <a:r>
              <a:rPr lang="en-GB" sz="1800" dirty="0">
                <a:effectLst/>
                <a:latin typeface="Arial" panose="020B0604020202020204" pitchFamily="34" charset="0"/>
                <a:ea typeface="Times New Roman" panose="02020603050405020304" pitchFamily="18" charset="0"/>
              </a:rPr>
              <a:t>The following documents are </a:t>
            </a:r>
            <a:r>
              <a:rPr lang="en-GB" sz="1800" b="1" dirty="0">
                <a:effectLst/>
                <a:latin typeface="Arial" panose="020B0604020202020204" pitchFamily="34" charset="0"/>
                <a:ea typeface="Times New Roman" panose="02020603050405020304" pitchFamily="18" charset="0"/>
              </a:rPr>
              <a:t>not considered to be in a contractual </a:t>
            </a:r>
            <a:r>
              <a:rPr lang="en-GB" sz="1800" dirty="0">
                <a:effectLst/>
                <a:latin typeface="Arial" panose="020B0604020202020204" pitchFamily="34" charset="0"/>
                <a:ea typeface="Times New Roman" panose="02020603050405020304" pitchFamily="18" charset="0"/>
              </a:rPr>
              <a:t>form and will </a:t>
            </a:r>
            <a:r>
              <a:rPr lang="en-GB" sz="1800" b="1" dirty="0">
                <a:effectLst/>
                <a:latin typeface="Arial" panose="020B0604020202020204" pitchFamily="34" charset="0"/>
                <a:ea typeface="Times New Roman" panose="02020603050405020304" pitchFamily="18" charset="0"/>
              </a:rPr>
              <a:t>not </a:t>
            </a:r>
            <a:r>
              <a:rPr lang="en-GB" sz="1800" dirty="0">
                <a:effectLst/>
                <a:latin typeface="Arial" panose="020B0604020202020204" pitchFamily="34" charset="0"/>
                <a:ea typeface="Times New Roman" panose="02020603050405020304" pitchFamily="18" charset="0"/>
              </a:rPr>
              <a:t>bind the customer: receipts, statements of account and invoices.</a:t>
            </a:r>
            <a:endParaRPr lang="en-ZA" sz="1800" dirty="0">
              <a:effectLst/>
              <a:latin typeface="Arial" panose="020B0604020202020204" pitchFamily="34" charset="0"/>
              <a:ea typeface="Times New Roman" panose="02020603050405020304" pitchFamily="18" charset="0"/>
            </a:endParaRPr>
          </a:p>
          <a:p>
            <a:pPr marL="457200" algn="just"/>
            <a:r>
              <a:rPr lang="en-GB" sz="1800" dirty="0">
                <a:effectLst/>
                <a:latin typeface="Arial" panose="020B0604020202020204" pitchFamily="34" charset="0"/>
                <a:ea typeface="Times New Roman" panose="02020603050405020304" pitchFamily="18" charset="0"/>
              </a:rPr>
              <a:t> </a:t>
            </a:r>
            <a:endParaRPr lang="en-ZA" sz="1800" dirty="0">
              <a:effectLst/>
              <a:latin typeface="Arial" panose="020B0604020202020204" pitchFamily="34" charset="0"/>
              <a:ea typeface="Times New Roman" panose="02020603050405020304" pitchFamily="18" charset="0"/>
            </a:endParaRPr>
          </a:p>
          <a:p>
            <a:pPr algn="just"/>
            <a:endParaRPr lang="en-ZA" sz="1800" dirty="0">
              <a:effectLst/>
              <a:latin typeface="Arial" panose="020B0604020202020204" pitchFamily="34"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C376C22F-200B-8447-9669-CCE6204993C5}" type="slidenum">
              <a:rPr lang="en-GB" smtClean="0"/>
              <a:t>19</a:t>
            </a:fld>
            <a:endParaRPr lang="en-GB"/>
          </a:p>
        </p:txBody>
      </p:sp>
    </p:spTree>
    <p:extLst>
      <p:ext uri="{BB962C8B-B14F-4D97-AF65-F5344CB8AC3E}">
        <p14:creationId xmlns:p14="http://schemas.microsoft.com/office/powerpoint/2010/main" val="3291441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376C22F-200B-8447-9669-CCE6204993C5}" type="slidenum">
              <a:rPr lang="en-GB" smtClean="0"/>
              <a:t>2</a:t>
            </a:fld>
            <a:endParaRPr lang="en-GB"/>
          </a:p>
        </p:txBody>
      </p:sp>
    </p:spTree>
    <p:extLst>
      <p:ext uri="{BB962C8B-B14F-4D97-AF65-F5344CB8AC3E}">
        <p14:creationId xmlns:p14="http://schemas.microsoft.com/office/powerpoint/2010/main" val="3437010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800" dirty="0">
                <a:effectLst/>
                <a:latin typeface="Arial" panose="020B0604020202020204" pitchFamily="34" charset="0"/>
                <a:ea typeface="Times New Roman" panose="02020603050405020304" pitchFamily="18" charset="0"/>
              </a:rPr>
              <a:t>An express term is simply a term that has been/is expressed either verbally or in writing.</a:t>
            </a:r>
            <a:r>
              <a:rPr lang="en-ZA" dirty="0">
                <a:effectLst/>
              </a:rPr>
              <a:t> </a:t>
            </a:r>
            <a:endParaRPr lang="en-GB" dirty="0"/>
          </a:p>
        </p:txBody>
      </p:sp>
      <p:sp>
        <p:nvSpPr>
          <p:cNvPr id="4" name="Slide Number Placeholder 3"/>
          <p:cNvSpPr>
            <a:spLocks noGrp="1"/>
          </p:cNvSpPr>
          <p:nvPr>
            <p:ph type="sldNum" sz="quarter" idx="5"/>
          </p:nvPr>
        </p:nvSpPr>
        <p:spPr/>
        <p:txBody>
          <a:bodyPr/>
          <a:lstStyle/>
          <a:p>
            <a:fld id="{C376C22F-200B-8447-9669-CCE6204993C5}" type="slidenum">
              <a:rPr lang="en-GB" smtClean="0"/>
              <a:t>3</a:t>
            </a:fld>
            <a:endParaRPr lang="en-GB"/>
          </a:p>
        </p:txBody>
      </p:sp>
    </p:spTree>
    <p:extLst>
      <p:ext uri="{BB962C8B-B14F-4D97-AF65-F5344CB8AC3E}">
        <p14:creationId xmlns:p14="http://schemas.microsoft.com/office/powerpoint/2010/main" val="2935023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2800" dirty="0">
                <a:effectLst/>
                <a:latin typeface="Calibri" panose="020F0502020204030204" pitchFamily="34" charset="0"/>
              </a:rPr>
              <a:t>An implied term is a term of the contract that is binding on the parties even though they have not mentioned it expressly in their verbal or written agreement.</a:t>
            </a:r>
          </a:p>
        </p:txBody>
      </p:sp>
      <p:sp>
        <p:nvSpPr>
          <p:cNvPr id="4" name="Slide Number Placeholder 3"/>
          <p:cNvSpPr>
            <a:spLocks noGrp="1"/>
          </p:cNvSpPr>
          <p:nvPr>
            <p:ph type="sldNum" sz="quarter" idx="5"/>
          </p:nvPr>
        </p:nvSpPr>
        <p:spPr/>
        <p:txBody>
          <a:bodyPr/>
          <a:lstStyle/>
          <a:p>
            <a:fld id="{C376C22F-200B-8447-9669-CCE6204993C5}" type="slidenum">
              <a:rPr lang="en-GB" smtClean="0"/>
              <a:t>4</a:t>
            </a:fld>
            <a:endParaRPr lang="en-GB"/>
          </a:p>
        </p:txBody>
      </p:sp>
    </p:spTree>
    <p:extLst>
      <p:ext uri="{BB962C8B-B14F-4D97-AF65-F5344CB8AC3E}">
        <p14:creationId xmlns:p14="http://schemas.microsoft.com/office/powerpoint/2010/main" val="5613787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algn="just"/>
            <a:r>
              <a:rPr lang="en-GB" sz="1800" dirty="0">
                <a:effectLst/>
                <a:latin typeface="Arial" panose="020B0604020202020204" pitchFamily="34" charset="0"/>
                <a:ea typeface="Times New Roman" panose="02020603050405020304" pitchFamily="18" charset="0"/>
              </a:rPr>
              <a:t>CB Test:</a:t>
            </a:r>
          </a:p>
          <a:p>
            <a:pPr marL="228600" algn="just"/>
            <a:r>
              <a:rPr lang="en-GB" sz="1800" dirty="0">
                <a:effectLst/>
                <a:latin typeface="Arial" panose="020B0604020202020204" pitchFamily="34" charset="0"/>
                <a:ea typeface="Times New Roman" panose="02020603050405020304" pitchFamily="18" charset="0"/>
              </a:rPr>
              <a:t>If an imaginary curious bystander (i.e. some nosey person eavesdropping on the conversation between the two parties) had asked both parties at the time that the contract was entered into (concluded):</a:t>
            </a:r>
            <a:endParaRPr lang="en-ZA" sz="1800" dirty="0">
              <a:effectLst/>
              <a:latin typeface="Arial" panose="020B0604020202020204" pitchFamily="34" charset="0"/>
              <a:ea typeface="Times New Roman" panose="02020603050405020304" pitchFamily="18" charset="0"/>
            </a:endParaRPr>
          </a:p>
          <a:p>
            <a:pPr marL="228600" algn="just"/>
            <a:r>
              <a:rPr lang="en-ZA" sz="1800" dirty="0">
                <a:effectLst/>
                <a:latin typeface="Arial" panose="020B0604020202020204" pitchFamily="34" charset="0"/>
                <a:ea typeface="Times New Roman" panose="02020603050405020304" pitchFamily="18" charset="0"/>
              </a:rPr>
              <a:t>“What about this particular term that you haven’t mentioned?”</a:t>
            </a:r>
          </a:p>
          <a:p>
            <a:pPr marL="228600" algn="just"/>
            <a:r>
              <a:rPr lang="en-ZA" sz="1800" dirty="0">
                <a:effectLst/>
                <a:latin typeface="Arial" panose="020B0604020202020204" pitchFamily="34" charset="0"/>
                <a:ea typeface="Times New Roman" panose="02020603050405020304" pitchFamily="18" charset="0"/>
              </a:rPr>
              <a:t>Then, if both parties (acting honestly and reasonably) would have answered: “Oh – of course that is included, but we just did not think about it,” OR “Oh – of course that is included but it is so obvious that we didn’t even think to mention it!” </a:t>
            </a:r>
          </a:p>
          <a:p>
            <a:pPr marL="228600" algn="just"/>
            <a:r>
              <a:rPr lang="en-GB" sz="1800" dirty="0">
                <a:effectLst/>
                <a:latin typeface="Arial" panose="020B0604020202020204" pitchFamily="34" charset="0"/>
                <a:ea typeface="Times New Roman" panose="02020603050405020304" pitchFamily="18" charset="0"/>
              </a:rPr>
              <a:t>If ONE of the above answers is the answer to the curious bystander’s question, the term will be a tacit term (term implied on the facts) and will form part of the contract even though it has not been expressly mentioned. So it will be binding on the parties.</a:t>
            </a:r>
            <a:endParaRPr lang="en-ZA" sz="1800" dirty="0">
              <a:effectLst/>
              <a:latin typeface="Arial" panose="020B0604020202020204" pitchFamily="34" charset="0"/>
              <a:ea typeface="Times New Roman" panose="02020603050405020304" pitchFamily="18" charset="0"/>
            </a:endParaRPr>
          </a:p>
          <a:p>
            <a:endParaRPr lang="en-GB" dirty="0"/>
          </a:p>
          <a:p>
            <a:pPr algn="just"/>
            <a:r>
              <a:rPr lang="en-ZA" sz="1800" b="1" dirty="0">
                <a:solidFill>
                  <a:srgbClr val="000000"/>
                </a:solidFill>
                <a:effectLst/>
                <a:latin typeface="Arial" panose="020B0604020202020204" pitchFamily="34" charset="0"/>
                <a:ea typeface="Times New Roman" panose="02020603050405020304" pitchFamily="18" charset="0"/>
              </a:rPr>
              <a:t>Case Example: </a:t>
            </a:r>
            <a:r>
              <a:rPr lang="en-GB" sz="1800" b="1" i="1" dirty="0">
                <a:solidFill>
                  <a:srgbClr val="000000"/>
                </a:solidFill>
                <a:effectLst/>
                <a:latin typeface="Arial" panose="020B0604020202020204" pitchFamily="34" charset="0"/>
                <a:ea typeface="Times New Roman" panose="02020603050405020304" pitchFamily="18" charset="0"/>
              </a:rPr>
              <a:t>West </a:t>
            </a:r>
            <a:r>
              <a:rPr lang="en-GB" sz="1800" b="1" i="1" dirty="0" err="1">
                <a:solidFill>
                  <a:srgbClr val="000000"/>
                </a:solidFill>
                <a:effectLst/>
                <a:latin typeface="Arial" panose="020B0604020202020204" pitchFamily="34" charset="0"/>
                <a:ea typeface="Times New Roman" panose="02020603050405020304" pitchFamily="18" charset="0"/>
              </a:rPr>
              <a:t>Witswatersrand</a:t>
            </a:r>
            <a:r>
              <a:rPr lang="en-GB" sz="1800" b="1" i="1" dirty="0">
                <a:solidFill>
                  <a:srgbClr val="000000"/>
                </a:solidFill>
                <a:effectLst/>
                <a:latin typeface="Arial" panose="020B0604020202020204" pitchFamily="34" charset="0"/>
                <a:ea typeface="Times New Roman" panose="02020603050405020304" pitchFamily="18" charset="0"/>
              </a:rPr>
              <a:t> Areas Ltd v </a:t>
            </a:r>
            <a:r>
              <a:rPr lang="en-GB" sz="1800" b="1" i="1" dirty="0" err="1">
                <a:solidFill>
                  <a:srgbClr val="000000"/>
                </a:solidFill>
                <a:effectLst/>
                <a:latin typeface="Arial" panose="020B0604020202020204" pitchFamily="34" charset="0"/>
                <a:ea typeface="Times New Roman" panose="02020603050405020304" pitchFamily="18" charset="0"/>
              </a:rPr>
              <a:t>Roos</a:t>
            </a:r>
            <a:r>
              <a:rPr lang="en-GB" sz="1800" b="1" i="1" dirty="0">
                <a:solidFill>
                  <a:srgbClr val="000000"/>
                </a:solidFill>
                <a:effectLst/>
                <a:latin typeface="Arial" panose="020B0604020202020204" pitchFamily="34" charset="0"/>
                <a:ea typeface="Times New Roman" panose="02020603050405020304" pitchFamily="18" charset="0"/>
              </a:rPr>
              <a:t> </a:t>
            </a:r>
            <a:r>
              <a:rPr lang="en-GB" sz="1800" b="1" dirty="0">
                <a:solidFill>
                  <a:srgbClr val="000000"/>
                </a:solidFill>
                <a:effectLst/>
                <a:latin typeface="Arial" panose="020B0604020202020204" pitchFamily="34" charset="0"/>
                <a:ea typeface="Times New Roman" panose="02020603050405020304" pitchFamily="18" charset="0"/>
              </a:rPr>
              <a:t>1936 AD 6</a:t>
            </a:r>
            <a:endParaRPr lang="en-ZA" sz="1800" dirty="0">
              <a:effectLst/>
              <a:latin typeface="Arial" panose="020B0604020202020204" pitchFamily="34" charset="0"/>
              <a:ea typeface="Times New Roman" panose="02020603050405020304" pitchFamily="18" charset="0"/>
            </a:endParaRPr>
          </a:p>
          <a:p>
            <a:pPr algn="just"/>
            <a:r>
              <a:rPr lang="en-GB" sz="1800" dirty="0" err="1">
                <a:solidFill>
                  <a:srgbClr val="000000"/>
                </a:solidFill>
                <a:effectLst/>
                <a:latin typeface="Arial" panose="020B0604020202020204" pitchFamily="34" charset="0"/>
                <a:ea typeface="Times New Roman" panose="02020603050405020304" pitchFamily="18" charset="0"/>
              </a:rPr>
              <a:t>Roos</a:t>
            </a:r>
            <a:r>
              <a:rPr lang="en-GB" sz="1800" dirty="0">
                <a:solidFill>
                  <a:srgbClr val="000000"/>
                </a:solidFill>
                <a:effectLst/>
                <a:latin typeface="Arial" panose="020B0604020202020204" pitchFamily="34" charset="0"/>
                <a:ea typeface="Times New Roman" panose="02020603050405020304" pitchFamily="18" charset="0"/>
              </a:rPr>
              <a:t> owned a farm and he sold West </a:t>
            </a:r>
            <a:r>
              <a:rPr lang="en-GB" sz="1800" dirty="0" err="1">
                <a:solidFill>
                  <a:srgbClr val="000000"/>
                </a:solidFill>
                <a:effectLst/>
                <a:latin typeface="Arial" panose="020B0604020202020204" pitchFamily="34" charset="0"/>
                <a:ea typeface="Times New Roman" panose="02020603050405020304" pitchFamily="18" charset="0"/>
              </a:rPr>
              <a:t>Witswatersrand</a:t>
            </a:r>
            <a:r>
              <a:rPr lang="en-GB" sz="1800" dirty="0">
                <a:solidFill>
                  <a:srgbClr val="000000"/>
                </a:solidFill>
                <a:effectLst/>
                <a:latin typeface="Arial" panose="020B0604020202020204" pitchFamily="34" charset="0"/>
                <a:ea typeface="Times New Roman" panose="02020603050405020304" pitchFamily="18" charset="0"/>
              </a:rPr>
              <a:t> Areas Ltd (W) the rights to obtain government permission to mine the land on the farm. But you can only get government permission to mine if you can prove that precious metals exist in the land. </a:t>
            </a:r>
            <a:endParaRPr lang="en-ZA" sz="1800" dirty="0">
              <a:effectLst/>
              <a:latin typeface="Arial" panose="020B0604020202020204" pitchFamily="34" charset="0"/>
              <a:ea typeface="Times New Roman" panose="02020603050405020304" pitchFamily="18" charset="0"/>
            </a:endParaRPr>
          </a:p>
          <a:p>
            <a:pPr algn="just"/>
            <a:r>
              <a:rPr lang="en-GB" sz="1800" dirty="0">
                <a:solidFill>
                  <a:srgbClr val="000000"/>
                </a:solidFill>
                <a:effectLst/>
                <a:latin typeface="Arial" panose="020B0604020202020204" pitchFamily="34" charset="0"/>
                <a:ea typeface="Times New Roman" panose="02020603050405020304" pitchFamily="18" charset="0"/>
              </a:rPr>
              <a:t>In order to prove that there are precious metals in the land, you have to prospect the land, i.e. drill into the land and make investigations. </a:t>
            </a:r>
            <a:endParaRPr lang="en-ZA" sz="1800" dirty="0">
              <a:effectLst/>
              <a:latin typeface="Arial" panose="020B0604020202020204" pitchFamily="34" charset="0"/>
              <a:ea typeface="Times New Roman" panose="02020603050405020304" pitchFamily="18" charset="0"/>
            </a:endParaRPr>
          </a:p>
          <a:p>
            <a:pPr algn="just"/>
            <a:r>
              <a:rPr lang="en-GB" sz="1800" dirty="0" err="1">
                <a:solidFill>
                  <a:srgbClr val="000000"/>
                </a:solidFill>
                <a:effectLst/>
                <a:latin typeface="Arial" panose="020B0604020202020204" pitchFamily="34" charset="0"/>
                <a:ea typeface="Times New Roman" panose="02020603050405020304" pitchFamily="18" charset="0"/>
              </a:rPr>
              <a:t>Roos</a:t>
            </a:r>
            <a:r>
              <a:rPr lang="en-GB" sz="1800" dirty="0">
                <a:solidFill>
                  <a:srgbClr val="000000"/>
                </a:solidFill>
                <a:effectLst/>
                <a:latin typeface="Arial" panose="020B0604020202020204" pitchFamily="34" charset="0"/>
                <a:ea typeface="Times New Roman" panose="02020603050405020304" pitchFamily="18" charset="0"/>
              </a:rPr>
              <a:t> alleged that W were not allowed to prospect the land. Reading between the lines, it seemed that </a:t>
            </a:r>
            <a:r>
              <a:rPr lang="en-GB" sz="1800" dirty="0" err="1">
                <a:solidFill>
                  <a:srgbClr val="000000"/>
                </a:solidFill>
                <a:effectLst/>
                <a:latin typeface="Arial" panose="020B0604020202020204" pitchFamily="34" charset="0"/>
                <a:ea typeface="Times New Roman" panose="02020603050405020304" pitchFamily="18" charset="0"/>
              </a:rPr>
              <a:t>Roos</a:t>
            </a:r>
            <a:r>
              <a:rPr lang="en-GB" sz="1800" dirty="0">
                <a:solidFill>
                  <a:srgbClr val="000000"/>
                </a:solidFill>
                <a:effectLst/>
                <a:latin typeface="Arial" panose="020B0604020202020204" pitchFamily="34" charset="0"/>
                <a:ea typeface="Times New Roman" panose="02020603050405020304" pitchFamily="18" charset="0"/>
              </a:rPr>
              <a:t> wanted to get the money for the rights to mine, but he did not want the inconvenience of them drilling his land to prospect. </a:t>
            </a:r>
            <a:endParaRPr lang="en-ZA" sz="1800" dirty="0">
              <a:effectLst/>
              <a:latin typeface="Arial" panose="020B0604020202020204" pitchFamily="34" charset="0"/>
              <a:ea typeface="Times New Roman" panose="02020603050405020304" pitchFamily="18" charset="0"/>
            </a:endParaRPr>
          </a:p>
          <a:p>
            <a:pPr algn="just"/>
            <a:r>
              <a:rPr lang="en-GB" sz="1800" dirty="0">
                <a:solidFill>
                  <a:srgbClr val="000000"/>
                </a:solidFill>
                <a:effectLst/>
                <a:latin typeface="Arial" panose="020B0604020202020204" pitchFamily="34" charset="0"/>
                <a:ea typeface="Times New Roman" panose="02020603050405020304" pitchFamily="18" charset="0"/>
              </a:rPr>
              <a:t>The right to prospect was not an express term of the contract and so the court had to ascertain whether or not it was an implied term and if it was an implied term, then R would have to let W prospect the land. </a:t>
            </a:r>
            <a:endParaRPr lang="en-ZA" sz="1800" dirty="0">
              <a:effectLst/>
              <a:latin typeface="Arial" panose="020B0604020202020204" pitchFamily="34" charset="0"/>
              <a:ea typeface="Times New Roman" panose="02020603050405020304" pitchFamily="18" charset="0"/>
            </a:endParaRPr>
          </a:p>
          <a:p>
            <a:pPr algn="just"/>
            <a:r>
              <a:rPr lang="en-GB" sz="1800" dirty="0">
                <a:solidFill>
                  <a:srgbClr val="000000"/>
                </a:solidFill>
                <a:effectLst/>
                <a:latin typeface="Arial" panose="020B0604020202020204" pitchFamily="34" charset="0"/>
                <a:ea typeface="Times New Roman" panose="02020603050405020304" pitchFamily="18" charset="0"/>
              </a:rPr>
              <a:t>The court applied the curious bystander test as follows: </a:t>
            </a:r>
            <a:endParaRPr lang="en-ZA" sz="1800" dirty="0">
              <a:effectLst/>
              <a:latin typeface="Arial" panose="020B0604020202020204" pitchFamily="34" charset="0"/>
              <a:ea typeface="Times New Roman" panose="02020603050405020304" pitchFamily="18" charset="0"/>
            </a:endParaRPr>
          </a:p>
          <a:p>
            <a:pPr algn="just"/>
            <a:r>
              <a:rPr lang="en-GB" sz="1800" dirty="0">
                <a:solidFill>
                  <a:srgbClr val="000000"/>
                </a:solidFill>
                <a:effectLst/>
                <a:latin typeface="Arial" panose="020B0604020202020204" pitchFamily="34" charset="0"/>
                <a:ea typeface="Times New Roman" panose="02020603050405020304" pitchFamily="18" charset="0"/>
              </a:rPr>
              <a:t>If somebody had asked the parties at the time of entering into the contract, “Can W prospect the land?” </a:t>
            </a:r>
            <a:endParaRPr lang="en-ZA" sz="1800" dirty="0">
              <a:effectLst/>
              <a:latin typeface="Arial" panose="020B0604020202020204" pitchFamily="34" charset="0"/>
              <a:ea typeface="Times New Roman" panose="02020603050405020304" pitchFamily="18" charset="0"/>
            </a:endParaRPr>
          </a:p>
          <a:p>
            <a:pPr algn="just"/>
            <a:r>
              <a:rPr lang="en-GB" sz="1800" dirty="0">
                <a:solidFill>
                  <a:srgbClr val="000000"/>
                </a:solidFill>
                <a:effectLst/>
                <a:latin typeface="Arial" panose="020B0604020202020204" pitchFamily="34" charset="0"/>
                <a:ea typeface="Times New Roman" panose="02020603050405020304" pitchFamily="18" charset="0"/>
              </a:rPr>
              <a:t>Both parties (acting honestly and reasonably) would have said, “Of course it is so obvious we didn’t even think to mention it expressly, because if you can’t prospect the land then you can’t prove that precious metals exist in the land, so you can’t get government permission to mine it.” </a:t>
            </a:r>
            <a:endParaRPr lang="en-ZA" sz="1800" dirty="0">
              <a:effectLst/>
              <a:latin typeface="Arial" panose="020B0604020202020204" pitchFamily="34" charset="0"/>
              <a:ea typeface="Times New Roman" panose="02020603050405020304" pitchFamily="18" charset="0"/>
            </a:endParaRPr>
          </a:p>
          <a:p>
            <a:r>
              <a:rPr lang="en-GB" sz="1800" dirty="0">
                <a:effectLst/>
                <a:latin typeface="Arial" panose="020B0604020202020204" pitchFamily="34" charset="0"/>
                <a:ea typeface="Times New Roman" panose="02020603050405020304" pitchFamily="18" charset="0"/>
              </a:rPr>
              <a:t>So it was held to be a tacit term of the contract that W could prospect the land. </a:t>
            </a:r>
            <a:endParaRPr lang="en-GB" dirty="0"/>
          </a:p>
        </p:txBody>
      </p:sp>
      <p:sp>
        <p:nvSpPr>
          <p:cNvPr id="4" name="Slide Number Placeholder 3"/>
          <p:cNvSpPr>
            <a:spLocks noGrp="1"/>
          </p:cNvSpPr>
          <p:nvPr>
            <p:ph type="sldNum" sz="quarter" idx="5"/>
          </p:nvPr>
        </p:nvSpPr>
        <p:spPr/>
        <p:txBody>
          <a:bodyPr/>
          <a:lstStyle/>
          <a:p>
            <a:fld id="{C376C22F-200B-8447-9669-CCE6204993C5}" type="slidenum">
              <a:rPr lang="en-GB" smtClean="0"/>
              <a:t>5</a:t>
            </a:fld>
            <a:endParaRPr lang="en-GB"/>
          </a:p>
        </p:txBody>
      </p:sp>
    </p:spTree>
    <p:extLst>
      <p:ext uri="{BB962C8B-B14F-4D97-AF65-F5344CB8AC3E}">
        <p14:creationId xmlns:p14="http://schemas.microsoft.com/office/powerpoint/2010/main" val="7590391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ZA" sz="1800" b="1" dirty="0">
                <a:effectLst/>
                <a:latin typeface="Arial" panose="020B0604020202020204" pitchFamily="34" charset="0"/>
                <a:ea typeface="Times New Roman" panose="02020603050405020304" pitchFamily="18" charset="0"/>
              </a:rPr>
              <a:t>Example:</a:t>
            </a:r>
            <a:endParaRPr lang="en-ZA" sz="1800" dirty="0">
              <a:effectLst/>
              <a:latin typeface="Arial" panose="020B0604020202020204" pitchFamily="34" charset="0"/>
              <a:ea typeface="Times New Roman" panose="02020603050405020304" pitchFamily="18" charset="0"/>
            </a:endParaRPr>
          </a:p>
          <a:p>
            <a:pPr algn="just"/>
            <a:r>
              <a:rPr lang="en-GB" sz="1800" dirty="0">
                <a:solidFill>
                  <a:srgbClr val="000000"/>
                </a:solidFill>
                <a:effectLst/>
                <a:latin typeface="Arial" panose="020B0604020202020204" pitchFamily="34" charset="0"/>
                <a:ea typeface="Calibri" panose="020F0502020204030204" pitchFamily="34" charset="0"/>
              </a:rPr>
              <a:t>In a contract of sale, the seller can expressly exclude the warranty against latent defects, by including a </a:t>
            </a:r>
            <a:r>
              <a:rPr lang="en-GB" sz="1800" dirty="0" err="1">
                <a:solidFill>
                  <a:srgbClr val="000000"/>
                </a:solidFill>
                <a:effectLst/>
                <a:latin typeface="Arial" panose="020B0604020202020204" pitchFamily="34" charset="0"/>
                <a:ea typeface="Calibri" panose="020F0502020204030204" pitchFamily="34" charset="0"/>
              </a:rPr>
              <a:t>voetstoets</a:t>
            </a:r>
            <a:r>
              <a:rPr lang="en-GB" sz="1800" dirty="0">
                <a:solidFill>
                  <a:srgbClr val="000000"/>
                </a:solidFill>
                <a:effectLst/>
                <a:latin typeface="Arial" panose="020B0604020202020204" pitchFamily="34" charset="0"/>
                <a:ea typeface="Calibri" panose="020F0502020204030204" pitchFamily="34" charset="0"/>
              </a:rPr>
              <a:t> clause. </a:t>
            </a:r>
            <a:endParaRPr lang="en-ZA" sz="1800" dirty="0">
              <a:effectLst/>
              <a:latin typeface="Arial" panose="020B0604020202020204" pitchFamily="34" charset="0"/>
              <a:ea typeface="Times New Roman" panose="02020603050405020304" pitchFamily="18" charset="0"/>
            </a:endParaRPr>
          </a:p>
          <a:p>
            <a:pPr algn="just"/>
            <a:r>
              <a:rPr lang="en-GB" sz="1800" dirty="0">
                <a:solidFill>
                  <a:srgbClr val="000000"/>
                </a:solidFill>
                <a:effectLst/>
                <a:latin typeface="Arial" panose="020B0604020202020204" pitchFamily="34" charset="0"/>
                <a:ea typeface="Calibri" panose="020F0502020204030204" pitchFamily="34" charset="0"/>
              </a:rPr>
              <a:t>So if the contract of sale has an </a:t>
            </a:r>
            <a:r>
              <a:rPr lang="en-GB" sz="1800" b="1" dirty="0">
                <a:solidFill>
                  <a:srgbClr val="000000"/>
                </a:solidFill>
                <a:effectLst/>
                <a:latin typeface="Arial" panose="020B0604020202020204" pitchFamily="34" charset="0"/>
                <a:ea typeface="Calibri" panose="020F0502020204030204" pitchFamily="34" charset="0"/>
              </a:rPr>
              <a:t>express </a:t>
            </a:r>
            <a:r>
              <a:rPr lang="en-GB" sz="1800" dirty="0" err="1">
                <a:solidFill>
                  <a:srgbClr val="000000"/>
                </a:solidFill>
                <a:effectLst/>
                <a:latin typeface="Arial" panose="020B0604020202020204" pitchFamily="34" charset="0"/>
                <a:ea typeface="Calibri" panose="020F0502020204030204" pitchFamily="34" charset="0"/>
              </a:rPr>
              <a:t>voetstoets</a:t>
            </a:r>
            <a:r>
              <a:rPr lang="en-GB" sz="1800" dirty="0">
                <a:solidFill>
                  <a:srgbClr val="000000"/>
                </a:solidFill>
                <a:effectLst/>
                <a:latin typeface="Arial" panose="020B0604020202020204" pitchFamily="34" charset="0"/>
                <a:ea typeface="Calibri" panose="020F0502020204030204" pitchFamily="34" charset="0"/>
              </a:rPr>
              <a:t> clause, then the seller will not be liable for latent defects that he was unaware of. “</a:t>
            </a:r>
            <a:r>
              <a:rPr lang="en-GB" sz="1800" dirty="0" err="1">
                <a:solidFill>
                  <a:srgbClr val="000000"/>
                </a:solidFill>
                <a:effectLst/>
                <a:latin typeface="Arial" panose="020B0604020202020204" pitchFamily="34" charset="0"/>
                <a:ea typeface="Calibri" panose="020F0502020204030204" pitchFamily="34" charset="0"/>
              </a:rPr>
              <a:t>Voetstoets</a:t>
            </a:r>
            <a:r>
              <a:rPr lang="en-GB" sz="1800" dirty="0">
                <a:solidFill>
                  <a:srgbClr val="000000"/>
                </a:solidFill>
                <a:effectLst/>
                <a:latin typeface="Arial" panose="020B0604020202020204" pitchFamily="34" charset="0"/>
                <a:ea typeface="Calibri" panose="020F0502020204030204" pitchFamily="34" charset="0"/>
              </a:rPr>
              <a:t>” means the item is sold as it is, defects and all! </a:t>
            </a:r>
            <a:endParaRPr lang="en-ZA" sz="1800" dirty="0">
              <a:effectLst/>
              <a:latin typeface="Arial" panose="020B0604020202020204" pitchFamily="34" charset="0"/>
              <a:ea typeface="Times New Roman" panose="02020603050405020304" pitchFamily="18" charset="0"/>
            </a:endParaRPr>
          </a:p>
          <a:p>
            <a:r>
              <a:rPr lang="en-GB" sz="1800" dirty="0">
                <a:solidFill>
                  <a:srgbClr val="000000"/>
                </a:solidFill>
                <a:effectLst/>
                <a:latin typeface="Arial" panose="020B0604020202020204" pitchFamily="34" charset="0"/>
                <a:ea typeface="Calibri" panose="020F0502020204030204" pitchFamily="34" charset="0"/>
              </a:rPr>
              <a:t>When you look at Sale, at the end of term, you will come across more terms implied by law and you will deal with the warranty against latent defects in more detail.</a:t>
            </a:r>
            <a:r>
              <a:rPr lang="en-ZA" sz="2800" dirty="0">
                <a:effectLst/>
              </a:rPr>
              <a:t> </a:t>
            </a:r>
            <a:endParaRPr lang="en-GB" dirty="0"/>
          </a:p>
        </p:txBody>
      </p:sp>
      <p:sp>
        <p:nvSpPr>
          <p:cNvPr id="4" name="Slide Number Placeholder 3"/>
          <p:cNvSpPr>
            <a:spLocks noGrp="1"/>
          </p:cNvSpPr>
          <p:nvPr>
            <p:ph type="sldNum" sz="quarter" idx="5"/>
          </p:nvPr>
        </p:nvSpPr>
        <p:spPr/>
        <p:txBody>
          <a:bodyPr/>
          <a:lstStyle/>
          <a:p>
            <a:fld id="{C376C22F-200B-8447-9669-CCE6204993C5}" type="slidenum">
              <a:rPr lang="en-GB" smtClean="0"/>
              <a:t>6</a:t>
            </a:fld>
            <a:endParaRPr lang="en-GB"/>
          </a:p>
        </p:txBody>
      </p:sp>
    </p:spTree>
    <p:extLst>
      <p:ext uri="{BB962C8B-B14F-4D97-AF65-F5344CB8AC3E}">
        <p14:creationId xmlns:p14="http://schemas.microsoft.com/office/powerpoint/2010/main" val="3213266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0" algn="just" defTabSz="914400" rtl="0" eaLnBrk="1" fontAlgn="auto" latinLnBrk="0" hangingPunct="1">
              <a:lnSpc>
                <a:spcPct val="100000"/>
              </a:lnSpc>
              <a:spcBef>
                <a:spcPts val="0"/>
              </a:spcBef>
              <a:spcAft>
                <a:spcPts val="0"/>
              </a:spcAft>
              <a:buClrTx/>
              <a:buSzTx/>
              <a:buFontTx/>
              <a:buNone/>
              <a:tabLst/>
              <a:defRPr/>
            </a:pPr>
            <a:r>
              <a:rPr lang="en-GB" sz="1800" dirty="0">
                <a:solidFill>
                  <a:srgbClr val="000000"/>
                </a:solidFill>
                <a:effectLst/>
                <a:latin typeface="Arial" panose="020B0604020202020204" pitchFamily="34" charset="0"/>
                <a:ea typeface="Calibri" panose="020F0502020204030204" pitchFamily="34" charset="0"/>
              </a:rPr>
              <a:t>Most of the terms </a:t>
            </a:r>
            <a:r>
              <a:rPr lang="en-GB" sz="1800" b="1" dirty="0">
                <a:solidFill>
                  <a:srgbClr val="000000"/>
                </a:solidFill>
                <a:effectLst/>
                <a:latin typeface="Arial" panose="020B0604020202020204" pitchFamily="34" charset="0"/>
                <a:ea typeface="Calibri" panose="020F0502020204030204" pitchFamily="34" charset="0"/>
              </a:rPr>
              <a:t>implied by trade </a:t>
            </a:r>
            <a:r>
              <a:rPr lang="en-GB" sz="1800" dirty="0">
                <a:solidFill>
                  <a:srgbClr val="000000"/>
                </a:solidFill>
                <a:effectLst/>
                <a:latin typeface="Arial" panose="020B0604020202020204" pitchFamily="34" charset="0"/>
                <a:ea typeface="Calibri" panose="020F0502020204030204" pitchFamily="34" charset="0"/>
              </a:rPr>
              <a:t>usage can be </a:t>
            </a:r>
            <a:r>
              <a:rPr lang="en-GB" sz="1800" b="1" dirty="0">
                <a:solidFill>
                  <a:srgbClr val="000000"/>
                </a:solidFill>
                <a:effectLst/>
                <a:latin typeface="Arial" panose="020B0604020202020204" pitchFamily="34" charset="0"/>
                <a:ea typeface="Calibri" panose="020F0502020204030204" pitchFamily="34" charset="0"/>
              </a:rPr>
              <a:t>varied or excluded by express agreement, </a:t>
            </a:r>
            <a:r>
              <a:rPr lang="en-GB" sz="1800" dirty="0">
                <a:solidFill>
                  <a:srgbClr val="000000"/>
                </a:solidFill>
                <a:effectLst/>
                <a:latin typeface="Arial" panose="020B0604020202020204" pitchFamily="34" charset="0"/>
                <a:ea typeface="Calibri" panose="020F0502020204030204" pitchFamily="34" charset="0"/>
              </a:rPr>
              <a:t>just as the terms implied by law can be varied or excluded by express agreement as you saw above</a:t>
            </a:r>
            <a:r>
              <a:rPr lang="en-GB" sz="1800" b="1" dirty="0">
                <a:solidFill>
                  <a:srgbClr val="000000"/>
                </a:solidFill>
                <a:effectLst/>
                <a:latin typeface="Arial" panose="020B0604020202020204" pitchFamily="34" charset="0"/>
                <a:ea typeface="Calibri" panose="020F0502020204030204" pitchFamily="34" charset="0"/>
              </a:rPr>
              <a:t>.</a:t>
            </a:r>
            <a:endParaRPr lang="en-ZA" sz="1800" dirty="0">
              <a:effectLst/>
              <a:latin typeface="Arial" panose="020B0604020202020204" pitchFamily="34" charset="0"/>
              <a:ea typeface="Times New Roman" panose="02020603050405020304" pitchFamily="18" charset="0"/>
            </a:endParaRPr>
          </a:p>
          <a:p>
            <a:pPr marL="228600" algn="just"/>
            <a:endParaRPr lang="en-GB" dirty="0"/>
          </a:p>
        </p:txBody>
      </p:sp>
      <p:sp>
        <p:nvSpPr>
          <p:cNvPr id="4" name="Slide Number Placeholder 3"/>
          <p:cNvSpPr>
            <a:spLocks noGrp="1"/>
          </p:cNvSpPr>
          <p:nvPr>
            <p:ph type="sldNum" sz="quarter" idx="5"/>
          </p:nvPr>
        </p:nvSpPr>
        <p:spPr/>
        <p:txBody>
          <a:bodyPr/>
          <a:lstStyle/>
          <a:p>
            <a:fld id="{C376C22F-200B-8447-9669-CCE6204993C5}" type="slidenum">
              <a:rPr lang="en-GB" smtClean="0"/>
              <a:t>7</a:t>
            </a:fld>
            <a:endParaRPr lang="en-GB"/>
          </a:p>
        </p:txBody>
      </p:sp>
    </p:spTree>
    <p:extLst>
      <p:ext uri="{BB962C8B-B14F-4D97-AF65-F5344CB8AC3E}">
        <p14:creationId xmlns:p14="http://schemas.microsoft.com/office/powerpoint/2010/main" val="40561561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2800" dirty="0">
                <a:effectLst/>
                <a:latin typeface="Calibri" panose="020F0502020204030204" pitchFamily="34" charset="0"/>
              </a:rPr>
              <a:t>An implied term is a term of the contract that is binding on the parties even though they have not mentioned it expressly in their verbal or written agreement.</a:t>
            </a:r>
          </a:p>
        </p:txBody>
      </p:sp>
      <p:sp>
        <p:nvSpPr>
          <p:cNvPr id="4" name="Slide Number Placeholder 3"/>
          <p:cNvSpPr>
            <a:spLocks noGrp="1"/>
          </p:cNvSpPr>
          <p:nvPr>
            <p:ph type="sldNum" sz="quarter" idx="5"/>
          </p:nvPr>
        </p:nvSpPr>
        <p:spPr/>
        <p:txBody>
          <a:bodyPr/>
          <a:lstStyle/>
          <a:p>
            <a:fld id="{C376C22F-200B-8447-9669-CCE6204993C5}" type="slidenum">
              <a:rPr lang="en-GB" smtClean="0"/>
              <a:t>8</a:t>
            </a:fld>
            <a:endParaRPr lang="en-GB"/>
          </a:p>
        </p:txBody>
      </p:sp>
    </p:spTree>
    <p:extLst>
      <p:ext uri="{BB962C8B-B14F-4D97-AF65-F5344CB8AC3E}">
        <p14:creationId xmlns:p14="http://schemas.microsoft.com/office/powerpoint/2010/main" val="6773029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0" algn="just" defTabSz="914400" rtl="0" eaLnBrk="1" fontAlgn="auto" latinLnBrk="0" hangingPunct="1">
              <a:lnSpc>
                <a:spcPct val="100000"/>
              </a:lnSpc>
              <a:spcBef>
                <a:spcPts val="0"/>
              </a:spcBef>
              <a:spcAft>
                <a:spcPts val="0"/>
              </a:spcAft>
              <a:buClrTx/>
              <a:buSzTx/>
              <a:buFontTx/>
              <a:buNone/>
              <a:tabLst/>
              <a:defRPr/>
            </a:pPr>
            <a:r>
              <a:rPr lang="en-GB" sz="1800" dirty="0">
                <a:effectLst/>
                <a:latin typeface="Arial" panose="020B0604020202020204" pitchFamily="34" charset="0"/>
                <a:ea typeface="Times New Roman" panose="02020603050405020304" pitchFamily="18" charset="0"/>
              </a:rPr>
              <a:t>It is really important not to confuse conditions with time terms. </a:t>
            </a:r>
            <a:endParaRPr lang="en-ZA" sz="1800" dirty="0">
              <a:effectLst/>
              <a:latin typeface="Arial" panose="020B0604020202020204" pitchFamily="34" charset="0"/>
              <a:ea typeface="Times New Roman" panose="02020603050405020304" pitchFamily="18" charset="0"/>
            </a:endParaRPr>
          </a:p>
          <a:p>
            <a:pPr marL="228600" algn="just"/>
            <a:endParaRPr lang="en-GB" dirty="0"/>
          </a:p>
          <a:p>
            <a:pPr algn="just"/>
            <a:r>
              <a:rPr lang="en-ZA" sz="1800" b="1" dirty="0">
                <a:effectLst/>
                <a:latin typeface="Arial" panose="020B0604020202020204" pitchFamily="34" charset="0"/>
                <a:ea typeface="Times New Roman" panose="02020603050405020304" pitchFamily="18" charset="0"/>
              </a:rPr>
              <a:t>Examples:</a:t>
            </a:r>
            <a:endParaRPr lang="en-ZA" sz="1800" dirty="0">
              <a:effectLst/>
              <a:latin typeface="Arial" panose="020B0604020202020204" pitchFamily="34" charset="0"/>
              <a:ea typeface="Times New Roman" panose="02020603050405020304" pitchFamily="18" charset="0"/>
            </a:endParaRPr>
          </a:p>
          <a:p>
            <a:pPr algn="just"/>
            <a:r>
              <a:rPr lang="en-GB" sz="1800" dirty="0">
                <a:solidFill>
                  <a:srgbClr val="000000"/>
                </a:solidFill>
                <a:effectLst/>
                <a:latin typeface="Arial" panose="020B0604020202020204" pitchFamily="34" charset="0"/>
                <a:ea typeface="Calibri" panose="020F0502020204030204" pitchFamily="34" charset="0"/>
              </a:rPr>
              <a:t>1. I will pay you R1 million when you graduate. </a:t>
            </a:r>
            <a:endParaRPr lang="en-ZA" sz="1800" dirty="0">
              <a:effectLst/>
              <a:latin typeface="Arial" panose="020B0604020202020204" pitchFamily="34" charset="0"/>
              <a:ea typeface="Times New Roman" panose="02020603050405020304" pitchFamily="18" charset="0"/>
            </a:endParaRPr>
          </a:p>
          <a:p>
            <a:pPr algn="just"/>
            <a:r>
              <a:rPr lang="en-GB" sz="1800" i="1" dirty="0">
                <a:solidFill>
                  <a:srgbClr val="000000"/>
                </a:solidFill>
                <a:effectLst/>
                <a:latin typeface="Arial" panose="020B0604020202020204" pitchFamily="34" charset="0"/>
                <a:ea typeface="Calibri" panose="020F0502020204030204" pitchFamily="34" charset="0"/>
              </a:rPr>
              <a:t>Time term or condition? </a:t>
            </a:r>
            <a:endParaRPr lang="en-ZA" sz="1800" dirty="0">
              <a:effectLst/>
              <a:latin typeface="Arial" panose="020B0604020202020204" pitchFamily="34" charset="0"/>
              <a:ea typeface="Times New Roman" panose="02020603050405020304" pitchFamily="18" charset="0"/>
            </a:endParaRPr>
          </a:p>
          <a:p>
            <a:pPr algn="just"/>
            <a:r>
              <a:rPr lang="en-GB" sz="1800" dirty="0">
                <a:solidFill>
                  <a:srgbClr val="000000"/>
                </a:solidFill>
                <a:effectLst/>
                <a:latin typeface="Arial" panose="020B0604020202020204" pitchFamily="34" charset="0"/>
                <a:ea typeface="Calibri" panose="020F0502020204030204" pitchFamily="34" charset="0"/>
              </a:rPr>
              <a:t>This is a condition. Don’t be misled by the use of the word “when”. It is a condition because it is </a:t>
            </a:r>
            <a:r>
              <a:rPr lang="en-GB" sz="1800" b="1" dirty="0">
                <a:solidFill>
                  <a:srgbClr val="000000"/>
                </a:solidFill>
                <a:effectLst/>
                <a:latin typeface="Arial" panose="020B0604020202020204" pitchFamily="34" charset="0"/>
                <a:ea typeface="Calibri" panose="020F0502020204030204" pitchFamily="34" charset="0"/>
              </a:rPr>
              <a:t>uncertain t</a:t>
            </a:r>
            <a:r>
              <a:rPr lang="en-GB" sz="1800" dirty="0">
                <a:solidFill>
                  <a:srgbClr val="000000"/>
                </a:solidFill>
                <a:effectLst/>
                <a:latin typeface="Arial" panose="020B0604020202020204" pitchFamily="34" charset="0"/>
                <a:ea typeface="Calibri" panose="020F0502020204030204" pitchFamily="34" charset="0"/>
              </a:rPr>
              <a:t>hat you will graduate (u</a:t>
            </a:r>
            <a:r>
              <a:rPr lang="en-GB" sz="1800" i="1" dirty="0">
                <a:solidFill>
                  <a:srgbClr val="000000"/>
                </a:solidFill>
                <a:effectLst/>
                <a:latin typeface="Arial" panose="020B0604020202020204" pitchFamily="34" charset="0"/>
                <a:ea typeface="Calibri" panose="020F0502020204030204" pitchFamily="34" charset="0"/>
              </a:rPr>
              <a:t>nfortunately</a:t>
            </a:r>
            <a:r>
              <a:rPr lang="en-GB" sz="1800" dirty="0">
                <a:solidFill>
                  <a:srgbClr val="000000"/>
                </a:solidFill>
                <a:effectLst/>
                <a:latin typeface="Arial" panose="020B0604020202020204" pitchFamily="34" charset="0"/>
                <a:ea typeface="Calibri" panose="020F0502020204030204" pitchFamily="34" charset="0"/>
              </a:rPr>
              <a:t>) !!! </a:t>
            </a:r>
            <a:endParaRPr lang="en-ZA" sz="1800" dirty="0">
              <a:effectLst/>
              <a:latin typeface="Arial" panose="020B0604020202020204" pitchFamily="34" charset="0"/>
              <a:ea typeface="Times New Roman" panose="02020603050405020304" pitchFamily="18" charset="0"/>
            </a:endParaRPr>
          </a:p>
          <a:p>
            <a:pPr algn="just"/>
            <a:r>
              <a:rPr lang="en-GB" sz="1800" dirty="0">
                <a:solidFill>
                  <a:srgbClr val="000000"/>
                </a:solidFill>
                <a:effectLst/>
                <a:latin typeface="Arial" panose="020B0604020202020204" pitchFamily="34" charset="0"/>
                <a:ea typeface="Calibri" panose="020F0502020204030204" pitchFamily="34" charset="0"/>
              </a:rPr>
              <a:t>2. I will pay you R2 million when you turn 21. </a:t>
            </a:r>
            <a:endParaRPr lang="en-ZA" sz="1800" dirty="0">
              <a:effectLst/>
              <a:latin typeface="Arial" panose="020B0604020202020204" pitchFamily="34" charset="0"/>
              <a:ea typeface="Times New Roman" panose="02020603050405020304" pitchFamily="18" charset="0"/>
            </a:endParaRPr>
          </a:p>
          <a:p>
            <a:pPr algn="just"/>
            <a:r>
              <a:rPr lang="en-GB" sz="1800" i="1" dirty="0">
                <a:solidFill>
                  <a:srgbClr val="000000"/>
                </a:solidFill>
                <a:effectLst/>
                <a:latin typeface="Arial" panose="020B0604020202020204" pitchFamily="34" charset="0"/>
                <a:ea typeface="Calibri" panose="020F0502020204030204" pitchFamily="34" charset="0"/>
              </a:rPr>
              <a:t>Time term or condition? </a:t>
            </a:r>
            <a:endParaRPr lang="en-ZA" sz="1800" dirty="0">
              <a:effectLst/>
              <a:latin typeface="Arial" panose="020B0604020202020204" pitchFamily="34" charset="0"/>
              <a:ea typeface="Times New Roman" panose="02020603050405020304" pitchFamily="18" charset="0"/>
            </a:endParaRPr>
          </a:p>
          <a:p>
            <a:pPr algn="just"/>
            <a:r>
              <a:rPr lang="en-GB" sz="1800" dirty="0">
                <a:solidFill>
                  <a:srgbClr val="000000"/>
                </a:solidFill>
                <a:effectLst/>
                <a:latin typeface="Arial" panose="020B0604020202020204" pitchFamily="34" charset="0"/>
                <a:ea typeface="Calibri" panose="020F0502020204030204" pitchFamily="34" charset="0"/>
              </a:rPr>
              <a:t>This is a condition. It is a condition because it is </a:t>
            </a:r>
            <a:r>
              <a:rPr lang="en-GB" sz="1800" b="1" dirty="0">
                <a:solidFill>
                  <a:srgbClr val="000000"/>
                </a:solidFill>
                <a:effectLst/>
                <a:latin typeface="Arial" panose="020B0604020202020204" pitchFamily="34" charset="0"/>
                <a:ea typeface="Calibri" panose="020F0502020204030204" pitchFamily="34" charset="0"/>
              </a:rPr>
              <a:t>uncertain </a:t>
            </a:r>
            <a:r>
              <a:rPr lang="en-GB" sz="1800" dirty="0">
                <a:solidFill>
                  <a:srgbClr val="000000"/>
                </a:solidFill>
                <a:effectLst/>
                <a:latin typeface="Arial" panose="020B0604020202020204" pitchFamily="34" charset="0"/>
                <a:ea typeface="Calibri" panose="020F0502020204030204" pitchFamily="34" charset="0"/>
              </a:rPr>
              <a:t>that you will turn 21, you may die before then………..(</a:t>
            </a:r>
            <a:r>
              <a:rPr lang="en-GB" sz="1800" i="1" dirty="0">
                <a:solidFill>
                  <a:srgbClr val="000000"/>
                </a:solidFill>
                <a:effectLst/>
                <a:latin typeface="Arial" panose="020B0604020202020204" pitchFamily="34" charset="0"/>
                <a:ea typeface="Calibri" panose="020F0502020204030204" pitchFamily="34" charset="0"/>
              </a:rPr>
              <a:t>sadly!) </a:t>
            </a:r>
            <a:endParaRPr lang="en-ZA" sz="1800" dirty="0">
              <a:effectLst/>
              <a:latin typeface="Arial" panose="020B0604020202020204" pitchFamily="34" charset="0"/>
              <a:ea typeface="Times New Roman" panose="02020603050405020304" pitchFamily="18" charset="0"/>
            </a:endParaRPr>
          </a:p>
          <a:p>
            <a:pPr algn="just"/>
            <a:r>
              <a:rPr lang="en-GB" sz="1800" dirty="0">
                <a:solidFill>
                  <a:srgbClr val="000000"/>
                </a:solidFill>
                <a:effectLst/>
                <a:latin typeface="Arial" panose="020B0604020202020204" pitchFamily="34" charset="0"/>
                <a:ea typeface="Calibri" panose="020F0502020204030204" pitchFamily="34" charset="0"/>
              </a:rPr>
              <a:t>3. I will pay you R1 million on 16 June 2022. </a:t>
            </a:r>
            <a:endParaRPr lang="en-ZA" sz="1800" dirty="0">
              <a:effectLst/>
              <a:latin typeface="Arial" panose="020B0604020202020204" pitchFamily="34" charset="0"/>
              <a:ea typeface="Times New Roman" panose="02020603050405020304" pitchFamily="18" charset="0"/>
            </a:endParaRPr>
          </a:p>
          <a:p>
            <a:pPr algn="just"/>
            <a:r>
              <a:rPr lang="en-GB" sz="1800" i="1" dirty="0">
                <a:solidFill>
                  <a:srgbClr val="000000"/>
                </a:solidFill>
                <a:effectLst/>
                <a:latin typeface="Arial" panose="020B0604020202020204" pitchFamily="34" charset="0"/>
                <a:ea typeface="Calibri" panose="020F0502020204030204" pitchFamily="34" charset="0"/>
              </a:rPr>
              <a:t>Time term or condition? </a:t>
            </a:r>
            <a:endParaRPr lang="en-ZA" sz="1800" dirty="0">
              <a:effectLst/>
              <a:latin typeface="Arial" panose="020B0604020202020204" pitchFamily="34" charset="0"/>
              <a:ea typeface="Times New Roman" panose="02020603050405020304" pitchFamily="18" charset="0"/>
            </a:endParaRPr>
          </a:p>
          <a:p>
            <a:pPr algn="just"/>
            <a:r>
              <a:rPr lang="en-GB" sz="1800" dirty="0">
                <a:solidFill>
                  <a:srgbClr val="000000"/>
                </a:solidFill>
                <a:effectLst/>
                <a:latin typeface="Arial" panose="020B0604020202020204" pitchFamily="34" charset="0"/>
                <a:ea typeface="Calibri" panose="020F0502020204030204" pitchFamily="34" charset="0"/>
              </a:rPr>
              <a:t>This is a time term. The 16 June 2022 will come around. It is </a:t>
            </a:r>
            <a:r>
              <a:rPr lang="en-GB" sz="1800" b="1" dirty="0">
                <a:solidFill>
                  <a:srgbClr val="000000"/>
                </a:solidFill>
                <a:effectLst/>
                <a:latin typeface="Arial" panose="020B0604020202020204" pitchFamily="34" charset="0"/>
                <a:ea typeface="Calibri" panose="020F0502020204030204" pitchFamily="34" charset="0"/>
              </a:rPr>
              <a:t>certain t</a:t>
            </a:r>
            <a:r>
              <a:rPr lang="en-GB" sz="1800" dirty="0">
                <a:solidFill>
                  <a:srgbClr val="000000"/>
                </a:solidFill>
                <a:effectLst/>
                <a:latin typeface="Arial" panose="020B0604020202020204" pitchFamily="34" charset="0"/>
                <a:ea typeface="Calibri" panose="020F0502020204030204" pitchFamily="34" charset="0"/>
              </a:rPr>
              <a:t>o happen. If either of us dies before that date it does not matter, as in that case, the person administering my deceased estate can pay it to you on 16 June; or if you die, I can pay it over to the person administering your deceased estate on 16 June, to be paid to your beneficiaries. </a:t>
            </a:r>
            <a:endParaRPr lang="en-ZA" sz="1800" dirty="0">
              <a:effectLst/>
              <a:latin typeface="Arial" panose="020B0604020202020204" pitchFamily="34" charset="0"/>
              <a:ea typeface="Times New Roman" panose="02020603050405020304" pitchFamily="18" charset="0"/>
            </a:endParaRPr>
          </a:p>
          <a:p>
            <a:pPr algn="just"/>
            <a:r>
              <a:rPr lang="en-GB" sz="1800" dirty="0">
                <a:solidFill>
                  <a:srgbClr val="000000"/>
                </a:solidFill>
                <a:effectLst/>
                <a:latin typeface="Arial" panose="020B0604020202020204" pitchFamily="34" charset="0"/>
                <a:ea typeface="Calibri" panose="020F0502020204030204" pitchFamily="34" charset="0"/>
              </a:rPr>
              <a:t>4. When I die you can have my diamond earrings. </a:t>
            </a:r>
            <a:endParaRPr lang="en-ZA" sz="1800" dirty="0">
              <a:effectLst/>
              <a:latin typeface="Arial" panose="020B0604020202020204" pitchFamily="34" charset="0"/>
              <a:ea typeface="Times New Roman" panose="02020603050405020304" pitchFamily="18" charset="0"/>
            </a:endParaRPr>
          </a:p>
          <a:p>
            <a:pPr algn="just"/>
            <a:r>
              <a:rPr lang="en-GB" sz="1800" i="1" dirty="0">
                <a:solidFill>
                  <a:srgbClr val="000000"/>
                </a:solidFill>
                <a:effectLst/>
                <a:latin typeface="Arial" panose="020B0604020202020204" pitchFamily="34" charset="0"/>
                <a:ea typeface="Calibri" panose="020F0502020204030204" pitchFamily="34" charset="0"/>
              </a:rPr>
              <a:t>Time term or condition? </a:t>
            </a:r>
            <a:endParaRPr lang="en-ZA" sz="1800" dirty="0">
              <a:effectLst/>
              <a:latin typeface="Arial" panose="020B0604020202020204" pitchFamily="34" charset="0"/>
              <a:ea typeface="Times New Roman" panose="02020603050405020304" pitchFamily="18" charset="0"/>
            </a:endParaRPr>
          </a:p>
          <a:p>
            <a:r>
              <a:rPr lang="en-GB" sz="1800" dirty="0">
                <a:solidFill>
                  <a:srgbClr val="000000"/>
                </a:solidFill>
                <a:effectLst/>
                <a:latin typeface="Arial" panose="020B0604020202020204" pitchFamily="34" charset="0"/>
                <a:ea typeface="Calibri" panose="020F0502020204030204" pitchFamily="34" charset="0"/>
              </a:rPr>
              <a:t>This is a time term. Death unfortunately is </a:t>
            </a:r>
            <a:r>
              <a:rPr lang="en-GB" sz="1800" b="1" dirty="0">
                <a:solidFill>
                  <a:srgbClr val="000000"/>
                </a:solidFill>
                <a:effectLst/>
                <a:latin typeface="Arial" panose="020B0604020202020204" pitchFamily="34" charset="0"/>
                <a:ea typeface="Calibri" panose="020F0502020204030204" pitchFamily="34" charset="0"/>
              </a:rPr>
              <a:t>certain. </a:t>
            </a:r>
            <a:r>
              <a:rPr lang="en-GB" sz="1800" dirty="0">
                <a:solidFill>
                  <a:srgbClr val="000000"/>
                </a:solidFill>
                <a:effectLst/>
                <a:latin typeface="Arial" panose="020B0604020202020204" pitchFamily="34" charset="0"/>
                <a:ea typeface="Calibri" panose="020F0502020204030204" pitchFamily="34" charset="0"/>
              </a:rPr>
              <a:t>We are all going to die at some point. As in the example above, the person handling my deceased estate will hand over the earrings over to you. </a:t>
            </a:r>
            <a:endParaRPr lang="en-GB" dirty="0"/>
          </a:p>
        </p:txBody>
      </p:sp>
      <p:sp>
        <p:nvSpPr>
          <p:cNvPr id="4" name="Slide Number Placeholder 3"/>
          <p:cNvSpPr>
            <a:spLocks noGrp="1"/>
          </p:cNvSpPr>
          <p:nvPr>
            <p:ph type="sldNum" sz="quarter" idx="5"/>
          </p:nvPr>
        </p:nvSpPr>
        <p:spPr/>
        <p:txBody>
          <a:bodyPr/>
          <a:lstStyle/>
          <a:p>
            <a:fld id="{C376C22F-200B-8447-9669-CCE6204993C5}" type="slidenum">
              <a:rPr lang="en-GB" smtClean="0"/>
              <a:t>9</a:t>
            </a:fld>
            <a:endParaRPr lang="en-GB"/>
          </a:p>
        </p:txBody>
      </p:sp>
    </p:spTree>
    <p:extLst>
      <p:ext uri="{BB962C8B-B14F-4D97-AF65-F5344CB8AC3E}">
        <p14:creationId xmlns:p14="http://schemas.microsoft.com/office/powerpoint/2010/main" val="39863043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pic>
        <p:nvPicPr>
          <p:cNvPr id="11" name="Picture 10" descr="A close up of a blue wall&#10;&#10;Description automatically generated">
            <a:extLst>
              <a:ext uri="{FF2B5EF4-FFF2-40B4-BE49-F238E27FC236}">
                <a16:creationId xmlns:a16="http://schemas.microsoft.com/office/drawing/2014/main" id="{F4EE6E44-1281-4641-B23E-C03AD44A214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58"/>
            <a:ext cx="9144000" cy="5147733"/>
          </a:xfrm>
          <a:prstGeom prst="rect">
            <a:avLst/>
          </a:prstGeom>
        </p:spPr>
      </p:pic>
      <p:pic>
        <p:nvPicPr>
          <p:cNvPr id="13" name="Picture 12" descr="A close up of a logo&#10;&#10;Description automatically generated">
            <a:extLst>
              <a:ext uri="{FF2B5EF4-FFF2-40B4-BE49-F238E27FC236}">
                <a16:creationId xmlns:a16="http://schemas.microsoft.com/office/drawing/2014/main" id="{D0C27DCF-657D-48F0-9304-625201654A2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41976" y="1935161"/>
            <a:ext cx="1746648" cy="1279525"/>
          </a:xfrm>
          <a:prstGeom prst="rect">
            <a:avLst/>
          </a:prstGeom>
        </p:spPr>
      </p:pic>
      <p:sp>
        <p:nvSpPr>
          <p:cNvPr id="2" name="Holder 2"/>
          <p:cNvSpPr>
            <a:spLocks noGrp="1"/>
          </p:cNvSpPr>
          <p:nvPr>
            <p:ph type="ctrTitle"/>
          </p:nvPr>
        </p:nvSpPr>
        <p:spPr>
          <a:xfrm>
            <a:off x="685800" y="2278282"/>
            <a:ext cx="6400800" cy="246221"/>
          </a:xfrm>
          <a:prstGeom prst="rect">
            <a:avLst/>
          </a:prstGeom>
        </p:spPr>
        <p:txBody>
          <a:bodyPr wrap="square" lIns="0" tIns="0" rIns="0" bIns="0" anchor="b">
            <a:spAutoFit/>
          </a:bodyPr>
          <a:lstStyle>
            <a:lvl1pPr>
              <a:defRPr sz="1600" b="1">
                <a:solidFill>
                  <a:schemeClr val="bg1"/>
                </a:solidFill>
              </a:defRPr>
            </a:lvl1pPr>
          </a:lstStyle>
          <a:p>
            <a:r>
              <a:rPr lang="en-GB"/>
              <a:t>Click to edit Master title style</a:t>
            </a:r>
            <a:endParaRPr dirty="0"/>
          </a:p>
        </p:txBody>
      </p:sp>
      <p:sp>
        <p:nvSpPr>
          <p:cNvPr id="3" name="Holder 3"/>
          <p:cNvSpPr>
            <a:spLocks noGrp="1"/>
          </p:cNvSpPr>
          <p:nvPr>
            <p:ph type="subTitle" idx="4"/>
          </p:nvPr>
        </p:nvSpPr>
        <p:spPr>
          <a:xfrm>
            <a:off x="685800" y="2651125"/>
            <a:ext cx="6400800" cy="169277"/>
          </a:xfrm>
          <a:prstGeom prst="rect">
            <a:avLst/>
          </a:prstGeom>
        </p:spPr>
        <p:txBody>
          <a:bodyPr wrap="square" lIns="0" tIns="0" rIns="0" bIns="0">
            <a:spAutoFit/>
          </a:bodyPr>
          <a:lstStyle>
            <a:lvl1pPr>
              <a:defRPr sz="1100">
                <a:solidFill>
                  <a:schemeClr val="bg1"/>
                </a:solidFill>
              </a:defRPr>
            </a:lvl1pPr>
          </a:lstStyle>
          <a:p>
            <a:r>
              <a:rPr lang="en-GB"/>
              <a:t>Click to edit Master subtitle style</a:t>
            </a:r>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Slide">
    <p:spTree>
      <p:nvGrpSpPr>
        <p:cNvPr id="1" name=""/>
        <p:cNvGrpSpPr/>
        <p:nvPr/>
      </p:nvGrpSpPr>
      <p:grpSpPr>
        <a:xfrm>
          <a:off x="0" y="0"/>
          <a:ext cx="0" cy="0"/>
          <a:chOff x="0" y="0"/>
          <a:chExt cx="0" cy="0"/>
        </a:xfrm>
      </p:grpSpPr>
      <p:pic>
        <p:nvPicPr>
          <p:cNvPr id="8" name="Picture 7" descr="background_p2 copy.jpg">
            <a:extLst>
              <a:ext uri="{FF2B5EF4-FFF2-40B4-BE49-F238E27FC236}">
                <a16:creationId xmlns:a16="http://schemas.microsoft.com/office/drawing/2014/main" id="{1FB4F517-2A0D-D648-B117-0283ED7E13D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20833"/>
          <a:stretch/>
        </p:blipFill>
        <p:spPr>
          <a:xfrm>
            <a:off x="0" y="-469"/>
            <a:ext cx="7239000" cy="5149049"/>
          </a:xfrm>
          <a:prstGeom prst="rect">
            <a:avLst/>
          </a:prstGeom>
        </p:spPr>
      </p:pic>
      <p:sp>
        <p:nvSpPr>
          <p:cNvPr id="2" name="Holder 2"/>
          <p:cNvSpPr>
            <a:spLocks noGrp="1"/>
          </p:cNvSpPr>
          <p:nvPr>
            <p:ph type="ctrTitle"/>
          </p:nvPr>
        </p:nvSpPr>
        <p:spPr>
          <a:xfrm>
            <a:off x="685800" y="2278282"/>
            <a:ext cx="6400800" cy="246221"/>
          </a:xfrm>
          <a:prstGeom prst="rect">
            <a:avLst/>
          </a:prstGeom>
        </p:spPr>
        <p:txBody>
          <a:bodyPr wrap="square" lIns="0" tIns="0" rIns="0" bIns="0" anchor="b">
            <a:spAutoFit/>
          </a:bodyPr>
          <a:lstStyle>
            <a:lvl1pPr>
              <a:defRPr sz="1600" b="1">
                <a:solidFill>
                  <a:schemeClr val="tx1"/>
                </a:solidFill>
              </a:defRPr>
            </a:lvl1pPr>
          </a:lstStyle>
          <a:p>
            <a:r>
              <a:rPr lang="en-GB"/>
              <a:t>Click to edit Master title style</a:t>
            </a:r>
            <a:endParaRPr dirty="0"/>
          </a:p>
        </p:txBody>
      </p:sp>
      <p:sp>
        <p:nvSpPr>
          <p:cNvPr id="3" name="Holder 3"/>
          <p:cNvSpPr>
            <a:spLocks noGrp="1"/>
          </p:cNvSpPr>
          <p:nvPr>
            <p:ph type="subTitle" idx="4"/>
          </p:nvPr>
        </p:nvSpPr>
        <p:spPr>
          <a:xfrm>
            <a:off x="685800" y="2651125"/>
            <a:ext cx="6400800" cy="169277"/>
          </a:xfrm>
          <a:prstGeom prst="rect">
            <a:avLst/>
          </a:prstGeom>
        </p:spPr>
        <p:txBody>
          <a:bodyPr wrap="square" lIns="0" tIns="0" rIns="0" bIns="0">
            <a:spAutoFit/>
          </a:bodyPr>
          <a:lstStyle>
            <a:lvl1pPr>
              <a:defRPr sz="1100">
                <a:solidFill>
                  <a:schemeClr val="tx1"/>
                </a:solidFill>
              </a:defRPr>
            </a:lvl1pPr>
          </a:lstStyle>
          <a:p>
            <a:r>
              <a:rPr lang="en-GB"/>
              <a:t>Click to edit Master subtitle style</a:t>
            </a:r>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9" name="object 2">
            <a:extLst>
              <a:ext uri="{FF2B5EF4-FFF2-40B4-BE49-F238E27FC236}">
                <a16:creationId xmlns:a16="http://schemas.microsoft.com/office/drawing/2014/main" id="{A79143A9-D234-D840-90CA-E2283A32E655}"/>
              </a:ext>
            </a:extLst>
          </p:cNvPr>
          <p:cNvSpPr/>
          <p:nvPr userDrawn="1"/>
        </p:nvSpPr>
        <p:spPr>
          <a:xfrm>
            <a:off x="7391400" y="2346325"/>
            <a:ext cx="1752600" cy="381000"/>
          </a:xfrm>
          <a:prstGeom prst="rect">
            <a:avLst/>
          </a:prstGeom>
          <a:blipFill>
            <a:blip r:embed="rId3" cstate="print"/>
            <a:stretch>
              <a:fillRect l="-427941" t="-632517" r="-2" b="-636427"/>
            </a:stretch>
          </a:blipFill>
        </p:spPr>
        <p:txBody>
          <a:bodyPr wrap="square" lIns="0" tIns="0" rIns="0" bIns="0" rtlCol="0"/>
          <a:lstStyle/>
          <a:p>
            <a:endParaRPr/>
          </a:p>
        </p:txBody>
      </p:sp>
      <p:pic>
        <p:nvPicPr>
          <p:cNvPr id="7" name="Graphic 6">
            <a:extLst>
              <a:ext uri="{FF2B5EF4-FFF2-40B4-BE49-F238E27FC236}">
                <a16:creationId xmlns:a16="http://schemas.microsoft.com/office/drawing/2014/main" id="{C05220A3-4A10-4E06-B1CA-E8BC59FF4F6D}"/>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15200" y="4591302"/>
            <a:ext cx="1500304" cy="283594"/>
          </a:xfrm>
          <a:prstGeom prst="rect">
            <a:avLst/>
          </a:prstGeom>
        </p:spPr>
      </p:pic>
    </p:spTree>
    <p:extLst>
      <p:ext uri="{BB962C8B-B14F-4D97-AF65-F5344CB8AC3E}">
        <p14:creationId xmlns:p14="http://schemas.microsoft.com/office/powerpoint/2010/main" val="611512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Title Slide">
    <p:spTree>
      <p:nvGrpSpPr>
        <p:cNvPr id="1" name=""/>
        <p:cNvGrpSpPr/>
        <p:nvPr/>
      </p:nvGrpSpPr>
      <p:grpSpPr>
        <a:xfrm>
          <a:off x="0" y="0"/>
          <a:ext cx="0" cy="0"/>
          <a:chOff x="0" y="0"/>
          <a:chExt cx="0" cy="0"/>
        </a:xfrm>
      </p:grpSpPr>
      <p:sp>
        <p:nvSpPr>
          <p:cNvPr id="10" name="object 2">
            <a:extLst>
              <a:ext uri="{FF2B5EF4-FFF2-40B4-BE49-F238E27FC236}">
                <a16:creationId xmlns:a16="http://schemas.microsoft.com/office/drawing/2014/main" id="{7E124930-4E48-904A-9600-CC1F2D6ADE88}"/>
              </a:ext>
            </a:extLst>
          </p:cNvPr>
          <p:cNvSpPr/>
          <p:nvPr userDrawn="1"/>
        </p:nvSpPr>
        <p:spPr>
          <a:xfrm>
            <a:off x="-1" y="1855"/>
            <a:ext cx="9144000" cy="5147995"/>
          </a:xfrm>
          <a:prstGeom prst="rect">
            <a:avLst/>
          </a:prstGeom>
          <a:blipFill>
            <a:blip r:embed="rId2" cstate="print"/>
            <a:stretch>
              <a:fillRect/>
            </a:stretch>
          </a:blipFill>
        </p:spPr>
        <p:txBody>
          <a:bodyPr wrap="square" lIns="0" tIns="0" rIns="0" bIns="0" rtlCol="0"/>
          <a:lstStyle/>
          <a:p>
            <a:endParaRPr/>
          </a:p>
        </p:txBody>
      </p:sp>
      <p:sp>
        <p:nvSpPr>
          <p:cNvPr id="11" name="object 3">
            <a:extLst>
              <a:ext uri="{FF2B5EF4-FFF2-40B4-BE49-F238E27FC236}">
                <a16:creationId xmlns:a16="http://schemas.microsoft.com/office/drawing/2014/main" id="{4C7CF4D4-BF5E-E442-921E-8D21223E33A8}"/>
              </a:ext>
            </a:extLst>
          </p:cNvPr>
          <p:cNvSpPr/>
          <p:nvPr userDrawn="1"/>
        </p:nvSpPr>
        <p:spPr>
          <a:xfrm>
            <a:off x="0" y="3427704"/>
            <a:ext cx="9144000" cy="1720850"/>
          </a:xfrm>
          <a:custGeom>
            <a:avLst/>
            <a:gdLst/>
            <a:ahLst/>
            <a:cxnLst/>
            <a:rect l="l" t="t" r="r" b="b"/>
            <a:pathLst>
              <a:path w="9144000" h="1720850">
                <a:moveTo>
                  <a:pt x="0" y="1720291"/>
                </a:moveTo>
                <a:lnTo>
                  <a:pt x="9144000" y="1720291"/>
                </a:lnTo>
                <a:lnTo>
                  <a:pt x="9144000" y="0"/>
                </a:lnTo>
                <a:lnTo>
                  <a:pt x="0" y="0"/>
                </a:lnTo>
                <a:lnTo>
                  <a:pt x="0" y="1720291"/>
                </a:lnTo>
                <a:close/>
              </a:path>
            </a:pathLst>
          </a:custGeom>
          <a:gradFill flip="none" rotWithShape="1">
            <a:gsLst>
              <a:gs pos="0">
                <a:srgbClr val="231F20"/>
              </a:gs>
              <a:gs pos="100000">
                <a:schemeClr val="bg1">
                  <a:alpha val="0"/>
                </a:schemeClr>
              </a:gs>
            </a:gsLst>
            <a:lin ang="16200000" scaled="0"/>
            <a:tileRect/>
          </a:gradFill>
        </p:spPr>
        <p:txBody>
          <a:bodyPr wrap="square" lIns="0" tIns="0" rIns="0" bIns="0" rtlCol="0"/>
          <a:lstStyle/>
          <a:p>
            <a:endParaRPr/>
          </a:p>
        </p:txBody>
      </p:sp>
      <p:sp>
        <p:nvSpPr>
          <p:cNvPr id="2" name="Holder 2"/>
          <p:cNvSpPr>
            <a:spLocks noGrp="1"/>
          </p:cNvSpPr>
          <p:nvPr>
            <p:ph type="ctrTitle"/>
          </p:nvPr>
        </p:nvSpPr>
        <p:spPr>
          <a:xfrm>
            <a:off x="914400" y="2278282"/>
            <a:ext cx="6400800" cy="246221"/>
          </a:xfrm>
          <a:prstGeom prst="rect">
            <a:avLst/>
          </a:prstGeom>
          <a:effectLst>
            <a:outerShdw blurRad="50800" dist="38100" dir="2700000" algn="tl" rotWithShape="0">
              <a:prstClr val="black">
                <a:alpha val="40000"/>
              </a:prstClr>
            </a:outerShdw>
          </a:effectLst>
        </p:spPr>
        <p:txBody>
          <a:bodyPr wrap="square" lIns="0" tIns="0" rIns="0" bIns="0" anchor="b">
            <a:spAutoFit/>
          </a:bodyPr>
          <a:lstStyle>
            <a:lvl1pPr>
              <a:defRPr sz="1600" b="1">
                <a:solidFill>
                  <a:schemeClr val="bg1"/>
                </a:solidFill>
              </a:defRPr>
            </a:lvl1pPr>
          </a:lstStyle>
          <a:p>
            <a:r>
              <a:rPr lang="en-GB"/>
              <a:t>Click to edit Master title style</a:t>
            </a:r>
            <a:endParaRPr dirty="0"/>
          </a:p>
        </p:txBody>
      </p:sp>
      <p:sp>
        <p:nvSpPr>
          <p:cNvPr id="3" name="Holder 3"/>
          <p:cNvSpPr>
            <a:spLocks noGrp="1"/>
          </p:cNvSpPr>
          <p:nvPr>
            <p:ph type="subTitle" idx="4"/>
          </p:nvPr>
        </p:nvSpPr>
        <p:spPr>
          <a:xfrm>
            <a:off x="914400" y="2651125"/>
            <a:ext cx="6400800" cy="169277"/>
          </a:xfrm>
          <a:prstGeom prst="rect">
            <a:avLst/>
          </a:prstGeom>
          <a:effectLst>
            <a:outerShdw blurRad="50800" dist="38100" dir="2700000" algn="tl" rotWithShape="0">
              <a:prstClr val="black">
                <a:alpha val="40000"/>
              </a:prstClr>
            </a:outerShdw>
          </a:effectLst>
        </p:spPr>
        <p:txBody>
          <a:bodyPr wrap="square" lIns="0" tIns="0" rIns="0" bIns="0">
            <a:spAutoFit/>
          </a:bodyPr>
          <a:lstStyle>
            <a:lvl1pPr>
              <a:defRPr sz="1100">
                <a:solidFill>
                  <a:schemeClr val="bg1"/>
                </a:solidFill>
              </a:defRPr>
            </a:lvl1pPr>
          </a:lstStyle>
          <a:p>
            <a:r>
              <a:rPr lang="en-GB"/>
              <a:t>Click to edit Master subtitle style</a:t>
            </a:r>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9" name="object 2">
            <a:extLst>
              <a:ext uri="{FF2B5EF4-FFF2-40B4-BE49-F238E27FC236}">
                <a16:creationId xmlns:a16="http://schemas.microsoft.com/office/drawing/2014/main" id="{A79143A9-D234-D840-90CA-E2283A32E655}"/>
              </a:ext>
            </a:extLst>
          </p:cNvPr>
          <p:cNvSpPr/>
          <p:nvPr userDrawn="1"/>
        </p:nvSpPr>
        <p:spPr>
          <a:xfrm>
            <a:off x="7391400" y="2346325"/>
            <a:ext cx="1752600" cy="381000"/>
          </a:xfrm>
          <a:prstGeom prst="rect">
            <a:avLst/>
          </a:prstGeom>
          <a:blipFill>
            <a:blip r:embed="rId3" cstate="print"/>
            <a:stretch>
              <a:fillRect l="-427941" t="-632517" r="-2" b="-636427"/>
            </a:stretch>
          </a:blipFill>
        </p:spPr>
        <p:txBody>
          <a:bodyPr wrap="square" lIns="0" tIns="0" rIns="0" bIns="0" rtlCol="0"/>
          <a:lstStyle/>
          <a:p>
            <a:endParaRPr/>
          </a:p>
        </p:txBody>
      </p:sp>
      <p:pic>
        <p:nvPicPr>
          <p:cNvPr id="7" name="Graphic 6">
            <a:extLst>
              <a:ext uri="{FF2B5EF4-FFF2-40B4-BE49-F238E27FC236}">
                <a16:creationId xmlns:a16="http://schemas.microsoft.com/office/drawing/2014/main" id="{7D4ECD9C-7DB0-4EC0-90FF-07ACAD3551E2}"/>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7315200" y="4591302"/>
            <a:ext cx="1500303" cy="283594"/>
          </a:xfrm>
          <a:prstGeom prst="rect">
            <a:avLst/>
          </a:prstGeom>
        </p:spPr>
      </p:pic>
    </p:spTree>
    <p:extLst>
      <p:ext uri="{BB962C8B-B14F-4D97-AF65-F5344CB8AC3E}">
        <p14:creationId xmlns:p14="http://schemas.microsoft.com/office/powerpoint/2010/main" val="452985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5" name="object 4">
            <a:extLst>
              <a:ext uri="{FF2B5EF4-FFF2-40B4-BE49-F238E27FC236}">
                <a16:creationId xmlns:a16="http://schemas.microsoft.com/office/drawing/2014/main" id="{A1CF36DE-4308-704A-94F1-19EBBDCE0702}"/>
              </a:ext>
            </a:extLst>
          </p:cNvPr>
          <p:cNvSpPr/>
          <p:nvPr userDrawn="1"/>
        </p:nvSpPr>
        <p:spPr>
          <a:xfrm>
            <a:off x="8153400" y="4098925"/>
            <a:ext cx="508634" cy="485140"/>
          </a:xfrm>
          <a:custGeom>
            <a:avLst/>
            <a:gdLst/>
            <a:ahLst/>
            <a:cxnLst/>
            <a:rect l="l" t="t" r="r" b="b"/>
            <a:pathLst>
              <a:path w="508634" h="485139">
                <a:moveTo>
                  <a:pt x="508406" y="0"/>
                </a:moveTo>
                <a:lnTo>
                  <a:pt x="0" y="484606"/>
                </a:lnTo>
                <a:lnTo>
                  <a:pt x="508406" y="484606"/>
                </a:lnTo>
                <a:lnTo>
                  <a:pt x="508406" y="0"/>
                </a:lnTo>
                <a:close/>
              </a:path>
            </a:pathLst>
          </a:custGeom>
          <a:solidFill>
            <a:srgbClr val="00AEEF"/>
          </a:solidFill>
        </p:spPr>
        <p:txBody>
          <a:bodyPr wrap="square" lIns="0" tIns="0" rIns="0" bIns="0" rtlCol="0"/>
          <a:lstStyle/>
          <a:p>
            <a:endParaRPr dirty="0"/>
          </a:p>
        </p:txBody>
      </p:sp>
      <p:sp>
        <p:nvSpPr>
          <p:cNvPr id="6" name="object 2">
            <a:extLst>
              <a:ext uri="{FF2B5EF4-FFF2-40B4-BE49-F238E27FC236}">
                <a16:creationId xmlns:a16="http://schemas.microsoft.com/office/drawing/2014/main" id="{D2B586FC-F364-594F-AF4E-C38A978F84CF}"/>
              </a:ext>
            </a:extLst>
          </p:cNvPr>
          <p:cNvSpPr txBox="1"/>
          <p:nvPr userDrawn="1"/>
        </p:nvSpPr>
        <p:spPr>
          <a:xfrm>
            <a:off x="347300" y="2249604"/>
            <a:ext cx="1082675" cy="238760"/>
          </a:xfrm>
          <a:prstGeom prst="rect">
            <a:avLst/>
          </a:prstGeom>
        </p:spPr>
        <p:txBody>
          <a:bodyPr vert="horz" wrap="square" lIns="0" tIns="12700" rIns="0" bIns="0" rtlCol="0">
            <a:spAutoFit/>
          </a:bodyPr>
          <a:lstStyle/>
          <a:p>
            <a:pPr marL="12700">
              <a:lnSpc>
                <a:spcPct val="100000"/>
              </a:lnSpc>
              <a:spcBef>
                <a:spcPts val="100"/>
              </a:spcBef>
            </a:pPr>
            <a:r>
              <a:rPr sz="1400" b="1" spc="10" dirty="0">
                <a:solidFill>
                  <a:srgbClr val="00AEEF"/>
                </a:solidFill>
                <a:latin typeface="Montserrat-ExtraBold"/>
                <a:cs typeface="Montserrat-ExtraBold"/>
              </a:rPr>
              <a:t>C</a:t>
            </a:r>
            <a:r>
              <a:rPr sz="1400" b="1" spc="35" dirty="0">
                <a:solidFill>
                  <a:srgbClr val="00AEEF"/>
                </a:solidFill>
                <a:latin typeface="Montserrat-ExtraBold"/>
                <a:cs typeface="Montserrat-ExtraBold"/>
              </a:rPr>
              <a:t>ONTEN</a:t>
            </a:r>
            <a:r>
              <a:rPr sz="1400" b="1" spc="30" dirty="0">
                <a:solidFill>
                  <a:srgbClr val="00AEEF"/>
                </a:solidFill>
                <a:latin typeface="Montserrat-ExtraBold"/>
                <a:cs typeface="Montserrat-ExtraBold"/>
              </a:rPr>
              <a:t>T</a:t>
            </a:r>
            <a:r>
              <a:rPr sz="1400" b="1" dirty="0">
                <a:solidFill>
                  <a:srgbClr val="00AEEF"/>
                </a:solidFill>
                <a:latin typeface="Montserrat-ExtraBold"/>
                <a:cs typeface="Montserrat-ExtraBold"/>
              </a:rPr>
              <a:t>S</a:t>
            </a:r>
            <a:endParaRPr sz="1400" dirty="0">
              <a:latin typeface="Montserrat-ExtraBold"/>
              <a:cs typeface="Montserrat-ExtraBold"/>
            </a:endParaRPr>
          </a:p>
        </p:txBody>
      </p:sp>
    </p:spTree>
    <p:extLst>
      <p:ext uri="{BB962C8B-B14F-4D97-AF65-F5344CB8AC3E}">
        <p14:creationId xmlns:p14="http://schemas.microsoft.com/office/powerpoint/2010/main" val="3704724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pic>
        <p:nvPicPr>
          <p:cNvPr id="5" name="Picture 4" descr="background_p5.jpg">
            <a:extLst>
              <a:ext uri="{FF2B5EF4-FFF2-40B4-BE49-F238E27FC236}">
                <a16:creationId xmlns:a16="http://schemas.microsoft.com/office/drawing/2014/main" id="{918D800A-2CA0-3B47-88E2-F602BD4C145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01"/>
            <a:ext cx="9144000" cy="5149049"/>
          </a:xfrm>
          <a:prstGeom prst="rect">
            <a:avLst/>
          </a:prstGeom>
        </p:spPr>
      </p:pic>
      <p:sp>
        <p:nvSpPr>
          <p:cNvPr id="6" name="Oval 5">
            <a:extLst>
              <a:ext uri="{FF2B5EF4-FFF2-40B4-BE49-F238E27FC236}">
                <a16:creationId xmlns:a16="http://schemas.microsoft.com/office/drawing/2014/main" id="{2FBC7D79-3737-4247-BF60-4A844887F33B}"/>
              </a:ext>
            </a:extLst>
          </p:cNvPr>
          <p:cNvSpPr/>
          <p:nvPr userDrawn="1"/>
        </p:nvSpPr>
        <p:spPr>
          <a:xfrm>
            <a:off x="4191000" y="1736725"/>
            <a:ext cx="762000" cy="762000"/>
          </a:xfrm>
          <a:prstGeom prst="ellipse">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9" name="Holder 2">
            <a:extLst>
              <a:ext uri="{FF2B5EF4-FFF2-40B4-BE49-F238E27FC236}">
                <a16:creationId xmlns:a16="http://schemas.microsoft.com/office/drawing/2014/main" id="{204EF8BF-2392-BB4C-BCF9-C9F3BEA73C2C}"/>
              </a:ext>
            </a:extLst>
          </p:cNvPr>
          <p:cNvSpPr>
            <a:spLocks noGrp="1"/>
          </p:cNvSpPr>
          <p:nvPr>
            <p:ph type="ctrTitle"/>
          </p:nvPr>
        </p:nvSpPr>
        <p:spPr>
          <a:xfrm>
            <a:off x="1371600" y="2651126"/>
            <a:ext cx="6400800" cy="246221"/>
          </a:xfrm>
          <a:prstGeom prst="rect">
            <a:avLst/>
          </a:prstGeom>
        </p:spPr>
        <p:txBody>
          <a:bodyPr wrap="square" lIns="0" tIns="0" rIns="0" bIns="0" anchor="b">
            <a:spAutoFit/>
          </a:bodyPr>
          <a:lstStyle>
            <a:lvl1pPr algn="ctr">
              <a:defRPr sz="1600" b="1">
                <a:solidFill>
                  <a:schemeClr val="bg1"/>
                </a:solidFill>
              </a:defRPr>
            </a:lvl1pPr>
          </a:lstStyle>
          <a:p>
            <a:r>
              <a:rPr lang="en-GB"/>
              <a:t>Click to edit Master title style</a:t>
            </a:r>
            <a:endParaRPr dirty="0"/>
          </a:p>
        </p:txBody>
      </p:sp>
    </p:spTree>
    <p:extLst>
      <p:ext uri="{BB962C8B-B14F-4D97-AF65-F5344CB8AC3E}">
        <p14:creationId xmlns:p14="http://schemas.microsoft.com/office/powerpoint/2010/main" val="4291700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7" name="object 2">
            <a:extLst>
              <a:ext uri="{FF2B5EF4-FFF2-40B4-BE49-F238E27FC236}">
                <a16:creationId xmlns:a16="http://schemas.microsoft.com/office/drawing/2014/main" id="{7301011D-CD5E-3F43-9E29-F626A26D8FD9}"/>
              </a:ext>
            </a:extLst>
          </p:cNvPr>
          <p:cNvSpPr txBox="1"/>
          <p:nvPr userDrawn="1"/>
        </p:nvSpPr>
        <p:spPr>
          <a:xfrm>
            <a:off x="347300" y="341603"/>
            <a:ext cx="719500" cy="228268"/>
          </a:xfrm>
          <a:prstGeom prst="rect">
            <a:avLst/>
          </a:prstGeom>
        </p:spPr>
        <p:txBody>
          <a:bodyPr vert="horz" wrap="square" lIns="0" tIns="12700" rIns="0" bIns="0" rtlCol="0">
            <a:spAutoFit/>
          </a:bodyPr>
          <a:lstStyle/>
          <a:p>
            <a:pPr marL="12700">
              <a:lnSpc>
                <a:spcPct val="100000"/>
              </a:lnSpc>
              <a:spcBef>
                <a:spcPts val="100"/>
              </a:spcBef>
            </a:pPr>
            <a:fld id="{E5044459-CF2C-BA41-9875-6DCAED1E97FE}" type="slidenum">
              <a:rPr lang="en-ZA" sz="1400" spc="5" smtClean="0">
                <a:solidFill>
                  <a:srgbClr val="00AEEF"/>
                </a:solidFill>
                <a:latin typeface="Montserrat"/>
                <a:cs typeface="Montserrat"/>
              </a:rPr>
              <a:t>‹#›</a:t>
            </a:fld>
            <a:r>
              <a:rPr sz="1400" spc="-55" dirty="0">
                <a:solidFill>
                  <a:srgbClr val="00AEEF"/>
                </a:solidFill>
                <a:latin typeface="Montserrat"/>
                <a:cs typeface="Montserrat"/>
              </a:rPr>
              <a:t> </a:t>
            </a:r>
            <a:r>
              <a:rPr sz="1400" dirty="0">
                <a:solidFill>
                  <a:srgbClr val="00AEEF"/>
                </a:solidFill>
                <a:latin typeface="Montserrat"/>
                <a:cs typeface="Montserrat"/>
              </a:rPr>
              <a:t>/</a:t>
            </a:r>
            <a:endParaRPr sz="1400" dirty="0">
              <a:latin typeface="Montserrat"/>
              <a:cs typeface="Montserrat"/>
            </a:endParaRPr>
          </a:p>
        </p:txBody>
      </p:sp>
      <p:sp>
        <p:nvSpPr>
          <p:cNvPr id="8" name="object 4">
            <a:extLst>
              <a:ext uri="{FF2B5EF4-FFF2-40B4-BE49-F238E27FC236}">
                <a16:creationId xmlns:a16="http://schemas.microsoft.com/office/drawing/2014/main" id="{3B755D84-4EBC-8E4E-97E8-E408D790ABFB}"/>
              </a:ext>
            </a:extLst>
          </p:cNvPr>
          <p:cNvSpPr/>
          <p:nvPr userDrawn="1"/>
        </p:nvSpPr>
        <p:spPr>
          <a:xfrm>
            <a:off x="8635593" y="4663389"/>
            <a:ext cx="508634" cy="485140"/>
          </a:xfrm>
          <a:custGeom>
            <a:avLst/>
            <a:gdLst/>
            <a:ahLst/>
            <a:cxnLst/>
            <a:rect l="l" t="t" r="r" b="b"/>
            <a:pathLst>
              <a:path w="508634" h="485139">
                <a:moveTo>
                  <a:pt x="508406" y="0"/>
                </a:moveTo>
                <a:lnTo>
                  <a:pt x="0" y="484606"/>
                </a:lnTo>
                <a:lnTo>
                  <a:pt x="508406" y="484606"/>
                </a:lnTo>
                <a:lnTo>
                  <a:pt x="508406" y="0"/>
                </a:lnTo>
                <a:close/>
              </a:path>
            </a:pathLst>
          </a:custGeom>
          <a:solidFill>
            <a:srgbClr val="00AEEF"/>
          </a:solidFill>
        </p:spPr>
        <p:txBody>
          <a:bodyPr wrap="square" lIns="0" tIns="0" rIns="0" bIns="0" rtlCol="0"/>
          <a:lstStyle/>
          <a:p>
            <a:endParaRPr/>
          </a:p>
        </p:txBody>
      </p:sp>
      <p:sp>
        <p:nvSpPr>
          <p:cNvPr id="12" name="Holder 2">
            <a:extLst>
              <a:ext uri="{FF2B5EF4-FFF2-40B4-BE49-F238E27FC236}">
                <a16:creationId xmlns:a16="http://schemas.microsoft.com/office/drawing/2014/main" id="{29167BF4-53EE-DC46-9427-AD2A04AB683A}"/>
              </a:ext>
            </a:extLst>
          </p:cNvPr>
          <p:cNvSpPr>
            <a:spLocks noGrp="1"/>
          </p:cNvSpPr>
          <p:nvPr>
            <p:ph type="ctrTitle"/>
          </p:nvPr>
        </p:nvSpPr>
        <p:spPr>
          <a:xfrm>
            <a:off x="3860900" y="323650"/>
            <a:ext cx="4935800" cy="246221"/>
          </a:xfrm>
          <a:prstGeom prst="rect">
            <a:avLst/>
          </a:prstGeom>
        </p:spPr>
        <p:txBody>
          <a:bodyPr wrap="square" lIns="0" tIns="0" rIns="0" bIns="0" anchor="b">
            <a:spAutoFit/>
          </a:bodyPr>
          <a:lstStyle>
            <a:lvl1pPr>
              <a:defRPr sz="1600" b="0">
                <a:solidFill>
                  <a:srgbClr val="818E92"/>
                </a:solidFill>
              </a:defRPr>
            </a:lvl1pPr>
          </a:lstStyle>
          <a:p>
            <a:r>
              <a:rPr lang="en-GB"/>
              <a:t>Click to edit Master title style</a:t>
            </a:r>
            <a:endParaRPr dirty="0"/>
          </a:p>
        </p:txBody>
      </p:sp>
      <p:sp>
        <p:nvSpPr>
          <p:cNvPr id="13" name="Holder 3">
            <a:extLst>
              <a:ext uri="{FF2B5EF4-FFF2-40B4-BE49-F238E27FC236}">
                <a16:creationId xmlns:a16="http://schemas.microsoft.com/office/drawing/2014/main" id="{1E347093-B6ED-E14A-90A3-26187B5F8EB7}"/>
              </a:ext>
            </a:extLst>
          </p:cNvPr>
          <p:cNvSpPr>
            <a:spLocks noGrp="1"/>
          </p:cNvSpPr>
          <p:nvPr>
            <p:ph type="subTitle" idx="4"/>
          </p:nvPr>
        </p:nvSpPr>
        <p:spPr>
          <a:xfrm>
            <a:off x="3860900" y="611203"/>
            <a:ext cx="4935800" cy="169277"/>
          </a:xfrm>
          <a:prstGeom prst="rect">
            <a:avLst/>
          </a:prstGeom>
        </p:spPr>
        <p:txBody>
          <a:bodyPr wrap="square" lIns="0" tIns="0" rIns="0" bIns="0">
            <a:spAutoFit/>
          </a:bodyPr>
          <a:lstStyle>
            <a:lvl1pPr>
              <a:defRPr sz="1100" b="0">
                <a:solidFill>
                  <a:srgbClr val="818E92"/>
                </a:solidFill>
              </a:defRPr>
            </a:lvl1pPr>
          </a:lstStyle>
          <a:p>
            <a:r>
              <a:rPr lang="en-GB"/>
              <a:t>Click to edit Master subtitle style</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117114" y="341603"/>
            <a:ext cx="2909770" cy="238759"/>
          </a:xfrm>
          <a:prstGeom prst="rect">
            <a:avLst/>
          </a:prstGeom>
        </p:spPr>
        <p:txBody>
          <a:bodyPr wrap="square" lIns="0" tIns="0" rIns="0" bIns="0">
            <a:spAutoFit/>
          </a:bodyPr>
          <a:lstStyle>
            <a:lvl1pPr>
              <a:defRPr sz="1400" b="0" i="0">
                <a:solidFill>
                  <a:srgbClr val="939598"/>
                </a:solidFill>
                <a:latin typeface="Montserrat"/>
                <a:cs typeface="Montserrat"/>
              </a:defRPr>
            </a:lvl1pPr>
          </a:lstStyle>
          <a:p>
            <a:endParaRPr/>
          </a:p>
        </p:txBody>
      </p:sp>
      <p:sp>
        <p:nvSpPr>
          <p:cNvPr id="3" name="Holder 3"/>
          <p:cNvSpPr>
            <a:spLocks noGrp="1"/>
          </p:cNvSpPr>
          <p:nvPr>
            <p:ph type="body" idx="1"/>
          </p:nvPr>
        </p:nvSpPr>
        <p:spPr>
          <a:xfrm>
            <a:off x="457200" y="1184465"/>
            <a:ext cx="8229600" cy="339890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9360"/>
            <a:ext cx="2926080" cy="25749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9360"/>
            <a:ext cx="2103120" cy="25749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9/20/24</a:t>
            </a:fld>
            <a:endParaRPr lang="en-US"/>
          </a:p>
        </p:txBody>
      </p:sp>
      <p:sp>
        <p:nvSpPr>
          <p:cNvPr id="6" name="Holder 6"/>
          <p:cNvSpPr>
            <a:spLocks noGrp="1"/>
          </p:cNvSpPr>
          <p:nvPr>
            <p:ph type="sldNum" sz="quarter" idx="7"/>
          </p:nvPr>
        </p:nvSpPr>
        <p:spPr>
          <a:xfrm>
            <a:off x="6583680" y="4789360"/>
            <a:ext cx="2103120" cy="25749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pic>
        <p:nvPicPr>
          <p:cNvPr id="8" name="Picture 7" descr="A close up of a logo&#10;&#10;Description automatically generated">
            <a:extLst>
              <a:ext uri="{FF2B5EF4-FFF2-40B4-BE49-F238E27FC236}">
                <a16:creationId xmlns:a16="http://schemas.microsoft.com/office/drawing/2014/main" id="{540CA0D1-EADA-4639-9C31-609A7312DEE0}"/>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228600" y="4758737"/>
            <a:ext cx="1675564" cy="257492"/>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6" r:id="rId2"/>
    <p:sldLayoutId id="2147483667" r:id="rId3"/>
    <p:sldLayoutId id="2147483668" r:id="rId4"/>
    <p:sldLayoutId id="2147483669" r:id="rId5"/>
    <p:sldLayoutId id="2147483665" r:id="rId6"/>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0"/>
            <a:ext cx="9144000" cy="5148580"/>
          </a:xfrm>
          <a:custGeom>
            <a:avLst/>
            <a:gdLst/>
            <a:ahLst/>
            <a:cxnLst/>
            <a:rect l="l" t="t" r="r" b="b"/>
            <a:pathLst>
              <a:path w="9144000" h="5148580">
                <a:moveTo>
                  <a:pt x="0" y="5147995"/>
                </a:moveTo>
                <a:lnTo>
                  <a:pt x="9144000" y="5147995"/>
                </a:lnTo>
                <a:lnTo>
                  <a:pt x="9144000" y="0"/>
                </a:lnTo>
                <a:lnTo>
                  <a:pt x="0" y="0"/>
                </a:lnTo>
                <a:lnTo>
                  <a:pt x="0" y="5147995"/>
                </a:lnTo>
                <a:close/>
              </a:path>
            </a:pathLst>
          </a:custGeom>
          <a:ln w="12700">
            <a:solidFill>
              <a:srgbClr val="BCBEC0"/>
            </a:solidFill>
          </a:ln>
        </p:spPr>
        <p:txBody>
          <a:bodyPr wrap="square" lIns="0" tIns="0" rIns="0" bIns="0" rtlCol="0"/>
          <a:lstStyle/>
          <a:p>
            <a:endParaRPr/>
          </a:p>
        </p:txBody>
      </p:sp>
      <p:sp>
        <p:nvSpPr>
          <p:cNvPr id="2" name="Title 1">
            <a:extLst>
              <a:ext uri="{FF2B5EF4-FFF2-40B4-BE49-F238E27FC236}">
                <a16:creationId xmlns:a16="http://schemas.microsoft.com/office/drawing/2014/main" id="{C9F6F21E-F9BB-C24E-AB3C-2B7892C1D3C2}"/>
              </a:ext>
            </a:extLst>
          </p:cNvPr>
          <p:cNvSpPr>
            <a:spLocks noGrp="1"/>
          </p:cNvSpPr>
          <p:nvPr>
            <p:ph type="ctrTitle"/>
          </p:nvPr>
        </p:nvSpPr>
        <p:spPr>
          <a:xfrm>
            <a:off x="611560" y="2574290"/>
            <a:ext cx="6400800" cy="2462213"/>
          </a:xfrm>
        </p:spPr>
        <p:txBody>
          <a:bodyPr/>
          <a:lstStyle/>
          <a:p>
            <a:r>
              <a:rPr lang="en-GB" dirty="0"/>
              <a:t>Contents of a Contract</a:t>
            </a:r>
            <a:br>
              <a:rPr lang="en-GB" dirty="0"/>
            </a:br>
            <a:br>
              <a:rPr lang="en-GB" dirty="0"/>
            </a:br>
            <a:r>
              <a:rPr lang="en-GB" b="0" i="1" dirty="0"/>
              <a:t>Express Terms</a:t>
            </a:r>
            <a:br>
              <a:rPr lang="en-GB" b="0" i="1" dirty="0"/>
            </a:br>
            <a:r>
              <a:rPr lang="en-GB" b="0" i="1" dirty="0"/>
              <a:t>Implied Terms</a:t>
            </a:r>
            <a:br>
              <a:rPr lang="en-GB" b="0" i="1" dirty="0"/>
            </a:br>
            <a:r>
              <a:rPr lang="en-GB" b="0" i="1" dirty="0"/>
              <a:t>Common Terms</a:t>
            </a:r>
            <a:br>
              <a:rPr lang="en-GB" b="0" i="1" dirty="0"/>
            </a:br>
            <a:r>
              <a:rPr lang="en-GB" b="0" i="1" dirty="0"/>
              <a:t>Imposed Terms</a:t>
            </a:r>
            <a:br>
              <a:rPr lang="en-GB" b="0" i="1" dirty="0"/>
            </a:br>
            <a:r>
              <a:rPr lang="en-GB" b="0" i="1" dirty="0"/>
              <a:t>Unsigned Contracts (Tickets and Notices)</a:t>
            </a:r>
            <a:br>
              <a:rPr lang="en-GB" b="0" i="1" dirty="0"/>
            </a:br>
            <a:br>
              <a:rPr lang="en-GB" b="0" i="1" dirty="0"/>
            </a:br>
            <a:br>
              <a:rPr lang="en-GB" dirty="0"/>
            </a:b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38CEF57-597C-7E47-A383-60497C211C03}"/>
              </a:ext>
            </a:extLst>
          </p:cNvPr>
          <p:cNvSpPr>
            <a:spLocks noGrp="1"/>
          </p:cNvSpPr>
          <p:nvPr>
            <p:ph type="ctrTitle"/>
          </p:nvPr>
        </p:nvSpPr>
        <p:spPr/>
        <p:txBody>
          <a:bodyPr/>
          <a:lstStyle/>
          <a:p>
            <a:r>
              <a:rPr lang="en-GB" dirty="0"/>
              <a:t>Contents of a Contract</a:t>
            </a:r>
          </a:p>
        </p:txBody>
      </p:sp>
      <p:sp>
        <p:nvSpPr>
          <p:cNvPr id="8" name="Subtitle 7">
            <a:extLst>
              <a:ext uri="{FF2B5EF4-FFF2-40B4-BE49-F238E27FC236}">
                <a16:creationId xmlns:a16="http://schemas.microsoft.com/office/drawing/2014/main" id="{83FA28CB-1074-FA48-AFF4-E675DCF18939}"/>
              </a:ext>
            </a:extLst>
          </p:cNvPr>
          <p:cNvSpPr>
            <a:spLocks noGrp="1"/>
          </p:cNvSpPr>
          <p:nvPr>
            <p:ph type="subTitle" idx="4"/>
          </p:nvPr>
        </p:nvSpPr>
        <p:spPr/>
        <p:txBody>
          <a:bodyPr/>
          <a:lstStyle/>
          <a:p>
            <a:r>
              <a:rPr lang="en-GB" dirty="0"/>
              <a:t>Common Terms</a:t>
            </a:r>
          </a:p>
        </p:txBody>
      </p:sp>
      <p:sp>
        <p:nvSpPr>
          <p:cNvPr id="2" name="TextBox 1">
            <a:extLst>
              <a:ext uri="{FF2B5EF4-FFF2-40B4-BE49-F238E27FC236}">
                <a16:creationId xmlns:a16="http://schemas.microsoft.com/office/drawing/2014/main" id="{BC277348-C785-AAF4-EE74-32C8E61639B6}"/>
              </a:ext>
            </a:extLst>
          </p:cNvPr>
          <p:cNvSpPr txBox="1"/>
          <p:nvPr/>
        </p:nvSpPr>
        <p:spPr>
          <a:xfrm>
            <a:off x="323528" y="902533"/>
            <a:ext cx="7992888" cy="646331"/>
          </a:xfrm>
          <a:prstGeom prst="rect">
            <a:avLst/>
          </a:prstGeom>
          <a:noFill/>
        </p:spPr>
        <p:txBody>
          <a:bodyPr wrap="square" rtlCol="0">
            <a:spAutoFit/>
          </a:bodyPr>
          <a:lstStyle/>
          <a:p>
            <a:endParaRPr lang="en-ZA" dirty="0"/>
          </a:p>
          <a:p>
            <a:endParaRPr lang="en-ZA" dirty="0"/>
          </a:p>
        </p:txBody>
      </p:sp>
      <p:sp>
        <p:nvSpPr>
          <p:cNvPr id="3" name="TextBox 2">
            <a:extLst>
              <a:ext uri="{FF2B5EF4-FFF2-40B4-BE49-F238E27FC236}">
                <a16:creationId xmlns:a16="http://schemas.microsoft.com/office/drawing/2014/main" id="{122CAE1F-117E-BCCD-CB1C-C68000FF3E7B}"/>
              </a:ext>
            </a:extLst>
          </p:cNvPr>
          <p:cNvSpPr txBox="1"/>
          <p:nvPr/>
        </p:nvSpPr>
        <p:spPr>
          <a:xfrm>
            <a:off x="611560" y="821812"/>
            <a:ext cx="8208912" cy="4616648"/>
          </a:xfrm>
          <a:prstGeom prst="rect">
            <a:avLst/>
          </a:prstGeom>
          <a:noFill/>
        </p:spPr>
        <p:txBody>
          <a:bodyPr wrap="square" rtlCol="0">
            <a:spAutoFit/>
          </a:bodyPr>
          <a:lstStyle/>
          <a:p>
            <a:r>
              <a:rPr lang="en-US" sz="2400" b="1" dirty="0">
                <a:effectLst/>
              </a:rPr>
              <a:t>Conditions</a:t>
            </a:r>
            <a:endParaRPr lang="en-ZA" sz="2000" dirty="0">
              <a:effectLst/>
              <a:latin typeface="Arial" panose="020B0604020202020204" pitchFamily="34" charset="0"/>
              <a:ea typeface="Times New Roman" panose="02020603050405020304" pitchFamily="18" charset="0"/>
            </a:endParaRPr>
          </a:p>
          <a:p>
            <a:endParaRPr lang="en-ZA" sz="1800" dirty="0">
              <a:effectLst/>
              <a:latin typeface="Arial" panose="020B0604020202020204" pitchFamily="34" charset="0"/>
              <a:ea typeface="Times New Roman" panose="02020603050405020304" pitchFamily="18" charset="0"/>
            </a:endParaRPr>
          </a:p>
          <a:p>
            <a:r>
              <a:rPr lang="en-US" sz="1800" dirty="0">
                <a:effectLst/>
                <a:latin typeface="Arial" panose="020B0604020202020204" pitchFamily="34" charset="0"/>
                <a:ea typeface="Times New Roman" panose="02020603050405020304" pitchFamily="18" charset="0"/>
              </a:rPr>
              <a:t>Two types/forms of condition: </a:t>
            </a:r>
          </a:p>
          <a:p>
            <a:endParaRPr lang="en-US" sz="1800" dirty="0">
              <a:effectLst/>
              <a:latin typeface="Arial" panose="020B0604020202020204" pitchFamily="34" charset="0"/>
              <a:ea typeface="Times New Roman" panose="02020603050405020304" pitchFamily="18" charset="0"/>
            </a:endParaRPr>
          </a:p>
          <a:p>
            <a:pPr marL="342900" indent="-342900">
              <a:buAutoNum type="arabicParenBoth"/>
            </a:pPr>
            <a:r>
              <a:rPr lang="en-US" i="1" dirty="0">
                <a:latin typeface="Arial" panose="020B0604020202020204" pitchFamily="34" charset="0"/>
                <a:ea typeface="Times New Roman" panose="02020603050405020304" pitchFamily="18" charset="0"/>
              </a:rPr>
              <a:t>Suspensive Condition</a:t>
            </a:r>
          </a:p>
          <a:p>
            <a:r>
              <a:rPr lang="en-GB" sz="1800" dirty="0">
                <a:effectLst/>
                <a:latin typeface="Arial" panose="020B0604020202020204" pitchFamily="34" charset="0"/>
                <a:ea typeface="Times New Roman" panose="02020603050405020304" pitchFamily="18" charset="0"/>
              </a:rPr>
              <a:t>The operation and all or some of the consequences of the contract only come into effect once the uncertain future event has happened. </a:t>
            </a:r>
          </a:p>
          <a:p>
            <a:pPr marL="285750" indent="-285750">
              <a:buFontTx/>
              <a:buChar char="-"/>
            </a:pPr>
            <a:r>
              <a:rPr lang="en-GB" dirty="0">
                <a:latin typeface="Arial" panose="020B0604020202020204" pitchFamily="34" charset="0"/>
                <a:ea typeface="Times New Roman" panose="02020603050405020304" pitchFamily="18" charset="0"/>
              </a:rPr>
              <a:t>T</a:t>
            </a:r>
            <a:r>
              <a:rPr lang="en-GB" sz="1800" dirty="0">
                <a:effectLst/>
                <a:latin typeface="Arial" panose="020B0604020202020204" pitchFamily="34" charset="0"/>
                <a:ea typeface="Times New Roman" panose="02020603050405020304" pitchFamily="18" charset="0"/>
              </a:rPr>
              <a:t>he </a:t>
            </a:r>
            <a:r>
              <a:rPr lang="en-GB" sz="1800" b="1" dirty="0">
                <a:effectLst/>
                <a:latin typeface="Arial" panose="020B0604020202020204" pitchFamily="34" charset="0"/>
                <a:ea typeface="Times New Roman" panose="02020603050405020304" pitchFamily="18" charset="0"/>
              </a:rPr>
              <a:t>contract is VALID but NOT enforceable (or the specific term/terms are not enforceable) until the condition is fulfilled.</a:t>
            </a:r>
          </a:p>
          <a:p>
            <a:endParaRPr lang="en-ZA" sz="1800" dirty="0">
              <a:effectLst/>
              <a:latin typeface="Arial" panose="020B0604020202020204" pitchFamily="34" charset="0"/>
              <a:ea typeface="Times New Roman" panose="02020603050405020304" pitchFamily="18" charset="0"/>
            </a:endParaRPr>
          </a:p>
          <a:p>
            <a:endParaRPr lang="en-US" i="1" dirty="0">
              <a:latin typeface="Arial" panose="020B0604020202020204" pitchFamily="34" charset="0"/>
              <a:ea typeface="Times New Roman" panose="02020603050405020304" pitchFamily="18" charset="0"/>
            </a:endParaRPr>
          </a:p>
          <a:p>
            <a:r>
              <a:rPr lang="en-US" sz="1800" i="1" dirty="0">
                <a:effectLst/>
                <a:latin typeface="Arial" panose="020B0604020202020204" pitchFamily="34" charset="0"/>
                <a:ea typeface="Times New Roman" panose="02020603050405020304" pitchFamily="18" charset="0"/>
              </a:rPr>
              <a:t>(2) Resolutive Condition</a:t>
            </a:r>
          </a:p>
          <a:p>
            <a:endParaRPr lang="en-ZA" sz="1800" i="1" dirty="0">
              <a:effectLst/>
              <a:latin typeface="Arial" panose="020B0604020202020204" pitchFamily="34" charset="0"/>
              <a:ea typeface="Times New Roman" panose="02020603050405020304" pitchFamily="18" charset="0"/>
            </a:endParaRPr>
          </a:p>
          <a:p>
            <a:endParaRPr lang="en-ZA" sz="1800" dirty="0">
              <a:effectLst/>
              <a:latin typeface="Arial" panose="020B0604020202020204" pitchFamily="34" charset="0"/>
              <a:ea typeface="Times New Roman" panose="02020603050405020304" pitchFamily="18" charset="0"/>
            </a:endParaRPr>
          </a:p>
          <a:p>
            <a:endParaRPr lang="en-ZA" b="1" dirty="0">
              <a:effectLst/>
            </a:endParaRPr>
          </a:p>
          <a:p>
            <a:endParaRPr lang="en-ZA" b="1" dirty="0">
              <a:effectLst/>
            </a:endParaRPr>
          </a:p>
        </p:txBody>
      </p:sp>
    </p:spTree>
    <p:extLst>
      <p:ext uri="{BB962C8B-B14F-4D97-AF65-F5344CB8AC3E}">
        <p14:creationId xmlns:p14="http://schemas.microsoft.com/office/powerpoint/2010/main" val="1547207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38CEF57-597C-7E47-A383-60497C211C03}"/>
              </a:ext>
            </a:extLst>
          </p:cNvPr>
          <p:cNvSpPr>
            <a:spLocks noGrp="1"/>
          </p:cNvSpPr>
          <p:nvPr>
            <p:ph type="ctrTitle"/>
          </p:nvPr>
        </p:nvSpPr>
        <p:spPr/>
        <p:txBody>
          <a:bodyPr/>
          <a:lstStyle/>
          <a:p>
            <a:r>
              <a:rPr lang="en-GB" dirty="0"/>
              <a:t>Contents of a Contract</a:t>
            </a:r>
          </a:p>
        </p:txBody>
      </p:sp>
      <p:sp>
        <p:nvSpPr>
          <p:cNvPr id="8" name="Subtitle 7">
            <a:extLst>
              <a:ext uri="{FF2B5EF4-FFF2-40B4-BE49-F238E27FC236}">
                <a16:creationId xmlns:a16="http://schemas.microsoft.com/office/drawing/2014/main" id="{83FA28CB-1074-FA48-AFF4-E675DCF18939}"/>
              </a:ext>
            </a:extLst>
          </p:cNvPr>
          <p:cNvSpPr>
            <a:spLocks noGrp="1"/>
          </p:cNvSpPr>
          <p:nvPr>
            <p:ph type="subTitle" idx="4"/>
          </p:nvPr>
        </p:nvSpPr>
        <p:spPr/>
        <p:txBody>
          <a:bodyPr/>
          <a:lstStyle/>
          <a:p>
            <a:r>
              <a:rPr lang="en-GB" dirty="0"/>
              <a:t>Common Terms</a:t>
            </a:r>
          </a:p>
        </p:txBody>
      </p:sp>
      <p:sp>
        <p:nvSpPr>
          <p:cNvPr id="2" name="TextBox 1">
            <a:extLst>
              <a:ext uri="{FF2B5EF4-FFF2-40B4-BE49-F238E27FC236}">
                <a16:creationId xmlns:a16="http://schemas.microsoft.com/office/drawing/2014/main" id="{BC277348-C785-AAF4-EE74-32C8E61639B6}"/>
              </a:ext>
            </a:extLst>
          </p:cNvPr>
          <p:cNvSpPr txBox="1"/>
          <p:nvPr/>
        </p:nvSpPr>
        <p:spPr>
          <a:xfrm>
            <a:off x="323528" y="902533"/>
            <a:ext cx="7992888" cy="646331"/>
          </a:xfrm>
          <a:prstGeom prst="rect">
            <a:avLst/>
          </a:prstGeom>
          <a:noFill/>
        </p:spPr>
        <p:txBody>
          <a:bodyPr wrap="square" rtlCol="0">
            <a:spAutoFit/>
          </a:bodyPr>
          <a:lstStyle/>
          <a:p>
            <a:endParaRPr lang="en-ZA" dirty="0"/>
          </a:p>
          <a:p>
            <a:endParaRPr lang="en-ZA" dirty="0"/>
          </a:p>
        </p:txBody>
      </p:sp>
      <p:sp>
        <p:nvSpPr>
          <p:cNvPr id="3" name="TextBox 2">
            <a:extLst>
              <a:ext uri="{FF2B5EF4-FFF2-40B4-BE49-F238E27FC236}">
                <a16:creationId xmlns:a16="http://schemas.microsoft.com/office/drawing/2014/main" id="{122CAE1F-117E-BCCD-CB1C-C68000FF3E7B}"/>
              </a:ext>
            </a:extLst>
          </p:cNvPr>
          <p:cNvSpPr txBox="1"/>
          <p:nvPr/>
        </p:nvSpPr>
        <p:spPr>
          <a:xfrm>
            <a:off x="611560" y="821812"/>
            <a:ext cx="8208912" cy="3785652"/>
          </a:xfrm>
          <a:prstGeom prst="rect">
            <a:avLst/>
          </a:prstGeom>
          <a:noFill/>
        </p:spPr>
        <p:txBody>
          <a:bodyPr wrap="square" rtlCol="0">
            <a:spAutoFit/>
          </a:bodyPr>
          <a:lstStyle/>
          <a:p>
            <a:r>
              <a:rPr lang="en-US" sz="2400" b="1" dirty="0">
                <a:effectLst/>
              </a:rPr>
              <a:t>Conditions</a:t>
            </a:r>
            <a:endParaRPr lang="en-ZA" sz="2000" dirty="0">
              <a:effectLst/>
              <a:latin typeface="Arial" panose="020B0604020202020204" pitchFamily="34" charset="0"/>
              <a:ea typeface="Times New Roman" panose="02020603050405020304" pitchFamily="18" charset="0"/>
            </a:endParaRPr>
          </a:p>
          <a:p>
            <a:endParaRPr lang="en-ZA" sz="1800" dirty="0">
              <a:effectLst/>
              <a:latin typeface="Arial" panose="020B0604020202020204" pitchFamily="34" charset="0"/>
              <a:ea typeface="Times New Roman" panose="02020603050405020304" pitchFamily="18" charset="0"/>
            </a:endParaRPr>
          </a:p>
          <a:p>
            <a:r>
              <a:rPr lang="en-US" sz="1800" dirty="0">
                <a:effectLst/>
                <a:latin typeface="Arial" panose="020B0604020202020204" pitchFamily="34" charset="0"/>
                <a:ea typeface="Times New Roman" panose="02020603050405020304" pitchFamily="18" charset="0"/>
              </a:rPr>
              <a:t>Two types/forms of condition: </a:t>
            </a:r>
          </a:p>
          <a:p>
            <a:endParaRPr lang="en-US" i="1" dirty="0">
              <a:latin typeface="Arial" panose="020B0604020202020204" pitchFamily="34" charset="0"/>
              <a:ea typeface="Times New Roman" panose="02020603050405020304" pitchFamily="18" charset="0"/>
            </a:endParaRPr>
          </a:p>
          <a:p>
            <a:r>
              <a:rPr lang="en-US" sz="1800" i="1" dirty="0">
                <a:effectLst/>
                <a:latin typeface="Arial" panose="020B0604020202020204" pitchFamily="34" charset="0"/>
                <a:ea typeface="Times New Roman" panose="02020603050405020304" pitchFamily="18" charset="0"/>
              </a:rPr>
              <a:t>(2) Resolutive Condition</a:t>
            </a:r>
          </a:p>
          <a:p>
            <a:r>
              <a:rPr lang="en-GB" dirty="0">
                <a:latin typeface="Arial" panose="020B0604020202020204" pitchFamily="34" charset="0"/>
                <a:ea typeface="Times New Roman" panose="02020603050405020304" pitchFamily="18" charset="0"/>
              </a:rPr>
              <a:t>T</a:t>
            </a:r>
            <a:r>
              <a:rPr lang="en-GB" sz="1800" dirty="0">
                <a:effectLst/>
                <a:latin typeface="Arial" panose="020B0604020202020204" pitchFamily="34" charset="0"/>
                <a:ea typeface="Times New Roman" panose="02020603050405020304" pitchFamily="18" charset="0"/>
              </a:rPr>
              <a:t>he contract is </a:t>
            </a:r>
            <a:r>
              <a:rPr lang="en-GB" sz="1800" b="1" dirty="0">
                <a:effectLst/>
                <a:latin typeface="Arial" panose="020B0604020202020204" pitchFamily="34" charset="0"/>
                <a:ea typeface="Times New Roman" panose="02020603050405020304" pitchFamily="18" charset="0"/>
              </a:rPr>
              <a:t>valid and enforceable from the beginning (when it is entered into)</a:t>
            </a:r>
            <a:r>
              <a:rPr lang="en-GB" sz="1800" dirty="0">
                <a:effectLst/>
                <a:latin typeface="Arial" panose="020B0604020202020204" pitchFamily="34" charset="0"/>
                <a:ea typeface="Times New Roman" panose="02020603050405020304" pitchFamily="18" charset="0"/>
              </a:rPr>
              <a:t>, but if the condition is fulfilled, then </a:t>
            </a:r>
            <a:r>
              <a:rPr lang="en-GB" sz="1800" b="1" dirty="0">
                <a:effectLst/>
                <a:latin typeface="Arial" panose="020B0604020202020204" pitchFamily="34" charset="0"/>
                <a:ea typeface="Times New Roman" panose="02020603050405020304" pitchFamily="18" charset="0"/>
              </a:rPr>
              <a:t>the contract comes to an end</a:t>
            </a:r>
            <a:r>
              <a:rPr lang="en-GB" sz="1800" dirty="0">
                <a:effectLst/>
                <a:latin typeface="Arial" panose="020B0604020202020204" pitchFamily="34" charset="0"/>
                <a:ea typeface="Times New Roman" panose="02020603050405020304" pitchFamily="18" charset="0"/>
              </a:rPr>
              <a:t>. </a:t>
            </a:r>
          </a:p>
          <a:p>
            <a:pPr marL="285750" indent="-285750">
              <a:buFontTx/>
              <a:buChar char="-"/>
            </a:pPr>
            <a:r>
              <a:rPr lang="en-GB" dirty="0">
                <a:latin typeface="Arial" panose="020B0604020202020204" pitchFamily="34" charset="0"/>
                <a:ea typeface="Times New Roman" panose="02020603050405020304" pitchFamily="18" charset="0"/>
              </a:rPr>
              <a:t>S</a:t>
            </a:r>
            <a:r>
              <a:rPr lang="en-GB" sz="1800" dirty="0">
                <a:effectLst/>
                <a:latin typeface="Arial" panose="020B0604020202020204" pitchFamily="34" charset="0"/>
                <a:ea typeface="Times New Roman" panose="02020603050405020304" pitchFamily="18" charset="0"/>
              </a:rPr>
              <a:t>o these have the opposite effect of suspensive conditions.</a:t>
            </a:r>
            <a:r>
              <a:rPr lang="en-ZA" dirty="0">
                <a:effectLst/>
              </a:rPr>
              <a:t> </a:t>
            </a:r>
          </a:p>
          <a:p>
            <a:pPr marL="285750" indent="-285750">
              <a:buFontTx/>
              <a:buChar char="-"/>
            </a:pPr>
            <a:endParaRPr lang="en-ZA" sz="1800" i="1" dirty="0">
              <a:effectLst/>
              <a:latin typeface="Arial" panose="020B0604020202020204" pitchFamily="34" charset="0"/>
              <a:ea typeface="Times New Roman" panose="02020603050405020304" pitchFamily="18" charset="0"/>
            </a:endParaRPr>
          </a:p>
          <a:p>
            <a:endParaRPr lang="en-ZA" sz="1800" dirty="0">
              <a:effectLst/>
              <a:latin typeface="Arial" panose="020B0604020202020204" pitchFamily="34" charset="0"/>
              <a:ea typeface="Times New Roman" panose="02020603050405020304" pitchFamily="18" charset="0"/>
            </a:endParaRPr>
          </a:p>
          <a:p>
            <a:endParaRPr lang="en-ZA" b="1" dirty="0">
              <a:effectLst/>
            </a:endParaRPr>
          </a:p>
          <a:p>
            <a:endParaRPr lang="en-ZA" b="1" dirty="0">
              <a:effectLst/>
            </a:endParaRPr>
          </a:p>
        </p:txBody>
      </p:sp>
    </p:spTree>
    <p:extLst>
      <p:ext uri="{BB962C8B-B14F-4D97-AF65-F5344CB8AC3E}">
        <p14:creationId xmlns:p14="http://schemas.microsoft.com/office/powerpoint/2010/main" val="1060415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38CEF57-597C-7E47-A383-60497C211C03}"/>
              </a:ext>
            </a:extLst>
          </p:cNvPr>
          <p:cNvSpPr>
            <a:spLocks noGrp="1"/>
          </p:cNvSpPr>
          <p:nvPr>
            <p:ph type="ctrTitle"/>
          </p:nvPr>
        </p:nvSpPr>
        <p:spPr/>
        <p:txBody>
          <a:bodyPr/>
          <a:lstStyle/>
          <a:p>
            <a:r>
              <a:rPr lang="en-GB" dirty="0"/>
              <a:t>Contents of a Contract</a:t>
            </a:r>
          </a:p>
        </p:txBody>
      </p:sp>
      <p:sp>
        <p:nvSpPr>
          <p:cNvPr id="8" name="Subtitle 7">
            <a:extLst>
              <a:ext uri="{FF2B5EF4-FFF2-40B4-BE49-F238E27FC236}">
                <a16:creationId xmlns:a16="http://schemas.microsoft.com/office/drawing/2014/main" id="{83FA28CB-1074-FA48-AFF4-E675DCF18939}"/>
              </a:ext>
            </a:extLst>
          </p:cNvPr>
          <p:cNvSpPr>
            <a:spLocks noGrp="1"/>
          </p:cNvSpPr>
          <p:nvPr>
            <p:ph type="subTitle" idx="4"/>
          </p:nvPr>
        </p:nvSpPr>
        <p:spPr/>
        <p:txBody>
          <a:bodyPr/>
          <a:lstStyle/>
          <a:p>
            <a:r>
              <a:rPr lang="en-GB" dirty="0"/>
              <a:t>Common Terms</a:t>
            </a:r>
          </a:p>
        </p:txBody>
      </p:sp>
      <p:sp>
        <p:nvSpPr>
          <p:cNvPr id="2" name="TextBox 1">
            <a:extLst>
              <a:ext uri="{FF2B5EF4-FFF2-40B4-BE49-F238E27FC236}">
                <a16:creationId xmlns:a16="http://schemas.microsoft.com/office/drawing/2014/main" id="{BC277348-C785-AAF4-EE74-32C8E61639B6}"/>
              </a:ext>
            </a:extLst>
          </p:cNvPr>
          <p:cNvSpPr txBox="1"/>
          <p:nvPr/>
        </p:nvSpPr>
        <p:spPr>
          <a:xfrm>
            <a:off x="323528" y="902533"/>
            <a:ext cx="7992888" cy="646331"/>
          </a:xfrm>
          <a:prstGeom prst="rect">
            <a:avLst/>
          </a:prstGeom>
          <a:noFill/>
        </p:spPr>
        <p:txBody>
          <a:bodyPr wrap="square" rtlCol="0">
            <a:spAutoFit/>
          </a:bodyPr>
          <a:lstStyle/>
          <a:p>
            <a:endParaRPr lang="en-ZA" dirty="0"/>
          </a:p>
          <a:p>
            <a:endParaRPr lang="en-ZA" dirty="0"/>
          </a:p>
        </p:txBody>
      </p:sp>
      <p:sp>
        <p:nvSpPr>
          <p:cNvPr id="3" name="TextBox 2">
            <a:extLst>
              <a:ext uri="{FF2B5EF4-FFF2-40B4-BE49-F238E27FC236}">
                <a16:creationId xmlns:a16="http://schemas.microsoft.com/office/drawing/2014/main" id="{122CAE1F-117E-BCCD-CB1C-C68000FF3E7B}"/>
              </a:ext>
            </a:extLst>
          </p:cNvPr>
          <p:cNvSpPr txBox="1"/>
          <p:nvPr/>
        </p:nvSpPr>
        <p:spPr>
          <a:xfrm>
            <a:off x="611560" y="821812"/>
            <a:ext cx="8208912" cy="3416320"/>
          </a:xfrm>
          <a:prstGeom prst="rect">
            <a:avLst/>
          </a:prstGeom>
          <a:noFill/>
        </p:spPr>
        <p:txBody>
          <a:bodyPr wrap="square" rtlCol="0">
            <a:spAutoFit/>
          </a:bodyPr>
          <a:lstStyle/>
          <a:p>
            <a:r>
              <a:rPr lang="en-US" sz="2400" b="1" dirty="0">
                <a:effectLst/>
              </a:rPr>
              <a:t>Exclusion Clauses/Exemption Clauses</a:t>
            </a:r>
            <a:endParaRPr lang="en-ZA" sz="2000" dirty="0">
              <a:effectLst/>
              <a:latin typeface="Arial" panose="020B0604020202020204" pitchFamily="34" charset="0"/>
              <a:ea typeface="Times New Roman" panose="02020603050405020304" pitchFamily="18" charset="0"/>
            </a:endParaRPr>
          </a:p>
          <a:p>
            <a:endParaRPr lang="en-ZA" sz="1800" dirty="0">
              <a:effectLst/>
              <a:latin typeface="Arial" panose="020B0604020202020204" pitchFamily="34" charset="0"/>
              <a:ea typeface="Times New Roman" panose="02020603050405020304" pitchFamily="18" charset="0"/>
            </a:endParaRPr>
          </a:p>
          <a:p>
            <a:pPr algn="just"/>
            <a:r>
              <a:rPr lang="en-GB" sz="1800" dirty="0">
                <a:effectLst/>
                <a:latin typeface="Arial" panose="020B0604020202020204" pitchFamily="34" charset="0"/>
                <a:ea typeface="Times New Roman" panose="02020603050405020304" pitchFamily="18" charset="0"/>
              </a:rPr>
              <a:t>These are clauses which attempt to exclude one party’s liability (contractual or </a:t>
            </a:r>
            <a:r>
              <a:rPr lang="en-GB" sz="1800" dirty="0" err="1">
                <a:effectLst/>
                <a:latin typeface="Arial" panose="020B0604020202020204" pitchFamily="34" charset="0"/>
                <a:ea typeface="Times New Roman" panose="02020603050405020304" pitchFamily="18" charset="0"/>
              </a:rPr>
              <a:t>delictual</a:t>
            </a:r>
            <a:r>
              <a:rPr lang="en-GB" sz="1800" dirty="0">
                <a:effectLst/>
                <a:latin typeface="Arial" panose="020B0604020202020204" pitchFamily="34" charset="0"/>
                <a:ea typeface="Times New Roman" panose="02020603050405020304" pitchFamily="18" charset="0"/>
              </a:rPr>
              <a:t>) which the law would otherwise attach to that party. </a:t>
            </a:r>
            <a:endParaRPr lang="en-ZA" sz="1800" dirty="0">
              <a:effectLst/>
              <a:latin typeface="Arial" panose="020B0604020202020204" pitchFamily="34" charset="0"/>
              <a:ea typeface="Times New Roman" panose="02020603050405020304" pitchFamily="18" charset="0"/>
            </a:endParaRPr>
          </a:p>
          <a:p>
            <a:endParaRPr lang="en-ZA" sz="1600" i="1" dirty="0">
              <a:effectLst/>
              <a:latin typeface="Arial" panose="020B0604020202020204" pitchFamily="34" charset="0"/>
              <a:ea typeface="Times New Roman" panose="02020603050405020304" pitchFamily="18" charset="0"/>
            </a:endParaRPr>
          </a:p>
          <a:p>
            <a:r>
              <a:rPr lang="en-ZA" sz="1600" i="1" dirty="0">
                <a:effectLst/>
                <a:latin typeface="Arial" panose="020B0604020202020204" pitchFamily="34" charset="0"/>
                <a:ea typeface="Times New Roman" panose="02020603050405020304" pitchFamily="18" charset="0"/>
              </a:rPr>
              <a:t>NOTE: Remember back to the law on </a:t>
            </a:r>
            <a:r>
              <a:rPr lang="en-ZA" sz="1600" i="1" dirty="0" err="1">
                <a:effectLst/>
                <a:latin typeface="Arial" panose="020B0604020202020204" pitchFamily="34" charset="0"/>
                <a:ea typeface="Times New Roman" panose="02020603050405020304" pitchFamily="18" charset="0"/>
              </a:rPr>
              <a:t>iustus</a:t>
            </a:r>
            <a:r>
              <a:rPr lang="en-ZA" sz="1600" i="1" dirty="0">
                <a:effectLst/>
                <a:latin typeface="Arial" panose="020B0604020202020204" pitchFamily="34" charset="0"/>
                <a:ea typeface="Times New Roman" panose="02020603050405020304" pitchFamily="18" charset="0"/>
              </a:rPr>
              <a:t> error and caveat </a:t>
            </a:r>
            <a:r>
              <a:rPr lang="en-ZA" sz="1600" i="1" dirty="0" err="1">
                <a:effectLst/>
                <a:latin typeface="Arial" panose="020B0604020202020204" pitchFamily="34" charset="0"/>
                <a:ea typeface="Times New Roman" panose="02020603050405020304" pitchFamily="18" charset="0"/>
              </a:rPr>
              <a:t>subscriptor</a:t>
            </a:r>
            <a:endParaRPr lang="en-ZA" sz="1600" i="1" dirty="0">
              <a:effectLst/>
              <a:latin typeface="Arial" panose="020B0604020202020204" pitchFamily="34" charset="0"/>
              <a:ea typeface="Times New Roman" panose="02020603050405020304" pitchFamily="18" charset="0"/>
            </a:endParaRPr>
          </a:p>
          <a:p>
            <a:endParaRPr lang="en-ZA" b="1" dirty="0">
              <a:effectLst/>
            </a:endParaRPr>
          </a:p>
          <a:p>
            <a:r>
              <a:rPr lang="en-US" sz="2400" b="1" dirty="0">
                <a:effectLst/>
              </a:rPr>
              <a:t>Cancellation Clauses</a:t>
            </a:r>
            <a:endParaRPr lang="en-ZA" sz="2000" dirty="0">
              <a:effectLst/>
              <a:latin typeface="Arial" panose="020B0604020202020204" pitchFamily="34" charset="0"/>
              <a:ea typeface="Times New Roman" panose="02020603050405020304" pitchFamily="18" charset="0"/>
            </a:endParaRPr>
          </a:p>
          <a:p>
            <a:endParaRPr lang="en-ZA" sz="1800" dirty="0">
              <a:effectLst/>
              <a:latin typeface="Arial" panose="020B0604020202020204" pitchFamily="34" charset="0"/>
              <a:ea typeface="Times New Roman" panose="02020603050405020304" pitchFamily="18" charset="0"/>
            </a:endParaRPr>
          </a:p>
          <a:p>
            <a:r>
              <a:rPr lang="en-US" sz="2400" b="1" dirty="0">
                <a:effectLst/>
              </a:rPr>
              <a:t>Penalty Clauses</a:t>
            </a:r>
            <a:endParaRPr lang="en-ZA" sz="2000" dirty="0">
              <a:effectLst/>
              <a:latin typeface="Arial" panose="020B0604020202020204" pitchFamily="34" charset="0"/>
              <a:ea typeface="Times New Roman" panose="02020603050405020304" pitchFamily="18" charset="0"/>
            </a:endParaRPr>
          </a:p>
          <a:p>
            <a:r>
              <a:rPr lang="en-ZA" b="1" dirty="0">
                <a:effectLst/>
              </a:rPr>
              <a:t>- </a:t>
            </a:r>
            <a:r>
              <a:rPr lang="en-ZA" dirty="0">
                <a:effectLst/>
              </a:rPr>
              <a:t>Apply the Conventional Penalties Act</a:t>
            </a:r>
          </a:p>
        </p:txBody>
      </p:sp>
    </p:spTree>
    <p:extLst>
      <p:ext uri="{BB962C8B-B14F-4D97-AF65-F5344CB8AC3E}">
        <p14:creationId xmlns:p14="http://schemas.microsoft.com/office/powerpoint/2010/main" val="1246776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6"/>
          <p:cNvSpPr txBox="1"/>
          <p:nvPr/>
        </p:nvSpPr>
        <p:spPr>
          <a:xfrm>
            <a:off x="4191000" y="1887969"/>
            <a:ext cx="762000" cy="382156"/>
          </a:xfrm>
          <a:prstGeom prst="rect">
            <a:avLst/>
          </a:prstGeom>
        </p:spPr>
        <p:txBody>
          <a:bodyPr vert="horz" wrap="square" lIns="0" tIns="12700" rIns="0" bIns="0" rtlCol="0">
            <a:spAutoFit/>
          </a:bodyPr>
          <a:lstStyle/>
          <a:p>
            <a:pPr marL="12700" algn="ctr">
              <a:lnSpc>
                <a:spcPct val="100000"/>
              </a:lnSpc>
              <a:spcBef>
                <a:spcPts val="100"/>
              </a:spcBef>
            </a:pPr>
            <a:r>
              <a:rPr lang="en-US" sz="2400" spc="-5" dirty="0">
                <a:solidFill>
                  <a:schemeClr val="bg1"/>
                </a:solidFill>
                <a:latin typeface="Montserrat"/>
                <a:cs typeface="Montserrat"/>
              </a:rPr>
              <a:t>4</a:t>
            </a:r>
            <a:endParaRPr sz="2400" dirty="0">
              <a:solidFill>
                <a:schemeClr val="bg1"/>
              </a:solidFill>
              <a:latin typeface="Montserrat"/>
              <a:cs typeface="Montserrat"/>
            </a:endParaRPr>
          </a:p>
        </p:txBody>
      </p:sp>
      <p:sp>
        <p:nvSpPr>
          <p:cNvPr id="7" name="object 6">
            <a:extLst>
              <a:ext uri="{FF2B5EF4-FFF2-40B4-BE49-F238E27FC236}">
                <a16:creationId xmlns:a16="http://schemas.microsoft.com/office/drawing/2014/main" id="{53F01718-E587-E84D-8B46-A8AA7E8FB511}"/>
              </a:ext>
            </a:extLst>
          </p:cNvPr>
          <p:cNvSpPr txBox="1">
            <a:spLocks noGrp="1"/>
          </p:cNvSpPr>
          <p:nvPr>
            <p:ph type="ctrTitle"/>
          </p:nvPr>
        </p:nvSpPr>
        <p:spPr>
          <a:xfrm>
            <a:off x="1371600" y="2920604"/>
            <a:ext cx="6400800" cy="197490"/>
          </a:xfrm>
          <a:prstGeom prst="rect">
            <a:avLst/>
          </a:prstGeom>
        </p:spPr>
        <p:txBody>
          <a:bodyPr vert="horz" wrap="square" lIns="0" tIns="12700" rIns="0" bIns="0" rtlCol="0">
            <a:spAutoFit/>
          </a:bodyPr>
          <a:lstStyle/>
          <a:p>
            <a:pPr marL="12700" algn="ctr">
              <a:lnSpc>
                <a:spcPct val="100000"/>
              </a:lnSpc>
              <a:spcBef>
                <a:spcPts val="100"/>
              </a:spcBef>
            </a:pPr>
            <a:r>
              <a:rPr lang="en-US" sz="1200" b="1" spc="-5" dirty="0">
                <a:solidFill>
                  <a:schemeClr val="bg1"/>
                </a:solidFill>
                <a:latin typeface="Montserrat ExtraBold"/>
                <a:cs typeface="Montserrat"/>
              </a:rPr>
              <a:t>Imposed Terms</a:t>
            </a:r>
            <a:endParaRPr sz="1200" b="1" dirty="0">
              <a:solidFill>
                <a:schemeClr val="bg1"/>
              </a:solidFill>
              <a:latin typeface="Montserrat ExtraBold"/>
              <a:cs typeface="Montserrat"/>
            </a:endParaRPr>
          </a:p>
        </p:txBody>
      </p:sp>
    </p:spTree>
    <p:extLst>
      <p:ext uri="{BB962C8B-B14F-4D97-AF65-F5344CB8AC3E}">
        <p14:creationId xmlns:p14="http://schemas.microsoft.com/office/powerpoint/2010/main" val="2547632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38CEF57-597C-7E47-A383-60497C211C03}"/>
              </a:ext>
            </a:extLst>
          </p:cNvPr>
          <p:cNvSpPr>
            <a:spLocks noGrp="1"/>
          </p:cNvSpPr>
          <p:nvPr>
            <p:ph type="ctrTitle"/>
          </p:nvPr>
        </p:nvSpPr>
        <p:spPr/>
        <p:txBody>
          <a:bodyPr/>
          <a:lstStyle/>
          <a:p>
            <a:r>
              <a:rPr lang="en-GB" dirty="0"/>
              <a:t>Contents of a Contract</a:t>
            </a:r>
          </a:p>
        </p:txBody>
      </p:sp>
      <p:sp>
        <p:nvSpPr>
          <p:cNvPr id="8" name="Subtitle 7">
            <a:extLst>
              <a:ext uri="{FF2B5EF4-FFF2-40B4-BE49-F238E27FC236}">
                <a16:creationId xmlns:a16="http://schemas.microsoft.com/office/drawing/2014/main" id="{83FA28CB-1074-FA48-AFF4-E675DCF18939}"/>
              </a:ext>
            </a:extLst>
          </p:cNvPr>
          <p:cNvSpPr>
            <a:spLocks noGrp="1"/>
          </p:cNvSpPr>
          <p:nvPr>
            <p:ph type="subTitle" idx="4"/>
          </p:nvPr>
        </p:nvSpPr>
        <p:spPr/>
        <p:txBody>
          <a:bodyPr/>
          <a:lstStyle/>
          <a:p>
            <a:r>
              <a:rPr lang="en-GB" dirty="0"/>
              <a:t>Imposed Terms</a:t>
            </a:r>
          </a:p>
        </p:txBody>
      </p:sp>
      <p:sp>
        <p:nvSpPr>
          <p:cNvPr id="2" name="TextBox 1">
            <a:extLst>
              <a:ext uri="{FF2B5EF4-FFF2-40B4-BE49-F238E27FC236}">
                <a16:creationId xmlns:a16="http://schemas.microsoft.com/office/drawing/2014/main" id="{BC277348-C785-AAF4-EE74-32C8E61639B6}"/>
              </a:ext>
            </a:extLst>
          </p:cNvPr>
          <p:cNvSpPr txBox="1"/>
          <p:nvPr/>
        </p:nvSpPr>
        <p:spPr>
          <a:xfrm>
            <a:off x="323528" y="902533"/>
            <a:ext cx="7992888" cy="646331"/>
          </a:xfrm>
          <a:prstGeom prst="rect">
            <a:avLst/>
          </a:prstGeom>
          <a:noFill/>
        </p:spPr>
        <p:txBody>
          <a:bodyPr wrap="square" rtlCol="0">
            <a:spAutoFit/>
          </a:bodyPr>
          <a:lstStyle/>
          <a:p>
            <a:endParaRPr lang="en-ZA" dirty="0"/>
          </a:p>
          <a:p>
            <a:endParaRPr lang="en-ZA" dirty="0"/>
          </a:p>
        </p:txBody>
      </p:sp>
      <p:sp>
        <p:nvSpPr>
          <p:cNvPr id="3" name="TextBox 2">
            <a:extLst>
              <a:ext uri="{FF2B5EF4-FFF2-40B4-BE49-F238E27FC236}">
                <a16:creationId xmlns:a16="http://schemas.microsoft.com/office/drawing/2014/main" id="{122CAE1F-117E-BCCD-CB1C-C68000FF3E7B}"/>
              </a:ext>
            </a:extLst>
          </p:cNvPr>
          <p:cNvSpPr txBox="1"/>
          <p:nvPr/>
        </p:nvSpPr>
        <p:spPr>
          <a:xfrm>
            <a:off x="611560" y="821812"/>
            <a:ext cx="8208912" cy="3847207"/>
          </a:xfrm>
          <a:prstGeom prst="rect">
            <a:avLst/>
          </a:prstGeom>
          <a:noFill/>
        </p:spPr>
        <p:txBody>
          <a:bodyPr wrap="square" rtlCol="0">
            <a:spAutoFit/>
          </a:bodyPr>
          <a:lstStyle/>
          <a:p>
            <a:pPr algn="just"/>
            <a:r>
              <a:rPr lang="en-US" sz="2800" b="1" dirty="0">
                <a:effectLst/>
              </a:rPr>
              <a:t>Exclusion Clauses/Exemption Clauses</a:t>
            </a:r>
            <a:endParaRPr lang="en-ZA" sz="2400" dirty="0">
              <a:effectLst/>
              <a:latin typeface="Arial" panose="020B0604020202020204" pitchFamily="34" charset="0"/>
              <a:ea typeface="Times New Roman" panose="02020603050405020304" pitchFamily="18" charset="0"/>
            </a:endParaRPr>
          </a:p>
          <a:p>
            <a:pPr algn="just"/>
            <a:endParaRPr lang="en-GB" sz="1800" dirty="0">
              <a:effectLst/>
              <a:latin typeface="Arial" panose="020B0604020202020204" pitchFamily="34" charset="0"/>
              <a:ea typeface="Times New Roman" panose="02020603050405020304" pitchFamily="18" charset="0"/>
            </a:endParaRPr>
          </a:p>
          <a:p>
            <a:pPr algn="just"/>
            <a:r>
              <a:rPr lang="en-GB" sz="1800" dirty="0">
                <a:effectLst/>
                <a:latin typeface="Arial" panose="020B0604020202020204" pitchFamily="34" charset="0"/>
                <a:ea typeface="Times New Roman" panose="02020603050405020304" pitchFamily="18" charset="0"/>
              </a:rPr>
              <a:t>Focus: exclusion clauses in “</a:t>
            </a:r>
            <a:r>
              <a:rPr lang="en-GB" sz="1800" b="1" dirty="0">
                <a:effectLst/>
                <a:latin typeface="Arial" panose="020B0604020202020204" pitchFamily="34" charset="0"/>
                <a:ea typeface="Times New Roman" panose="02020603050405020304" pitchFamily="18" charset="0"/>
              </a:rPr>
              <a:t>standard form contracts” </a:t>
            </a:r>
            <a:endParaRPr lang="en-GB" sz="1800" dirty="0">
              <a:effectLst/>
              <a:latin typeface="Arial" panose="020B0604020202020204" pitchFamily="34" charset="0"/>
              <a:ea typeface="Times New Roman" panose="02020603050405020304" pitchFamily="18" charset="0"/>
            </a:endParaRPr>
          </a:p>
          <a:p>
            <a:pPr marL="285750" indent="-285750" algn="just">
              <a:buFontTx/>
              <a:buChar char="-"/>
            </a:pPr>
            <a:r>
              <a:rPr lang="en-GB" sz="1800" dirty="0">
                <a:effectLst/>
                <a:latin typeface="Arial" panose="020B0604020202020204" pitchFamily="34" charset="0"/>
                <a:ea typeface="Times New Roman" panose="02020603050405020304" pitchFamily="18" charset="0"/>
              </a:rPr>
              <a:t>These contracts are not drafted especially for you; they are standard for all the consumers of that particular supplier. </a:t>
            </a:r>
          </a:p>
          <a:p>
            <a:pPr marL="285750" indent="-285750" algn="just">
              <a:buFontTx/>
              <a:buChar char="-"/>
            </a:pPr>
            <a:endParaRPr lang="en-GB" dirty="0">
              <a:latin typeface="Arial" panose="020B0604020202020204" pitchFamily="34" charset="0"/>
              <a:ea typeface="Times New Roman" panose="02020603050405020304" pitchFamily="18" charset="0"/>
            </a:endParaRPr>
          </a:p>
          <a:p>
            <a:pPr algn="just"/>
            <a:r>
              <a:rPr lang="en-GB" sz="1800" dirty="0">
                <a:effectLst/>
                <a:latin typeface="Arial" panose="020B0604020202020204" pitchFamily="34" charset="0"/>
                <a:ea typeface="Times New Roman" panose="02020603050405020304" pitchFamily="18" charset="0"/>
              </a:rPr>
              <a:t>Issue: </a:t>
            </a:r>
            <a:r>
              <a:rPr lang="en-GB" sz="1800" b="1" i="1" u="none" strike="noStrike" dirty="0">
                <a:solidFill>
                  <a:srgbClr val="000000"/>
                </a:solidFill>
                <a:effectLst/>
                <a:latin typeface="Arial" panose="020B0604020202020204" pitchFamily="34" charset="0"/>
                <a:ea typeface="Times New Roman" panose="02020603050405020304" pitchFamily="18" charset="0"/>
              </a:rPr>
              <a:t>Signed Contracts and the Caveat </a:t>
            </a:r>
            <a:r>
              <a:rPr lang="en-GB" sz="1800" b="1" i="1" u="none" strike="noStrike" dirty="0" err="1">
                <a:solidFill>
                  <a:srgbClr val="000000"/>
                </a:solidFill>
                <a:effectLst/>
                <a:latin typeface="Arial" panose="020B0604020202020204" pitchFamily="34" charset="0"/>
                <a:ea typeface="Times New Roman" panose="02020603050405020304" pitchFamily="18" charset="0"/>
              </a:rPr>
              <a:t>Subscriptor</a:t>
            </a:r>
            <a:r>
              <a:rPr lang="en-GB" sz="1800" b="1" i="1" u="none" strike="noStrike" dirty="0">
                <a:solidFill>
                  <a:srgbClr val="000000"/>
                </a:solidFill>
                <a:effectLst/>
                <a:latin typeface="Arial" panose="020B0604020202020204" pitchFamily="34" charset="0"/>
                <a:ea typeface="Times New Roman" panose="02020603050405020304" pitchFamily="18" charset="0"/>
              </a:rPr>
              <a:t> Rule</a:t>
            </a:r>
            <a:endParaRPr lang="en-ZA" sz="1800" b="1" i="1" u="sng" dirty="0">
              <a:solidFill>
                <a:srgbClr val="000000"/>
              </a:solidFill>
              <a:effectLst/>
              <a:latin typeface="Arial" panose="020B0604020202020204" pitchFamily="34" charset="0"/>
              <a:ea typeface="Times New Roman" panose="02020603050405020304" pitchFamily="18" charset="0"/>
            </a:endParaRPr>
          </a:p>
          <a:p>
            <a:pPr marL="285750" indent="-285750" algn="just">
              <a:buFontTx/>
              <a:buChar char="-"/>
            </a:pPr>
            <a:r>
              <a:rPr lang="en-ZA" dirty="0">
                <a:effectLst/>
                <a:latin typeface="Calibri" panose="020F0502020204030204" pitchFamily="34" charset="0"/>
              </a:rPr>
              <a:t>Caveat </a:t>
            </a:r>
            <a:r>
              <a:rPr lang="en-ZA" dirty="0" err="1">
                <a:effectLst/>
                <a:latin typeface="Calibri" panose="020F0502020204030204" pitchFamily="34" charset="0"/>
              </a:rPr>
              <a:t>subscriptor</a:t>
            </a:r>
            <a:r>
              <a:rPr lang="en-ZA" dirty="0">
                <a:effectLst/>
                <a:latin typeface="Calibri" panose="020F0502020204030204" pitchFamily="34" charset="0"/>
              </a:rPr>
              <a:t> is the general rule. Where a person signs a contract, he is bound by the contract, even if he has not read it or understood it. </a:t>
            </a:r>
          </a:p>
          <a:p>
            <a:pPr marL="285750" indent="-285750" algn="just">
              <a:buFontTx/>
              <a:buChar char="-"/>
            </a:pPr>
            <a:r>
              <a:rPr lang="en-ZA" dirty="0">
                <a:latin typeface="Calibri" panose="020F0502020204030204" pitchFamily="34" charset="0"/>
              </a:rPr>
              <a:t>Will not apply in </a:t>
            </a:r>
            <a:r>
              <a:rPr lang="en-ZA" i="1" u="sng" dirty="0">
                <a:latin typeface="Calibri" panose="020F0502020204030204" pitchFamily="34" charset="0"/>
              </a:rPr>
              <a:t>exceptional circumstances.</a:t>
            </a:r>
          </a:p>
          <a:p>
            <a:pPr marL="285750" indent="-285750" algn="just">
              <a:buFontTx/>
              <a:buChar char="-"/>
            </a:pPr>
            <a:endParaRPr lang="en-ZA" i="1" u="sng" dirty="0">
              <a:latin typeface="Calibri" panose="020F0502020204030204" pitchFamily="34" charset="0"/>
            </a:endParaRPr>
          </a:p>
          <a:p>
            <a:pPr marL="285750" indent="-285750" algn="just">
              <a:buFontTx/>
              <a:buChar char="-"/>
            </a:pPr>
            <a:r>
              <a:rPr lang="en-ZA" b="1" i="1" dirty="0">
                <a:effectLst/>
                <a:latin typeface="Calibri" panose="020F0502020204030204" pitchFamily="34" charset="0"/>
              </a:rPr>
              <a:t>Apply Common Law &amp; Consumer Protection Act</a:t>
            </a:r>
            <a:endParaRPr lang="en-ZA" b="1" dirty="0">
              <a:effectLst/>
              <a:latin typeface="Calibri" panose="020F0502020204030204" pitchFamily="34" charset="0"/>
            </a:endParaRPr>
          </a:p>
          <a:p>
            <a:pPr algn="just"/>
            <a:endParaRPr lang="en-ZA" sz="1800" dirty="0">
              <a:effectLst/>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3646126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38CEF57-597C-7E47-A383-60497C211C03}"/>
              </a:ext>
            </a:extLst>
          </p:cNvPr>
          <p:cNvSpPr>
            <a:spLocks noGrp="1"/>
          </p:cNvSpPr>
          <p:nvPr>
            <p:ph type="ctrTitle"/>
          </p:nvPr>
        </p:nvSpPr>
        <p:spPr/>
        <p:txBody>
          <a:bodyPr/>
          <a:lstStyle/>
          <a:p>
            <a:r>
              <a:rPr lang="en-GB" dirty="0"/>
              <a:t>Contents of a Contract</a:t>
            </a:r>
          </a:p>
        </p:txBody>
      </p:sp>
      <p:sp>
        <p:nvSpPr>
          <p:cNvPr id="8" name="Subtitle 7">
            <a:extLst>
              <a:ext uri="{FF2B5EF4-FFF2-40B4-BE49-F238E27FC236}">
                <a16:creationId xmlns:a16="http://schemas.microsoft.com/office/drawing/2014/main" id="{83FA28CB-1074-FA48-AFF4-E675DCF18939}"/>
              </a:ext>
            </a:extLst>
          </p:cNvPr>
          <p:cNvSpPr>
            <a:spLocks noGrp="1"/>
          </p:cNvSpPr>
          <p:nvPr>
            <p:ph type="subTitle" idx="4"/>
          </p:nvPr>
        </p:nvSpPr>
        <p:spPr/>
        <p:txBody>
          <a:bodyPr/>
          <a:lstStyle/>
          <a:p>
            <a:r>
              <a:rPr lang="en-GB" dirty="0"/>
              <a:t>Imposed Terms</a:t>
            </a:r>
          </a:p>
        </p:txBody>
      </p:sp>
      <p:sp>
        <p:nvSpPr>
          <p:cNvPr id="2" name="TextBox 1">
            <a:extLst>
              <a:ext uri="{FF2B5EF4-FFF2-40B4-BE49-F238E27FC236}">
                <a16:creationId xmlns:a16="http://schemas.microsoft.com/office/drawing/2014/main" id="{BC277348-C785-AAF4-EE74-32C8E61639B6}"/>
              </a:ext>
            </a:extLst>
          </p:cNvPr>
          <p:cNvSpPr txBox="1"/>
          <p:nvPr/>
        </p:nvSpPr>
        <p:spPr>
          <a:xfrm>
            <a:off x="323528" y="902533"/>
            <a:ext cx="7992888" cy="646331"/>
          </a:xfrm>
          <a:prstGeom prst="rect">
            <a:avLst/>
          </a:prstGeom>
          <a:noFill/>
        </p:spPr>
        <p:txBody>
          <a:bodyPr wrap="square" rtlCol="0">
            <a:spAutoFit/>
          </a:bodyPr>
          <a:lstStyle/>
          <a:p>
            <a:endParaRPr lang="en-ZA" dirty="0"/>
          </a:p>
          <a:p>
            <a:endParaRPr lang="en-ZA" dirty="0"/>
          </a:p>
        </p:txBody>
      </p:sp>
      <p:sp>
        <p:nvSpPr>
          <p:cNvPr id="3" name="TextBox 2">
            <a:extLst>
              <a:ext uri="{FF2B5EF4-FFF2-40B4-BE49-F238E27FC236}">
                <a16:creationId xmlns:a16="http://schemas.microsoft.com/office/drawing/2014/main" id="{122CAE1F-117E-BCCD-CB1C-C68000FF3E7B}"/>
              </a:ext>
            </a:extLst>
          </p:cNvPr>
          <p:cNvSpPr txBox="1"/>
          <p:nvPr/>
        </p:nvSpPr>
        <p:spPr>
          <a:xfrm>
            <a:off x="611560" y="821812"/>
            <a:ext cx="8208912" cy="4616648"/>
          </a:xfrm>
          <a:prstGeom prst="rect">
            <a:avLst/>
          </a:prstGeom>
          <a:noFill/>
        </p:spPr>
        <p:txBody>
          <a:bodyPr wrap="square" rtlCol="0">
            <a:spAutoFit/>
          </a:bodyPr>
          <a:lstStyle/>
          <a:p>
            <a:pPr algn="just"/>
            <a:r>
              <a:rPr lang="en-US" sz="2800" b="1" dirty="0">
                <a:effectLst/>
              </a:rPr>
              <a:t>Exclusion Clauses/Exemption Clauses</a:t>
            </a:r>
            <a:r>
              <a:rPr lang="en-ZA" sz="2400" b="1" dirty="0">
                <a:latin typeface="Arial" panose="020B0604020202020204" pitchFamily="34" charset="0"/>
              </a:rPr>
              <a:t> (under the CPA)</a:t>
            </a:r>
            <a:endParaRPr lang="en-US" sz="1800" dirty="0">
              <a:effectLst/>
              <a:latin typeface="Arial" panose="020B0604020202020204" pitchFamily="34" charset="0"/>
              <a:ea typeface="Times New Roman" panose="02020603050405020304" pitchFamily="18" charset="0"/>
            </a:endParaRPr>
          </a:p>
          <a:p>
            <a:pPr algn="just"/>
            <a:endParaRPr lang="en-US" b="1" dirty="0">
              <a:latin typeface="Arial" panose="020B0604020202020204" pitchFamily="34" charset="0"/>
            </a:endParaRPr>
          </a:p>
          <a:p>
            <a:pPr algn="just"/>
            <a:r>
              <a:rPr lang="en-GB" sz="1600" dirty="0">
                <a:effectLst/>
                <a:latin typeface="Arial" panose="020B0604020202020204" pitchFamily="34" charset="0"/>
                <a:ea typeface="Times New Roman" panose="02020603050405020304" pitchFamily="18" charset="0"/>
              </a:rPr>
              <a:t>3. If the exclusion clause is not drawn to the attention of the consumer then it will not be binding on the consumer;</a:t>
            </a:r>
          </a:p>
          <a:p>
            <a:pPr algn="ctr"/>
            <a:r>
              <a:rPr lang="en-GB" sz="1600" b="1" dirty="0">
                <a:effectLst/>
                <a:latin typeface="Arial" panose="020B0604020202020204" pitchFamily="34" charset="0"/>
                <a:ea typeface="Times New Roman" panose="02020603050405020304" pitchFamily="18" charset="0"/>
              </a:rPr>
              <a:t>AND/OR</a:t>
            </a:r>
            <a:endParaRPr lang="en-ZA" sz="1600" dirty="0">
              <a:effectLst/>
              <a:latin typeface="Arial" panose="020B0604020202020204" pitchFamily="34" charset="0"/>
              <a:ea typeface="Times New Roman" panose="02020603050405020304" pitchFamily="18" charset="0"/>
            </a:endParaRPr>
          </a:p>
          <a:p>
            <a:pPr algn="just"/>
            <a:r>
              <a:rPr lang="en-GB" sz="1600" dirty="0">
                <a:effectLst/>
                <a:latin typeface="Arial" panose="020B0604020202020204" pitchFamily="34" charset="0"/>
                <a:ea typeface="Times New Roman" panose="02020603050405020304" pitchFamily="18" charset="0"/>
              </a:rPr>
              <a:t>4. If the exclusion clause is not in plain language then it will not be binding on the consumer;</a:t>
            </a:r>
            <a:endParaRPr lang="en-ZA" sz="1600" dirty="0">
              <a:effectLst/>
              <a:latin typeface="Arial" panose="020B0604020202020204" pitchFamily="34" charset="0"/>
              <a:ea typeface="Times New Roman" panose="02020603050405020304" pitchFamily="18" charset="0"/>
            </a:endParaRPr>
          </a:p>
          <a:p>
            <a:pPr algn="ctr"/>
            <a:r>
              <a:rPr lang="en-GB" sz="1600" b="1" dirty="0">
                <a:effectLst/>
                <a:latin typeface="Arial" panose="020B0604020202020204" pitchFamily="34" charset="0"/>
                <a:ea typeface="Times New Roman" panose="02020603050405020304" pitchFamily="18" charset="0"/>
              </a:rPr>
              <a:t>AND/OR</a:t>
            </a:r>
            <a:endParaRPr lang="en-ZA" sz="1600" dirty="0">
              <a:effectLst/>
              <a:latin typeface="Arial" panose="020B0604020202020204" pitchFamily="34" charset="0"/>
              <a:ea typeface="Times New Roman" panose="02020603050405020304" pitchFamily="18" charset="0"/>
            </a:endParaRPr>
          </a:p>
          <a:p>
            <a:pPr algn="just"/>
            <a:r>
              <a:rPr lang="en-GB" sz="1600" dirty="0">
                <a:effectLst/>
                <a:latin typeface="Arial" panose="020B0604020202020204" pitchFamily="34" charset="0"/>
                <a:ea typeface="Times New Roman" panose="02020603050405020304" pitchFamily="18" charset="0"/>
              </a:rPr>
              <a:t>5. If the consumer is not given adequate time to read and comprehend the clause, then the clause will not be binding on the consumer.</a:t>
            </a:r>
            <a:endParaRPr lang="en-ZA" sz="1600" dirty="0">
              <a:effectLst/>
              <a:latin typeface="Arial" panose="020B0604020202020204" pitchFamily="34" charset="0"/>
              <a:ea typeface="Times New Roman" panose="02020603050405020304" pitchFamily="18" charset="0"/>
            </a:endParaRPr>
          </a:p>
          <a:p>
            <a:pPr algn="ctr"/>
            <a:r>
              <a:rPr lang="en-GB" sz="1600" b="1" dirty="0">
                <a:effectLst/>
                <a:latin typeface="Arial" panose="020B0604020202020204" pitchFamily="34" charset="0"/>
                <a:ea typeface="Times New Roman" panose="02020603050405020304" pitchFamily="18" charset="0"/>
              </a:rPr>
              <a:t>AND/OR</a:t>
            </a:r>
            <a:endParaRPr lang="en-ZA" sz="1600" dirty="0">
              <a:effectLst/>
              <a:latin typeface="Arial" panose="020B0604020202020204" pitchFamily="34" charset="0"/>
              <a:ea typeface="Times New Roman" panose="02020603050405020304" pitchFamily="18" charset="0"/>
            </a:endParaRPr>
          </a:p>
          <a:p>
            <a:pPr algn="just"/>
            <a:r>
              <a:rPr lang="en-GB" sz="1600" dirty="0">
                <a:effectLst/>
                <a:latin typeface="Arial" panose="020B0604020202020204" pitchFamily="34" charset="0"/>
                <a:ea typeface="Times New Roman" panose="02020603050405020304" pitchFamily="18" charset="0"/>
              </a:rPr>
              <a:t>6. The consumer must show his consent by signing or initialling </a:t>
            </a:r>
            <a:r>
              <a:rPr lang="en-GB" sz="1600" b="1" dirty="0">
                <a:effectLst/>
                <a:latin typeface="Arial" panose="020B0604020202020204" pitchFamily="34" charset="0"/>
                <a:ea typeface="Times New Roman" panose="02020603050405020304" pitchFamily="18" charset="0"/>
              </a:rPr>
              <a:t>the clause </a:t>
            </a:r>
            <a:r>
              <a:rPr lang="en-GB" sz="1600" dirty="0">
                <a:effectLst/>
                <a:latin typeface="Arial" panose="020B0604020202020204" pitchFamily="34" charset="0"/>
                <a:ea typeface="Times New Roman" panose="02020603050405020304" pitchFamily="18" charset="0"/>
              </a:rPr>
              <a:t>or acting in a manner which shows consent </a:t>
            </a:r>
            <a:r>
              <a:rPr lang="en-GB" sz="1600" i="1" dirty="0">
                <a:effectLst/>
                <a:latin typeface="Arial" panose="020B0604020202020204" pitchFamily="34" charset="0"/>
                <a:ea typeface="Times New Roman" panose="02020603050405020304" pitchFamily="18" charset="0"/>
              </a:rPr>
              <a:t>.</a:t>
            </a:r>
            <a:r>
              <a:rPr lang="en-GB" sz="1600" dirty="0">
                <a:effectLst/>
                <a:latin typeface="Arial" panose="020B0604020202020204" pitchFamily="34" charset="0"/>
                <a:ea typeface="Times New Roman" panose="02020603050405020304" pitchFamily="18" charset="0"/>
              </a:rPr>
              <a:t>If not, the clause will not be binding on the consumer.</a:t>
            </a:r>
            <a:endParaRPr lang="en-ZA" sz="1600" dirty="0">
              <a:effectLst/>
              <a:latin typeface="Arial" panose="020B0604020202020204" pitchFamily="34" charset="0"/>
              <a:ea typeface="Times New Roman" panose="02020603050405020304" pitchFamily="18" charset="0"/>
            </a:endParaRPr>
          </a:p>
          <a:p>
            <a:pPr algn="just"/>
            <a:endParaRPr lang="en-ZA" sz="1800" dirty="0">
              <a:effectLst/>
              <a:latin typeface="Arial" panose="020B0604020202020204" pitchFamily="34" charset="0"/>
              <a:ea typeface="Times New Roman" panose="02020603050405020304" pitchFamily="18" charset="0"/>
            </a:endParaRPr>
          </a:p>
          <a:p>
            <a:pPr algn="just"/>
            <a:r>
              <a:rPr lang="en-GB" sz="1800" b="1" i="1" dirty="0">
                <a:solidFill>
                  <a:srgbClr val="FF0000"/>
                </a:solidFill>
                <a:effectLst/>
                <a:latin typeface="Arial" panose="020B0604020202020204" pitchFamily="34" charset="0"/>
                <a:ea typeface="Times New Roman" panose="02020603050405020304" pitchFamily="18" charset="0"/>
              </a:rPr>
              <a:t>Under the CPA, the supplier cannot exclude liability for gross negligence.</a:t>
            </a:r>
            <a:endParaRPr lang="en-ZA" sz="1800" i="1" dirty="0">
              <a:solidFill>
                <a:srgbClr val="FF0000"/>
              </a:solidFill>
              <a:effectLst/>
              <a:latin typeface="Arial" panose="020B0604020202020204" pitchFamily="34" charset="0"/>
              <a:ea typeface="Times New Roman" panose="02020603050405020304" pitchFamily="18" charset="0"/>
            </a:endParaRPr>
          </a:p>
          <a:p>
            <a:pPr algn="just"/>
            <a:endParaRPr lang="en-ZA" b="1" dirty="0">
              <a:solidFill>
                <a:srgbClr val="FF0000"/>
              </a:solidFill>
              <a:effectLst/>
              <a:latin typeface="Calibri" panose="020F0502020204030204" pitchFamily="34" charset="0"/>
            </a:endParaRPr>
          </a:p>
          <a:p>
            <a:pPr algn="just"/>
            <a:endParaRPr lang="en-ZA" sz="1800" dirty="0">
              <a:effectLst/>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855325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checkerboard(across)">
                                      <p:cBhvr>
                                        <p:cTn id="12" dur="500"/>
                                        <p:tgtEl>
                                          <p:spTgt spid="3">
                                            <p:txEl>
                                              <p:pRg st="3" end="3"/>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checkerboard(across)">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blinds(horizontal)">
                                      <p:cBhvr>
                                        <p:cTn id="20" dur="500"/>
                                        <p:tgtEl>
                                          <p:spTgt spid="3">
                                            <p:txEl>
                                              <p:pRg st="5" end="5"/>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blinds(horizontal)">
                                      <p:cBhvr>
                                        <p:cTn id="23" dur="500"/>
                                        <p:tgtEl>
                                          <p:spTgt spid="3">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 calcmode="lin" valueType="num">
                                      <p:cBhvr additive="base">
                                        <p:cTn id="34"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6"/>
          <p:cNvSpPr txBox="1"/>
          <p:nvPr/>
        </p:nvSpPr>
        <p:spPr>
          <a:xfrm>
            <a:off x="4191000" y="1887969"/>
            <a:ext cx="762000" cy="382156"/>
          </a:xfrm>
          <a:prstGeom prst="rect">
            <a:avLst/>
          </a:prstGeom>
        </p:spPr>
        <p:txBody>
          <a:bodyPr vert="horz" wrap="square" lIns="0" tIns="12700" rIns="0" bIns="0" rtlCol="0">
            <a:spAutoFit/>
          </a:bodyPr>
          <a:lstStyle/>
          <a:p>
            <a:pPr marL="12700" algn="ctr">
              <a:lnSpc>
                <a:spcPct val="100000"/>
              </a:lnSpc>
              <a:spcBef>
                <a:spcPts val="100"/>
              </a:spcBef>
            </a:pPr>
            <a:r>
              <a:rPr lang="en-US" sz="2400" spc="-5" dirty="0">
                <a:solidFill>
                  <a:schemeClr val="bg1"/>
                </a:solidFill>
                <a:latin typeface="Montserrat"/>
                <a:cs typeface="Montserrat"/>
              </a:rPr>
              <a:t>5</a:t>
            </a:r>
            <a:endParaRPr sz="2400" dirty="0">
              <a:solidFill>
                <a:schemeClr val="bg1"/>
              </a:solidFill>
              <a:latin typeface="Montserrat"/>
              <a:cs typeface="Montserrat"/>
            </a:endParaRPr>
          </a:p>
        </p:txBody>
      </p:sp>
      <p:sp>
        <p:nvSpPr>
          <p:cNvPr id="7" name="object 6">
            <a:extLst>
              <a:ext uri="{FF2B5EF4-FFF2-40B4-BE49-F238E27FC236}">
                <a16:creationId xmlns:a16="http://schemas.microsoft.com/office/drawing/2014/main" id="{53F01718-E587-E84D-8B46-A8AA7E8FB511}"/>
              </a:ext>
            </a:extLst>
          </p:cNvPr>
          <p:cNvSpPr txBox="1">
            <a:spLocks noGrp="1"/>
          </p:cNvSpPr>
          <p:nvPr>
            <p:ph type="ctrTitle"/>
          </p:nvPr>
        </p:nvSpPr>
        <p:spPr>
          <a:xfrm>
            <a:off x="1371600" y="2920604"/>
            <a:ext cx="6400800" cy="197490"/>
          </a:xfrm>
          <a:prstGeom prst="rect">
            <a:avLst/>
          </a:prstGeom>
        </p:spPr>
        <p:txBody>
          <a:bodyPr vert="horz" wrap="square" lIns="0" tIns="12700" rIns="0" bIns="0" rtlCol="0">
            <a:spAutoFit/>
          </a:bodyPr>
          <a:lstStyle/>
          <a:p>
            <a:pPr marL="12700" algn="ctr">
              <a:lnSpc>
                <a:spcPct val="100000"/>
              </a:lnSpc>
              <a:spcBef>
                <a:spcPts val="100"/>
              </a:spcBef>
            </a:pPr>
            <a:r>
              <a:rPr lang="en-US" sz="1200" b="1" spc="-5" dirty="0">
                <a:solidFill>
                  <a:schemeClr val="bg1"/>
                </a:solidFill>
                <a:latin typeface="Montserrat ExtraBold"/>
                <a:cs typeface="Montserrat"/>
              </a:rPr>
              <a:t>Unsigned Contracts – Tickets and Notices</a:t>
            </a:r>
            <a:endParaRPr sz="1200" b="1" dirty="0">
              <a:solidFill>
                <a:schemeClr val="bg1"/>
              </a:solidFill>
              <a:latin typeface="Montserrat ExtraBold"/>
              <a:cs typeface="Montserrat"/>
            </a:endParaRPr>
          </a:p>
        </p:txBody>
      </p:sp>
    </p:spTree>
    <p:extLst>
      <p:ext uri="{BB962C8B-B14F-4D97-AF65-F5344CB8AC3E}">
        <p14:creationId xmlns:p14="http://schemas.microsoft.com/office/powerpoint/2010/main" val="567623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38CEF57-597C-7E47-A383-60497C211C03}"/>
              </a:ext>
            </a:extLst>
          </p:cNvPr>
          <p:cNvSpPr>
            <a:spLocks noGrp="1"/>
          </p:cNvSpPr>
          <p:nvPr>
            <p:ph type="ctrTitle"/>
          </p:nvPr>
        </p:nvSpPr>
        <p:spPr/>
        <p:txBody>
          <a:bodyPr/>
          <a:lstStyle/>
          <a:p>
            <a:r>
              <a:rPr lang="en-GB" dirty="0"/>
              <a:t>Contents of a Contract</a:t>
            </a:r>
          </a:p>
        </p:txBody>
      </p:sp>
      <p:sp>
        <p:nvSpPr>
          <p:cNvPr id="8" name="Subtitle 7">
            <a:extLst>
              <a:ext uri="{FF2B5EF4-FFF2-40B4-BE49-F238E27FC236}">
                <a16:creationId xmlns:a16="http://schemas.microsoft.com/office/drawing/2014/main" id="{83FA28CB-1074-FA48-AFF4-E675DCF18939}"/>
              </a:ext>
            </a:extLst>
          </p:cNvPr>
          <p:cNvSpPr>
            <a:spLocks noGrp="1"/>
          </p:cNvSpPr>
          <p:nvPr>
            <p:ph type="subTitle" idx="4"/>
          </p:nvPr>
        </p:nvSpPr>
        <p:spPr/>
        <p:txBody>
          <a:bodyPr/>
          <a:lstStyle/>
          <a:p>
            <a:r>
              <a:rPr lang="en-GB" dirty="0"/>
              <a:t>Unsigned Contracts</a:t>
            </a:r>
          </a:p>
        </p:txBody>
      </p:sp>
      <p:sp>
        <p:nvSpPr>
          <p:cNvPr id="2" name="TextBox 1">
            <a:extLst>
              <a:ext uri="{FF2B5EF4-FFF2-40B4-BE49-F238E27FC236}">
                <a16:creationId xmlns:a16="http://schemas.microsoft.com/office/drawing/2014/main" id="{BC277348-C785-AAF4-EE74-32C8E61639B6}"/>
              </a:ext>
            </a:extLst>
          </p:cNvPr>
          <p:cNvSpPr txBox="1"/>
          <p:nvPr/>
        </p:nvSpPr>
        <p:spPr>
          <a:xfrm>
            <a:off x="323528" y="902533"/>
            <a:ext cx="7992888" cy="646331"/>
          </a:xfrm>
          <a:prstGeom prst="rect">
            <a:avLst/>
          </a:prstGeom>
          <a:noFill/>
        </p:spPr>
        <p:txBody>
          <a:bodyPr wrap="square" rtlCol="0">
            <a:spAutoFit/>
          </a:bodyPr>
          <a:lstStyle/>
          <a:p>
            <a:endParaRPr lang="en-ZA" dirty="0"/>
          </a:p>
          <a:p>
            <a:endParaRPr lang="en-ZA" dirty="0"/>
          </a:p>
        </p:txBody>
      </p:sp>
      <p:sp>
        <p:nvSpPr>
          <p:cNvPr id="3" name="TextBox 2">
            <a:extLst>
              <a:ext uri="{FF2B5EF4-FFF2-40B4-BE49-F238E27FC236}">
                <a16:creationId xmlns:a16="http://schemas.microsoft.com/office/drawing/2014/main" id="{122CAE1F-117E-BCCD-CB1C-C68000FF3E7B}"/>
              </a:ext>
            </a:extLst>
          </p:cNvPr>
          <p:cNvSpPr txBox="1"/>
          <p:nvPr/>
        </p:nvSpPr>
        <p:spPr>
          <a:xfrm>
            <a:off x="611560" y="821812"/>
            <a:ext cx="8208912" cy="3570208"/>
          </a:xfrm>
          <a:prstGeom prst="rect">
            <a:avLst/>
          </a:prstGeom>
          <a:noFill/>
        </p:spPr>
        <p:txBody>
          <a:bodyPr wrap="square" rtlCol="0">
            <a:spAutoFit/>
          </a:bodyPr>
          <a:lstStyle/>
          <a:p>
            <a:pPr algn="just"/>
            <a:r>
              <a:rPr lang="en-US" sz="2800" b="1" dirty="0">
                <a:effectLst/>
              </a:rPr>
              <a:t>Unsigned Contracts</a:t>
            </a:r>
            <a:endParaRPr lang="en-ZA" sz="1800" i="1" dirty="0">
              <a:solidFill>
                <a:srgbClr val="FF0000"/>
              </a:solidFill>
              <a:effectLst/>
              <a:latin typeface="Arial" panose="020B0604020202020204" pitchFamily="34" charset="0"/>
              <a:ea typeface="Times New Roman" panose="02020603050405020304" pitchFamily="18" charset="0"/>
            </a:endParaRPr>
          </a:p>
          <a:p>
            <a:pPr algn="just"/>
            <a:endParaRPr lang="en-ZA" b="1" dirty="0">
              <a:solidFill>
                <a:srgbClr val="FF0000"/>
              </a:solidFill>
              <a:effectLst/>
              <a:latin typeface="Calibri" panose="020F0502020204030204" pitchFamily="34" charset="0"/>
            </a:endParaRPr>
          </a:p>
          <a:p>
            <a:r>
              <a:rPr lang="en-ZA" dirty="0"/>
              <a:t>With unsigned contracts, there is no document, which is signed between the parties, but these exclusion clauses are normally contained in notices or tickets. </a:t>
            </a:r>
          </a:p>
          <a:p>
            <a:endParaRPr lang="en-ZA" dirty="0"/>
          </a:p>
          <a:p>
            <a:pPr marL="285750" indent="-285750">
              <a:buFontTx/>
              <a:buChar char="-"/>
            </a:pPr>
            <a:r>
              <a:rPr lang="en-ZA" b="1" dirty="0"/>
              <a:t>Focus: Imposed Terms.</a:t>
            </a:r>
          </a:p>
          <a:p>
            <a:pPr marL="742950" lvl="1" indent="-285750">
              <a:buFontTx/>
              <a:buChar char="-"/>
            </a:pPr>
            <a:r>
              <a:rPr lang="en-ZA" dirty="0"/>
              <a:t>The terms and conditions on the tickets or notices form part of your unwritten contract between you and the supplier.</a:t>
            </a:r>
          </a:p>
          <a:p>
            <a:pPr marL="285750" indent="-285750">
              <a:buFontTx/>
              <a:buChar char="-"/>
            </a:pPr>
            <a:endParaRPr lang="en-ZA" dirty="0"/>
          </a:p>
          <a:p>
            <a:pPr algn="just"/>
            <a:r>
              <a:rPr lang="en-ZA" sz="1800" dirty="0">
                <a:effectLst/>
                <a:latin typeface="Arial" panose="020B0604020202020204" pitchFamily="34" charset="0"/>
                <a:ea typeface="Times New Roman" panose="02020603050405020304" pitchFamily="18" charset="0"/>
              </a:rPr>
              <a:t>Examples:</a:t>
            </a:r>
          </a:p>
          <a:p>
            <a:pPr marL="285750" indent="-285750" algn="just">
              <a:buFontTx/>
              <a:buChar char="-"/>
            </a:pPr>
            <a:r>
              <a:rPr lang="en-ZA" dirty="0">
                <a:latin typeface="Arial" panose="020B0604020202020204" pitchFamily="34" charset="0"/>
                <a:ea typeface="Times New Roman" panose="02020603050405020304" pitchFamily="18" charset="0"/>
              </a:rPr>
              <a:t>Parking notices, </a:t>
            </a:r>
          </a:p>
          <a:p>
            <a:pPr marL="285750" indent="-285750" algn="just">
              <a:buFontTx/>
              <a:buChar char="-"/>
            </a:pPr>
            <a:r>
              <a:rPr lang="en-ZA" sz="1800" dirty="0">
                <a:effectLst/>
                <a:latin typeface="Arial" panose="020B0604020202020204" pitchFamily="34" charset="0"/>
                <a:ea typeface="Times New Roman" panose="02020603050405020304" pitchFamily="18" charset="0"/>
              </a:rPr>
              <a:t>Exclusion clauses at entrance of shops</a:t>
            </a:r>
          </a:p>
        </p:txBody>
      </p:sp>
    </p:spTree>
    <p:extLst>
      <p:ext uri="{BB962C8B-B14F-4D97-AF65-F5344CB8AC3E}">
        <p14:creationId xmlns:p14="http://schemas.microsoft.com/office/powerpoint/2010/main" val="2761807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38CEF57-597C-7E47-A383-60497C211C03}"/>
              </a:ext>
            </a:extLst>
          </p:cNvPr>
          <p:cNvSpPr>
            <a:spLocks noGrp="1"/>
          </p:cNvSpPr>
          <p:nvPr>
            <p:ph type="ctrTitle"/>
          </p:nvPr>
        </p:nvSpPr>
        <p:spPr/>
        <p:txBody>
          <a:bodyPr/>
          <a:lstStyle/>
          <a:p>
            <a:r>
              <a:rPr lang="en-GB" dirty="0"/>
              <a:t>Contents of a Contract</a:t>
            </a:r>
          </a:p>
        </p:txBody>
      </p:sp>
      <p:sp>
        <p:nvSpPr>
          <p:cNvPr id="8" name="Subtitle 7">
            <a:extLst>
              <a:ext uri="{FF2B5EF4-FFF2-40B4-BE49-F238E27FC236}">
                <a16:creationId xmlns:a16="http://schemas.microsoft.com/office/drawing/2014/main" id="{83FA28CB-1074-FA48-AFF4-E675DCF18939}"/>
              </a:ext>
            </a:extLst>
          </p:cNvPr>
          <p:cNvSpPr>
            <a:spLocks noGrp="1"/>
          </p:cNvSpPr>
          <p:nvPr>
            <p:ph type="subTitle" idx="4"/>
          </p:nvPr>
        </p:nvSpPr>
        <p:spPr/>
        <p:txBody>
          <a:bodyPr/>
          <a:lstStyle/>
          <a:p>
            <a:r>
              <a:rPr lang="en-GB" dirty="0"/>
              <a:t>Unsigned Contracts</a:t>
            </a:r>
          </a:p>
        </p:txBody>
      </p:sp>
      <p:sp>
        <p:nvSpPr>
          <p:cNvPr id="2" name="TextBox 1">
            <a:extLst>
              <a:ext uri="{FF2B5EF4-FFF2-40B4-BE49-F238E27FC236}">
                <a16:creationId xmlns:a16="http://schemas.microsoft.com/office/drawing/2014/main" id="{BC277348-C785-AAF4-EE74-32C8E61639B6}"/>
              </a:ext>
            </a:extLst>
          </p:cNvPr>
          <p:cNvSpPr txBox="1"/>
          <p:nvPr/>
        </p:nvSpPr>
        <p:spPr>
          <a:xfrm>
            <a:off x="323528" y="902533"/>
            <a:ext cx="7992888" cy="646331"/>
          </a:xfrm>
          <a:prstGeom prst="rect">
            <a:avLst/>
          </a:prstGeom>
          <a:noFill/>
        </p:spPr>
        <p:txBody>
          <a:bodyPr wrap="square" rtlCol="0">
            <a:spAutoFit/>
          </a:bodyPr>
          <a:lstStyle/>
          <a:p>
            <a:endParaRPr lang="en-ZA" dirty="0"/>
          </a:p>
          <a:p>
            <a:endParaRPr lang="en-ZA" dirty="0"/>
          </a:p>
        </p:txBody>
      </p:sp>
      <p:sp>
        <p:nvSpPr>
          <p:cNvPr id="3" name="TextBox 2">
            <a:extLst>
              <a:ext uri="{FF2B5EF4-FFF2-40B4-BE49-F238E27FC236}">
                <a16:creationId xmlns:a16="http://schemas.microsoft.com/office/drawing/2014/main" id="{122CAE1F-117E-BCCD-CB1C-C68000FF3E7B}"/>
              </a:ext>
            </a:extLst>
          </p:cNvPr>
          <p:cNvSpPr txBox="1"/>
          <p:nvPr/>
        </p:nvSpPr>
        <p:spPr>
          <a:xfrm>
            <a:off x="611560" y="821812"/>
            <a:ext cx="8208912" cy="3877985"/>
          </a:xfrm>
          <a:prstGeom prst="rect">
            <a:avLst/>
          </a:prstGeom>
          <a:noFill/>
        </p:spPr>
        <p:txBody>
          <a:bodyPr wrap="square" rtlCol="0">
            <a:spAutoFit/>
          </a:bodyPr>
          <a:lstStyle/>
          <a:p>
            <a:pPr algn="just"/>
            <a:r>
              <a:rPr lang="en-US" sz="2800" b="1" dirty="0">
                <a:effectLst/>
              </a:rPr>
              <a:t>Unsigned Contracts</a:t>
            </a:r>
            <a:endParaRPr lang="en-ZA" sz="1800" i="1" dirty="0">
              <a:solidFill>
                <a:srgbClr val="FF0000"/>
              </a:solidFill>
              <a:effectLst/>
              <a:latin typeface="Arial" panose="020B0604020202020204" pitchFamily="34" charset="0"/>
              <a:ea typeface="Times New Roman" panose="02020603050405020304" pitchFamily="18" charset="0"/>
            </a:endParaRPr>
          </a:p>
          <a:p>
            <a:pPr algn="just"/>
            <a:endParaRPr lang="en-ZA" sz="2000" b="1" dirty="0">
              <a:solidFill>
                <a:srgbClr val="FF0000"/>
              </a:solidFill>
              <a:effectLst/>
              <a:latin typeface="Calibri" panose="020F0502020204030204" pitchFamily="34" charset="0"/>
            </a:endParaRPr>
          </a:p>
          <a:p>
            <a:r>
              <a:rPr lang="en-GB" sz="2000" b="1" dirty="0">
                <a:solidFill>
                  <a:srgbClr val="FF0000"/>
                </a:solidFill>
              </a:rPr>
              <a:t>The Rule:</a:t>
            </a:r>
            <a:endParaRPr lang="en-ZA" sz="2000" b="1" dirty="0">
              <a:solidFill>
                <a:srgbClr val="FF0000"/>
              </a:solidFill>
            </a:endParaRPr>
          </a:p>
          <a:p>
            <a:r>
              <a:rPr lang="en-GB" sz="2000" i="1" dirty="0"/>
              <a:t>The customer is bound by these exemption clauses (on the tickets and /or notices) even if they did not actually see them or know about them, </a:t>
            </a:r>
            <a:r>
              <a:rPr lang="en-GB" sz="2000" b="1" i="1" dirty="0">
                <a:solidFill>
                  <a:srgbClr val="FF0000"/>
                </a:solidFill>
              </a:rPr>
              <a:t>provided that the supplier has done Everything Reasonably Necessary to bring it to the customer’s attention</a:t>
            </a:r>
            <a:r>
              <a:rPr lang="en-GB" sz="2000" i="1" dirty="0"/>
              <a:t>.</a:t>
            </a:r>
          </a:p>
          <a:p>
            <a:endParaRPr lang="en-GB" sz="2000" i="1" dirty="0"/>
          </a:p>
          <a:p>
            <a:r>
              <a:rPr lang="en-GB" sz="2000" b="1" u="sng" dirty="0"/>
              <a:t>NOTE: </a:t>
            </a:r>
          </a:p>
          <a:p>
            <a:pPr marL="342900" indent="-342900">
              <a:buFontTx/>
              <a:buChar char="-"/>
            </a:pPr>
            <a:r>
              <a:rPr lang="en-GB" sz="2000" dirty="0"/>
              <a:t>Fact based enquiry</a:t>
            </a:r>
          </a:p>
          <a:p>
            <a:pPr marL="342900" indent="-342900">
              <a:buFontTx/>
              <a:buChar char="-"/>
            </a:pPr>
            <a:r>
              <a:rPr lang="en-GB" sz="2000" dirty="0"/>
              <a:t>Apply the guidelines</a:t>
            </a:r>
            <a:endParaRPr lang="en-ZA" sz="2000" dirty="0"/>
          </a:p>
          <a:p>
            <a:pPr algn="just"/>
            <a:endParaRPr lang="en-ZA" b="1" dirty="0">
              <a:solidFill>
                <a:srgbClr val="FF0000"/>
              </a:solidFill>
              <a:effectLst/>
              <a:latin typeface="Calibri" panose="020F0502020204030204" pitchFamily="34" charset="0"/>
            </a:endParaRPr>
          </a:p>
        </p:txBody>
      </p:sp>
    </p:spTree>
    <p:extLst>
      <p:ext uri="{BB962C8B-B14F-4D97-AF65-F5344CB8AC3E}">
        <p14:creationId xmlns:p14="http://schemas.microsoft.com/office/powerpoint/2010/main" val="2471623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38CEF57-597C-7E47-A383-60497C211C03}"/>
              </a:ext>
            </a:extLst>
          </p:cNvPr>
          <p:cNvSpPr>
            <a:spLocks noGrp="1"/>
          </p:cNvSpPr>
          <p:nvPr>
            <p:ph type="ctrTitle"/>
          </p:nvPr>
        </p:nvSpPr>
        <p:spPr/>
        <p:txBody>
          <a:bodyPr/>
          <a:lstStyle/>
          <a:p>
            <a:r>
              <a:rPr lang="en-GB" dirty="0"/>
              <a:t>Contents of a Contract</a:t>
            </a:r>
          </a:p>
        </p:txBody>
      </p:sp>
      <p:sp>
        <p:nvSpPr>
          <p:cNvPr id="8" name="Subtitle 7">
            <a:extLst>
              <a:ext uri="{FF2B5EF4-FFF2-40B4-BE49-F238E27FC236}">
                <a16:creationId xmlns:a16="http://schemas.microsoft.com/office/drawing/2014/main" id="{83FA28CB-1074-FA48-AFF4-E675DCF18939}"/>
              </a:ext>
            </a:extLst>
          </p:cNvPr>
          <p:cNvSpPr>
            <a:spLocks noGrp="1"/>
          </p:cNvSpPr>
          <p:nvPr>
            <p:ph type="subTitle" idx="4"/>
          </p:nvPr>
        </p:nvSpPr>
        <p:spPr/>
        <p:txBody>
          <a:bodyPr/>
          <a:lstStyle/>
          <a:p>
            <a:r>
              <a:rPr lang="en-GB" dirty="0"/>
              <a:t>Unsigned Contracts</a:t>
            </a:r>
          </a:p>
        </p:txBody>
      </p:sp>
      <p:sp>
        <p:nvSpPr>
          <p:cNvPr id="2" name="TextBox 1">
            <a:extLst>
              <a:ext uri="{FF2B5EF4-FFF2-40B4-BE49-F238E27FC236}">
                <a16:creationId xmlns:a16="http://schemas.microsoft.com/office/drawing/2014/main" id="{BC277348-C785-AAF4-EE74-32C8E61639B6}"/>
              </a:ext>
            </a:extLst>
          </p:cNvPr>
          <p:cNvSpPr txBox="1"/>
          <p:nvPr/>
        </p:nvSpPr>
        <p:spPr>
          <a:xfrm>
            <a:off x="323528" y="902533"/>
            <a:ext cx="7992888" cy="646331"/>
          </a:xfrm>
          <a:prstGeom prst="rect">
            <a:avLst/>
          </a:prstGeom>
          <a:noFill/>
        </p:spPr>
        <p:txBody>
          <a:bodyPr wrap="square" rtlCol="0">
            <a:spAutoFit/>
          </a:bodyPr>
          <a:lstStyle/>
          <a:p>
            <a:endParaRPr lang="en-ZA" dirty="0"/>
          </a:p>
          <a:p>
            <a:endParaRPr lang="en-ZA" dirty="0"/>
          </a:p>
        </p:txBody>
      </p:sp>
      <p:sp>
        <p:nvSpPr>
          <p:cNvPr id="3" name="TextBox 2">
            <a:extLst>
              <a:ext uri="{FF2B5EF4-FFF2-40B4-BE49-F238E27FC236}">
                <a16:creationId xmlns:a16="http://schemas.microsoft.com/office/drawing/2014/main" id="{122CAE1F-117E-BCCD-CB1C-C68000FF3E7B}"/>
              </a:ext>
            </a:extLst>
          </p:cNvPr>
          <p:cNvSpPr txBox="1"/>
          <p:nvPr/>
        </p:nvSpPr>
        <p:spPr>
          <a:xfrm>
            <a:off x="611560" y="821812"/>
            <a:ext cx="8208912" cy="4185761"/>
          </a:xfrm>
          <a:prstGeom prst="rect">
            <a:avLst/>
          </a:prstGeom>
          <a:noFill/>
        </p:spPr>
        <p:txBody>
          <a:bodyPr wrap="square" rtlCol="0">
            <a:spAutoFit/>
          </a:bodyPr>
          <a:lstStyle/>
          <a:p>
            <a:pPr algn="just"/>
            <a:r>
              <a:rPr lang="en-US" sz="2800" b="1" dirty="0">
                <a:effectLst/>
              </a:rPr>
              <a:t>Unsigned Contracts – Guidelines</a:t>
            </a:r>
          </a:p>
          <a:p>
            <a:pPr algn="just"/>
            <a:r>
              <a:rPr lang="en-ZA" dirty="0">
                <a:latin typeface="Arial" panose="020B0604020202020204" pitchFamily="34" charset="0"/>
                <a:ea typeface="Times New Roman" panose="02020603050405020304" pitchFamily="18" charset="0"/>
              </a:rPr>
              <a:t>To decide if the supplier has done everything reasonably necessary to bring the term to the consumer’s attention, we check if the following requirements have been met (</a:t>
            </a:r>
            <a:r>
              <a:rPr lang="en-ZA" b="1" u="sng" dirty="0">
                <a:solidFill>
                  <a:srgbClr val="FF0000"/>
                </a:solidFill>
                <a:latin typeface="Arial" panose="020B0604020202020204" pitchFamily="34" charset="0"/>
                <a:ea typeface="Times New Roman" panose="02020603050405020304" pitchFamily="18" charset="0"/>
              </a:rPr>
              <a:t>ALL of the following requirements must be met</a:t>
            </a:r>
            <a:r>
              <a:rPr lang="en-ZA" dirty="0">
                <a:latin typeface="Arial" panose="020B0604020202020204" pitchFamily="34" charset="0"/>
                <a:ea typeface="Times New Roman" panose="02020603050405020304" pitchFamily="18" charset="0"/>
              </a:rPr>
              <a:t>):</a:t>
            </a:r>
          </a:p>
          <a:p>
            <a:pPr algn="just"/>
            <a:endParaRPr lang="en-ZA" dirty="0"/>
          </a:p>
          <a:p>
            <a:r>
              <a:rPr lang="en-ZA" sz="1600" dirty="0"/>
              <a:t>1. The term on the ticket or notice must be drawn to the attention of the consumer</a:t>
            </a:r>
          </a:p>
          <a:p>
            <a:r>
              <a:rPr lang="en-ZA" sz="1600" dirty="0"/>
              <a:t>2. The term on the ticket or notice must be in plain language.</a:t>
            </a:r>
          </a:p>
          <a:p>
            <a:r>
              <a:rPr lang="en-ZA" sz="1600" dirty="0"/>
              <a:t>3. In the case of tickets ONLY (i.e. not for notices or signs) it must be in a contractual form.</a:t>
            </a:r>
          </a:p>
          <a:p>
            <a:r>
              <a:rPr lang="en-ZA" sz="1600" dirty="0"/>
              <a:t>4.The consumer must have an opportunity to read the exemption clause before entering into the contract (i.e. before acceptance takes place).</a:t>
            </a:r>
          </a:p>
          <a:p>
            <a:r>
              <a:rPr lang="en-ZA" sz="1600" dirty="0"/>
              <a:t>5. The consumer must consent to the provision i.e. would have to act in a way that shows consent. By partaking in the activity/ entering the premises etc., the consumer indicates consent even if he or she has not read or seen the clause on the ticket and/or notice.</a:t>
            </a:r>
          </a:p>
          <a:p>
            <a:pPr algn="just"/>
            <a:endParaRPr lang="en-ZA" b="1" dirty="0">
              <a:solidFill>
                <a:srgbClr val="FF0000"/>
              </a:solidFill>
              <a:effectLst/>
              <a:latin typeface="Calibri" panose="020F0502020204030204" pitchFamily="34" charset="0"/>
            </a:endParaRPr>
          </a:p>
          <a:p>
            <a:pPr algn="just"/>
            <a:endParaRPr lang="en-ZA" sz="2000" i="1" dirty="0">
              <a:solidFill>
                <a:srgbClr val="FF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235322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6"/>
          <p:cNvSpPr txBox="1"/>
          <p:nvPr/>
        </p:nvSpPr>
        <p:spPr>
          <a:xfrm>
            <a:off x="4191000" y="1887969"/>
            <a:ext cx="762000" cy="382156"/>
          </a:xfrm>
          <a:prstGeom prst="rect">
            <a:avLst/>
          </a:prstGeom>
        </p:spPr>
        <p:txBody>
          <a:bodyPr vert="horz" wrap="square" lIns="0" tIns="12700" rIns="0" bIns="0" rtlCol="0">
            <a:spAutoFit/>
          </a:bodyPr>
          <a:lstStyle/>
          <a:p>
            <a:pPr marL="12700" algn="ctr">
              <a:lnSpc>
                <a:spcPct val="100000"/>
              </a:lnSpc>
              <a:spcBef>
                <a:spcPts val="100"/>
              </a:spcBef>
            </a:pPr>
            <a:r>
              <a:rPr lang="en-US" sz="2400" spc="-5" dirty="0">
                <a:solidFill>
                  <a:schemeClr val="bg1"/>
                </a:solidFill>
                <a:latin typeface="Montserrat"/>
                <a:cs typeface="Montserrat"/>
              </a:rPr>
              <a:t>1</a:t>
            </a:r>
            <a:endParaRPr sz="2400" dirty="0">
              <a:solidFill>
                <a:schemeClr val="bg1"/>
              </a:solidFill>
              <a:latin typeface="Montserrat"/>
              <a:cs typeface="Montserrat"/>
            </a:endParaRPr>
          </a:p>
        </p:txBody>
      </p:sp>
      <p:sp>
        <p:nvSpPr>
          <p:cNvPr id="7" name="object 6">
            <a:extLst>
              <a:ext uri="{FF2B5EF4-FFF2-40B4-BE49-F238E27FC236}">
                <a16:creationId xmlns:a16="http://schemas.microsoft.com/office/drawing/2014/main" id="{53F01718-E587-E84D-8B46-A8AA7E8FB511}"/>
              </a:ext>
            </a:extLst>
          </p:cNvPr>
          <p:cNvSpPr txBox="1">
            <a:spLocks noGrp="1"/>
          </p:cNvSpPr>
          <p:nvPr>
            <p:ph type="ctrTitle"/>
          </p:nvPr>
        </p:nvSpPr>
        <p:spPr>
          <a:xfrm>
            <a:off x="1371600" y="2920604"/>
            <a:ext cx="6400800" cy="197490"/>
          </a:xfrm>
          <a:prstGeom prst="rect">
            <a:avLst/>
          </a:prstGeom>
        </p:spPr>
        <p:txBody>
          <a:bodyPr vert="horz" wrap="square" lIns="0" tIns="12700" rIns="0" bIns="0" rtlCol="0">
            <a:spAutoFit/>
          </a:bodyPr>
          <a:lstStyle/>
          <a:p>
            <a:pPr marL="12700" algn="ctr">
              <a:lnSpc>
                <a:spcPct val="100000"/>
              </a:lnSpc>
              <a:spcBef>
                <a:spcPts val="100"/>
              </a:spcBef>
            </a:pPr>
            <a:r>
              <a:rPr lang="en-US" sz="1200" b="1" spc="-5" dirty="0">
                <a:solidFill>
                  <a:schemeClr val="bg1"/>
                </a:solidFill>
                <a:latin typeface="Montserrat ExtraBold"/>
                <a:cs typeface="Montserrat"/>
              </a:rPr>
              <a:t>Express Terms</a:t>
            </a:r>
            <a:endParaRPr sz="1200" b="1" dirty="0">
              <a:solidFill>
                <a:schemeClr val="bg1"/>
              </a:solidFill>
              <a:latin typeface="Montserrat ExtraBold"/>
              <a:cs typeface="Montserrat"/>
            </a:endParaRPr>
          </a:p>
        </p:txBody>
      </p:sp>
    </p:spTree>
    <p:extLst>
      <p:ext uri="{BB962C8B-B14F-4D97-AF65-F5344CB8AC3E}">
        <p14:creationId xmlns:p14="http://schemas.microsoft.com/office/powerpoint/2010/main" val="4084479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38CEF57-597C-7E47-A383-60497C211C03}"/>
              </a:ext>
            </a:extLst>
          </p:cNvPr>
          <p:cNvSpPr>
            <a:spLocks noGrp="1"/>
          </p:cNvSpPr>
          <p:nvPr>
            <p:ph type="ctrTitle"/>
          </p:nvPr>
        </p:nvSpPr>
        <p:spPr/>
        <p:txBody>
          <a:bodyPr/>
          <a:lstStyle/>
          <a:p>
            <a:r>
              <a:rPr lang="en-GB" dirty="0"/>
              <a:t>Contents of a Contract</a:t>
            </a:r>
          </a:p>
        </p:txBody>
      </p:sp>
      <p:sp>
        <p:nvSpPr>
          <p:cNvPr id="8" name="Subtitle 7">
            <a:extLst>
              <a:ext uri="{FF2B5EF4-FFF2-40B4-BE49-F238E27FC236}">
                <a16:creationId xmlns:a16="http://schemas.microsoft.com/office/drawing/2014/main" id="{83FA28CB-1074-FA48-AFF4-E675DCF18939}"/>
              </a:ext>
            </a:extLst>
          </p:cNvPr>
          <p:cNvSpPr>
            <a:spLocks noGrp="1"/>
          </p:cNvSpPr>
          <p:nvPr>
            <p:ph type="subTitle" idx="4"/>
          </p:nvPr>
        </p:nvSpPr>
        <p:spPr/>
        <p:txBody>
          <a:bodyPr/>
          <a:lstStyle/>
          <a:p>
            <a:r>
              <a:rPr lang="en-GB" dirty="0"/>
              <a:t>Express Terms</a:t>
            </a:r>
          </a:p>
        </p:txBody>
      </p:sp>
      <p:sp>
        <p:nvSpPr>
          <p:cNvPr id="2" name="TextBox 1">
            <a:extLst>
              <a:ext uri="{FF2B5EF4-FFF2-40B4-BE49-F238E27FC236}">
                <a16:creationId xmlns:a16="http://schemas.microsoft.com/office/drawing/2014/main" id="{BC277348-C785-AAF4-EE74-32C8E61639B6}"/>
              </a:ext>
            </a:extLst>
          </p:cNvPr>
          <p:cNvSpPr txBox="1"/>
          <p:nvPr/>
        </p:nvSpPr>
        <p:spPr>
          <a:xfrm>
            <a:off x="323528" y="902533"/>
            <a:ext cx="7992888" cy="646331"/>
          </a:xfrm>
          <a:prstGeom prst="rect">
            <a:avLst/>
          </a:prstGeom>
          <a:noFill/>
        </p:spPr>
        <p:txBody>
          <a:bodyPr wrap="square" rtlCol="0">
            <a:spAutoFit/>
          </a:bodyPr>
          <a:lstStyle/>
          <a:p>
            <a:endParaRPr lang="en-ZA" dirty="0"/>
          </a:p>
          <a:p>
            <a:endParaRPr lang="en-ZA" dirty="0"/>
          </a:p>
        </p:txBody>
      </p:sp>
      <p:sp>
        <p:nvSpPr>
          <p:cNvPr id="3" name="TextBox 2">
            <a:extLst>
              <a:ext uri="{FF2B5EF4-FFF2-40B4-BE49-F238E27FC236}">
                <a16:creationId xmlns:a16="http://schemas.microsoft.com/office/drawing/2014/main" id="{122CAE1F-117E-BCCD-CB1C-C68000FF3E7B}"/>
              </a:ext>
            </a:extLst>
          </p:cNvPr>
          <p:cNvSpPr txBox="1"/>
          <p:nvPr/>
        </p:nvSpPr>
        <p:spPr>
          <a:xfrm>
            <a:off x="611560" y="821812"/>
            <a:ext cx="8208912" cy="3693319"/>
          </a:xfrm>
          <a:prstGeom prst="rect">
            <a:avLst/>
          </a:prstGeom>
          <a:noFill/>
        </p:spPr>
        <p:txBody>
          <a:bodyPr wrap="square" rtlCol="0">
            <a:spAutoFit/>
          </a:bodyPr>
          <a:lstStyle/>
          <a:p>
            <a:endParaRPr lang="en-ZA" sz="1800" dirty="0">
              <a:effectLst/>
            </a:endParaRPr>
          </a:p>
          <a:p>
            <a:r>
              <a:rPr lang="en-ZA" sz="1800" b="1" dirty="0">
                <a:effectLst/>
              </a:rPr>
              <a:t>Essential Terms:</a:t>
            </a:r>
          </a:p>
          <a:p>
            <a:r>
              <a:rPr lang="en-ZA" sz="1800" dirty="0">
                <a:effectLst/>
              </a:rPr>
              <a:t>Essential/material (both mean the same thing) terms are terms which are the essence of the contract - in other words, without these terms you could not identify what type of contract one is dealing with. </a:t>
            </a:r>
          </a:p>
          <a:p>
            <a:pPr marL="285750" indent="-285750">
              <a:buFontTx/>
              <a:buChar char="-"/>
            </a:pPr>
            <a:r>
              <a:rPr lang="en-ZA" dirty="0"/>
              <a:t>i.e. Contract of Sale – the thing, and the price. </a:t>
            </a:r>
          </a:p>
          <a:p>
            <a:endParaRPr lang="en-ZA" dirty="0">
              <a:effectLst/>
            </a:endParaRPr>
          </a:p>
          <a:p>
            <a:r>
              <a:rPr lang="en-ZA" b="1" dirty="0"/>
              <a:t>Incidental Terms:</a:t>
            </a:r>
          </a:p>
          <a:p>
            <a:r>
              <a:rPr lang="en-GB" sz="1800" dirty="0">
                <a:effectLst/>
                <a:latin typeface="Arial" panose="020B0604020202020204" pitchFamily="34" charset="0"/>
                <a:ea typeface="Times New Roman" panose="02020603050405020304" pitchFamily="18" charset="0"/>
              </a:rPr>
              <a:t>Additional terms that may be included in a contract but which are not essential are called </a:t>
            </a:r>
            <a:r>
              <a:rPr lang="en-GB" sz="1800" b="1" dirty="0">
                <a:effectLst/>
                <a:latin typeface="Arial" panose="020B0604020202020204" pitchFamily="34" charset="0"/>
                <a:ea typeface="Times New Roman" panose="02020603050405020304" pitchFamily="18" charset="0"/>
              </a:rPr>
              <a:t>non-essential/ incidental terms</a:t>
            </a:r>
            <a:r>
              <a:rPr lang="en-GB" sz="1800" dirty="0">
                <a:effectLst/>
                <a:latin typeface="Arial" panose="020B0604020202020204" pitchFamily="34" charset="0"/>
                <a:ea typeface="Times New Roman" panose="02020603050405020304" pitchFamily="18" charset="0"/>
              </a:rPr>
              <a:t>.</a:t>
            </a:r>
            <a:endParaRPr lang="en-ZA" sz="1800" dirty="0">
              <a:effectLst/>
              <a:latin typeface="Arial" panose="020B0604020202020204" pitchFamily="34" charset="0"/>
              <a:ea typeface="Times New Roman" panose="02020603050405020304" pitchFamily="18" charset="0"/>
            </a:endParaRPr>
          </a:p>
          <a:p>
            <a:endParaRPr lang="en-ZA" b="1" dirty="0">
              <a:effectLst/>
            </a:endParaRPr>
          </a:p>
          <a:p>
            <a:endParaRPr lang="en-ZA" b="1" dirty="0">
              <a:effectLst/>
            </a:endParaRPr>
          </a:p>
          <a:p>
            <a:endParaRPr lang="en-ZA" b="1" dirty="0">
              <a:effectLst/>
            </a:endParaRPr>
          </a:p>
        </p:txBody>
      </p:sp>
    </p:spTree>
    <p:extLst>
      <p:ext uri="{BB962C8B-B14F-4D97-AF65-F5344CB8AC3E}">
        <p14:creationId xmlns:p14="http://schemas.microsoft.com/office/powerpoint/2010/main" val="2597673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6"/>
          <p:cNvSpPr txBox="1"/>
          <p:nvPr/>
        </p:nvSpPr>
        <p:spPr>
          <a:xfrm>
            <a:off x="4191000" y="1887969"/>
            <a:ext cx="762000" cy="382156"/>
          </a:xfrm>
          <a:prstGeom prst="rect">
            <a:avLst/>
          </a:prstGeom>
        </p:spPr>
        <p:txBody>
          <a:bodyPr vert="horz" wrap="square" lIns="0" tIns="12700" rIns="0" bIns="0" rtlCol="0">
            <a:spAutoFit/>
          </a:bodyPr>
          <a:lstStyle/>
          <a:p>
            <a:pPr marL="12700" algn="ctr">
              <a:lnSpc>
                <a:spcPct val="100000"/>
              </a:lnSpc>
              <a:spcBef>
                <a:spcPts val="100"/>
              </a:spcBef>
            </a:pPr>
            <a:r>
              <a:rPr lang="en-US" sz="2400" spc="-5" dirty="0">
                <a:solidFill>
                  <a:schemeClr val="bg1"/>
                </a:solidFill>
                <a:latin typeface="Montserrat"/>
                <a:cs typeface="Montserrat"/>
              </a:rPr>
              <a:t>2</a:t>
            </a:r>
            <a:endParaRPr sz="2400" dirty="0">
              <a:solidFill>
                <a:schemeClr val="bg1"/>
              </a:solidFill>
              <a:latin typeface="Montserrat"/>
              <a:cs typeface="Montserrat"/>
            </a:endParaRPr>
          </a:p>
        </p:txBody>
      </p:sp>
      <p:sp>
        <p:nvSpPr>
          <p:cNvPr id="7" name="object 6">
            <a:extLst>
              <a:ext uri="{FF2B5EF4-FFF2-40B4-BE49-F238E27FC236}">
                <a16:creationId xmlns:a16="http://schemas.microsoft.com/office/drawing/2014/main" id="{53F01718-E587-E84D-8B46-A8AA7E8FB511}"/>
              </a:ext>
            </a:extLst>
          </p:cNvPr>
          <p:cNvSpPr txBox="1">
            <a:spLocks noGrp="1"/>
          </p:cNvSpPr>
          <p:nvPr>
            <p:ph type="ctrTitle"/>
          </p:nvPr>
        </p:nvSpPr>
        <p:spPr>
          <a:xfrm>
            <a:off x="1371600" y="2920604"/>
            <a:ext cx="6400800" cy="197490"/>
          </a:xfrm>
          <a:prstGeom prst="rect">
            <a:avLst/>
          </a:prstGeom>
        </p:spPr>
        <p:txBody>
          <a:bodyPr vert="horz" wrap="square" lIns="0" tIns="12700" rIns="0" bIns="0" rtlCol="0">
            <a:spAutoFit/>
          </a:bodyPr>
          <a:lstStyle/>
          <a:p>
            <a:pPr marL="12700" algn="ctr">
              <a:lnSpc>
                <a:spcPct val="100000"/>
              </a:lnSpc>
              <a:spcBef>
                <a:spcPts val="100"/>
              </a:spcBef>
            </a:pPr>
            <a:r>
              <a:rPr lang="en-US" sz="1200" b="1" spc="-5" dirty="0">
                <a:solidFill>
                  <a:schemeClr val="bg1"/>
                </a:solidFill>
                <a:latin typeface="Montserrat ExtraBold"/>
                <a:cs typeface="Montserrat"/>
              </a:rPr>
              <a:t>Implied Terms</a:t>
            </a:r>
            <a:endParaRPr sz="1200" b="1" dirty="0">
              <a:solidFill>
                <a:schemeClr val="bg1"/>
              </a:solidFill>
              <a:latin typeface="Montserrat ExtraBold"/>
              <a:cs typeface="Montserrat"/>
            </a:endParaRPr>
          </a:p>
        </p:txBody>
      </p:sp>
    </p:spTree>
    <p:extLst>
      <p:ext uri="{BB962C8B-B14F-4D97-AF65-F5344CB8AC3E}">
        <p14:creationId xmlns:p14="http://schemas.microsoft.com/office/powerpoint/2010/main" val="3222518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38CEF57-597C-7E47-A383-60497C211C03}"/>
              </a:ext>
            </a:extLst>
          </p:cNvPr>
          <p:cNvSpPr>
            <a:spLocks noGrp="1"/>
          </p:cNvSpPr>
          <p:nvPr>
            <p:ph type="ctrTitle"/>
          </p:nvPr>
        </p:nvSpPr>
        <p:spPr/>
        <p:txBody>
          <a:bodyPr/>
          <a:lstStyle/>
          <a:p>
            <a:r>
              <a:rPr lang="en-GB" dirty="0"/>
              <a:t>Contents of a Contract</a:t>
            </a:r>
          </a:p>
        </p:txBody>
      </p:sp>
      <p:sp>
        <p:nvSpPr>
          <p:cNvPr id="8" name="Subtitle 7">
            <a:extLst>
              <a:ext uri="{FF2B5EF4-FFF2-40B4-BE49-F238E27FC236}">
                <a16:creationId xmlns:a16="http://schemas.microsoft.com/office/drawing/2014/main" id="{83FA28CB-1074-FA48-AFF4-E675DCF18939}"/>
              </a:ext>
            </a:extLst>
          </p:cNvPr>
          <p:cNvSpPr>
            <a:spLocks noGrp="1"/>
          </p:cNvSpPr>
          <p:nvPr>
            <p:ph type="subTitle" idx="4"/>
          </p:nvPr>
        </p:nvSpPr>
        <p:spPr/>
        <p:txBody>
          <a:bodyPr/>
          <a:lstStyle/>
          <a:p>
            <a:r>
              <a:rPr lang="en-GB" dirty="0"/>
              <a:t>Implied Terms</a:t>
            </a:r>
          </a:p>
        </p:txBody>
      </p:sp>
      <p:sp>
        <p:nvSpPr>
          <p:cNvPr id="2" name="TextBox 1">
            <a:extLst>
              <a:ext uri="{FF2B5EF4-FFF2-40B4-BE49-F238E27FC236}">
                <a16:creationId xmlns:a16="http://schemas.microsoft.com/office/drawing/2014/main" id="{BC277348-C785-AAF4-EE74-32C8E61639B6}"/>
              </a:ext>
            </a:extLst>
          </p:cNvPr>
          <p:cNvSpPr txBox="1"/>
          <p:nvPr/>
        </p:nvSpPr>
        <p:spPr>
          <a:xfrm>
            <a:off x="323528" y="902533"/>
            <a:ext cx="7992888" cy="646331"/>
          </a:xfrm>
          <a:prstGeom prst="rect">
            <a:avLst/>
          </a:prstGeom>
          <a:noFill/>
        </p:spPr>
        <p:txBody>
          <a:bodyPr wrap="square" rtlCol="0">
            <a:spAutoFit/>
          </a:bodyPr>
          <a:lstStyle/>
          <a:p>
            <a:endParaRPr lang="en-ZA" dirty="0"/>
          </a:p>
          <a:p>
            <a:endParaRPr lang="en-ZA" dirty="0"/>
          </a:p>
        </p:txBody>
      </p:sp>
      <p:sp>
        <p:nvSpPr>
          <p:cNvPr id="3" name="TextBox 2">
            <a:extLst>
              <a:ext uri="{FF2B5EF4-FFF2-40B4-BE49-F238E27FC236}">
                <a16:creationId xmlns:a16="http://schemas.microsoft.com/office/drawing/2014/main" id="{122CAE1F-117E-BCCD-CB1C-C68000FF3E7B}"/>
              </a:ext>
            </a:extLst>
          </p:cNvPr>
          <p:cNvSpPr txBox="1"/>
          <p:nvPr/>
        </p:nvSpPr>
        <p:spPr>
          <a:xfrm>
            <a:off x="611560" y="821812"/>
            <a:ext cx="8208912" cy="3139321"/>
          </a:xfrm>
          <a:prstGeom prst="rect">
            <a:avLst/>
          </a:prstGeom>
          <a:noFill/>
        </p:spPr>
        <p:txBody>
          <a:bodyPr wrap="square" rtlCol="0">
            <a:spAutoFit/>
          </a:bodyPr>
          <a:lstStyle/>
          <a:p>
            <a:endParaRPr lang="en-ZA" sz="1800" dirty="0">
              <a:effectLst/>
            </a:endParaRPr>
          </a:p>
          <a:p>
            <a:r>
              <a:rPr lang="en-US" sz="1800" b="1" dirty="0">
                <a:effectLst/>
              </a:rPr>
              <a:t>Three Types of Implied Terms:</a:t>
            </a:r>
          </a:p>
          <a:p>
            <a:pPr marL="342900" indent="-342900">
              <a:buAutoNum type="arabicParenBoth"/>
            </a:pPr>
            <a:r>
              <a:rPr lang="en-US" sz="1800" b="1" i="1" dirty="0">
                <a:solidFill>
                  <a:schemeClr val="accent4"/>
                </a:solidFill>
                <a:effectLst/>
                <a:latin typeface="Arial" panose="020B0604020202020204" pitchFamily="34" charset="0"/>
                <a:ea typeface="Times New Roman" panose="02020603050405020304" pitchFamily="18" charset="0"/>
              </a:rPr>
              <a:t>Tacit Terms/Terms Implied on the Facts</a:t>
            </a:r>
          </a:p>
          <a:p>
            <a:pPr marL="342900" indent="-342900">
              <a:buAutoNum type="arabicParenBoth"/>
            </a:pPr>
            <a:endParaRPr lang="en-US" sz="1800" b="1" i="1" dirty="0">
              <a:solidFill>
                <a:schemeClr val="accent4"/>
              </a:solidFill>
              <a:effectLst/>
              <a:latin typeface="Arial" panose="020B0604020202020204" pitchFamily="34" charset="0"/>
              <a:ea typeface="Times New Roman" panose="02020603050405020304" pitchFamily="18" charset="0"/>
            </a:endParaRPr>
          </a:p>
          <a:p>
            <a:pPr marL="285750" indent="-285750">
              <a:buFontTx/>
              <a:buChar char="-"/>
            </a:pPr>
            <a:r>
              <a:rPr lang="en-ZA" dirty="0">
                <a:effectLst/>
                <a:latin typeface="Calibri" panose="020F0502020204030204" pitchFamily="34" charset="0"/>
              </a:rPr>
              <a:t>These are terms that are implied to give effect to the common intention of the parties.</a:t>
            </a:r>
          </a:p>
          <a:p>
            <a:pPr marL="285750" indent="-285750">
              <a:buFontTx/>
              <a:buChar char="-"/>
            </a:pPr>
            <a:r>
              <a:rPr lang="en-ZA" dirty="0">
                <a:latin typeface="Calibri" panose="020F0502020204030204" pitchFamily="34" charset="0"/>
              </a:rPr>
              <a:t>Apply: </a:t>
            </a:r>
            <a:r>
              <a:rPr lang="en-ZA" b="1" i="1" dirty="0">
                <a:solidFill>
                  <a:srgbClr val="FF0000"/>
                </a:solidFill>
                <a:latin typeface="Calibri" panose="020F0502020204030204" pitchFamily="34" charset="0"/>
              </a:rPr>
              <a:t>Curious Bystander Test</a:t>
            </a:r>
          </a:p>
          <a:p>
            <a:pPr marL="742950" lvl="1" indent="-285750">
              <a:buFontTx/>
              <a:buChar char="-"/>
            </a:pPr>
            <a:r>
              <a:rPr lang="en-ZA" i="1" dirty="0">
                <a:effectLst/>
                <a:latin typeface="Calibri" panose="020F0502020204030204" pitchFamily="34" charset="0"/>
              </a:rPr>
              <a:t>West </a:t>
            </a:r>
            <a:r>
              <a:rPr lang="en-ZA" i="1" dirty="0" err="1">
                <a:effectLst/>
                <a:latin typeface="Calibri" panose="020F0502020204030204" pitchFamily="34" charset="0"/>
              </a:rPr>
              <a:t>Witswatersrand</a:t>
            </a:r>
            <a:r>
              <a:rPr lang="en-ZA" i="1" dirty="0">
                <a:effectLst/>
                <a:latin typeface="Calibri" panose="020F0502020204030204" pitchFamily="34" charset="0"/>
              </a:rPr>
              <a:t> Areas Ltd v </a:t>
            </a:r>
            <a:r>
              <a:rPr lang="en-ZA" i="1" dirty="0" err="1">
                <a:effectLst/>
                <a:latin typeface="Calibri" panose="020F0502020204030204" pitchFamily="34" charset="0"/>
              </a:rPr>
              <a:t>Roos</a:t>
            </a:r>
            <a:r>
              <a:rPr lang="en-ZA" dirty="0">
                <a:effectLst/>
                <a:latin typeface="Calibri" panose="020F0502020204030204" pitchFamily="34" charset="0"/>
              </a:rPr>
              <a:t> 1936 AD 6</a:t>
            </a:r>
          </a:p>
          <a:p>
            <a:endParaRPr lang="en-ZA" sz="1800" dirty="0">
              <a:effectLst/>
              <a:latin typeface="Arial" panose="020B0604020202020204" pitchFamily="34" charset="0"/>
              <a:ea typeface="Times New Roman" panose="02020603050405020304" pitchFamily="18" charset="0"/>
            </a:endParaRPr>
          </a:p>
          <a:p>
            <a:endParaRPr lang="en-ZA" b="1" dirty="0">
              <a:effectLst/>
            </a:endParaRPr>
          </a:p>
          <a:p>
            <a:endParaRPr lang="en-ZA" b="1" dirty="0">
              <a:effectLst/>
            </a:endParaRPr>
          </a:p>
        </p:txBody>
      </p:sp>
    </p:spTree>
    <p:extLst>
      <p:ext uri="{BB962C8B-B14F-4D97-AF65-F5344CB8AC3E}">
        <p14:creationId xmlns:p14="http://schemas.microsoft.com/office/powerpoint/2010/main" val="2028461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38CEF57-597C-7E47-A383-60497C211C03}"/>
              </a:ext>
            </a:extLst>
          </p:cNvPr>
          <p:cNvSpPr>
            <a:spLocks noGrp="1"/>
          </p:cNvSpPr>
          <p:nvPr>
            <p:ph type="ctrTitle"/>
          </p:nvPr>
        </p:nvSpPr>
        <p:spPr/>
        <p:txBody>
          <a:bodyPr/>
          <a:lstStyle/>
          <a:p>
            <a:r>
              <a:rPr lang="en-GB" dirty="0"/>
              <a:t>Contents of a Contract</a:t>
            </a:r>
          </a:p>
        </p:txBody>
      </p:sp>
      <p:sp>
        <p:nvSpPr>
          <p:cNvPr id="8" name="Subtitle 7">
            <a:extLst>
              <a:ext uri="{FF2B5EF4-FFF2-40B4-BE49-F238E27FC236}">
                <a16:creationId xmlns:a16="http://schemas.microsoft.com/office/drawing/2014/main" id="{83FA28CB-1074-FA48-AFF4-E675DCF18939}"/>
              </a:ext>
            </a:extLst>
          </p:cNvPr>
          <p:cNvSpPr>
            <a:spLocks noGrp="1"/>
          </p:cNvSpPr>
          <p:nvPr>
            <p:ph type="subTitle" idx="4"/>
          </p:nvPr>
        </p:nvSpPr>
        <p:spPr/>
        <p:txBody>
          <a:bodyPr/>
          <a:lstStyle/>
          <a:p>
            <a:r>
              <a:rPr lang="en-GB" dirty="0"/>
              <a:t>Implied Terms</a:t>
            </a:r>
          </a:p>
        </p:txBody>
      </p:sp>
      <p:sp>
        <p:nvSpPr>
          <p:cNvPr id="2" name="TextBox 1">
            <a:extLst>
              <a:ext uri="{FF2B5EF4-FFF2-40B4-BE49-F238E27FC236}">
                <a16:creationId xmlns:a16="http://schemas.microsoft.com/office/drawing/2014/main" id="{BC277348-C785-AAF4-EE74-32C8E61639B6}"/>
              </a:ext>
            </a:extLst>
          </p:cNvPr>
          <p:cNvSpPr txBox="1"/>
          <p:nvPr/>
        </p:nvSpPr>
        <p:spPr>
          <a:xfrm>
            <a:off x="323528" y="902533"/>
            <a:ext cx="7992888" cy="646331"/>
          </a:xfrm>
          <a:prstGeom prst="rect">
            <a:avLst/>
          </a:prstGeom>
          <a:noFill/>
        </p:spPr>
        <p:txBody>
          <a:bodyPr wrap="square" rtlCol="0">
            <a:spAutoFit/>
          </a:bodyPr>
          <a:lstStyle/>
          <a:p>
            <a:endParaRPr lang="en-ZA" dirty="0"/>
          </a:p>
          <a:p>
            <a:endParaRPr lang="en-ZA" dirty="0"/>
          </a:p>
        </p:txBody>
      </p:sp>
      <p:sp>
        <p:nvSpPr>
          <p:cNvPr id="3" name="TextBox 2">
            <a:extLst>
              <a:ext uri="{FF2B5EF4-FFF2-40B4-BE49-F238E27FC236}">
                <a16:creationId xmlns:a16="http://schemas.microsoft.com/office/drawing/2014/main" id="{122CAE1F-117E-BCCD-CB1C-C68000FF3E7B}"/>
              </a:ext>
            </a:extLst>
          </p:cNvPr>
          <p:cNvSpPr txBox="1"/>
          <p:nvPr/>
        </p:nvSpPr>
        <p:spPr>
          <a:xfrm>
            <a:off x="611560" y="821812"/>
            <a:ext cx="8208912" cy="4247317"/>
          </a:xfrm>
          <a:prstGeom prst="rect">
            <a:avLst/>
          </a:prstGeom>
          <a:noFill/>
        </p:spPr>
        <p:txBody>
          <a:bodyPr wrap="square" rtlCol="0">
            <a:spAutoFit/>
          </a:bodyPr>
          <a:lstStyle/>
          <a:p>
            <a:endParaRPr lang="en-ZA" sz="1800" dirty="0">
              <a:effectLst/>
            </a:endParaRPr>
          </a:p>
          <a:p>
            <a:r>
              <a:rPr lang="en-US" sz="1800" b="1" dirty="0">
                <a:effectLst/>
              </a:rPr>
              <a:t>Three Types of Implied Terms:</a:t>
            </a:r>
          </a:p>
          <a:p>
            <a:r>
              <a:rPr lang="en-US" b="1" i="1" dirty="0">
                <a:solidFill>
                  <a:schemeClr val="accent4"/>
                </a:solidFill>
                <a:latin typeface="Arial" panose="020B0604020202020204" pitchFamily="34" charset="0"/>
                <a:ea typeface="Times New Roman" panose="02020603050405020304" pitchFamily="18" charset="0"/>
              </a:rPr>
              <a:t>(2) </a:t>
            </a:r>
            <a:r>
              <a:rPr lang="en-US" sz="1800" b="1" i="1" dirty="0">
                <a:solidFill>
                  <a:schemeClr val="accent4"/>
                </a:solidFill>
                <a:effectLst/>
                <a:latin typeface="Arial" panose="020B0604020202020204" pitchFamily="34" charset="0"/>
                <a:ea typeface="Times New Roman" panose="02020603050405020304" pitchFamily="18" charset="0"/>
              </a:rPr>
              <a:t>Terms implied by Law/Residual/Natural Terms</a:t>
            </a:r>
          </a:p>
          <a:p>
            <a:endParaRPr lang="en-US" b="1" i="1" dirty="0">
              <a:solidFill>
                <a:schemeClr val="accent4"/>
              </a:solidFill>
              <a:latin typeface="Arial" panose="020B0604020202020204" pitchFamily="34" charset="0"/>
              <a:ea typeface="Times New Roman" panose="02020603050405020304" pitchFamily="18" charset="0"/>
            </a:endParaRPr>
          </a:p>
          <a:p>
            <a:pPr marL="285750" indent="-285750">
              <a:buFontTx/>
              <a:buChar char="-"/>
            </a:pPr>
            <a:r>
              <a:rPr lang="en-GB" sz="1800" dirty="0">
                <a:effectLst/>
                <a:latin typeface="Arial" panose="020B0604020202020204" pitchFamily="34" charset="0"/>
                <a:ea typeface="Times New Roman" panose="02020603050405020304" pitchFamily="18" charset="0"/>
              </a:rPr>
              <a:t>These are terms which the parties may not have expressly mentioned but which are implied </a:t>
            </a:r>
            <a:r>
              <a:rPr lang="en-GB" sz="1800" b="1" dirty="0">
                <a:effectLst/>
                <a:latin typeface="Arial" panose="020B0604020202020204" pitchFamily="34" charset="0"/>
                <a:ea typeface="Times New Roman" panose="02020603050405020304" pitchFamily="18" charset="0"/>
              </a:rPr>
              <a:t>by law </a:t>
            </a:r>
            <a:r>
              <a:rPr lang="en-GB" sz="1800" dirty="0">
                <a:effectLst/>
                <a:latin typeface="Arial" panose="020B0604020202020204" pitchFamily="34" charset="0"/>
                <a:ea typeface="Times New Roman" panose="02020603050405020304" pitchFamily="18" charset="0"/>
              </a:rPr>
              <a:t>to certain kinds of contracts. </a:t>
            </a:r>
          </a:p>
          <a:p>
            <a:endParaRPr lang="en-GB" sz="1800" dirty="0">
              <a:effectLst/>
              <a:latin typeface="Arial" panose="020B0604020202020204" pitchFamily="34" charset="0"/>
              <a:ea typeface="Times New Roman" panose="02020603050405020304" pitchFamily="18" charset="0"/>
            </a:endParaRPr>
          </a:p>
          <a:p>
            <a:pPr marL="285750" indent="-285750">
              <a:buFontTx/>
              <a:buChar char="-"/>
            </a:pPr>
            <a:r>
              <a:rPr lang="en-GB" dirty="0">
                <a:latin typeface="Arial" panose="020B0604020202020204" pitchFamily="34" charset="0"/>
                <a:ea typeface="Times New Roman" panose="02020603050405020304" pitchFamily="18" charset="0"/>
              </a:rPr>
              <a:t>Example: Latent defects under a contract of sale</a:t>
            </a:r>
          </a:p>
          <a:p>
            <a:pPr marL="285750" indent="-285750">
              <a:buFontTx/>
              <a:buChar char="-"/>
            </a:pPr>
            <a:endParaRPr lang="en-ZA" sz="1800" b="1" dirty="0">
              <a:effectLst/>
              <a:latin typeface="Arial" panose="020B0604020202020204" pitchFamily="34" charset="0"/>
              <a:ea typeface="Times New Roman" panose="02020603050405020304" pitchFamily="18" charset="0"/>
            </a:endParaRPr>
          </a:p>
          <a:p>
            <a:pPr marL="285750" indent="-285750">
              <a:buFontTx/>
              <a:buChar char="-"/>
            </a:pPr>
            <a:r>
              <a:rPr lang="en-ZA" sz="1800" b="1" dirty="0">
                <a:solidFill>
                  <a:srgbClr val="FF0000"/>
                </a:solidFill>
                <a:effectLst/>
                <a:latin typeface="Arial" panose="020B0604020202020204" pitchFamily="34" charset="0"/>
                <a:ea typeface="Times New Roman" panose="02020603050405020304" pitchFamily="18" charset="0"/>
              </a:rPr>
              <a:t>NOTE: </a:t>
            </a:r>
            <a:r>
              <a:rPr lang="en-ZA" sz="1800" dirty="0">
                <a:effectLst/>
                <a:latin typeface="Arial" panose="020B0604020202020204" pitchFamily="34" charset="0"/>
                <a:ea typeface="Times New Roman" panose="02020603050405020304" pitchFamily="18" charset="0"/>
              </a:rPr>
              <a:t>Most of the terms implied by the common law can be varied or excluded by express agreement. </a:t>
            </a:r>
          </a:p>
          <a:p>
            <a:pPr marL="742950" lvl="1" indent="-285750">
              <a:buFontTx/>
              <a:buChar char="-"/>
            </a:pPr>
            <a:r>
              <a:rPr lang="en-ZA" dirty="0">
                <a:latin typeface="Arial" panose="020B0604020202020204" pitchFamily="34" charset="0"/>
                <a:ea typeface="Times New Roman" panose="02020603050405020304" pitchFamily="18" charset="0"/>
              </a:rPr>
              <a:t>NB: </a:t>
            </a:r>
            <a:r>
              <a:rPr lang="en-ZA" i="1" dirty="0" err="1">
                <a:latin typeface="Arial" panose="020B0604020202020204" pitchFamily="34" charset="0"/>
                <a:ea typeface="Times New Roman" panose="02020603050405020304" pitchFamily="18" charset="0"/>
              </a:rPr>
              <a:t>voetstoets</a:t>
            </a:r>
            <a:r>
              <a:rPr lang="en-ZA" i="1" dirty="0">
                <a:latin typeface="Arial" panose="020B0604020202020204" pitchFamily="34" charset="0"/>
                <a:ea typeface="Times New Roman" panose="02020603050405020304" pitchFamily="18" charset="0"/>
              </a:rPr>
              <a:t> clauses</a:t>
            </a:r>
            <a:endParaRPr lang="en-ZA" i="1" dirty="0">
              <a:effectLst/>
              <a:latin typeface="Arial" panose="020B0604020202020204" pitchFamily="34" charset="0"/>
              <a:ea typeface="Times New Roman" panose="02020603050405020304" pitchFamily="18" charset="0"/>
            </a:endParaRPr>
          </a:p>
          <a:p>
            <a:endParaRPr lang="en-ZA" sz="1800" dirty="0">
              <a:effectLst/>
              <a:latin typeface="Arial" panose="020B0604020202020204" pitchFamily="34" charset="0"/>
              <a:ea typeface="Times New Roman" panose="02020603050405020304" pitchFamily="18" charset="0"/>
            </a:endParaRPr>
          </a:p>
          <a:p>
            <a:endParaRPr lang="en-ZA" b="1" dirty="0">
              <a:effectLst/>
            </a:endParaRPr>
          </a:p>
          <a:p>
            <a:endParaRPr lang="en-ZA" b="1" dirty="0">
              <a:effectLst/>
            </a:endParaRPr>
          </a:p>
        </p:txBody>
      </p:sp>
    </p:spTree>
    <p:extLst>
      <p:ext uri="{BB962C8B-B14F-4D97-AF65-F5344CB8AC3E}">
        <p14:creationId xmlns:p14="http://schemas.microsoft.com/office/powerpoint/2010/main" val="2129228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38CEF57-597C-7E47-A383-60497C211C03}"/>
              </a:ext>
            </a:extLst>
          </p:cNvPr>
          <p:cNvSpPr>
            <a:spLocks noGrp="1"/>
          </p:cNvSpPr>
          <p:nvPr>
            <p:ph type="ctrTitle"/>
          </p:nvPr>
        </p:nvSpPr>
        <p:spPr/>
        <p:txBody>
          <a:bodyPr/>
          <a:lstStyle/>
          <a:p>
            <a:r>
              <a:rPr lang="en-GB" dirty="0"/>
              <a:t>Contents of a Contract</a:t>
            </a:r>
          </a:p>
        </p:txBody>
      </p:sp>
      <p:sp>
        <p:nvSpPr>
          <p:cNvPr id="8" name="Subtitle 7">
            <a:extLst>
              <a:ext uri="{FF2B5EF4-FFF2-40B4-BE49-F238E27FC236}">
                <a16:creationId xmlns:a16="http://schemas.microsoft.com/office/drawing/2014/main" id="{83FA28CB-1074-FA48-AFF4-E675DCF18939}"/>
              </a:ext>
            </a:extLst>
          </p:cNvPr>
          <p:cNvSpPr>
            <a:spLocks noGrp="1"/>
          </p:cNvSpPr>
          <p:nvPr>
            <p:ph type="subTitle" idx="4"/>
          </p:nvPr>
        </p:nvSpPr>
        <p:spPr/>
        <p:txBody>
          <a:bodyPr/>
          <a:lstStyle/>
          <a:p>
            <a:r>
              <a:rPr lang="en-GB" dirty="0"/>
              <a:t>Implied Terms</a:t>
            </a:r>
          </a:p>
        </p:txBody>
      </p:sp>
      <p:sp>
        <p:nvSpPr>
          <p:cNvPr id="2" name="TextBox 1">
            <a:extLst>
              <a:ext uri="{FF2B5EF4-FFF2-40B4-BE49-F238E27FC236}">
                <a16:creationId xmlns:a16="http://schemas.microsoft.com/office/drawing/2014/main" id="{BC277348-C785-AAF4-EE74-32C8E61639B6}"/>
              </a:ext>
            </a:extLst>
          </p:cNvPr>
          <p:cNvSpPr txBox="1"/>
          <p:nvPr/>
        </p:nvSpPr>
        <p:spPr>
          <a:xfrm>
            <a:off x="323528" y="902533"/>
            <a:ext cx="7992888" cy="646331"/>
          </a:xfrm>
          <a:prstGeom prst="rect">
            <a:avLst/>
          </a:prstGeom>
          <a:noFill/>
        </p:spPr>
        <p:txBody>
          <a:bodyPr wrap="square" rtlCol="0">
            <a:spAutoFit/>
          </a:bodyPr>
          <a:lstStyle/>
          <a:p>
            <a:endParaRPr lang="en-ZA" dirty="0"/>
          </a:p>
          <a:p>
            <a:endParaRPr lang="en-ZA" dirty="0"/>
          </a:p>
        </p:txBody>
      </p:sp>
      <p:sp>
        <p:nvSpPr>
          <p:cNvPr id="3" name="TextBox 2">
            <a:extLst>
              <a:ext uri="{FF2B5EF4-FFF2-40B4-BE49-F238E27FC236}">
                <a16:creationId xmlns:a16="http://schemas.microsoft.com/office/drawing/2014/main" id="{122CAE1F-117E-BCCD-CB1C-C68000FF3E7B}"/>
              </a:ext>
            </a:extLst>
          </p:cNvPr>
          <p:cNvSpPr txBox="1"/>
          <p:nvPr/>
        </p:nvSpPr>
        <p:spPr>
          <a:xfrm>
            <a:off x="611560" y="821812"/>
            <a:ext cx="8208912" cy="4893647"/>
          </a:xfrm>
          <a:prstGeom prst="rect">
            <a:avLst/>
          </a:prstGeom>
          <a:noFill/>
        </p:spPr>
        <p:txBody>
          <a:bodyPr wrap="square" rtlCol="0">
            <a:spAutoFit/>
          </a:bodyPr>
          <a:lstStyle/>
          <a:p>
            <a:endParaRPr lang="en-ZA" sz="1800" dirty="0">
              <a:effectLst/>
            </a:endParaRPr>
          </a:p>
          <a:p>
            <a:r>
              <a:rPr lang="en-US" sz="1800" b="1" dirty="0">
                <a:effectLst/>
              </a:rPr>
              <a:t>Three Types of Implied Terms:</a:t>
            </a:r>
          </a:p>
          <a:p>
            <a:r>
              <a:rPr lang="en-US" b="1" i="1" dirty="0">
                <a:solidFill>
                  <a:schemeClr val="accent4"/>
                </a:solidFill>
                <a:latin typeface="Arial" panose="020B0604020202020204" pitchFamily="34" charset="0"/>
                <a:ea typeface="Times New Roman" panose="02020603050405020304" pitchFamily="18" charset="0"/>
              </a:rPr>
              <a:t>(3) </a:t>
            </a:r>
            <a:r>
              <a:rPr lang="en-US" sz="1800" b="1" i="1" dirty="0">
                <a:solidFill>
                  <a:schemeClr val="accent4"/>
                </a:solidFill>
                <a:effectLst/>
                <a:latin typeface="Arial" panose="020B0604020202020204" pitchFamily="34" charset="0"/>
                <a:ea typeface="Times New Roman" panose="02020603050405020304" pitchFamily="18" charset="0"/>
              </a:rPr>
              <a:t>Terms implied by Trade Usage</a:t>
            </a:r>
            <a:endParaRPr lang="en-GB" dirty="0">
              <a:latin typeface="Arial" panose="020B0604020202020204" pitchFamily="34" charset="0"/>
              <a:ea typeface="Times New Roman" panose="02020603050405020304" pitchFamily="18" charset="0"/>
            </a:endParaRPr>
          </a:p>
          <a:p>
            <a:pPr marL="285750" indent="-285750">
              <a:buFontTx/>
              <a:buChar char="-"/>
            </a:pPr>
            <a:endParaRPr lang="en-US" sz="1800" dirty="0">
              <a:effectLst/>
              <a:latin typeface="Arial" panose="020B0604020202020204" pitchFamily="34" charset="0"/>
              <a:ea typeface="Times New Roman" panose="02020603050405020304" pitchFamily="18" charset="0"/>
            </a:endParaRPr>
          </a:p>
          <a:p>
            <a:pPr marL="285750" indent="-285750" algn="just">
              <a:buFontTx/>
              <a:buChar char="-"/>
            </a:pPr>
            <a:r>
              <a:rPr lang="en-GB" sz="1800" dirty="0">
                <a:effectLst/>
                <a:latin typeface="Arial" panose="020B0604020202020204" pitchFamily="34" charset="0"/>
                <a:ea typeface="Times New Roman" panose="02020603050405020304" pitchFamily="18" charset="0"/>
              </a:rPr>
              <a:t>These are terms implied in business contracts between people of a certain trade.</a:t>
            </a:r>
          </a:p>
          <a:p>
            <a:pPr marL="285750" indent="-285750" algn="just">
              <a:buFontTx/>
              <a:buChar char="-"/>
            </a:pPr>
            <a:r>
              <a:rPr lang="en-GB" sz="1800" dirty="0">
                <a:effectLst/>
                <a:latin typeface="Arial" panose="020B0604020202020204" pitchFamily="34" charset="0"/>
                <a:ea typeface="Times New Roman" panose="02020603050405020304" pitchFamily="18" charset="0"/>
              </a:rPr>
              <a:t>For a term to be implied by trade usage</a:t>
            </a:r>
            <a:r>
              <a:rPr lang="en-GB" sz="1800" b="1" dirty="0">
                <a:solidFill>
                  <a:srgbClr val="FF0000"/>
                </a:solidFill>
                <a:effectLst/>
                <a:latin typeface="Arial" panose="020B0604020202020204" pitchFamily="34" charset="0"/>
                <a:ea typeface="Times New Roman" panose="02020603050405020304" pitchFamily="18" charset="0"/>
              </a:rPr>
              <a:t>, ALL</a:t>
            </a:r>
            <a:r>
              <a:rPr lang="en-GB" sz="1800" dirty="0">
                <a:effectLst/>
                <a:latin typeface="Arial" panose="020B0604020202020204" pitchFamily="34" charset="0"/>
                <a:ea typeface="Times New Roman" panose="02020603050405020304" pitchFamily="18" charset="0"/>
              </a:rPr>
              <a:t> of the following requirements must be met: </a:t>
            </a:r>
          </a:p>
          <a:p>
            <a:pPr marL="285750" indent="-285750" algn="just">
              <a:buFontTx/>
              <a:buChar char="-"/>
            </a:pPr>
            <a:endParaRPr lang="en-ZA" sz="1800" dirty="0">
              <a:effectLst/>
              <a:latin typeface="Arial" panose="020B0604020202020204" pitchFamily="34" charset="0"/>
              <a:ea typeface="Times New Roman" panose="02020603050405020304" pitchFamily="18" charset="0"/>
            </a:endParaRPr>
          </a:p>
          <a:p>
            <a:pPr marL="800100" lvl="1" indent="-342900" algn="just">
              <a:buFont typeface="+mj-lt"/>
              <a:buAutoNum type="arabicPeriod"/>
            </a:pPr>
            <a:r>
              <a:rPr lang="en-GB" sz="1600" i="1" dirty="0">
                <a:effectLst/>
                <a:latin typeface="Arial" panose="020B0604020202020204" pitchFamily="34" charset="0"/>
                <a:ea typeface="Times New Roman" panose="02020603050405020304" pitchFamily="18" charset="0"/>
              </a:rPr>
              <a:t>It must be certain </a:t>
            </a:r>
            <a:endParaRPr lang="en-ZA" sz="1600" dirty="0">
              <a:effectLst/>
              <a:latin typeface="Arial" panose="020B0604020202020204" pitchFamily="34" charset="0"/>
              <a:ea typeface="Times New Roman" panose="02020603050405020304" pitchFamily="18" charset="0"/>
            </a:endParaRPr>
          </a:p>
          <a:p>
            <a:pPr marL="800100" lvl="1" indent="-342900" algn="just">
              <a:buFont typeface="+mj-lt"/>
              <a:buAutoNum type="arabicPeriod"/>
            </a:pPr>
            <a:r>
              <a:rPr lang="en-GB" sz="1600" i="1" dirty="0">
                <a:effectLst/>
                <a:latin typeface="Arial" panose="020B0604020202020204" pitchFamily="34" charset="0"/>
                <a:ea typeface="Times New Roman" panose="02020603050405020304" pitchFamily="18" charset="0"/>
              </a:rPr>
              <a:t>It must be reasonable </a:t>
            </a:r>
            <a:endParaRPr lang="en-ZA" sz="1600" dirty="0">
              <a:effectLst/>
              <a:latin typeface="Arial" panose="020B0604020202020204" pitchFamily="34" charset="0"/>
              <a:ea typeface="Times New Roman" panose="02020603050405020304" pitchFamily="18" charset="0"/>
            </a:endParaRPr>
          </a:p>
          <a:p>
            <a:pPr marL="800100" lvl="1" indent="-342900" algn="just">
              <a:buFont typeface="+mj-lt"/>
              <a:buAutoNum type="arabicPeriod"/>
            </a:pPr>
            <a:r>
              <a:rPr lang="en-GB" sz="1600" i="1" dirty="0">
                <a:effectLst/>
                <a:latin typeface="Arial" panose="020B0604020202020204" pitchFamily="34" charset="0"/>
                <a:ea typeface="Times New Roman" panose="02020603050405020304" pitchFamily="18" charset="0"/>
              </a:rPr>
              <a:t>It must not conflict with the law </a:t>
            </a:r>
            <a:endParaRPr lang="en-ZA" sz="1600" dirty="0">
              <a:effectLst/>
              <a:latin typeface="Arial" panose="020B0604020202020204" pitchFamily="34" charset="0"/>
              <a:ea typeface="Times New Roman" panose="02020603050405020304" pitchFamily="18" charset="0"/>
            </a:endParaRPr>
          </a:p>
          <a:p>
            <a:pPr marL="800100" lvl="1" indent="-342900" algn="just">
              <a:buFont typeface="+mj-lt"/>
              <a:buAutoNum type="arabicPeriod"/>
            </a:pPr>
            <a:r>
              <a:rPr lang="en-GB" sz="1600" i="1" dirty="0">
                <a:effectLst/>
                <a:latin typeface="Arial" panose="020B0604020202020204" pitchFamily="34" charset="0"/>
                <a:ea typeface="Times New Roman" panose="02020603050405020304" pitchFamily="18" charset="0"/>
              </a:rPr>
              <a:t>It must be generally known and continually used by all persons within that particular industry </a:t>
            </a:r>
            <a:endParaRPr lang="en-ZA" sz="1600" dirty="0">
              <a:effectLst/>
              <a:latin typeface="Arial" panose="020B0604020202020204" pitchFamily="34" charset="0"/>
              <a:ea typeface="Times New Roman" panose="02020603050405020304" pitchFamily="18" charset="0"/>
            </a:endParaRPr>
          </a:p>
          <a:p>
            <a:pPr marL="800100" lvl="1" indent="-342900" algn="just">
              <a:buFont typeface="+mj-lt"/>
              <a:buAutoNum type="arabicPeriod"/>
            </a:pPr>
            <a:r>
              <a:rPr lang="en-GB" sz="1600" i="1" dirty="0">
                <a:effectLst/>
                <a:latin typeface="Arial" panose="020B0604020202020204" pitchFamily="34" charset="0"/>
                <a:ea typeface="Times New Roman" panose="02020603050405020304" pitchFamily="18" charset="0"/>
              </a:rPr>
              <a:t>It must not contradict the other express provisions of the contract.</a:t>
            </a:r>
            <a:endParaRPr lang="en-ZA" sz="1600" dirty="0">
              <a:effectLst/>
              <a:latin typeface="Arial" panose="020B0604020202020204" pitchFamily="34" charset="0"/>
              <a:ea typeface="Times New Roman" panose="02020603050405020304" pitchFamily="18" charset="0"/>
            </a:endParaRPr>
          </a:p>
          <a:p>
            <a:endParaRPr lang="en-ZA" sz="1800" dirty="0">
              <a:effectLst/>
              <a:latin typeface="Arial" panose="020B0604020202020204" pitchFamily="34" charset="0"/>
              <a:ea typeface="Times New Roman" panose="02020603050405020304" pitchFamily="18" charset="0"/>
            </a:endParaRPr>
          </a:p>
          <a:p>
            <a:endParaRPr lang="en-ZA" b="1" dirty="0">
              <a:effectLst/>
            </a:endParaRPr>
          </a:p>
          <a:p>
            <a:endParaRPr lang="en-ZA" b="1" dirty="0">
              <a:effectLst/>
            </a:endParaRPr>
          </a:p>
        </p:txBody>
      </p:sp>
    </p:spTree>
    <p:extLst>
      <p:ext uri="{BB962C8B-B14F-4D97-AF65-F5344CB8AC3E}">
        <p14:creationId xmlns:p14="http://schemas.microsoft.com/office/powerpoint/2010/main" val="1644811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6"/>
          <p:cNvSpPr txBox="1"/>
          <p:nvPr/>
        </p:nvSpPr>
        <p:spPr>
          <a:xfrm>
            <a:off x="4191000" y="1887969"/>
            <a:ext cx="762000" cy="382156"/>
          </a:xfrm>
          <a:prstGeom prst="rect">
            <a:avLst/>
          </a:prstGeom>
        </p:spPr>
        <p:txBody>
          <a:bodyPr vert="horz" wrap="square" lIns="0" tIns="12700" rIns="0" bIns="0" rtlCol="0">
            <a:spAutoFit/>
          </a:bodyPr>
          <a:lstStyle/>
          <a:p>
            <a:pPr marL="12700" algn="ctr">
              <a:lnSpc>
                <a:spcPct val="100000"/>
              </a:lnSpc>
              <a:spcBef>
                <a:spcPts val="100"/>
              </a:spcBef>
            </a:pPr>
            <a:r>
              <a:rPr lang="en-US" sz="2400" spc="-5" dirty="0">
                <a:solidFill>
                  <a:schemeClr val="bg1"/>
                </a:solidFill>
                <a:latin typeface="Montserrat"/>
                <a:cs typeface="Montserrat"/>
              </a:rPr>
              <a:t>3</a:t>
            </a:r>
            <a:endParaRPr sz="2400" dirty="0">
              <a:solidFill>
                <a:schemeClr val="bg1"/>
              </a:solidFill>
              <a:latin typeface="Montserrat"/>
              <a:cs typeface="Montserrat"/>
            </a:endParaRPr>
          </a:p>
        </p:txBody>
      </p:sp>
      <p:sp>
        <p:nvSpPr>
          <p:cNvPr id="7" name="object 6">
            <a:extLst>
              <a:ext uri="{FF2B5EF4-FFF2-40B4-BE49-F238E27FC236}">
                <a16:creationId xmlns:a16="http://schemas.microsoft.com/office/drawing/2014/main" id="{53F01718-E587-E84D-8B46-A8AA7E8FB511}"/>
              </a:ext>
            </a:extLst>
          </p:cNvPr>
          <p:cNvSpPr txBox="1">
            <a:spLocks noGrp="1"/>
          </p:cNvSpPr>
          <p:nvPr>
            <p:ph type="ctrTitle"/>
          </p:nvPr>
        </p:nvSpPr>
        <p:spPr>
          <a:xfrm>
            <a:off x="1371600" y="2920604"/>
            <a:ext cx="6400800" cy="197490"/>
          </a:xfrm>
          <a:prstGeom prst="rect">
            <a:avLst/>
          </a:prstGeom>
        </p:spPr>
        <p:txBody>
          <a:bodyPr vert="horz" wrap="square" lIns="0" tIns="12700" rIns="0" bIns="0" rtlCol="0">
            <a:spAutoFit/>
          </a:bodyPr>
          <a:lstStyle/>
          <a:p>
            <a:pPr marL="12700" algn="ctr">
              <a:lnSpc>
                <a:spcPct val="100000"/>
              </a:lnSpc>
              <a:spcBef>
                <a:spcPts val="100"/>
              </a:spcBef>
            </a:pPr>
            <a:r>
              <a:rPr lang="en-US" sz="1200" b="1" spc="-5" dirty="0">
                <a:solidFill>
                  <a:schemeClr val="bg1"/>
                </a:solidFill>
                <a:latin typeface="Montserrat ExtraBold"/>
                <a:cs typeface="Montserrat"/>
              </a:rPr>
              <a:t>Common Terms</a:t>
            </a:r>
            <a:endParaRPr sz="1200" b="1" dirty="0">
              <a:solidFill>
                <a:schemeClr val="bg1"/>
              </a:solidFill>
              <a:latin typeface="Montserrat ExtraBold"/>
              <a:cs typeface="Montserrat"/>
            </a:endParaRPr>
          </a:p>
        </p:txBody>
      </p:sp>
    </p:spTree>
    <p:extLst>
      <p:ext uri="{BB962C8B-B14F-4D97-AF65-F5344CB8AC3E}">
        <p14:creationId xmlns:p14="http://schemas.microsoft.com/office/powerpoint/2010/main" val="2606653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38CEF57-597C-7E47-A383-60497C211C03}"/>
              </a:ext>
            </a:extLst>
          </p:cNvPr>
          <p:cNvSpPr>
            <a:spLocks noGrp="1"/>
          </p:cNvSpPr>
          <p:nvPr>
            <p:ph type="ctrTitle"/>
          </p:nvPr>
        </p:nvSpPr>
        <p:spPr/>
        <p:txBody>
          <a:bodyPr/>
          <a:lstStyle/>
          <a:p>
            <a:r>
              <a:rPr lang="en-GB" dirty="0"/>
              <a:t>Contents of a Contract</a:t>
            </a:r>
          </a:p>
        </p:txBody>
      </p:sp>
      <p:sp>
        <p:nvSpPr>
          <p:cNvPr id="8" name="Subtitle 7">
            <a:extLst>
              <a:ext uri="{FF2B5EF4-FFF2-40B4-BE49-F238E27FC236}">
                <a16:creationId xmlns:a16="http://schemas.microsoft.com/office/drawing/2014/main" id="{83FA28CB-1074-FA48-AFF4-E675DCF18939}"/>
              </a:ext>
            </a:extLst>
          </p:cNvPr>
          <p:cNvSpPr>
            <a:spLocks noGrp="1"/>
          </p:cNvSpPr>
          <p:nvPr>
            <p:ph type="subTitle" idx="4"/>
          </p:nvPr>
        </p:nvSpPr>
        <p:spPr/>
        <p:txBody>
          <a:bodyPr/>
          <a:lstStyle/>
          <a:p>
            <a:r>
              <a:rPr lang="en-GB" dirty="0"/>
              <a:t>Common Terms</a:t>
            </a:r>
          </a:p>
        </p:txBody>
      </p:sp>
      <p:sp>
        <p:nvSpPr>
          <p:cNvPr id="2" name="TextBox 1">
            <a:extLst>
              <a:ext uri="{FF2B5EF4-FFF2-40B4-BE49-F238E27FC236}">
                <a16:creationId xmlns:a16="http://schemas.microsoft.com/office/drawing/2014/main" id="{BC277348-C785-AAF4-EE74-32C8E61639B6}"/>
              </a:ext>
            </a:extLst>
          </p:cNvPr>
          <p:cNvSpPr txBox="1"/>
          <p:nvPr/>
        </p:nvSpPr>
        <p:spPr>
          <a:xfrm>
            <a:off x="323528" y="902533"/>
            <a:ext cx="7992888" cy="646331"/>
          </a:xfrm>
          <a:prstGeom prst="rect">
            <a:avLst/>
          </a:prstGeom>
          <a:noFill/>
        </p:spPr>
        <p:txBody>
          <a:bodyPr wrap="square" rtlCol="0">
            <a:spAutoFit/>
          </a:bodyPr>
          <a:lstStyle/>
          <a:p>
            <a:endParaRPr lang="en-ZA" dirty="0"/>
          </a:p>
          <a:p>
            <a:endParaRPr lang="en-ZA" dirty="0"/>
          </a:p>
        </p:txBody>
      </p:sp>
      <p:sp>
        <p:nvSpPr>
          <p:cNvPr id="3" name="TextBox 2">
            <a:extLst>
              <a:ext uri="{FF2B5EF4-FFF2-40B4-BE49-F238E27FC236}">
                <a16:creationId xmlns:a16="http://schemas.microsoft.com/office/drawing/2014/main" id="{122CAE1F-117E-BCCD-CB1C-C68000FF3E7B}"/>
              </a:ext>
            </a:extLst>
          </p:cNvPr>
          <p:cNvSpPr txBox="1"/>
          <p:nvPr/>
        </p:nvSpPr>
        <p:spPr>
          <a:xfrm>
            <a:off x="611560" y="821812"/>
            <a:ext cx="8208912" cy="3847207"/>
          </a:xfrm>
          <a:prstGeom prst="rect">
            <a:avLst/>
          </a:prstGeom>
          <a:noFill/>
        </p:spPr>
        <p:txBody>
          <a:bodyPr wrap="square" rtlCol="0">
            <a:spAutoFit/>
          </a:bodyPr>
          <a:lstStyle/>
          <a:p>
            <a:r>
              <a:rPr lang="en-US" sz="2800" b="1" dirty="0">
                <a:effectLst/>
              </a:rPr>
              <a:t>Conditions and Time Terms</a:t>
            </a:r>
            <a:endParaRPr lang="en-ZA" sz="2400" dirty="0">
              <a:effectLst/>
              <a:latin typeface="Arial" panose="020B0604020202020204" pitchFamily="34" charset="0"/>
              <a:ea typeface="Times New Roman" panose="02020603050405020304" pitchFamily="18" charset="0"/>
            </a:endParaRPr>
          </a:p>
          <a:p>
            <a:endParaRPr lang="en-ZA" sz="1800" dirty="0">
              <a:effectLst/>
              <a:latin typeface="Arial" panose="020B0604020202020204" pitchFamily="34" charset="0"/>
              <a:ea typeface="Times New Roman" panose="02020603050405020304" pitchFamily="18" charset="0"/>
            </a:endParaRPr>
          </a:p>
          <a:p>
            <a:pPr marL="285750" indent="-285750">
              <a:buFontTx/>
              <a:buChar char="-"/>
            </a:pPr>
            <a:r>
              <a:rPr lang="en-GB" sz="1800" dirty="0">
                <a:effectLst/>
                <a:latin typeface="Arial" panose="020B0604020202020204" pitchFamily="34" charset="0"/>
                <a:ea typeface="Times New Roman" panose="02020603050405020304" pitchFamily="18" charset="0"/>
              </a:rPr>
              <a:t>A condition is qualification which makes the operation and the </a:t>
            </a:r>
            <a:r>
              <a:rPr lang="en-GB" sz="1800" b="1" dirty="0">
                <a:solidFill>
                  <a:srgbClr val="FF0000"/>
                </a:solidFill>
                <a:effectLst/>
                <a:latin typeface="Arial" panose="020B0604020202020204" pitchFamily="34" charset="0"/>
                <a:ea typeface="Times New Roman" panose="02020603050405020304" pitchFamily="18" charset="0"/>
              </a:rPr>
              <a:t>consequences of the contract dependant upon an </a:t>
            </a:r>
            <a:r>
              <a:rPr lang="en-GB" sz="1800" b="1" i="1" dirty="0">
                <a:solidFill>
                  <a:srgbClr val="FF0000"/>
                </a:solidFill>
                <a:effectLst/>
                <a:latin typeface="Arial" panose="020B0604020202020204" pitchFamily="34" charset="0"/>
                <a:ea typeface="Times New Roman" panose="02020603050405020304" pitchFamily="18" charset="0"/>
              </a:rPr>
              <a:t>uncertain</a:t>
            </a:r>
            <a:r>
              <a:rPr lang="en-GB" sz="1800" b="1" dirty="0">
                <a:solidFill>
                  <a:srgbClr val="FF0000"/>
                </a:solidFill>
                <a:effectLst/>
                <a:latin typeface="Arial" panose="020B0604020202020204" pitchFamily="34" charset="0"/>
                <a:ea typeface="Times New Roman" panose="02020603050405020304" pitchFamily="18" charset="0"/>
              </a:rPr>
              <a:t> future event</a:t>
            </a:r>
            <a:r>
              <a:rPr lang="en-GB" sz="1800" dirty="0">
                <a:effectLst/>
                <a:latin typeface="Arial" panose="020B0604020202020204" pitchFamily="34" charset="0"/>
                <a:ea typeface="Times New Roman" panose="02020603050405020304" pitchFamily="18" charset="0"/>
              </a:rPr>
              <a:t>. </a:t>
            </a:r>
          </a:p>
          <a:p>
            <a:pPr marL="285750" indent="-285750">
              <a:buFontTx/>
              <a:buChar char="-"/>
            </a:pPr>
            <a:r>
              <a:rPr lang="en-GB" sz="1800" dirty="0">
                <a:effectLst/>
                <a:latin typeface="Arial" panose="020B0604020202020204" pitchFamily="34" charset="0"/>
                <a:ea typeface="Times New Roman" panose="02020603050405020304" pitchFamily="18" charset="0"/>
              </a:rPr>
              <a:t>A time term is a qualification which makes the operation and </a:t>
            </a:r>
            <a:r>
              <a:rPr lang="en-GB" b="1" dirty="0">
                <a:solidFill>
                  <a:srgbClr val="FF0000"/>
                </a:solidFill>
                <a:latin typeface="Arial" panose="020B0604020202020204" pitchFamily="34" charset="0"/>
              </a:rPr>
              <a:t>consequences of the contract dependent upon a </a:t>
            </a:r>
            <a:r>
              <a:rPr lang="en-GB" b="1" i="1" dirty="0">
                <a:solidFill>
                  <a:srgbClr val="FF0000"/>
                </a:solidFill>
                <a:latin typeface="Arial" panose="020B0604020202020204" pitchFamily="34" charset="0"/>
              </a:rPr>
              <a:t>certain</a:t>
            </a:r>
            <a:r>
              <a:rPr lang="en-GB" b="1" dirty="0">
                <a:solidFill>
                  <a:srgbClr val="FF0000"/>
                </a:solidFill>
                <a:latin typeface="Arial" panose="020B0604020202020204" pitchFamily="34" charset="0"/>
              </a:rPr>
              <a:t> future event.</a:t>
            </a:r>
          </a:p>
          <a:p>
            <a:pPr marL="285750" indent="-285750">
              <a:buFontTx/>
              <a:buChar char="-"/>
            </a:pPr>
            <a:endParaRPr lang="en-ZA" sz="1800" dirty="0">
              <a:effectLst/>
              <a:latin typeface="Arial" panose="020B0604020202020204" pitchFamily="34" charset="0"/>
              <a:ea typeface="Times New Roman" panose="02020603050405020304" pitchFamily="18" charset="0"/>
            </a:endParaRPr>
          </a:p>
          <a:p>
            <a:r>
              <a:rPr lang="en-GB" sz="1800" i="1" dirty="0">
                <a:effectLst/>
                <a:latin typeface="Arial" panose="020B0604020202020204" pitchFamily="34" charset="0"/>
                <a:ea typeface="Times New Roman" panose="02020603050405020304" pitchFamily="18" charset="0"/>
              </a:rPr>
              <a:t>The distinction lies in the fact that a </a:t>
            </a:r>
            <a:r>
              <a:rPr lang="en-GB" sz="1800" b="1" i="1" dirty="0">
                <a:effectLst/>
                <a:latin typeface="Arial" panose="020B0604020202020204" pitchFamily="34" charset="0"/>
                <a:ea typeface="Times New Roman" panose="02020603050405020304" pitchFamily="18" charset="0"/>
              </a:rPr>
              <a:t>condition is uncertain</a:t>
            </a:r>
            <a:r>
              <a:rPr lang="en-GB" sz="1800" i="1" dirty="0">
                <a:effectLst/>
                <a:latin typeface="Arial" panose="020B0604020202020204" pitchFamily="34" charset="0"/>
                <a:ea typeface="Times New Roman" panose="02020603050405020304" pitchFamily="18" charset="0"/>
              </a:rPr>
              <a:t>, but a </a:t>
            </a:r>
            <a:r>
              <a:rPr lang="en-GB" sz="1800" b="1" i="1" dirty="0">
                <a:effectLst/>
                <a:latin typeface="Arial" panose="020B0604020202020204" pitchFamily="34" charset="0"/>
                <a:ea typeface="Times New Roman" panose="02020603050405020304" pitchFamily="18" charset="0"/>
              </a:rPr>
              <a:t>time term is certain</a:t>
            </a:r>
            <a:r>
              <a:rPr lang="en-GB" sz="1800" i="1" dirty="0">
                <a:effectLst/>
                <a:latin typeface="Arial" panose="020B0604020202020204" pitchFamily="34" charset="0"/>
                <a:ea typeface="Times New Roman" panose="02020603050405020304" pitchFamily="18" charset="0"/>
              </a:rPr>
              <a:t>.</a:t>
            </a:r>
            <a:endParaRPr lang="en-ZA" sz="1800" i="1" dirty="0">
              <a:effectLst/>
              <a:latin typeface="Arial" panose="020B0604020202020204" pitchFamily="34" charset="0"/>
              <a:ea typeface="Times New Roman" panose="02020603050405020304" pitchFamily="18" charset="0"/>
            </a:endParaRPr>
          </a:p>
          <a:p>
            <a:endParaRPr lang="en-ZA" sz="1800" dirty="0">
              <a:effectLst/>
              <a:latin typeface="Arial" panose="020B0604020202020204" pitchFamily="34" charset="0"/>
              <a:ea typeface="Times New Roman" panose="02020603050405020304" pitchFamily="18" charset="0"/>
            </a:endParaRPr>
          </a:p>
          <a:p>
            <a:endParaRPr lang="en-ZA" b="1" dirty="0">
              <a:effectLst/>
            </a:endParaRPr>
          </a:p>
          <a:p>
            <a:endParaRPr lang="en-ZA" b="1" dirty="0">
              <a:effectLst/>
            </a:endParaRPr>
          </a:p>
        </p:txBody>
      </p:sp>
    </p:spTree>
    <p:extLst>
      <p:ext uri="{BB962C8B-B14F-4D97-AF65-F5344CB8AC3E}">
        <p14:creationId xmlns:p14="http://schemas.microsoft.com/office/powerpoint/2010/main" val="39506930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SBC D419 Generic Branded Templates - PowerPoint Presentation(1)" id="{39D99FF4-61C0-BF4D-AB21-5C0E27691840}" vid="{B845A596-13AB-4C46-87CA-7A2EA060A57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DDC16BE55D84449AD7CCCDF2785DA04" ma:contentTypeVersion="13" ma:contentTypeDescription="Create a new document." ma:contentTypeScope="" ma:versionID="426547846aeed45ebefea97a9b222a6d">
  <xsd:schema xmlns:xsd="http://www.w3.org/2001/XMLSchema" xmlns:xs="http://www.w3.org/2001/XMLSchema" xmlns:p="http://schemas.microsoft.com/office/2006/metadata/properties" xmlns:ns2="d1d789e9-7636-4aef-98e7-6a26cf2fb228" xmlns:ns3="cdfca3e6-7612-432e-a23a-57fc2881ccec" targetNamespace="http://schemas.microsoft.com/office/2006/metadata/properties" ma:root="true" ma:fieldsID="0d4bc73f014d11fda197dfec10c94910" ns2:_="" ns3:_="">
    <xsd:import namespace="d1d789e9-7636-4aef-98e7-6a26cf2fb228"/>
    <xsd:import namespace="cdfca3e6-7612-432e-a23a-57fc2881cce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d789e9-7636-4aef-98e7-6a26cf2fb22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dfca3e6-7612-432e-a23a-57fc2881ccec"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EC6D9E-AA56-4B1E-9A74-DF48C032B59F}">
  <ds:schemaRefs>
    <ds:schemaRef ds:uri="http://schemas.microsoft.com/sharepoint/v3/contenttype/forms"/>
  </ds:schemaRefs>
</ds:datastoreItem>
</file>

<file path=customXml/itemProps2.xml><?xml version="1.0" encoding="utf-8"?>
<ds:datastoreItem xmlns:ds="http://schemas.openxmlformats.org/officeDocument/2006/customXml" ds:itemID="{C3B749E2-34C7-4A79-A0A0-0AFA3143121E}">
  <ds:schemaRefs>
    <ds:schemaRef ds:uri="d1d789e9-7636-4aef-98e7-6a26cf2fb228"/>
    <ds:schemaRef ds:uri="http://schemas.microsoft.com/office/2006/documentManagement/types"/>
    <ds:schemaRef ds:uri="http://www.w3.org/XML/1998/namespace"/>
    <ds:schemaRef ds:uri="http://purl.org/dc/terms/"/>
    <ds:schemaRef ds:uri="http://schemas.microsoft.com/office/2006/metadata/properties"/>
    <ds:schemaRef ds:uri="http://purl.org/dc/elements/1.1/"/>
    <ds:schemaRef ds:uri="http://purl.org/dc/dcmitype/"/>
    <ds:schemaRef ds:uri="http://schemas.microsoft.com/office/infopath/2007/PartnerControls"/>
    <ds:schemaRef ds:uri="http://schemas.openxmlformats.org/package/2006/metadata/core-properties"/>
    <ds:schemaRef ds:uri="cdfca3e6-7612-432e-a23a-57fc2881ccec"/>
  </ds:schemaRefs>
</ds:datastoreItem>
</file>

<file path=customXml/itemProps3.xml><?xml version="1.0" encoding="utf-8"?>
<ds:datastoreItem xmlns:ds="http://schemas.openxmlformats.org/officeDocument/2006/customXml" ds:itemID="{DADCEEFA-643E-4E89-BC44-5BBAE8F457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1d789e9-7636-4aef-98e7-6a26cf2fb228"/>
    <ds:schemaRef ds:uri="cdfca3e6-7612-432e-a23a-57fc2881cce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14800</TotalTime>
  <Words>3502</Words>
  <Application>Microsoft Macintosh PowerPoint</Application>
  <PresentationFormat>Custom</PresentationFormat>
  <Paragraphs>272</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Montserrat</vt:lpstr>
      <vt:lpstr>Montserrat ExtraBold</vt:lpstr>
      <vt:lpstr>Montserrat-ExtraBold</vt:lpstr>
      <vt:lpstr>Office Theme</vt:lpstr>
      <vt:lpstr>Contents of a Contract  Express Terms Implied Terms Common Terms Imposed Terms Unsigned Contracts (Tickets and Notices)   </vt:lpstr>
      <vt:lpstr>Express Terms</vt:lpstr>
      <vt:lpstr>Contents of a Contract</vt:lpstr>
      <vt:lpstr>Implied Terms</vt:lpstr>
      <vt:lpstr>Contents of a Contract</vt:lpstr>
      <vt:lpstr>Contents of a Contract</vt:lpstr>
      <vt:lpstr>Contents of a Contract</vt:lpstr>
      <vt:lpstr>Common Terms</vt:lpstr>
      <vt:lpstr>Contents of a Contract</vt:lpstr>
      <vt:lpstr>Contents of a Contract</vt:lpstr>
      <vt:lpstr>Contents of a Contract</vt:lpstr>
      <vt:lpstr>Contents of a Contract</vt:lpstr>
      <vt:lpstr>Imposed Terms</vt:lpstr>
      <vt:lpstr>Contents of a Contract</vt:lpstr>
      <vt:lpstr>Contents of a Contract</vt:lpstr>
      <vt:lpstr>Unsigned Contracts – Tickets and Notices</vt:lpstr>
      <vt:lpstr>Contents of a Contract</vt:lpstr>
      <vt:lpstr>Contents of a Contract</vt:lpstr>
      <vt:lpstr>Contents of a Contract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Lecture Plan Formation of a Valid Contract</dc:title>
  <dc:creator>James Leach</dc:creator>
  <cp:lastModifiedBy>James Leach</cp:lastModifiedBy>
  <cp:revision>15</cp:revision>
  <dcterms:created xsi:type="dcterms:W3CDTF">2022-08-17T10:24:28Z</dcterms:created>
  <dcterms:modified xsi:type="dcterms:W3CDTF">2024-09-20T11:25:47Z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2020-06-14T00:00:00Z</vt:filetime>
  </property>
  <property fmtid="{D5CDD505-2E9C-101B-9397-08002B2CF9AE}" pid="3" name="Creator">
    <vt:lpwstr>Adobe InDesign CC 2017 (Macintosh)</vt:lpwstr>
  </property>
  <property fmtid="{D5CDD505-2E9C-101B-9397-08002B2CF9AE}" pid="4" name="LastSaved">
    <vt:filetime>2020-06-23T00:00:00Z</vt:filetime>
  </property>
  <property fmtid="{D5CDD505-2E9C-101B-9397-08002B2CF9AE}" pid="5" name="ContentTypeId">
    <vt:lpwstr>0x010100FDDC16BE55D84449AD7CCCDF2785DA04</vt:lpwstr>
  </property>
</Properties>
</file>