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2.xml" ContentType="application/vnd.openxmlformats-officedocument.presentationml.tags+xml"/>
  <Override PartName="/ppt/notesSlides/notesSlide59.xml" ContentType="application/vnd.openxmlformats-officedocument.presentationml.notesSlide+xml"/>
  <Override PartName="/ppt/tags/tag3.xml" ContentType="application/vnd.openxmlformats-officedocument.presentationml.tags+xml"/>
  <Override PartName="/ppt/notesSlides/notesSlide60.xml" ContentType="application/vnd.openxmlformats-officedocument.presentationml.notesSlide+xml"/>
  <Override PartName="/ppt/tags/tag4.xml" ContentType="application/vnd.openxmlformats-officedocument.presentationml.tags+xml"/>
  <Override PartName="/ppt/notesSlides/notesSlide61.xml" ContentType="application/vnd.openxmlformats-officedocument.presentationml.notesSlide+xml"/>
  <Override PartName="/ppt/tags/tag5.xml" ContentType="application/vnd.openxmlformats-officedocument.presentationml.tags+xml"/>
  <Override PartName="/ppt/notesSlides/notesSlide62.xml" ContentType="application/vnd.openxmlformats-officedocument.presentationml.notesSlide+xml"/>
  <Override PartName="/ppt/tags/tag6.xml" ContentType="application/vnd.openxmlformats-officedocument.presentationml.tags+xml"/>
  <Override PartName="/ppt/notesSlides/notesSlide63.xml" ContentType="application/vnd.openxmlformats-officedocument.presentationml.notesSlide+xml"/>
  <Override PartName="/ppt/tags/tag7.xml" ContentType="application/vnd.openxmlformats-officedocument.presentationml.tags+xml"/>
  <Override PartName="/ppt/notesSlides/notesSlide64.xml" ContentType="application/vnd.openxmlformats-officedocument.presentationml.notesSlide+xml"/>
  <Override PartName="/ppt/tags/tag8.xml" ContentType="application/vnd.openxmlformats-officedocument.presentationml.tags+xml"/>
  <Override PartName="/ppt/notesSlides/notesSlide65.xml" ContentType="application/vnd.openxmlformats-officedocument.presentationml.notesSlide+xml"/>
  <Override PartName="/ppt/tags/tag9.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330" r:id="rId9"/>
    <p:sldId id="263" r:id="rId10"/>
    <p:sldId id="264" r:id="rId11"/>
    <p:sldId id="362" r:id="rId12"/>
    <p:sldId id="265" r:id="rId13"/>
    <p:sldId id="331" r:id="rId14"/>
    <p:sldId id="332" r:id="rId15"/>
    <p:sldId id="333" r:id="rId16"/>
    <p:sldId id="334" r:id="rId17"/>
    <p:sldId id="335" r:id="rId18"/>
    <p:sldId id="336" r:id="rId19"/>
    <p:sldId id="337" r:id="rId20"/>
    <p:sldId id="338" r:id="rId21"/>
    <p:sldId id="339" r:id="rId22"/>
    <p:sldId id="340" r:id="rId23"/>
    <p:sldId id="341" r:id="rId24"/>
    <p:sldId id="266" r:id="rId25"/>
    <p:sldId id="267" r:id="rId26"/>
    <p:sldId id="342" r:id="rId27"/>
    <p:sldId id="343" r:id="rId28"/>
    <p:sldId id="345" r:id="rId29"/>
    <p:sldId id="268" r:id="rId30"/>
    <p:sldId id="280" r:id="rId31"/>
    <p:sldId id="344" r:id="rId32"/>
    <p:sldId id="346" r:id="rId33"/>
    <p:sldId id="282" r:id="rId34"/>
    <p:sldId id="281" r:id="rId35"/>
    <p:sldId id="283" r:id="rId36"/>
    <p:sldId id="361" r:id="rId37"/>
    <p:sldId id="347" r:id="rId38"/>
    <p:sldId id="348" r:id="rId39"/>
    <p:sldId id="284" r:id="rId40"/>
    <p:sldId id="269" r:id="rId41"/>
    <p:sldId id="349" r:id="rId42"/>
    <p:sldId id="285" r:id="rId43"/>
    <p:sldId id="286" r:id="rId44"/>
    <p:sldId id="287" r:id="rId45"/>
    <p:sldId id="288" r:id="rId46"/>
    <p:sldId id="289" r:id="rId47"/>
    <p:sldId id="290" r:id="rId48"/>
    <p:sldId id="291" r:id="rId49"/>
    <p:sldId id="292" r:id="rId50"/>
    <p:sldId id="350" r:id="rId51"/>
    <p:sldId id="293" r:id="rId52"/>
    <p:sldId id="294" r:id="rId53"/>
    <p:sldId id="351" r:id="rId54"/>
    <p:sldId id="295" r:id="rId55"/>
    <p:sldId id="296" r:id="rId56"/>
    <p:sldId id="352" r:id="rId57"/>
    <p:sldId id="306" r:id="rId58"/>
    <p:sldId id="307" r:id="rId59"/>
    <p:sldId id="355" r:id="rId60"/>
    <p:sldId id="297" r:id="rId61"/>
    <p:sldId id="298" r:id="rId62"/>
    <p:sldId id="353" r:id="rId63"/>
    <p:sldId id="299" r:id="rId64"/>
    <p:sldId id="300" r:id="rId65"/>
    <p:sldId id="301" r:id="rId66"/>
    <p:sldId id="363" r:id="rId67"/>
    <p:sldId id="302" r:id="rId68"/>
    <p:sldId id="354" r:id="rId69"/>
    <p:sldId id="303" r:id="rId70"/>
    <p:sldId id="304" r:id="rId71"/>
    <p:sldId id="305" r:id="rId72"/>
    <p:sldId id="308" r:id="rId73"/>
    <p:sldId id="309" r:id="rId74"/>
    <p:sldId id="356" r:id="rId75"/>
    <p:sldId id="310" r:id="rId76"/>
    <p:sldId id="357" r:id="rId77"/>
    <p:sldId id="311" r:id="rId78"/>
    <p:sldId id="358" r:id="rId79"/>
    <p:sldId id="312" r:id="rId80"/>
    <p:sldId id="313" r:id="rId81"/>
    <p:sldId id="314" r:id="rId82"/>
    <p:sldId id="315" r:id="rId83"/>
    <p:sldId id="316" r:id="rId84"/>
    <p:sldId id="317" r:id="rId85"/>
    <p:sldId id="318" r:id="rId86"/>
    <p:sldId id="319" r:id="rId87"/>
    <p:sldId id="320" r:id="rId88"/>
    <p:sldId id="359" r:id="rId89"/>
    <p:sldId id="321" r:id="rId90"/>
    <p:sldId id="322" r:id="rId91"/>
    <p:sldId id="323" r:id="rId92"/>
    <p:sldId id="364" r:id="rId93"/>
    <p:sldId id="324" r:id="rId94"/>
    <p:sldId id="366" r:id="rId95"/>
    <p:sldId id="365" r:id="rId96"/>
    <p:sldId id="360" r:id="rId97"/>
    <p:sldId id="325" r:id="rId98"/>
    <p:sldId id="326" r:id="rId99"/>
    <p:sldId id="327" r:id="rId100"/>
    <p:sldId id="328" r:id="rId101"/>
    <p:sldId id="329" r:id="rId10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D8EE1-8D22-4B30-BF3C-BDCB1A1F526E}" v="11" dt="2024-07-21T22:48:13.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7565" autoAdjust="0"/>
  </p:normalViewPr>
  <p:slideViewPr>
    <p:cSldViewPr>
      <p:cViewPr varScale="1">
        <p:scale>
          <a:sx n="78" d="100"/>
          <a:sy n="78" d="100"/>
        </p:scale>
        <p:origin x="1622"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27A7771-3E88-44A3-ACBB-D1E42390F914}" type="datetimeFigureOut">
              <a:rPr lang="en-US"/>
              <a:pPr>
                <a:defRPr/>
              </a:pPr>
              <a:t>7/23/2024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51F1F80-5B72-4D69-9C23-5A5277715AC4}" type="slidenum">
              <a:rPr lang="en-US"/>
              <a:pPr>
                <a:defRPr/>
              </a:pPr>
              <a:t>‹#›</a:t>
            </a:fld>
            <a:endParaRPr lang="en-US"/>
          </a:p>
        </p:txBody>
      </p:sp>
    </p:spTree>
    <p:extLst>
      <p:ext uri="{BB962C8B-B14F-4D97-AF65-F5344CB8AC3E}">
        <p14:creationId xmlns:p14="http://schemas.microsoft.com/office/powerpoint/2010/main" val="6984693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39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40B3B2-2ADA-4228-B095-9FCF16DDA52C}" type="slidenum">
              <a:rPr lang="en-US" smtClean="0"/>
              <a:pPr fontAlgn="base">
                <a:spcBef>
                  <a:spcPct val="0"/>
                </a:spcBef>
                <a:spcAft>
                  <a:spcPct val="0"/>
                </a:spcAft>
                <a:defRPr/>
              </a:pPr>
              <a:t>1</a:t>
            </a:fld>
            <a:endParaRPr lang="en-US"/>
          </a:p>
        </p:txBody>
      </p:sp>
    </p:spTree>
    <p:extLst>
      <p:ext uri="{BB962C8B-B14F-4D97-AF65-F5344CB8AC3E}">
        <p14:creationId xmlns:p14="http://schemas.microsoft.com/office/powerpoint/2010/main" val="1789798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37C63-FDE1-4652-BE6D-EA2F044EC192}" type="slidenum">
              <a:rPr lang="en-US" smtClean="0"/>
              <a:pPr fontAlgn="base">
                <a:spcBef>
                  <a:spcPct val="0"/>
                </a:spcBef>
                <a:spcAft>
                  <a:spcPct val="0"/>
                </a:spcAft>
                <a:defRPr/>
              </a:pPr>
              <a:t>12</a:t>
            </a:fld>
            <a:endParaRPr lang="en-US"/>
          </a:p>
        </p:txBody>
      </p:sp>
    </p:spTree>
    <p:extLst>
      <p:ext uri="{BB962C8B-B14F-4D97-AF65-F5344CB8AC3E}">
        <p14:creationId xmlns:p14="http://schemas.microsoft.com/office/powerpoint/2010/main" val="3761630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AE01E-9A03-4946-B53C-75929486D0CF}" type="slidenum">
              <a:rPr lang="en-US" smtClean="0"/>
              <a:pPr fontAlgn="base">
                <a:spcBef>
                  <a:spcPct val="0"/>
                </a:spcBef>
                <a:spcAft>
                  <a:spcPct val="0"/>
                </a:spcAft>
                <a:defRPr/>
              </a:pPr>
              <a:t>13</a:t>
            </a:fld>
            <a:endParaRPr lang="en-US"/>
          </a:p>
        </p:txBody>
      </p:sp>
    </p:spTree>
    <p:extLst>
      <p:ext uri="{BB962C8B-B14F-4D97-AF65-F5344CB8AC3E}">
        <p14:creationId xmlns:p14="http://schemas.microsoft.com/office/powerpoint/2010/main" val="298700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93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800B460-B8EA-4638-B948-39C3B6E2E2B9}" type="slidenum">
              <a:rPr lang="en-US" smtClean="0"/>
              <a:pPr fontAlgn="base">
                <a:spcBef>
                  <a:spcPct val="0"/>
                </a:spcBef>
                <a:spcAft>
                  <a:spcPct val="0"/>
                </a:spcAft>
                <a:defRPr/>
              </a:pPr>
              <a:t>14</a:t>
            </a:fld>
            <a:endParaRPr lang="en-US"/>
          </a:p>
        </p:txBody>
      </p:sp>
    </p:spTree>
    <p:extLst>
      <p:ext uri="{BB962C8B-B14F-4D97-AF65-F5344CB8AC3E}">
        <p14:creationId xmlns:p14="http://schemas.microsoft.com/office/powerpoint/2010/main" val="940544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03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5B3CDE-FFA6-4258-8FF4-4ED6DC02474C}" type="slidenum">
              <a:rPr lang="en-US" smtClean="0"/>
              <a:pPr fontAlgn="base">
                <a:spcBef>
                  <a:spcPct val="0"/>
                </a:spcBef>
                <a:spcAft>
                  <a:spcPct val="0"/>
                </a:spcAft>
                <a:defRPr/>
              </a:pPr>
              <a:t>15</a:t>
            </a:fld>
            <a:endParaRPr lang="en-US"/>
          </a:p>
        </p:txBody>
      </p:sp>
    </p:spTree>
    <p:extLst>
      <p:ext uri="{BB962C8B-B14F-4D97-AF65-F5344CB8AC3E}">
        <p14:creationId xmlns:p14="http://schemas.microsoft.com/office/powerpoint/2010/main" val="141404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13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3056105-C805-416E-82E3-64E36B81156E}" type="slidenum">
              <a:rPr lang="en-US" smtClean="0"/>
              <a:pPr fontAlgn="base">
                <a:spcBef>
                  <a:spcPct val="0"/>
                </a:spcBef>
                <a:spcAft>
                  <a:spcPct val="0"/>
                </a:spcAft>
                <a:defRPr/>
              </a:pPr>
              <a:t>16</a:t>
            </a:fld>
            <a:endParaRPr lang="en-US"/>
          </a:p>
        </p:txBody>
      </p:sp>
    </p:spTree>
    <p:extLst>
      <p:ext uri="{BB962C8B-B14F-4D97-AF65-F5344CB8AC3E}">
        <p14:creationId xmlns:p14="http://schemas.microsoft.com/office/powerpoint/2010/main" val="2225948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24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DA210C5-7DE6-4FDE-943F-61F88234406D}" type="slidenum">
              <a:rPr lang="en-US" smtClean="0"/>
              <a:pPr fontAlgn="base">
                <a:spcBef>
                  <a:spcPct val="0"/>
                </a:spcBef>
                <a:spcAft>
                  <a:spcPct val="0"/>
                </a:spcAft>
                <a:defRPr/>
              </a:pPr>
              <a:t>17</a:t>
            </a:fld>
            <a:endParaRPr lang="en-US"/>
          </a:p>
        </p:txBody>
      </p:sp>
    </p:spTree>
    <p:extLst>
      <p:ext uri="{BB962C8B-B14F-4D97-AF65-F5344CB8AC3E}">
        <p14:creationId xmlns:p14="http://schemas.microsoft.com/office/powerpoint/2010/main" val="2955203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D6C1D4-3F2F-4243-9118-F710846C899B}" type="slidenum">
              <a:rPr lang="en-US" smtClean="0"/>
              <a:pPr fontAlgn="base">
                <a:spcBef>
                  <a:spcPct val="0"/>
                </a:spcBef>
                <a:spcAft>
                  <a:spcPct val="0"/>
                </a:spcAft>
                <a:defRPr/>
              </a:pPr>
              <a:t>18</a:t>
            </a:fld>
            <a:endParaRPr lang="en-US"/>
          </a:p>
        </p:txBody>
      </p:sp>
    </p:spTree>
    <p:extLst>
      <p:ext uri="{BB962C8B-B14F-4D97-AF65-F5344CB8AC3E}">
        <p14:creationId xmlns:p14="http://schemas.microsoft.com/office/powerpoint/2010/main" val="252054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44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ADDE6E-048C-4DD7-834E-494E5B0DED0F}" type="slidenum">
              <a:rPr lang="en-US" smtClean="0"/>
              <a:pPr fontAlgn="base">
                <a:spcBef>
                  <a:spcPct val="0"/>
                </a:spcBef>
                <a:spcAft>
                  <a:spcPct val="0"/>
                </a:spcAft>
                <a:defRPr/>
              </a:pPr>
              <a:t>19</a:t>
            </a:fld>
            <a:endParaRPr lang="en-US"/>
          </a:p>
        </p:txBody>
      </p:sp>
    </p:spTree>
    <p:extLst>
      <p:ext uri="{BB962C8B-B14F-4D97-AF65-F5344CB8AC3E}">
        <p14:creationId xmlns:p14="http://schemas.microsoft.com/office/powerpoint/2010/main" val="3945384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EA8901-BBB0-4221-95A5-7CBCE38BAFEB}" type="slidenum">
              <a:rPr lang="en-US" smtClean="0"/>
              <a:pPr fontAlgn="base">
                <a:spcBef>
                  <a:spcPct val="0"/>
                </a:spcBef>
                <a:spcAft>
                  <a:spcPct val="0"/>
                </a:spcAft>
                <a:defRPr/>
              </a:pPr>
              <a:t>20</a:t>
            </a:fld>
            <a:endParaRPr lang="en-US"/>
          </a:p>
        </p:txBody>
      </p:sp>
    </p:spTree>
    <p:extLst>
      <p:ext uri="{BB962C8B-B14F-4D97-AF65-F5344CB8AC3E}">
        <p14:creationId xmlns:p14="http://schemas.microsoft.com/office/powerpoint/2010/main" val="705689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65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FDF2643-0EF6-41E4-BC36-AD53A6E48505}" type="slidenum">
              <a:rPr lang="en-US" smtClean="0"/>
              <a:pPr fontAlgn="base">
                <a:spcBef>
                  <a:spcPct val="0"/>
                </a:spcBef>
                <a:spcAft>
                  <a:spcPct val="0"/>
                </a:spcAft>
                <a:defRPr/>
              </a:pPr>
              <a:t>21</a:t>
            </a:fld>
            <a:endParaRPr lang="en-US"/>
          </a:p>
        </p:txBody>
      </p:sp>
    </p:spTree>
    <p:extLst>
      <p:ext uri="{BB962C8B-B14F-4D97-AF65-F5344CB8AC3E}">
        <p14:creationId xmlns:p14="http://schemas.microsoft.com/office/powerpoint/2010/main" val="386756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49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AC6EF2-B16C-47DA-98CA-FEC1C5704999}" type="slidenum">
              <a:rPr lang="en-US" smtClean="0"/>
              <a:pPr fontAlgn="base">
                <a:spcBef>
                  <a:spcPct val="0"/>
                </a:spcBef>
                <a:spcAft>
                  <a:spcPct val="0"/>
                </a:spcAft>
                <a:defRPr/>
              </a:pPr>
              <a:t>2</a:t>
            </a:fld>
            <a:endParaRPr lang="en-US"/>
          </a:p>
        </p:txBody>
      </p:sp>
    </p:spTree>
    <p:extLst>
      <p:ext uri="{BB962C8B-B14F-4D97-AF65-F5344CB8AC3E}">
        <p14:creationId xmlns:p14="http://schemas.microsoft.com/office/powerpoint/2010/main" val="1190325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75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3308CE-9867-4DFA-9F9B-229A731711F1}" type="slidenum">
              <a:rPr lang="en-US" smtClean="0"/>
              <a:pPr fontAlgn="base">
                <a:spcBef>
                  <a:spcPct val="0"/>
                </a:spcBef>
                <a:spcAft>
                  <a:spcPct val="0"/>
                </a:spcAft>
                <a:defRPr/>
              </a:pPr>
              <a:t>22</a:t>
            </a:fld>
            <a:endParaRPr lang="en-US"/>
          </a:p>
        </p:txBody>
      </p:sp>
    </p:spTree>
    <p:extLst>
      <p:ext uri="{BB962C8B-B14F-4D97-AF65-F5344CB8AC3E}">
        <p14:creationId xmlns:p14="http://schemas.microsoft.com/office/powerpoint/2010/main" val="2022394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31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37C63-FDE1-4652-BE6D-EA2F044EC192}" type="slidenum">
              <a:rPr lang="en-US" smtClean="0"/>
              <a:pPr fontAlgn="base">
                <a:spcBef>
                  <a:spcPct val="0"/>
                </a:spcBef>
                <a:spcAft>
                  <a:spcPct val="0"/>
                </a:spcAft>
                <a:defRPr/>
              </a:pPr>
              <a:t>23</a:t>
            </a:fld>
            <a:endParaRPr lang="en-US"/>
          </a:p>
        </p:txBody>
      </p:sp>
    </p:spTree>
    <p:extLst>
      <p:ext uri="{BB962C8B-B14F-4D97-AF65-F5344CB8AC3E}">
        <p14:creationId xmlns:p14="http://schemas.microsoft.com/office/powerpoint/2010/main" val="1917080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42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B2D9BAC-C4A3-47DC-B5A8-087FCA07F5F5}"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103347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52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FC836-83E6-4A1E-8F75-965950DFBF7A}"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3316936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62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18493F-C95A-47D7-BF27-66A0DB62F182}" type="slidenum">
              <a:rPr lang="en-US" smtClean="0"/>
              <a:pPr fontAlgn="base">
                <a:spcBef>
                  <a:spcPct val="0"/>
                </a:spcBef>
                <a:spcAft>
                  <a:spcPct val="0"/>
                </a:spcAft>
                <a:defRPr/>
              </a:pPr>
              <a:t>29</a:t>
            </a:fld>
            <a:endParaRPr lang="en-US"/>
          </a:p>
        </p:txBody>
      </p:sp>
    </p:spTree>
    <p:extLst>
      <p:ext uri="{BB962C8B-B14F-4D97-AF65-F5344CB8AC3E}">
        <p14:creationId xmlns:p14="http://schemas.microsoft.com/office/powerpoint/2010/main" val="2763916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85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E91919C-F303-4A40-883F-B99D5796D4B2}" type="slidenum">
              <a:rPr lang="en-US" smtClean="0"/>
              <a:pPr fontAlgn="base">
                <a:spcBef>
                  <a:spcPct val="0"/>
                </a:spcBef>
                <a:spcAft>
                  <a:spcPct val="0"/>
                </a:spcAft>
                <a:defRPr/>
              </a:pPr>
              <a:t>30</a:t>
            </a:fld>
            <a:endParaRPr lang="en-US"/>
          </a:p>
        </p:txBody>
      </p:sp>
    </p:spTree>
    <p:extLst>
      <p:ext uri="{BB962C8B-B14F-4D97-AF65-F5344CB8AC3E}">
        <p14:creationId xmlns:p14="http://schemas.microsoft.com/office/powerpoint/2010/main" val="3683387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05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AB2385-027D-452E-8611-EBC3647D0B63}" type="slidenum">
              <a:rPr lang="en-US" smtClean="0"/>
              <a:pPr fontAlgn="base">
                <a:spcBef>
                  <a:spcPct val="0"/>
                </a:spcBef>
                <a:spcAft>
                  <a:spcPct val="0"/>
                </a:spcAft>
                <a:defRPr/>
              </a:pPr>
              <a:t>33</a:t>
            </a:fld>
            <a:endParaRPr lang="en-US"/>
          </a:p>
        </p:txBody>
      </p:sp>
    </p:spTree>
    <p:extLst>
      <p:ext uri="{BB962C8B-B14F-4D97-AF65-F5344CB8AC3E}">
        <p14:creationId xmlns:p14="http://schemas.microsoft.com/office/powerpoint/2010/main" val="491676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095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0CBD17C-0395-4F46-B260-13F35C9B09EC}"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23187433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16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EE1ED6-7892-4559-A7B0-4A66F4A95A39}" type="slidenum">
              <a:rPr lang="en-US" smtClean="0"/>
              <a:pPr fontAlgn="base">
                <a:spcBef>
                  <a:spcPct val="0"/>
                </a:spcBef>
                <a:spcAft>
                  <a:spcPct val="0"/>
                </a:spcAft>
                <a:defRPr/>
              </a:pPr>
              <a:t>35</a:t>
            </a:fld>
            <a:endParaRPr lang="en-US"/>
          </a:p>
        </p:txBody>
      </p:sp>
    </p:spTree>
    <p:extLst>
      <p:ext uri="{BB962C8B-B14F-4D97-AF65-F5344CB8AC3E}">
        <p14:creationId xmlns:p14="http://schemas.microsoft.com/office/powerpoint/2010/main" val="2342597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26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7879D5-44F8-4345-853E-9E3FEC9371D9}" type="slidenum">
              <a:rPr lang="en-US" smtClean="0"/>
              <a:pPr fontAlgn="base">
                <a:spcBef>
                  <a:spcPct val="0"/>
                </a:spcBef>
                <a:spcAft>
                  <a:spcPct val="0"/>
                </a:spcAft>
                <a:defRPr/>
              </a:pPr>
              <a:t>39</a:t>
            </a:fld>
            <a:endParaRPr lang="en-US"/>
          </a:p>
        </p:txBody>
      </p:sp>
    </p:spTree>
    <p:extLst>
      <p:ext uri="{BB962C8B-B14F-4D97-AF65-F5344CB8AC3E}">
        <p14:creationId xmlns:p14="http://schemas.microsoft.com/office/powerpoint/2010/main" val="218595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60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E8AE11-B613-40ED-9EE8-5796BD540A6C}"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1397252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72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B61A1D-7478-4466-A5D1-27009206B217}" type="slidenum">
              <a:rPr lang="en-US" smtClean="0"/>
              <a:pPr fontAlgn="base">
                <a:spcBef>
                  <a:spcPct val="0"/>
                </a:spcBef>
                <a:spcAft>
                  <a:spcPct val="0"/>
                </a:spcAft>
                <a:defRPr/>
              </a:pPr>
              <a:t>40</a:t>
            </a:fld>
            <a:endParaRPr lang="en-US"/>
          </a:p>
        </p:txBody>
      </p:sp>
    </p:spTree>
    <p:extLst>
      <p:ext uri="{BB962C8B-B14F-4D97-AF65-F5344CB8AC3E}">
        <p14:creationId xmlns:p14="http://schemas.microsoft.com/office/powerpoint/2010/main" val="848416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36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A4A84B-2D2B-486D-AC7D-69FA48137E4F}" type="slidenum">
              <a:rPr lang="en-US" smtClean="0"/>
              <a:pPr fontAlgn="base">
                <a:spcBef>
                  <a:spcPct val="0"/>
                </a:spcBef>
                <a:spcAft>
                  <a:spcPct val="0"/>
                </a:spcAft>
                <a:defRPr/>
              </a:pPr>
              <a:t>42</a:t>
            </a:fld>
            <a:endParaRPr lang="en-US"/>
          </a:p>
        </p:txBody>
      </p:sp>
    </p:spTree>
    <p:extLst>
      <p:ext uri="{BB962C8B-B14F-4D97-AF65-F5344CB8AC3E}">
        <p14:creationId xmlns:p14="http://schemas.microsoft.com/office/powerpoint/2010/main" val="4094852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46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0DE8350-4076-4956-BFE3-45C69A2566BF}" type="slidenum">
              <a:rPr lang="en-US" smtClean="0"/>
              <a:pPr fontAlgn="base">
                <a:spcBef>
                  <a:spcPct val="0"/>
                </a:spcBef>
                <a:spcAft>
                  <a:spcPct val="0"/>
                </a:spcAft>
                <a:defRPr/>
              </a:pPr>
              <a:t>43</a:t>
            </a:fld>
            <a:endParaRPr lang="en-US"/>
          </a:p>
        </p:txBody>
      </p:sp>
    </p:spTree>
    <p:extLst>
      <p:ext uri="{BB962C8B-B14F-4D97-AF65-F5344CB8AC3E}">
        <p14:creationId xmlns:p14="http://schemas.microsoft.com/office/powerpoint/2010/main" val="14441293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57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913D5B-C224-4865-B214-8D091D6D7C99}" type="slidenum">
              <a:rPr lang="en-US" smtClean="0"/>
              <a:pPr fontAlgn="base">
                <a:spcBef>
                  <a:spcPct val="0"/>
                </a:spcBef>
                <a:spcAft>
                  <a:spcPct val="0"/>
                </a:spcAft>
                <a:defRPr/>
              </a:pPr>
              <a:t>44</a:t>
            </a:fld>
            <a:endParaRPr lang="en-US"/>
          </a:p>
        </p:txBody>
      </p:sp>
    </p:spTree>
    <p:extLst>
      <p:ext uri="{BB962C8B-B14F-4D97-AF65-F5344CB8AC3E}">
        <p14:creationId xmlns:p14="http://schemas.microsoft.com/office/powerpoint/2010/main" val="607400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67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6D35663-928D-487A-9EC9-FFBE3D028DE4}" type="slidenum">
              <a:rPr lang="en-US" smtClean="0"/>
              <a:pPr fontAlgn="base">
                <a:spcBef>
                  <a:spcPct val="0"/>
                </a:spcBef>
                <a:spcAft>
                  <a:spcPct val="0"/>
                </a:spcAft>
                <a:defRPr/>
              </a:pPr>
              <a:t>45</a:t>
            </a:fld>
            <a:endParaRPr lang="en-US"/>
          </a:p>
        </p:txBody>
      </p:sp>
    </p:spTree>
    <p:extLst>
      <p:ext uri="{BB962C8B-B14F-4D97-AF65-F5344CB8AC3E}">
        <p14:creationId xmlns:p14="http://schemas.microsoft.com/office/powerpoint/2010/main" val="4270822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77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813470-AD51-4915-80DB-EE84F170976D}"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39844133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87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ECB76A-6062-47B9-A4D3-8C63C88A9799}"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3669242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198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2EF53A-D82E-4553-8A29-4601F58D18F5}" type="slidenum">
              <a:rPr lang="en-US" smtClean="0"/>
              <a:pPr fontAlgn="base">
                <a:spcBef>
                  <a:spcPct val="0"/>
                </a:spcBef>
                <a:spcAft>
                  <a:spcPct val="0"/>
                </a:spcAft>
                <a:defRPr/>
              </a:pPr>
              <a:t>48</a:t>
            </a:fld>
            <a:endParaRPr lang="en-US"/>
          </a:p>
        </p:txBody>
      </p:sp>
    </p:spTree>
    <p:extLst>
      <p:ext uri="{BB962C8B-B14F-4D97-AF65-F5344CB8AC3E}">
        <p14:creationId xmlns:p14="http://schemas.microsoft.com/office/powerpoint/2010/main" val="10085221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08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E56EB12-EAA4-4412-B921-BAC32F3163F1}" type="slidenum">
              <a:rPr lang="en-US" smtClean="0"/>
              <a:pPr fontAlgn="base">
                <a:spcBef>
                  <a:spcPct val="0"/>
                </a:spcBef>
                <a:spcAft>
                  <a:spcPct val="0"/>
                </a:spcAft>
                <a:defRPr/>
              </a:pPr>
              <a:t>49</a:t>
            </a:fld>
            <a:endParaRPr lang="en-US"/>
          </a:p>
        </p:txBody>
      </p:sp>
    </p:spTree>
    <p:extLst>
      <p:ext uri="{BB962C8B-B14F-4D97-AF65-F5344CB8AC3E}">
        <p14:creationId xmlns:p14="http://schemas.microsoft.com/office/powerpoint/2010/main" val="3364540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18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A323F3-0D97-4D04-BA77-3078B7630432}" type="slidenum">
              <a:rPr lang="en-US" smtClean="0"/>
              <a:pPr fontAlgn="base">
                <a:spcBef>
                  <a:spcPct val="0"/>
                </a:spcBef>
                <a:spcAft>
                  <a:spcPct val="0"/>
                </a:spcAft>
                <a:defRPr/>
              </a:pPr>
              <a:t>51</a:t>
            </a:fld>
            <a:endParaRPr lang="en-US"/>
          </a:p>
        </p:txBody>
      </p:sp>
    </p:spTree>
    <p:extLst>
      <p:ext uri="{BB962C8B-B14F-4D97-AF65-F5344CB8AC3E}">
        <p14:creationId xmlns:p14="http://schemas.microsoft.com/office/powerpoint/2010/main" val="328140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63A4E6-7B07-43FA-9D3E-810885ECE8C5}" type="slidenum">
              <a:rPr lang="en-US" smtClean="0"/>
              <a:pPr fontAlgn="base">
                <a:spcBef>
                  <a:spcPct val="0"/>
                </a:spcBef>
                <a:spcAft>
                  <a:spcPct val="0"/>
                </a:spcAft>
                <a:defRPr/>
              </a:pPr>
              <a:t>4</a:t>
            </a:fld>
            <a:endParaRPr lang="en-US"/>
          </a:p>
        </p:txBody>
      </p:sp>
    </p:spTree>
    <p:extLst>
      <p:ext uri="{BB962C8B-B14F-4D97-AF65-F5344CB8AC3E}">
        <p14:creationId xmlns:p14="http://schemas.microsoft.com/office/powerpoint/2010/main" val="3973326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28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B124D7E-3402-4844-99DF-F4AB951D4D9D}" type="slidenum">
              <a:rPr lang="en-US" smtClean="0"/>
              <a:pPr fontAlgn="base">
                <a:spcBef>
                  <a:spcPct val="0"/>
                </a:spcBef>
                <a:spcAft>
                  <a:spcPct val="0"/>
                </a:spcAft>
                <a:defRPr/>
              </a:pPr>
              <a:t>52</a:t>
            </a:fld>
            <a:endParaRPr lang="en-US"/>
          </a:p>
        </p:txBody>
      </p:sp>
    </p:spTree>
    <p:extLst>
      <p:ext uri="{BB962C8B-B14F-4D97-AF65-F5344CB8AC3E}">
        <p14:creationId xmlns:p14="http://schemas.microsoft.com/office/powerpoint/2010/main" val="14717683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39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EC0970-489E-4752-A58A-EA7736AED565}" type="slidenum">
              <a:rPr lang="en-US" smtClean="0"/>
              <a:pPr fontAlgn="base">
                <a:spcBef>
                  <a:spcPct val="0"/>
                </a:spcBef>
                <a:spcAft>
                  <a:spcPct val="0"/>
                </a:spcAft>
                <a:defRPr/>
              </a:pPr>
              <a:t>54</a:t>
            </a:fld>
            <a:endParaRPr lang="en-US"/>
          </a:p>
        </p:txBody>
      </p:sp>
    </p:spTree>
    <p:extLst>
      <p:ext uri="{BB962C8B-B14F-4D97-AF65-F5344CB8AC3E}">
        <p14:creationId xmlns:p14="http://schemas.microsoft.com/office/powerpoint/2010/main" val="979617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49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B0ADA38-3E56-4F69-AEE1-E802023DE414}" type="slidenum">
              <a:rPr lang="en-US" smtClean="0"/>
              <a:pPr fontAlgn="base">
                <a:spcBef>
                  <a:spcPct val="0"/>
                </a:spcBef>
                <a:spcAft>
                  <a:spcPct val="0"/>
                </a:spcAft>
                <a:defRPr/>
              </a:pPr>
              <a:t>55</a:t>
            </a:fld>
            <a:endParaRPr lang="en-US"/>
          </a:p>
        </p:txBody>
      </p:sp>
    </p:spTree>
    <p:extLst>
      <p:ext uri="{BB962C8B-B14F-4D97-AF65-F5344CB8AC3E}">
        <p14:creationId xmlns:p14="http://schemas.microsoft.com/office/powerpoint/2010/main" val="8506483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5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04037C-CE49-4841-912F-3582A8C95BD5}" type="slidenum">
              <a:rPr lang="en-US" smtClean="0"/>
              <a:pPr fontAlgn="base">
                <a:spcBef>
                  <a:spcPct val="0"/>
                </a:spcBef>
                <a:spcAft>
                  <a:spcPct val="0"/>
                </a:spcAft>
                <a:defRPr/>
              </a:pPr>
              <a:t>57</a:t>
            </a:fld>
            <a:endParaRPr lang="en-US"/>
          </a:p>
        </p:txBody>
      </p:sp>
    </p:spTree>
    <p:extLst>
      <p:ext uri="{BB962C8B-B14F-4D97-AF65-F5344CB8AC3E}">
        <p14:creationId xmlns:p14="http://schemas.microsoft.com/office/powerpoint/2010/main" val="30486256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61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A57FCF4-5997-4065-A6E2-487174877EB5}" type="slidenum">
              <a:rPr lang="en-US" smtClean="0"/>
              <a:pPr fontAlgn="base">
                <a:spcBef>
                  <a:spcPct val="0"/>
                </a:spcBef>
                <a:spcAft>
                  <a:spcPct val="0"/>
                </a:spcAft>
                <a:defRPr/>
              </a:pPr>
              <a:t>58</a:t>
            </a:fld>
            <a:endParaRPr lang="en-US"/>
          </a:p>
        </p:txBody>
      </p:sp>
    </p:spTree>
    <p:extLst>
      <p:ext uri="{BB962C8B-B14F-4D97-AF65-F5344CB8AC3E}">
        <p14:creationId xmlns:p14="http://schemas.microsoft.com/office/powerpoint/2010/main" val="3048340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59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825776-7451-47FB-ADE8-FCE6576F45B2}" type="slidenum">
              <a:rPr lang="en-US" smtClean="0"/>
              <a:pPr fontAlgn="base">
                <a:spcBef>
                  <a:spcPct val="0"/>
                </a:spcBef>
                <a:spcAft>
                  <a:spcPct val="0"/>
                </a:spcAft>
                <a:defRPr/>
              </a:pPr>
              <a:t>60</a:t>
            </a:fld>
            <a:endParaRPr lang="en-US"/>
          </a:p>
        </p:txBody>
      </p:sp>
    </p:spTree>
    <p:extLst>
      <p:ext uri="{BB962C8B-B14F-4D97-AF65-F5344CB8AC3E}">
        <p14:creationId xmlns:p14="http://schemas.microsoft.com/office/powerpoint/2010/main" val="25673710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FA424E-E0F1-4F1A-B259-EEE6E1C56BB8}" type="slidenum">
              <a:rPr lang="en-US" smtClean="0"/>
              <a:pPr fontAlgn="base">
                <a:spcBef>
                  <a:spcPct val="0"/>
                </a:spcBef>
                <a:spcAft>
                  <a:spcPct val="0"/>
                </a:spcAft>
                <a:defRPr/>
              </a:pPr>
              <a:t>61</a:t>
            </a:fld>
            <a:endParaRPr lang="en-US"/>
          </a:p>
        </p:txBody>
      </p:sp>
    </p:spTree>
    <p:extLst>
      <p:ext uri="{BB962C8B-B14F-4D97-AF65-F5344CB8AC3E}">
        <p14:creationId xmlns:p14="http://schemas.microsoft.com/office/powerpoint/2010/main" val="3614116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80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C76BACB-9C00-4DFE-9E30-AD54C349DC5D}" type="slidenum">
              <a:rPr lang="en-US" smtClean="0"/>
              <a:pPr fontAlgn="base">
                <a:spcBef>
                  <a:spcPct val="0"/>
                </a:spcBef>
                <a:spcAft>
                  <a:spcPct val="0"/>
                </a:spcAft>
                <a:defRPr/>
              </a:pPr>
              <a:t>63</a:t>
            </a:fld>
            <a:endParaRPr lang="en-US"/>
          </a:p>
        </p:txBody>
      </p:sp>
    </p:spTree>
    <p:extLst>
      <p:ext uri="{BB962C8B-B14F-4D97-AF65-F5344CB8AC3E}">
        <p14:creationId xmlns:p14="http://schemas.microsoft.com/office/powerpoint/2010/main" val="1569049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290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1EFAFA-411E-448A-9B8A-19CBCADA78A3}" type="slidenum">
              <a:rPr lang="en-US" smtClean="0"/>
              <a:pPr fontAlgn="base">
                <a:spcBef>
                  <a:spcPct val="0"/>
                </a:spcBef>
                <a:spcAft>
                  <a:spcPct val="0"/>
                </a:spcAft>
                <a:defRPr/>
              </a:pPr>
              <a:t>64</a:t>
            </a:fld>
            <a:endParaRPr lang="en-US"/>
          </a:p>
        </p:txBody>
      </p:sp>
    </p:spTree>
    <p:extLst>
      <p:ext uri="{BB962C8B-B14F-4D97-AF65-F5344CB8AC3E}">
        <p14:creationId xmlns:p14="http://schemas.microsoft.com/office/powerpoint/2010/main" val="221402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00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053BA67-292A-4468-AFD9-CDF2CED1D7DA}" type="slidenum">
              <a:rPr lang="en-US" smtClean="0"/>
              <a:pPr fontAlgn="base">
                <a:spcBef>
                  <a:spcPct val="0"/>
                </a:spcBef>
                <a:spcAft>
                  <a:spcPct val="0"/>
                </a:spcAft>
                <a:defRPr/>
              </a:pPr>
              <a:t>65</a:t>
            </a:fld>
            <a:endParaRPr lang="en-US"/>
          </a:p>
        </p:txBody>
      </p:sp>
    </p:spTree>
    <p:extLst>
      <p:ext uri="{BB962C8B-B14F-4D97-AF65-F5344CB8AC3E}">
        <p14:creationId xmlns:p14="http://schemas.microsoft.com/office/powerpoint/2010/main" val="28107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A74366B-178F-4430-ADB2-02AE4DCE61D3}" type="slidenum">
              <a:rPr lang="en-US" smtClean="0"/>
              <a:pPr fontAlgn="base">
                <a:spcBef>
                  <a:spcPct val="0"/>
                </a:spcBef>
                <a:spcAft>
                  <a:spcPct val="0"/>
                </a:spcAft>
                <a:defRPr/>
              </a:pPr>
              <a:t>5</a:t>
            </a:fld>
            <a:endParaRPr lang="en-US"/>
          </a:p>
        </p:txBody>
      </p:sp>
    </p:spTree>
    <p:extLst>
      <p:ext uri="{BB962C8B-B14F-4D97-AF65-F5344CB8AC3E}">
        <p14:creationId xmlns:p14="http://schemas.microsoft.com/office/powerpoint/2010/main" val="41554651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10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C5EC89-B094-4B5E-8F60-867662F26F51}" type="slidenum">
              <a:rPr lang="en-US" smtClean="0"/>
              <a:pPr fontAlgn="base">
                <a:spcBef>
                  <a:spcPct val="0"/>
                </a:spcBef>
                <a:spcAft>
                  <a:spcPct val="0"/>
                </a:spcAft>
                <a:defRPr/>
              </a:pPr>
              <a:t>67</a:t>
            </a:fld>
            <a:endParaRPr lang="en-US"/>
          </a:p>
        </p:txBody>
      </p:sp>
    </p:spTree>
    <p:extLst>
      <p:ext uri="{BB962C8B-B14F-4D97-AF65-F5344CB8AC3E}">
        <p14:creationId xmlns:p14="http://schemas.microsoft.com/office/powerpoint/2010/main" val="38852259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21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B6C40E-E8A7-4BBE-9351-6E8312415879}" type="slidenum">
              <a:rPr lang="en-US" smtClean="0"/>
              <a:pPr fontAlgn="base">
                <a:spcBef>
                  <a:spcPct val="0"/>
                </a:spcBef>
                <a:spcAft>
                  <a:spcPct val="0"/>
                </a:spcAft>
                <a:defRPr/>
              </a:pPr>
              <a:t>69</a:t>
            </a:fld>
            <a:endParaRPr lang="en-US"/>
          </a:p>
        </p:txBody>
      </p:sp>
    </p:spTree>
    <p:extLst>
      <p:ext uri="{BB962C8B-B14F-4D97-AF65-F5344CB8AC3E}">
        <p14:creationId xmlns:p14="http://schemas.microsoft.com/office/powerpoint/2010/main" val="1519378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31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CC4011-BD39-487E-954D-552A9D036AA2}" type="slidenum">
              <a:rPr lang="en-US" smtClean="0"/>
              <a:pPr fontAlgn="base">
                <a:spcBef>
                  <a:spcPct val="0"/>
                </a:spcBef>
                <a:spcAft>
                  <a:spcPct val="0"/>
                </a:spcAft>
                <a:defRPr/>
              </a:pPr>
              <a:t>70</a:t>
            </a:fld>
            <a:endParaRPr lang="en-US"/>
          </a:p>
        </p:txBody>
      </p:sp>
    </p:spTree>
    <p:extLst>
      <p:ext uri="{BB962C8B-B14F-4D97-AF65-F5344CB8AC3E}">
        <p14:creationId xmlns:p14="http://schemas.microsoft.com/office/powerpoint/2010/main" val="2416287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4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4EC28C-7350-4E82-8689-D07E81B6B9FE}" type="slidenum">
              <a:rPr lang="en-US" smtClean="0"/>
              <a:pPr fontAlgn="base">
                <a:spcBef>
                  <a:spcPct val="0"/>
                </a:spcBef>
                <a:spcAft>
                  <a:spcPct val="0"/>
                </a:spcAft>
                <a:defRPr/>
              </a:pPr>
              <a:t>71</a:t>
            </a:fld>
            <a:endParaRPr lang="en-US"/>
          </a:p>
        </p:txBody>
      </p:sp>
    </p:spTree>
    <p:extLst>
      <p:ext uri="{BB962C8B-B14F-4D97-AF65-F5344CB8AC3E}">
        <p14:creationId xmlns:p14="http://schemas.microsoft.com/office/powerpoint/2010/main" val="39635504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72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CFA39D-1B1F-4903-BB2D-7EBFD683830F}" type="slidenum">
              <a:rPr lang="en-US" smtClean="0"/>
              <a:pPr fontAlgn="base">
                <a:spcBef>
                  <a:spcPct val="0"/>
                </a:spcBef>
                <a:spcAft>
                  <a:spcPct val="0"/>
                </a:spcAft>
                <a:defRPr/>
              </a:pPr>
              <a:t>72</a:t>
            </a:fld>
            <a:endParaRPr lang="en-US"/>
          </a:p>
        </p:txBody>
      </p:sp>
    </p:spTree>
    <p:extLst>
      <p:ext uri="{BB962C8B-B14F-4D97-AF65-F5344CB8AC3E}">
        <p14:creationId xmlns:p14="http://schemas.microsoft.com/office/powerpoint/2010/main" val="17637469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CB36F3-E07B-4F91-B1D5-84B39BEB67F9}" type="slidenum">
              <a:rPr lang="en-US" smtClean="0"/>
              <a:pPr fontAlgn="base">
                <a:spcBef>
                  <a:spcPct val="0"/>
                </a:spcBef>
                <a:spcAft>
                  <a:spcPct val="0"/>
                </a:spcAft>
                <a:defRPr/>
              </a:pPr>
              <a:t>73</a:t>
            </a:fld>
            <a:endParaRPr lang="en-US"/>
          </a:p>
        </p:txBody>
      </p:sp>
    </p:spTree>
    <p:extLst>
      <p:ext uri="{BB962C8B-B14F-4D97-AF65-F5344CB8AC3E}">
        <p14:creationId xmlns:p14="http://schemas.microsoft.com/office/powerpoint/2010/main" val="1796356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39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7ECC0A7-15D3-44DB-8597-636A1EB2AA10}" type="slidenum">
              <a:rPr lang="en-US" smtClean="0"/>
              <a:pPr fontAlgn="base">
                <a:spcBef>
                  <a:spcPct val="0"/>
                </a:spcBef>
                <a:spcAft>
                  <a:spcPct val="0"/>
                </a:spcAft>
                <a:defRPr/>
              </a:pPr>
              <a:t>75</a:t>
            </a:fld>
            <a:endParaRPr lang="en-US"/>
          </a:p>
        </p:txBody>
      </p:sp>
    </p:spTree>
    <p:extLst>
      <p:ext uri="{BB962C8B-B14F-4D97-AF65-F5344CB8AC3E}">
        <p14:creationId xmlns:p14="http://schemas.microsoft.com/office/powerpoint/2010/main" val="28520230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02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0590B3-E5B2-464D-96F2-67A8FFB7BBE7}" type="slidenum">
              <a:rPr lang="en-US" smtClean="0"/>
              <a:pPr fontAlgn="base">
                <a:spcBef>
                  <a:spcPct val="0"/>
                </a:spcBef>
                <a:spcAft>
                  <a:spcPct val="0"/>
                </a:spcAft>
                <a:defRPr/>
              </a:pPr>
              <a:t>77</a:t>
            </a:fld>
            <a:endParaRPr lang="en-US"/>
          </a:p>
        </p:txBody>
      </p:sp>
    </p:spTree>
    <p:extLst>
      <p:ext uri="{BB962C8B-B14F-4D97-AF65-F5344CB8AC3E}">
        <p14:creationId xmlns:p14="http://schemas.microsoft.com/office/powerpoint/2010/main" val="24088011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1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8228B1-9818-4B9F-A44E-9D512D70B432}" type="slidenum">
              <a:rPr lang="en-US" smtClean="0"/>
              <a:pPr fontAlgn="base">
                <a:spcBef>
                  <a:spcPct val="0"/>
                </a:spcBef>
                <a:spcAft>
                  <a:spcPct val="0"/>
                </a:spcAft>
                <a:defRPr/>
              </a:pPr>
              <a:t>79</a:t>
            </a:fld>
            <a:endParaRPr lang="en-US"/>
          </a:p>
        </p:txBody>
      </p:sp>
    </p:spTree>
    <p:extLst>
      <p:ext uri="{BB962C8B-B14F-4D97-AF65-F5344CB8AC3E}">
        <p14:creationId xmlns:p14="http://schemas.microsoft.com/office/powerpoint/2010/main" val="34820413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23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A7FFB1E-5CAC-4717-9656-9F27ED2DBD4D}" type="slidenum">
              <a:rPr lang="en-US" smtClean="0"/>
              <a:pPr fontAlgn="base">
                <a:spcBef>
                  <a:spcPct val="0"/>
                </a:spcBef>
                <a:spcAft>
                  <a:spcPct val="0"/>
                </a:spcAft>
                <a:defRPr/>
              </a:pPr>
              <a:t>80</a:t>
            </a:fld>
            <a:endParaRPr lang="en-US"/>
          </a:p>
        </p:txBody>
      </p:sp>
    </p:spTree>
    <p:extLst>
      <p:ext uri="{BB962C8B-B14F-4D97-AF65-F5344CB8AC3E}">
        <p14:creationId xmlns:p14="http://schemas.microsoft.com/office/powerpoint/2010/main" val="1431985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890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0BF5B3-32D9-46E0-8F3B-2ADDDEEECAA8}" type="slidenum">
              <a:rPr lang="en-US" smtClean="0"/>
              <a:pPr fontAlgn="base">
                <a:spcBef>
                  <a:spcPct val="0"/>
                </a:spcBef>
                <a:spcAft>
                  <a:spcPct val="0"/>
                </a:spcAft>
                <a:defRPr/>
              </a:pPr>
              <a:t>6</a:t>
            </a:fld>
            <a:endParaRPr lang="en-US"/>
          </a:p>
        </p:txBody>
      </p:sp>
    </p:spTree>
    <p:extLst>
      <p:ext uri="{BB962C8B-B14F-4D97-AF65-F5344CB8AC3E}">
        <p14:creationId xmlns:p14="http://schemas.microsoft.com/office/powerpoint/2010/main" val="19818023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3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1828C2-98D1-4174-8522-3C8A23729B6E}" type="slidenum">
              <a:rPr lang="en-US" smtClean="0"/>
              <a:pPr fontAlgn="base">
                <a:spcBef>
                  <a:spcPct val="0"/>
                </a:spcBef>
                <a:spcAft>
                  <a:spcPct val="0"/>
                </a:spcAft>
                <a:defRPr/>
              </a:pPr>
              <a:t>81</a:t>
            </a:fld>
            <a:endParaRPr lang="en-US"/>
          </a:p>
        </p:txBody>
      </p:sp>
    </p:spTree>
    <p:extLst>
      <p:ext uri="{BB962C8B-B14F-4D97-AF65-F5344CB8AC3E}">
        <p14:creationId xmlns:p14="http://schemas.microsoft.com/office/powerpoint/2010/main" val="17997189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43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B10851-415B-4A8B-AFA0-EFC6BF95F1D6}" type="slidenum">
              <a:rPr lang="en-US" smtClean="0"/>
              <a:pPr fontAlgn="base">
                <a:spcBef>
                  <a:spcPct val="0"/>
                </a:spcBef>
                <a:spcAft>
                  <a:spcPct val="0"/>
                </a:spcAft>
                <a:defRPr/>
              </a:pPr>
              <a:t>82</a:t>
            </a:fld>
            <a:endParaRPr lang="en-US"/>
          </a:p>
        </p:txBody>
      </p:sp>
    </p:spTree>
    <p:extLst>
      <p:ext uri="{BB962C8B-B14F-4D97-AF65-F5344CB8AC3E}">
        <p14:creationId xmlns:p14="http://schemas.microsoft.com/office/powerpoint/2010/main" val="421766852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54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706D00-A6A8-4C6F-AB67-F84650508DD9}" type="slidenum">
              <a:rPr lang="en-US" smtClean="0"/>
              <a:pPr fontAlgn="base">
                <a:spcBef>
                  <a:spcPct val="0"/>
                </a:spcBef>
                <a:spcAft>
                  <a:spcPct val="0"/>
                </a:spcAft>
                <a:defRPr/>
              </a:pPr>
              <a:t>83</a:t>
            </a:fld>
            <a:endParaRPr lang="en-US"/>
          </a:p>
        </p:txBody>
      </p:sp>
    </p:spTree>
    <p:extLst>
      <p:ext uri="{BB962C8B-B14F-4D97-AF65-F5344CB8AC3E}">
        <p14:creationId xmlns:p14="http://schemas.microsoft.com/office/powerpoint/2010/main" val="225344733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64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B07FB6-8586-4580-B384-85217E92A52D}" type="slidenum">
              <a:rPr lang="en-US" smtClean="0"/>
              <a:pPr fontAlgn="base">
                <a:spcBef>
                  <a:spcPct val="0"/>
                </a:spcBef>
                <a:spcAft>
                  <a:spcPct val="0"/>
                </a:spcAft>
                <a:defRPr/>
              </a:pPr>
              <a:t>84</a:t>
            </a:fld>
            <a:endParaRPr lang="en-US"/>
          </a:p>
        </p:txBody>
      </p:sp>
    </p:spTree>
    <p:extLst>
      <p:ext uri="{BB962C8B-B14F-4D97-AF65-F5344CB8AC3E}">
        <p14:creationId xmlns:p14="http://schemas.microsoft.com/office/powerpoint/2010/main" val="19591755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74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084D28-A7F9-4F33-B344-CDC0E96AFAC0}" type="slidenum">
              <a:rPr lang="en-US" smtClean="0"/>
              <a:pPr fontAlgn="base">
                <a:spcBef>
                  <a:spcPct val="0"/>
                </a:spcBef>
                <a:spcAft>
                  <a:spcPct val="0"/>
                </a:spcAft>
                <a:defRPr/>
              </a:pPr>
              <a:t>85</a:t>
            </a:fld>
            <a:endParaRPr lang="en-US"/>
          </a:p>
        </p:txBody>
      </p:sp>
    </p:spTree>
    <p:extLst>
      <p:ext uri="{BB962C8B-B14F-4D97-AF65-F5344CB8AC3E}">
        <p14:creationId xmlns:p14="http://schemas.microsoft.com/office/powerpoint/2010/main" val="19924581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8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32E5BD1-AED5-427A-A244-11E146148FD4}" type="slidenum">
              <a:rPr lang="en-US" smtClean="0"/>
              <a:pPr fontAlgn="base">
                <a:spcBef>
                  <a:spcPct val="0"/>
                </a:spcBef>
                <a:spcAft>
                  <a:spcPct val="0"/>
                </a:spcAft>
                <a:defRPr/>
              </a:pPr>
              <a:t>86</a:t>
            </a:fld>
            <a:endParaRPr lang="en-US"/>
          </a:p>
        </p:txBody>
      </p:sp>
    </p:spTree>
    <p:extLst>
      <p:ext uri="{BB962C8B-B14F-4D97-AF65-F5344CB8AC3E}">
        <p14:creationId xmlns:p14="http://schemas.microsoft.com/office/powerpoint/2010/main" val="31215572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49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03EAD1-75D5-4A5D-A4FF-1120CFA07C23}" type="slidenum">
              <a:rPr lang="en-US" smtClean="0"/>
              <a:pPr fontAlgn="base">
                <a:spcBef>
                  <a:spcPct val="0"/>
                </a:spcBef>
                <a:spcAft>
                  <a:spcPct val="0"/>
                </a:spcAft>
                <a:defRPr/>
              </a:pPr>
              <a:t>87</a:t>
            </a:fld>
            <a:endParaRPr lang="en-US"/>
          </a:p>
        </p:txBody>
      </p:sp>
    </p:spTree>
    <p:extLst>
      <p:ext uri="{BB962C8B-B14F-4D97-AF65-F5344CB8AC3E}">
        <p14:creationId xmlns:p14="http://schemas.microsoft.com/office/powerpoint/2010/main" val="23688321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0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E12805-C5E3-4CB5-9721-82F93F537AD8}" type="slidenum">
              <a:rPr lang="en-US" smtClean="0"/>
              <a:pPr fontAlgn="base">
                <a:spcBef>
                  <a:spcPct val="0"/>
                </a:spcBef>
                <a:spcAft>
                  <a:spcPct val="0"/>
                </a:spcAft>
                <a:defRPr/>
              </a:pPr>
              <a:t>89</a:t>
            </a:fld>
            <a:endParaRPr lang="en-US"/>
          </a:p>
        </p:txBody>
      </p:sp>
    </p:spTree>
    <p:extLst>
      <p:ext uri="{BB962C8B-B14F-4D97-AF65-F5344CB8AC3E}">
        <p14:creationId xmlns:p14="http://schemas.microsoft.com/office/powerpoint/2010/main" val="415931029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1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76870F3-A24E-4C47-A5D0-CA3703A644E1}" type="slidenum">
              <a:rPr lang="en-US" smtClean="0"/>
              <a:pPr fontAlgn="base">
                <a:spcBef>
                  <a:spcPct val="0"/>
                </a:spcBef>
                <a:spcAft>
                  <a:spcPct val="0"/>
                </a:spcAft>
                <a:defRPr/>
              </a:pPr>
              <a:t>90</a:t>
            </a:fld>
            <a:endParaRPr lang="en-US"/>
          </a:p>
        </p:txBody>
      </p:sp>
    </p:spTree>
    <p:extLst>
      <p:ext uri="{BB962C8B-B14F-4D97-AF65-F5344CB8AC3E}">
        <p14:creationId xmlns:p14="http://schemas.microsoft.com/office/powerpoint/2010/main" val="17087413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2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7F3677-92B0-4EAE-A267-5F7803A06BB2}" type="slidenum">
              <a:rPr lang="en-US" smtClean="0"/>
              <a:pPr fontAlgn="base">
                <a:spcBef>
                  <a:spcPct val="0"/>
                </a:spcBef>
                <a:spcAft>
                  <a:spcPct val="0"/>
                </a:spcAft>
                <a:defRPr/>
              </a:pPr>
              <a:t>91</a:t>
            </a:fld>
            <a:endParaRPr lang="en-US"/>
          </a:p>
        </p:txBody>
      </p:sp>
    </p:spTree>
    <p:extLst>
      <p:ext uri="{BB962C8B-B14F-4D97-AF65-F5344CB8AC3E}">
        <p14:creationId xmlns:p14="http://schemas.microsoft.com/office/powerpoint/2010/main" val="1110949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01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DA48C6-3A90-43B6-88DF-0DF1023CE568}" type="slidenum">
              <a:rPr lang="en-US" smtClean="0"/>
              <a:pPr fontAlgn="base">
                <a:spcBef>
                  <a:spcPct val="0"/>
                </a:spcBef>
                <a:spcAft>
                  <a:spcPct val="0"/>
                </a:spcAft>
                <a:defRPr/>
              </a:pPr>
              <a:t>7</a:t>
            </a:fld>
            <a:endParaRPr lang="en-US"/>
          </a:p>
        </p:txBody>
      </p:sp>
    </p:spTree>
    <p:extLst>
      <p:ext uri="{BB962C8B-B14F-4D97-AF65-F5344CB8AC3E}">
        <p14:creationId xmlns:p14="http://schemas.microsoft.com/office/powerpoint/2010/main" val="40488175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3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6D6B93-2B5C-44F7-BA78-F0B7DBE60A2A}" type="slidenum">
              <a:rPr lang="en-US" smtClean="0"/>
              <a:pPr fontAlgn="base">
                <a:spcBef>
                  <a:spcPct val="0"/>
                </a:spcBef>
                <a:spcAft>
                  <a:spcPct val="0"/>
                </a:spcAft>
                <a:defRPr/>
              </a:pPr>
              <a:t>93</a:t>
            </a:fld>
            <a:endParaRPr lang="en-US"/>
          </a:p>
        </p:txBody>
      </p:sp>
    </p:spTree>
    <p:extLst>
      <p:ext uri="{BB962C8B-B14F-4D97-AF65-F5344CB8AC3E}">
        <p14:creationId xmlns:p14="http://schemas.microsoft.com/office/powerpoint/2010/main" val="7852861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9EA830-4E74-4A14-B4DB-DAE89D532159}" type="slidenum">
              <a:rPr lang="en-US" smtClean="0"/>
              <a:pPr fontAlgn="base">
                <a:spcBef>
                  <a:spcPct val="0"/>
                </a:spcBef>
                <a:spcAft>
                  <a:spcPct val="0"/>
                </a:spcAft>
                <a:defRPr/>
              </a:pPr>
              <a:t>97</a:t>
            </a:fld>
            <a:endParaRPr lang="en-US"/>
          </a:p>
        </p:txBody>
      </p:sp>
    </p:spTree>
    <p:extLst>
      <p:ext uri="{BB962C8B-B14F-4D97-AF65-F5344CB8AC3E}">
        <p14:creationId xmlns:p14="http://schemas.microsoft.com/office/powerpoint/2010/main" val="26940846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5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5DBC80-00E7-49FE-AE3B-3EC424907EA3}" type="slidenum">
              <a:rPr lang="en-US" smtClean="0"/>
              <a:pPr fontAlgn="base">
                <a:spcBef>
                  <a:spcPct val="0"/>
                </a:spcBef>
                <a:spcAft>
                  <a:spcPct val="0"/>
                </a:spcAft>
                <a:defRPr/>
              </a:pPr>
              <a:t>98</a:t>
            </a:fld>
            <a:endParaRPr lang="en-US"/>
          </a:p>
        </p:txBody>
      </p:sp>
    </p:spTree>
    <p:extLst>
      <p:ext uri="{BB962C8B-B14F-4D97-AF65-F5344CB8AC3E}">
        <p14:creationId xmlns:p14="http://schemas.microsoft.com/office/powerpoint/2010/main" val="27781841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6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EC4185-610F-490A-8F58-DE1600120B1B}" type="slidenum">
              <a:rPr lang="en-US" smtClean="0"/>
              <a:pPr fontAlgn="base">
                <a:spcBef>
                  <a:spcPct val="0"/>
                </a:spcBef>
                <a:spcAft>
                  <a:spcPct val="0"/>
                </a:spcAft>
                <a:defRPr/>
              </a:pPr>
              <a:t>99</a:t>
            </a:fld>
            <a:endParaRPr lang="en-US"/>
          </a:p>
        </p:txBody>
      </p:sp>
    </p:spTree>
    <p:extLst>
      <p:ext uri="{BB962C8B-B14F-4D97-AF65-F5344CB8AC3E}">
        <p14:creationId xmlns:p14="http://schemas.microsoft.com/office/powerpoint/2010/main" val="918930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7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634C49-9E63-4318-AA41-513FD0E0C94B}" type="slidenum">
              <a:rPr lang="en-US" smtClean="0"/>
              <a:pPr fontAlgn="base">
                <a:spcBef>
                  <a:spcPct val="0"/>
                </a:spcBef>
                <a:spcAft>
                  <a:spcPct val="0"/>
                </a:spcAft>
                <a:defRPr/>
              </a:pPr>
              <a:t>100</a:t>
            </a:fld>
            <a:endParaRPr lang="en-US"/>
          </a:p>
        </p:txBody>
      </p:sp>
    </p:spTree>
    <p:extLst>
      <p:ext uri="{BB962C8B-B14F-4D97-AF65-F5344CB8AC3E}">
        <p14:creationId xmlns:p14="http://schemas.microsoft.com/office/powerpoint/2010/main" val="29446730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58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914FB5-39DD-4B29-9F28-5D6C233953E0}" type="slidenum">
              <a:rPr lang="en-US" smtClean="0"/>
              <a:pPr fontAlgn="base">
                <a:spcBef>
                  <a:spcPct val="0"/>
                </a:spcBef>
                <a:spcAft>
                  <a:spcPct val="0"/>
                </a:spcAft>
                <a:defRPr/>
              </a:pPr>
              <a:t>101</a:t>
            </a:fld>
            <a:endParaRPr lang="en-US"/>
          </a:p>
        </p:txBody>
      </p:sp>
    </p:spTree>
    <p:extLst>
      <p:ext uri="{BB962C8B-B14F-4D97-AF65-F5344CB8AC3E}">
        <p14:creationId xmlns:p14="http://schemas.microsoft.com/office/powerpoint/2010/main" val="302341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11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79D01C-919E-49F9-86B8-D7EB7D02D2FD}" type="slidenum">
              <a:rPr lang="en-US" smtClean="0"/>
              <a:pPr fontAlgn="base">
                <a:spcBef>
                  <a:spcPct val="0"/>
                </a:spcBef>
                <a:spcAft>
                  <a:spcPct val="0"/>
                </a:spcAft>
                <a:defRPr/>
              </a:pPr>
              <a:t>9</a:t>
            </a:fld>
            <a:endParaRPr lang="en-US"/>
          </a:p>
        </p:txBody>
      </p:sp>
    </p:spTree>
    <p:extLst>
      <p:ext uri="{BB962C8B-B14F-4D97-AF65-F5344CB8AC3E}">
        <p14:creationId xmlns:p14="http://schemas.microsoft.com/office/powerpoint/2010/main" val="2133498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921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DBEF31-3891-41AD-BC4D-F76E3DFEABF3}" type="slidenum">
              <a:rPr lang="en-US" smtClean="0"/>
              <a:pPr fontAlgn="base">
                <a:spcBef>
                  <a:spcPct val="0"/>
                </a:spcBef>
                <a:spcAft>
                  <a:spcPct val="0"/>
                </a:spcAft>
                <a:defRPr/>
              </a:pPr>
              <a:t>10</a:t>
            </a:fld>
            <a:endParaRPr lang="en-US"/>
          </a:p>
        </p:txBody>
      </p:sp>
    </p:spTree>
    <p:extLst>
      <p:ext uri="{BB962C8B-B14F-4D97-AF65-F5344CB8AC3E}">
        <p14:creationId xmlns:p14="http://schemas.microsoft.com/office/powerpoint/2010/main" val="919849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EF5C351-A4B7-4CB4-9714-4805F6AC23FE}" type="datetime1">
              <a:rPr lang="en-US"/>
              <a:pPr>
                <a:defRPr/>
              </a:pPr>
              <a:t>7/23/2024</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BA630790-7BF6-4FBA-97DF-4D3A9038089F}" type="slidenum">
              <a:rPr lang="en-US"/>
              <a:pPr>
                <a:defRPr/>
              </a:pPr>
              <a:t>‹#›</a:t>
            </a:fld>
            <a:endParaRPr lang="en-US"/>
          </a:p>
        </p:txBody>
      </p:sp>
    </p:spTree>
    <p:extLst>
      <p:ext uri="{BB962C8B-B14F-4D97-AF65-F5344CB8AC3E}">
        <p14:creationId xmlns:p14="http://schemas.microsoft.com/office/powerpoint/2010/main" val="766164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FC5A90C-25EE-4758-84B7-AC104F5AD8A8}" type="datetime1">
              <a:rPr lang="en-US"/>
              <a:pPr>
                <a:defRPr/>
              </a:pPr>
              <a:t>7/23/2024</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D26D44A5-1484-4967-843C-6F2A4185CDF6}" type="slidenum">
              <a:rPr lang="en-US"/>
              <a:pPr>
                <a:defRPr/>
              </a:pPr>
              <a:t>‹#›</a:t>
            </a:fld>
            <a:endParaRPr lang="en-US"/>
          </a:p>
        </p:txBody>
      </p:sp>
    </p:spTree>
    <p:extLst>
      <p:ext uri="{BB962C8B-B14F-4D97-AF65-F5344CB8AC3E}">
        <p14:creationId xmlns:p14="http://schemas.microsoft.com/office/powerpoint/2010/main" val="4280321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18EC557-7B7D-45E8-8504-07C97BFC0755}" type="datetime1">
              <a:rPr lang="en-US"/>
              <a:pPr>
                <a:defRPr/>
              </a:pPr>
              <a:t>7/23/2024</a:t>
            </a:fld>
            <a:endParaRPr lang="en-US"/>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20665359-3034-41FC-9137-64073D6AC492}" type="slidenum">
              <a:rPr lang="en-US"/>
              <a:pPr>
                <a:defRPr/>
              </a:pPr>
              <a:t>‹#›</a:t>
            </a:fld>
            <a:endParaRPr lang="en-US"/>
          </a:p>
        </p:txBody>
      </p:sp>
    </p:spTree>
    <p:extLst>
      <p:ext uri="{BB962C8B-B14F-4D97-AF65-F5344CB8AC3E}">
        <p14:creationId xmlns:p14="http://schemas.microsoft.com/office/powerpoint/2010/main" val="2416040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43800" cy="1143000"/>
          </a:xfrm>
        </p:spPr>
        <p:txBody>
          <a:bodyPr/>
          <a:lstStyle/>
          <a:p>
            <a:r>
              <a:rPr lang="en-US"/>
              <a:t>Click to edit Master title style</a:t>
            </a:r>
          </a:p>
        </p:txBody>
      </p:sp>
      <p:sp>
        <p:nvSpPr>
          <p:cNvPr id="3" name="Table Placeholder 2"/>
          <p:cNvSpPr>
            <a:spLocks noGrp="1"/>
          </p:cNvSpPr>
          <p:nvPr>
            <p:ph type="tbl" idx="1"/>
          </p:nvPr>
        </p:nvSpPr>
        <p:spPr>
          <a:xfrm>
            <a:off x="914400" y="1676400"/>
            <a:ext cx="7543800" cy="4038600"/>
          </a:xfrm>
        </p:spPr>
        <p:txBody>
          <a:bodyPr rtlCol="0">
            <a:normAutofit/>
          </a:bodyPr>
          <a:lstStyle/>
          <a:p>
            <a:pPr lvl="0"/>
            <a:endParaRPr lang="en-US" noProof="0"/>
          </a:p>
        </p:txBody>
      </p:sp>
      <p:sp>
        <p:nvSpPr>
          <p:cNvPr id="4" name="Footer Placeholder 3"/>
          <p:cNvSpPr>
            <a:spLocks noGrp="1"/>
          </p:cNvSpPr>
          <p:nvPr>
            <p:ph type="ftr" sz="quarter" idx="10"/>
          </p:nvPr>
        </p:nvSpPr>
        <p:spPr>
          <a:xfrm>
            <a:off x="914400" y="6248400"/>
            <a:ext cx="3505200" cy="457200"/>
          </a:xfrm>
        </p:spPr>
        <p:txBody>
          <a:bodyPr/>
          <a:lstStyle>
            <a:lvl1pPr>
              <a:defRPr/>
            </a:lvl1pPr>
          </a:lstStyle>
          <a:p>
            <a:r>
              <a:rPr lang="en-US" dirty="0"/>
              <a:t>Copyright © 2017 Pearson Ltd. All rights reserved.</a:t>
            </a:r>
          </a:p>
        </p:txBody>
      </p:sp>
      <p:sp>
        <p:nvSpPr>
          <p:cNvPr id="5" name="Slide Number Placeholder 4"/>
          <p:cNvSpPr>
            <a:spLocks noGrp="1"/>
          </p:cNvSpPr>
          <p:nvPr>
            <p:ph type="sldNum" sz="quarter" idx="11"/>
          </p:nvPr>
        </p:nvSpPr>
        <p:spPr>
          <a:xfrm>
            <a:off x="6553200" y="6248400"/>
            <a:ext cx="1905000" cy="457200"/>
          </a:xfrm>
        </p:spPr>
        <p:txBody>
          <a:bodyPr/>
          <a:lstStyle>
            <a:lvl1pPr>
              <a:defRPr/>
            </a:lvl1pPr>
          </a:lstStyle>
          <a:p>
            <a:pPr>
              <a:defRPr/>
            </a:pPr>
            <a:r>
              <a:rPr lang="en-US"/>
              <a:t>1-</a:t>
            </a:r>
            <a:fld id="{68B035AA-3976-4C68-A09A-BD315AA44B53}" type="slidenum">
              <a:rPr lang="en-US"/>
              <a:pPr>
                <a:defRPr/>
              </a:pPr>
              <a:t>‹#›</a:t>
            </a:fld>
            <a:endParaRPr lang="en-US"/>
          </a:p>
        </p:txBody>
      </p:sp>
    </p:spTree>
    <p:extLst>
      <p:ext uri="{BB962C8B-B14F-4D97-AF65-F5344CB8AC3E}">
        <p14:creationId xmlns:p14="http://schemas.microsoft.com/office/powerpoint/2010/main" val="4337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4876800" y="6324600"/>
            <a:ext cx="914400" cy="365125"/>
          </a:xfrm>
        </p:spPr>
        <p:txBody>
          <a:bodyPr/>
          <a:lstStyle>
            <a:lvl1pPr>
              <a:defRPr/>
            </a:lvl1pPr>
          </a:lstStyle>
          <a:p>
            <a:pPr>
              <a:defRPr/>
            </a:pPr>
            <a:fld id="{5E55A01C-9B59-46B7-8ECF-40A3626389D9}" type="datetime1">
              <a:rPr lang="en-US"/>
              <a:pPr>
                <a:defRPr/>
              </a:pPr>
              <a:t>7/23/2024</a:t>
            </a:fld>
            <a:endParaRPr lang="en-US" dirty="0"/>
          </a:p>
        </p:txBody>
      </p:sp>
      <p:sp>
        <p:nvSpPr>
          <p:cNvPr id="5" name="Slide Number Placeholder 7"/>
          <p:cNvSpPr>
            <a:spLocks noGrp="1"/>
          </p:cNvSpPr>
          <p:nvPr>
            <p:ph type="sldNum" sz="quarter" idx="11"/>
          </p:nvPr>
        </p:nvSpPr>
        <p:spPr/>
        <p:txBody>
          <a:bodyPr/>
          <a:lstStyle>
            <a:lvl1pPr>
              <a:defRPr/>
            </a:lvl1pPr>
          </a:lstStyle>
          <a:p>
            <a:pPr>
              <a:defRPr/>
            </a:pPr>
            <a:r>
              <a:rPr lang="en-US"/>
              <a:t>1-</a:t>
            </a:r>
            <a:fld id="{9D64593F-24D2-48E8-9E46-2CB51C3C8297}" type="slidenum">
              <a:rPr lang="en-US"/>
              <a:pPr>
                <a:defRPr/>
              </a:pPr>
              <a:t>‹#›</a:t>
            </a:fld>
            <a:endParaRPr lang="en-US"/>
          </a:p>
        </p:txBody>
      </p:sp>
      <p:sp>
        <p:nvSpPr>
          <p:cNvPr id="6" name="Footer Placeholder 8"/>
          <p:cNvSpPr>
            <a:spLocks noGrp="1"/>
          </p:cNvSpPr>
          <p:nvPr>
            <p:ph type="ftr" sz="quarter" idx="12"/>
          </p:nvPr>
        </p:nvSpPr>
        <p:spPr>
          <a:xfrm>
            <a:off x="457200" y="6340475"/>
            <a:ext cx="4343400" cy="365125"/>
          </a:xfrm>
        </p:spPr>
        <p:txBody>
          <a:bodyPr/>
          <a:lstStyle>
            <a:lvl1pPr>
              <a:defRPr/>
            </a:lvl1pPr>
          </a:lstStyle>
          <a:p>
            <a:r>
              <a:rPr lang="en-US" dirty="0"/>
              <a:t>Copyright © 2017 Pearson Ltd. All rights reserved.</a:t>
            </a:r>
            <a:endParaRPr lang="en-CA" dirty="0"/>
          </a:p>
        </p:txBody>
      </p:sp>
    </p:spTree>
    <p:extLst>
      <p:ext uri="{BB962C8B-B14F-4D97-AF65-F5344CB8AC3E}">
        <p14:creationId xmlns:p14="http://schemas.microsoft.com/office/powerpoint/2010/main" val="1916386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318C510-6CEB-4C45-880A-010C36ABF79B}" type="datetime1">
              <a:rPr lang="en-US"/>
              <a:pPr>
                <a:defRPr/>
              </a:pPr>
              <a:t>7/23/2024</a:t>
            </a:fld>
            <a:endParaRPr lang="en-US" dirty="0"/>
          </a:p>
        </p:txBody>
      </p:sp>
      <p:sp>
        <p:nvSpPr>
          <p:cNvPr id="5"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6" name="Slide Number Placeholder 5"/>
          <p:cNvSpPr>
            <a:spLocks noGrp="1"/>
          </p:cNvSpPr>
          <p:nvPr>
            <p:ph type="sldNum" sz="quarter" idx="12"/>
          </p:nvPr>
        </p:nvSpPr>
        <p:spPr/>
        <p:txBody>
          <a:bodyPr/>
          <a:lstStyle>
            <a:lvl1pPr>
              <a:defRPr/>
            </a:lvl1pPr>
          </a:lstStyle>
          <a:p>
            <a:pPr>
              <a:defRPr/>
            </a:pPr>
            <a:r>
              <a:rPr lang="en-US"/>
              <a:t>1-</a:t>
            </a:r>
            <a:fld id="{F5C48927-BF39-407E-B3B3-205C11596E0E}" type="slidenum">
              <a:rPr lang="en-US"/>
              <a:pPr>
                <a:defRPr/>
              </a:pPr>
              <a:t>‹#›</a:t>
            </a:fld>
            <a:endParaRPr lang="en-US"/>
          </a:p>
        </p:txBody>
      </p:sp>
    </p:spTree>
    <p:extLst>
      <p:ext uri="{BB962C8B-B14F-4D97-AF65-F5344CB8AC3E}">
        <p14:creationId xmlns:p14="http://schemas.microsoft.com/office/powerpoint/2010/main" val="149933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D8AAD9B-E181-4114-A3AE-972DAA48B980}" type="datetime1">
              <a:rPr lang="en-US"/>
              <a:pPr>
                <a:defRPr/>
              </a:pPr>
              <a:t>7/23/2024</a:t>
            </a:fld>
            <a:endParaRPr lang="en-US" dirty="0"/>
          </a:p>
        </p:txBody>
      </p:sp>
      <p:sp>
        <p:nvSpPr>
          <p:cNvPr id="6"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8FD528E8-BF99-4CE6-BDC8-023DCB386793}" type="slidenum">
              <a:rPr lang="en-US"/>
              <a:pPr>
                <a:defRPr/>
              </a:pPr>
              <a:t>‹#›</a:t>
            </a:fld>
            <a:endParaRPr lang="en-US"/>
          </a:p>
        </p:txBody>
      </p:sp>
    </p:spTree>
    <p:extLst>
      <p:ext uri="{BB962C8B-B14F-4D97-AF65-F5344CB8AC3E}">
        <p14:creationId xmlns:p14="http://schemas.microsoft.com/office/powerpoint/2010/main" val="423571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F14E415-A9F9-4844-918C-34982F3CC43C}" type="datetime1">
              <a:rPr lang="en-US"/>
              <a:pPr>
                <a:defRPr/>
              </a:pPr>
              <a:t>7/23/2024</a:t>
            </a:fld>
            <a:endParaRPr lang="en-US" dirty="0"/>
          </a:p>
        </p:txBody>
      </p:sp>
      <p:sp>
        <p:nvSpPr>
          <p:cNvPr id="8"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9" name="Slide Number Placeholder 5"/>
          <p:cNvSpPr>
            <a:spLocks noGrp="1"/>
          </p:cNvSpPr>
          <p:nvPr>
            <p:ph type="sldNum" sz="quarter" idx="12"/>
          </p:nvPr>
        </p:nvSpPr>
        <p:spPr/>
        <p:txBody>
          <a:bodyPr/>
          <a:lstStyle>
            <a:lvl1pPr>
              <a:defRPr/>
            </a:lvl1pPr>
          </a:lstStyle>
          <a:p>
            <a:pPr>
              <a:defRPr/>
            </a:pPr>
            <a:r>
              <a:rPr lang="en-US"/>
              <a:t>1-</a:t>
            </a:r>
            <a:fld id="{9A70A10C-6C78-4609-B63A-4266E39BD946}" type="slidenum">
              <a:rPr lang="en-US"/>
              <a:pPr>
                <a:defRPr/>
              </a:pPr>
              <a:t>‹#›</a:t>
            </a:fld>
            <a:endParaRPr lang="en-US"/>
          </a:p>
        </p:txBody>
      </p:sp>
    </p:spTree>
    <p:extLst>
      <p:ext uri="{BB962C8B-B14F-4D97-AF65-F5344CB8AC3E}">
        <p14:creationId xmlns:p14="http://schemas.microsoft.com/office/powerpoint/2010/main" val="2457617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44CAD5F-0CC3-4600-B06D-BD596ECD388D}" type="datetime1">
              <a:rPr lang="en-US"/>
              <a:pPr>
                <a:defRPr/>
              </a:pPr>
              <a:t>7/23/2024</a:t>
            </a:fld>
            <a:endParaRPr lang="en-US" dirty="0"/>
          </a:p>
        </p:txBody>
      </p:sp>
      <p:sp>
        <p:nvSpPr>
          <p:cNvPr id="4"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5" name="Slide Number Placeholder 5"/>
          <p:cNvSpPr>
            <a:spLocks noGrp="1"/>
          </p:cNvSpPr>
          <p:nvPr>
            <p:ph type="sldNum" sz="quarter" idx="12"/>
          </p:nvPr>
        </p:nvSpPr>
        <p:spPr/>
        <p:txBody>
          <a:bodyPr/>
          <a:lstStyle>
            <a:lvl1pPr>
              <a:defRPr/>
            </a:lvl1pPr>
          </a:lstStyle>
          <a:p>
            <a:pPr>
              <a:defRPr/>
            </a:pPr>
            <a:r>
              <a:rPr lang="en-US"/>
              <a:t>1-</a:t>
            </a:r>
            <a:fld id="{F8805472-79FC-4FEE-9EAA-1C2D05D415D6}" type="slidenum">
              <a:rPr lang="en-US"/>
              <a:pPr>
                <a:defRPr/>
              </a:pPr>
              <a:t>‹#›</a:t>
            </a:fld>
            <a:endParaRPr lang="en-US"/>
          </a:p>
        </p:txBody>
      </p:sp>
    </p:spTree>
    <p:extLst>
      <p:ext uri="{BB962C8B-B14F-4D97-AF65-F5344CB8AC3E}">
        <p14:creationId xmlns:p14="http://schemas.microsoft.com/office/powerpoint/2010/main" val="40378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6B7A8AC-8005-49D4-949E-EEC4698586CC}" type="datetime1">
              <a:rPr lang="en-US"/>
              <a:pPr>
                <a:defRPr/>
              </a:pPr>
              <a:t>7/23/2024</a:t>
            </a:fld>
            <a:endParaRPr lang="en-US" dirty="0"/>
          </a:p>
        </p:txBody>
      </p:sp>
      <p:sp>
        <p:nvSpPr>
          <p:cNvPr id="3"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4" name="Slide Number Placeholder 5"/>
          <p:cNvSpPr>
            <a:spLocks noGrp="1"/>
          </p:cNvSpPr>
          <p:nvPr>
            <p:ph type="sldNum" sz="quarter" idx="12"/>
          </p:nvPr>
        </p:nvSpPr>
        <p:spPr/>
        <p:txBody>
          <a:bodyPr/>
          <a:lstStyle>
            <a:lvl1pPr>
              <a:defRPr/>
            </a:lvl1pPr>
          </a:lstStyle>
          <a:p>
            <a:pPr>
              <a:defRPr/>
            </a:pPr>
            <a:r>
              <a:rPr lang="en-US"/>
              <a:t>1-</a:t>
            </a:r>
            <a:fld id="{EE1E3571-EC6F-44D7-A748-8B952B7E407D}" type="slidenum">
              <a:rPr lang="en-US"/>
              <a:pPr>
                <a:defRPr/>
              </a:pPr>
              <a:t>‹#›</a:t>
            </a:fld>
            <a:endParaRPr lang="en-US"/>
          </a:p>
        </p:txBody>
      </p:sp>
    </p:spTree>
    <p:extLst>
      <p:ext uri="{BB962C8B-B14F-4D97-AF65-F5344CB8AC3E}">
        <p14:creationId xmlns:p14="http://schemas.microsoft.com/office/powerpoint/2010/main" val="3838560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33AABE4-E9EE-4A9C-9B70-374F1EF53816}" type="datetime1">
              <a:rPr lang="en-US"/>
              <a:pPr>
                <a:defRPr/>
              </a:pPr>
              <a:t>7/23/2024</a:t>
            </a:fld>
            <a:endParaRPr lang="en-US" dirty="0"/>
          </a:p>
        </p:txBody>
      </p:sp>
      <p:sp>
        <p:nvSpPr>
          <p:cNvPr id="6"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BA18924E-14ED-4A0C-8662-02D4F629F623}" type="slidenum">
              <a:rPr lang="en-US"/>
              <a:pPr>
                <a:defRPr/>
              </a:pPr>
              <a:t>‹#›</a:t>
            </a:fld>
            <a:endParaRPr lang="en-US"/>
          </a:p>
        </p:txBody>
      </p:sp>
    </p:spTree>
    <p:extLst>
      <p:ext uri="{BB962C8B-B14F-4D97-AF65-F5344CB8AC3E}">
        <p14:creationId xmlns:p14="http://schemas.microsoft.com/office/powerpoint/2010/main" val="171394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B5CCC64-BAA8-4857-9FF9-F80D946A80DA}" type="datetime1">
              <a:rPr lang="en-US"/>
              <a:pPr>
                <a:defRPr/>
              </a:pPr>
              <a:t>7/23/2024</a:t>
            </a:fld>
            <a:endParaRPr lang="en-US" dirty="0"/>
          </a:p>
        </p:txBody>
      </p:sp>
      <p:sp>
        <p:nvSpPr>
          <p:cNvPr id="6" name="Footer Placeholder 4"/>
          <p:cNvSpPr>
            <a:spLocks noGrp="1"/>
          </p:cNvSpPr>
          <p:nvPr>
            <p:ph type="ftr" sz="quarter" idx="11"/>
          </p:nvPr>
        </p:nvSpPr>
        <p:spPr/>
        <p:txBody>
          <a:bodyPr/>
          <a:lstStyle>
            <a:lvl1pPr>
              <a:defRPr/>
            </a:lvl1pPr>
          </a:lstStyle>
          <a:p>
            <a:r>
              <a:rPr lang="en-US" dirty="0"/>
              <a:t>Copyright © 2017 Pearson Ltd. All rights reserved.</a:t>
            </a:r>
            <a:endParaRPr lang="en-CA" dirty="0"/>
          </a:p>
        </p:txBody>
      </p:sp>
      <p:sp>
        <p:nvSpPr>
          <p:cNvPr id="7" name="Slide Number Placeholder 5"/>
          <p:cNvSpPr>
            <a:spLocks noGrp="1"/>
          </p:cNvSpPr>
          <p:nvPr>
            <p:ph type="sldNum" sz="quarter" idx="12"/>
          </p:nvPr>
        </p:nvSpPr>
        <p:spPr/>
        <p:txBody>
          <a:bodyPr/>
          <a:lstStyle>
            <a:lvl1pPr>
              <a:defRPr/>
            </a:lvl1pPr>
          </a:lstStyle>
          <a:p>
            <a:pPr>
              <a:defRPr/>
            </a:pPr>
            <a:r>
              <a:rPr lang="en-US"/>
              <a:t>1-</a:t>
            </a:r>
            <a:fld id="{6EB2B5ED-BC5B-4D0A-A6A1-2877C505730F}" type="slidenum">
              <a:rPr lang="en-US"/>
              <a:pPr>
                <a:defRPr/>
              </a:pPr>
              <a:t>‹#›</a:t>
            </a:fld>
            <a:endParaRPr lang="en-US"/>
          </a:p>
        </p:txBody>
      </p:sp>
    </p:spTree>
    <p:extLst>
      <p:ext uri="{BB962C8B-B14F-4D97-AF65-F5344CB8AC3E}">
        <p14:creationId xmlns:p14="http://schemas.microsoft.com/office/powerpoint/2010/main" val="352180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48200" y="6340475"/>
            <a:ext cx="9144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08D88C8-721A-4F68-90FD-518094DEB7C8}" type="datetime1">
              <a:rPr lang="en-US"/>
              <a:pPr>
                <a:defRPr/>
              </a:pPr>
              <a:t>7/23/2024</a:t>
            </a:fld>
            <a:endParaRPr lang="en-US" dirty="0"/>
          </a:p>
        </p:txBody>
      </p:sp>
      <p:sp>
        <p:nvSpPr>
          <p:cNvPr id="5" name="Footer Placeholder 4"/>
          <p:cNvSpPr>
            <a:spLocks noGrp="1"/>
          </p:cNvSpPr>
          <p:nvPr>
            <p:ph type="ftr" sz="quarter" idx="3"/>
          </p:nvPr>
        </p:nvSpPr>
        <p:spPr>
          <a:xfrm>
            <a:off x="457200" y="635635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dirty="0"/>
              <a:t>Copyright © 2017 Pearson Ltd. All rights reserved.</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r>
              <a:rPr lang="en-US"/>
              <a:t>1-</a:t>
            </a:r>
            <a:fld id="{B5D48BFD-B7F8-4E63-B349-639491928C08}" type="slidenum">
              <a:rPr lang="en-US"/>
              <a:pPr>
                <a:defRPr/>
              </a:pPr>
              <a:t>‹#›</a:t>
            </a:fld>
            <a:endParaRPr lang="en-US"/>
          </a:p>
        </p:txBody>
      </p:sp>
      <p:pic>
        <p:nvPicPr>
          <p:cNvPr id="1031" name="Picture 2"/>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52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89" r:id="rId3"/>
    <p:sldLayoutId id="2147483688" r:id="rId4"/>
    <p:sldLayoutId id="2147483687" r:id="rId5"/>
    <p:sldLayoutId id="2147483686" r:id="rId6"/>
    <p:sldLayoutId id="2147483685" r:id="rId7"/>
    <p:sldLayoutId id="2147483684" r:id="rId8"/>
    <p:sldLayoutId id="2147483683" r:id="rId9"/>
    <p:sldLayoutId id="2147483692" r:id="rId10"/>
    <p:sldLayoutId id="2147483693" r:id="rId11"/>
    <p:sldLayoutId id="2147483694"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9.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0.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1.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25.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6.png"/></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5638800" y="457200"/>
            <a:ext cx="3276600" cy="1470025"/>
          </a:xfrm>
        </p:spPr>
        <p:txBody>
          <a:bodyPr/>
          <a:lstStyle/>
          <a:p>
            <a:pPr eaLnBrk="1" hangingPunct="1"/>
            <a:r>
              <a:rPr lang="en-US"/>
              <a:t>Chapter 1</a:t>
            </a:r>
          </a:p>
        </p:txBody>
      </p:sp>
      <p:sp>
        <p:nvSpPr>
          <p:cNvPr id="3" name="Subtitle 2"/>
          <p:cNvSpPr>
            <a:spLocks noGrp="1"/>
          </p:cNvSpPr>
          <p:nvPr>
            <p:ph type="subTitle" idx="1"/>
          </p:nvPr>
        </p:nvSpPr>
        <p:spPr>
          <a:xfrm>
            <a:off x="5638800" y="1905000"/>
            <a:ext cx="3352800" cy="1752600"/>
          </a:xfrm>
        </p:spPr>
        <p:txBody>
          <a:bodyPr rtlCol="0">
            <a:normAutofit/>
          </a:bodyPr>
          <a:lstStyle/>
          <a:p>
            <a:pPr eaLnBrk="1" fontAlgn="auto" hangingPunct="1">
              <a:spcAft>
                <a:spcPts val="0"/>
              </a:spcAft>
              <a:buFont typeface="Arial" pitchFamily="34" charset="0"/>
              <a:buNone/>
              <a:defRPr/>
            </a:pPr>
            <a:r>
              <a:rPr lang="en-US" dirty="0"/>
              <a:t>Getting Started</a:t>
            </a:r>
          </a:p>
        </p:txBody>
      </p:sp>
      <p:sp>
        <p:nvSpPr>
          <p:cNvPr id="7174" name="Rectangle 5"/>
          <p:cNvSpPr>
            <a:spLocks noChangeArrowheads="1"/>
          </p:cNvSpPr>
          <p:nvPr/>
        </p:nvSpPr>
        <p:spPr bwMode="auto">
          <a:xfrm>
            <a:off x="5638800" y="6257836"/>
            <a:ext cx="2133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100" dirty="0">
                <a:latin typeface="Calibri" pitchFamily="34" charset="0"/>
              </a:rPr>
              <a:t>Copyright © 2017 Pearson Ltd. </a:t>
            </a:r>
            <a:br>
              <a:rPr lang="en-US" sz="1100" dirty="0">
                <a:latin typeface="Calibri" pitchFamily="34" charset="0"/>
              </a:rPr>
            </a:br>
            <a:r>
              <a:rPr lang="en-US" sz="1100" dirty="0">
                <a:latin typeface="Calibri" pitchFamily="34" charset="0"/>
              </a:rPr>
              <a:t>All rights reserved.</a:t>
            </a:r>
            <a:endParaRPr lang="en-CA" sz="1100" dirty="0">
              <a:latin typeface="Calibri" pitchFamily="34" charset="0"/>
            </a:endParaRPr>
          </a:p>
        </p:txBody>
      </p:sp>
      <p:sp>
        <p:nvSpPr>
          <p:cNvPr id="7" name="Rectangle 6"/>
          <p:cNvSpPr/>
          <p:nvPr/>
        </p:nvSpPr>
        <p:spPr>
          <a:xfrm>
            <a:off x="5943600" y="4953000"/>
            <a:ext cx="2971800" cy="1384995"/>
          </a:xfrm>
          <a:prstGeom prst="rect">
            <a:avLst/>
          </a:prstGeom>
        </p:spPr>
        <p:txBody>
          <a:bodyPr>
            <a:spAutoFit/>
          </a:bodyPr>
          <a:lstStyle/>
          <a:p>
            <a:pPr algn="r" fontAlgn="auto">
              <a:spcBef>
                <a:spcPts val="0"/>
              </a:spcBef>
              <a:spcAft>
                <a:spcPts val="0"/>
              </a:spcAft>
              <a:defRPr/>
            </a:pPr>
            <a:r>
              <a:rPr lang="en-US" sz="1400" dirty="0">
                <a:solidFill>
                  <a:schemeClr val="tx1">
                    <a:alpha val="42000"/>
                  </a:schemeClr>
                </a:solidFill>
              </a:rPr>
              <a:t>Slides prepared by Rose Williams, </a:t>
            </a:r>
            <a:r>
              <a:rPr lang="en-US" sz="1400" i="1" dirty="0">
                <a:solidFill>
                  <a:schemeClr val="tx1">
                    <a:alpha val="42000"/>
                  </a:schemeClr>
                </a:solidFill>
              </a:rPr>
              <a:t>Binghamton University</a:t>
            </a:r>
            <a:r>
              <a:rPr lang="en-US" sz="1400" dirty="0">
                <a:solidFill>
                  <a:schemeClr val="tx1">
                    <a:alpha val="42000"/>
                  </a:schemeClr>
                </a:solidFill>
              </a:rPr>
              <a:t> </a:t>
            </a:r>
          </a:p>
          <a:p>
            <a:pPr algn="r" fontAlgn="auto">
              <a:spcBef>
                <a:spcPts val="0"/>
              </a:spcBef>
              <a:spcAft>
                <a:spcPts val="0"/>
              </a:spcAft>
              <a:defRPr/>
            </a:pPr>
            <a:endParaRPr lang="en-US" sz="1400" dirty="0">
              <a:solidFill>
                <a:schemeClr val="tx1">
                  <a:alpha val="42000"/>
                </a:schemeClr>
              </a:solidFill>
            </a:endParaRPr>
          </a:p>
          <a:p>
            <a:pPr algn="r" fontAlgn="auto">
              <a:spcBef>
                <a:spcPts val="0"/>
              </a:spcBef>
              <a:spcAft>
                <a:spcPts val="0"/>
              </a:spcAft>
              <a:defRPr/>
            </a:pPr>
            <a:r>
              <a:rPr lang="en-US" sz="1400" dirty="0">
                <a:solidFill>
                  <a:schemeClr val="tx1">
                    <a:alpha val="42000"/>
                  </a:schemeClr>
                </a:solidFill>
              </a:rPr>
              <a:t>Kenrick Mock, </a:t>
            </a:r>
            <a:r>
              <a:rPr lang="en-US" sz="1400" i="1" dirty="0">
                <a:solidFill>
                  <a:schemeClr val="tx1">
                    <a:alpha val="42000"/>
                  </a:schemeClr>
                </a:solidFill>
              </a:rPr>
              <a:t>University of Alaska Anchorage</a:t>
            </a:r>
            <a:r>
              <a:rPr lang="en-US" sz="1400" dirty="0">
                <a:solidFill>
                  <a:schemeClr val="tx1">
                    <a:alpha val="42000"/>
                  </a:schemeClr>
                </a:solidFill>
              </a:rPr>
              <a:t> </a:t>
            </a:r>
          </a:p>
          <a:p>
            <a:pPr algn="r" fontAlgn="auto">
              <a:spcBef>
                <a:spcPts val="0"/>
              </a:spcBef>
              <a:spcAft>
                <a:spcPts val="0"/>
              </a:spcAft>
              <a:defRPr/>
            </a:pPr>
            <a:endParaRPr lang="en-US" sz="1400" dirty="0">
              <a:solidFill>
                <a:schemeClr val="tx1">
                  <a:alpha val="42000"/>
                </a:schemeClr>
              </a:solidFill>
            </a:endParaRPr>
          </a:p>
        </p:txBody>
      </p:sp>
      <p:pic>
        <p:nvPicPr>
          <p:cNvPr id="8" name="Picture 2" descr="http://www-fp.pearsonhighered.com/assets/hip/images/bigcovers/0134041674.jpg"/>
          <p:cNvPicPr>
            <a:picLocks noChangeAspect="1" noChangeArrowheads="1"/>
          </p:cNvPicPr>
          <p:nvPr/>
        </p:nvPicPr>
        <p:blipFill>
          <a:blip r:embed="rId3"/>
          <a:stretch>
            <a:fillRect/>
          </a:stretch>
        </p:blipFill>
        <p:spPr bwMode="auto">
          <a:xfrm>
            <a:off x="-1" y="0"/>
            <a:ext cx="5545666"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Applets</a:t>
            </a:r>
          </a:p>
        </p:txBody>
      </p:sp>
      <p:sp>
        <p:nvSpPr>
          <p:cNvPr id="15363" name="Rectangle 3"/>
          <p:cNvSpPr>
            <a:spLocks noGrp="1" noChangeArrowheads="1"/>
          </p:cNvSpPr>
          <p:nvPr>
            <p:ph type="body" idx="1"/>
          </p:nvPr>
        </p:nvSpPr>
        <p:spPr/>
        <p:txBody>
          <a:bodyPr/>
          <a:lstStyle/>
          <a:p>
            <a:pPr eaLnBrk="1" hangingPunct="1">
              <a:lnSpc>
                <a:spcPct val="90000"/>
              </a:lnSpc>
            </a:pPr>
            <a:r>
              <a:rPr lang="en-US" sz="2800"/>
              <a:t>A Java </a:t>
            </a:r>
            <a:r>
              <a:rPr lang="en-US" sz="2800" i="1"/>
              <a:t>applet</a:t>
            </a:r>
            <a:r>
              <a:rPr lang="en-US" sz="2800"/>
              <a:t> (</a:t>
            </a:r>
            <a:r>
              <a:rPr lang="en-US" sz="2800" i="1"/>
              <a:t>little Java application</a:t>
            </a:r>
            <a:r>
              <a:rPr lang="en-US" sz="2800"/>
              <a:t>) is a Java program that is meant to be run from a Web browser</a:t>
            </a:r>
          </a:p>
          <a:p>
            <a:pPr lvl="1" eaLnBrk="1" hangingPunct="1">
              <a:lnSpc>
                <a:spcPct val="90000"/>
              </a:lnSpc>
            </a:pPr>
            <a:r>
              <a:rPr lang="en-US" sz="2400"/>
              <a:t>Can be run from a location on the Internet</a:t>
            </a:r>
          </a:p>
          <a:p>
            <a:pPr lvl="1" eaLnBrk="1" hangingPunct="1">
              <a:lnSpc>
                <a:spcPct val="90000"/>
              </a:lnSpc>
            </a:pPr>
            <a:r>
              <a:rPr lang="en-US" sz="2400"/>
              <a:t>Can also be run with an applet viewer program for debugging</a:t>
            </a:r>
          </a:p>
          <a:p>
            <a:pPr lvl="1" eaLnBrk="1" hangingPunct="1">
              <a:lnSpc>
                <a:spcPct val="90000"/>
              </a:lnSpc>
            </a:pPr>
            <a:r>
              <a:rPr lang="en-US" sz="2400"/>
              <a:t>Applets always use a windowing interface</a:t>
            </a:r>
          </a:p>
          <a:p>
            <a:pPr eaLnBrk="1" hangingPunct="1">
              <a:lnSpc>
                <a:spcPct val="90000"/>
              </a:lnSpc>
            </a:pPr>
            <a:r>
              <a:rPr lang="en-US" sz="2800"/>
              <a:t>In contrast, application programs may use a windowing interface or console (i.e., text) I/O</a:t>
            </a:r>
          </a:p>
        </p:txBody>
      </p:sp>
      <p:sp>
        <p:nvSpPr>
          <p:cNvPr id="6" name="Slide Number Placeholder 5"/>
          <p:cNvSpPr>
            <a:spLocks noGrp="1"/>
          </p:cNvSpPr>
          <p:nvPr>
            <p:ph type="sldNum" sz="quarter" idx="11"/>
          </p:nvPr>
        </p:nvSpPr>
        <p:spPr/>
        <p:txBody>
          <a:bodyPr/>
          <a:lstStyle/>
          <a:p>
            <a:pPr>
              <a:defRPr/>
            </a:pPr>
            <a:r>
              <a:rPr lang="en-US"/>
              <a:t>1-</a:t>
            </a:r>
            <a:fld id="{7300CA93-6245-4FC6-B4DC-5480BEC9BFE6}" type="slidenum">
              <a:rPr lang="en-US"/>
              <a:pPr>
                <a:defRPr/>
              </a:pPr>
              <a:t>10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t>Program Documentation</a:t>
            </a:r>
          </a:p>
        </p:txBody>
      </p:sp>
      <p:sp>
        <p:nvSpPr>
          <p:cNvPr id="80899" name="Rectangle 3"/>
          <p:cNvSpPr>
            <a:spLocks noGrp="1" noChangeArrowheads="1"/>
          </p:cNvSpPr>
          <p:nvPr>
            <p:ph type="body" idx="1"/>
          </p:nvPr>
        </p:nvSpPr>
        <p:spPr>
          <a:xfrm>
            <a:off x="914400" y="1600200"/>
            <a:ext cx="7543800" cy="4343400"/>
          </a:xfrm>
        </p:spPr>
        <p:txBody>
          <a:bodyPr/>
          <a:lstStyle/>
          <a:p>
            <a:pPr eaLnBrk="1" hangingPunct="1">
              <a:lnSpc>
                <a:spcPct val="80000"/>
              </a:lnSpc>
            </a:pPr>
            <a:r>
              <a:rPr lang="en-US" sz="2800"/>
              <a:t>Java comes with a program called </a:t>
            </a:r>
            <a:r>
              <a:rPr lang="en-US" sz="2800" b="1">
                <a:solidFill>
                  <a:srgbClr val="034CA1"/>
                </a:solidFill>
                <a:latin typeface="Courier New" pitchFamily="49" charset="0"/>
              </a:rPr>
              <a:t>javadoc</a:t>
            </a:r>
            <a:r>
              <a:rPr lang="en-US" sz="2800"/>
              <a:t> that will automatically extract documentation from block comments in the classes you define</a:t>
            </a:r>
          </a:p>
          <a:p>
            <a:pPr lvl="1" eaLnBrk="1" hangingPunct="1">
              <a:lnSpc>
                <a:spcPct val="80000"/>
              </a:lnSpc>
            </a:pPr>
            <a:r>
              <a:rPr lang="en-US" sz="2400"/>
              <a:t>As long as their opening has an extra asterisk (</a:t>
            </a:r>
            <a:r>
              <a:rPr lang="en-US" sz="2400" b="1">
                <a:solidFill>
                  <a:srgbClr val="034CA1"/>
                </a:solidFill>
                <a:latin typeface="Courier New" pitchFamily="49" charset="0"/>
              </a:rPr>
              <a:t>/**</a:t>
            </a:r>
            <a:r>
              <a:rPr lang="en-US" sz="2400"/>
              <a:t>)</a:t>
            </a:r>
          </a:p>
          <a:p>
            <a:pPr eaLnBrk="1" hangingPunct="1">
              <a:lnSpc>
                <a:spcPct val="80000"/>
              </a:lnSpc>
            </a:pPr>
            <a:r>
              <a:rPr lang="en-US" sz="2800"/>
              <a:t>Ultimately, a well written program is self-documenting</a:t>
            </a:r>
          </a:p>
          <a:p>
            <a:pPr lvl="1" eaLnBrk="1" hangingPunct="1">
              <a:lnSpc>
                <a:spcPct val="80000"/>
              </a:lnSpc>
            </a:pPr>
            <a:r>
              <a:rPr lang="en-US" sz="2400"/>
              <a:t>Its structure is made clear by the choice of identifier names and the indenting pattern</a:t>
            </a:r>
          </a:p>
          <a:p>
            <a:pPr lvl="1" eaLnBrk="1" hangingPunct="1">
              <a:lnSpc>
                <a:spcPct val="80000"/>
              </a:lnSpc>
            </a:pPr>
            <a:r>
              <a:rPr lang="en-US" sz="2400"/>
              <a:t>When one structure is nested inside another, the inside structure is indented one more level</a:t>
            </a:r>
          </a:p>
        </p:txBody>
      </p:sp>
      <p:sp>
        <p:nvSpPr>
          <p:cNvPr id="6" name="Slide Number Placeholder 5"/>
          <p:cNvSpPr>
            <a:spLocks noGrp="1"/>
          </p:cNvSpPr>
          <p:nvPr>
            <p:ph type="sldNum" sz="quarter" idx="11"/>
          </p:nvPr>
        </p:nvSpPr>
        <p:spPr/>
        <p:txBody>
          <a:bodyPr/>
          <a:lstStyle/>
          <a:p>
            <a:pPr>
              <a:defRPr/>
            </a:pPr>
            <a:r>
              <a:rPr lang="en-US"/>
              <a:t>1-</a:t>
            </a:r>
            <a:fld id="{EA78A641-88BF-41C4-A4F5-221BFB2FA735}" type="slidenum">
              <a:rPr lang="en-US"/>
              <a:pPr>
                <a:defRPr/>
              </a:pPr>
              <a:t>100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76200"/>
            <a:ext cx="8229600" cy="1143000"/>
          </a:xfrm>
        </p:spPr>
        <p:txBody>
          <a:bodyPr/>
          <a:lstStyle/>
          <a:p>
            <a:pPr eaLnBrk="1" hangingPunct="1"/>
            <a:r>
              <a:rPr lang="en-US"/>
              <a:t>Comments and a Named Constant</a:t>
            </a:r>
          </a:p>
        </p:txBody>
      </p:sp>
      <p:pic>
        <p:nvPicPr>
          <p:cNvPr id="81923" name="Picture 7" descr="D1_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823913"/>
            <a:ext cx="6148387" cy="565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AA206D4B-BBAF-41E8-8F4F-3A1DB454DE5E}" type="slidenum">
              <a:rPr lang="en-US"/>
              <a:pPr>
                <a:defRPr/>
              </a:pPr>
              <a:t>101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537A-3324-1ECA-9600-C93806621944}"/>
              </a:ext>
            </a:extLst>
          </p:cNvPr>
          <p:cNvSpPr>
            <a:spLocks noGrp="1"/>
          </p:cNvSpPr>
          <p:nvPr>
            <p:ph type="title"/>
          </p:nvPr>
        </p:nvSpPr>
        <p:spPr/>
        <p:txBody>
          <a:bodyPr/>
          <a:lstStyle/>
          <a:p>
            <a:r>
              <a:rPr lang="en-ZA" dirty="0"/>
              <a:t>Sample Python Program</a:t>
            </a:r>
          </a:p>
        </p:txBody>
      </p:sp>
      <p:pic>
        <p:nvPicPr>
          <p:cNvPr id="7" name="Content Placeholder 6">
            <a:extLst>
              <a:ext uri="{FF2B5EF4-FFF2-40B4-BE49-F238E27FC236}">
                <a16:creationId xmlns:a16="http://schemas.microsoft.com/office/drawing/2014/main" id="{B50C3AE1-1698-B9F7-FD83-6DA3CD45AF21}"/>
              </a:ext>
            </a:extLst>
          </p:cNvPr>
          <p:cNvPicPr>
            <a:picLocks noGrp="1" noChangeAspect="1"/>
          </p:cNvPicPr>
          <p:nvPr>
            <p:ph idx="1"/>
          </p:nvPr>
        </p:nvPicPr>
        <p:blipFill>
          <a:blip r:embed="rId2"/>
          <a:stretch>
            <a:fillRect/>
          </a:stretch>
        </p:blipFill>
        <p:spPr>
          <a:xfrm>
            <a:off x="609600" y="1600200"/>
            <a:ext cx="8406786" cy="4740275"/>
          </a:xfrm>
        </p:spPr>
      </p:pic>
      <p:sp>
        <p:nvSpPr>
          <p:cNvPr id="4" name="Slide Number Placeholder 3">
            <a:extLst>
              <a:ext uri="{FF2B5EF4-FFF2-40B4-BE49-F238E27FC236}">
                <a16:creationId xmlns:a16="http://schemas.microsoft.com/office/drawing/2014/main" id="{A321EB4E-11EB-1740-CFE6-6BC0EF483672}"/>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11</a:t>
            </a:fld>
            <a:endParaRPr lang="en-US"/>
          </a:p>
        </p:txBody>
      </p:sp>
      <p:sp>
        <p:nvSpPr>
          <p:cNvPr id="5" name="Footer Placeholder 4">
            <a:extLst>
              <a:ext uri="{FF2B5EF4-FFF2-40B4-BE49-F238E27FC236}">
                <a16:creationId xmlns:a16="http://schemas.microsoft.com/office/drawing/2014/main" id="{5BD525BE-1BE2-5508-6720-3E703A3BDD9B}"/>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45347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 Sample Java Application Program</a:t>
            </a:r>
          </a:p>
        </p:txBody>
      </p:sp>
      <p:pic>
        <p:nvPicPr>
          <p:cNvPr id="16387" name="Picture 5" descr="D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7343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B2F2CBE1-527C-438B-96AE-A907E592FA9E}" type="slidenum">
              <a:rPr lang="en-US"/>
              <a:pPr>
                <a:defRPr/>
              </a:pPr>
              <a:t>12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Computer Language Levels</a:t>
            </a:r>
          </a:p>
        </p:txBody>
      </p:sp>
      <p:sp>
        <p:nvSpPr>
          <p:cNvPr id="21507" name="Rectangle 3"/>
          <p:cNvSpPr>
            <a:spLocks noGrp="1" noChangeArrowheads="1"/>
          </p:cNvSpPr>
          <p:nvPr>
            <p:ph type="body" idx="1"/>
          </p:nvPr>
        </p:nvSpPr>
        <p:spPr/>
        <p:txBody>
          <a:bodyPr/>
          <a:lstStyle/>
          <a:p>
            <a:pPr eaLnBrk="1" hangingPunct="1">
              <a:lnSpc>
                <a:spcPct val="80000"/>
              </a:lnSpc>
            </a:pPr>
            <a:r>
              <a:rPr lang="en-US" sz="2400" i="1"/>
              <a:t>High-level language</a:t>
            </a:r>
            <a:r>
              <a:rPr lang="en-US" sz="2400"/>
              <a:t>:  A language that people can read, write, and  understand</a:t>
            </a:r>
          </a:p>
          <a:p>
            <a:pPr lvl="1" eaLnBrk="1" hangingPunct="1">
              <a:lnSpc>
                <a:spcPct val="80000"/>
              </a:lnSpc>
            </a:pPr>
            <a:r>
              <a:rPr lang="en-US" sz="2000"/>
              <a:t>A program written in a high-level language must be translated into a language that can be understood by a computer before it can be run</a:t>
            </a:r>
          </a:p>
          <a:p>
            <a:pPr eaLnBrk="1" hangingPunct="1">
              <a:lnSpc>
                <a:spcPct val="80000"/>
              </a:lnSpc>
            </a:pPr>
            <a:r>
              <a:rPr lang="en-US" sz="2400" i="1"/>
              <a:t>Machine language</a:t>
            </a:r>
            <a:r>
              <a:rPr lang="en-US" sz="2400"/>
              <a:t>:  A language that a computer can understand</a:t>
            </a:r>
          </a:p>
          <a:p>
            <a:pPr eaLnBrk="1" hangingPunct="1">
              <a:lnSpc>
                <a:spcPct val="80000"/>
              </a:lnSpc>
            </a:pPr>
            <a:r>
              <a:rPr lang="en-US" sz="2400" i="1"/>
              <a:t>Low-level language</a:t>
            </a:r>
            <a:r>
              <a:rPr lang="en-US" sz="2400"/>
              <a:t>:  Machine language or any language similar to machine language </a:t>
            </a:r>
          </a:p>
          <a:p>
            <a:pPr eaLnBrk="1" hangingPunct="1">
              <a:lnSpc>
                <a:spcPct val="80000"/>
              </a:lnSpc>
            </a:pPr>
            <a:r>
              <a:rPr lang="en-US" sz="2400" i="1"/>
              <a:t>Compiler</a:t>
            </a:r>
            <a:r>
              <a:rPr lang="en-US" sz="2400"/>
              <a:t>:  A program that translates a high-level language program into an equivalent low-level language  program</a:t>
            </a:r>
          </a:p>
          <a:p>
            <a:pPr lvl="1" eaLnBrk="1" hangingPunct="1">
              <a:lnSpc>
                <a:spcPct val="80000"/>
              </a:lnSpc>
            </a:pPr>
            <a:r>
              <a:rPr lang="en-US" sz="2000"/>
              <a:t>This translation process is called </a:t>
            </a:r>
            <a:r>
              <a:rPr lang="en-US" sz="2000" i="1"/>
              <a:t>compiling</a:t>
            </a:r>
          </a:p>
        </p:txBody>
      </p:sp>
      <p:sp>
        <p:nvSpPr>
          <p:cNvPr id="6" name="Slide Number Placeholder 5"/>
          <p:cNvSpPr>
            <a:spLocks noGrp="1"/>
          </p:cNvSpPr>
          <p:nvPr>
            <p:ph type="sldNum" sz="quarter" idx="11"/>
          </p:nvPr>
        </p:nvSpPr>
        <p:spPr/>
        <p:txBody>
          <a:bodyPr/>
          <a:lstStyle/>
          <a:p>
            <a:pPr>
              <a:defRPr/>
            </a:pPr>
            <a:r>
              <a:rPr lang="en-US"/>
              <a:t>1-</a:t>
            </a:r>
            <a:fld id="{F7AEA5ED-BCB5-4306-80CA-3509EB03C8E2}" type="slidenum">
              <a:rPr lang="en-US"/>
              <a:pPr>
                <a:defRPr/>
              </a:pPr>
              <a:t>13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424494217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200"/>
              <a:t>Byte-Code and the Java Virtual Machine</a:t>
            </a:r>
          </a:p>
        </p:txBody>
      </p:sp>
      <p:sp>
        <p:nvSpPr>
          <p:cNvPr id="22531" name="Rectangle 3"/>
          <p:cNvSpPr>
            <a:spLocks noGrp="1" noChangeArrowheads="1"/>
          </p:cNvSpPr>
          <p:nvPr>
            <p:ph type="body" idx="1"/>
          </p:nvPr>
        </p:nvSpPr>
        <p:spPr/>
        <p:txBody>
          <a:bodyPr/>
          <a:lstStyle/>
          <a:p>
            <a:pPr eaLnBrk="1" hangingPunct="1">
              <a:lnSpc>
                <a:spcPct val="90000"/>
              </a:lnSpc>
            </a:pPr>
            <a:r>
              <a:rPr lang="en-US" sz="2400" dirty="0"/>
              <a:t>The compilers for most programming languages translate high-level programs directly into the machine language for a particular computer</a:t>
            </a:r>
          </a:p>
          <a:p>
            <a:pPr lvl="1" eaLnBrk="1" hangingPunct="1">
              <a:lnSpc>
                <a:spcPct val="90000"/>
              </a:lnSpc>
            </a:pPr>
            <a:r>
              <a:rPr lang="en-US" sz="2000" dirty="0"/>
              <a:t>Since different computers have different machine languages, a different compiler is needed for each one</a:t>
            </a:r>
          </a:p>
          <a:p>
            <a:pPr eaLnBrk="1" hangingPunct="1">
              <a:lnSpc>
                <a:spcPct val="90000"/>
              </a:lnSpc>
            </a:pPr>
            <a:r>
              <a:rPr lang="en-US" sz="2400" dirty="0"/>
              <a:t>In contrast, the Java compiler translates Java programs into </a:t>
            </a:r>
            <a:r>
              <a:rPr lang="en-US" sz="2400" i="1" dirty="0"/>
              <a:t>byte-code</a:t>
            </a:r>
            <a:r>
              <a:rPr lang="en-US" sz="2400" dirty="0"/>
              <a:t>, a machine language for a fictitious computer called the </a:t>
            </a:r>
            <a:r>
              <a:rPr lang="en-US" sz="2400" i="1" dirty="0"/>
              <a:t>Java Virtual Machine</a:t>
            </a:r>
          </a:p>
          <a:p>
            <a:pPr lvl="1" eaLnBrk="1" hangingPunct="1">
              <a:lnSpc>
                <a:spcPct val="90000"/>
              </a:lnSpc>
            </a:pPr>
            <a:r>
              <a:rPr lang="en-US" sz="2000" dirty="0"/>
              <a:t>Once compiled to </a:t>
            </a:r>
            <a:r>
              <a:rPr lang="en-US" sz="2000" i="1" dirty="0"/>
              <a:t>byte-code</a:t>
            </a:r>
            <a:r>
              <a:rPr lang="en-US" sz="2000" dirty="0"/>
              <a:t>, a Java program can be used on any computer, making it very portable</a:t>
            </a:r>
          </a:p>
        </p:txBody>
      </p:sp>
      <p:sp>
        <p:nvSpPr>
          <p:cNvPr id="6" name="Slide Number Placeholder 5"/>
          <p:cNvSpPr>
            <a:spLocks noGrp="1"/>
          </p:cNvSpPr>
          <p:nvPr>
            <p:ph type="sldNum" sz="quarter" idx="11"/>
          </p:nvPr>
        </p:nvSpPr>
        <p:spPr/>
        <p:txBody>
          <a:bodyPr/>
          <a:lstStyle/>
          <a:p>
            <a:pPr>
              <a:defRPr/>
            </a:pPr>
            <a:r>
              <a:rPr lang="en-US"/>
              <a:t>1-</a:t>
            </a:r>
            <a:fld id="{EC2DB129-E863-4E0E-A678-C7D625BD845E}" type="slidenum">
              <a:rPr lang="en-US"/>
              <a:pPr>
                <a:defRPr/>
              </a:pPr>
              <a:t>14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75929920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a:t>Byte-Code and the Java Virtual Machine</a:t>
            </a:r>
          </a:p>
        </p:txBody>
      </p:sp>
      <p:sp>
        <p:nvSpPr>
          <p:cNvPr id="23555" name="Rectangle 3"/>
          <p:cNvSpPr>
            <a:spLocks noGrp="1" noChangeArrowheads="1"/>
          </p:cNvSpPr>
          <p:nvPr>
            <p:ph type="body" idx="1"/>
          </p:nvPr>
        </p:nvSpPr>
        <p:spPr/>
        <p:txBody>
          <a:bodyPr/>
          <a:lstStyle/>
          <a:p>
            <a:pPr eaLnBrk="1" hangingPunct="1">
              <a:lnSpc>
                <a:spcPct val="90000"/>
              </a:lnSpc>
            </a:pPr>
            <a:r>
              <a:rPr lang="en-US" sz="2800" i="1" dirty="0"/>
              <a:t>Interpreter:  </a:t>
            </a:r>
            <a:r>
              <a:rPr lang="en-US" sz="2800" dirty="0"/>
              <a:t>The program that translates a program written in Java byte-code into the machine language for a particular computer when a Java program is executed</a:t>
            </a:r>
            <a:endParaRPr lang="en-US" sz="2800" i="1" dirty="0"/>
          </a:p>
          <a:p>
            <a:pPr lvl="1" eaLnBrk="1" hangingPunct="1">
              <a:lnSpc>
                <a:spcPct val="90000"/>
              </a:lnSpc>
            </a:pPr>
            <a:r>
              <a:rPr lang="en-US" sz="2400" dirty="0"/>
              <a:t>The interpreter translates and immediately executes each byte-code instruction, one after another</a:t>
            </a:r>
          </a:p>
          <a:p>
            <a:pPr lvl="1" eaLnBrk="1" hangingPunct="1">
              <a:lnSpc>
                <a:spcPct val="90000"/>
              </a:lnSpc>
            </a:pPr>
            <a:r>
              <a:rPr lang="en-US" sz="2400" dirty="0"/>
              <a:t>Translating byte-code into machine code is relatively easy compared to the initial compilation step </a:t>
            </a:r>
          </a:p>
          <a:p>
            <a:pPr eaLnBrk="1" hangingPunct="1">
              <a:lnSpc>
                <a:spcPct val="90000"/>
              </a:lnSpc>
            </a:pPr>
            <a:r>
              <a:rPr lang="en-US" dirty="0"/>
              <a:t>Most Java programs today run using a Just-In-Time or JIT compiler which compiles a section of byte-code at a time into machine code</a:t>
            </a:r>
          </a:p>
        </p:txBody>
      </p:sp>
      <p:sp>
        <p:nvSpPr>
          <p:cNvPr id="6" name="Slide Number Placeholder 5"/>
          <p:cNvSpPr>
            <a:spLocks noGrp="1"/>
          </p:cNvSpPr>
          <p:nvPr>
            <p:ph type="sldNum" sz="quarter" idx="11"/>
          </p:nvPr>
        </p:nvSpPr>
        <p:spPr/>
        <p:txBody>
          <a:bodyPr/>
          <a:lstStyle/>
          <a:p>
            <a:pPr>
              <a:defRPr/>
            </a:pPr>
            <a:r>
              <a:rPr lang="en-US"/>
              <a:t>1-</a:t>
            </a:r>
            <a:fld id="{AF0F9A47-096E-464A-A39E-FD961770A924}" type="slidenum">
              <a:rPr lang="en-US"/>
              <a:pPr>
                <a:defRPr/>
              </a:pPr>
              <a:t>15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85205975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Program terminology</a:t>
            </a:r>
          </a:p>
        </p:txBody>
      </p:sp>
      <p:sp>
        <p:nvSpPr>
          <p:cNvPr id="24579" name="Rectangle 3"/>
          <p:cNvSpPr>
            <a:spLocks noGrp="1" noChangeArrowheads="1"/>
          </p:cNvSpPr>
          <p:nvPr>
            <p:ph type="body" idx="1"/>
          </p:nvPr>
        </p:nvSpPr>
        <p:spPr/>
        <p:txBody>
          <a:bodyPr/>
          <a:lstStyle/>
          <a:p>
            <a:pPr eaLnBrk="1" hangingPunct="1">
              <a:lnSpc>
                <a:spcPct val="80000"/>
              </a:lnSpc>
            </a:pPr>
            <a:r>
              <a:rPr lang="en-US" sz="2800" i="1"/>
              <a:t>Code</a:t>
            </a:r>
            <a:r>
              <a:rPr lang="en-US" sz="2800"/>
              <a:t>:  A program or a part of a program</a:t>
            </a:r>
          </a:p>
          <a:p>
            <a:pPr eaLnBrk="1" hangingPunct="1">
              <a:lnSpc>
                <a:spcPct val="80000"/>
              </a:lnSpc>
            </a:pPr>
            <a:r>
              <a:rPr lang="en-US" sz="2800" i="1"/>
              <a:t>Source code</a:t>
            </a:r>
            <a:r>
              <a:rPr lang="en-US" sz="2800"/>
              <a:t> (or </a:t>
            </a:r>
            <a:r>
              <a:rPr lang="en-US" sz="2800" i="1"/>
              <a:t>source program</a:t>
            </a:r>
            <a:r>
              <a:rPr lang="en-US" sz="2800"/>
              <a:t>):  A  program written in a high-level language such as Java</a:t>
            </a:r>
          </a:p>
          <a:p>
            <a:pPr lvl="1" eaLnBrk="1" hangingPunct="1">
              <a:lnSpc>
                <a:spcPct val="80000"/>
              </a:lnSpc>
            </a:pPr>
            <a:r>
              <a:rPr lang="en-US" sz="2400"/>
              <a:t>The input to the compiler program</a:t>
            </a:r>
          </a:p>
          <a:p>
            <a:pPr eaLnBrk="1" hangingPunct="1">
              <a:lnSpc>
                <a:spcPct val="80000"/>
              </a:lnSpc>
            </a:pPr>
            <a:r>
              <a:rPr lang="en-US" sz="2800" i="1"/>
              <a:t>Object code</a:t>
            </a:r>
            <a:r>
              <a:rPr lang="en-US" sz="2800"/>
              <a:t>:  The translated low-level program</a:t>
            </a:r>
          </a:p>
          <a:p>
            <a:pPr lvl="1" eaLnBrk="1" hangingPunct="1">
              <a:lnSpc>
                <a:spcPct val="80000"/>
              </a:lnSpc>
            </a:pPr>
            <a:r>
              <a:rPr lang="en-US" sz="2400"/>
              <a:t>The output from the compiler program, e.g., Java byte-code</a:t>
            </a:r>
          </a:p>
          <a:p>
            <a:pPr lvl="1" eaLnBrk="1" hangingPunct="1">
              <a:lnSpc>
                <a:spcPct val="80000"/>
              </a:lnSpc>
            </a:pPr>
            <a:r>
              <a:rPr lang="en-US" sz="2400"/>
              <a:t>In the case of Java byte-code, the input to the Java byte-code interpreter </a:t>
            </a:r>
          </a:p>
        </p:txBody>
      </p:sp>
      <p:sp>
        <p:nvSpPr>
          <p:cNvPr id="6" name="Slide Number Placeholder 5"/>
          <p:cNvSpPr>
            <a:spLocks noGrp="1"/>
          </p:cNvSpPr>
          <p:nvPr>
            <p:ph type="sldNum" sz="quarter" idx="11"/>
          </p:nvPr>
        </p:nvSpPr>
        <p:spPr/>
        <p:txBody>
          <a:bodyPr/>
          <a:lstStyle/>
          <a:p>
            <a:pPr>
              <a:defRPr/>
            </a:pPr>
            <a:r>
              <a:rPr lang="en-US"/>
              <a:t>1-</a:t>
            </a:r>
            <a:fld id="{5065AD3B-AEE2-48B9-8A9A-484D280A1279}" type="slidenum">
              <a:rPr lang="en-US"/>
              <a:pPr>
                <a:defRPr/>
              </a:pPr>
              <a:t>16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150968034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Class Loader</a:t>
            </a:r>
          </a:p>
        </p:txBody>
      </p:sp>
      <p:sp>
        <p:nvSpPr>
          <p:cNvPr id="25603" name="Rectangle 3"/>
          <p:cNvSpPr>
            <a:spLocks noGrp="1" noChangeArrowheads="1"/>
          </p:cNvSpPr>
          <p:nvPr>
            <p:ph type="body" idx="1"/>
          </p:nvPr>
        </p:nvSpPr>
        <p:spPr/>
        <p:txBody>
          <a:bodyPr/>
          <a:lstStyle/>
          <a:p>
            <a:pPr eaLnBrk="1" hangingPunct="1"/>
            <a:r>
              <a:rPr lang="en-US" sz="2800"/>
              <a:t>Java programs are divided into smaller parts called </a:t>
            </a:r>
            <a:r>
              <a:rPr lang="en-US" sz="2800" i="1"/>
              <a:t>classes</a:t>
            </a:r>
          </a:p>
          <a:p>
            <a:pPr lvl="1" eaLnBrk="1" hangingPunct="1"/>
            <a:r>
              <a:rPr lang="en-US" sz="2400"/>
              <a:t>Each class definition is normally in a separate file and compiled separately</a:t>
            </a:r>
          </a:p>
          <a:p>
            <a:pPr eaLnBrk="1" hangingPunct="1"/>
            <a:r>
              <a:rPr lang="en-US" sz="2800" i="1"/>
              <a:t>Class Loader</a:t>
            </a:r>
            <a:r>
              <a:rPr lang="en-US" sz="2800"/>
              <a:t>:  A program that connects the byte-code of the classes needed to run a Java program</a:t>
            </a:r>
          </a:p>
          <a:p>
            <a:pPr lvl="1" eaLnBrk="1" hangingPunct="1"/>
            <a:r>
              <a:rPr lang="en-US" sz="2400"/>
              <a:t>In other programming languages, the corresponding program is called a </a:t>
            </a:r>
            <a:r>
              <a:rPr lang="en-US" sz="2400" i="1"/>
              <a:t>linker</a:t>
            </a:r>
          </a:p>
        </p:txBody>
      </p:sp>
      <p:sp>
        <p:nvSpPr>
          <p:cNvPr id="6" name="Slide Number Placeholder 5"/>
          <p:cNvSpPr>
            <a:spLocks noGrp="1"/>
          </p:cNvSpPr>
          <p:nvPr>
            <p:ph type="sldNum" sz="quarter" idx="11"/>
          </p:nvPr>
        </p:nvSpPr>
        <p:spPr/>
        <p:txBody>
          <a:bodyPr/>
          <a:lstStyle/>
          <a:p>
            <a:pPr>
              <a:defRPr/>
            </a:pPr>
            <a:r>
              <a:rPr lang="en-US"/>
              <a:t>1-</a:t>
            </a:r>
            <a:fld id="{53ADACE9-1963-42D5-840D-5C2A1ECDC602}" type="slidenum">
              <a:rPr lang="en-US"/>
              <a:pPr>
                <a:defRPr/>
              </a:pPr>
              <a:t>17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49781107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Compiling a Java Program or Class</a:t>
            </a:r>
          </a:p>
        </p:txBody>
      </p:sp>
      <p:sp>
        <p:nvSpPr>
          <p:cNvPr id="26627" name="Rectangle 3"/>
          <p:cNvSpPr>
            <a:spLocks noGrp="1" noChangeArrowheads="1"/>
          </p:cNvSpPr>
          <p:nvPr>
            <p:ph type="body" idx="1"/>
          </p:nvPr>
        </p:nvSpPr>
        <p:spPr/>
        <p:txBody>
          <a:bodyPr/>
          <a:lstStyle/>
          <a:p>
            <a:pPr eaLnBrk="1" hangingPunct="1">
              <a:lnSpc>
                <a:spcPct val="90000"/>
              </a:lnSpc>
            </a:pPr>
            <a:r>
              <a:rPr lang="en-US" sz="2400"/>
              <a:t>Each class definition must be in a file whose name is the same as the class name followed by </a:t>
            </a:r>
            <a:r>
              <a:rPr lang="en-US" sz="2400">
                <a:solidFill>
                  <a:srgbClr val="034CA1"/>
                </a:solidFill>
                <a:latin typeface="Courier New" pitchFamily="49" charset="0"/>
              </a:rPr>
              <a:t>.</a:t>
            </a:r>
            <a:r>
              <a:rPr lang="en-US" sz="2400" b="1">
                <a:solidFill>
                  <a:srgbClr val="034CA1"/>
                </a:solidFill>
                <a:latin typeface="Courier New" pitchFamily="49" charset="0"/>
              </a:rPr>
              <a:t>java</a:t>
            </a:r>
            <a:endParaRPr lang="en-US" sz="2400">
              <a:solidFill>
                <a:srgbClr val="034CA1"/>
              </a:solidFill>
              <a:latin typeface="Courier New" pitchFamily="49" charset="0"/>
            </a:endParaRPr>
          </a:p>
          <a:p>
            <a:pPr lvl="1" eaLnBrk="1" hangingPunct="1">
              <a:lnSpc>
                <a:spcPct val="90000"/>
              </a:lnSpc>
            </a:pPr>
            <a:r>
              <a:rPr lang="en-US" sz="2000"/>
              <a:t>The class </a:t>
            </a:r>
            <a:r>
              <a:rPr lang="en-US" sz="2000" b="1">
                <a:solidFill>
                  <a:srgbClr val="034CA1"/>
                </a:solidFill>
                <a:latin typeface="Courier New" pitchFamily="49" charset="0"/>
              </a:rPr>
              <a:t>FirstProgram</a:t>
            </a:r>
            <a:r>
              <a:rPr lang="en-US" sz="2000"/>
              <a:t> must be in a file named </a:t>
            </a:r>
            <a:r>
              <a:rPr lang="en-US" sz="2000" b="1">
                <a:solidFill>
                  <a:srgbClr val="034CA1"/>
                </a:solidFill>
                <a:latin typeface="Courier New" pitchFamily="49" charset="0"/>
              </a:rPr>
              <a:t>FirstProgram.java</a:t>
            </a:r>
            <a:endParaRPr lang="en-US" sz="2000">
              <a:latin typeface="Courier New" pitchFamily="49" charset="0"/>
            </a:endParaRPr>
          </a:p>
          <a:p>
            <a:pPr eaLnBrk="1" hangingPunct="1">
              <a:lnSpc>
                <a:spcPct val="90000"/>
              </a:lnSpc>
            </a:pPr>
            <a:r>
              <a:rPr lang="en-US" sz="2400"/>
              <a:t>Each class is compiled with the command </a:t>
            </a:r>
            <a:r>
              <a:rPr lang="en-US" sz="2400" b="1">
                <a:solidFill>
                  <a:srgbClr val="034CA1"/>
                </a:solidFill>
                <a:latin typeface="Courier New" pitchFamily="49" charset="0"/>
              </a:rPr>
              <a:t>javac</a:t>
            </a:r>
            <a:r>
              <a:rPr lang="en-US" sz="2400"/>
              <a:t> followed by the name of the file in which the class resides</a:t>
            </a:r>
          </a:p>
          <a:p>
            <a:pPr lvl="1" algn="ctr" eaLnBrk="1" hangingPunct="1">
              <a:lnSpc>
                <a:spcPct val="90000"/>
              </a:lnSpc>
              <a:buFontTx/>
              <a:buNone/>
            </a:pPr>
            <a:r>
              <a:rPr lang="en-US" sz="2000" b="1">
                <a:solidFill>
                  <a:srgbClr val="034CA1"/>
                </a:solidFill>
                <a:latin typeface="Courier New" pitchFamily="49" charset="0"/>
              </a:rPr>
              <a:t>javac FirstProgram.java</a:t>
            </a:r>
            <a:endParaRPr lang="en-US" sz="2000">
              <a:solidFill>
                <a:srgbClr val="034CA1"/>
              </a:solidFill>
              <a:latin typeface="Courier New" pitchFamily="49" charset="0"/>
            </a:endParaRPr>
          </a:p>
          <a:p>
            <a:pPr lvl="1" eaLnBrk="1" hangingPunct="1">
              <a:lnSpc>
                <a:spcPct val="90000"/>
              </a:lnSpc>
            </a:pPr>
            <a:r>
              <a:rPr lang="en-US" sz="2000"/>
              <a:t>The result is a byte-code program whose filename is the same as the class name followed by </a:t>
            </a:r>
            <a:r>
              <a:rPr lang="en-US" sz="2000">
                <a:solidFill>
                  <a:srgbClr val="034CA1"/>
                </a:solidFill>
                <a:latin typeface="Courier New" pitchFamily="49" charset="0"/>
              </a:rPr>
              <a:t>.</a:t>
            </a:r>
            <a:r>
              <a:rPr lang="en-US" sz="2000" b="1">
                <a:solidFill>
                  <a:srgbClr val="034CA1"/>
                </a:solidFill>
                <a:latin typeface="Courier New" pitchFamily="49" charset="0"/>
              </a:rPr>
              <a:t>class</a:t>
            </a:r>
            <a:r>
              <a:rPr lang="en-US" sz="2000">
                <a:latin typeface="Courier New" pitchFamily="49" charset="0"/>
              </a:rPr>
              <a:t>  </a:t>
            </a:r>
          </a:p>
          <a:p>
            <a:pPr lvl="1" algn="ctr" eaLnBrk="1" hangingPunct="1">
              <a:lnSpc>
                <a:spcPct val="90000"/>
              </a:lnSpc>
              <a:buFontTx/>
              <a:buNone/>
            </a:pPr>
            <a:r>
              <a:rPr lang="en-US" sz="2000" b="1">
                <a:solidFill>
                  <a:srgbClr val="034CA1"/>
                </a:solidFill>
                <a:latin typeface="Courier New" pitchFamily="49" charset="0"/>
              </a:rPr>
              <a:t>FirstProgram.class</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03E6A602-0D29-4732-BB8A-88BDD57A180D}" type="slidenum">
              <a:rPr lang="en-US"/>
              <a:pPr>
                <a:defRPr/>
              </a:pPr>
              <a:t>18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101048110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Running a Java Program</a:t>
            </a:r>
          </a:p>
        </p:txBody>
      </p:sp>
      <p:sp>
        <p:nvSpPr>
          <p:cNvPr id="27651" name="Rectangle 3"/>
          <p:cNvSpPr>
            <a:spLocks noGrp="1" noChangeArrowheads="1"/>
          </p:cNvSpPr>
          <p:nvPr>
            <p:ph type="body" idx="1"/>
          </p:nvPr>
        </p:nvSpPr>
        <p:spPr/>
        <p:txBody>
          <a:bodyPr/>
          <a:lstStyle/>
          <a:p>
            <a:pPr eaLnBrk="1" hangingPunct="1">
              <a:lnSpc>
                <a:spcPct val="80000"/>
              </a:lnSpc>
            </a:pPr>
            <a:r>
              <a:rPr lang="en-US" sz="2800"/>
              <a:t>A Java program can be given the </a:t>
            </a:r>
            <a:r>
              <a:rPr lang="en-US" sz="2800" i="1"/>
              <a:t>run command</a:t>
            </a:r>
            <a:r>
              <a:rPr lang="en-US" sz="2800"/>
              <a:t> (</a:t>
            </a:r>
            <a:r>
              <a:rPr lang="en-US" sz="2800" b="1">
                <a:solidFill>
                  <a:srgbClr val="034CA1"/>
                </a:solidFill>
                <a:latin typeface="Courier New" pitchFamily="49" charset="0"/>
              </a:rPr>
              <a:t>java</a:t>
            </a:r>
            <a:r>
              <a:rPr lang="en-US" sz="2800"/>
              <a:t>) after all its classes have been compiled</a:t>
            </a:r>
          </a:p>
          <a:p>
            <a:pPr lvl="1" eaLnBrk="1" hangingPunct="1">
              <a:lnSpc>
                <a:spcPct val="80000"/>
              </a:lnSpc>
            </a:pPr>
            <a:r>
              <a:rPr lang="en-US" sz="2400"/>
              <a:t>Only run the class that contains the </a:t>
            </a:r>
            <a:r>
              <a:rPr lang="en-US" sz="2400" b="1">
                <a:solidFill>
                  <a:srgbClr val="034CA1"/>
                </a:solidFill>
                <a:latin typeface="Courier New" pitchFamily="49" charset="0"/>
              </a:rPr>
              <a:t>main</a:t>
            </a:r>
            <a:r>
              <a:rPr lang="en-US" sz="2400">
                <a:solidFill>
                  <a:srgbClr val="034CA1"/>
                </a:solidFill>
              </a:rPr>
              <a:t> </a:t>
            </a:r>
            <a:r>
              <a:rPr lang="en-US" sz="2400"/>
              <a:t>method (the system will automatically load and run the other classes, if any)</a:t>
            </a:r>
          </a:p>
          <a:p>
            <a:pPr lvl="1" eaLnBrk="1" hangingPunct="1">
              <a:lnSpc>
                <a:spcPct val="80000"/>
              </a:lnSpc>
            </a:pPr>
            <a:r>
              <a:rPr lang="en-US" sz="2400"/>
              <a:t>The </a:t>
            </a:r>
            <a:r>
              <a:rPr lang="en-US" sz="2400" b="1">
                <a:solidFill>
                  <a:srgbClr val="034CA1"/>
                </a:solidFill>
                <a:latin typeface="Courier New" pitchFamily="49" charset="0"/>
              </a:rPr>
              <a:t>main</a:t>
            </a:r>
            <a:r>
              <a:rPr lang="en-US" sz="2400"/>
              <a:t> method begins with the line:</a:t>
            </a:r>
          </a:p>
          <a:p>
            <a:pPr lvl="1" eaLnBrk="1" hangingPunct="1">
              <a:lnSpc>
                <a:spcPct val="80000"/>
              </a:lnSpc>
              <a:buFontTx/>
              <a:buNone/>
            </a:pPr>
            <a:r>
              <a:rPr lang="en-US" sz="2000" b="1">
                <a:solidFill>
                  <a:srgbClr val="034CA1"/>
                </a:solidFill>
                <a:latin typeface="Courier New" pitchFamily="49" charset="0"/>
              </a:rPr>
              <a:t>public static void main(String[ ] args)</a:t>
            </a:r>
            <a:endParaRPr lang="en-US" sz="2000">
              <a:solidFill>
                <a:srgbClr val="034CA1"/>
              </a:solidFill>
              <a:latin typeface="Courier New" pitchFamily="49" charset="0"/>
            </a:endParaRPr>
          </a:p>
          <a:p>
            <a:pPr lvl="1" eaLnBrk="1" hangingPunct="1">
              <a:lnSpc>
                <a:spcPct val="80000"/>
              </a:lnSpc>
            </a:pPr>
            <a:r>
              <a:rPr lang="en-US" sz="2400"/>
              <a:t>Follow the run command by the name of the  class only (no </a:t>
            </a:r>
            <a:r>
              <a:rPr lang="en-US" sz="2400" b="1">
                <a:solidFill>
                  <a:srgbClr val="034CA1"/>
                </a:solidFill>
                <a:latin typeface="Courier New" pitchFamily="49" charset="0"/>
              </a:rPr>
              <a:t>.java</a:t>
            </a:r>
            <a:r>
              <a:rPr lang="en-US" sz="2400"/>
              <a:t> or </a:t>
            </a:r>
            <a:r>
              <a:rPr lang="en-US" sz="2400">
                <a:solidFill>
                  <a:srgbClr val="034CA1"/>
                </a:solidFill>
                <a:latin typeface="Courier New" pitchFamily="49" charset="0"/>
              </a:rPr>
              <a:t>.</a:t>
            </a:r>
            <a:r>
              <a:rPr lang="en-US" sz="2400" b="1">
                <a:solidFill>
                  <a:srgbClr val="034CA1"/>
                </a:solidFill>
                <a:latin typeface="Courier New" pitchFamily="49" charset="0"/>
              </a:rPr>
              <a:t>class</a:t>
            </a:r>
            <a:r>
              <a:rPr lang="en-US" sz="2400"/>
              <a:t> extension)</a:t>
            </a:r>
          </a:p>
          <a:p>
            <a:pPr lvl="1" algn="ctr" eaLnBrk="1" hangingPunct="1">
              <a:lnSpc>
                <a:spcPct val="80000"/>
              </a:lnSpc>
              <a:buFontTx/>
              <a:buNone/>
            </a:pPr>
            <a:r>
              <a:rPr lang="en-US" sz="2000" b="1">
                <a:solidFill>
                  <a:srgbClr val="034CA1"/>
                </a:solidFill>
                <a:latin typeface="Courier New" pitchFamily="49" charset="0"/>
              </a:rPr>
              <a:t>java FirstProgram</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FF4D1FDA-AEC0-43AF-8F89-D235859DAAF4}" type="slidenum">
              <a:rPr lang="en-US"/>
              <a:pPr>
                <a:defRPr/>
              </a:pPr>
              <a:t>19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68901243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Introduction To Java</a:t>
            </a:r>
          </a:p>
        </p:txBody>
      </p:sp>
      <p:sp>
        <p:nvSpPr>
          <p:cNvPr id="8195" name="Rectangle 3"/>
          <p:cNvSpPr>
            <a:spLocks noGrp="1" noChangeArrowheads="1"/>
          </p:cNvSpPr>
          <p:nvPr>
            <p:ph type="body" idx="1"/>
          </p:nvPr>
        </p:nvSpPr>
        <p:spPr/>
        <p:txBody>
          <a:bodyPr/>
          <a:lstStyle/>
          <a:p>
            <a:pPr eaLnBrk="1" hangingPunct="1">
              <a:lnSpc>
                <a:spcPct val="90000"/>
              </a:lnSpc>
            </a:pPr>
            <a:r>
              <a:rPr lang="en-US"/>
              <a:t>Most people are familiar with Java as a language for Internet applications</a:t>
            </a:r>
          </a:p>
          <a:p>
            <a:pPr eaLnBrk="1" hangingPunct="1">
              <a:lnSpc>
                <a:spcPct val="90000"/>
              </a:lnSpc>
            </a:pPr>
            <a:r>
              <a:rPr lang="en-US"/>
              <a:t>We will study Java as a general purpose programming language</a:t>
            </a:r>
          </a:p>
          <a:p>
            <a:pPr lvl="1" eaLnBrk="1" hangingPunct="1">
              <a:lnSpc>
                <a:spcPct val="90000"/>
              </a:lnSpc>
            </a:pPr>
            <a:r>
              <a:rPr lang="en-US"/>
              <a:t>The syntax of expressions and assignments will be similar to that of other high-level languages</a:t>
            </a:r>
          </a:p>
          <a:p>
            <a:pPr lvl="1" eaLnBrk="1" hangingPunct="1">
              <a:lnSpc>
                <a:spcPct val="90000"/>
              </a:lnSpc>
            </a:pPr>
            <a:r>
              <a:rPr lang="en-US"/>
              <a:t>Details concerning the handling of strings and console output will probably be new</a:t>
            </a:r>
          </a:p>
        </p:txBody>
      </p:sp>
      <p:sp>
        <p:nvSpPr>
          <p:cNvPr id="6" name="Slide Number Placeholder 5"/>
          <p:cNvSpPr>
            <a:spLocks noGrp="1"/>
          </p:cNvSpPr>
          <p:nvPr>
            <p:ph type="sldNum" sz="quarter" idx="11"/>
          </p:nvPr>
        </p:nvSpPr>
        <p:spPr/>
        <p:txBody>
          <a:bodyPr/>
          <a:lstStyle/>
          <a:p>
            <a:pPr>
              <a:defRPr/>
            </a:pPr>
            <a:r>
              <a:rPr lang="en-US"/>
              <a:t>1-</a:t>
            </a:r>
            <a:fld id="{CD38524D-EB93-4101-B0CC-975CDA21B7C6}" type="slidenum">
              <a:rPr lang="en-US"/>
              <a:pPr>
                <a:defRPr/>
              </a:pPr>
              <a:t>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Syntax and Semantics</a:t>
            </a:r>
          </a:p>
        </p:txBody>
      </p:sp>
      <p:sp>
        <p:nvSpPr>
          <p:cNvPr id="28675" name="Rectangle 3"/>
          <p:cNvSpPr>
            <a:spLocks noGrp="1" noChangeArrowheads="1"/>
          </p:cNvSpPr>
          <p:nvPr>
            <p:ph type="body" idx="1"/>
          </p:nvPr>
        </p:nvSpPr>
        <p:spPr/>
        <p:txBody>
          <a:bodyPr/>
          <a:lstStyle/>
          <a:p>
            <a:pPr eaLnBrk="1" hangingPunct="1"/>
            <a:r>
              <a:rPr lang="en-US" i="1"/>
              <a:t>Syntax</a:t>
            </a:r>
            <a:r>
              <a:rPr lang="en-US"/>
              <a:t>:  The arrangement of words and punctuations that are legal in a language, the </a:t>
            </a:r>
            <a:r>
              <a:rPr lang="en-US" i="1"/>
              <a:t>grammar rules</a:t>
            </a:r>
            <a:r>
              <a:rPr lang="en-US"/>
              <a:t> of a language</a:t>
            </a:r>
          </a:p>
          <a:p>
            <a:pPr eaLnBrk="1" hangingPunct="1"/>
            <a:r>
              <a:rPr lang="en-US" i="1"/>
              <a:t>Semantics</a:t>
            </a:r>
            <a:r>
              <a:rPr lang="en-US"/>
              <a:t>:  The meaning of things written while following the syntax rules of a language</a:t>
            </a:r>
          </a:p>
        </p:txBody>
      </p:sp>
      <p:sp>
        <p:nvSpPr>
          <p:cNvPr id="6" name="Slide Number Placeholder 5"/>
          <p:cNvSpPr>
            <a:spLocks noGrp="1"/>
          </p:cNvSpPr>
          <p:nvPr>
            <p:ph type="sldNum" sz="quarter" idx="11"/>
          </p:nvPr>
        </p:nvSpPr>
        <p:spPr/>
        <p:txBody>
          <a:bodyPr/>
          <a:lstStyle/>
          <a:p>
            <a:pPr>
              <a:defRPr/>
            </a:pPr>
            <a:r>
              <a:rPr lang="en-US"/>
              <a:t>1-</a:t>
            </a:r>
            <a:fld id="{AC88531A-C334-4D5D-8B09-80A5E0D3EF78}" type="slidenum">
              <a:rPr lang="en-US"/>
              <a:pPr>
                <a:defRPr/>
              </a:pPr>
              <a:t>20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61966026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Tip:  Error Messages</a:t>
            </a:r>
          </a:p>
        </p:txBody>
      </p:sp>
      <p:sp>
        <p:nvSpPr>
          <p:cNvPr id="29699" name="Rectangle 3"/>
          <p:cNvSpPr>
            <a:spLocks noGrp="1" noChangeArrowheads="1"/>
          </p:cNvSpPr>
          <p:nvPr>
            <p:ph type="body" idx="1"/>
          </p:nvPr>
        </p:nvSpPr>
        <p:spPr/>
        <p:txBody>
          <a:bodyPr/>
          <a:lstStyle/>
          <a:p>
            <a:pPr eaLnBrk="1" hangingPunct="1">
              <a:lnSpc>
                <a:spcPct val="90000"/>
              </a:lnSpc>
            </a:pPr>
            <a:r>
              <a:rPr lang="en-US" i="1"/>
              <a:t>Bug</a:t>
            </a:r>
            <a:r>
              <a:rPr lang="en-US"/>
              <a:t>:  A mistake in a program</a:t>
            </a:r>
          </a:p>
          <a:p>
            <a:pPr lvl="1" eaLnBrk="1" hangingPunct="1">
              <a:lnSpc>
                <a:spcPct val="90000"/>
              </a:lnSpc>
            </a:pPr>
            <a:r>
              <a:rPr lang="en-US"/>
              <a:t>The process of eliminating bugs is called </a:t>
            </a:r>
            <a:r>
              <a:rPr lang="en-US" i="1"/>
              <a:t>debugging</a:t>
            </a:r>
          </a:p>
          <a:p>
            <a:pPr eaLnBrk="1" hangingPunct="1">
              <a:lnSpc>
                <a:spcPct val="90000"/>
              </a:lnSpc>
            </a:pPr>
            <a:r>
              <a:rPr lang="en-US" i="1"/>
              <a:t>Syntax error:  </a:t>
            </a:r>
            <a:r>
              <a:rPr lang="en-US"/>
              <a:t>A grammatical mistake in a program</a:t>
            </a:r>
          </a:p>
          <a:p>
            <a:pPr lvl="1" eaLnBrk="1" hangingPunct="1">
              <a:lnSpc>
                <a:spcPct val="90000"/>
              </a:lnSpc>
            </a:pPr>
            <a:r>
              <a:rPr lang="en-US"/>
              <a:t>The compiler can detect these errors, and will output an error message saying what it thinks the error is, and where it thinks the error is</a:t>
            </a:r>
          </a:p>
        </p:txBody>
      </p:sp>
      <p:sp>
        <p:nvSpPr>
          <p:cNvPr id="6" name="Slide Number Placeholder 5"/>
          <p:cNvSpPr>
            <a:spLocks noGrp="1"/>
          </p:cNvSpPr>
          <p:nvPr>
            <p:ph type="sldNum" sz="quarter" idx="11"/>
          </p:nvPr>
        </p:nvSpPr>
        <p:spPr/>
        <p:txBody>
          <a:bodyPr/>
          <a:lstStyle/>
          <a:p>
            <a:pPr>
              <a:defRPr/>
            </a:pPr>
            <a:r>
              <a:rPr lang="en-US"/>
              <a:t>1-</a:t>
            </a:r>
            <a:fld id="{619332ED-AABB-4800-BD59-A65C4B637FED}" type="slidenum">
              <a:rPr lang="en-US"/>
              <a:pPr>
                <a:defRPr/>
              </a:pPr>
              <a:t>21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6341294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Tip:  Error Messages</a:t>
            </a:r>
          </a:p>
        </p:txBody>
      </p:sp>
      <p:sp>
        <p:nvSpPr>
          <p:cNvPr id="30723" name="Rectangle 3"/>
          <p:cNvSpPr>
            <a:spLocks noGrp="1" noChangeArrowheads="1"/>
          </p:cNvSpPr>
          <p:nvPr>
            <p:ph type="body" idx="1"/>
          </p:nvPr>
        </p:nvSpPr>
        <p:spPr/>
        <p:txBody>
          <a:bodyPr/>
          <a:lstStyle/>
          <a:p>
            <a:pPr eaLnBrk="1" hangingPunct="1">
              <a:lnSpc>
                <a:spcPct val="80000"/>
              </a:lnSpc>
            </a:pPr>
            <a:r>
              <a:rPr lang="en-US" sz="2800" i="1"/>
              <a:t>Run-time error:  </a:t>
            </a:r>
            <a:r>
              <a:rPr lang="en-US" sz="2800"/>
              <a:t>An error that is not detected until a program is run</a:t>
            </a:r>
          </a:p>
          <a:p>
            <a:pPr lvl="1" eaLnBrk="1" hangingPunct="1">
              <a:lnSpc>
                <a:spcPct val="80000"/>
              </a:lnSpc>
            </a:pPr>
            <a:r>
              <a:rPr lang="en-US" sz="2400"/>
              <a:t>The compiler cannot detect these errors:  an error message is not generated after compilation, but after execution</a:t>
            </a:r>
          </a:p>
          <a:p>
            <a:pPr eaLnBrk="1" hangingPunct="1">
              <a:lnSpc>
                <a:spcPct val="80000"/>
              </a:lnSpc>
            </a:pPr>
            <a:r>
              <a:rPr lang="en-US" sz="2800" i="1"/>
              <a:t>Logic error:  </a:t>
            </a:r>
            <a:r>
              <a:rPr lang="en-US" sz="2800"/>
              <a:t>A mistake in the underlying algorithm for a program</a:t>
            </a:r>
          </a:p>
          <a:p>
            <a:pPr lvl="1" eaLnBrk="1" hangingPunct="1">
              <a:lnSpc>
                <a:spcPct val="80000"/>
              </a:lnSpc>
            </a:pPr>
            <a:r>
              <a:rPr lang="en-US" sz="2400" i="1"/>
              <a:t>The compiler cannot detect these errors, and no error message is generated after compilation or execution, but the program does not do what it is supposed to do</a:t>
            </a:r>
          </a:p>
        </p:txBody>
      </p:sp>
      <p:sp>
        <p:nvSpPr>
          <p:cNvPr id="6" name="Slide Number Placeholder 5"/>
          <p:cNvSpPr>
            <a:spLocks noGrp="1"/>
          </p:cNvSpPr>
          <p:nvPr>
            <p:ph type="sldNum" sz="quarter" idx="11"/>
          </p:nvPr>
        </p:nvSpPr>
        <p:spPr/>
        <p:txBody>
          <a:bodyPr/>
          <a:lstStyle/>
          <a:p>
            <a:pPr>
              <a:defRPr/>
            </a:pPr>
            <a:r>
              <a:rPr lang="en-US"/>
              <a:t>1-</a:t>
            </a:r>
            <a:fld id="{6387FEF7-D82D-4422-81D7-0BED21BBC694}" type="slidenum">
              <a:rPr lang="en-US"/>
              <a:pPr>
                <a:defRPr/>
              </a:pPr>
              <a:t>22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355972247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 Sample Java Application Program</a:t>
            </a:r>
          </a:p>
        </p:txBody>
      </p:sp>
      <p:pic>
        <p:nvPicPr>
          <p:cNvPr id="16387" name="Picture 5" descr="D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66800"/>
            <a:ext cx="77343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B2F2CBE1-527C-438B-96AE-A907E592FA9E}" type="slidenum">
              <a:rPr lang="en-US"/>
              <a:pPr>
                <a:defRPr/>
              </a:pPr>
              <a:t>23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extLst>
      <p:ext uri="{BB962C8B-B14F-4D97-AF65-F5344CB8AC3E}">
        <p14:creationId xmlns:p14="http://schemas.microsoft.com/office/powerpoint/2010/main" val="263330249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b="1">
                <a:latin typeface="Courier New" pitchFamily="49" charset="0"/>
              </a:rPr>
              <a:t>System.out.println</a:t>
            </a:r>
          </a:p>
        </p:txBody>
      </p:sp>
      <p:sp>
        <p:nvSpPr>
          <p:cNvPr id="17411" name="Rectangle 3"/>
          <p:cNvSpPr>
            <a:spLocks noGrp="1" noChangeArrowheads="1"/>
          </p:cNvSpPr>
          <p:nvPr>
            <p:ph type="body" idx="1"/>
          </p:nvPr>
        </p:nvSpPr>
        <p:spPr/>
        <p:txBody>
          <a:bodyPr/>
          <a:lstStyle/>
          <a:p>
            <a:pPr eaLnBrk="1" hangingPunct="1"/>
            <a:r>
              <a:rPr lang="en-US"/>
              <a:t>Java programs work by having things called </a:t>
            </a:r>
            <a:r>
              <a:rPr lang="en-US" i="1"/>
              <a:t>objects</a:t>
            </a:r>
            <a:r>
              <a:rPr lang="en-US"/>
              <a:t> perform actions</a:t>
            </a:r>
          </a:p>
          <a:p>
            <a:pPr lvl="1" eaLnBrk="1" hangingPunct="1"/>
            <a:r>
              <a:rPr lang="en-US" b="1">
                <a:solidFill>
                  <a:srgbClr val="034CA1"/>
                </a:solidFill>
                <a:latin typeface="Courier New" pitchFamily="49" charset="0"/>
              </a:rPr>
              <a:t>System.out</a:t>
            </a:r>
            <a:r>
              <a:rPr lang="en-US"/>
              <a:t>:  an object used for sending output to the screen</a:t>
            </a:r>
          </a:p>
          <a:p>
            <a:pPr eaLnBrk="1" hangingPunct="1"/>
            <a:r>
              <a:rPr lang="en-US"/>
              <a:t>The actions performed by an object are called </a:t>
            </a:r>
            <a:r>
              <a:rPr lang="en-US" i="1"/>
              <a:t>methods</a:t>
            </a:r>
            <a:endParaRPr lang="en-US"/>
          </a:p>
          <a:p>
            <a:pPr lvl="1" eaLnBrk="1" hangingPunct="1"/>
            <a:r>
              <a:rPr lang="en-US" b="1">
                <a:solidFill>
                  <a:srgbClr val="034CA1"/>
                </a:solidFill>
                <a:latin typeface="Courier New" pitchFamily="49" charset="0"/>
              </a:rPr>
              <a:t>println</a:t>
            </a:r>
            <a:r>
              <a:rPr lang="en-US"/>
              <a:t>:  the method or action that the </a:t>
            </a:r>
            <a:r>
              <a:rPr lang="en-US" b="1">
                <a:solidFill>
                  <a:srgbClr val="034CA1"/>
                </a:solidFill>
                <a:latin typeface="Courier New" pitchFamily="49" charset="0"/>
              </a:rPr>
              <a:t>System.out</a:t>
            </a:r>
            <a:r>
              <a:rPr lang="en-US"/>
              <a:t> object performs</a:t>
            </a:r>
          </a:p>
        </p:txBody>
      </p:sp>
      <p:sp>
        <p:nvSpPr>
          <p:cNvPr id="6" name="Slide Number Placeholder 5"/>
          <p:cNvSpPr>
            <a:spLocks noGrp="1"/>
          </p:cNvSpPr>
          <p:nvPr>
            <p:ph type="sldNum" sz="quarter" idx="11"/>
          </p:nvPr>
        </p:nvSpPr>
        <p:spPr/>
        <p:txBody>
          <a:bodyPr/>
          <a:lstStyle/>
          <a:p>
            <a:pPr>
              <a:defRPr/>
            </a:pPr>
            <a:r>
              <a:rPr lang="en-US"/>
              <a:t>1-</a:t>
            </a:r>
            <a:fld id="{F5A22841-EFA1-4F05-9F10-655B55EF2B87}" type="slidenum">
              <a:rPr lang="en-US"/>
              <a:pPr>
                <a:defRPr/>
              </a:pPr>
              <a:t>24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b="1" dirty="0" err="1">
                <a:latin typeface="Courier New" pitchFamily="49" charset="0"/>
              </a:rPr>
              <a:t>System.out.println</a:t>
            </a:r>
            <a:endParaRPr lang="en-US" b="1" dirty="0">
              <a:latin typeface="Courier New" pitchFamily="49" charset="0"/>
            </a:endParaRPr>
          </a:p>
        </p:txBody>
      </p:sp>
      <p:sp>
        <p:nvSpPr>
          <p:cNvPr id="18435" name="Rectangle 3"/>
          <p:cNvSpPr>
            <a:spLocks noGrp="1" noChangeArrowheads="1"/>
          </p:cNvSpPr>
          <p:nvPr>
            <p:ph type="body" idx="1"/>
          </p:nvPr>
        </p:nvSpPr>
        <p:spPr/>
        <p:txBody>
          <a:bodyPr/>
          <a:lstStyle/>
          <a:p>
            <a:pPr eaLnBrk="1" hangingPunct="1"/>
            <a:r>
              <a:rPr lang="en-US" sz="2800" i="1"/>
              <a:t>Invoking</a:t>
            </a:r>
            <a:r>
              <a:rPr lang="en-US" sz="2800"/>
              <a:t> or </a:t>
            </a:r>
            <a:r>
              <a:rPr lang="en-US" sz="2800" i="1"/>
              <a:t>calling</a:t>
            </a:r>
            <a:r>
              <a:rPr lang="en-US" sz="2800"/>
              <a:t> a method:  When an object performs an action using a method</a:t>
            </a:r>
          </a:p>
          <a:p>
            <a:pPr lvl="1" eaLnBrk="1" hangingPunct="1"/>
            <a:r>
              <a:rPr lang="en-US" sz="2400"/>
              <a:t>Also called </a:t>
            </a:r>
            <a:r>
              <a:rPr lang="en-US" sz="2400" i="1"/>
              <a:t>sending a message</a:t>
            </a:r>
            <a:r>
              <a:rPr lang="en-US" sz="2400"/>
              <a:t> to the object</a:t>
            </a:r>
          </a:p>
          <a:p>
            <a:pPr lvl="1" eaLnBrk="1" hangingPunct="1"/>
            <a:r>
              <a:rPr lang="en-US" sz="2400"/>
              <a:t>Method invocation syntax (in order):  an object</a:t>
            </a:r>
            <a:r>
              <a:rPr lang="en-US" sz="2400">
                <a:solidFill>
                  <a:schemeClr val="accent2"/>
                </a:solidFill>
              </a:rPr>
              <a:t>,</a:t>
            </a:r>
            <a:r>
              <a:rPr lang="en-US" sz="2400"/>
              <a:t> a dot (period), the method name, and a pair of parentheses</a:t>
            </a:r>
          </a:p>
          <a:p>
            <a:pPr lvl="1" eaLnBrk="1" hangingPunct="1"/>
            <a:r>
              <a:rPr lang="en-US" sz="2400"/>
              <a:t>Arguments</a:t>
            </a:r>
            <a:r>
              <a:rPr lang="en-US" sz="2400">
                <a:solidFill>
                  <a:srgbClr val="034CA1"/>
                </a:solidFill>
              </a:rPr>
              <a:t>: </a:t>
            </a:r>
            <a:r>
              <a:rPr lang="en-US" sz="2400"/>
              <a:t> Zero or more pieces of information needed by the method that are placed inside the parentheses</a:t>
            </a:r>
            <a:endParaRPr lang="en-US" sz="2000">
              <a:latin typeface="Courier New" pitchFamily="49" charset="0"/>
            </a:endParaRPr>
          </a:p>
        </p:txBody>
      </p:sp>
      <p:sp>
        <p:nvSpPr>
          <p:cNvPr id="18436" name="Text Box 9"/>
          <p:cNvSpPr txBox="1">
            <a:spLocks noChangeArrowheads="1"/>
          </p:cNvSpPr>
          <p:nvPr/>
        </p:nvSpPr>
        <p:spPr bwMode="auto">
          <a:xfrm>
            <a:off x="1066800" y="54102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b="1">
                <a:solidFill>
                  <a:srgbClr val="034CA1"/>
                </a:solidFill>
                <a:latin typeface="Courier New" pitchFamily="49" charset="0"/>
              </a:rPr>
              <a:t>System.out.println("This is an argument");</a:t>
            </a:r>
          </a:p>
        </p:txBody>
      </p:sp>
      <p:sp>
        <p:nvSpPr>
          <p:cNvPr id="7" name="Slide Number Placeholder 6"/>
          <p:cNvSpPr>
            <a:spLocks noGrp="1"/>
          </p:cNvSpPr>
          <p:nvPr>
            <p:ph type="sldNum" sz="quarter" idx="11"/>
          </p:nvPr>
        </p:nvSpPr>
        <p:spPr/>
        <p:txBody>
          <a:bodyPr/>
          <a:lstStyle/>
          <a:p>
            <a:pPr>
              <a:defRPr/>
            </a:pPr>
            <a:r>
              <a:rPr lang="en-US"/>
              <a:t>1-</a:t>
            </a:r>
            <a:fld id="{EF8E4F8F-148B-4E60-9CF8-2EDF881A637B}" type="slidenum">
              <a:rPr lang="en-US"/>
              <a:pPr>
                <a:defRPr/>
              </a:pPr>
              <a:t>25</a:t>
            </a:fld>
            <a:endParaRPr lang="en-US"/>
          </a:p>
        </p:txBody>
      </p:sp>
      <p:sp>
        <p:nvSpPr>
          <p:cNvPr id="8" name="Footer Placeholder 7"/>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AFA0-22BF-37F6-A43A-02817E3645A1}"/>
              </a:ext>
            </a:extLst>
          </p:cNvPr>
          <p:cNvSpPr>
            <a:spLocks noGrp="1"/>
          </p:cNvSpPr>
          <p:nvPr>
            <p:ph type="title"/>
          </p:nvPr>
        </p:nvSpPr>
        <p:spPr>
          <a:xfrm>
            <a:off x="457200" y="457201"/>
            <a:ext cx="8229600" cy="1143000"/>
          </a:xfrm>
        </p:spPr>
        <p:txBody>
          <a:bodyPr/>
          <a:lstStyle/>
          <a:p>
            <a:endParaRPr lang="en-ZA" dirty="0"/>
          </a:p>
        </p:txBody>
      </p:sp>
      <p:sp>
        <p:nvSpPr>
          <p:cNvPr id="3" name="Content Placeholder 2">
            <a:extLst>
              <a:ext uri="{FF2B5EF4-FFF2-40B4-BE49-F238E27FC236}">
                <a16:creationId xmlns:a16="http://schemas.microsoft.com/office/drawing/2014/main" id="{1DD32DCA-BD68-B007-6F01-C1023A5A076E}"/>
              </a:ext>
            </a:extLst>
          </p:cNvPr>
          <p:cNvSpPr>
            <a:spLocks noGrp="1"/>
          </p:cNvSpPr>
          <p:nvPr>
            <p:ph idx="1"/>
          </p:nvPr>
        </p:nvSpPr>
        <p:spPr>
          <a:xfrm>
            <a:off x="914400" y="3200401"/>
            <a:ext cx="8229600" cy="762000"/>
          </a:xfrm>
        </p:spPr>
        <p:txBody>
          <a:bodyPr/>
          <a:lstStyle/>
          <a:p>
            <a:pPr marL="0" indent="0">
              <a:buNone/>
            </a:pPr>
            <a:r>
              <a:rPr lang="en-ZA" dirty="0"/>
              <a:t>Expressions and Assignment Statements</a:t>
            </a:r>
          </a:p>
        </p:txBody>
      </p:sp>
      <p:sp>
        <p:nvSpPr>
          <p:cNvPr id="4" name="Slide Number Placeholder 3">
            <a:extLst>
              <a:ext uri="{FF2B5EF4-FFF2-40B4-BE49-F238E27FC236}">
                <a16:creationId xmlns:a16="http://schemas.microsoft.com/office/drawing/2014/main" id="{5A30E6E4-08C2-2FA6-0E99-8AB436140E49}"/>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26</a:t>
            </a:fld>
            <a:endParaRPr lang="en-US"/>
          </a:p>
        </p:txBody>
      </p:sp>
      <p:sp>
        <p:nvSpPr>
          <p:cNvPr id="5" name="Footer Placeholder 4">
            <a:extLst>
              <a:ext uri="{FF2B5EF4-FFF2-40B4-BE49-F238E27FC236}">
                <a16:creationId xmlns:a16="http://schemas.microsoft.com/office/drawing/2014/main" id="{B4AAB575-7E3F-6D27-B043-E06A170C865E}"/>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209932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AC87-E37C-405A-0AF9-36C8DB36D276}"/>
              </a:ext>
            </a:extLst>
          </p:cNvPr>
          <p:cNvSpPr>
            <a:spLocks noGrp="1"/>
          </p:cNvSpPr>
          <p:nvPr>
            <p:ph type="title"/>
          </p:nvPr>
        </p:nvSpPr>
        <p:spPr>
          <a:xfrm>
            <a:off x="457200" y="274638"/>
            <a:ext cx="8153400" cy="1111250"/>
          </a:xfrm>
        </p:spPr>
        <p:txBody>
          <a:bodyPr/>
          <a:lstStyle/>
          <a:p>
            <a:r>
              <a:rPr lang="en-ZA" sz="3200" dirty="0"/>
              <a:t>Importance of Expressions and Assignments</a:t>
            </a:r>
          </a:p>
        </p:txBody>
      </p:sp>
      <p:sp>
        <p:nvSpPr>
          <p:cNvPr id="3" name="Content Placeholder 2">
            <a:extLst>
              <a:ext uri="{FF2B5EF4-FFF2-40B4-BE49-F238E27FC236}">
                <a16:creationId xmlns:a16="http://schemas.microsoft.com/office/drawing/2014/main" id="{A0400EBD-1444-BB0E-E2B1-81194B8EA4D6}"/>
              </a:ext>
            </a:extLst>
          </p:cNvPr>
          <p:cNvSpPr>
            <a:spLocks noGrp="1"/>
          </p:cNvSpPr>
          <p:nvPr>
            <p:ph idx="1"/>
          </p:nvPr>
        </p:nvSpPr>
        <p:spPr/>
        <p:txBody>
          <a:bodyPr/>
          <a:lstStyle/>
          <a:p>
            <a:pPr marL="0" indent="0">
              <a:buNone/>
            </a:pPr>
            <a:r>
              <a:rPr lang="en-ZA" dirty="0"/>
              <a:t>“Once a person has understood the way variables are used in programming, he has understood the quintessence of programming”</a:t>
            </a:r>
          </a:p>
          <a:p>
            <a:pPr marL="0" indent="0">
              <a:buNone/>
            </a:pPr>
            <a:endParaRPr lang="en-ZA" dirty="0"/>
          </a:p>
          <a:p>
            <a:pPr marL="0" indent="0">
              <a:buNone/>
            </a:pPr>
            <a:r>
              <a:rPr lang="en-ZA" dirty="0"/>
              <a:t>E.W DIJKSTRA, University of Texas 1969</a:t>
            </a:r>
          </a:p>
          <a:p>
            <a:pPr marL="0" indent="0">
              <a:buNone/>
            </a:pPr>
            <a:endParaRPr lang="en-ZA" dirty="0"/>
          </a:p>
          <a:p>
            <a:pPr marL="0" indent="0">
              <a:buNone/>
            </a:pPr>
            <a:r>
              <a:rPr lang="en-ZA" sz="2400" dirty="0">
                <a:solidFill>
                  <a:schemeClr val="bg1">
                    <a:lumMod val="50000"/>
                  </a:schemeClr>
                </a:solidFill>
              </a:rPr>
              <a:t>Understanding the expressions &amp; variables in a language will let you know how data flows through the code , and thus you will understand what the code is doing</a:t>
            </a:r>
          </a:p>
          <a:p>
            <a:pPr marL="0" indent="0">
              <a:buNone/>
            </a:pPr>
            <a:endParaRPr lang="en-ZA" dirty="0"/>
          </a:p>
        </p:txBody>
      </p:sp>
      <p:sp>
        <p:nvSpPr>
          <p:cNvPr id="4" name="Slide Number Placeholder 3">
            <a:extLst>
              <a:ext uri="{FF2B5EF4-FFF2-40B4-BE49-F238E27FC236}">
                <a16:creationId xmlns:a16="http://schemas.microsoft.com/office/drawing/2014/main" id="{C034FC71-EB22-CB70-8F9F-A1CD6828AA93}"/>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27</a:t>
            </a:fld>
            <a:endParaRPr lang="en-US"/>
          </a:p>
        </p:txBody>
      </p:sp>
      <p:sp>
        <p:nvSpPr>
          <p:cNvPr id="5" name="Footer Placeholder 4">
            <a:extLst>
              <a:ext uri="{FF2B5EF4-FFF2-40B4-BE49-F238E27FC236}">
                <a16:creationId xmlns:a16="http://schemas.microsoft.com/office/drawing/2014/main" id="{C07B24DA-9C6A-6716-78A7-E22D5CF28E3E}"/>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355422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C69B-4C7A-6A34-3464-C0B5DEF9EF71}"/>
              </a:ext>
            </a:extLst>
          </p:cNvPr>
          <p:cNvSpPr>
            <a:spLocks noGrp="1"/>
          </p:cNvSpPr>
          <p:nvPr>
            <p:ph type="title"/>
          </p:nvPr>
        </p:nvSpPr>
        <p:spPr>
          <a:xfrm>
            <a:off x="457200" y="23018"/>
            <a:ext cx="8229600" cy="1143000"/>
          </a:xfrm>
        </p:spPr>
        <p:txBody>
          <a:bodyPr/>
          <a:lstStyle/>
          <a:p>
            <a:r>
              <a:rPr lang="en-ZA" dirty="0"/>
              <a:t>Definitions</a:t>
            </a:r>
          </a:p>
        </p:txBody>
      </p:sp>
      <p:sp>
        <p:nvSpPr>
          <p:cNvPr id="3" name="Content Placeholder 2">
            <a:extLst>
              <a:ext uri="{FF2B5EF4-FFF2-40B4-BE49-F238E27FC236}">
                <a16:creationId xmlns:a16="http://schemas.microsoft.com/office/drawing/2014/main" id="{CF6998F5-239E-C4DA-35E8-30B5F5930898}"/>
              </a:ext>
            </a:extLst>
          </p:cNvPr>
          <p:cNvSpPr>
            <a:spLocks noGrp="1"/>
          </p:cNvSpPr>
          <p:nvPr>
            <p:ph idx="1"/>
          </p:nvPr>
        </p:nvSpPr>
        <p:spPr>
          <a:xfrm>
            <a:off x="457200" y="1166018"/>
            <a:ext cx="8229600" cy="4525963"/>
          </a:xfrm>
        </p:spPr>
        <p:txBody>
          <a:bodyPr/>
          <a:lstStyle/>
          <a:p>
            <a:r>
              <a:rPr lang="en-ZA" dirty="0"/>
              <a:t>Variable: </a:t>
            </a:r>
            <a:r>
              <a:rPr lang="en-US" dirty="0"/>
              <a:t>A variable in Java is a container that holds data that can be changed during the execution of a program. It has a name, a type, and a value.</a:t>
            </a:r>
            <a:endParaRPr lang="en-ZA" dirty="0"/>
          </a:p>
          <a:p>
            <a:r>
              <a:rPr lang="en-US" sz="3200" b="1" dirty="0">
                <a:solidFill>
                  <a:srgbClr val="034CA1"/>
                </a:solidFill>
                <a:latin typeface="Courier New" pitchFamily="49" charset="0"/>
              </a:rPr>
              <a:t>int answer = 43;</a:t>
            </a:r>
            <a:r>
              <a:rPr lang="en-US" dirty="0">
                <a:latin typeface="Courier New" pitchFamily="49" charset="0"/>
              </a:rPr>
              <a:t> </a:t>
            </a:r>
            <a:endParaRPr lang="en-ZA" dirty="0"/>
          </a:p>
          <a:p>
            <a:r>
              <a:rPr lang="en-ZA" dirty="0"/>
              <a:t>Expression: </a:t>
            </a:r>
            <a:r>
              <a:rPr lang="en-US" dirty="0"/>
              <a:t>An expression in Java is a combination of variables, operators, and values that evaluates to a single value. For example, a + b is an expression that adds the values of a and b.</a:t>
            </a:r>
            <a:endParaRPr lang="en-ZA" dirty="0"/>
          </a:p>
        </p:txBody>
      </p:sp>
      <p:sp>
        <p:nvSpPr>
          <p:cNvPr id="4" name="Slide Number Placeholder 3">
            <a:extLst>
              <a:ext uri="{FF2B5EF4-FFF2-40B4-BE49-F238E27FC236}">
                <a16:creationId xmlns:a16="http://schemas.microsoft.com/office/drawing/2014/main" id="{E358CF25-E089-09E6-1A25-90494C0ED2BF}"/>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28</a:t>
            </a:fld>
            <a:endParaRPr lang="en-US"/>
          </a:p>
        </p:txBody>
      </p:sp>
      <p:sp>
        <p:nvSpPr>
          <p:cNvPr id="5" name="Footer Placeholder 4">
            <a:extLst>
              <a:ext uri="{FF2B5EF4-FFF2-40B4-BE49-F238E27FC236}">
                <a16:creationId xmlns:a16="http://schemas.microsoft.com/office/drawing/2014/main" id="{FD108514-2C1A-7217-7FC6-01E80B705F84}"/>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2951617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Variable declarations </a:t>
            </a:r>
          </a:p>
        </p:txBody>
      </p:sp>
      <p:sp>
        <p:nvSpPr>
          <p:cNvPr id="19459" name="Rectangle 3"/>
          <p:cNvSpPr>
            <a:spLocks noGrp="1" noChangeArrowheads="1"/>
          </p:cNvSpPr>
          <p:nvPr>
            <p:ph type="body" idx="1"/>
          </p:nvPr>
        </p:nvSpPr>
        <p:spPr/>
        <p:txBody>
          <a:bodyPr/>
          <a:lstStyle/>
          <a:p>
            <a:pPr eaLnBrk="1" hangingPunct="1"/>
            <a:r>
              <a:rPr lang="en-US" dirty="0"/>
              <a:t>Variable declarations in Java are similar to those in other programming languages</a:t>
            </a:r>
          </a:p>
          <a:p>
            <a:pPr lvl="1" eaLnBrk="1" hangingPunct="1"/>
            <a:r>
              <a:rPr lang="en-US" dirty="0"/>
              <a:t>Simply give the type of the variable followed by its name and a semicolon</a:t>
            </a:r>
            <a:endParaRPr lang="en-US" dirty="0">
              <a:solidFill>
                <a:schemeClr val="hlink"/>
              </a:solidFill>
            </a:endParaRPr>
          </a:p>
          <a:p>
            <a:pPr algn="ctr" eaLnBrk="1" hangingPunct="1">
              <a:buFontTx/>
              <a:buNone/>
            </a:pPr>
            <a:r>
              <a:rPr lang="en-US" sz="2800" b="1" dirty="0">
                <a:solidFill>
                  <a:srgbClr val="034CA1"/>
                </a:solidFill>
                <a:latin typeface="Courier New" pitchFamily="49" charset="0"/>
              </a:rPr>
              <a:t>int answer;</a:t>
            </a:r>
            <a:r>
              <a:rPr lang="en-US" dirty="0">
                <a:latin typeface="Courier New" pitchFamily="49" charset="0"/>
              </a:rPr>
              <a:t> </a:t>
            </a:r>
          </a:p>
        </p:txBody>
      </p:sp>
      <p:sp>
        <p:nvSpPr>
          <p:cNvPr id="6" name="Slide Number Placeholder 5"/>
          <p:cNvSpPr>
            <a:spLocks noGrp="1"/>
          </p:cNvSpPr>
          <p:nvPr>
            <p:ph type="sldNum" sz="quarter" idx="11"/>
          </p:nvPr>
        </p:nvSpPr>
        <p:spPr/>
        <p:txBody>
          <a:bodyPr/>
          <a:lstStyle/>
          <a:p>
            <a:pPr>
              <a:defRPr/>
            </a:pPr>
            <a:r>
              <a:rPr lang="en-US"/>
              <a:t>1-</a:t>
            </a:r>
            <a:fld id="{BF4BD953-9786-4999-8945-5D4925531CED}" type="slidenum">
              <a:rPr lang="en-US"/>
              <a:pPr>
                <a:defRPr/>
              </a:pPr>
              <a:t>29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Origins of the Java Language</a:t>
            </a:r>
          </a:p>
        </p:txBody>
      </p:sp>
      <p:sp>
        <p:nvSpPr>
          <p:cNvPr id="9219" name="Rectangle 3"/>
          <p:cNvSpPr>
            <a:spLocks noGrp="1" noChangeArrowheads="1"/>
          </p:cNvSpPr>
          <p:nvPr>
            <p:ph type="body" idx="1"/>
          </p:nvPr>
        </p:nvSpPr>
        <p:spPr/>
        <p:txBody>
          <a:bodyPr/>
          <a:lstStyle/>
          <a:p>
            <a:pPr eaLnBrk="1" hangingPunct="1"/>
            <a:r>
              <a:rPr lang="en-US" sz="2800" dirty="0"/>
              <a:t>Created by Sun Microsystems team led by James Gosling in 1991 (now owned by Oracle)</a:t>
            </a:r>
          </a:p>
          <a:p>
            <a:pPr eaLnBrk="1" hangingPunct="1"/>
            <a:r>
              <a:rPr lang="en-US" sz="2800" dirty="0"/>
              <a:t>Originally designed for programming home appliances</a:t>
            </a:r>
          </a:p>
          <a:p>
            <a:pPr lvl="1" eaLnBrk="1" hangingPunct="1"/>
            <a:r>
              <a:rPr lang="en-US" sz="2400" dirty="0"/>
              <a:t>Difficult task because appliances are controlled by a wide variety of computer processors</a:t>
            </a:r>
          </a:p>
          <a:p>
            <a:pPr lvl="1" eaLnBrk="1" hangingPunct="1"/>
            <a:r>
              <a:rPr lang="en-US" sz="2400" dirty="0"/>
              <a:t>Team developed a two-step translation process to simplify the task of compiler writing for each class of appliances</a:t>
            </a:r>
          </a:p>
        </p:txBody>
      </p:sp>
      <p:sp>
        <p:nvSpPr>
          <p:cNvPr id="6" name="Slide Number Placeholder 5"/>
          <p:cNvSpPr>
            <a:spLocks noGrp="1"/>
          </p:cNvSpPr>
          <p:nvPr>
            <p:ph type="sldNum" sz="quarter" idx="11"/>
          </p:nvPr>
        </p:nvSpPr>
        <p:spPr/>
        <p:txBody>
          <a:bodyPr/>
          <a:lstStyle/>
          <a:p>
            <a:pPr>
              <a:defRPr/>
            </a:pPr>
            <a:r>
              <a:rPr lang="en-US"/>
              <a:t>1-</a:t>
            </a:r>
            <a:fld id="{EADD2CBA-6AC0-4780-8022-DA00772CD11D}" type="slidenum">
              <a:rPr lang="en-US"/>
              <a:pPr>
                <a:defRPr/>
              </a:pPr>
              <a:t>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dirty="0"/>
              <a:t>Identifiers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i="1" dirty="0"/>
              <a:t>Identifier</a:t>
            </a:r>
            <a:r>
              <a:rPr lang="en-US" sz="2800" dirty="0"/>
              <a:t>:  The name of a variable or any other item (class, method, object, etc.) you may define in a program</a:t>
            </a:r>
          </a:p>
          <a:p>
            <a:pPr eaLnBrk="1" hangingPunct="1">
              <a:lnSpc>
                <a:spcPct val="90000"/>
              </a:lnSpc>
            </a:pPr>
            <a:r>
              <a:rPr lang="en-US" sz="2800" dirty="0">
                <a:solidFill>
                  <a:srgbClr val="FF0000"/>
                </a:solidFill>
              </a:rPr>
              <a:t>Java Identifier Rules</a:t>
            </a:r>
          </a:p>
          <a:p>
            <a:pPr lvl="1" eaLnBrk="1" hangingPunct="1">
              <a:lnSpc>
                <a:spcPct val="90000"/>
              </a:lnSpc>
            </a:pPr>
            <a:r>
              <a:rPr lang="en-US" sz="2400" dirty="0"/>
              <a:t>A Java identifier must not start with a digit, and all the characters must be letters, digits, or the underscore symbol</a:t>
            </a:r>
          </a:p>
          <a:p>
            <a:pPr lvl="1" eaLnBrk="1" hangingPunct="1">
              <a:lnSpc>
                <a:spcPct val="90000"/>
              </a:lnSpc>
            </a:pPr>
            <a:r>
              <a:rPr lang="en-US" sz="2400" dirty="0"/>
              <a:t>Java identifiers can theoretically be of any length</a:t>
            </a:r>
          </a:p>
          <a:p>
            <a:pPr lvl="1" eaLnBrk="1" hangingPunct="1">
              <a:lnSpc>
                <a:spcPct val="90000"/>
              </a:lnSpc>
            </a:pPr>
            <a:r>
              <a:rPr lang="en-US" sz="2400" dirty="0"/>
              <a:t>Java is a case-sensitive language:  </a:t>
            </a:r>
            <a:r>
              <a:rPr lang="en-US" sz="2400" b="1" dirty="0">
                <a:solidFill>
                  <a:srgbClr val="034CA1"/>
                </a:solidFill>
                <a:latin typeface="Courier New" pitchFamily="49" charset="0"/>
              </a:rPr>
              <a:t>Rate</a:t>
            </a:r>
            <a:r>
              <a:rPr lang="en-US" sz="2400" dirty="0"/>
              <a:t>, </a:t>
            </a:r>
            <a:r>
              <a:rPr lang="en-US" sz="2400" b="1" dirty="0">
                <a:solidFill>
                  <a:srgbClr val="034CA1"/>
                </a:solidFill>
                <a:latin typeface="Courier New" pitchFamily="49" charset="0"/>
              </a:rPr>
              <a:t>rate</a:t>
            </a:r>
            <a:r>
              <a:rPr lang="en-US" sz="2400" dirty="0"/>
              <a:t>, and </a:t>
            </a:r>
            <a:r>
              <a:rPr lang="en-US" sz="2400" b="1" dirty="0">
                <a:solidFill>
                  <a:srgbClr val="034CA1"/>
                </a:solidFill>
                <a:latin typeface="Courier New" pitchFamily="49" charset="0"/>
              </a:rPr>
              <a:t>RATE</a:t>
            </a:r>
            <a:r>
              <a:rPr lang="en-US" sz="2400" dirty="0"/>
              <a:t> are the names of three different variables</a:t>
            </a:r>
          </a:p>
          <a:p>
            <a:pPr lvl="1" eaLnBrk="1" hangingPunct="1">
              <a:lnSpc>
                <a:spcPct val="90000"/>
              </a:lnSpc>
            </a:pPr>
            <a:r>
              <a:rPr lang="en-US" sz="2400" dirty="0"/>
              <a:t>The “$” symbol is allowed , but avoid using it for identifiers, because it has a special purpose.</a:t>
            </a:r>
          </a:p>
        </p:txBody>
      </p:sp>
      <p:sp>
        <p:nvSpPr>
          <p:cNvPr id="6" name="Slide Number Placeholder 5"/>
          <p:cNvSpPr>
            <a:spLocks noGrp="1"/>
          </p:cNvSpPr>
          <p:nvPr>
            <p:ph type="sldNum" sz="quarter" idx="11"/>
          </p:nvPr>
        </p:nvSpPr>
        <p:spPr/>
        <p:txBody>
          <a:bodyPr/>
          <a:lstStyle/>
          <a:p>
            <a:pPr>
              <a:defRPr/>
            </a:pPr>
            <a:r>
              <a:rPr lang="en-US"/>
              <a:t>1-</a:t>
            </a:r>
            <a:fld id="{47EE869F-5CE4-4D5A-947C-92A61AC98D14}" type="slidenum">
              <a:rPr lang="en-US"/>
              <a:pPr>
                <a:defRPr/>
              </a:pPr>
              <a:t>30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406B-E061-BCFB-ACD2-F3867BCBB5E6}"/>
              </a:ext>
            </a:extLst>
          </p:cNvPr>
          <p:cNvSpPr>
            <a:spLocks noGrp="1"/>
          </p:cNvSpPr>
          <p:nvPr>
            <p:ph type="title"/>
          </p:nvPr>
        </p:nvSpPr>
        <p:spPr/>
        <p:txBody>
          <a:bodyPr/>
          <a:lstStyle/>
          <a:p>
            <a:r>
              <a:rPr lang="en-ZA" dirty="0"/>
              <a:t>Valid Identifier Examples</a:t>
            </a:r>
          </a:p>
        </p:txBody>
      </p:sp>
      <p:sp>
        <p:nvSpPr>
          <p:cNvPr id="3" name="Content Placeholder 2">
            <a:extLst>
              <a:ext uri="{FF2B5EF4-FFF2-40B4-BE49-F238E27FC236}">
                <a16:creationId xmlns:a16="http://schemas.microsoft.com/office/drawing/2014/main" id="{B6510DFE-BF0F-9C62-C714-C53D7D94BB25}"/>
              </a:ext>
            </a:extLst>
          </p:cNvPr>
          <p:cNvSpPr>
            <a:spLocks noGrp="1"/>
          </p:cNvSpPr>
          <p:nvPr>
            <p:ph idx="1"/>
          </p:nvPr>
        </p:nvSpPr>
        <p:spPr/>
        <p:txBody>
          <a:bodyPr/>
          <a:lstStyle/>
          <a:p>
            <a:r>
              <a:rPr lang="en-ZA" sz="2400" dirty="0"/>
              <a:t>x</a:t>
            </a:r>
          </a:p>
          <a:p>
            <a:r>
              <a:rPr lang="en-ZA" sz="2400" dirty="0"/>
              <a:t>x1</a:t>
            </a:r>
          </a:p>
          <a:p>
            <a:r>
              <a:rPr lang="en-ZA" sz="2400" dirty="0"/>
              <a:t>x_1</a:t>
            </a:r>
          </a:p>
          <a:p>
            <a:r>
              <a:rPr lang="en-ZA" sz="2400" dirty="0"/>
              <a:t>_</a:t>
            </a:r>
            <a:r>
              <a:rPr lang="en-ZA" sz="2400" dirty="0" err="1"/>
              <a:t>abc</a:t>
            </a:r>
            <a:endParaRPr lang="en-ZA" sz="2400" dirty="0"/>
          </a:p>
          <a:p>
            <a:r>
              <a:rPr lang="en-ZA" sz="2400" dirty="0"/>
              <a:t>ABC123z7</a:t>
            </a:r>
          </a:p>
          <a:p>
            <a:r>
              <a:rPr lang="en-ZA" sz="2400" dirty="0"/>
              <a:t>sum</a:t>
            </a:r>
          </a:p>
          <a:p>
            <a:r>
              <a:rPr lang="en-ZA" sz="2400" dirty="0"/>
              <a:t>RATE</a:t>
            </a:r>
          </a:p>
          <a:p>
            <a:r>
              <a:rPr lang="en-ZA" sz="2400" dirty="0"/>
              <a:t>Count</a:t>
            </a:r>
          </a:p>
          <a:p>
            <a:r>
              <a:rPr lang="en-ZA" sz="2400" dirty="0"/>
              <a:t>data2</a:t>
            </a:r>
          </a:p>
          <a:p>
            <a:r>
              <a:rPr lang="en-ZA" sz="2400" dirty="0" err="1"/>
              <a:t>bigBonus</a:t>
            </a:r>
            <a:endParaRPr lang="en-ZA" sz="2400" dirty="0"/>
          </a:p>
        </p:txBody>
      </p:sp>
      <p:sp>
        <p:nvSpPr>
          <p:cNvPr id="4" name="Slide Number Placeholder 3">
            <a:extLst>
              <a:ext uri="{FF2B5EF4-FFF2-40B4-BE49-F238E27FC236}">
                <a16:creationId xmlns:a16="http://schemas.microsoft.com/office/drawing/2014/main" id="{ED2AC1F7-32F0-1EAB-1786-307F56889392}"/>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31</a:t>
            </a:fld>
            <a:endParaRPr lang="en-US"/>
          </a:p>
        </p:txBody>
      </p:sp>
      <p:sp>
        <p:nvSpPr>
          <p:cNvPr id="5" name="Footer Placeholder 4">
            <a:extLst>
              <a:ext uri="{FF2B5EF4-FFF2-40B4-BE49-F238E27FC236}">
                <a16:creationId xmlns:a16="http://schemas.microsoft.com/office/drawing/2014/main" id="{2CE5B6C9-F7AB-05D8-637A-19533E3E3811}"/>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132049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4CDE-2011-FB17-CFEB-7C9366A894BB}"/>
              </a:ext>
            </a:extLst>
          </p:cNvPr>
          <p:cNvSpPr>
            <a:spLocks noGrp="1"/>
          </p:cNvSpPr>
          <p:nvPr>
            <p:ph type="title"/>
          </p:nvPr>
        </p:nvSpPr>
        <p:spPr/>
        <p:txBody>
          <a:bodyPr/>
          <a:lstStyle/>
          <a:p>
            <a:r>
              <a:rPr lang="en-ZA" dirty="0"/>
              <a:t>Invalid Identifier Symbols</a:t>
            </a:r>
          </a:p>
        </p:txBody>
      </p:sp>
      <p:sp>
        <p:nvSpPr>
          <p:cNvPr id="3" name="Content Placeholder 2">
            <a:extLst>
              <a:ext uri="{FF2B5EF4-FFF2-40B4-BE49-F238E27FC236}">
                <a16:creationId xmlns:a16="http://schemas.microsoft.com/office/drawing/2014/main" id="{BAA8C991-FA3F-C1C5-F937-7E8F2B7C994E}"/>
              </a:ext>
            </a:extLst>
          </p:cNvPr>
          <p:cNvSpPr>
            <a:spLocks noGrp="1"/>
          </p:cNvSpPr>
          <p:nvPr>
            <p:ph idx="1"/>
          </p:nvPr>
        </p:nvSpPr>
        <p:spPr/>
        <p:txBody>
          <a:bodyPr/>
          <a:lstStyle/>
          <a:p>
            <a:r>
              <a:rPr lang="en-ZA" dirty="0"/>
              <a:t>12</a:t>
            </a:r>
          </a:p>
          <a:p>
            <a:r>
              <a:rPr lang="en-ZA" dirty="0"/>
              <a:t>3X</a:t>
            </a:r>
          </a:p>
          <a:p>
            <a:r>
              <a:rPr lang="en-ZA" dirty="0"/>
              <a:t>%change</a:t>
            </a:r>
          </a:p>
          <a:p>
            <a:r>
              <a:rPr lang="en-ZA" dirty="0"/>
              <a:t>data-1</a:t>
            </a:r>
          </a:p>
          <a:p>
            <a:r>
              <a:rPr lang="en-ZA" dirty="0"/>
              <a:t>myfirst.java</a:t>
            </a:r>
          </a:p>
          <a:p>
            <a:r>
              <a:rPr lang="en-ZA" dirty="0"/>
              <a:t>PROG.CLASS</a:t>
            </a:r>
          </a:p>
          <a:p>
            <a:endParaRPr lang="en-ZA" dirty="0"/>
          </a:p>
        </p:txBody>
      </p:sp>
      <p:sp>
        <p:nvSpPr>
          <p:cNvPr id="4" name="Slide Number Placeholder 3">
            <a:extLst>
              <a:ext uri="{FF2B5EF4-FFF2-40B4-BE49-F238E27FC236}">
                <a16:creationId xmlns:a16="http://schemas.microsoft.com/office/drawing/2014/main" id="{9BE476D7-5887-8CF0-614A-B81A933E09F9}"/>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32</a:t>
            </a:fld>
            <a:endParaRPr lang="en-US"/>
          </a:p>
        </p:txBody>
      </p:sp>
      <p:sp>
        <p:nvSpPr>
          <p:cNvPr id="5" name="Footer Placeholder 4">
            <a:extLst>
              <a:ext uri="{FF2B5EF4-FFF2-40B4-BE49-F238E27FC236}">
                <a16:creationId xmlns:a16="http://schemas.microsoft.com/office/drawing/2014/main" id="{93E9FB76-3714-88FA-7C6B-B2D2CF212217}"/>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936372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Naming Conventions</a:t>
            </a:r>
          </a:p>
        </p:txBody>
      </p:sp>
      <p:sp>
        <p:nvSpPr>
          <p:cNvPr id="33795" name="Rectangle 3"/>
          <p:cNvSpPr>
            <a:spLocks noGrp="1" noChangeArrowheads="1"/>
          </p:cNvSpPr>
          <p:nvPr>
            <p:ph type="body" idx="1"/>
          </p:nvPr>
        </p:nvSpPr>
        <p:spPr/>
        <p:txBody>
          <a:bodyPr/>
          <a:lstStyle/>
          <a:p>
            <a:pPr eaLnBrk="1" hangingPunct="1">
              <a:lnSpc>
                <a:spcPct val="80000"/>
              </a:lnSpc>
            </a:pPr>
            <a:r>
              <a:rPr lang="en-US" sz="2800" dirty="0"/>
              <a:t>Start the names of variables, methods, and objects with a lowercase letter, indicate "word" boundaries with an uppercase letter, and restrict the remaining characters to digits and lowercase letters</a:t>
            </a:r>
          </a:p>
          <a:p>
            <a:pPr lvl="1" algn="ctr" eaLnBrk="1" hangingPunct="1">
              <a:lnSpc>
                <a:spcPct val="80000"/>
              </a:lnSpc>
              <a:buFontTx/>
              <a:buNone/>
            </a:pPr>
            <a:r>
              <a:rPr lang="en-US" sz="2400" b="1" dirty="0" err="1">
                <a:solidFill>
                  <a:srgbClr val="034CA1"/>
                </a:solidFill>
                <a:latin typeface="Courier New" pitchFamily="49" charset="0"/>
              </a:rPr>
              <a:t>topSpeed</a:t>
            </a:r>
            <a:r>
              <a:rPr lang="en-US" sz="2400" b="1" dirty="0">
                <a:solidFill>
                  <a:srgbClr val="034CA1"/>
                </a:solidFill>
                <a:latin typeface="Courier New" pitchFamily="49" charset="0"/>
              </a:rPr>
              <a:t>   bankRate1   </a:t>
            </a:r>
            <a:r>
              <a:rPr lang="en-US" sz="2400" b="1" dirty="0" err="1">
                <a:solidFill>
                  <a:srgbClr val="034CA1"/>
                </a:solidFill>
                <a:latin typeface="Courier New" pitchFamily="49" charset="0"/>
              </a:rPr>
              <a:t>timeOfArrival</a:t>
            </a:r>
            <a:endParaRPr lang="en-US" sz="2400" dirty="0">
              <a:solidFill>
                <a:srgbClr val="034CA1"/>
              </a:solidFill>
              <a:latin typeface="Courier New" pitchFamily="49" charset="0"/>
            </a:endParaRPr>
          </a:p>
          <a:p>
            <a:pPr eaLnBrk="1" hangingPunct="1">
              <a:lnSpc>
                <a:spcPct val="80000"/>
              </a:lnSpc>
            </a:pPr>
            <a:r>
              <a:rPr lang="en-US" sz="2800" dirty="0"/>
              <a:t>Start the names of classes with an uppercase letter and, otherwise, adhere to the rules above</a:t>
            </a:r>
          </a:p>
          <a:p>
            <a:pPr lvl="1" algn="ctr" eaLnBrk="1" hangingPunct="1">
              <a:lnSpc>
                <a:spcPct val="80000"/>
              </a:lnSpc>
              <a:buFontTx/>
              <a:buNone/>
            </a:pPr>
            <a:r>
              <a:rPr lang="en-US" sz="2400" b="1" dirty="0" err="1">
                <a:solidFill>
                  <a:srgbClr val="034CA1"/>
                </a:solidFill>
                <a:latin typeface="Courier New" pitchFamily="49" charset="0"/>
              </a:rPr>
              <a:t>FirstProgram</a:t>
            </a:r>
            <a:r>
              <a:rPr lang="en-US" sz="2400" b="1" dirty="0">
                <a:solidFill>
                  <a:srgbClr val="034CA1"/>
                </a:solidFill>
                <a:latin typeface="Courier New" pitchFamily="49" charset="0"/>
              </a:rPr>
              <a:t>    </a:t>
            </a:r>
            <a:r>
              <a:rPr lang="en-US" sz="2400" b="1" dirty="0" err="1">
                <a:solidFill>
                  <a:srgbClr val="034CA1"/>
                </a:solidFill>
                <a:latin typeface="Courier New" pitchFamily="49" charset="0"/>
              </a:rPr>
              <a:t>MyClass</a:t>
            </a:r>
            <a:r>
              <a:rPr lang="en-US" sz="2400" b="1" dirty="0">
                <a:solidFill>
                  <a:srgbClr val="034CA1"/>
                </a:solidFill>
                <a:latin typeface="Courier New" pitchFamily="49" charset="0"/>
              </a:rPr>
              <a:t>    String</a:t>
            </a:r>
            <a:endParaRPr lang="en-US" sz="24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CA9DE920-BFDB-4115-B168-73F9872E90EF}" type="slidenum">
              <a:rPr lang="en-US"/>
              <a:pPr>
                <a:defRPr/>
              </a:pPr>
              <a:t>33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Identifiers</a:t>
            </a:r>
          </a:p>
        </p:txBody>
      </p:sp>
      <p:sp>
        <p:nvSpPr>
          <p:cNvPr id="32771" name="Rectangle 3"/>
          <p:cNvSpPr>
            <a:spLocks noGrp="1" noChangeArrowheads="1"/>
          </p:cNvSpPr>
          <p:nvPr>
            <p:ph type="body" idx="1"/>
          </p:nvPr>
        </p:nvSpPr>
        <p:spPr/>
        <p:txBody>
          <a:bodyPr/>
          <a:lstStyle/>
          <a:p>
            <a:pPr eaLnBrk="1" hangingPunct="1">
              <a:lnSpc>
                <a:spcPct val="80000"/>
              </a:lnSpc>
            </a:pPr>
            <a:r>
              <a:rPr lang="en-US" sz="2800" u="sng" dirty="0"/>
              <a:t>Keywords and Reserved words</a:t>
            </a:r>
            <a:r>
              <a:rPr lang="en-US" sz="2800" dirty="0"/>
              <a:t>:  Identifiers that have a predefined meaning in Java</a:t>
            </a:r>
          </a:p>
          <a:p>
            <a:pPr lvl="1" eaLnBrk="1" hangingPunct="1">
              <a:lnSpc>
                <a:spcPct val="80000"/>
              </a:lnSpc>
            </a:pPr>
            <a:r>
              <a:rPr lang="en-US" sz="2400" dirty="0"/>
              <a:t>Do not use them to name anything else</a:t>
            </a:r>
          </a:p>
          <a:p>
            <a:pPr lvl="1" algn="ctr" eaLnBrk="1" hangingPunct="1">
              <a:lnSpc>
                <a:spcPct val="80000"/>
              </a:lnSpc>
              <a:buFontTx/>
              <a:buNone/>
            </a:pPr>
            <a:r>
              <a:rPr lang="en-US" sz="2400" b="1" dirty="0">
                <a:solidFill>
                  <a:srgbClr val="034CA1"/>
                </a:solidFill>
                <a:latin typeface="Courier New" pitchFamily="49" charset="0"/>
              </a:rPr>
              <a:t>public    class    void    static</a:t>
            </a:r>
            <a:endParaRPr lang="en-US" sz="2400" dirty="0">
              <a:solidFill>
                <a:srgbClr val="034CA1"/>
              </a:solidFill>
              <a:latin typeface="Courier New" pitchFamily="49" charset="0"/>
            </a:endParaRPr>
          </a:p>
          <a:p>
            <a:pPr eaLnBrk="1" hangingPunct="1">
              <a:lnSpc>
                <a:spcPct val="80000"/>
              </a:lnSpc>
            </a:pPr>
            <a:r>
              <a:rPr lang="en-US" sz="2800" u="sng" dirty="0"/>
              <a:t>Predefined identifiers</a:t>
            </a:r>
            <a:r>
              <a:rPr lang="en-US" sz="2800" dirty="0"/>
              <a:t>:  Identifiers that are defined in libraries required by the Java language standard</a:t>
            </a:r>
          </a:p>
          <a:p>
            <a:pPr lvl="1" eaLnBrk="1" hangingPunct="1">
              <a:lnSpc>
                <a:spcPct val="80000"/>
              </a:lnSpc>
            </a:pPr>
            <a:r>
              <a:rPr lang="en-US" sz="2400" dirty="0"/>
              <a:t>Although they can be redefined, this could be confusing and dangerous if doing so would change their standard meaning</a:t>
            </a:r>
          </a:p>
          <a:p>
            <a:pPr lvl="1" algn="ctr" eaLnBrk="1" hangingPunct="1">
              <a:lnSpc>
                <a:spcPct val="80000"/>
              </a:lnSpc>
              <a:buFontTx/>
              <a:buNone/>
            </a:pPr>
            <a:r>
              <a:rPr lang="en-US" sz="2400" b="1" dirty="0">
                <a:solidFill>
                  <a:srgbClr val="034CA1"/>
                </a:solidFill>
                <a:latin typeface="Courier New" pitchFamily="49" charset="0"/>
              </a:rPr>
              <a:t>System    String    </a:t>
            </a:r>
            <a:r>
              <a:rPr lang="en-US" sz="2400" b="1" dirty="0" err="1">
                <a:solidFill>
                  <a:srgbClr val="034CA1"/>
                </a:solidFill>
                <a:latin typeface="Courier New" pitchFamily="49" charset="0"/>
              </a:rPr>
              <a:t>println</a:t>
            </a:r>
            <a:endParaRPr lang="en-US" sz="2400" b="1" dirty="0">
              <a:solidFill>
                <a:srgbClr val="034CA1"/>
              </a:solidFill>
              <a:latin typeface="Courier New" pitchFamily="49" charset="0"/>
            </a:endParaRPr>
          </a:p>
          <a:p>
            <a:pPr lvl="1" algn="ctr" eaLnBrk="1" hangingPunct="1">
              <a:lnSpc>
                <a:spcPct val="80000"/>
              </a:lnSpc>
              <a:buFontTx/>
              <a:buNone/>
            </a:pPr>
            <a:endParaRPr lang="en-US" sz="2400" b="1" dirty="0">
              <a:solidFill>
                <a:srgbClr val="034CA1"/>
              </a:solidFill>
              <a:latin typeface="Courier New" pitchFamily="49" charset="0"/>
            </a:endParaRPr>
          </a:p>
          <a:p>
            <a:pPr lvl="1" eaLnBrk="1" hangingPunct="1">
              <a:lnSpc>
                <a:spcPct val="80000"/>
              </a:lnSpc>
              <a:buFontTx/>
              <a:buNone/>
            </a:pPr>
            <a:r>
              <a:rPr lang="en-US" sz="2400" b="1" dirty="0">
                <a:latin typeface="+mj-lt"/>
              </a:rPr>
              <a:t>A full list is available in Appendix1 of the textbook.</a:t>
            </a:r>
          </a:p>
        </p:txBody>
      </p:sp>
      <p:sp>
        <p:nvSpPr>
          <p:cNvPr id="6" name="Slide Number Placeholder 5"/>
          <p:cNvSpPr>
            <a:spLocks noGrp="1"/>
          </p:cNvSpPr>
          <p:nvPr>
            <p:ph type="sldNum" sz="quarter" idx="11"/>
          </p:nvPr>
        </p:nvSpPr>
        <p:spPr/>
        <p:txBody>
          <a:bodyPr/>
          <a:lstStyle/>
          <a:p>
            <a:pPr>
              <a:defRPr/>
            </a:pPr>
            <a:r>
              <a:rPr lang="en-US"/>
              <a:t>1-</a:t>
            </a:r>
            <a:fld id="{B057FE22-6939-4F19-8E79-670F3515DDB4}" type="slidenum">
              <a:rPr lang="en-US"/>
              <a:pPr>
                <a:defRPr/>
              </a:pPr>
              <a:t>34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Variable Declarations</a:t>
            </a:r>
          </a:p>
        </p:txBody>
      </p:sp>
      <p:sp>
        <p:nvSpPr>
          <p:cNvPr id="34819" name="Rectangle 3"/>
          <p:cNvSpPr>
            <a:spLocks noGrp="1" noChangeArrowheads="1"/>
          </p:cNvSpPr>
          <p:nvPr>
            <p:ph type="body" idx="1"/>
          </p:nvPr>
        </p:nvSpPr>
        <p:spPr/>
        <p:txBody>
          <a:bodyPr/>
          <a:lstStyle/>
          <a:p>
            <a:pPr eaLnBrk="1" hangingPunct="1">
              <a:lnSpc>
                <a:spcPct val="90000"/>
              </a:lnSpc>
            </a:pPr>
            <a:r>
              <a:rPr lang="en-US" sz="2400" dirty="0"/>
              <a:t>Every variable in a Java program must be </a:t>
            </a:r>
            <a:r>
              <a:rPr lang="en-US" sz="2400" i="1" dirty="0"/>
              <a:t>declared</a:t>
            </a:r>
            <a:r>
              <a:rPr lang="en-US" sz="2400" dirty="0"/>
              <a:t> before it is used</a:t>
            </a:r>
          </a:p>
          <a:p>
            <a:pPr lvl="1" eaLnBrk="1" hangingPunct="1">
              <a:lnSpc>
                <a:spcPct val="90000"/>
              </a:lnSpc>
            </a:pPr>
            <a:r>
              <a:rPr lang="en-US" sz="2000" dirty="0"/>
              <a:t>A variable declaration tells the compiler what kind of data (type) will be stored in the variable</a:t>
            </a:r>
          </a:p>
          <a:p>
            <a:pPr lvl="2" eaLnBrk="1" hangingPunct="1">
              <a:lnSpc>
                <a:spcPct val="90000"/>
              </a:lnSpc>
              <a:buFontTx/>
              <a:buNone/>
            </a:pPr>
            <a:r>
              <a:rPr lang="en-US" sz="1600" b="1" dirty="0">
                <a:solidFill>
                  <a:srgbClr val="034CA1"/>
                </a:solidFill>
                <a:latin typeface="Courier New" pitchFamily="49" charset="0"/>
              </a:rPr>
              <a:t>int </a:t>
            </a:r>
            <a:r>
              <a:rPr lang="en-US" sz="1600" b="1" dirty="0" err="1">
                <a:solidFill>
                  <a:srgbClr val="034CA1"/>
                </a:solidFill>
                <a:latin typeface="Courier New" pitchFamily="49" charset="0"/>
              </a:rPr>
              <a:t>numberOfCars</a:t>
            </a:r>
            <a:r>
              <a:rPr lang="en-US" sz="1600" b="1" dirty="0">
                <a:solidFill>
                  <a:srgbClr val="034CA1"/>
                </a:solidFill>
                <a:latin typeface="Courier New" pitchFamily="49" charset="0"/>
              </a:rPr>
              <a:t>; //compiler expects a whole number</a:t>
            </a:r>
          </a:p>
          <a:p>
            <a:pPr lvl="2" eaLnBrk="1" hangingPunct="1">
              <a:lnSpc>
                <a:spcPct val="90000"/>
              </a:lnSpc>
              <a:buFontTx/>
              <a:buNone/>
            </a:pPr>
            <a:r>
              <a:rPr lang="en-US" sz="1600" b="1" dirty="0">
                <a:solidFill>
                  <a:srgbClr val="034CA1"/>
                </a:solidFill>
                <a:latin typeface="Courier New" pitchFamily="49" charset="0"/>
              </a:rPr>
              <a:t>double </a:t>
            </a:r>
            <a:r>
              <a:rPr lang="en-US" sz="1600" b="1" dirty="0" err="1">
                <a:solidFill>
                  <a:srgbClr val="034CA1"/>
                </a:solidFill>
                <a:latin typeface="Courier New" pitchFamily="49" charset="0"/>
              </a:rPr>
              <a:t>oneHeight</a:t>
            </a:r>
            <a:r>
              <a:rPr lang="en-US" sz="1600" b="1" dirty="0">
                <a:solidFill>
                  <a:srgbClr val="034CA1"/>
                </a:solidFill>
                <a:latin typeface="Courier New" pitchFamily="49" charset="0"/>
              </a:rPr>
              <a:t>, </a:t>
            </a:r>
            <a:r>
              <a:rPr lang="en-US" sz="1600" b="1" dirty="0" err="1">
                <a:solidFill>
                  <a:srgbClr val="034CA1"/>
                </a:solidFill>
                <a:latin typeface="Courier New" pitchFamily="49" charset="0"/>
              </a:rPr>
              <a:t>totalHeight</a:t>
            </a:r>
            <a:r>
              <a:rPr lang="en-US" sz="1600" b="1" dirty="0">
                <a:solidFill>
                  <a:srgbClr val="034CA1"/>
                </a:solidFill>
                <a:latin typeface="Courier New" pitchFamily="49" charset="0"/>
              </a:rPr>
              <a:t>;// compiler expects numbers with a decimal point</a:t>
            </a:r>
            <a:endParaRPr lang="en-US" sz="2000" dirty="0"/>
          </a:p>
          <a:p>
            <a:pPr lvl="1" eaLnBrk="1" hangingPunct="1">
              <a:lnSpc>
                <a:spcPct val="90000"/>
              </a:lnSpc>
            </a:pPr>
            <a:r>
              <a:rPr lang="en-US" sz="2000" dirty="0"/>
              <a:t>The type of the variable is followed by one or more variable names separated by commas, and terminated with a semicolon</a:t>
            </a:r>
            <a:endParaRPr lang="en-US" sz="2000" i="1" dirty="0"/>
          </a:p>
          <a:p>
            <a:pPr lvl="1" eaLnBrk="1" hangingPunct="1">
              <a:lnSpc>
                <a:spcPct val="90000"/>
              </a:lnSpc>
            </a:pPr>
            <a:r>
              <a:rPr lang="en-US" sz="2000" dirty="0"/>
              <a:t>Variables are typically declared just before they are used or at the start of a block (indicated by an opening brace </a:t>
            </a:r>
            <a:r>
              <a:rPr lang="en-US" sz="2000" b="1" dirty="0">
                <a:solidFill>
                  <a:srgbClr val="034CA1"/>
                </a:solidFill>
                <a:latin typeface="Courier New" pitchFamily="49" charset="0"/>
              </a:rPr>
              <a:t>{</a:t>
            </a:r>
            <a:r>
              <a:rPr lang="en-US" sz="2000" dirty="0"/>
              <a:t> )</a:t>
            </a:r>
          </a:p>
          <a:p>
            <a:pPr lvl="1" eaLnBrk="1" hangingPunct="1">
              <a:lnSpc>
                <a:spcPct val="90000"/>
              </a:lnSpc>
            </a:pPr>
            <a:r>
              <a:rPr lang="en-US" sz="2000" dirty="0"/>
              <a:t>Basic types in Java are called </a:t>
            </a:r>
            <a:r>
              <a:rPr lang="en-US" sz="2000" i="1" dirty="0"/>
              <a:t>primitive types</a:t>
            </a:r>
          </a:p>
          <a:p>
            <a:pPr lvl="2" eaLnBrk="1" hangingPunct="1">
              <a:lnSpc>
                <a:spcPct val="90000"/>
              </a:lnSpc>
              <a:buFontTx/>
              <a:buNone/>
            </a:pPr>
            <a:r>
              <a:rPr lang="en-US" sz="2000" b="1" dirty="0">
                <a:solidFill>
                  <a:srgbClr val="034CA1"/>
                </a:solidFill>
                <a:latin typeface="Courier New" pitchFamily="49" charset="0"/>
              </a:rPr>
              <a:t>int </a:t>
            </a:r>
            <a:r>
              <a:rPr lang="en-US" sz="2000" b="1" dirty="0" err="1">
                <a:solidFill>
                  <a:srgbClr val="034CA1"/>
                </a:solidFill>
                <a:latin typeface="Courier New" pitchFamily="49" charset="0"/>
              </a:rPr>
              <a:t>numberOfBeans</a:t>
            </a:r>
            <a:r>
              <a:rPr lang="en-US" sz="2000" b="1" dirty="0">
                <a:solidFill>
                  <a:srgbClr val="034CA1"/>
                </a:solidFill>
                <a:latin typeface="Courier New" pitchFamily="49" charset="0"/>
              </a:rPr>
              <a:t>;</a:t>
            </a:r>
          </a:p>
          <a:p>
            <a:pPr lvl="2" eaLnBrk="1" hangingPunct="1">
              <a:lnSpc>
                <a:spcPct val="90000"/>
              </a:lnSpc>
              <a:buFontTx/>
              <a:buNone/>
            </a:pPr>
            <a:r>
              <a:rPr lang="en-US" sz="2000" b="1" dirty="0">
                <a:solidFill>
                  <a:srgbClr val="034CA1"/>
                </a:solidFill>
                <a:latin typeface="Courier New" pitchFamily="49" charset="0"/>
              </a:rPr>
              <a:t>double </a:t>
            </a:r>
            <a:r>
              <a:rPr lang="en-US" sz="2000" b="1" dirty="0" err="1">
                <a:solidFill>
                  <a:srgbClr val="034CA1"/>
                </a:solidFill>
                <a:latin typeface="Courier New" pitchFamily="49" charset="0"/>
              </a:rPr>
              <a:t>oneWeight</a:t>
            </a:r>
            <a:r>
              <a:rPr lang="en-US" sz="2000" b="1" dirty="0">
                <a:solidFill>
                  <a:srgbClr val="034CA1"/>
                </a:solidFill>
                <a:latin typeface="Courier New" pitchFamily="49" charset="0"/>
              </a:rPr>
              <a:t>, </a:t>
            </a:r>
            <a:r>
              <a:rPr lang="en-US" sz="2000" b="1" dirty="0" err="1">
                <a:solidFill>
                  <a:srgbClr val="034CA1"/>
                </a:solidFill>
                <a:latin typeface="Courier New" pitchFamily="49" charset="0"/>
              </a:rPr>
              <a:t>totalWeight</a:t>
            </a:r>
            <a:r>
              <a:rPr lang="en-US" sz="2000" b="1" dirty="0">
                <a:solidFill>
                  <a:srgbClr val="034CA1"/>
                </a:solidFill>
                <a:latin typeface="Courier New" pitchFamily="49" charset="0"/>
              </a:rPr>
              <a:t>;</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ACF0D51-E2EF-4B52-AB2C-FCE98649AC7A}" type="slidenum">
              <a:rPr lang="en-US"/>
              <a:pPr>
                <a:defRPr/>
              </a:pPr>
              <a:t>35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0B33A-FFAF-7AD5-377C-F30A58B886BF}"/>
              </a:ext>
            </a:extLst>
          </p:cNvPr>
          <p:cNvSpPr>
            <a:spLocks noGrp="1"/>
          </p:cNvSpPr>
          <p:nvPr>
            <p:ph type="title"/>
          </p:nvPr>
        </p:nvSpPr>
        <p:spPr/>
        <p:txBody>
          <a:bodyPr/>
          <a:lstStyle/>
          <a:p>
            <a:r>
              <a:rPr lang="en-US" dirty="0"/>
              <a:t>Primitive Types in Java:</a:t>
            </a:r>
            <a:endParaRPr lang="en-ZA" dirty="0"/>
          </a:p>
        </p:txBody>
      </p:sp>
      <p:sp>
        <p:nvSpPr>
          <p:cNvPr id="3" name="Content Placeholder 2">
            <a:extLst>
              <a:ext uri="{FF2B5EF4-FFF2-40B4-BE49-F238E27FC236}">
                <a16:creationId xmlns:a16="http://schemas.microsoft.com/office/drawing/2014/main" id="{ADC649CA-ED6C-1887-1B98-5336283AD54B}"/>
              </a:ext>
            </a:extLst>
          </p:cNvPr>
          <p:cNvSpPr>
            <a:spLocks noGrp="1"/>
          </p:cNvSpPr>
          <p:nvPr>
            <p:ph idx="1"/>
          </p:nvPr>
        </p:nvSpPr>
        <p:spPr/>
        <p:txBody>
          <a:bodyPr/>
          <a:lstStyle/>
          <a:p>
            <a:r>
              <a:rPr lang="en-US" dirty="0"/>
              <a:t>Primitive types in Java are the most basic data types built into the language. They are not objects and hold their values directly in memory. They are predefined by the language and named by a reserved keyword.</a:t>
            </a:r>
            <a:endParaRPr lang="en-ZA" dirty="0"/>
          </a:p>
        </p:txBody>
      </p:sp>
      <p:sp>
        <p:nvSpPr>
          <p:cNvPr id="4" name="Slide Number Placeholder 3">
            <a:extLst>
              <a:ext uri="{FF2B5EF4-FFF2-40B4-BE49-F238E27FC236}">
                <a16:creationId xmlns:a16="http://schemas.microsoft.com/office/drawing/2014/main" id="{BFD9329B-6D8B-6FFD-1A9E-5B20D8394954}"/>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36</a:t>
            </a:fld>
            <a:endParaRPr lang="en-US"/>
          </a:p>
        </p:txBody>
      </p:sp>
      <p:sp>
        <p:nvSpPr>
          <p:cNvPr id="5" name="Footer Placeholder 4">
            <a:extLst>
              <a:ext uri="{FF2B5EF4-FFF2-40B4-BE49-F238E27FC236}">
                <a16:creationId xmlns:a16="http://schemas.microsoft.com/office/drawing/2014/main" id="{B94C10FF-D6B9-946A-0C75-63B137A362B0}"/>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524859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F465-523F-2F8F-9BE6-939856872945}"/>
              </a:ext>
            </a:extLst>
          </p:cNvPr>
          <p:cNvSpPr>
            <a:spLocks noGrp="1"/>
          </p:cNvSpPr>
          <p:nvPr>
            <p:ph type="title"/>
          </p:nvPr>
        </p:nvSpPr>
        <p:spPr/>
        <p:txBody>
          <a:bodyPr/>
          <a:lstStyle/>
          <a:p>
            <a:r>
              <a:rPr lang="en-ZA" dirty="0"/>
              <a:t>Primitive &amp;Basic Types</a:t>
            </a:r>
          </a:p>
        </p:txBody>
      </p:sp>
      <p:sp>
        <p:nvSpPr>
          <p:cNvPr id="3" name="Content Placeholder 2">
            <a:extLst>
              <a:ext uri="{FF2B5EF4-FFF2-40B4-BE49-F238E27FC236}">
                <a16:creationId xmlns:a16="http://schemas.microsoft.com/office/drawing/2014/main" id="{107F6A1F-D2B1-A424-240D-2F141C05F1D6}"/>
              </a:ext>
            </a:extLst>
          </p:cNvPr>
          <p:cNvSpPr>
            <a:spLocks noGrp="1"/>
          </p:cNvSpPr>
          <p:nvPr>
            <p:ph idx="1"/>
          </p:nvPr>
        </p:nvSpPr>
        <p:spPr>
          <a:xfrm>
            <a:off x="457200" y="1066800"/>
            <a:ext cx="8229600" cy="5273675"/>
          </a:xfrm>
        </p:spPr>
        <p:txBody>
          <a:bodyPr/>
          <a:lstStyle/>
          <a:p>
            <a:r>
              <a:rPr lang="en-ZA" sz="2800" dirty="0"/>
              <a:t>These are basic java types for characters , integers, floating-point numbers, as well as a type for True/False values.</a:t>
            </a:r>
          </a:p>
          <a:p>
            <a:r>
              <a:rPr lang="en-ZA" sz="2800" dirty="0"/>
              <a:t>“int” is preferred for integers/whole numbers</a:t>
            </a:r>
          </a:p>
          <a:p>
            <a:r>
              <a:rPr lang="en-ZA" sz="2800" dirty="0"/>
              <a:t>“char” for single characters</a:t>
            </a:r>
          </a:p>
          <a:p>
            <a:r>
              <a:rPr lang="en-ZA" sz="2800" dirty="0"/>
              <a:t>“double” for floating-point numbers</a:t>
            </a:r>
          </a:p>
          <a:p>
            <a:r>
              <a:rPr lang="en-ZA" sz="2800" dirty="0"/>
              <a:t>“</a:t>
            </a:r>
            <a:r>
              <a:rPr lang="en-ZA" sz="2800" dirty="0" err="1"/>
              <a:t>boolean</a:t>
            </a:r>
            <a:r>
              <a:rPr lang="en-ZA" sz="2800" dirty="0"/>
              <a:t>” for true and false</a:t>
            </a:r>
          </a:p>
          <a:p>
            <a:r>
              <a:rPr lang="en-ZA" sz="2800" dirty="0"/>
              <a:t> Class “String” for strings of characters put together, </a:t>
            </a:r>
            <a:r>
              <a:rPr lang="en-ZA" sz="2800" dirty="0">
                <a:solidFill>
                  <a:srgbClr val="FF0000"/>
                </a:solidFill>
              </a:rPr>
              <a:t>however String is NOT a primitive type </a:t>
            </a:r>
            <a:r>
              <a:rPr lang="en-ZA" sz="2800" dirty="0"/>
              <a:t>, but is often considered a basic type along with the primitive types.</a:t>
            </a:r>
          </a:p>
        </p:txBody>
      </p:sp>
      <p:sp>
        <p:nvSpPr>
          <p:cNvPr id="4" name="Slide Number Placeholder 3">
            <a:extLst>
              <a:ext uri="{FF2B5EF4-FFF2-40B4-BE49-F238E27FC236}">
                <a16:creationId xmlns:a16="http://schemas.microsoft.com/office/drawing/2014/main" id="{C1C39EBD-5D36-949B-CC60-F717621BBC62}"/>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37</a:t>
            </a:fld>
            <a:endParaRPr lang="en-US"/>
          </a:p>
        </p:txBody>
      </p:sp>
      <p:sp>
        <p:nvSpPr>
          <p:cNvPr id="5" name="Footer Placeholder 4">
            <a:extLst>
              <a:ext uri="{FF2B5EF4-FFF2-40B4-BE49-F238E27FC236}">
                <a16:creationId xmlns:a16="http://schemas.microsoft.com/office/drawing/2014/main" id="{64DC531D-1A10-4280-7910-85D3BACE287F}"/>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3825261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D4AD-27AA-7B65-31CB-9ED1908CCA31}"/>
              </a:ext>
            </a:extLst>
          </p:cNvPr>
          <p:cNvSpPr>
            <a:spLocks noGrp="1"/>
          </p:cNvSpPr>
          <p:nvPr>
            <p:ph type="title"/>
          </p:nvPr>
        </p:nvSpPr>
        <p:spPr/>
        <p:txBody>
          <a:bodyPr/>
          <a:lstStyle/>
          <a:p>
            <a:r>
              <a:rPr lang="en-ZA" dirty="0"/>
              <a:t>Examples</a:t>
            </a:r>
          </a:p>
        </p:txBody>
      </p:sp>
      <p:sp>
        <p:nvSpPr>
          <p:cNvPr id="3" name="Content Placeholder 2">
            <a:extLst>
              <a:ext uri="{FF2B5EF4-FFF2-40B4-BE49-F238E27FC236}">
                <a16:creationId xmlns:a16="http://schemas.microsoft.com/office/drawing/2014/main" id="{54E9C8DB-5A22-3336-3C9E-24136AF1A75A}"/>
              </a:ext>
            </a:extLst>
          </p:cNvPr>
          <p:cNvSpPr>
            <a:spLocks noGrp="1"/>
          </p:cNvSpPr>
          <p:nvPr>
            <p:ph idx="1"/>
          </p:nvPr>
        </p:nvSpPr>
        <p:spPr/>
        <p:txBody>
          <a:bodyPr/>
          <a:lstStyle/>
          <a:p>
            <a:r>
              <a:rPr lang="en-ZA" dirty="0" err="1"/>
              <a:t>boolean</a:t>
            </a:r>
            <a:r>
              <a:rPr lang="en-ZA" dirty="0"/>
              <a:t> </a:t>
            </a:r>
            <a:r>
              <a:rPr lang="en-ZA" dirty="0" err="1"/>
              <a:t>tadiwaIsTheBestLecturer</a:t>
            </a:r>
            <a:r>
              <a:rPr lang="en-ZA" dirty="0"/>
              <a:t> = True;</a:t>
            </a:r>
          </a:p>
          <a:p>
            <a:r>
              <a:rPr lang="en-ZA" dirty="0"/>
              <a:t>char </a:t>
            </a:r>
            <a:r>
              <a:rPr lang="en-ZA" dirty="0" err="1"/>
              <a:t>singleCharacter</a:t>
            </a:r>
            <a:r>
              <a:rPr lang="en-ZA" dirty="0"/>
              <a:t> = ‘%’; </a:t>
            </a:r>
            <a:r>
              <a:rPr lang="en-ZA" dirty="0">
                <a:solidFill>
                  <a:schemeClr val="tx2">
                    <a:lumMod val="60000"/>
                    <a:lumOff val="40000"/>
                  </a:schemeClr>
                </a:solidFill>
              </a:rPr>
              <a:t>//char can store any Unicode Character </a:t>
            </a:r>
          </a:p>
          <a:p>
            <a:r>
              <a:rPr lang="en-ZA" dirty="0"/>
              <a:t>double deCimal7 = 3.64;</a:t>
            </a:r>
          </a:p>
          <a:p>
            <a:r>
              <a:rPr lang="en-ZA" dirty="0"/>
              <a:t>double </a:t>
            </a:r>
            <a:r>
              <a:rPr lang="en-ZA" dirty="0" err="1"/>
              <a:t>de_cimul</a:t>
            </a:r>
            <a:r>
              <a:rPr lang="en-ZA" dirty="0"/>
              <a:t> = 2;</a:t>
            </a:r>
          </a:p>
          <a:p>
            <a:r>
              <a:rPr lang="en-ZA" dirty="0"/>
              <a:t>String </a:t>
            </a:r>
            <a:r>
              <a:rPr lang="en-ZA" dirty="0" err="1"/>
              <a:t>sampleString</a:t>
            </a:r>
            <a:r>
              <a:rPr lang="en-ZA" dirty="0"/>
              <a:t> = “This is a test”;</a:t>
            </a:r>
          </a:p>
          <a:p>
            <a:endParaRPr lang="en-ZA" dirty="0"/>
          </a:p>
          <a:p>
            <a:endParaRPr lang="en-ZA" dirty="0"/>
          </a:p>
          <a:p>
            <a:endParaRPr lang="en-ZA" dirty="0">
              <a:solidFill>
                <a:schemeClr val="tx2">
                  <a:lumMod val="60000"/>
                  <a:lumOff val="40000"/>
                </a:schemeClr>
              </a:solidFill>
            </a:endParaRPr>
          </a:p>
          <a:p>
            <a:endParaRPr lang="en-ZA" dirty="0">
              <a:solidFill>
                <a:schemeClr val="tx2">
                  <a:lumMod val="60000"/>
                  <a:lumOff val="40000"/>
                </a:schemeClr>
              </a:solidFill>
            </a:endParaRPr>
          </a:p>
          <a:p>
            <a:pPr marL="0" indent="0">
              <a:buNone/>
            </a:pPr>
            <a:endParaRPr lang="en-ZA" dirty="0"/>
          </a:p>
          <a:p>
            <a:endParaRPr lang="en-ZA" dirty="0"/>
          </a:p>
          <a:p>
            <a:endParaRPr lang="en-ZA" dirty="0"/>
          </a:p>
        </p:txBody>
      </p:sp>
      <p:sp>
        <p:nvSpPr>
          <p:cNvPr id="4" name="Slide Number Placeholder 3">
            <a:extLst>
              <a:ext uri="{FF2B5EF4-FFF2-40B4-BE49-F238E27FC236}">
                <a16:creationId xmlns:a16="http://schemas.microsoft.com/office/drawing/2014/main" id="{E730744A-42BD-890A-276F-B74C3CB6D350}"/>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38</a:t>
            </a:fld>
            <a:endParaRPr lang="en-US"/>
          </a:p>
        </p:txBody>
      </p:sp>
      <p:sp>
        <p:nvSpPr>
          <p:cNvPr id="5" name="Footer Placeholder 4">
            <a:extLst>
              <a:ext uri="{FF2B5EF4-FFF2-40B4-BE49-F238E27FC236}">
                <a16:creationId xmlns:a16="http://schemas.microsoft.com/office/drawing/2014/main" id="{E16B3968-F19B-2A60-49F3-CA68E7E22793}"/>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3204788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Primitive Types</a:t>
            </a:r>
          </a:p>
        </p:txBody>
      </p:sp>
      <p:pic>
        <p:nvPicPr>
          <p:cNvPr id="35843" name="Picture 11" descr="savitch_c01d02"/>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8CC1A13F-DD95-4FA9-AEEE-BFD7B001A1CC}" type="slidenum">
              <a:rPr lang="en-US"/>
              <a:pPr>
                <a:defRPr/>
              </a:pPr>
              <a:t>39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Origins of the Java Language</a:t>
            </a:r>
          </a:p>
        </p:txBody>
      </p:sp>
      <p:sp>
        <p:nvSpPr>
          <p:cNvPr id="10243" name="Rectangle 3"/>
          <p:cNvSpPr>
            <a:spLocks noGrp="1" noChangeArrowheads="1"/>
          </p:cNvSpPr>
          <p:nvPr>
            <p:ph type="body" idx="1"/>
          </p:nvPr>
        </p:nvSpPr>
        <p:spPr/>
        <p:txBody>
          <a:bodyPr/>
          <a:lstStyle/>
          <a:p>
            <a:pPr eaLnBrk="1" hangingPunct="1"/>
            <a:r>
              <a:rPr lang="en-US" sz="2800"/>
              <a:t>Significance of Java translation process</a:t>
            </a:r>
          </a:p>
          <a:p>
            <a:pPr lvl="1" eaLnBrk="1" hangingPunct="1"/>
            <a:r>
              <a:rPr lang="en-US" sz="2400"/>
              <a:t>Writing a compiler (translation program) for each type of appliance processor would have been very costly</a:t>
            </a:r>
          </a:p>
          <a:p>
            <a:pPr lvl="1" eaLnBrk="1" hangingPunct="1"/>
            <a:r>
              <a:rPr lang="en-US" sz="2400"/>
              <a:t>Instead, developed intermediate language that is the same for all types of processors :  Java </a:t>
            </a:r>
            <a:r>
              <a:rPr lang="en-US" sz="2400" i="1"/>
              <a:t>byte-code</a:t>
            </a:r>
            <a:r>
              <a:rPr lang="en-US" sz="2400"/>
              <a:t> </a:t>
            </a:r>
          </a:p>
          <a:p>
            <a:pPr lvl="1" eaLnBrk="1" hangingPunct="1"/>
            <a:r>
              <a:rPr lang="en-US" sz="2400"/>
              <a:t>Therefore, only a small, easy to write program was needed to translate byte-code into the machine code for each processor</a:t>
            </a:r>
          </a:p>
        </p:txBody>
      </p:sp>
      <p:sp>
        <p:nvSpPr>
          <p:cNvPr id="6" name="Slide Number Placeholder 5"/>
          <p:cNvSpPr>
            <a:spLocks noGrp="1"/>
          </p:cNvSpPr>
          <p:nvPr>
            <p:ph type="sldNum" sz="quarter" idx="11"/>
          </p:nvPr>
        </p:nvSpPr>
        <p:spPr/>
        <p:txBody>
          <a:bodyPr/>
          <a:lstStyle/>
          <a:p>
            <a:pPr>
              <a:defRPr/>
            </a:pPr>
            <a:r>
              <a:rPr lang="en-US"/>
              <a:t>1-</a:t>
            </a:r>
            <a:fld id="{E89722F1-92C8-41C7-9776-2B692221C5E5}" type="slidenum">
              <a:rPr lang="en-US"/>
              <a:pPr>
                <a:defRPr/>
              </a:pPr>
              <a:t>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Using </a:t>
            </a:r>
            <a:r>
              <a:rPr lang="en-US" b="1" dirty="0">
                <a:latin typeface="Courier New" pitchFamily="49" charset="0"/>
              </a:rPr>
              <a:t>=</a:t>
            </a:r>
            <a:r>
              <a:rPr lang="en-US" dirty="0"/>
              <a:t> and </a:t>
            </a:r>
            <a:r>
              <a:rPr lang="en-US" b="1" dirty="0">
                <a:latin typeface="Courier New" pitchFamily="49" charset="0"/>
              </a:rPr>
              <a:t>+</a:t>
            </a:r>
            <a:endParaRPr lang="en-US" dirty="0">
              <a:latin typeface="Courier New" pitchFamily="49" charset="0"/>
            </a:endParaRPr>
          </a:p>
        </p:txBody>
      </p:sp>
      <p:sp>
        <p:nvSpPr>
          <p:cNvPr id="20483" name="Rectangle 3"/>
          <p:cNvSpPr>
            <a:spLocks noGrp="1" noChangeArrowheads="1"/>
          </p:cNvSpPr>
          <p:nvPr>
            <p:ph type="body" idx="1"/>
          </p:nvPr>
        </p:nvSpPr>
        <p:spPr/>
        <p:txBody>
          <a:bodyPr/>
          <a:lstStyle/>
          <a:p>
            <a:pPr eaLnBrk="1" hangingPunct="1"/>
            <a:r>
              <a:rPr lang="en-US" sz="2800"/>
              <a:t>In Java, the equal sign (</a:t>
            </a:r>
            <a:r>
              <a:rPr lang="en-US" sz="2800" b="1">
                <a:solidFill>
                  <a:srgbClr val="034CA1"/>
                </a:solidFill>
                <a:latin typeface="Courier New" pitchFamily="49" charset="0"/>
              </a:rPr>
              <a:t>=</a:t>
            </a:r>
            <a:r>
              <a:rPr lang="en-US" sz="2800"/>
              <a:t>) is used as the </a:t>
            </a:r>
            <a:r>
              <a:rPr lang="en-US" sz="2800" i="1"/>
              <a:t>assignment operator</a:t>
            </a:r>
          </a:p>
          <a:p>
            <a:pPr lvl="1" eaLnBrk="1" hangingPunct="1"/>
            <a:r>
              <a:rPr lang="en-US" sz="2400"/>
              <a:t>The variable on the left side of the assignment operator is </a:t>
            </a:r>
            <a:r>
              <a:rPr lang="en-US" sz="2400" i="1"/>
              <a:t>assigned the value</a:t>
            </a:r>
            <a:r>
              <a:rPr lang="en-US" sz="2400"/>
              <a:t> of the expression on the right side of the assignment operator</a:t>
            </a:r>
          </a:p>
          <a:p>
            <a:pPr lvl="1" algn="ctr" eaLnBrk="1" hangingPunct="1">
              <a:buFontTx/>
              <a:buNone/>
            </a:pPr>
            <a:r>
              <a:rPr lang="en-US" sz="2400" b="1">
                <a:solidFill>
                  <a:srgbClr val="034CA1"/>
                </a:solidFill>
                <a:latin typeface="Courier New" pitchFamily="49" charset="0"/>
              </a:rPr>
              <a:t>answer = 2 + 2;</a:t>
            </a:r>
            <a:endParaRPr lang="en-US" sz="2400">
              <a:solidFill>
                <a:srgbClr val="034CA1"/>
              </a:solidFill>
              <a:latin typeface="Courier New" pitchFamily="49" charset="0"/>
            </a:endParaRPr>
          </a:p>
          <a:p>
            <a:pPr eaLnBrk="1" hangingPunct="1"/>
            <a:r>
              <a:rPr lang="en-US" sz="2800"/>
              <a:t>In Java, the plus sign (</a:t>
            </a:r>
            <a:r>
              <a:rPr lang="en-US" sz="2800" b="1">
                <a:solidFill>
                  <a:srgbClr val="034CA1"/>
                </a:solidFill>
                <a:latin typeface="Courier New" pitchFamily="49" charset="0"/>
              </a:rPr>
              <a:t>+</a:t>
            </a:r>
            <a:r>
              <a:rPr lang="en-US" sz="2800"/>
              <a:t>) can be used to denote addition (as above) or </a:t>
            </a:r>
            <a:r>
              <a:rPr lang="en-US" sz="2800" i="1"/>
              <a:t>concatenation</a:t>
            </a:r>
          </a:p>
          <a:p>
            <a:pPr lvl="1" eaLnBrk="1" hangingPunct="1"/>
            <a:r>
              <a:rPr lang="en-US" sz="2400"/>
              <a:t>Using </a:t>
            </a:r>
            <a:r>
              <a:rPr lang="en-US" sz="2400" b="1">
                <a:solidFill>
                  <a:srgbClr val="034CA1"/>
                </a:solidFill>
                <a:latin typeface="Courier New" pitchFamily="49" charset="0"/>
              </a:rPr>
              <a:t>+</a:t>
            </a:r>
            <a:r>
              <a:rPr lang="en-US" sz="2400"/>
              <a:t>, two strings can be connected together</a:t>
            </a:r>
            <a:endParaRPr lang="en-US" sz="2400">
              <a:solidFill>
                <a:srgbClr val="034CA1"/>
              </a:solidFill>
              <a:latin typeface="Courier New" pitchFamily="49" charset="0"/>
            </a:endParaRPr>
          </a:p>
        </p:txBody>
      </p:sp>
      <p:sp>
        <p:nvSpPr>
          <p:cNvPr id="20484" name="Text Box 4"/>
          <p:cNvSpPr txBox="1">
            <a:spLocks noChangeArrowheads="1"/>
          </p:cNvSpPr>
          <p:nvPr/>
        </p:nvSpPr>
        <p:spPr bwMode="auto">
          <a:xfrm>
            <a:off x="1295400" y="5638800"/>
            <a:ext cx="7620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b="1">
                <a:solidFill>
                  <a:srgbClr val="034CA1"/>
                </a:solidFill>
                <a:latin typeface="Courier New" pitchFamily="49" charset="0"/>
              </a:rPr>
              <a:t>System.out.println("2 plus 2 is " + answer);</a:t>
            </a:r>
          </a:p>
        </p:txBody>
      </p:sp>
      <p:sp>
        <p:nvSpPr>
          <p:cNvPr id="7" name="Slide Number Placeholder 6"/>
          <p:cNvSpPr>
            <a:spLocks noGrp="1"/>
          </p:cNvSpPr>
          <p:nvPr>
            <p:ph type="sldNum" sz="quarter" idx="11"/>
          </p:nvPr>
        </p:nvSpPr>
        <p:spPr/>
        <p:txBody>
          <a:bodyPr/>
          <a:lstStyle/>
          <a:p>
            <a:pPr>
              <a:defRPr/>
            </a:pPr>
            <a:r>
              <a:rPr lang="en-US"/>
              <a:t>1-</a:t>
            </a:r>
            <a:fld id="{4D6BFC7B-543E-4C09-9A13-B5A1C1BE3504}" type="slidenum">
              <a:rPr lang="en-US"/>
              <a:pPr>
                <a:defRPr/>
              </a:pPr>
              <a:t>40</a:t>
            </a:fld>
            <a:endParaRPr lang="en-US"/>
          </a:p>
        </p:txBody>
      </p:sp>
      <p:sp>
        <p:nvSpPr>
          <p:cNvPr id="8" name="Footer Placeholder 7"/>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6187-C25F-905A-B387-04EC5AA0723F}"/>
              </a:ext>
            </a:extLst>
          </p:cNvPr>
          <p:cNvSpPr>
            <a:spLocks noGrp="1"/>
          </p:cNvSpPr>
          <p:nvPr>
            <p:ph type="title"/>
          </p:nvPr>
        </p:nvSpPr>
        <p:spPr>
          <a:xfrm>
            <a:off x="425116" y="-57866"/>
            <a:ext cx="8229600" cy="1143000"/>
          </a:xfrm>
        </p:spPr>
        <p:txBody>
          <a:bodyPr/>
          <a:lstStyle/>
          <a:p>
            <a:r>
              <a:rPr lang="en-US" sz="3200" dirty="0"/>
              <a:t>Using </a:t>
            </a:r>
            <a:r>
              <a:rPr lang="en-US" sz="3200" b="1" dirty="0">
                <a:latin typeface="Courier New" pitchFamily="49" charset="0"/>
              </a:rPr>
              <a:t>=</a:t>
            </a:r>
            <a:r>
              <a:rPr lang="en-US" sz="3200" dirty="0"/>
              <a:t> and </a:t>
            </a:r>
            <a:r>
              <a:rPr lang="en-US" sz="3200" b="1" dirty="0">
                <a:latin typeface="Courier New" pitchFamily="49" charset="0"/>
              </a:rPr>
              <a:t>+</a:t>
            </a:r>
            <a:endParaRPr lang="en-ZA" sz="3200" dirty="0"/>
          </a:p>
        </p:txBody>
      </p:sp>
      <p:pic>
        <p:nvPicPr>
          <p:cNvPr id="7" name="Content Placeholder 6">
            <a:extLst>
              <a:ext uri="{FF2B5EF4-FFF2-40B4-BE49-F238E27FC236}">
                <a16:creationId xmlns:a16="http://schemas.microsoft.com/office/drawing/2014/main" id="{E0077892-F92C-2D12-BA3E-570CFB47E525}"/>
              </a:ext>
            </a:extLst>
          </p:cNvPr>
          <p:cNvPicPr>
            <a:picLocks noGrp="1" noChangeAspect="1"/>
          </p:cNvPicPr>
          <p:nvPr>
            <p:ph idx="1"/>
          </p:nvPr>
        </p:nvPicPr>
        <p:blipFill>
          <a:blip r:embed="rId2"/>
          <a:stretch>
            <a:fillRect/>
          </a:stretch>
        </p:blipFill>
        <p:spPr>
          <a:xfrm>
            <a:off x="1720516" y="783974"/>
            <a:ext cx="5638800" cy="5814231"/>
          </a:xfrm>
        </p:spPr>
      </p:pic>
      <p:sp>
        <p:nvSpPr>
          <p:cNvPr id="4" name="Slide Number Placeholder 3">
            <a:extLst>
              <a:ext uri="{FF2B5EF4-FFF2-40B4-BE49-F238E27FC236}">
                <a16:creationId xmlns:a16="http://schemas.microsoft.com/office/drawing/2014/main" id="{D6D61CAA-E005-2E28-C42A-40A8465F84B8}"/>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41</a:t>
            </a:fld>
            <a:endParaRPr lang="en-US"/>
          </a:p>
        </p:txBody>
      </p:sp>
      <p:sp>
        <p:nvSpPr>
          <p:cNvPr id="5" name="Footer Placeholder 4">
            <a:extLst>
              <a:ext uri="{FF2B5EF4-FFF2-40B4-BE49-F238E27FC236}">
                <a16:creationId xmlns:a16="http://schemas.microsoft.com/office/drawing/2014/main" id="{C6A5ACAD-9E01-92AE-6EA0-10AC25AF246D}"/>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998199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200"/>
              <a:t>Assignment Statements With Primitive Types</a:t>
            </a:r>
          </a:p>
        </p:txBody>
      </p:sp>
      <p:sp>
        <p:nvSpPr>
          <p:cNvPr id="36867" name="Rectangle 3"/>
          <p:cNvSpPr>
            <a:spLocks noGrp="1" noChangeArrowheads="1"/>
          </p:cNvSpPr>
          <p:nvPr>
            <p:ph type="body" idx="1"/>
          </p:nvPr>
        </p:nvSpPr>
        <p:spPr>
          <a:xfrm>
            <a:off x="914400" y="1143000"/>
            <a:ext cx="7543800" cy="4419600"/>
          </a:xfrm>
        </p:spPr>
        <p:txBody>
          <a:bodyPr/>
          <a:lstStyle/>
          <a:p>
            <a:pPr eaLnBrk="1" hangingPunct="1">
              <a:lnSpc>
                <a:spcPct val="80000"/>
              </a:lnSpc>
            </a:pPr>
            <a:r>
              <a:rPr lang="en-US" sz="2800" dirty="0"/>
              <a:t>In Java, the assignment statement is used to change the value of a variable</a:t>
            </a:r>
          </a:p>
          <a:p>
            <a:pPr lvl="1" eaLnBrk="1" hangingPunct="1">
              <a:lnSpc>
                <a:spcPct val="80000"/>
              </a:lnSpc>
            </a:pPr>
            <a:r>
              <a:rPr lang="en-US" sz="2400" dirty="0"/>
              <a:t>The equal sign (</a:t>
            </a:r>
            <a:r>
              <a:rPr lang="en-US" sz="2400" b="1" dirty="0">
                <a:solidFill>
                  <a:srgbClr val="034CA1"/>
                </a:solidFill>
                <a:latin typeface="Courier New" pitchFamily="49" charset="0"/>
              </a:rPr>
              <a:t>=</a:t>
            </a:r>
            <a:r>
              <a:rPr lang="en-US" sz="2400" dirty="0"/>
              <a:t>) is used as the assignment operator</a:t>
            </a:r>
          </a:p>
          <a:p>
            <a:pPr lvl="1" eaLnBrk="1" hangingPunct="1">
              <a:lnSpc>
                <a:spcPct val="80000"/>
              </a:lnSpc>
            </a:pPr>
            <a:r>
              <a:rPr lang="en-US" sz="2400" dirty="0"/>
              <a:t>An assignment statement consists of a variable on the left side of the operator, and an </a:t>
            </a:r>
            <a:r>
              <a:rPr lang="en-US" sz="2400" i="1" dirty="0"/>
              <a:t>expression</a:t>
            </a:r>
            <a:r>
              <a:rPr lang="en-US" sz="2400" dirty="0"/>
              <a:t> on the right side of the operator</a:t>
            </a:r>
          </a:p>
          <a:p>
            <a:pPr lvl="2" algn="ctr" eaLnBrk="1" hangingPunct="1">
              <a:lnSpc>
                <a:spcPct val="80000"/>
              </a:lnSpc>
              <a:buFontTx/>
              <a:buNone/>
            </a:pPr>
            <a:r>
              <a:rPr lang="en-US" sz="2000" b="1" dirty="0">
                <a:solidFill>
                  <a:srgbClr val="034CA1"/>
                </a:solidFill>
                <a:latin typeface="Courier New" pitchFamily="49" charset="0"/>
              </a:rPr>
              <a:t>Variable = Expression;</a:t>
            </a:r>
          </a:p>
          <a:p>
            <a:pPr lvl="1" eaLnBrk="1" hangingPunct="1">
              <a:lnSpc>
                <a:spcPct val="80000"/>
              </a:lnSpc>
            </a:pPr>
            <a:r>
              <a:rPr lang="en-US" sz="2400" dirty="0"/>
              <a:t>An </a:t>
            </a:r>
            <a:r>
              <a:rPr lang="en-US" sz="2400" i="1" dirty="0"/>
              <a:t>expression</a:t>
            </a:r>
            <a:r>
              <a:rPr lang="en-US" sz="2400" dirty="0"/>
              <a:t> consists of a variable, number, or mix of variables, numbers, operators, and/or method invocations</a:t>
            </a:r>
          </a:p>
          <a:p>
            <a:pPr marL="457200" lvl="1" indent="0" eaLnBrk="1" hangingPunct="1">
              <a:lnSpc>
                <a:spcPct val="80000"/>
              </a:lnSpc>
              <a:buNone/>
            </a:pPr>
            <a:endParaRPr lang="en-US" sz="2400" dirty="0"/>
          </a:p>
          <a:p>
            <a:pPr lvl="1" algn="ctr" eaLnBrk="1" hangingPunct="1">
              <a:lnSpc>
                <a:spcPct val="80000"/>
              </a:lnSpc>
              <a:buFontTx/>
              <a:buNone/>
            </a:pPr>
            <a:r>
              <a:rPr lang="en-US" sz="2000" b="1" dirty="0">
                <a:solidFill>
                  <a:srgbClr val="034CA1"/>
                </a:solidFill>
                <a:latin typeface="Courier New" pitchFamily="49" charset="0"/>
              </a:rPr>
              <a:t>int height=10, total, weight=45;</a:t>
            </a:r>
          </a:p>
          <a:p>
            <a:pPr lvl="1" algn="ctr" eaLnBrk="1" hangingPunct="1">
              <a:lnSpc>
                <a:spcPct val="80000"/>
              </a:lnSpc>
              <a:buFontTx/>
              <a:buNone/>
            </a:pPr>
            <a:r>
              <a:rPr lang="en-US" sz="2000" b="1" dirty="0">
                <a:solidFill>
                  <a:srgbClr val="034CA1"/>
                </a:solidFill>
                <a:latin typeface="Courier New" pitchFamily="49" charset="0"/>
              </a:rPr>
              <a:t>total = height * weight;</a:t>
            </a:r>
          </a:p>
          <a:p>
            <a:pPr lvl="1" algn="ctr" eaLnBrk="1" hangingPunct="1">
              <a:lnSpc>
                <a:spcPct val="80000"/>
              </a:lnSpc>
              <a:buFontTx/>
              <a:buNone/>
            </a:pPr>
            <a:r>
              <a:rPr lang="en-US" sz="2000" b="1" dirty="0">
                <a:solidFill>
                  <a:srgbClr val="034CA1"/>
                </a:solidFill>
                <a:latin typeface="Courier New" pitchFamily="49" charset="0"/>
              </a:rPr>
              <a:t>temperature = 98.6;</a:t>
            </a:r>
          </a:p>
          <a:p>
            <a:pPr lvl="1" algn="ctr" eaLnBrk="1" hangingPunct="1">
              <a:lnSpc>
                <a:spcPct val="80000"/>
              </a:lnSpc>
              <a:buFontTx/>
              <a:buNone/>
            </a:pPr>
            <a:r>
              <a:rPr lang="en-US" sz="2000" b="1" dirty="0">
                <a:solidFill>
                  <a:srgbClr val="034CA1"/>
                </a:solidFill>
                <a:latin typeface="Courier New" pitchFamily="49" charset="0"/>
              </a:rPr>
              <a:t>count = </a:t>
            </a:r>
            <a:r>
              <a:rPr lang="en-US" sz="2000" b="1" dirty="0" err="1">
                <a:solidFill>
                  <a:srgbClr val="034CA1"/>
                </a:solidFill>
                <a:latin typeface="Courier New" pitchFamily="49" charset="0"/>
              </a:rPr>
              <a:t>numberOfBeans</a:t>
            </a:r>
            <a:r>
              <a:rPr lang="en-US" sz="2000" b="1" dirty="0">
                <a:solidFill>
                  <a:srgbClr val="034CA1"/>
                </a:solidFill>
                <a:latin typeface="Courier New" pitchFamily="49" charset="0"/>
              </a:rPr>
              <a:t>;</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623DE8F7-A1EF-4A4C-97D1-D3B14F287D60}" type="slidenum">
              <a:rPr lang="en-US"/>
              <a:pPr>
                <a:defRPr/>
              </a:pPr>
              <a:t>42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200"/>
              <a:t>Assignment Statements With Primitive Types</a:t>
            </a:r>
          </a:p>
        </p:txBody>
      </p:sp>
      <p:sp>
        <p:nvSpPr>
          <p:cNvPr id="37891" name="Rectangle 3"/>
          <p:cNvSpPr>
            <a:spLocks noGrp="1" noChangeArrowheads="1"/>
          </p:cNvSpPr>
          <p:nvPr>
            <p:ph type="body" idx="1"/>
          </p:nvPr>
        </p:nvSpPr>
        <p:spPr/>
        <p:txBody>
          <a:bodyPr/>
          <a:lstStyle/>
          <a:p>
            <a:pPr lvl="1" eaLnBrk="1" hangingPunct="1">
              <a:lnSpc>
                <a:spcPct val="80000"/>
              </a:lnSpc>
            </a:pPr>
            <a:r>
              <a:rPr lang="en-US" sz="2400"/>
              <a:t>When an assignment statement is executed, the expression is first evaluated, and then the variable on the left-hand side of the equal sign is set equal to the value of the expression</a:t>
            </a:r>
          </a:p>
          <a:p>
            <a:pPr lvl="1" algn="ctr" eaLnBrk="1" hangingPunct="1">
              <a:lnSpc>
                <a:spcPct val="80000"/>
              </a:lnSpc>
              <a:buFontTx/>
              <a:buNone/>
            </a:pPr>
            <a:r>
              <a:rPr lang="en-US" sz="2400" b="1">
                <a:solidFill>
                  <a:srgbClr val="034CA1"/>
                </a:solidFill>
                <a:latin typeface="Courier New" pitchFamily="49" charset="0"/>
              </a:rPr>
              <a:t>distance = rate * time;</a:t>
            </a:r>
            <a:endParaRPr lang="en-US" sz="2400">
              <a:solidFill>
                <a:srgbClr val="034CA1"/>
              </a:solidFill>
              <a:latin typeface="Courier New" pitchFamily="49" charset="0"/>
            </a:endParaRPr>
          </a:p>
          <a:p>
            <a:pPr lvl="1" eaLnBrk="1" hangingPunct="1">
              <a:lnSpc>
                <a:spcPct val="80000"/>
              </a:lnSpc>
            </a:pPr>
            <a:r>
              <a:rPr lang="en-US" sz="2400"/>
              <a:t>Note that a variable can occur on both sides of the assignment operator</a:t>
            </a:r>
          </a:p>
          <a:p>
            <a:pPr lvl="1" algn="ctr" eaLnBrk="1" hangingPunct="1">
              <a:lnSpc>
                <a:spcPct val="80000"/>
              </a:lnSpc>
              <a:buFontTx/>
              <a:buNone/>
            </a:pPr>
            <a:r>
              <a:rPr lang="en-US" sz="2400" b="1">
                <a:solidFill>
                  <a:srgbClr val="034CA1"/>
                </a:solidFill>
                <a:latin typeface="Courier New" pitchFamily="49" charset="0"/>
              </a:rPr>
              <a:t>count = count + 2;</a:t>
            </a:r>
            <a:endParaRPr lang="en-US" sz="2400">
              <a:latin typeface="Courier New" pitchFamily="49" charset="0"/>
            </a:endParaRPr>
          </a:p>
          <a:p>
            <a:pPr lvl="1" eaLnBrk="1" hangingPunct="1">
              <a:lnSpc>
                <a:spcPct val="80000"/>
              </a:lnSpc>
            </a:pPr>
            <a:r>
              <a:rPr lang="en-US" sz="2400"/>
              <a:t>The assignment operator is automatically executed from right-to-left, so assignment statements can be chained</a:t>
            </a:r>
          </a:p>
          <a:p>
            <a:pPr lvl="1" algn="ctr" eaLnBrk="1" hangingPunct="1">
              <a:lnSpc>
                <a:spcPct val="80000"/>
              </a:lnSpc>
              <a:buFontTx/>
              <a:buNone/>
            </a:pPr>
            <a:r>
              <a:rPr lang="en-US" sz="2400" b="1">
                <a:solidFill>
                  <a:srgbClr val="034CA1"/>
                </a:solidFill>
                <a:latin typeface="Courier New" pitchFamily="49" charset="0"/>
              </a:rPr>
              <a:t>number2 = number1 = 3;</a:t>
            </a:r>
            <a:endParaRPr lang="en-US" sz="24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EDD0675-4282-454A-86E0-A087813F177D}" type="slidenum">
              <a:rPr lang="en-US"/>
              <a:pPr>
                <a:defRPr/>
              </a:pPr>
              <a:t>43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33475"/>
            <a:ext cx="8229600" cy="1143000"/>
          </a:xfrm>
        </p:spPr>
        <p:txBody>
          <a:bodyPr/>
          <a:lstStyle/>
          <a:p>
            <a:pPr eaLnBrk="1" hangingPunct="1"/>
            <a:r>
              <a:rPr lang="en-US" dirty="0"/>
              <a:t>Tip:  Initialize Variables</a:t>
            </a:r>
          </a:p>
        </p:txBody>
      </p:sp>
      <p:sp>
        <p:nvSpPr>
          <p:cNvPr id="38915" name="Rectangle 3"/>
          <p:cNvSpPr>
            <a:spLocks noGrp="1" noChangeArrowheads="1"/>
          </p:cNvSpPr>
          <p:nvPr>
            <p:ph type="body" idx="1"/>
          </p:nvPr>
        </p:nvSpPr>
        <p:spPr>
          <a:xfrm>
            <a:off x="304800" y="838200"/>
            <a:ext cx="8229600" cy="4525963"/>
          </a:xfrm>
        </p:spPr>
        <p:txBody>
          <a:bodyPr/>
          <a:lstStyle/>
          <a:p>
            <a:pPr eaLnBrk="1" hangingPunct="1"/>
            <a:r>
              <a:rPr lang="en-US" sz="2800" dirty="0">
                <a:solidFill>
                  <a:schemeClr val="accent1">
                    <a:lumMod val="75000"/>
                  </a:schemeClr>
                </a:solidFill>
              </a:rPr>
              <a:t>Declaring</a:t>
            </a:r>
            <a:r>
              <a:rPr lang="en-US" sz="2800" dirty="0"/>
              <a:t> and </a:t>
            </a:r>
            <a:r>
              <a:rPr lang="en-US" sz="2800" dirty="0">
                <a:solidFill>
                  <a:schemeClr val="tx2">
                    <a:lumMod val="60000"/>
                    <a:lumOff val="40000"/>
                  </a:schemeClr>
                </a:solidFill>
              </a:rPr>
              <a:t>Initializing</a:t>
            </a:r>
            <a:r>
              <a:rPr lang="en-US" sz="2800" dirty="0"/>
              <a:t> variables are 2 different things</a:t>
            </a:r>
          </a:p>
          <a:p>
            <a:pPr eaLnBrk="1" hangingPunct="1"/>
            <a:r>
              <a:rPr lang="en-US" sz="2800" dirty="0">
                <a:solidFill>
                  <a:schemeClr val="accent1">
                    <a:lumMod val="75000"/>
                  </a:schemeClr>
                </a:solidFill>
              </a:rPr>
              <a:t>Declaring </a:t>
            </a:r>
            <a:r>
              <a:rPr lang="en-US" sz="2800" dirty="0"/>
              <a:t>: int count;</a:t>
            </a:r>
          </a:p>
          <a:p>
            <a:pPr eaLnBrk="1" hangingPunct="1"/>
            <a:r>
              <a:rPr lang="en-US" sz="2800" dirty="0">
                <a:solidFill>
                  <a:schemeClr val="tx2">
                    <a:lumMod val="60000"/>
                    <a:lumOff val="40000"/>
                  </a:schemeClr>
                </a:solidFill>
              </a:rPr>
              <a:t>Initializing : </a:t>
            </a:r>
            <a:r>
              <a:rPr lang="en-US" sz="2800" dirty="0"/>
              <a:t>count = 5;</a:t>
            </a:r>
          </a:p>
          <a:p>
            <a:pPr eaLnBrk="1" hangingPunct="1"/>
            <a:r>
              <a:rPr lang="en-US" sz="2800" dirty="0"/>
              <a:t>A variable that has been declared but that has not yet been given a value by some means is said to be </a:t>
            </a:r>
            <a:r>
              <a:rPr lang="en-US" sz="2800" i="1" dirty="0"/>
              <a:t>uninitialized</a:t>
            </a:r>
          </a:p>
          <a:p>
            <a:pPr eaLnBrk="1" hangingPunct="1"/>
            <a:r>
              <a:rPr lang="en-US" sz="2800" dirty="0"/>
              <a:t>In certain cases an uninitialized variable is given a default value</a:t>
            </a:r>
          </a:p>
          <a:p>
            <a:pPr lvl="1" eaLnBrk="1" hangingPunct="1"/>
            <a:r>
              <a:rPr lang="en-US" sz="2400" dirty="0"/>
              <a:t>It is best not to rely on this</a:t>
            </a:r>
          </a:p>
          <a:p>
            <a:pPr lvl="1" eaLnBrk="1" hangingPunct="1"/>
            <a:r>
              <a:rPr lang="en-US" sz="2400" dirty="0"/>
              <a:t>Explicitly initialized variables have the added benefit of improving program clarity</a:t>
            </a:r>
          </a:p>
        </p:txBody>
      </p:sp>
      <p:sp>
        <p:nvSpPr>
          <p:cNvPr id="6" name="Slide Number Placeholder 5"/>
          <p:cNvSpPr>
            <a:spLocks noGrp="1"/>
          </p:cNvSpPr>
          <p:nvPr>
            <p:ph type="sldNum" sz="quarter" idx="11"/>
          </p:nvPr>
        </p:nvSpPr>
        <p:spPr/>
        <p:txBody>
          <a:bodyPr/>
          <a:lstStyle/>
          <a:p>
            <a:pPr>
              <a:defRPr/>
            </a:pPr>
            <a:r>
              <a:rPr lang="en-US"/>
              <a:t>1-</a:t>
            </a:r>
            <a:fld id="{0053314C-3858-4CB5-9ED6-DD2545244AAE}" type="slidenum">
              <a:rPr lang="en-US"/>
              <a:pPr>
                <a:defRPr/>
              </a:pPr>
              <a:t>44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dirty="0"/>
              <a:t>Tip:  Initialize Variables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dirty="0"/>
              <a:t>The declaration of a variable can be combined with its initialization via an assignment statement</a:t>
            </a:r>
          </a:p>
          <a:p>
            <a:pPr lvl="2" eaLnBrk="1" hangingPunct="1">
              <a:lnSpc>
                <a:spcPct val="90000"/>
              </a:lnSpc>
              <a:buFontTx/>
              <a:buNone/>
            </a:pPr>
            <a:r>
              <a:rPr lang="en-US" b="1" dirty="0">
                <a:solidFill>
                  <a:srgbClr val="034CA1"/>
                </a:solidFill>
                <a:latin typeface="Courier New" pitchFamily="49" charset="0"/>
              </a:rPr>
              <a:t>int count = 0;</a:t>
            </a:r>
          </a:p>
          <a:p>
            <a:pPr lvl="2" eaLnBrk="1" hangingPunct="1">
              <a:lnSpc>
                <a:spcPct val="90000"/>
              </a:lnSpc>
              <a:buFontTx/>
              <a:buNone/>
            </a:pPr>
            <a:r>
              <a:rPr lang="en-US" b="1" dirty="0">
                <a:solidFill>
                  <a:srgbClr val="034CA1"/>
                </a:solidFill>
                <a:latin typeface="Courier New" pitchFamily="49" charset="0"/>
              </a:rPr>
              <a:t>double distance = 55 * .5;</a:t>
            </a:r>
          </a:p>
          <a:p>
            <a:pPr lvl="2" eaLnBrk="1" hangingPunct="1">
              <a:lnSpc>
                <a:spcPct val="90000"/>
              </a:lnSpc>
              <a:buFontTx/>
              <a:buNone/>
            </a:pPr>
            <a:r>
              <a:rPr lang="en-US" b="1" dirty="0">
                <a:solidFill>
                  <a:srgbClr val="034CA1"/>
                </a:solidFill>
                <a:latin typeface="Courier New" pitchFamily="49" charset="0"/>
              </a:rPr>
              <a:t>char grade = 'A';</a:t>
            </a:r>
          </a:p>
          <a:p>
            <a:pPr lvl="1" eaLnBrk="1" hangingPunct="1">
              <a:lnSpc>
                <a:spcPct val="90000"/>
              </a:lnSpc>
            </a:pPr>
            <a:r>
              <a:rPr lang="en-US" sz="2400" dirty="0"/>
              <a:t>Note that some variables can be initialized and others can remain uninitialized in the same declaration</a:t>
            </a:r>
          </a:p>
          <a:p>
            <a:pPr lvl="1" algn="ctr" eaLnBrk="1" hangingPunct="1">
              <a:lnSpc>
                <a:spcPct val="90000"/>
              </a:lnSpc>
              <a:buFontTx/>
              <a:buNone/>
            </a:pPr>
            <a:r>
              <a:rPr lang="en-US" sz="2400" b="1" dirty="0">
                <a:solidFill>
                  <a:srgbClr val="034CA1"/>
                </a:solidFill>
                <a:latin typeface="Courier New" pitchFamily="49" charset="0"/>
              </a:rPr>
              <a:t>int </a:t>
            </a:r>
            <a:r>
              <a:rPr lang="en-US" sz="2400" b="1" dirty="0" err="1">
                <a:solidFill>
                  <a:srgbClr val="034CA1"/>
                </a:solidFill>
                <a:latin typeface="Courier New" pitchFamily="49" charset="0"/>
              </a:rPr>
              <a:t>initialCount</a:t>
            </a:r>
            <a:r>
              <a:rPr lang="en-US" sz="2400" b="1" dirty="0">
                <a:solidFill>
                  <a:srgbClr val="034CA1"/>
                </a:solidFill>
                <a:latin typeface="Courier New" pitchFamily="49" charset="0"/>
              </a:rPr>
              <a:t> = 50, </a:t>
            </a:r>
            <a:r>
              <a:rPr lang="en-US" sz="2400" b="1" dirty="0" err="1">
                <a:solidFill>
                  <a:srgbClr val="034CA1"/>
                </a:solidFill>
                <a:latin typeface="Courier New" pitchFamily="49" charset="0"/>
              </a:rPr>
              <a:t>finalCount</a:t>
            </a:r>
            <a:r>
              <a:rPr lang="en-US" sz="2400" b="1" dirty="0">
                <a:solidFill>
                  <a:srgbClr val="034CA1"/>
                </a:solidFill>
                <a:latin typeface="Courier New" pitchFamily="49" charset="0"/>
              </a:rPr>
              <a:t>;</a:t>
            </a:r>
          </a:p>
          <a:p>
            <a:pPr lvl="1" algn="ctr" eaLnBrk="1" hangingPunct="1">
              <a:lnSpc>
                <a:spcPct val="90000"/>
              </a:lnSpc>
              <a:buFontTx/>
              <a:buNone/>
            </a:pPr>
            <a:endParaRPr lang="en-US" sz="2400" b="1" dirty="0">
              <a:solidFill>
                <a:srgbClr val="034CA1"/>
              </a:solidFill>
              <a:latin typeface="Courier New" pitchFamily="49" charset="0"/>
            </a:endParaRPr>
          </a:p>
          <a:p>
            <a:pPr lvl="1" eaLnBrk="1" hangingPunct="1">
              <a:lnSpc>
                <a:spcPct val="90000"/>
              </a:lnSpc>
              <a:buFontTx/>
              <a:buNone/>
            </a:pPr>
            <a:r>
              <a:rPr lang="en-US" sz="2400" b="1" dirty="0">
                <a:latin typeface="Courier New" pitchFamily="49" charset="0"/>
              </a:rPr>
              <a:t>So remember , </a:t>
            </a:r>
            <a:r>
              <a:rPr lang="en-US" sz="2400" b="1" dirty="0">
                <a:solidFill>
                  <a:schemeClr val="tx2">
                    <a:lumMod val="60000"/>
                    <a:lumOff val="40000"/>
                  </a:schemeClr>
                </a:solidFill>
                <a:latin typeface="Courier New" pitchFamily="49" charset="0"/>
              </a:rPr>
              <a:t>declare</a:t>
            </a:r>
            <a:r>
              <a:rPr lang="en-US" sz="2400" b="1" dirty="0">
                <a:latin typeface="Courier New" pitchFamily="49" charset="0"/>
              </a:rPr>
              <a:t> then </a:t>
            </a:r>
            <a:r>
              <a:rPr lang="en-US" sz="2400" b="1" dirty="0">
                <a:solidFill>
                  <a:schemeClr val="accent1">
                    <a:lumMod val="75000"/>
                  </a:schemeClr>
                </a:solidFill>
                <a:latin typeface="Courier New" pitchFamily="49" charset="0"/>
              </a:rPr>
              <a:t>initialize</a:t>
            </a:r>
            <a:r>
              <a:rPr lang="en-US" sz="2400" b="1" dirty="0">
                <a:latin typeface="Courier New" pitchFamily="49" charset="0"/>
              </a:rPr>
              <a:t> , or </a:t>
            </a:r>
            <a:r>
              <a:rPr lang="en-US" sz="2400" b="1" dirty="0">
                <a:solidFill>
                  <a:schemeClr val="tx2">
                    <a:lumMod val="60000"/>
                    <a:lumOff val="40000"/>
                  </a:schemeClr>
                </a:solidFill>
                <a:latin typeface="Courier New" pitchFamily="49" charset="0"/>
              </a:rPr>
              <a:t>do both at the same time </a:t>
            </a:r>
            <a:r>
              <a:rPr lang="en-US" sz="2400" b="1" dirty="0">
                <a:latin typeface="Courier New" pitchFamily="49" charset="0"/>
              </a:rPr>
              <a:t>but </a:t>
            </a:r>
            <a:r>
              <a:rPr lang="en-US" sz="2400" b="1" dirty="0">
                <a:solidFill>
                  <a:srgbClr val="FF0000"/>
                </a:solidFill>
                <a:latin typeface="Courier New" pitchFamily="49" charset="0"/>
              </a:rPr>
              <a:t>never</a:t>
            </a:r>
            <a:r>
              <a:rPr lang="en-US" sz="2400" b="1" dirty="0">
                <a:latin typeface="Courier New" pitchFamily="49" charset="0"/>
              </a:rPr>
              <a:t> initialize what you haven’t declared</a:t>
            </a:r>
            <a:endParaRPr lang="en-US" sz="2400" dirty="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F2B9B03-226D-4166-B3E6-7C2DEAF2E141}" type="slidenum">
              <a:rPr lang="en-US"/>
              <a:pPr>
                <a:defRPr/>
              </a:pPr>
              <a:t>45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Shorthand Assignment Statements</a:t>
            </a:r>
          </a:p>
        </p:txBody>
      </p:sp>
      <p:sp>
        <p:nvSpPr>
          <p:cNvPr id="40963" name="Rectangle 3"/>
          <p:cNvSpPr>
            <a:spLocks noGrp="1" noChangeArrowheads="1"/>
          </p:cNvSpPr>
          <p:nvPr>
            <p:ph type="body" idx="1"/>
          </p:nvPr>
        </p:nvSpPr>
        <p:spPr/>
        <p:txBody>
          <a:bodyPr/>
          <a:lstStyle/>
          <a:p>
            <a:pPr eaLnBrk="1" hangingPunct="1">
              <a:lnSpc>
                <a:spcPct val="80000"/>
              </a:lnSpc>
            </a:pPr>
            <a:r>
              <a:rPr lang="en-US" sz="2400"/>
              <a:t>Shorthand assignment notation combines the </a:t>
            </a:r>
            <a:r>
              <a:rPr lang="en-US" sz="2400" i="1"/>
              <a:t>assignment operator</a:t>
            </a:r>
            <a:r>
              <a:rPr lang="en-US" sz="2400"/>
              <a:t> (</a:t>
            </a:r>
            <a:r>
              <a:rPr lang="en-US" sz="2400" b="1">
                <a:solidFill>
                  <a:srgbClr val="034CA1"/>
                </a:solidFill>
                <a:latin typeface="Courier New" pitchFamily="49" charset="0"/>
              </a:rPr>
              <a:t>=</a:t>
            </a:r>
            <a:r>
              <a:rPr lang="en-US" sz="2400"/>
              <a:t>) and an </a:t>
            </a:r>
            <a:r>
              <a:rPr lang="en-US" sz="2400" i="1"/>
              <a:t>arithmetic operator</a:t>
            </a:r>
          </a:p>
          <a:p>
            <a:pPr eaLnBrk="1" hangingPunct="1">
              <a:lnSpc>
                <a:spcPct val="80000"/>
              </a:lnSpc>
            </a:pPr>
            <a:r>
              <a:rPr lang="en-US" sz="2400"/>
              <a:t>It is used to change the value of a variable by adding, subtracting, multiplying, or dividing by a specified value</a:t>
            </a:r>
          </a:p>
          <a:p>
            <a:pPr eaLnBrk="1" hangingPunct="1">
              <a:lnSpc>
                <a:spcPct val="80000"/>
              </a:lnSpc>
            </a:pPr>
            <a:r>
              <a:rPr lang="en-US" sz="2400"/>
              <a:t>The general form is</a:t>
            </a:r>
          </a:p>
          <a:p>
            <a:pPr lvl="1" algn="ctr" eaLnBrk="1" hangingPunct="1">
              <a:lnSpc>
                <a:spcPct val="80000"/>
              </a:lnSpc>
              <a:buFontTx/>
              <a:buNone/>
            </a:pPr>
            <a:r>
              <a:rPr lang="en-US" sz="2000" b="1" i="1">
                <a:solidFill>
                  <a:srgbClr val="034CA1"/>
                </a:solidFill>
                <a:latin typeface="Courier New" pitchFamily="49" charset="0"/>
              </a:rPr>
              <a:t>Variable Op </a:t>
            </a:r>
            <a:r>
              <a:rPr lang="en-US" sz="2000" b="1">
                <a:solidFill>
                  <a:srgbClr val="034CA1"/>
                </a:solidFill>
                <a:latin typeface="Courier New" pitchFamily="49" charset="0"/>
              </a:rPr>
              <a:t>=</a:t>
            </a:r>
            <a:r>
              <a:rPr lang="en-US" sz="2000" b="1" i="1">
                <a:solidFill>
                  <a:srgbClr val="034CA1"/>
                </a:solidFill>
                <a:latin typeface="Courier New" pitchFamily="49" charset="0"/>
              </a:rPr>
              <a:t> Expression</a:t>
            </a:r>
            <a:endParaRPr lang="en-US" sz="2000" i="1">
              <a:solidFill>
                <a:srgbClr val="034CA1"/>
              </a:solidFill>
              <a:latin typeface="Courier New" pitchFamily="49" charset="0"/>
            </a:endParaRPr>
          </a:p>
          <a:p>
            <a:pPr lvl="1" eaLnBrk="1" hangingPunct="1">
              <a:lnSpc>
                <a:spcPct val="80000"/>
              </a:lnSpc>
              <a:buFontTx/>
              <a:buNone/>
            </a:pPr>
            <a:r>
              <a:rPr lang="en-US" sz="2400"/>
              <a:t>which is equivalent to </a:t>
            </a:r>
          </a:p>
          <a:p>
            <a:pPr lvl="1" algn="ctr" eaLnBrk="1" hangingPunct="1">
              <a:lnSpc>
                <a:spcPct val="80000"/>
              </a:lnSpc>
              <a:buFontTx/>
              <a:buNone/>
            </a:pPr>
            <a:r>
              <a:rPr lang="en-US" sz="2000" b="1" i="1">
                <a:solidFill>
                  <a:srgbClr val="034CA1"/>
                </a:solidFill>
                <a:latin typeface="Courier New" pitchFamily="49" charset="0"/>
              </a:rPr>
              <a:t>Variable </a:t>
            </a:r>
            <a:r>
              <a:rPr lang="en-US" sz="2000" b="1">
                <a:solidFill>
                  <a:srgbClr val="034CA1"/>
                </a:solidFill>
                <a:latin typeface="Courier New" pitchFamily="49" charset="0"/>
              </a:rPr>
              <a:t>=</a:t>
            </a:r>
            <a:r>
              <a:rPr lang="en-US" sz="2000" b="1" i="1">
                <a:solidFill>
                  <a:srgbClr val="034CA1"/>
                </a:solidFill>
                <a:latin typeface="Courier New" pitchFamily="49" charset="0"/>
              </a:rPr>
              <a:t> Variable Op (Expression)</a:t>
            </a:r>
          </a:p>
          <a:p>
            <a:pPr lvl="1" eaLnBrk="1" hangingPunct="1">
              <a:lnSpc>
                <a:spcPct val="80000"/>
              </a:lnSpc>
            </a:pPr>
            <a:r>
              <a:rPr lang="en-US" sz="2000"/>
              <a:t>The </a:t>
            </a:r>
            <a:r>
              <a:rPr lang="en-US" sz="2000" b="1">
                <a:solidFill>
                  <a:srgbClr val="034CA1"/>
                </a:solidFill>
                <a:latin typeface="Courier New" pitchFamily="49" charset="0"/>
              </a:rPr>
              <a:t>Expression</a:t>
            </a:r>
            <a:r>
              <a:rPr lang="en-US" sz="2000"/>
              <a:t> can be another variable, a constant, or a more complicated expression</a:t>
            </a:r>
          </a:p>
          <a:p>
            <a:pPr lvl="1" eaLnBrk="1" hangingPunct="1">
              <a:lnSpc>
                <a:spcPct val="80000"/>
              </a:lnSpc>
            </a:pPr>
            <a:r>
              <a:rPr lang="en-US" sz="2000"/>
              <a:t>Some examples of what </a:t>
            </a:r>
            <a:r>
              <a:rPr lang="en-US" sz="2000" b="1">
                <a:solidFill>
                  <a:srgbClr val="034CA1"/>
                </a:solidFill>
                <a:latin typeface="Courier New" pitchFamily="49" charset="0"/>
              </a:rPr>
              <a:t>Op</a:t>
            </a:r>
            <a:r>
              <a:rPr lang="en-US" sz="2000"/>
              <a:t> can be are </a:t>
            </a:r>
            <a:r>
              <a:rPr lang="en-US" sz="2000" b="1">
                <a:solidFill>
                  <a:srgbClr val="034CA1"/>
                </a:solidFill>
                <a:latin typeface="Courier New" pitchFamily="49" charset="0"/>
              </a:rPr>
              <a:t>+</a:t>
            </a:r>
            <a:r>
              <a:rPr lang="en-US" sz="2000" b="1"/>
              <a:t>, </a:t>
            </a:r>
            <a:r>
              <a:rPr lang="en-US" sz="2000" b="1">
                <a:solidFill>
                  <a:srgbClr val="034CA1"/>
                </a:solidFill>
                <a:latin typeface="Courier New" pitchFamily="49" charset="0"/>
              </a:rPr>
              <a:t>-</a:t>
            </a:r>
            <a:r>
              <a:rPr lang="en-US" sz="2000" b="1"/>
              <a:t>, </a:t>
            </a:r>
            <a:r>
              <a:rPr lang="en-US" sz="2000" b="1">
                <a:solidFill>
                  <a:srgbClr val="034CA1"/>
                </a:solidFill>
                <a:latin typeface="Courier New" pitchFamily="49" charset="0"/>
              </a:rPr>
              <a:t>*</a:t>
            </a:r>
            <a:r>
              <a:rPr lang="en-US" sz="2000" b="1"/>
              <a:t>, </a:t>
            </a:r>
            <a:r>
              <a:rPr lang="en-US" sz="2000" b="1">
                <a:solidFill>
                  <a:srgbClr val="034CA1"/>
                </a:solidFill>
                <a:latin typeface="Courier New" pitchFamily="49" charset="0"/>
              </a:rPr>
              <a:t>/</a:t>
            </a:r>
            <a:r>
              <a:rPr lang="en-US" sz="2000" b="1"/>
              <a:t>,</a:t>
            </a:r>
            <a:r>
              <a:rPr lang="en-US" sz="2000"/>
              <a:t> or</a:t>
            </a:r>
            <a:r>
              <a:rPr lang="en-US" sz="2000">
                <a:solidFill>
                  <a:srgbClr val="034CA1"/>
                </a:solidFill>
                <a:latin typeface="Courier New" pitchFamily="49" charset="0"/>
              </a:rPr>
              <a:t> </a:t>
            </a:r>
            <a:r>
              <a:rPr lang="en-US" sz="2000" b="1">
                <a:solidFill>
                  <a:srgbClr val="034CA1"/>
                </a:solidFill>
                <a:latin typeface="Courier New" pitchFamily="49" charset="0"/>
              </a:rPr>
              <a:t>%</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3DAB9C5-9F15-405A-BDDD-189F5BAE1297}" type="slidenum">
              <a:rPr lang="en-US"/>
              <a:pPr>
                <a:defRPr/>
              </a:pPr>
              <a:t>46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t>Shorthand Assignment Statements</a:t>
            </a:r>
          </a:p>
        </p:txBody>
      </p:sp>
      <p:graphicFrame>
        <p:nvGraphicFramePr>
          <p:cNvPr id="87150" name="Group 110"/>
          <p:cNvGraphicFramePr>
            <a:graphicFrameLocks noGrp="1"/>
          </p:cNvGraphicFramePr>
          <p:nvPr>
            <p:ph type="tbl" idx="1"/>
          </p:nvPr>
        </p:nvGraphicFramePr>
        <p:xfrm>
          <a:off x="685800" y="1447800"/>
          <a:ext cx="8077200" cy="4678364"/>
        </p:xfrm>
        <a:graphic>
          <a:graphicData uri="http://schemas.openxmlformats.org/drawingml/2006/table">
            <a:tbl>
              <a:tblPr/>
              <a:tblGrid>
                <a:gridCol w="3657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bg1"/>
                          </a:solidFill>
                          <a:effectLst/>
                          <a:latin typeface="Arial" charset="0"/>
                        </a:rPr>
                        <a:t>Example:</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bg1"/>
                          </a:solidFill>
                          <a:effectLst/>
                          <a:latin typeface="Arial" charset="0"/>
                        </a:rPr>
                        <a:t>Equivalent To:</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count += 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count = count + 2;</a:t>
                      </a: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1"/>
                  </a:ext>
                </a:extLst>
              </a:tr>
              <a:tr h="57627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sum -= discount;</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sum = sum – discount;</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bonus *= 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bonus = bonus * 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3"/>
                  </a:ext>
                </a:extLst>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rushFactor;</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time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time / rushFactor;</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78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change %= 100;</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change = change % 100;</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chemeClr val="folHlink">
                        <a:alpha val="50000"/>
                      </a:schemeClr>
                    </a:solidFill>
                  </a:tcPr>
                </a:tc>
                <a:extLst>
                  <a:ext uri="{0D108BD9-81ED-4DB2-BD59-A6C34878D82A}">
                    <a16:rowId xmlns:a16="http://schemas.microsoft.com/office/drawing/2014/main" val="10005"/>
                  </a:ext>
                </a:extLst>
              </a:tr>
              <a:tr h="8961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amount *=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count1 + count2;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34CA1"/>
                          </a:solidFill>
                          <a:effectLst/>
                          <a:latin typeface="Courier New" pitchFamily="49" charset="0"/>
                        </a:rPr>
                        <a:t>amount = amount * (count1 + count2);</a:t>
                      </a:r>
                      <a:endParaRPr kumimoji="0" lang="en-US" sz="2400" b="0" i="0" u="none" strike="noStrike" cap="none" normalizeH="0" baseline="0">
                        <a:ln>
                          <a:noFill/>
                        </a:ln>
                        <a:solidFill>
                          <a:srgbClr val="034CA1"/>
                        </a:solidFill>
                        <a:effectLst/>
                        <a:latin typeface="Courier New" pitchFamily="49" charset="0"/>
                      </a:endParaRPr>
                    </a:p>
                  </a:txBody>
                  <a:tcPr marT="45721" marB="4572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Slide Number Placeholder 5"/>
          <p:cNvSpPr>
            <a:spLocks noGrp="1"/>
          </p:cNvSpPr>
          <p:nvPr>
            <p:ph type="sldNum" sz="quarter" idx="11"/>
          </p:nvPr>
        </p:nvSpPr>
        <p:spPr/>
        <p:txBody>
          <a:bodyPr/>
          <a:lstStyle/>
          <a:p>
            <a:pPr>
              <a:defRPr/>
            </a:pPr>
            <a:r>
              <a:rPr lang="en-US"/>
              <a:t>1-</a:t>
            </a:r>
            <a:fld id="{E5A01A89-E957-4A19-AE13-6733B3377FCC}" type="slidenum">
              <a:rPr lang="en-US" smtClean="0"/>
              <a:pPr>
                <a:defRPr/>
              </a:pPr>
              <a:t>47</a:t>
            </a:fld>
            <a:endParaRPr lang="en-US"/>
          </a:p>
        </p:txBody>
      </p:sp>
      <p:sp>
        <p:nvSpPr>
          <p:cNvPr id="7" name="Footer Placeholder 6"/>
          <p:cNvSpPr>
            <a:spLocks noGrp="1"/>
          </p:cNvSpPr>
          <p:nvPr>
            <p:ph type="ftr" sz="quarter" idx="10"/>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Assignment Compatibility</a:t>
            </a:r>
          </a:p>
        </p:txBody>
      </p:sp>
      <p:sp>
        <p:nvSpPr>
          <p:cNvPr id="43011" name="Rectangle 3"/>
          <p:cNvSpPr>
            <a:spLocks noGrp="1" noChangeArrowheads="1"/>
          </p:cNvSpPr>
          <p:nvPr>
            <p:ph type="body" idx="1"/>
          </p:nvPr>
        </p:nvSpPr>
        <p:spPr/>
        <p:txBody>
          <a:bodyPr/>
          <a:lstStyle/>
          <a:p>
            <a:pPr eaLnBrk="1" hangingPunct="1">
              <a:lnSpc>
                <a:spcPct val="90000"/>
              </a:lnSpc>
            </a:pPr>
            <a:r>
              <a:rPr lang="en-US" sz="2800" dirty="0"/>
              <a:t>In general, the value of one type cannot be stored in a variable of another type</a:t>
            </a:r>
          </a:p>
          <a:p>
            <a:pPr lvl="1" algn="ctr" eaLnBrk="1" hangingPunct="1">
              <a:lnSpc>
                <a:spcPct val="90000"/>
              </a:lnSpc>
              <a:buFontTx/>
              <a:buNone/>
            </a:pPr>
            <a:r>
              <a:rPr lang="en-US" sz="2400" b="1" dirty="0">
                <a:solidFill>
                  <a:srgbClr val="FF0000"/>
                </a:solidFill>
                <a:latin typeface="Courier New" pitchFamily="49" charset="0"/>
              </a:rPr>
              <a:t>int </a:t>
            </a:r>
            <a:r>
              <a:rPr lang="en-US" sz="2400" b="1" dirty="0" err="1">
                <a:solidFill>
                  <a:srgbClr val="FF0000"/>
                </a:solidFill>
                <a:latin typeface="Courier New" pitchFamily="49" charset="0"/>
              </a:rPr>
              <a:t>intVariable</a:t>
            </a:r>
            <a:r>
              <a:rPr lang="en-US" sz="2400" b="1" dirty="0">
                <a:solidFill>
                  <a:srgbClr val="FF0000"/>
                </a:solidFill>
                <a:latin typeface="Courier New" pitchFamily="49" charset="0"/>
              </a:rPr>
              <a:t> = 2.99; //Illegal</a:t>
            </a:r>
            <a:endParaRPr lang="en-US" sz="2400" dirty="0">
              <a:solidFill>
                <a:srgbClr val="FF0000"/>
              </a:solidFill>
              <a:latin typeface="Courier New" pitchFamily="49" charset="0"/>
            </a:endParaRPr>
          </a:p>
          <a:p>
            <a:pPr lvl="1" eaLnBrk="1" hangingPunct="1">
              <a:lnSpc>
                <a:spcPct val="90000"/>
              </a:lnSpc>
            </a:pPr>
            <a:r>
              <a:rPr lang="en-US" sz="2400" dirty="0"/>
              <a:t>The above example results in a type mismatch because a </a:t>
            </a:r>
            <a:r>
              <a:rPr lang="en-US" sz="2400" b="1" dirty="0">
                <a:solidFill>
                  <a:srgbClr val="034CA1"/>
                </a:solidFill>
                <a:latin typeface="Courier New" pitchFamily="49" charset="0"/>
              </a:rPr>
              <a:t>double</a:t>
            </a:r>
            <a:r>
              <a:rPr lang="en-US" sz="2400" dirty="0"/>
              <a:t> value cannot be stored in an </a:t>
            </a:r>
            <a:r>
              <a:rPr lang="en-US" sz="2400" b="1" dirty="0">
                <a:solidFill>
                  <a:srgbClr val="034CA1"/>
                </a:solidFill>
                <a:latin typeface="Courier New" pitchFamily="49" charset="0"/>
              </a:rPr>
              <a:t>int</a:t>
            </a:r>
            <a:r>
              <a:rPr lang="en-US" sz="2400" dirty="0"/>
              <a:t> variable</a:t>
            </a:r>
          </a:p>
          <a:p>
            <a:pPr eaLnBrk="1" hangingPunct="1">
              <a:lnSpc>
                <a:spcPct val="90000"/>
              </a:lnSpc>
            </a:pPr>
            <a:r>
              <a:rPr lang="en-US" sz="2800" dirty="0"/>
              <a:t>However, there are exceptions to this</a:t>
            </a:r>
          </a:p>
          <a:p>
            <a:pPr lvl="1" algn="ctr" eaLnBrk="1" hangingPunct="1">
              <a:lnSpc>
                <a:spcPct val="90000"/>
              </a:lnSpc>
              <a:buFontTx/>
              <a:buNone/>
            </a:pPr>
            <a:r>
              <a:rPr lang="en-US" sz="2400" b="1" dirty="0">
                <a:solidFill>
                  <a:srgbClr val="034CA1"/>
                </a:solidFill>
                <a:latin typeface="Courier New" pitchFamily="49" charset="0"/>
              </a:rPr>
              <a:t>double </a:t>
            </a:r>
            <a:r>
              <a:rPr lang="en-US" sz="2400" b="1" dirty="0" err="1">
                <a:solidFill>
                  <a:srgbClr val="034CA1"/>
                </a:solidFill>
                <a:latin typeface="Courier New" pitchFamily="49" charset="0"/>
              </a:rPr>
              <a:t>doubleVariable</a:t>
            </a:r>
            <a:r>
              <a:rPr lang="en-US" sz="2400" b="1" dirty="0">
                <a:solidFill>
                  <a:srgbClr val="034CA1"/>
                </a:solidFill>
                <a:latin typeface="Courier New" pitchFamily="49" charset="0"/>
              </a:rPr>
              <a:t> = 2;</a:t>
            </a:r>
            <a:endParaRPr lang="en-US" sz="2400" dirty="0">
              <a:solidFill>
                <a:srgbClr val="034CA1"/>
              </a:solidFill>
              <a:latin typeface="Courier New" pitchFamily="49" charset="0"/>
            </a:endParaRPr>
          </a:p>
          <a:p>
            <a:pPr lvl="1" eaLnBrk="1" hangingPunct="1">
              <a:lnSpc>
                <a:spcPct val="90000"/>
              </a:lnSpc>
            </a:pPr>
            <a:r>
              <a:rPr lang="en-US" sz="2400" dirty="0"/>
              <a:t>For example, an </a:t>
            </a:r>
            <a:r>
              <a:rPr lang="en-US" sz="2400" b="1" dirty="0">
                <a:solidFill>
                  <a:srgbClr val="034CA1"/>
                </a:solidFill>
                <a:latin typeface="Courier New" pitchFamily="49" charset="0"/>
              </a:rPr>
              <a:t>int</a:t>
            </a:r>
            <a:r>
              <a:rPr lang="en-US" sz="2400" dirty="0"/>
              <a:t> value can be stored in a </a:t>
            </a:r>
            <a:r>
              <a:rPr lang="en-US" sz="2400" b="1" dirty="0">
                <a:solidFill>
                  <a:srgbClr val="034CA1"/>
                </a:solidFill>
                <a:latin typeface="Courier New" pitchFamily="49" charset="0"/>
              </a:rPr>
              <a:t>double</a:t>
            </a:r>
            <a:r>
              <a:rPr lang="en-US" sz="2400" dirty="0"/>
              <a:t> type</a:t>
            </a:r>
          </a:p>
          <a:p>
            <a:pPr lvl="1" eaLnBrk="1" hangingPunct="1">
              <a:lnSpc>
                <a:spcPct val="90000"/>
              </a:lnSpc>
            </a:pPr>
            <a:r>
              <a:rPr lang="en-ZA" sz="2400" dirty="0"/>
              <a:t>🫡</a:t>
            </a:r>
            <a:endParaRPr lang="en-US" sz="2400" dirty="0"/>
          </a:p>
        </p:txBody>
      </p:sp>
      <p:sp>
        <p:nvSpPr>
          <p:cNvPr id="6" name="Slide Number Placeholder 5"/>
          <p:cNvSpPr>
            <a:spLocks noGrp="1"/>
          </p:cNvSpPr>
          <p:nvPr>
            <p:ph type="sldNum" sz="quarter" idx="11"/>
          </p:nvPr>
        </p:nvSpPr>
        <p:spPr/>
        <p:txBody>
          <a:bodyPr/>
          <a:lstStyle/>
          <a:p>
            <a:pPr>
              <a:defRPr/>
            </a:pPr>
            <a:r>
              <a:rPr lang="en-US"/>
              <a:t>1-</a:t>
            </a:r>
            <a:fld id="{C26EA80B-23B2-4D47-B585-F971E5267370}" type="slidenum">
              <a:rPr lang="en-US"/>
              <a:pPr>
                <a:defRPr/>
              </a:pPr>
              <a:t>48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Assignment Compatibility</a:t>
            </a:r>
          </a:p>
        </p:txBody>
      </p:sp>
      <p:sp>
        <p:nvSpPr>
          <p:cNvPr id="44035" name="Rectangle 3"/>
          <p:cNvSpPr>
            <a:spLocks noGrp="1" noChangeArrowheads="1"/>
          </p:cNvSpPr>
          <p:nvPr>
            <p:ph type="body" idx="1"/>
          </p:nvPr>
        </p:nvSpPr>
        <p:spPr/>
        <p:txBody>
          <a:bodyPr/>
          <a:lstStyle/>
          <a:p>
            <a:pPr eaLnBrk="1" hangingPunct="1">
              <a:lnSpc>
                <a:spcPct val="80000"/>
              </a:lnSpc>
            </a:pPr>
            <a:r>
              <a:rPr lang="en-US" sz="2400" dirty="0"/>
              <a:t>More generally, a value of any type in the following list can be assigned to a variable of any type that appears to the right of it</a:t>
            </a:r>
          </a:p>
          <a:p>
            <a:pPr lvl="1" eaLnBrk="1" hangingPunct="1">
              <a:lnSpc>
                <a:spcPct val="80000"/>
              </a:lnSpc>
              <a:buNone/>
            </a:pPr>
            <a:r>
              <a:rPr lang="en-US" sz="2000" b="1" dirty="0" err="1">
                <a:solidFill>
                  <a:srgbClr val="034CA1"/>
                </a:solidFill>
                <a:latin typeface="Courier New" pitchFamily="49" charset="0"/>
              </a:rPr>
              <a:t>byte</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short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char</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int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long</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float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double</a:t>
            </a:r>
            <a:endParaRPr lang="en-US" sz="2000" b="1" dirty="0">
              <a:solidFill>
                <a:srgbClr val="034CA1"/>
              </a:solidFill>
              <a:latin typeface="Courier New" pitchFamily="49" charset="0"/>
            </a:endParaRPr>
          </a:p>
          <a:p>
            <a:pPr lvl="1" eaLnBrk="1" hangingPunct="1">
              <a:lnSpc>
                <a:spcPct val="80000"/>
              </a:lnSpc>
            </a:pPr>
            <a:r>
              <a:rPr lang="en-US" sz="2000" dirty="0"/>
              <a:t>Note that as your move down the list from left to right, the range of allowed values for the types becomes larger</a:t>
            </a:r>
          </a:p>
          <a:p>
            <a:pPr eaLnBrk="1" hangingPunct="1">
              <a:lnSpc>
                <a:spcPct val="80000"/>
              </a:lnSpc>
            </a:pPr>
            <a:r>
              <a:rPr lang="en-US" sz="2400" dirty="0"/>
              <a:t>An explicit </a:t>
            </a:r>
            <a:r>
              <a:rPr lang="en-US" sz="2400" i="1" dirty="0"/>
              <a:t>type cast </a:t>
            </a:r>
            <a:r>
              <a:rPr lang="en-US" sz="2400" dirty="0"/>
              <a:t>is required to assign a value of one type to a variable whose type appears to the left of it on the above list (e.g., </a:t>
            </a:r>
            <a:r>
              <a:rPr lang="en-US" sz="2400" b="1" dirty="0">
                <a:solidFill>
                  <a:srgbClr val="034CA1"/>
                </a:solidFill>
                <a:latin typeface="Courier New" pitchFamily="49" charset="0"/>
              </a:rPr>
              <a:t>double</a:t>
            </a:r>
            <a:r>
              <a:rPr lang="en-US" sz="2400" dirty="0"/>
              <a:t> to </a:t>
            </a:r>
            <a:r>
              <a:rPr lang="en-US" sz="2400" b="1" dirty="0">
                <a:solidFill>
                  <a:srgbClr val="034CA1"/>
                </a:solidFill>
                <a:latin typeface="Courier New" pitchFamily="49" charset="0"/>
              </a:rPr>
              <a:t>int</a:t>
            </a:r>
            <a:r>
              <a:rPr lang="en-US" sz="2400" dirty="0">
                <a:latin typeface="Courier New" pitchFamily="49" charset="0"/>
              </a:rPr>
              <a:t>)</a:t>
            </a:r>
          </a:p>
          <a:p>
            <a:pPr eaLnBrk="1" hangingPunct="1">
              <a:lnSpc>
                <a:spcPct val="80000"/>
              </a:lnSpc>
            </a:pPr>
            <a:r>
              <a:rPr lang="en-US" sz="2400" dirty="0"/>
              <a:t>Note that in Java an </a:t>
            </a:r>
            <a:r>
              <a:rPr lang="en-US" sz="2400" b="1" dirty="0">
                <a:solidFill>
                  <a:srgbClr val="034CA1"/>
                </a:solidFill>
                <a:latin typeface="Courier New" pitchFamily="49" charset="0"/>
              </a:rPr>
              <a:t>int</a:t>
            </a:r>
            <a:r>
              <a:rPr lang="en-US" sz="2400" dirty="0"/>
              <a:t> cannot be assigned to a variable of type </a:t>
            </a:r>
            <a:r>
              <a:rPr lang="en-US" sz="2400" b="1" dirty="0" err="1">
                <a:solidFill>
                  <a:srgbClr val="034CA1"/>
                </a:solidFill>
                <a:latin typeface="Courier New" pitchFamily="49" charset="0"/>
              </a:rPr>
              <a:t>boolean</a:t>
            </a:r>
            <a:r>
              <a:rPr lang="en-US" sz="2400" dirty="0"/>
              <a:t>, nor can a </a:t>
            </a:r>
            <a:r>
              <a:rPr lang="en-US" sz="2400" b="1" dirty="0" err="1">
                <a:solidFill>
                  <a:srgbClr val="034CA1"/>
                </a:solidFill>
                <a:latin typeface="Courier New" pitchFamily="49" charset="0"/>
              </a:rPr>
              <a:t>boolean</a:t>
            </a:r>
            <a:r>
              <a:rPr lang="en-US" sz="2400" dirty="0"/>
              <a:t> be assigned to a variable of type </a:t>
            </a:r>
            <a:r>
              <a:rPr lang="en-US" sz="2400" b="1" dirty="0">
                <a:solidFill>
                  <a:srgbClr val="034CA1"/>
                </a:solidFill>
                <a:latin typeface="Courier New" pitchFamily="49" charset="0"/>
              </a:rPr>
              <a:t>int</a:t>
            </a:r>
          </a:p>
        </p:txBody>
      </p:sp>
      <p:sp>
        <p:nvSpPr>
          <p:cNvPr id="9" name="Slide Number Placeholder 8"/>
          <p:cNvSpPr>
            <a:spLocks noGrp="1"/>
          </p:cNvSpPr>
          <p:nvPr>
            <p:ph type="sldNum" sz="quarter" idx="11"/>
          </p:nvPr>
        </p:nvSpPr>
        <p:spPr/>
        <p:txBody>
          <a:bodyPr/>
          <a:lstStyle/>
          <a:p>
            <a:pPr>
              <a:defRPr/>
            </a:pPr>
            <a:r>
              <a:rPr lang="en-US"/>
              <a:t>1-</a:t>
            </a:r>
            <a:fld id="{F35CD833-5587-4590-914D-977E995CE4DD}" type="slidenum">
              <a:rPr lang="en-US"/>
              <a:pPr>
                <a:defRPr/>
              </a:pPr>
              <a:t>49</a:t>
            </a:fld>
            <a:endParaRPr lang="en-US"/>
          </a:p>
        </p:txBody>
      </p:sp>
      <p:sp>
        <p:nvSpPr>
          <p:cNvPr id="10" name="Footer Placeholder 9"/>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Origins of the Java Language</a:t>
            </a:r>
          </a:p>
        </p:txBody>
      </p:sp>
      <p:sp>
        <p:nvSpPr>
          <p:cNvPr id="11267" name="Rectangle 3"/>
          <p:cNvSpPr>
            <a:spLocks noGrp="1" noChangeArrowheads="1"/>
          </p:cNvSpPr>
          <p:nvPr>
            <p:ph type="body" idx="1"/>
          </p:nvPr>
        </p:nvSpPr>
        <p:spPr/>
        <p:txBody>
          <a:bodyPr/>
          <a:lstStyle/>
          <a:p>
            <a:pPr eaLnBrk="1" hangingPunct="1">
              <a:lnSpc>
                <a:spcPct val="80000"/>
              </a:lnSpc>
            </a:pPr>
            <a:r>
              <a:rPr lang="en-US" sz="2800" dirty="0"/>
              <a:t>Patrick </a:t>
            </a:r>
            <a:r>
              <a:rPr lang="en-US" sz="2800" dirty="0" err="1"/>
              <a:t>Naughton</a:t>
            </a:r>
            <a:r>
              <a:rPr lang="en-US" sz="2800" dirty="0"/>
              <a:t> and Jonathan Payne at Sun Microsystems developed a Web browser that could run programs over the Internet (1994)</a:t>
            </a:r>
          </a:p>
          <a:p>
            <a:pPr lvl="1" eaLnBrk="1" hangingPunct="1">
              <a:lnSpc>
                <a:spcPct val="80000"/>
              </a:lnSpc>
            </a:pPr>
            <a:r>
              <a:rPr lang="en-US" sz="2400" dirty="0"/>
              <a:t>Beginning of Java's connection to the Internet</a:t>
            </a:r>
          </a:p>
          <a:p>
            <a:pPr lvl="1" eaLnBrk="1" hangingPunct="1">
              <a:lnSpc>
                <a:spcPct val="80000"/>
              </a:lnSpc>
            </a:pPr>
            <a:r>
              <a:rPr lang="en-US" sz="2400" dirty="0"/>
              <a:t>Original browser evolves into </a:t>
            </a:r>
            <a:r>
              <a:rPr lang="en-US" sz="2400" i="1" dirty="0" err="1"/>
              <a:t>HotJava</a:t>
            </a:r>
            <a:endParaRPr lang="en-US" sz="2400" i="1" dirty="0"/>
          </a:p>
          <a:p>
            <a:pPr eaLnBrk="1" hangingPunct="1">
              <a:lnSpc>
                <a:spcPct val="80000"/>
              </a:lnSpc>
            </a:pPr>
            <a:r>
              <a:rPr lang="en-US" sz="2800" dirty="0"/>
              <a:t>Netscape made its Web browser capable of running Java programs (1995)</a:t>
            </a:r>
          </a:p>
          <a:p>
            <a:pPr lvl="1" eaLnBrk="1" hangingPunct="1">
              <a:lnSpc>
                <a:spcPct val="80000"/>
              </a:lnSpc>
            </a:pPr>
            <a:r>
              <a:rPr lang="en-US" sz="2400" dirty="0"/>
              <a:t>Other companies follow suit</a:t>
            </a:r>
          </a:p>
        </p:txBody>
      </p:sp>
      <p:sp>
        <p:nvSpPr>
          <p:cNvPr id="6" name="Slide Number Placeholder 5"/>
          <p:cNvSpPr>
            <a:spLocks noGrp="1"/>
          </p:cNvSpPr>
          <p:nvPr>
            <p:ph type="sldNum" sz="quarter" idx="11"/>
          </p:nvPr>
        </p:nvSpPr>
        <p:spPr/>
        <p:txBody>
          <a:bodyPr/>
          <a:lstStyle/>
          <a:p>
            <a:pPr>
              <a:defRPr/>
            </a:pPr>
            <a:r>
              <a:rPr lang="en-US" dirty="0"/>
              <a:t>1-</a:t>
            </a:r>
            <a:fld id="{968BBEF1-8524-485A-BA1F-243CB0BB40C6}" type="slidenum">
              <a:rPr lang="en-US"/>
              <a:pPr>
                <a:defRPr/>
              </a:pPr>
              <a:t>5</a:t>
            </a:fld>
            <a:endParaRPr lang="en-US" dirty="0"/>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4E14-6ABB-22F8-AB6E-71C60A9EFFE6}"/>
              </a:ext>
            </a:extLst>
          </p:cNvPr>
          <p:cNvSpPr>
            <a:spLocks noGrp="1"/>
          </p:cNvSpPr>
          <p:nvPr>
            <p:ph type="title"/>
          </p:nvPr>
        </p:nvSpPr>
        <p:spPr/>
        <p:txBody>
          <a:bodyPr/>
          <a:lstStyle/>
          <a:p>
            <a:r>
              <a:rPr lang="en-US" dirty="0"/>
              <a:t>Assignment Compatibility</a:t>
            </a:r>
            <a:endParaRPr lang="en-ZA" dirty="0"/>
          </a:p>
        </p:txBody>
      </p:sp>
      <p:sp>
        <p:nvSpPr>
          <p:cNvPr id="3" name="Content Placeholder 2">
            <a:extLst>
              <a:ext uri="{FF2B5EF4-FFF2-40B4-BE49-F238E27FC236}">
                <a16:creationId xmlns:a16="http://schemas.microsoft.com/office/drawing/2014/main" id="{0406B0DD-21EB-BD79-F9B9-BC30D1603A60}"/>
              </a:ext>
            </a:extLst>
          </p:cNvPr>
          <p:cNvSpPr>
            <a:spLocks noGrp="1"/>
          </p:cNvSpPr>
          <p:nvPr>
            <p:ph idx="1"/>
          </p:nvPr>
        </p:nvSpPr>
        <p:spPr>
          <a:xfrm>
            <a:off x="258417" y="1219200"/>
            <a:ext cx="8458200" cy="4983162"/>
          </a:xfrm>
        </p:spPr>
        <p:txBody>
          <a:bodyPr/>
          <a:lstStyle/>
          <a:p>
            <a:pPr lvl="1" eaLnBrk="1" hangingPunct="1">
              <a:lnSpc>
                <a:spcPct val="80000"/>
              </a:lnSpc>
              <a:buNone/>
            </a:pPr>
            <a:r>
              <a:rPr lang="en-US" sz="2400" b="1" dirty="0" err="1">
                <a:solidFill>
                  <a:srgbClr val="034CA1"/>
                </a:solidFill>
                <a:latin typeface="Courier New" pitchFamily="49" charset="0"/>
              </a:rPr>
              <a:t>byte</a:t>
            </a:r>
            <a:r>
              <a:rPr lang="en-US" sz="2400" b="1" dirty="0" err="1">
                <a:solidFill>
                  <a:srgbClr val="034CA1"/>
                </a:solidFill>
                <a:latin typeface="Courier New" pitchFamily="49" charset="0"/>
                <a:sym typeface="Symbol" pitchFamily="18" charset="2"/>
              </a:rPr>
              <a:t></a:t>
            </a:r>
            <a:r>
              <a:rPr lang="en-US" sz="2400" b="1" dirty="0" err="1">
                <a:solidFill>
                  <a:srgbClr val="034CA1"/>
                </a:solidFill>
                <a:latin typeface="Courier New" pitchFamily="49" charset="0"/>
              </a:rPr>
              <a:t>short</a:t>
            </a:r>
            <a:r>
              <a:rPr lang="en-US" sz="2400" b="1" dirty="0" err="1">
                <a:solidFill>
                  <a:srgbClr val="034CA1"/>
                </a:solidFill>
                <a:latin typeface="Courier New" pitchFamily="49" charset="0"/>
                <a:sym typeface="Symbol" pitchFamily="18" charset="2"/>
              </a:rPr>
              <a:t></a:t>
            </a:r>
            <a:r>
              <a:rPr lang="en-US" sz="2400" b="1" dirty="0" err="1">
                <a:solidFill>
                  <a:srgbClr val="034CA1"/>
                </a:solidFill>
                <a:latin typeface="Courier New" pitchFamily="49" charset="0"/>
              </a:rPr>
              <a:t>char</a:t>
            </a:r>
            <a:r>
              <a:rPr lang="en-US" sz="2400" b="1" dirty="0" err="1">
                <a:solidFill>
                  <a:srgbClr val="034CA1"/>
                </a:solidFill>
                <a:latin typeface="Courier New" pitchFamily="49" charset="0"/>
                <a:sym typeface="Symbol" pitchFamily="18" charset="2"/>
              </a:rPr>
              <a:t></a:t>
            </a:r>
            <a:r>
              <a:rPr lang="en-US" sz="2400" b="1" dirty="0" err="1">
                <a:solidFill>
                  <a:srgbClr val="034CA1"/>
                </a:solidFill>
                <a:latin typeface="Courier New" pitchFamily="49" charset="0"/>
              </a:rPr>
              <a:t>int</a:t>
            </a:r>
            <a:r>
              <a:rPr lang="en-US" sz="2400" b="1" dirty="0" err="1">
                <a:solidFill>
                  <a:srgbClr val="034CA1"/>
                </a:solidFill>
                <a:latin typeface="Courier New" pitchFamily="49" charset="0"/>
                <a:sym typeface="Symbol" pitchFamily="18" charset="2"/>
              </a:rPr>
              <a:t></a:t>
            </a:r>
            <a:r>
              <a:rPr lang="en-US" sz="2400" b="1" dirty="0" err="1">
                <a:solidFill>
                  <a:srgbClr val="034CA1"/>
                </a:solidFill>
                <a:latin typeface="Courier New" pitchFamily="49" charset="0"/>
              </a:rPr>
              <a:t>long</a:t>
            </a:r>
            <a:r>
              <a:rPr lang="en-US" sz="2400" b="1" dirty="0" err="1">
                <a:solidFill>
                  <a:srgbClr val="034CA1"/>
                </a:solidFill>
                <a:latin typeface="Courier New" pitchFamily="49" charset="0"/>
                <a:sym typeface="Symbol" pitchFamily="18" charset="2"/>
              </a:rPr>
              <a:t></a:t>
            </a:r>
            <a:r>
              <a:rPr lang="en-US" sz="2400" b="1" dirty="0" err="1">
                <a:solidFill>
                  <a:srgbClr val="034CA1"/>
                </a:solidFill>
                <a:latin typeface="Courier New" pitchFamily="49" charset="0"/>
              </a:rPr>
              <a:t>float</a:t>
            </a:r>
            <a:r>
              <a:rPr lang="en-US" sz="2400" b="1" dirty="0" err="1">
                <a:solidFill>
                  <a:srgbClr val="034CA1"/>
                </a:solidFill>
                <a:latin typeface="Courier New" pitchFamily="49" charset="0"/>
                <a:sym typeface="Symbol" pitchFamily="18" charset="2"/>
              </a:rPr>
              <a:t></a:t>
            </a:r>
            <a:r>
              <a:rPr lang="en-US" sz="2400" b="1" dirty="0" err="1">
                <a:solidFill>
                  <a:srgbClr val="034CA1"/>
                </a:solidFill>
                <a:latin typeface="Courier New" pitchFamily="49" charset="0"/>
              </a:rPr>
              <a:t>double</a:t>
            </a:r>
            <a:endParaRPr lang="en-US" sz="2400" b="1" dirty="0">
              <a:solidFill>
                <a:srgbClr val="034CA1"/>
              </a:solidFill>
              <a:latin typeface="Courier New" pitchFamily="49" charset="0"/>
            </a:endParaRPr>
          </a:p>
          <a:p>
            <a:r>
              <a:rPr lang="en-ZA" dirty="0"/>
              <a:t>int number = 221.3;❌//double</a:t>
            </a:r>
          </a:p>
          <a:p>
            <a:r>
              <a:rPr lang="en-ZA" dirty="0"/>
              <a:t>int number = 221; 😁//int</a:t>
            </a:r>
          </a:p>
          <a:p>
            <a:r>
              <a:rPr lang="en-ZA" dirty="0"/>
              <a:t>long </a:t>
            </a:r>
            <a:r>
              <a:rPr lang="en-ZA" dirty="0" err="1"/>
              <a:t>num</a:t>
            </a:r>
            <a:r>
              <a:rPr lang="en-ZA" dirty="0"/>
              <a:t> = 42; 😁//int</a:t>
            </a:r>
          </a:p>
          <a:p>
            <a:r>
              <a:rPr lang="en-ZA" dirty="0"/>
              <a:t>long </a:t>
            </a:r>
            <a:r>
              <a:rPr lang="en-ZA" dirty="0" err="1"/>
              <a:t>num</a:t>
            </a:r>
            <a:r>
              <a:rPr lang="en-ZA" dirty="0"/>
              <a:t> = 42352435342; 😁//long</a:t>
            </a:r>
          </a:p>
          <a:p>
            <a:r>
              <a:rPr lang="en-ZA" dirty="0"/>
              <a:t>number = </a:t>
            </a:r>
            <a:r>
              <a:rPr lang="en-ZA" dirty="0" err="1"/>
              <a:t>num</a:t>
            </a:r>
            <a:r>
              <a:rPr lang="en-ZA" dirty="0"/>
              <a:t>;❌ //long into </a:t>
            </a:r>
            <a:r>
              <a:rPr lang="en-ZA" dirty="0" err="1"/>
              <a:t>num</a:t>
            </a:r>
            <a:r>
              <a:rPr lang="en-ZA" dirty="0"/>
              <a:t>🤢</a:t>
            </a:r>
          </a:p>
          <a:p>
            <a:r>
              <a:rPr lang="en-ZA" dirty="0"/>
              <a:t>double </a:t>
            </a:r>
            <a:r>
              <a:rPr lang="en-ZA" dirty="0" err="1"/>
              <a:t>anotherDecimal</a:t>
            </a:r>
            <a:r>
              <a:rPr lang="en-ZA" dirty="0"/>
              <a:t> = 2323; 😁</a:t>
            </a:r>
          </a:p>
          <a:p>
            <a:r>
              <a:rPr lang="en-ZA" dirty="0"/>
              <a:t>char </a:t>
            </a:r>
            <a:r>
              <a:rPr lang="en-ZA" dirty="0" err="1"/>
              <a:t>exampleCharacter</a:t>
            </a:r>
            <a:r>
              <a:rPr lang="en-ZA" dirty="0"/>
              <a:t> = 32;😁</a:t>
            </a:r>
          </a:p>
          <a:p>
            <a:r>
              <a:rPr lang="en-ZA" dirty="0"/>
              <a:t>char </a:t>
            </a:r>
            <a:r>
              <a:rPr lang="en-ZA" dirty="0" err="1"/>
              <a:t>anotherCharacter</a:t>
            </a:r>
            <a:r>
              <a:rPr lang="en-ZA" dirty="0"/>
              <a:t> = 545235243;😁</a:t>
            </a:r>
          </a:p>
          <a:p>
            <a:endParaRPr lang="en-ZA" dirty="0"/>
          </a:p>
          <a:p>
            <a:endParaRPr lang="en-ZA" dirty="0"/>
          </a:p>
        </p:txBody>
      </p:sp>
      <p:sp>
        <p:nvSpPr>
          <p:cNvPr id="4" name="Slide Number Placeholder 3">
            <a:extLst>
              <a:ext uri="{FF2B5EF4-FFF2-40B4-BE49-F238E27FC236}">
                <a16:creationId xmlns:a16="http://schemas.microsoft.com/office/drawing/2014/main" id="{1BF0A049-AFA3-849B-F101-45019E83A942}"/>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50</a:t>
            </a:fld>
            <a:endParaRPr lang="en-US"/>
          </a:p>
        </p:txBody>
      </p:sp>
      <p:sp>
        <p:nvSpPr>
          <p:cNvPr id="5" name="Footer Placeholder 4">
            <a:extLst>
              <a:ext uri="{FF2B5EF4-FFF2-40B4-BE49-F238E27FC236}">
                <a16:creationId xmlns:a16="http://schemas.microsoft.com/office/drawing/2014/main" id="{5CA09B17-3EFA-F8A8-B669-8AD8EAC148AC}"/>
              </a:ext>
            </a:extLst>
          </p:cNvPr>
          <p:cNvSpPr>
            <a:spLocks noGrp="1"/>
          </p:cNvSpPr>
          <p:nvPr>
            <p:ph type="ftr" sz="quarter" idx="12"/>
          </p:nvPr>
        </p:nvSpPr>
        <p:spPr/>
        <p:txBody>
          <a:bodyPr/>
          <a:lstStyle/>
          <a:p>
            <a:r>
              <a:rPr lang="en-US" dirty="0"/>
              <a:t>Copyright © 2017 Pearson Ltd. All rights reserved.</a:t>
            </a:r>
            <a:endParaRPr lang="en-CA" dirty="0"/>
          </a:p>
        </p:txBody>
      </p:sp>
    </p:spTree>
    <p:extLst>
      <p:ext uri="{BB962C8B-B14F-4D97-AF65-F5344CB8AC3E}">
        <p14:creationId xmlns:p14="http://schemas.microsoft.com/office/powerpoint/2010/main" val="31745594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04800" y="36443"/>
            <a:ext cx="8229600" cy="1143000"/>
          </a:xfrm>
        </p:spPr>
        <p:txBody>
          <a:bodyPr/>
          <a:lstStyle/>
          <a:p>
            <a:pPr eaLnBrk="1" hangingPunct="1"/>
            <a:r>
              <a:rPr lang="en-US" dirty="0"/>
              <a:t>Constants</a:t>
            </a:r>
          </a:p>
        </p:txBody>
      </p:sp>
      <p:sp>
        <p:nvSpPr>
          <p:cNvPr id="45059" name="Rectangle 3"/>
          <p:cNvSpPr>
            <a:spLocks noGrp="1" noChangeArrowheads="1"/>
          </p:cNvSpPr>
          <p:nvPr>
            <p:ph type="body" idx="1"/>
          </p:nvPr>
        </p:nvSpPr>
        <p:spPr/>
        <p:txBody>
          <a:bodyPr/>
          <a:lstStyle/>
          <a:p>
            <a:pPr eaLnBrk="1" hangingPunct="1">
              <a:lnSpc>
                <a:spcPct val="80000"/>
              </a:lnSpc>
            </a:pPr>
            <a:r>
              <a:rPr lang="en-US" sz="2800" i="1" dirty="0"/>
              <a:t>Constant</a:t>
            </a:r>
            <a:r>
              <a:rPr lang="en-US" sz="2800" dirty="0"/>
              <a:t> (or </a:t>
            </a:r>
            <a:r>
              <a:rPr lang="en-US" sz="2800" i="1" dirty="0"/>
              <a:t>literal</a:t>
            </a:r>
            <a:r>
              <a:rPr lang="en-US" sz="2800" dirty="0"/>
              <a:t>):  An item in Java which has one specific value that cannot change</a:t>
            </a:r>
          </a:p>
          <a:p>
            <a:pPr lvl="1" eaLnBrk="1" hangingPunct="1">
              <a:lnSpc>
                <a:spcPct val="80000"/>
              </a:lnSpc>
            </a:pPr>
            <a:r>
              <a:rPr lang="en-US" sz="2400" dirty="0"/>
              <a:t>Constants of an integer type may not be written with a decimal point (e.g., </a:t>
            </a:r>
            <a:r>
              <a:rPr lang="en-US" sz="2400" b="1" dirty="0">
                <a:solidFill>
                  <a:srgbClr val="034CA1"/>
                </a:solidFill>
                <a:latin typeface="Courier New" pitchFamily="49" charset="0"/>
              </a:rPr>
              <a:t>10</a:t>
            </a:r>
            <a:r>
              <a:rPr lang="en-US" sz="2400" dirty="0"/>
              <a:t>)</a:t>
            </a:r>
          </a:p>
          <a:p>
            <a:pPr lvl="1" eaLnBrk="1" hangingPunct="1">
              <a:lnSpc>
                <a:spcPct val="80000"/>
              </a:lnSpc>
            </a:pPr>
            <a:r>
              <a:rPr lang="en-US" sz="2400" dirty="0"/>
              <a:t>Constants of a floating-point type can be written in ordinary decimal fraction form (e.g., </a:t>
            </a:r>
            <a:r>
              <a:rPr lang="en-US" sz="2400" b="1" dirty="0">
                <a:solidFill>
                  <a:srgbClr val="034CA1"/>
                </a:solidFill>
                <a:latin typeface="Courier New" pitchFamily="49" charset="0"/>
              </a:rPr>
              <a:t>367000.0</a:t>
            </a:r>
            <a:r>
              <a:rPr lang="en-US" sz="2400" dirty="0"/>
              <a:t> or </a:t>
            </a:r>
            <a:r>
              <a:rPr lang="en-US" sz="2400" b="1" dirty="0">
                <a:solidFill>
                  <a:srgbClr val="034CA1"/>
                </a:solidFill>
                <a:latin typeface="Courier New" pitchFamily="49" charset="0"/>
              </a:rPr>
              <a:t>0.000589</a:t>
            </a:r>
            <a:r>
              <a:rPr lang="en-US" sz="2400" dirty="0"/>
              <a:t>) </a:t>
            </a:r>
          </a:p>
          <a:p>
            <a:pPr lvl="1" eaLnBrk="1" hangingPunct="1">
              <a:lnSpc>
                <a:spcPct val="80000"/>
              </a:lnSpc>
            </a:pPr>
            <a:r>
              <a:rPr lang="en-US" sz="2400" dirty="0"/>
              <a:t>Constant of a floating-point type can also be written in </a:t>
            </a:r>
            <a:r>
              <a:rPr lang="en-US" sz="2400" i="1" dirty="0"/>
              <a:t>scientific </a:t>
            </a:r>
            <a:r>
              <a:rPr lang="en-US" sz="2400" dirty="0"/>
              <a:t>(or </a:t>
            </a:r>
            <a:r>
              <a:rPr lang="en-US" sz="2400" i="1" dirty="0"/>
              <a:t>floating-point</a:t>
            </a:r>
            <a:r>
              <a:rPr lang="en-US" sz="2400" dirty="0"/>
              <a:t>) </a:t>
            </a:r>
            <a:r>
              <a:rPr lang="en-US" sz="2400" i="1" dirty="0"/>
              <a:t>notation </a:t>
            </a:r>
            <a:r>
              <a:rPr lang="en-US" sz="2400" dirty="0"/>
              <a:t>(e.g., </a:t>
            </a:r>
            <a:r>
              <a:rPr lang="en-US" sz="2400" b="1" dirty="0">
                <a:solidFill>
                  <a:srgbClr val="034CA1"/>
                </a:solidFill>
                <a:latin typeface="Courier New" pitchFamily="49" charset="0"/>
              </a:rPr>
              <a:t>3.67e5</a:t>
            </a:r>
            <a:r>
              <a:rPr lang="en-US" sz="2400" dirty="0"/>
              <a:t> or </a:t>
            </a:r>
            <a:r>
              <a:rPr lang="en-US" sz="2400" b="1" dirty="0">
                <a:solidFill>
                  <a:srgbClr val="034CA1"/>
                </a:solidFill>
                <a:latin typeface="Courier New" pitchFamily="49" charset="0"/>
              </a:rPr>
              <a:t>5.89e-4</a:t>
            </a:r>
            <a:r>
              <a:rPr lang="en-US" sz="2400" dirty="0"/>
              <a:t>)</a:t>
            </a:r>
          </a:p>
          <a:p>
            <a:pPr lvl="2" eaLnBrk="1" hangingPunct="1">
              <a:lnSpc>
                <a:spcPct val="80000"/>
              </a:lnSpc>
            </a:pPr>
            <a:r>
              <a:rPr lang="en-US" sz="2000" dirty="0"/>
              <a:t>Note that the number before the </a:t>
            </a:r>
            <a:r>
              <a:rPr lang="en-US" sz="2000" b="1" dirty="0">
                <a:solidFill>
                  <a:srgbClr val="034CA1"/>
                </a:solidFill>
                <a:latin typeface="Courier New" pitchFamily="49" charset="0"/>
              </a:rPr>
              <a:t>e</a:t>
            </a:r>
            <a:r>
              <a:rPr lang="en-US" sz="2000" dirty="0"/>
              <a:t> may contain a decimal point, but the number after the </a:t>
            </a:r>
            <a:r>
              <a:rPr lang="en-US" sz="2000" b="1" dirty="0">
                <a:solidFill>
                  <a:srgbClr val="034CA1"/>
                </a:solidFill>
                <a:latin typeface="Courier New" pitchFamily="49" charset="0"/>
              </a:rPr>
              <a:t>e</a:t>
            </a:r>
            <a:r>
              <a:rPr lang="en-US" sz="2000" dirty="0"/>
              <a:t> may not</a:t>
            </a:r>
          </a:p>
        </p:txBody>
      </p:sp>
      <p:sp>
        <p:nvSpPr>
          <p:cNvPr id="6" name="Slide Number Placeholder 5"/>
          <p:cNvSpPr>
            <a:spLocks noGrp="1"/>
          </p:cNvSpPr>
          <p:nvPr>
            <p:ph type="sldNum" sz="quarter" idx="11"/>
          </p:nvPr>
        </p:nvSpPr>
        <p:spPr/>
        <p:txBody>
          <a:bodyPr/>
          <a:lstStyle/>
          <a:p>
            <a:pPr>
              <a:defRPr/>
            </a:pPr>
            <a:r>
              <a:rPr lang="en-US"/>
              <a:t>1-</a:t>
            </a:r>
            <a:fld id="{67123E60-ACC0-48CA-9D77-26E5948F7679}" type="slidenum">
              <a:rPr lang="en-US"/>
              <a:pPr>
                <a:defRPr/>
              </a:pPr>
              <a:t>51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Constants</a:t>
            </a:r>
          </a:p>
        </p:txBody>
      </p:sp>
      <p:sp>
        <p:nvSpPr>
          <p:cNvPr id="46083" name="Rectangle 3"/>
          <p:cNvSpPr>
            <a:spLocks noGrp="1" noChangeArrowheads="1"/>
          </p:cNvSpPr>
          <p:nvPr>
            <p:ph type="body" idx="1"/>
          </p:nvPr>
        </p:nvSpPr>
        <p:spPr/>
        <p:txBody>
          <a:bodyPr/>
          <a:lstStyle/>
          <a:p>
            <a:pPr eaLnBrk="1" hangingPunct="1">
              <a:lnSpc>
                <a:spcPct val="80000"/>
              </a:lnSpc>
            </a:pPr>
            <a:r>
              <a:rPr lang="en-US" sz="2800"/>
              <a:t>Constants of type </a:t>
            </a:r>
            <a:r>
              <a:rPr lang="en-US" sz="2800" b="1">
                <a:solidFill>
                  <a:srgbClr val="034CA1"/>
                </a:solidFill>
                <a:latin typeface="Courier New" pitchFamily="49" charset="0"/>
              </a:rPr>
              <a:t>char</a:t>
            </a:r>
            <a:r>
              <a:rPr lang="en-US" sz="2800"/>
              <a:t> are expressed by placing a single character in single quotes (e.g., </a:t>
            </a:r>
            <a:r>
              <a:rPr lang="en-US" sz="2800">
                <a:solidFill>
                  <a:srgbClr val="034CA1"/>
                </a:solidFill>
                <a:latin typeface="Courier New" pitchFamily="49" charset="0"/>
              </a:rPr>
              <a:t>'</a:t>
            </a:r>
            <a:r>
              <a:rPr lang="en-US" sz="2800" b="1">
                <a:solidFill>
                  <a:srgbClr val="034CA1"/>
                </a:solidFill>
                <a:latin typeface="Courier New" pitchFamily="49" charset="0"/>
              </a:rPr>
              <a:t>Z</a:t>
            </a:r>
            <a:r>
              <a:rPr lang="en-US" sz="2800">
                <a:solidFill>
                  <a:srgbClr val="034CA1"/>
                </a:solidFill>
                <a:latin typeface="Courier New" pitchFamily="49" charset="0"/>
              </a:rPr>
              <a:t>'</a:t>
            </a:r>
            <a:r>
              <a:rPr lang="en-US" sz="2800"/>
              <a:t>)</a:t>
            </a:r>
          </a:p>
          <a:p>
            <a:pPr eaLnBrk="1" hangingPunct="1">
              <a:lnSpc>
                <a:spcPct val="80000"/>
              </a:lnSpc>
            </a:pPr>
            <a:r>
              <a:rPr lang="en-US" sz="2800"/>
              <a:t>Constants for strings of characters are enclosed by double quotes (e.g., </a:t>
            </a:r>
            <a:r>
              <a:rPr lang="en-US" sz="2800">
                <a:solidFill>
                  <a:srgbClr val="034CA1"/>
                </a:solidFill>
                <a:latin typeface="Courier New" pitchFamily="49" charset="0"/>
              </a:rPr>
              <a:t>"</a:t>
            </a:r>
            <a:r>
              <a:rPr lang="en-US" sz="2800" b="1">
                <a:solidFill>
                  <a:srgbClr val="034CA1"/>
                </a:solidFill>
                <a:latin typeface="Courier New" pitchFamily="49" charset="0"/>
              </a:rPr>
              <a:t>Welcome</a:t>
            </a:r>
            <a:r>
              <a:rPr lang="en-US" sz="2800">
                <a:solidFill>
                  <a:srgbClr val="034CA1"/>
                </a:solidFill>
                <a:latin typeface="Courier New" pitchFamily="49" charset="0"/>
              </a:rPr>
              <a:t> </a:t>
            </a:r>
            <a:r>
              <a:rPr lang="en-US" sz="2800" b="1">
                <a:solidFill>
                  <a:srgbClr val="034CA1"/>
                </a:solidFill>
                <a:latin typeface="Courier New" pitchFamily="49" charset="0"/>
              </a:rPr>
              <a:t>to Java"</a:t>
            </a:r>
            <a:r>
              <a:rPr lang="en-US" sz="2800"/>
              <a:t>)</a:t>
            </a:r>
          </a:p>
          <a:p>
            <a:pPr eaLnBrk="1" hangingPunct="1">
              <a:lnSpc>
                <a:spcPct val="80000"/>
              </a:lnSpc>
            </a:pPr>
            <a:r>
              <a:rPr lang="en-US" sz="2800"/>
              <a:t>There are only two </a:t>
            </a:r>
            <a:r>
              <a:rPr lang="en-US" sz="2800" b="1">
                <a:solidFill>
                  <a:srgbClr val="034CA1"/>
                </a:solidFill>
                <a:latin typeface="Courier New" pitchFamily="49" charset="0"/>
              </a:rPr>
              <a:t>boolean</a:t>
            </a:r>
            <a:r>
              <a:rPr lang="en-US" sz="2800">
                <a:solidFill>
                  <a:srgbClr val="034CA1"/>
                </a:solidFill>
              </a:rPr>
              <a:t> </a:t>
            </a:r>
            <a:r>
              <a:rPr lang="en-US" sz="2800"/>
              <a:t>type constants, </a:t>
            </a:r>
            <a:r>
              <a:rPr lang="en-US" sz="2800" b="1">
                <a:solidFill>
                  <a:srgbClr val="034CA1"/>
                </a:solidFill>
                <a:latin typeface="Courier New" pitchFamily="49" charset="0"/>
              </a:rPr>
              <a:t>true</a:t>
            </a:r>
            <a:r>
              <a:rPr lang="en-US" sz="2800"/>
              <a:t> and </a:t>
            </a:r>
            <a:r>
              <a:rPr lang="en-US" sz="2800" b="1">
                <a:solidFill>
                  <a:srgbClr val="034CA1"/>
                </a:solidFill>
                <a:latin typeface="Courier New" pitchFamily="49" charset="0"/>
              </a:rPr>
              <a:t>false</a:t>
            </a:r>
            <a:endParaRPr lang="en-US" sz="2800">
              <a:solidFill>
                <a:srgbClr val="034CA1"/>
              </a:solidFill>
              <a:latin typeface="Courier New" pitchFamily="49" charset="0"/>
            </a:endParaRPr>
          </a:p>
          <a:p>
            <a:pPr lvl="1" eaLnBrk="1" hangingPunct="1">
              <a:lnSpc>
                <a:spcPct val="80000"/>
              </a:lnSpc>
            </a:pPr>
            <a:r>
              <a:rPr lang="en-US" sz="2400"/>
              <a:t>Note that they must be spelled with all lowercase letters</a:t>
            </a:r>
          </a:p>
          <a:p>
            <a:pPr eaLnBrk="1" hangingPunct="1">
              <a:lnSpc>
                <a:spcPct val="80000"/>
              </a:lnSpc>
            </a:pPr>
            <a:endParaRPr lang="en-US" sz="280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5F9D4A5-01A7-4298-9E5A-5DBDB172C93B}" type="slidenum">
              <a:rPr lang="en-US"/>
              <a:pPr>
                <a:defRPr/>
              </a:pPr>
              <a:t>52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667F-3A89-D642-DB28-50C9B1B5E6E8}"/>
              </a:ext>
            </a:extLst>
          </p:cNvPr>
          <p:cNvSpPr>
            <a:spLocks noGrp="1"/>
          </p:cNvSpPr>
          <p:nvPr>
            <p:ph type="title"/>
          </p:nvPr>
        </p:nvSpPr>
        <p:spPr>
          <a:xfrm>
            <a:off x="457200" y="274638"/>
            <a:ext cx="8229600" cy="639762"/>
          </a:xfrm>
        </p:spPr>
        <p:txBody>
          <a:bodyPr/>
          <a:lstStyle/>
          <a:p>
            <a:r>
              <a:rPr lang="en-ZA" dirty="0"/>
              <a:t>Constants Example</a:t>
            </a:r>
          </a:p>
        </p:txBody>
      </p:sp>
      <p:pic>
        <p:nvPicPr>
          <p:cNvPr id="7" name="Content Placeholder 6">
            <a:extLst>
              <a:ext uri="{FF2B5EF4-FFF2-40B4-BE49-F238E27FC236}">
                <a16:creationId xmlns:a16="http://schemas.microsoft.com/office/drawing/2014/main" id="{B8D8A7B7-B66A-ACDE-DA83-38C7215E0193}"/>
              </a:ext>
            </a:extLst>
          </p:cNvPr>
          <p:cNvPicPr>
            <a:picLocks noGrp="1" noChangeAspect="1"/>
          </p:cNvPicPr>
          <p:nvPr>
            <p:ph idx="1"/>
          </p:nvPr>
        </p:nvPicPr>
        <p:blipFill>
          <a:blip r:embed="rId2"/>
          <a:stretch>
            <a:fillRect/>
          </a:stretch>
        </p:blipFill>
        <p:spPr>
          <a:xfrm>
            <a:off x="990600" y="1014779"/>
            <a:ext cx="6324600" cy="5572865"/>
          </a:xfrm>
        </p:spPr>
      </p:pic>
      <p:sp>
        <p:nvSpPr>
          <p:cNvPr id="4" name="Slide Number Placeholder 3">
            <a:extLst>
              <a:ext uri="{FF2B5EF4-FFF2-40B4-BE49-F238E27FC236}">
                <a16:creationId xmlns:a16="http://schemas.microsoft.com/office/drawing/2014/main" id="{292EBC86-BE9C-E685-5A98-5568C4CFB85C}"/>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53</a:t>
            </a:fld>
            <a:endParaRPr lang="en-US"/>
          </a:p>
        </p:txBody>
      </p:sp>
      <p:sp>
        <p:nvSpPr>
          <p:cNvPr id="5" name="Footer Placeholder 4">
            <a:extLst>
              <a:ext uri="{FF2B5EF4-FFF2-40B4-BE49-F238E27FC236}">
                <a16:creationId xmlns:a16="http://schemas.microsoft.com/office/drawing/2014/main" id="{648FFB9F-99E2-F020-A117-BC1E60E5AD5F}"/>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3697770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z="3200"/>
              <a:t>Arithmetic Operators and Expressions</a:t>
            </a:r>
          </a:p>
        </p:txBody>
      </p:sp>
      <p:sp>
        <p:nvSpPr>
          <p:cNvPr id="47107" name="Rectangle 3"/>
          <p:cNvSpPr>
            <a:spLocks noGrp="1" noChangeArrowheads="1"/>
          </p:cNvSpPr>
          <p:nvPr>
            <p:ph type="body" idx="1"/>
          </p:nvPr>
        </p:nvSpPr>
        <p:spPr/>
        <p:txBody>
          <a:bodyPr/>
          <a:lstStyle/>
          <a:p>
            <a:pPr eaLnBrk="1" hangingPunct="1">
              <a:lnSpc>
                <a:spcPct val="90000"/>
              </a:lnSpc>
            </a:pPr>
            <a:r>
              <a:rPr lang="en-US"/>
              <a:t>As in most languages, </a:t>
            </a:r>
            <a:r>
              <a:rPr lang="en-US" i="1"/>
              <a:t>expressions</a:t>
            </a:r>
            <a:r>
              <a:rPr lang="en-US"/>
              <a:t> can be formed in Java using variables, constants, and arithmetic operators</a:t>
            </a:r>
          </a:p>
          <a:p>
            <a:pPr lvl="1" eaLnBrk="1" hangingPunct="1">
              <a:lnSpc>
                <a:spcPct val="90000"/>
              </a:lnSpc>
            </a:pPr>
            <a:r>
              <a:rPr lang="en-US"/>
              <a:t>These operators are </a:t>
            </a:r>
            <a:r>
              <a:rPr lang="en-US" b="1">
                <a:solidFill>
                  <a:srgbClr val="034CA1"/>
                </a:solidFill>
                <a:latin typeface="Courier New" pitchFamily="49" charset="0"/>
              </a:rPr>
              <a:t>+</a:t>
            </a:r>
            <a:r>
              <a:rPr lang="en-US"/>
              <a:t> (addition), </a:t>
            </a:r>
            <a:r>
              <a:rPr lang="en-US" b="1">
                <a:solidFill>
                  <a:srgbClr val="034CA1"/>
                </a:solidFill>
                <a:latin typeface="Courier New" pitchFamily="49" charset="0"/>
              </a:rPr>
              <a:t>-</a:t>
            </a:r>
            <a:r>
              <a:rPr lang="en-US"/>
              <a:t> (subtraction), </a:t>
            </a:r>
            <a:r>
              <a:rPr lang="en-US" b="1">
                <a:solidFill>
                  <a:srgbClr val="034CA1"/>
                </a:solidFill>
                <a:latin typeface="Courier New" pitchFamily="49" charset="0"/>
              </a:rPr>
              <a:t>*</a:t>
            </a:r>
            <a:r>
              <a:rPr lang="en-US"/>
              <a:t> (multiplication), </a:t>
            </a:r>
            <a:r>
              <a:rPr lang="en-US" b="1">
                <a:solidFill>
                  <a:srgbClr val="034CA1"/>
                </a:solidFill>
                <a:latin typeface="Courier New" pitchFamily="49" charset="0"/>
              </a:rPr>
              <a:t>/</a:t>
            </a:r>
            <a:r>
              <a:rPr lang="en-US">
                <a:solidFill>
                  <a:srgbClr val="034CA1"/>
                </a:solidFill>
                <a:latin typeface="Courier New" pitchFamily="49" charset="0"/>
              </a:rPr>
              <a:t> </a:t>
            </a:r>
            <a:r>
              <a:rPr lang="en-US"/>
              <a:t>(division), and </a:t>
            </a:r>
            <a:r>
              <a:rPr lang="en-US" b="1">
                <a:solidFill>
                  <a:srgbClr val="034CA1"/>
                </a:solidFill>
                <a:latin typeface="Courier New" pitchFamily="49" charset="0"/>
              </a:rPr>
              <a:t>%</a:t>
            </a:r>
            <a:r>
              <a:rPr lang="en-US"/>
              <a:t> (modulo, remainder)</a:t>
            </a:r>
          </a:p>
          <a:p>
            <a:pPr lvl="1" eaLnBrk="1" hangingPunct="1">
              <a:lnSpc>
                <a:spcPct val="90000"/>
              </a:lnSpc>
            </a:pPr>
            <a:r>
              <a:rPr lang="en-US"/>
              <a:t>An expression can be used anyplace it is legal to use a value of the type produced by the expression</a:t>
            </a:r>
          </a:p>
        </p:txBody>
      </p:sp>
      <p:sp>
        <p:nvSpPr>
          <p:cNvPr id="6" name="Slide Number Placeholder 5"/>
          <p:cNvSpPr>
            <a:spLocks noGrp="1"/>
          </p:cNvSpPr>
          <p:nvPr>
            <p:ph type="sldNum" sz="quarter" idx="11"/>
          </p:nvPr>
        </p:nvSpPr>
        <p:spPr/>
        <p:txBody>
          <a:bodyPr/>
          <a:lstStyle/>
          <a:p>
            <a:pPr>
              <a:defRPr/>
            </a:pPr>
            <a:r>
              <a:rPr lang="en-US"/>
              <a:t>1-</a:t>
            </a:r>
            <a:fld id="{03C6452E-FF1E-48BB-9335-64EC4086347F}" type="slidenum">
              <a:rPr lang="en-US"/>
              <a:pPr>
                <a:defRPr/>
              </a:pPr>
              <a:t>54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z="3200"/>
              <a:t>Arithmetic Operators and Expressions</a:t>
            </a:r>
          </a:p>
        </p:txBody>
      </p:sp>
      <p:sp>
        <p:nvSpPr>
          <p:cNvPr id="48131" name="Rectangle 3"/>
          <p:cNvSpPr>
            <a:spLocks noGrp="1" noChangeArrowheads="1"/>
          </p:cNvSpPr>
          <p:nvPr>
            <p:ph type="body" idx="1"/>
          </p:nvPr>
        </p:nvSpPr>
        <p:spPr/>
        <p:txBody>
          <a:bodyPr/>
          <a:lstStyle/>
          <a:p>
            <a:pPr eaLnBrk="1" hangingPunct="1">
              <a:lnSpc>
                <a:spcPct val="80000"/>
              </a:lnSpc>
            </a:pPr>
            <a:r>
              <a:rPr lang="en-US" sz="2400" dirty="0"/>
              <a:t>If an arithmetic operator is combined with </a:t>
            </a:r>
            <a:r>
              <a:rPr lang="en-US" sz="2400" b="1" dirty="0">
                <a:solidFill>
                  <a:srgbClr val="034CA1"/>
                </a:solidFill>
                <a:latin typeface="Courier New" pitchFamily="49" charset="0"/>
              </a:rPr>
              <a:t>int</a:t>
            </a:r>
            <a:r>
              <a:rPr lang="en-US" sz="2400" dirty="0">
                <a:solidFill>
                  <a:srgbClr val="034CA1"/>
                </a:solidFill>
                <a:latin typeface="Courier New" pitchFamily="49" charset="0"/>
              </a:rPr>
              <a:t> </a:t>
            </a:r>
            <a:r>
              <a:rPr lang="en-US" sz="2400" dirty="0"/>
              <a:t>operands, then the resulting type is </a:t>
            </a:r>
            <a:r>
              <a:rPr lang="en-US" sz="2400" b="1" dirty="0">
                <a:solidFill>
                  <a:srgbClr val="034CA1"/>
                </a:solidFill>
                <a:latin typeface="Courier New" pitchFamily="49" charset="0"/>
              </a:rPr>
              <a:t>int</a:t>
            </a:r>
            <a:endParaRPr lang="en-US" sz="2400" dirty="0">
              <a:solidFill>
                <a:srgbClr val="034CA1"/>
              </a:solidFill>
              <a:latin typeface="Courier New" pitchFamily="49" charset="0"/>
            </a:endParaRPr>
          </a:p>
          <a:p>
            <a:pPr eaLnBrk="1" hangingPunct="1">
              <a:lnSpc>
                <a:spcPct val="80000"/>
              </a:lnSpc>
            </a:pPr>
            <a:r>
              <a:rPr lang="en-US" sz="2400" dirty="0"/>
              <a:t>If an arithmetic operator is combined with one or two </a:t>
            </a:r>
            <a:r>
              <a:rPr lang="en-US" sz="2400" b="1" dirty="0">
                <a:solidFill>
                  <a:srgbClr val="034CA1"/>
                </a:solidFill>
                <a:latin typeface="Courier New" pitchFamily="49" charset="0"/>
              </a:rPr>
              <a:t>double</a:t>
            </a:r>
            <a:r>
              <a:rPr lang="en-US" sz="2400" dirty="0"/>
              <a:t> operands, then the resulting type is </a:t>
            </a:r>
            <a:r>
              <a:rPr lang="en-US" sz="2400" b="1" dirty="0">
                <a:solidFill>
                  <a:srgbClr val="034CA1"/>
                </a:solidFill>
                <a:latin typeface="Courier New" pitchFamily="49" charset="0"/>
              </a:rPr>
              <a:t>double</a:t>
            </a:r>
            <a:endParaRPr lang="en-US" sz="2400" dirty="0">
              <a:latin typeface="Courier New" pitchFamily="49" charset="0"/>
            </a:endParaRPr>
          </a:p>
          <a:p>
            <a:pPr eaLnBrk="1" hangingPunct="1">
              <a:lnSpc>
                <a:spcPct val="80000"/>
              </a:lnSpc>
            </a:pPr>
            <a:r>
              <a:rPr lang="en-US" sz="2400" dirty="0"/>
              <a:t>If different types are combined in an expression, then the resulting type is the right-most type on the following list that is found within the expression</a:t>
            </a:r>
          </a:p>
          <a:p>
            <a:pPr lvl="1" eaLnBrk="1" hangingPunct="1">
              <a:lnSpc>
                <a:spcPct val="80000"/>
              </a:lnSpc>
              <a:buNone/>
            </a:pPr>
            <a:r>
              <a:rPr lang="en-US" sz="2000" b="1" dirty="0" err="1">
                <a:solidFill>
                  <a:srgbClr val="034CA1"/>
                </a:solidFill>
                <a:latin typeface="Courier New" pitchFamily="49" charset="0"/>
              </a:rPr>
              <a:t>byte</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short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char</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int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long</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float</a:t>
            </a:r>
            <a:r>
              <a:rPr lang="en-US" sz="2000" b="1" dirty="0" err="1">
                <a:solidFill>
                  <a:srgbClr val="034CA1"/>
                </a:solidFill>
                <a:latin typeface="Courier New" pitchFamily="49" charset="0"/>
                <a:sym typeface="Symbol" pitchFamily="18" charset="2"/>
              </a:rPr>
              <a:t></a:t>
            </a:r>
            <a:r>
              <a:rPr lang="en-US" sz="2000" b="1" dirty="0" err="1">
                <a:solidFill>
                  <a:srgbClr val="034CA1"/>
                </a:solidFill>
                <a:latin typeface="Courier New" pitchFamily="49" charset="0"/>
              </a:rPr>
              <a:t>double</a:t>
            </a:r>
            <a:endParaRPr lang="en-US" sz="2000" b="1" dirty="0">
              <a:solidFill>
                <a:srgbClr val="034CA1"/>
              </a:solidFill>
              <a:latin typeface="Courier New" pitchFamily="49" charset="0"/>
            </a:endParaRPr>
          </a:p>
          <a:p>
            <a:pPr lvl="1" eaLnBrk="1" hangingPunct="1">
              <a:lnSpc>
                <a:spcPct val="80000"/>
              </a:lnSpc>
            </a:pPr>
            <a:r>
              <a:rPr lang="en-US" sz="2000" dirty="0"/>
              <a:t>Exception:  If the type produced should be </a:t>
            </a:r>
            <a:r>
              <a:rPr lang="en-US" sz="2000" b="1" dirty="0">
                <a:solidFill>
                  <a:srgbClr val="034CA1"/>
                </a:solidFill>
                <a:latin typeface="Courier New" pitchFamily="49" charset="0"/>
              </a:rPr>
              <a:t>byte</a:t>
            </a:r>
            <a:r>
              <a:rPr lang="en-US" sz="2000" dirty="0"/>
              <a:t> or </a:t>
            </a:r>
            <a:r>
              <a:rPr lang="en-US" sz="2000" b="1" dirty="0">
                <a:solidFill>
                  <a:srgbClr val="034CA1"/>
                </a:solidFill>
                <a:latin typeface="Courier New" pitchFamily="49" charset="0"/>
              </a:rPr>
              <a:t>short</a:t>
            </a:r>
            <a:r>
              <a:rPr lang="en-US" sz="2000" b="1" dirty="0"/>
              <a:t> </a:t>
            </a:r>
            <a:r>
              <a:rPr lang="en-US" sz="2000" dirty="0"/>
              <a:t>(according to the rules above), then the type produced will actually be an </a:t>
            </a:r>
            <a:r>
              <a:rPr lang="en-US" sz="2000" b="1" dirty="0">
                <a:solidFill>
                  <a:srgbClr val="034CA1"/>
                </a:solidFill>
                <a:latin typeface="Courier New" pitchFamily="49" charset="0"/>
              </a:rPr>
              <a:t>int</a:t>
            </a:r>
            <a:endParaRPr lang="en-US" sz="2000" dirty="0">
              <a:solidFill>
                <a:srgbClr val="034CA1"/>
              </a:solidFill>
              <a:latin typeface="Courier New" pitchFamily="49" charset="0"/>
            </a:endParaRPr>
          </a:p>
        </p:txBody>
      </p:sp>
      <p:sp>
        <p:nvSpPr>
          <p:cNvPr id="9" name="Slide Number Placeholder 8"/>
          <p:cNvSpPr>
            <a:spLocks noGrp="1"/>
          </p:cNvSpPr>
          <p:nvPr>
            <p:ph type="sldNum" sz="quarter" idx="11"/>
          </p:nvPr>
        </p:nvSpPr>
        <p:spPr/>
        <p:txBody>
          <a:bodyPr/>
          <a:lstStyle/>
          <a:p>
            <a:pPr>
              <a:defRPr/>
            </a:pPr>
            <a:r>
              <a:rPr lang="en-US"/>
              <a:t>1-</a:t>
            </a:r>
            <a:fld id="{E9B03C6B-2F67-4012-A982-89834C52DC10}" type="slidenum">
              <a:rPr lang="en-US"/>
              <a:pPr>
                <a:defRPr/>
              </a:pPr>
              <a:t>55</a:t>
            </a:fld>
            <a:endParaRPr lang="en-US"/>
          </a:p>
        </p:txBody>
      </p:sp>
      <p:sp>
        <p:nvSpPr>
          <p:cNvPr id="10" name="Footer Placeholder 9"/>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18DA-C1FD-9736-E240-F1F5D8AC722E}"/>
              </a:ext>
            </a:extLst>
          </p:cNvPr>
          <p:cNvSpPr>
            <a:spLocks noGrp="1"/>
          </p:cNvSpPr>
          <p:nvPr>
            <p:ph type="title"/>
          </p:nvPr>
        </p:nvSpPr>
        <p:spPr>
          <a:xfrm>
            <a:off x="457200" y="274638"/>
            <a:ext cx="8229600" cy="351681"/>
          </a:xfrm>
        </p:spPr>
        <p:txBody>
          <a:bodyPr/>
          <a:lstStyle/>
          <a:p>
            <a:r>
              <a:rPr lang="en-ZA" dirty="0"/>
              <a:t>Arithmetic Demo</a:t>
            </a:r>
          </a:p>
        </p:txBody>
      </p:sp>
      <p:pic>
        <p:nvPicPr>
          <p:cNvPr id="7" name="Content Placeholder 6">
            <a:extLst>
              <a:ext uri="{FF2B5EF4-FFF2-40B4-BE49-F238E27FC236}">
                <a16:creationId xmlns:a16="http://schemas.microsoft.com/office/drawing/2014/main" id="{640FBE91-09B5-98B7-8484-6757C3D53B46}"/>
              </a:ext>
            </a:extLst>
          </p:cNvPr>
          <p:cNvPicPr>
            <a:picLocks noGrp="1" noChangeAspect="1"/>
          </p:cNvPicPr>
          <p:nvPr>
            <p:ph idx="1"/>
          </p:nvPr>
        </p:nvPicPr>
        <p:blipFill>
          <a:blip r:embed="rId2"/>
          <a:stretch>
            <a:fillRect/>
          </a:stretch>
        </p:blipFill>
        <p:spPr>
          <a:xfrm>
            <a:off x="762000" y="708438"/>
            <a:ext cx="7010399" cy="5804728"/>
          </a:xfrm>
        </p:spPr>
      </p:pic>
      <p:sp>
        <p:nvSpPr>
          <p:cNvPr id="4" name="Slide Number Placeholder 3">
            <a:extLst>
              <a:ext uri="{FF2B5EF4-FFF2-40B4-BE49-F238E27FC236}">
                <a16:creationId xmlns:a16="http://schemas.microsoft.com/office/drawing/2014/main" id="{D3BD8901-EA74-3198-465B-63F59F8B2C20}"/>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56</a:t>
            </a:fld>
            <a:endParaRPr lang="en-US"/>
          </a:p>
        </p:txBody>
      </p:sp>
      <p:sp>
        <p:nvSpPr>
          <p:cNvPr id="5" name="Footer Placeholder 4">
            <a:extLst>
              <a:ext uri="{FF2B5EF4-FFF2-40B4-BE49-F238E27FC236}">
                <a16:creationId xmlns:a16="http://schemas.microsoft.com/office/drawing/2014/main" id="{76A034F9-80DC-6EB9-FA95-1D265C8CA465}"/>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407920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z="3200"/>
              <a:t>Increment and Decrement Operators</a:t>
            </a:r>
          </a:p>
        </p:txBody>
      </p:sp>
      <p:sp>
        <p:nvSpPr>
          <p:cNvPr id="58371" name="Rectangle 3"/>
          <p:cNvSpPr>
            <a:spLocks noGrp="1" noChangeArrowheads="1"/>
          </p:cNvSpPr>
          <p:nvPr>
            <p:ph type="body" idx="1"/>
          </p:nvPr>
        </p:nvSpPr>
        <p:spPr/>
        <p:txBody>
          <a:bodyPr/>
          <a:lstStyle/>
          <a:p>
            <a:pPr eaLnBrk="1" hangingPunct="1"/>
            <a:r>
              <a:rPr lang="en-US" dirty="0"/>
              <a:t>The </a:t>
            </a:r>
            <a:r>
              <a:rPr lang="en-US" i="1" dirty="0"/>
              <a:t>increment operator</a:t>
            </a:r>
            <a:r>
              <a:rPr lang="en-US" dirty="0"/>
              <a:t> (</a:t>
            </a:r>
            <a:r>
              <a:rPr lang="en-US" b="1" dirty="0">
                <a:solidFill>
                  <a:srgbClr val="034CA1"/>
                </a:solidFill>
                <a:latin typeface="Courier New" pitchFamily="49" charset="0"/>
              </a:rPr>
              <a:t>++</a:t>
            </a:r>
            <a:r>
              <a:rPr lang="en-US" dirty="0"/>
              <a:t>) adds one to the value of a variable</a:t>
            </a:r>
          </a:p>
          <a:p>
            <a:pPr lvl="1" eaLnBrk="1" hangingPunct="1"/>
            <a:r>
              <a:rPr lang="en-US" dirty="0"/>
              <a:t>If </a:t>
            </a:r>
            <a:r>
              <a:rPr lang="en-US" b="1" dirty="0">
                <a:solidFill>
                  <a:srgbClr val="034CA1"/>
                </a:solidFill>
                <a:latin typeface="Courier New" pitchFamily="49" charset="0"/>
              </a:rPr>
              <a:t>n</a:t>
            </a:r>
            <a:r>
              <a:rPr lang="en-US" dirty="0"/>
              <a:t> is equal to </a:t>
            </a:r>
            <a:r>
              <a:rPr lang="en-US" b="1" dirty="0">
                <a:solidFill>
                  <a:srgbClr val="034CA1"/>
                </a:solidFill>
                <a:latin typeface="Courier New" pitchFamily="49" charset="0"/>
              </a:rPr>
              <a:t>2</a:t>
            </a:r>
            <a:r>
              <a:rPr lang="en-US" dirty="0"/>
              <a:t>, then </a:t>
            </a:r>
            <a:r>
              <a:rPr lang="en-US" b="1" dirty="0">
                <a:solidFill>
                  <a:srgbClr val="034CA1"/>
                </a:solidFill>
                <a:latin typeface="Courier New" pitchFamily="49" charset="0"/>
              </a:rPr>
              <a:t>n++</a:t>
            </a:r>
            <a:r>
              <a:rPr lang="en-US" dirty="0"/>
              <a:t> or </a:t>
            </a:r>
            <a:r>
              <a:rPr lang="en-US" b="1" dirty="0">
                <a:solidFill>
                  <a:srgbClr val="034CA1"/>
                </a:solidFill>
                <a:latin typeface="Courier New" pitchFamily="49" charset="0"/>
              </a:rPr>
              <a:t>++n</a:t>
            </a:r>
            <a:r>
              <a:rPr lang="en-US" dirty="0"/>
              <a:t> will change the value of </a:t>
            </a:r>
            <a:r>
              <a:rPr lang="en-US" b="1" dirty="0">
                <a:solidFill>
                  <a:srgbClr val="034CA1"/>
                </a:solidFill>
                <a:latin typeface="Courier New" pitchFamily="49" charset="0"/>
              </a:rPr>
              <a:t>n</a:t>
            </a:r>
            <a:r>
              <a:rPr lang="en-US" dirty="0"/>
              <a:t> to </a:t>
            </a:r>
            <a:r>
              <a:rPr lang="en-US" b="1" dirty="0">
                <a:solidFill>
                  <a:srgbClr val="034CA1"/>
                </a:solidFill>
                <a:latin typeface="Courier New" pitchFamily="49" charset="0"/>
              </a:rPr>
              <a:t>3</a:t>
            </a:r>
            <a:endParaRPr lang="en-US" dirty="0">
              <a:solidFill>
                <a:srgbClr val="034CA1"/>
              </a:solidFill>
              <a:latin typeface="Courier New" pitchFamily="49" charset="0"/>
            </a:endParaRPr>
          </a:p>
          <a:p>
            <a:pPr eaLnBrk="1" hangingPunct="1"/>
            <a:r>
              <a:rPr lang="en-US" dirty="0"/>
              <a:t>The </a:t>
            </a:r>
            <a:r>
              <a:rPr lang="en-US" i="1" dirty="0"/>
              <a:t>decrement operator</a:t>
            </a:r>
            <a:r>
              <a:rPr lang="en-US" dirty="0"/>
              <a:t> (</a:t>
            </a:r>
            <a:r>
              <a:rPr lang="en-US" b="1" dirty="0">
                <a:solidFill>
                  <a:srgbClr val="034CA1"/>
                </a:solidFill>
                <a:latin typeface="Courier New" pitchFamily="49" charset="0"/>
              </a:rPr>
              <a:t>--</a:t>
            </a:r>
            <a:r>
              <a:rPr lang="en-US" dirty="0"/>
              <a:t>) subtracts one from the value of a variable</a:t>
            </a:r>
          </a:p>
          <a:p>
            <a:pPr lvl="1" eaLnBrk="1" hangingPunct="1"/>
            <a:r>
              <a:rPr lang="en-US" dirty="0"/>
              <a:t>If </a:t>
            </a:r>
            <a:r>
              <a:rPr lang="en-US" b="1" dirty="0">
                <a:solidFill>
                  <a:srgbClr val="034CA1"/>
                </a:solidFill>
                <a:latin typeface="Courier New" pitchFamily="49" charset="0"/>
              </a:rPr>
              <a:t>n</a:t>
            </a:r>
            <a:r>
              <a:rPr lang="en-US" dirty="0"/>
              <a:t> is equal to </a:t>
            </a:r>
            <a:r>
              <a:rPr lang="en-US" b="1" dirty="0">
                <a:solidFill>
                  <a:srgbClr val="034CA1"/>
                </a:solidFill>
                <a:latin typeface="Courier New" pitchFamily="49" charset="0"/>
              </a:rPr>
              <a:t>4</a:t>
            </a:r>
            <a:r>
              <a:rPr lang="en-US" dirty="0"/>
              <a:t>, then </a:t>
            </a:r>
            <a:r>
              <a:rPr lang="en-US" b="1" dirty="0">
                <a:solidFill>
                  <a:srgbClr val="034CA1"/>
                </a:solidFill>
                <a:latin typeface="Courier New" pitchFamily="49" charset="0"/>
              </a:rPr>
              <a:t>n--</a:t>
            </a:r>
            <a:r>
              <a:rPr lang="en-US" dirty="0"/>
              <a:t> or </a:t>
            </a:r>
            <a:r>
              <a:rPr lang="en-US" b="1" dirty="0">
                <a:solidFill>
                  <a:srgbClr val="034CA1"/>
                </a:solidFill>
                <a:latin typeface="Courier New" pitchFamily="49" charset="0"/>
              </a:rPr>
              <a:t>--n</a:t>
            </a:r>
            <a:r>
              <a:rPr lang="en-US" dirty="0"/>
              <a:t> will change the value of </a:t>
            </a:r>
            <a:r>
              <a:rPr lang="en-US" b="1" dirty="0">
                <a:solidFill>
                  <a:srgbClr val="034CA1"/>
                </a:solidFill>
                <a:latin typeface="Courier New" pitchFamily="49" charset="0"/>
              </a:rPr>
              <a:t>n</a:t>
            </a:r>
            <a:r>
              <a:rPr lang="en-US" dirty="0"/>
              <a:t> to </a:t>
            </a:r>
            <a:r>
              <a:rPr lang="en-US" b="1" dirty="0">
                <a:solidFill>
                  <a:srgbClr val="034CA1"/>
                </a:solidFill>
                <a:latin typeface="Courier New" pitchFamily="49" charset="0"/>
              </a:rPr>
              <a:t>3</a:t>
            </a:r>
            <a:endParaRPr lang="en-US"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314830D8-C3AA-4DF6-9B21-BE9295D0BD0E}" type="slidenum">
              <a:rPr lang="en-US"/>
              <a:pPr>
                <a:defRPr/>
              </a:pPr>
              <a:t>57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3200"/>
              <a:t>Increment and Decrement Operators</a:t>
            </a:r>
          </a:p>
        </p:txBody>
      </p:sp>
      <p:sp>
        <p:nvSpPr>
          <p:cNvPr id="59395" name="Rectangle 3"/>
          <p:cNvSpPr>
            <a:spLocks noGrp="1" noChangeArrowheads="1"/>
          </p:cNvSpPr>
          <p:nvPr>
            <p:ph type="body" idx="1"/>
          </p:nvPr>
        </p:nvSpPr>
        <p:spPr/>
        <p:txBody>
          <a:bodyPr/>
          <a:lstStyle/>
          <a:p>
            <a:pPr eaLnBrk="1" hangingPunct="1">
              <a:lnSpc>
                <a:spcPct val="80000"/>
              </a:lnSpc>
            </a:pPr>
            <a:r>
              <a:rPr lang="en-US" sz="2800"/>
              <a:t>When either operator precedes its variable, and is part of an expression, then the expression is evaluated using the changed value of the variable</a:t>
            </a:r>
          </a:p>
          <a:p>
            <a:pPr lvl="1" eaLnBrk="1" hangingPunct="1">
              <a:lnSpc>
                <a:spcPct val="80000"/>
              </a:lnSpc>
            </a:pPr>
            <a:r>
              <a:rPr lang="en-US" sz="2400"/>
              <a:t>If </a:t>
            </a:r>
            <a:r>
              <a:rPr lang="en-US" sz="2400" b="1">
                <a:solidFill>
                  <a:srgbClr val="034CA1"/>
                </a:solidFill>
                <a:latin typeface="Courier New" pitchFamily="49" charset="0"/>
              </a:rPr>
              <a:t>n</a:t>
            </a:r>
            <a:r>
              <a:rPr lang="en-US" sz="2400"/>
              <a:t> is equal to </a:t>
            </a:r>
            <a:r>
              <a:rPr lang="en-US" sz="2400" b="1">
                <a:solidFill>
                  <a:srgbClr val="034CA1"/>
                </a:solidFill>
                <a:latin typeface="Courier New" pitchFamily="49" charset="0"/>
              </a:rPr>
              <a:t>2</a:t>
            </a:r>
            <a:r>
              <a:rPr lang="en-US" sz="2400"/>
              <a:t>, then </a:t>
            </a:r>
            <a:r>
              <a:rPr lang="en-US" sz="2400" b="1">
                <a:solidFill>
                  <a:srgbClr val="034CA1"/>
                </a:solidFill>
                <a:latin typeface="Courier New" pitchFamily="49" charset="0"/>
              </a:rPr>
              <a:t>2*(++n)</a:t>
            </a:r>
            <a:r>
              <a:rPr lang="en-US" sz="2400"/>
              <a:t> evaluates to </a:t>
            </a:r>
            <a:r>
              <a:rPr lang="en-US" sz="2400" b="1">
                <a:solidFill>
                  <a:srgbClr val="034CA1"/>
                </a:solidFill>
                <a:latin typeface="Courier New" pitchFamily="49" charset="0"/>
              </a:rPr>
              <a:t>6</a:t>
            </a:r>
            <a:endParaRPr lang="en-US" sz="2400">
              <a:solidFill>
                <a:srgbClr val="034CA1"/>
              </a:solidFill>
              <a:latin typeface="Courier New" pitchFamily="49" charset="0"/>
            </a:endParaRPr>
          </a:p>
          <a:p>
            <a:pPr eaLnBrk="1" hangingPunct="1">
              <a:lnSpc>
                <a:spcPct val="80000"/>
              </a:lnSpc>
            </a:pPr>
            <a:r>
              <a:rPr lang="en-US" sz="2800"/>
              <a:t>When either operator follows its variable, and is part of an expression, then the expression is evaluated using the original value of the variable, and only then is the variable value changed</a:t>
            </a:r>
          </a:p>
          <a:p>
            <a:pPr lvl="1" eaLnBrk="1" hangingPunct="1">
              <a:lnSpc>
                <a:spcPct val="80000"/>
              </a:lnSpc>
            </a:pPr>
            <a:r>
              <a:rPr lang="en-US" sz="2400"/>
              <a:t>If </a:t>
            </a:r>
            <a:r>
              <a:rPr lang="en-US" sz="2400" b="1">
                <a:solidFill>
                  <a:srgbClr val="034CA1"/>
                </a:solidFill>
                <a:latin typeface="Courier New" pitchFamily="49" charset="0"/>
              </a:rPr>
              <a:t>n</a:t>
            </a:r>
            <a:r>
              <a:rPr lang="en-US" sz="2400"/>
              <a:t> is equal to </a:t>
            </a:r>
            <a:r>
              <a:rPr lang="en-US" sz="2400" b="1">
                <a:solidFill>
                  <a:srgbClr val="034CA1"/>
                </a:solidFill>
                <a:latin typeface="Courier New" pitchFamily="49" charset="0"/>
              </a:rPr>
              <a:t>2</a:t>
            </a:r>
            <a:r>
              <a:rPr lang="en-US" sz="2400"/>
              <a:t>, then </a:t>
            </a:r>
            <a:r>
              <a:rPr lang="en-US" sz="2400" b="1">
                <a:solidFill>
                  <a:srgbClr val="034CA1"/>
                </a:solidFill>
                <a:latin typeface="Courier New" pitchFamily="49" charset="0"/>
              </a:rPr>
              <a:t>2*(n++)</a:t>
            </a:r>
            <a:r>
              <a:rPr lang="en-US" sz="2400"/>
              <a:t> evaluates to </a:t>
            </a:r>
            <a:r>
              <a:rPr lang="en-US" sz="2400" b="1">
                <a:solidFill>
                  <a:srgbClr val="034CA1"/>
                </a:solidFill>
                <a:latin typeface="Courier New" pitchFamily="49" charset="0"/>
              </a:rPr>
              <a:t>4</a:t>
            </a:r>
            <a:endParaRPr lang="en-US" sz="24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AADDCBE-3C1C-46C9-9719-60A7D43B24C8}" type="slidenum">
              <a:rPr lang="en-US"/>
              <a:pPr>
                <a:defRPr/>
              </a:pPr>
              <a:t>58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C01D-C44E-54C0-B7E1-A1EA5779260A}"/>
              </a:ext>
            </a:extLst>
          </p:cNvPr>
          <p:cNvSpPr>
            <a:spLocks noGrp="1"/>
          </p:cNvSpPr>
          <p:nvPr>
            <p:ph type="title"/>
          </p:nvPr>
        </p:nvSpPr>
        <p:spPr>
          <a:xfrm>
            <a:off x="457200" y="274638"/>
            <a:ext cx="8229600" cy="457199"/>
          </a:xfrm>
        </p:spPr>
        <p:txBody>
          <a:bodyPr/>
          <a:lstStyle/>
          <a:p>
            <a:r>
              <a:rPr lang="en-ZA" dirty="0"/>
              <a:t>Example</a:t>
            </a:r>
          </a:p>
        </p:txBody>
      </p:sp>
      <p:pic>
        <p:nvPicPr>
          <p:cNvPr id="7" name="Content Placeholder 6">
            <a:extLst>
              <a:ext uri="{FF2B5EF4-FFF2-40B4-BE49-F238E27FC236}">
                <a16:creationId xmlns:a16="http://schemas.microsoft.com/office/drawing/2014/main" id="{58B48705-9BB1-369F-2263-7857FFED1C83}"/>
              </a:ext>
            </a:extLst>
          </p:cNvPr>
          <p:cNvPicPr>
            <a:picLocks noGrp="1" noChangeAspect="1"/>
          </p:cNvPicPr>
          <p:nvPr>
            <p:ph idx="1"/>
          </p:nvPr>
        </p:nvPicPr>
        <p:blipFill>
          <a:blip r:embed="rId2"/>
          <a:stretch>
            <a:fillRect/>
          </a:stretch>
        </p:blipFill>
        <p:spPr>
          <a:xfrm>
            <a:off x="211252" y="838200"/>
            <a:ext cx="8746884" cy="5029200"/>
          </a:xfrm>
        </p:spPr>
      </p:pic>
      <p:sp>
        <p:nvSpPr>
          <p:cNvPr id="4" name="Slide Number Placeholder 3">
            <a:extLst>
              <a:ext uri="{FF2B5EF4-FFF2-40B4-BE49-F238E27FC236}">
                <a16:creationId xmlns:a16="http://schemas.microsoft.com/office/drawing/2014/main" id="{E5DB88C1-2F26-51E6-52C9-782091CC4444}"/>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59</a:t>
            </a:fld>
            <a:endParaRPr lang="en-US"/>
          </a:p>
        </p:txBody>
      </p:sp>
      <p:sp>
        <p:nvSpPr>
          <p:cNvPr id="5" name="Footer Placeholder 4">
            <a:extLst>
              <a:ext uri="{FF2B5EF4-FFF2-40B4-BE49-F238E27FC236}">
                <a16:creationId xmlns:a16="http://schemas.microsoft.com/office/drawing/2014/main" id="{F1414784-301C-6F5A-2D84-F8DEB6E795A1}"/>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2527144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Objects and Methods</a:t>
            </a:r>
          </a:p>
        </p:txBody>
      </p:sp>
      <p:sp>
        <p:nvSpPr>
          <p:cNvPr id="12291" name="Rectangle 3"/>
          <p:cNvSpPr>
            <a:spLocks noGrp="1" noChangeArrowheads="1"/>
          </p:cNvSpPr>
          <p:nvPr>
            <p:ph type="body" idx="1"/>
          </p:nvPr>
        </p:nvSpPr>
        <p:spPr/>
        <p:txBody>
          <a:bodyPr/>
          <a:lstStyle/>
          <a:p>
            <a:pPr eaLnBrk="1" hangingPunct="1"/>
            <a:r>
              <a:rPr lang="en-US"/>
              <a:t>Java is an </a:t>
            </a:r>
            <a:r>
              <a:rPr lang="en-US" i="1"/>
              <a:t>object-oriented programming (OOP)</a:t>
            </a:r>
            <a:r>
              <a:rPr lang="en-US"/>
              <a:t> language</a:t>
            </a:r>
          </a:p>
          <a:p>
            <a:pPr lvl="1" eaLnBrk="1" hangingPunct="1"/>
            <a:r>
              <a:rPr lang="en-US"/>
              <a:t>Programming methodology that views a program as consisting of </a:t>
            </a:r>
            <a:r>
              <a:rPr lang="en-US" i="1"/>
              <a:t>objects </a:t>
            </a:r>
            <a:r>
              <a:rPr lang="en-US"/>
              <a:t>that interact with one another by means of actions (called </a:t>
            </a:r>
            <a:r>
              <a:rPr lang="en-US" i="1"/>
              <a:t>methods</a:t>
            </a:r>
            <a:r>
              <a:rPr lang="en-US"/>
              <a:t>)</a:t>
            </a:r>
          </a:p>
          <a:p>
            <a:pPr lvl="1" eaLnBrk="1" hangingPunct="1"/>
            <a:r>
              <a:rPr lang="en-US"/>
              <a:t>Objects of the same kind are said to have the same </a:t>
            </a:r>
            <a:r>
              <a:rPr lang="en-US" i="1"/>
              <a:t>type</a:t>
            </a:r>
            <a:r>
              <a:rPr lang="en-US"/>
              <a:t> or be in the same </a:t>
            </a:r>
            <a:r>
              <a:rPr lang="en-US" i="1"/>
              <a:t>class</a:t>
            </a:r>
            <a:endParaRPr lang="en-US"/>
          </a:p>
        </p:txBody>
      </p:sp>
      <p:sp>
        <p:nvSpPr>
          <p:cNvPr id="6" name="Slide Number Placeholder 5"/>
          <p:cNvSpPr>
            <a:spLocks noGrp="1"/>
          </p:cNvSpPr>
          <p:nvPr>
            <p:ph type="sldNum" sz="quarter" idx="11"/>
          </p:nvPr>
        </p:nvSpPr>
        <p:spPr/>
        <p:txBody>
          <a:bodyPr/>
          <a:lstStyle/>
          <a:p>
            <a:pPr>
              <a:defRPr/>
            </a:pPr>
            <a:r>
              <a:rPr lang="en-US"/>
              <a:t>1-</a:t>
            </a:r>
            <a:fld id="{8FE87195-7AC9-441B-AA8F-F423D77B6CFE}" type="slidenum">
              <a:rPr lang="en-US"/>
              <a:pPr>
                <a:defRPr/>
              </a:pPr>
              <a:t>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t>Parentheses and Precedence Rules</a:t>
            </a:r>
          </a:p>
        </p:txBody>
      </p:sp>
      <p:sp>
        <p:nvSpPr>
          <p:cNvPr id="49155" name="Rectangle 3"/>
          <p:cNvSpPr>
            <a:spLocks noGrp="1" noChangeArrowheads="1"/>
          </p:cNvSpPr>
          <p:nvPr>
            <p:ph type="body" idx="1"/>
          </p:nvPr>
        </p:nvSpPr>
        <p:spPr/>
        <p:txBody>
          <a:bodyPr/>
          <a:lstStyle/>
          <a:p>
            <a:pPr eaLnBrk="1" hangingPunct="1">
              <a:lnSpc>
                <a:spcPct val="90000"/>
              </a:lnSpc>
            </a:pPr>
            <a:r>
              <a:rPr lang="en-US" sz="2800"/>
              <a:t>An expression can be </a:t>
            </a:r>
            <a:r>
              <a:rPr lang="en-US" sz="2800" i="1"/>
              <a:t>fully parenthesized</a:t>
            </a:r>
            <a:r>
              <a:rPr lang="en-US" sz="2800"/>
              <a:t> in order to specify exactly what subexpressions are combined with each operator</a:t>
            </a:r>
          </a:p>
          <a:p>
            <a:pPr eaLnBrk="1" hangingPunct="1">
              <a:lnSpc>
                <a:spcPct val="90000"/>
              </a:lnSpc>
            </a:pPr>
            <a:r>
              <a:rPr lang="en-US" sz="2800"/>
              <a:t>If some or all of the parentheses in an expression are omitted, Java will follow </a:t>
            </a:r>
            <a:r>
              <a:rPr lang="en-US" sz="2800" i="1"/>
              <a:t>precedence</a:t>
            </a:r>
            <a:r>
              <a:rPr lang="en-US" sz="2800"/>
              <a:t> rules to determine, in effect, where to place them</a:t>
            </a:r>
          </a:p>
          <a:p>
            <a:pPr lvl="1" eaLnBrk="1" hangingPunct="1">
              <a:lnSpc>
                <a:spcPct val="90000"/>
              </a:lnSpc>
            </a:pPr>
            <a:r>
              <a:rPr lang="en-US" sz="2400"/>
              <a:t>However, it's best (and sometimes necessary) to include them</a:t>
            </a:r>
          </a:p>
        </p:txBody>
      </p:sp>
      <p:sp>
        <p:nvSpPr>
          <p:cNvPr id="6" name="Slide Number Placeholder 5"/>
          <p:cNvSpPr>
            <a:spLocks noGrp="1"/>
          </p:cNvSpPr>
          <p:nvPr>
            <p:ph type="sldNum" sz="quarter" idx="11"/>
          </p:nvPr>
        </p:nvSpPr>
        <p:spPr/>
        <p:txBody>
          <a:bodyPr/>
          <a:lstStyle/>
          <a:p>
            <a:pPr>
              <a:defRPr/>
            </a:pPr>
            <a:r>
              <a:rPr lang="en-US"/>
              <a:t>1-</a:t>
            </a:r>
            <a:fld id="{720BCA63-49AC-4E26-8275-F8844B89B592}" type="slidenum">
              <a:rPr lang="en-US"/>
              <a:pPr>
                <a:defRPr/>
              </a:pPr>
              <a:t>60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t>Precedence Rules</a:t>
            </a:r>
          </a:p>
        </p:txBody>
      </p:sp>
      <p:pic>
        <p:nvPicPr>
          <p:cNvPr id="50179" name="Picture 5" descr="D1_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85975"/>
            <a:ext cx="74866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14F1BC33-A4C3-49E0-83CC-6F4B23DCA571}" type="slidenum">
              <a:rPr lang="en-US"/>
              <a:pPr>
                <a:defRPr/>
              </a:pPr>
              <a:t>61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B58-C5D3-607E-AB3A-6257057A8343}"/>
              </a:ext>
            </a:extLst>
          </p:cNvPr>
          <p:cNvSpPr>
            <a:spLocks noGrp="1"/>
          </p:cNvSpPr>
          <p:nvPr>
            <p:ph type="title"/>
          </p:nvPr>
        </p:nvSpPr>
        <p:spPr>
          <a:xfrm>
            <a:off x="457200" y="274638"/>
            <a:ext cx="8229600" cy="639762"/>
          </a:xfrm>
        </p:spPr>
        <p:txBody>
          <a:bodyPr/>
          <a:lstStyle/>
          <a:p>
            <a:r>
              <a:rPr lang="en-ZA" dirty="0"/>
              <a:t>Precedence Examples</a:t>
            </a:r>
          </a:p>
        </p:txBody>
      </p:sp>
      <p:pic>
        <p:nvPicPr>
          <p:cNvPr id="7" name="Content Placeholder 6">
            <a:extLst>
              <a:ext uri="{FF2B5EF4-FFF2-40B4-BE49-F238E27FC236}">
                <a16:creationId xmlns:a16="http://schemas.microsoft.com/office/drawing/2014/main" id="{8FBA3FCB-D7CB-6FC8-70E6-F5438934A197}"/>
              </a:ext>
            </a:extLst>
          </p:cNvPr>
          <p:cNvPicPr>
            <a:picLocks noGrp="1" noChangeAspect="1"/>
          </p:cNvPicPr>
          <p:nvPr>
            <p:ph idx="1"/>
          </p:nvPr>
        </p:nvPicPr>
        <p:blipFill>
          <a:blip r:embed="rId2"/>
          <a:stretch>
            <a:fillRect/>
          </a:stretch>
        </p:blipFill>
        <p:spPr>
          <a:xfrm>
            <a:off x="427703" y="914400"/>
            <a:ext cx="8716297" cy="4995305"/>
          </a:xfrm>
        </p:spPr>
      </p:pic>
      <p:sp>
        <p:nvSpPr>
          <p:cNvPr id="4" name="Slide Number Placeholder 3">
            <a:extLst>
              <a:ext uri="{FF2B5EF4-FFF2-40B4-BE49-F238E27FC236}">
                <a16:creationId xmlns:a16="http://schemas.microsoft.com/office/drawing/2014/main" id="{EE844747-C36B-CB24-7781-13D45EB4E0B5}"/>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62</a:t>
            </a:fld>
            <a:endParaRPr lang="en-US"/>
          </a:p>
        </p:txBody>
      </p:sp>
      <p:sp>
        <p:nvSpPr>
          <p:cNvPr id="5" name="Footer Placeholder 4">
            <a:extLst>
              <a:ext uri="{FF2B5EF4-FFF2-40B4-BE49-F238E27FC236}">
                <a16:creationId xmlns:a16="http://schemas.microsoft.com/office/drawing/2014/main" id="{BD2E8B8C-8A4D-5C4B-D7B9-C1DB34BF4F30}"/>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37305910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Precedence and Associativity Rules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a:t>When the order of two adjacent operations must be determined, the operation of higher precedence (and its apparent arguments) is grouped before the operation of lower precedence</a:t>
            </a:r>
          </a:p>
          <a:p>
            <a:pPr lvl="2" eaLnBrk="1" hangingPunct="1">
              <a:lnSpc>
                <a:spcPct val="80000"/>
              </a:lnSpc>
              <a:buFontTx/>
              <a:buNone/>
            </a:pPr>
            <a:r>
              <a:rPr lang="en-US" b="1">
                <a:solidFill>
                  <a:srgbClr val="034CA1"/>
                </a:solidFill>
                <a:latin typeface="Courier New" pitchFamily="49" charset="0"/>
              </a:rPr>
              <a:t>base + rate * hours</a:t>
            </a:r>
            <a:r>
              <a:rPr lang="en-US"/>
              <a:t>   is evaluated as</a:t>
            </a:r>
          </a:p>
          <a:p>
            <a:pPr lvl="2" eaLnBrk="1" hangingPunct="1">
              <a:lnSpc>
                <a:spcPct val="80000"/>
              </a:lnSpc>
              <a:buFontTx/>
              <a:buNone/>
            </a:pPr>
            <a:r>
              <a:rPr lang="en-US" b="1">
                <a:solidFill>
                  <a:srgbClr val="034CA1"/>
                </a:solidFill>
                <a:latin typeface="Courier New" pitchFamily="49" charset="0"/>
              </a:rPr>
              <a:t>base + (rate * hours)</a:t>
            </a:r>
            <a:endParaRPr lang="en-US">
              <a:latin typeface="Courier New" pitchFamily="49" charset="0"/>
            </a:endParaRPr>
          </a:p>
          <a:p>
            <a:pPr eaLnBrk="1" hangingPunct="1">
              <a:lnSpc>
                <a:spcPct val="80000"/>
              </a:lnSpc>
            </a:pPr>
            <a:r>
              <a:rPr lang="en-US" sz="2800"/>
              <a:t>When two operations have equal precedence, the order of operations is determined by </a:t>
            </a:r>
            <a:r>
              <a:rPr lang="en-US" sz="2800" i="1"/>
              <a:t>associativity</a:t>
            </a:r>
            <a:r>
              <a:rPr lang="en-US" sz="2800"/>
              <a:t> rules</a:t>
            </a:r>
          </a:p>
        </p:txBody>
      </p:sp>
      <p:sp>
        <p:nvSpPr>
          <p:cNvPr id="6" name="Slide Number Placeholder 5"/>
          <p:cNvSpPr>
            <a:spLocks noGrp="1"/>
          </p:cNvSpPr>
          <p:nvPr>
            <p:ph type="sldNum" sz="quarter" idx="11"/>
          </p:nvPr>
        </p:nvSpPr>
        <p:spPr/>
        <p:txBody>
          <a:bodyPr/>
          <a:lstStyle/>
          <a:p>
            <a:pPr>
              <a:defRPr/>
            </a:pPr>
            <a:r>
              <a:rPr lang="en-US"/>
              <a:t>1-</a:t>
            </a:r>
            <a:fld id="{B1D407FE-0DAC-4A37-BB64-684E89B9BA77}" type="slidenum">
              <a:rPr lang="en-US"/>
              <a:pPr>
                <a:defRPr/>
              </a:pPr>
              <a:t>63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Precedence and Associativity Rules</a:t>
            </a:r>
          </a:p>
        </p:txBody>
      </p:sp>
      <p:sp>
        <p:nvSpPr>
          <p:cNvPr id="52227" name="Rectangle 3"/>
          <p:cNvSpPr>
            <a:spLocks noGrp="1" noChangeArrowheads="1"/>
          </p:cNvSpPr>
          <p:nvPr>
            <p:ph type="body" idx="1"/>
          </p:nvPr>
        </p:nvSpPr>
        <p:spPr/>
        <p:txBody>
          <a:bodyPr/>
          <a:lstStyle/>
          <a:p>
            <a:pPr lvl="1" eaLnBrk="1" hangingPunct="1"/>
            <a:r>
              <a:rPr lang="en-US" sz="2400" dirty="0"/>
              <a:t>Unary operators of equal precedence are grouped right-to-left</a:t>
            </a:r>
          </a:p>
          <a:p>
            <a:pPr lvl="2" eaLnBrk="1" hangingPunct="1">
              <a:buFontTx/>
              <a:buNone/>
            </a:pPr>
            <a:r>
              <a:rPr lang="en-US" sz="2000" b="1" dirty="0">
                <a:solidFill>
                  <a:srgbClr val="034CA1"/>
                </a:solidFill>
                <a:latin typeface="Courier New" pitchFamily="49" charset="0"/>
              </a:rPr>
              <a:t>+-+rate</a:t>
            </a:r>
            <a:r>
              <a:rPr lang="en-US" sz="2000" dirty="0"/>
              <a:t>  is evaluated as </a:t>
            </a:r>
            <a:r>
              <a:rPr lang="en-US" sz="2000" b="1" dirty="0">
                <a:solidFill>
                  <a:srgbClr val="034CA1"/>
                </a:solidFill>
                <a:latin typeface="Courier New" pitchFamily="49" charset="0"/>
              </a:rPr>
              <a:t>+(-(+rate))</a:t>
            </a:r>
            <a:endParaRPr lang="en-US" sz="2000" dirty="0">
              <a:solidFill>
                <a:srgbClr val="034CA1"/>
              </a:solidFill>
              <a:latin typeface="Courier New" pitchFamily="49" charset="0"/>
            </a:endParaRPr>
          </a:p>
          <a:p>
            <a:pPr lvl="1" eaLnBrk="1" hangingPunct="1"/>
            <a:r>
              <a:rPr lang="en-US" sz="2400" dirty="0"/>
              <a:t>Binary operators of equal precedence are grouped left-to-right</a:t>
            </a:r>
          </a:p>
          <a:p>
            <a:pPr lvl="2" eaLnBrk="1" hangingPunct="1">
              <a:buFontTx/>
              <a:buNone/>
            </a:pPr>
            <a:r>
              <a:rPr lang="en-US" sz="2000" b="1" dirty="0">
                <a:solidFill>
                  <a:srgbClr val="034CA1"/>
                </a:solidFill>
                <a:latin typeface="Courier New" pitchFamily="49" charset="0"/>
              </a:rPr>
              <a:t>base + rate + hours</a:t>
            </a:r>
            <a:r>
              <a:rPr lang="en-US" sz="2000" dirty="0">
                <a:solidFill>
                  <a:srgbClr val="034CA1"/>
                </a:solidFill>
                <a:latin typeface="Courier New" pitchFamily="49" charset="0"/>
              </a:rPr>
              <a:t> </a:t>
            </a:r>
            <a:r>
              <a:rPr lang="en-US" sz="2000" dirty="0"/>
              <a:t>is evaluated as</a:t>
            </a:r>
            <a:r>
              <a:rPr lang="en-US" sz="2000" dirty="0">
                <a:solidFill>
                  <a:srgbClr val="034CA1"/>
                </a:solidFill>
                <a:latin typeface="Courier New" pitchFamily="49" charset="0"/>
              </a:rPr>
              <a:t> </a:t>
            </a:r>
          </a:p>
          <a:p>
            <a:pPr lvl="2" eaLnBrk="1" hangingPunct="1">
              <a:buFontTx/>
              <a:buNone/>
            </a:pPr>
            <a:r>
              <a:rPr lang="en-US" sz="2000" b="1" dirty="0">
                <a:solidFill>
                  <a:srgbClr val="034CA1"/>
                </a:solidFill>
                <a:latin typeface="Courier New" pitchFamily="49" charset="0"/>
              </a:rPr>
              <a:t>(base + rate) + hours</a:t>
            </a:r>
            <a:endParaRPr lang="en-US" sz="2000" dirty="0">
              <a:solidFill>
                <a:srgbClr val="034CA1"/>
              </a:solidFill>
              <a:latin typeface="Courier New" pitchFamily="49" charset="0"/>
            </a:endParaRPr>
          </a:p>
          <a:p>
            <a:pPr lvl="1" eaLnBrk="1" hangingPunct="1"/>
            <a:r>
              <a:rPr lang="en-US" sz="2400" dirty="0"/>
              <a:t>Exception:  A string of assignment operators is grouped right-to-left</a:t>
            </a:r>
          </a:p>
          <a:p>
            <a:pPr lvl="2" eaLnBrk="1" hangingPunct="1">
              <a:buFontTx/>
              <a:buNone/>
            </a:pPr>
            <a:r>
              <a:rPr lang="en-US" sz="2000" b="1" dirty="0">
                <a:solidFill>
                  <a:srgbClr val="034CA1"/>
                </a:solidFill>
                <a:latin typeface="Courier New" pitchFamily="49" charset="0"/>
              </a:rPr>
              <a:t>n1 = n2 = n3;</a:t>
            </a:r>
            <a:r>
              <a:rPr lang="en-US" sz="2000" dirty="0">
                <a:solidFill>
                  <a:srgbClr val="034CA1"/>
                </a:solidFill>
                <a:latin typeface="Courier New" pitchFamily="49" charset="0"/>
              </a:rPr>
              <a:t> </a:t>
            </a:r>
            <a:r>
              <a:rPr lang="en-US" sz="2000" dirty="0"/>
              <a:t>is evaluated as</a:t>
            </a:r>
            <a:r>
              <a:rPr lang="en-US" sz="2000" dirty="0">
                <a:solidFill>
                  <a:srgbClr val="034CA1"/>
                </a:solidFill>
                <a:latin typeface="Courier New" pitchFamily="49" charset="0"/>
              </a:rPr>
              <a:t> </a:t>
            </a:r>
            <a:r>
              <a:rPr lang="en-US" sz="2000" b="1" dirty="0">
                <a:solidFill>
                  <a:srgbClr val="034CA1"/>
                </a:solidFill>
                <a:latin typeface="Courier New" pitchFamily="49" charset="0"/>
              </a:rPr>
              <a:t>n1 = (n2 = n3);</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711C86C0-43D7-4576-9174-DD12DB16BCB0}" type="slidenum">
              <a:rPr lang="en-US"/>
              <a:pPr>
                <a:defRPr/>
              </a:pPr>
              <a:t>64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z="3200"/>
              <a:t>Pitfall:  Round-Off Errors in Floating-Point Numbers</a:t>
            </a:r>
          </a:p>
        </p:txBody>
      </p:sp>
      <p:sp>
        <p:nvSpPr>
          <p:cNvPr id="53251" name="Rectangle 3"/>
          <p:cNvSpPr>
            <a:spLocks noGrp="1" noChangeArrowheads="1"/>
          </p:cNvSpPr>
          <p:nvPr>
            <p:ph type="body" idx="1"/>
          </p:nvPr>
        </p:nvSpPr>
        <p:spPr/>
        <p:txBody>
          <a:bodyPr/>
          <a:lstStyle/>
          <a:p>
            <a:pPr eaLnBrk="1" hangingPunct="1"/>
            <a:r>
              <a:rPr lang="en-US" sz="2800"/>
              <a:t>Floating point numbers are only approximate quantities</a:t>
            </a:r>
          </a:p>
          <a:p>
            <a:pPr lvl="1" eaLnBrk="1" hangingPunct="1"/>
            <a:r>
              <a:rPr lang="en-US" sz="2400"/>
              <a:t>Mathematically, the floating-point number 1.0/3.0 is equal to 0.3333333 . . .</a:t>
            </a:r>
          </a:p>
          <a:p>
            <a:pPr lvl="1" eaLnBrk="1" hangingPunct="1"/>
            <a:r>
              <a:rPr lang="en-US" sz="2400"/>
              <a:t>A computer has a finite amount of storage space</a:t>
            </a:r>
          </a:p>
          <a:p>
            <a:pPr lvl="2" eaLnBrk="1" hangingPunct="1"/>
            <a:r>
              <a:rPr lang="en-US" sz="2000"/>
              <a:t>It may store 1.0/3.0 as something like 0.3333333333, which is slightly smaller than one-third</a:t>
            </a:r>
          </a:p>
          <a:p>
            <a:pPr lvl="1" eaLnBrk="1" hangingPunct="1"/>
            <a:r>
              <a:rPr lang="en-US" sz="2400"/>
              <a:t>Computers actually store numbers in binary notation, but the consequences are the same:  floating-point numbers may lose accuracy</a:t>
            </a:r>
          </a:p>
        </p:txBody>
      </p:sp>
      <p:sp>
        <p:nvSpPr>
          <p:cNvPr id="6" name="Slide Number Placeholder 5"/>
          <p:cNvSpPr>
            <a:spLocks noGrp="1"/>
          </p:cNvSpPr>
          <p:nvPr>
            <p:ph type="sldNum" sz="quarter" idx="11"/>
          </p:nvPr>
        </p:nvSpPr>
        <p:spPr/>
        <p:txBody>
          <a:bodyPr/>
          <a:lstStyle/>
          <a:p>
            <a:pPr>
              <a:defRPr/>
            </a:pPr>
            <a:r>
              <a:rPr lang="en-US"/>
              <a:t>1-</a:t>
            </a:r>
            <a:fld id="{CDFAC996-0389-4A14-9699-C5DFCA97F030}" type="slidenum">
              <a:rPr lang="en-US"/>
              <a:pPr>
                <a:defRPr/>
              </a:pPr>
              <a:t>65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0DE5-3082-1289-20A3-1151127F4C6B}"/>
              </a:ext>
            </a:extLst>
          </p:cNvPr>
          <p:cNvSpPr>
            <a:spLocks noGrp="1"/>
          </p:cNvSpPr>
          <p:nvPr>
            <p:ph type="title"/>
          </p:nvPr>
        </p:nvSpPr>
        <p:spPr/>
        <p:txBody>
          <a:bodyPr/>
          <a:lstStyle/>
          <a:p>
            <a:r>
              <a:rPr lang="en-ZA" dirty="0"/>
              <a:t>Floating Point Error example</a:t>
            </a:r>
          </a:p>
        </p:txBody>
      </p:sp>
      <p:pic>
        <p:nvPicPr>
          <p:cNvPr id="7" name="Content Placeholder 6">
            <a:extLst>
              <a:ext uri="{FF2B5EF4-FFF2-40B4-BE49-F238E27FC236}">
                <a16:creationId xmlns:a16="http://schemas.microsoft.com/office/drawing/2014/main" id="{06997B5B-8FDB-43A1-D678-3967F6970422}"/>
              </a:ext>
            </a:extLst>
          </p:cNvPr>
          <p:cNvPicPr>
            <a:picLocks noGrp="1" noChangeAspect="1"/>
          </p:cNvPicPr>
          <p:nvPr>
            <p:ph idx="1"/>
          </p:nvPr>
        </p:nvPicPr>
        <p:blipFill>
          <a:blip r:embed="rId2"/>
          <a:stretch>
            <a:fillRect/>
          </a:stretch>
        </p:blipFill>
        <p:spPr>
          <a:xfrm>
            <a:off x="239359" y="1600200"/>
            <a:ext cx="8904641" cy="3810000"/>
          </a:xfrm>
        </p:spPr>
      </p:pic>
      <p:sp>
        <p:nvSpPr>
          <p:cNvPr id="4" name="Slide Number Placeholder 3">
            <a:extLst>
              <a:ext uri="{FF2B5EF4-FFF2-40B4-BE49-F238E27FC236}">
                <a16:creationId xmlns:a16="http://schemas.microsoft.com/office/drawing/2014/main" id="{E82C897B-EF52-DCB1-60DA-B33006C60A1C}"/>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66</a:t>
            </a:fld>
            <a:endParaRPr lang="en-US"/>
          </a:p>
        </p:txBody>
      </p:sp>
      <p:sp>
        <p:nvSpPr>
          <p:cNvPr id="5" name="Footer Placeholder 4">
            <a:extLst>
              <a:ext uri="{FF2B5EF4-FFF2-40B4-BE49-F238E27FC236}">
                <a16:creationId xmlns:a16="http://schemas.microsoft.com/office/drawing/2014/main" id="{061CD92E-5745-F97E-603B-22A92DCD648C}"/>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7625210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a:t>Integer and Floating-Point Division</a:t>
            </a:r>
          </a:p>
        </p:txBody>
      </p:sp>
      <p:sp>
        <p:nvSpPr>
          <p:cNvPr id="54275" name="Rectangle 3"/>
          <p:cNvSpPr>
            <a:spLocks noGrp="1" noChangeArrowheads="1"/>
          </p:cNvSpPr>
          <p:nvPr>
            <p:ph type="body" idx="1"/>
          </p:nvPr>
        </p:nvSpPr>
        <p:spPr/>
        <p:txBody>
          <a:bodyPr/>
          <a:lstStyle/>
          <a:p>
            <a:pPr eaLnBrk="1" hangingPunct="1">
              <a:lnSpc>
                <a:spcPct val="90000"/>
              </a:lnSpc>
            </a:pPr>
            <a:r>
              <a:rPr lang="en-US" sz="2400"/>
              <a:t>When one or both operands are a floating-point type, division results in a floating-point type</a:t>
            </a:r>
          </a:p>
          <a:p>
            <a:pPr lvl="1" eaLnBrk="1" hangingPunct="1">
              <a:lnSpc>
                <a:spcPct val="90000"/>
              </a:lnSpc>
              <a:buFontTx/>
              <a:buNone/>
            </a:pPr>
            <a:r>
              <a:rPr lang="en-US" sz="2000" b="1">
                <a:solidFill>
                  <a:srgbClr val="034CA1"/>
                </a:solidFill>
                <a:latin typeface="Courier New" pitchFamily="49" charset="0"/>
              </a:rPr>
              <a:t>15.0/2</a:t>
            </a:r>
            <a:r>
              <a:rPr lang="en-US" sz="2000">
                <a:solidFill>
                  <a:srgbClr val="034CA1"/>
                </a:solidFill>
                <a:latin typeface="Courier New" pitchFamily="49" charset="0"/>
              </a:rPr>
              <a:t> </a:t>
            </a:r>
            <a:r>
              <a:rPr lang="en-US" sz="2000"/>
              <a:t>evaluates to</a:t>
            </a:r>
            <a:r>
              <a:rPr lang="en-US" sz="2000">
                <a:solidFill>
                  <a:srgbClr val="034CA1"/>
                </a:solidFill>
                <a:latin typeface="Courier New" pitchFamily="49" charset="0"/>
              </a:rPr>
              <a:t> </a:t>
            </a:r>
            <a:r>
              <a:rPr lang="en-US" sz="2000" b="1">
                <a:solidFill>
                  <a:srgbClr val="034CA1"/>
                </a:solidFill>
                <a:latin typeface="Courier New" pitchFamily="49" charset="0"/>
              </a:rPr>
              <a:t>7.5</a:t>
            </a:r>
            <a:endParaRPr lang="en-US" sz="2000">
              <a:solidFill>
                <a:srgbClr val="034CA1"/>
              </a:solidFill>
              <a:latin typeface="Courier New" pitchFamily="49" charset="0"/>
            </a:endParaRPr>
          </a:p>
          <a:p>
            <a:pPr eaLnBrk="1" hangingPunct="1">
              <a:lnSpc>
                <a:spcPct val="90000"/>
              </a:lnSpc>
            </a:pPr>
            <a:r>
              <a:rPr lang="en-US" sz="2400"/>
              <a:t>When both operands are integer types, division results in an integer type</a:t>
            </a:r>
          </a:p>
          <a:p>
            <a:pPr lvl="1" eaLnBrk="1" hangingPunct="1">
              <a:lnSpc>
                <a:spcPct val="90000"/>
              </a:lnSpc>
            </a:pPr>
            <a:r>
              <a:rPr lang="en-US" sz="2000"/>
              <a:t>Any fractional part is discarded </a:t>
            </a:r>
          </a:p>
          <a:p>
            <a:pPr lvl="1" eaLnBrk="1" hangingPunct="1">
              <a:lnSpc>
                <a:spcPct val="90000"/>
              </a:lnSpc>
            </a:pPr>
            <a:r>
              <a:rPr lang="en-US" sz="2000"/>
              <a:t>The number is not rounded</a:t>
            </a:r>
          </a:p>
          <a:p>
            <a:pPr lvl="2" eaLnBrk="1" hangingPunct="1">
              <a:lnSpc>
                <a:spcPct val="90000"/>
              </a:lnSpc>
              <a:buFontTx/>
              <a:buNone/>
            </a:pPr>
            <a:r>
              <a:rPr lang="en-US" sz="2000" b="1">
                <a:solidFill>
                  <a:srgbClr val="034CA1"/>
                </a:solidFill>
                <a:latin typeface="Courier New" pitchFamily="49" charset="0"/>
              </a:rPr>
              <a:t>15/2</a:t>
            </a:r>
            <a:r>
              <a:rPr lang="en-US" sz="2000">
                <a:solidFill>
                  <a:srgbClr val="034CA1"/>
                </a:solidFill>
                <a:latin typeface="Courier New" pitchFamily="49" charset="0"/>
              </a:rPr>
              <a:t> </a:t>
            </a:r>
            <a:r>
              <a:rPr lang="en-US" sz="2000"/>
              <a:t>evaluates to</a:t>
            </a:r>
            <a:r>
              <a:rPr lang="en-US" sz="2000">
                <a:solidFill>
                  <a:srgbClr val="034CA1"/>
                </a:solidFill>
                <a:latin typeface="Courier New" pitchFamily="49" charset="0"/>
              </a:rPr>
              <a:t> </a:t>
            </a:r>
            <a:r>
              <a:rPr lang="en-US" sz="2000" b="1">
                <a:solidFill>
                  <a:srgbClr val="034CA1"/>
                </a:solidFill>
                <a:latin typeface="Courier New" pitchFamily="49" charset="0"/>
              </a:rPr>
              <a:t>7</a:t>
            </a:r>
            <a:endParaRPr lang="en-US" sz="2000">
              <a:solidFill>
                <a:srgbClr val="034CA1"/>
              </a:solidFill>
              <a:latin typeface="Courier New" pitchFamily="49" charset="0"/>
            </a:endParaRPr>
          </a:p>
          <a:p>
            <a:pPr eaLnBrk="1" hangingPunct="1">
              <a:lnSpc>
                <a:spcPct val="90000"/>
              </a:lnSpc>
            </a:pPr>
            <a:r>
              <a:rPr lang="en-US" sz="2400"/>
              <a:t>Be careful to make at least one of the operands a floating-point type if the fractional portion is needed</a:t>
            </a:r>
          </a:p>
        </p:txBody>
      </p:sp>
      <p:sp>
        <p:nvSpPr>
          <p:cNvPr id="6" name="Slide Number Placeholder 5"/>
          <p:cNvSpPr>
            <a:spLocks noGrp="1"/>
          </p:cNvSpPr>
          <p:nvPr>
            <p:ph type="sldNum" sz="quarter" idx="11"/>
          </p:nvPr>
        </p:nvSpPr>
        <p:spPr/>
        <p:txBody>
          <a:bodyPr/>
          <a:lstStyle/>
          <a:p>
            <a:pPr>
              <a:defRPr/>
            </a:pPr>
            <a:r>
              <a:rPr lang="en-US"/>
              <a:t>1-</a:t>
            </a:r>
            <a:fld id="{C6C89A7F-B0E2-43CD-A56E-B122DE9B32DF}" type="slidenum">
              <a:rPr lang="en-US"/>
              <a:pPr>
                <a:defRPr/>
              </a:pPr>
              <a:t>67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2458-ED7C-6FC3-2303-1462A420E925}"/>
              </a:ext>
            </a:extLst>
          </p:cNvPr>
          <p:cNvSpPr>
            <a:spLocks noGrp="1"/>
          </p:cNvSpPr>
          <p:nvPr>
            <p:ph type="title"/>
          </p:nvPr>
        </p:nvSpPr>
        <p:spPr>
          <a:xfrm>
            <a:off x="457200" y="274638"/>
            <a:ext cx="8229600" cy="639762"/>
          </a:xfrm>
        </p:spPr>
        <p:txBody>
          <a:bodyPr/>
          <a:lstStyle/>
          <a:p>
            <a:r>
              <a:rPr lang="en-ZA" dirty="0"/>
              <a:t>Division issue example Example</a:t>
            </a:r>
          </a:p>
        </p:txBody>
      </p:sp>
      <p:pic>
        <p:nvPicPr>
          <p:cNvPr id="7" name="Content Placeholder 6">
            <a:extLst>
              <a:ext uri="{FF2B5EF4-FFF2-40B4-BE49-F238E27FC236}">
                <a16:creationId xmlns:a16="http://schemas.microsoft.com/office/drawing/2014/main" id="{CE2C8284-D273-3DCD-234B-F94E0DDF3632}"/>
              </a:ext>
            </a:extLst>
          </p:cNvPr>
          <p:cNvPicPr>
            <a:picLocks noGrp="1" noChangeAspect="1"/>
          </p:cNvPicPr>
          <p:nvPr>
            <p:ph idx="1"/>
          </p:nvPr>
        </p:nvPicPr>
        <p:blipFill>
          <a:blip r:embed="rId2"/>
          <a:stretch>
            <a:fillRect/>
          </a:stretch>
        </p:blipFill>
        <p:spPr>
          <a:xfrm>
            <a:off x="304799" y="919316"/>
            <a:ext cx="8610601" cy="3901318"/>
          </a:xfrm>
        </p:spPr>
      </p:pic>
      <p:sp>
        <p:nvSpPr>
          <p:cNvPr id="4" name="Slide Number Placeholder 3">
            <a:extLst>
              <a:ext uri="{FF2B5EF4-FFF2-40B4-BE49-F238E27FC236}">
                <a16:creationId xmlns:a16="http://schemas.microsoft.com/office/drawing/2014/main" id="{C3618538-DF2F-9A99-056C-1B0DEDBA53D3}"/>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68</a:t>
            </a:fld>
            <a:endParaRPr lang="en-US"/>
          </a:p>
        </p:txBody>
      </p:sp>
      <p:sp>
        <p:nvSpPr>
          <p:cNvPr id="5" name="Footer Placeholder 4">
            <a:extLst>
              <a:ext uri="{FF2B5EF4-FFF2-40B4-BE49-F238E27FC236}">
                <a16:creationId xmlns:a16="http://schemas.microsoft.com/office/drawing/2014/main" id="{0A12D4B7-56C0-C0BA-0981-B4BB83F01167}"/>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21507651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The </a:t>
            </a:r>
            <a:r>
              <a:rPr lang="en-US" b="1">
                <a:latin typeface="Courier New" pitchFamily="49" charset="0"/>
              </a:rPr>
              <a:t>%</a:t>
            </a:r>
            <a:r>
              <a:rPr lang="en-US"/>
              <a:t> Operator</a:t>
            </a:r>
          </a:p>
        </p:txBody>
      </p:sp>
      <p:sp>
        <p:nvSpPr>
          <p:cNvPr id="55299" name="Rectangle 3"/>
          <p:cNvSpPr>
            <a:spLocks noGrp="1" noChangeArrowheads="1"/>
          </p:cNvSpPr>
          <p:nvPr>
            <p:ph type="body" idx="1"/>
          </p:nvPr>
        </p:nvSpPr>
        <p:spPr/>
        <p:txBody>
          <a:bodyPr/>
          <a:lstStyle/>
          <a:p>
            <a:pPr eaLnBrk="1" hangingPunct="1"/>
            <a:r>
              <a:rPr lang="en-US" sz="2800"/>
              <a:t>The </a:t>
            </a:r>
            <a:r>
              <a:rPr lang="en-US" sz="2800" b="1">
                <a:solidFill>
                  <a:srgbClr val="034CA1"/>
                </a:solidFill>
                <a:latin typeface="Courier New" pitchFamily="49" charset="0"/>
              </a:rPr>
              <a:t>%</a:t>
            </a:r>
            <a:r>
              <a:rPr lang="en-US" sz="2800">
                <a:solidFill>
                  <a:srgbClr val="034CA1"/>
                </a:solidFill>
                <a:latin typeface="Courier New" pitchFamily="49" charset="0"/>
              </a:rPr>
              <a:t> </a:t>
            </a:r>
            <a:r>
              <a:rPr lang="en-US" sz="2800"/>
              <a:t>operator is used with operands of type </a:t>
            </a:r>
            <a:r>
              <a:rPr lang="en-US" sz="2800" b="1">
                <a:solidFill>
                  <a:srgbClr val="034CA1"/>
                </a:solidFill>
                <a:latin typeface="Courier New" pitchFamily="49" charset="0"/>
              </a:rPr>
              <a:t>int</a:t>
            </a:r>
            <a:r>
              <a:rPr lang="en-US" sz="2800"/>
              <a:t> to recover the information lost after performing integer division</a:t>
            </a:r>
          </a:p>
          <a:p>
            <a:pPr lvl="1" eaLnBrk="1" hangingPunct="1">
              <a:buFontTx/>
              <a:buNone/>
            </a:pPr>
            <a:r>
              <a:rPr lang="en-US" sz="2400" b="1">
                <a:solidFill>
                  <a:srgbClr val="034CA1"/>
                </a:solidFill>
                <a:latin typeface="Courier New" pitchFamily="49" charset="0"/>
              </a:rPr>
              <a:t>15/2</a:t>
            </a:r>
            <a:r>
              <a:rPr lang="en-US" sz="2400">
                <a:latin typeface="Courier New" pitchFamily="49" charset="0"/>
              </a:rPr>
              <a:t> </a:t>
            </a:r>
            <a:r>
              <a:rPr lang="en-US" sz="2400"/>
              <a:t>evaluates to the quotient</a:t>
            </a:r>
            <a:r>
              <a:rPr lang="en-US" sz="2400">
                <a:latin typeface="Courier New" pitchFamily="49" charset="0"/>
              </a:rPr>
              <a:t> </a:t>
            </a:r>
            <a:r>
              <a:rPr lang="en-US" sz="2400" b="1">
                <a:solidFill>
                  <a:srgbClr val="034CA1"/>
                </a:solidFill>
                <a:latin typeface="Courier New" pitchFamily="49" charset="0"/>
              </a:rPr>
              <a:t>7</a:t>
            </a:r>
            <a:endParaRPr lang="en-US" sz="2400">
              <a:solidFill>
                <a:srgbClr val="034CA1"/>
              </a:solidFill>
              <a:latin typeface="Courier New" pitchFamily="49" charset="0"/>
            </a:endParaRPr>
          </a:p>
          <a:p>
            <a:pPr lvl="1" eaLnBrk="1" hangingPunct="1">
              <a:buFontTx/>
              <a:buNone/>
            </a:pPr>
            <a:r>
              <a:rPr lang="en-US" sz="2400" b="1">
                <a:solidFill>
                  <a:srgbClr val="034CA1"/>
                </a:solidFill>
                <a:latin typeface="Courier New" pitchFamily="49" charset="0"/>
              </a:rPr>
              <a:t>15%2</a:t>
            </a:r>
            <a:r>
              <a:rPr lang="en-US" sz="2400">
                <a:latin typeface="Courier New" pitchFamily="49" charset="0"/>
              </a:rPr>
              <a:t> </a:t>
            </a:r>
            <a:r>
              <a:rPr lang="en-US" sz="2400"/>
              <a:t>evaluates to the remainder</a:t>
            </a:r>
            <a:r>
              <a:rPr lang="en-US" sz="2400">
                <a:latin typeface="Courier New" pitchFamily="49" charset="0"/>
              </a:rPr>
              <a:t> </a:t>
            </a:r>
            <a:r>
              <a:rPr lang="en-US" sz="2400" b="1">
                <a:solidFill>
                  <a:srgbClr val="034CA1"/>
                </a:solidFill>
                <a:latin typeface="Courier New" pitchFamily="49" charset="0"/>
              </a:rPr>
              <a:t>1</a:t>
            </a:r>
            <a:endParaRPr lang="en-US" sz="2400">
              <a:solidFill>
                <a:srgbClr val="034CA1"/>
              </a:solidFill>
              <a:latin typeface="Courier New" pitchFamily="49" charset="0"/>
            </a:endParaRPr>
          </a:p>
          <a:p>
            <a:pPr eaLnBrk="1" hangingPunct="1"/>
            <a:r>
              <a:rPr lang="en-US" sz="2800"/>
              <a:t>The </a:t>
            </a:r>
            <a:r>
              <a:rPr lang="en-US" sz="2800" b="1">
                <a:solidFill>
                  <a:srgbClr val="034CA1"/>
                </a:solidFill>
                <a:latin typeface="Courier New" pitchFamily="49" charset="0"/>
              </a:rPr>
              <a:t>%</a:t>
            </a:r>
            <a:r>
              <a:rPr lang="en-US" sz="2800">
                <a:solidFill>
                  <a:srgbClr val="034CA1"/>
                </a:solidFill>
                <a:latin typeface="Courier New" pitchFamily="49" charset="0"/>
              </a:rPr>
              <a:t> </a:t>
            </a:r>
            <a:r>
              <a:rPr lang="en-US" sz="2800"/>
              <a:t>operator can be used to count by 2's, 3's, or any other number</a:t>
            </a:r>
          </a:p>
          <a:p>
            <a:pPr lvl="1" eaLnBrk="1" hangingPunct="1"/>
            <a:r>
              <a:rPr lang="en-US" sz="2400"/>
              <a:t>To count by twos, perform the operation </a:t>
            </a:r>
            <a:r>
              <a:rPr lang="en-US" sz="2400" b="1">
                <a:solidFill>
                  <a:srgbClr val="034CA1"/>
                </a:solidFill>
                <a:latin typeface="Courier New" pitchFamily="49" charset="0"/>
              </a:rPr>
              <a:t>number</a:t>
            </a:r>
            <a:r>
              <a:rPr lang="en-US" sz="2400">
                <a:solidFill>
                  <a:srgbClr val="034CA1"/>
                </a:solidFill>
              </a:rPr>
              <a:t> </a:t>
            </a:r>
            <a:r>
              <a:rPr lang="en-US" sz="2400" b="1">
                <a:solidFill>
                  <a:srgbClr val="034CA1"/>
                </a:solidFill>
                <a:latin typeface="Courier New" pitchFamily="49" charset="0"/>
              </a:rPr>
              <a:t>% 2</a:t>
            </a:r>
            <a:r>
              <a:rPr lang="en-US" sz="2400"/>
              <a:t>, and when the result is </a:t>
            </a:r>
            <a:r>
              <a:rPr lang="en-US" sz="2400" b="1">
                <a:solidFill>
                  <a:srgbClr val="034CA1"/>
                </a:solidFill>
                <a:latin typeface="Courier New" pitchFamily="49" charset="0"/>
              </a:rPr>
              <a:t>0</a:t>
            </a:r>
            <a:r>
              <a:rPr lang="en-US" sz="2400"/>
              <a:t>, </a:t>
            </a:r>
            <a:r>
              <a:rPr lang="en-US" sz="2400" b="1">
                <a:solidFill>
                  <a:srgbClr val="034CA1"/>
                </a:solidFill>
                <a:latin typeface="Courier New" pitchFamily="49" charset="0"/>
              </a:rPr>
              <a:t>number</a:t>
            </a:r>
            <a:r>
              <a:rPr lang="en-US" sz="2400"/>
              <a:t> is even</a:t>
            </a:r>
            <a:endParaRPr lang="en-US" sz="2400">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BD4D0B9A-2CDE-40AA-9C68-4924482392AB}" type="slidenum">
              <a:rPr lang="en-US"/>
              <a:pPr>
                <a:defRPr/>
              </a:pPr>
              <a:t>69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Terminology Comparisons</a:t>
            </a:r>
          </a:p>
        </p:txBody>
      </p:sp>
      <p:sp>
        <p:nvSpPr>
          <p:cNvPr id="13315" name="Rectangle 3"/>
          <p:cNvSpPr>
            <a:spLocks noGrp="1" noChangeArrowheads="1"/>
          </p:cNvSpPr>
          <p:nvPr>
            <p:ph type="body" idx="1"/>
          </p:nvPr>
        </p:nvSpPr>
        <p:spPr/>
        <p:txBody>
          <a:bodyPr/>
          <a:lstStyle/>
          <a:p>
            <a:pPr eaLnBrk="1" hangingPunct="1"/>
            <a:r>
              <a:rPr lang="en-US"/>
              <a:t>Other high-level languages have constructs called procedures, methods, functions, and/or subprograms</a:t>
            </a:r>
          </a:p>
          <a:p>
            <a:pPr lvl="1" eaLnBrk="1" hangingPunct="1"/>
            <a:r>
              <a:rPr lang="en-US"/>
              <a:t>These types of constructs are called </a:t>
            </a:r>
            <a:r>
              <a:rPr lang="en-US" i="1"/>
              <a:t>methods</a:t>
            </a:r>
            <a:r>
              <a:rPr lang="en-US"/>
              <a:t> in Java</a:t>
            </a:r>
          </a:p>
          <a:p>
            <a:pPr lvl="1" eaLnBrk="1" hangingPunct="1"/>
            <a:r>
              <a:rPr lang="en-US"/>
              <a:t>All programming constructs in Java, including </a:t>
            </a:r>
            <a:r>
              <a:rPr lang="en-US" i="1"/>
              <a:t>methods</a:t>
            </a:r>
            <a:r>
              <a:rPr lang="en-US"/>
              <a:t>, are part of a </a:t>
            </a:r>
            <a:r>
              <a:rPr lang="en-US" i="1"/>
              <a:t>class</a:t>
            </a:r>
          </a:p>
        </p:txBody>
      </p:sp>
      <p:sp>
        <p:nvSpPr>
          <p:cNvPr id="6" name="Slide Number Placeholder 5"/>
          <p:cNvSpPr>
            <a:spLocks noGrp="1"/>
          </p:cNvSpPr>
          <p:nvPr>
            <p:ph type="sldNum" sz="quarter" idx="11"/>
          </p:nvPr>
        </p:nvSpPr>
        <p:spPr/>
        <p:txBody>
          <a:bodyPr/>
          <a:lstStyle/>
          <a:p>
            <a:pPr>
              <a:defRPr/>
            </a:pPr>
            <a:r>
              <a:rPr lang="en-US"/>
              <a:t>1-</a:t>
            </a:r>
            <a:fld id="{5477DB31-9FF2-43D7-81AC-51B85AC1751B}" type="slidenum">
              <a:rPr lang="en-US"/>
              <a:pPr>
                <a:defRPr/>
              </a:pPr>
              <a:t>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253974"/>
            <a:ext cx="8229600" cy="1143000"/>
          </a:xfrm>
        </p:spPr>
        <p:txBody>
          <a:bodyPr/>
          <a:lstStyle/>
          <a:p>
            <a:pPr eaLnBrk="1" hangingPunct="1"/>
            <a:r>
              <a:rPr lang="en-US" dirty="0"/>
              <a:t>Type Casting</a:t>
            </a:r>
          </a:p>
        </p:txBody>
      </p:sp>
      <p:sp>
        <p:nvSpPr>
          <p:cNvPr id="56323" name="Rectangle 3"/>
          <p:cNvSpPr>
            <a:spLocks noGrp="1" noChangeArrowheads="1"/>
          </p:cNvSpPr>
          <p:nvPr>
            <p:ph type="body" idx="1"/>
          </p:nvPr>
        </p:nvSpPr>
        <p:spPr>
          <a:xfrm>
            <a:off x="457200" y="609600"/>
            <a:ext cx="8229600" cy="4525963"/>
          </a:xfrm>
        </p:spPr>
        <p:txBody>
          <a:bodyPr/>
          <a:lstStyle/>
          <a:p>
            <a:pPr eaLnBrk="1" hangingPunct="1">
              <a:lnSpc>
                <a:spcPct val="90000"/>
              </a:lnSpc>
            </a:pPr>
            <a:r>
              <a:rPr lang="en-US" sz="2400" dirty="0"/>
              <a:t>A </a:t>
            </a:r>
            <a:r>
              <a:rPr lang="en-US" sz="2400" i="1" dirty="0"/>
              <a:t>type cast</a:t>
            </a:r>
            <a:r>
              <a:rPr lang="en-US" sz="2400" dirty="0"/>
              <a:t> takes a value of one type and produces a value of another type with an "equivalent" value</a:t>
            </a:r>
          </a:p>
          <a:p>
            <a:pPr lvl="1" eaLnBrk="1" hangingPunct="1">
              <a:lnSpc>
                <a:spcPct val="90000"/>
              </a:lnSpc>
            </a:pPr>
            <a:r>
              <a:rPr lang="en-US" sz="2000" dirty="0"/>
              <a:t>If </a:t>
            </a:r>
            <a:r>
              <a:rPr lang="en-US" sz="2000" b="1" dirty="0">
                <a:solidFill>
                  <a:srgbClr val="034CA1"/>
                </a:solidFill>
                <a:latin typeface="Courier New" pitchFamily="49" charset="0"/>
              </a:rPr>
              <a:t>n</a:t>
            </a:r>
            <a:r>
              <a:rPr lang="en-US" sz="2000" dirty="0"/>
              <a:t> and </a:t>
            </a:r>
            <a:r>
              <a:rPr lang="en-US" sz="2000" b="1" dirty="0">
                <a:solidFill>
                  <a:srgbClr val="034CA1"/>
                </a:solidFill>
                <a:latin typeface="Courier New" pitchFamily="49" charset="0"/>
              </a:rPr>
              <a:t>m</a:t>
            </a:r>
            <a:r>
              <a:rPr lang="en-US" sz="2000" dirty="0"/>
              <a:t> are integers to be divided, and the fractional portion of the result must be preserved, at least one of the two must be type cast to a floating-point type </a:t>
            </a:r>
            <a:r>
              <a:rPr lang="en-US" sz="2000" b="1" dirty="0"/>
              <a:t>before</a:t>
            </a:r>
            <a:r>
              <a:rPr lang="en-US" sz="2000" dirty="0"/>
              <a:t> the division operation is performed</a:t>
            </a:r>
          </a:p>
          <a:p>
            <a:pPr lvl="2" eaLnBrk="1" hangingPunct="1">
              <a:lnSpc>
                <a:spcPct val="90000"/>
              </a:lnSpc>
              <a:buFontTx/>
              <a:buNone/>
            </a:pPr>
            <a:r>
              <a:rPr lang="en-US" sz="2000" b="1" dirty="0">
                <a:solidFill>
                  <a:srgbClr val="034CA1"/>
                </a:solidFill>
                <a:latin typeface="Courier New" pitchFamily="49" charset="0"/>
              </a:rPr>
              <a:t>double </a:t>
            </a:r>
            <a:r>
              <a:rPr lang="en-US" sz="2000" b="1" dirty="0" err="1">
                <a:solidFill>
                  <a:srgbClr val="034CA1"/>
                </a:solidFill>
                <a:latin typeface="Courier New" pitchFamily="49" charset="0"/>
              </a:rPr>
              <a:t>ans</a:t>
            </a:r>
            <a:r>
              <a:rPr lang="en-US" sz="2000" b="1" dirty="0">
                <a:solidFill>
                  <a:srgbClr val="034CA1"/>
                </a:solidFill>
                <a:latin typeface="Courier New" pitchFamily="49" charset="0"/>
              </a:rPr>
              <a:t> = n / (double)m;</a:t>
            </a:r>
            <a:endParaRPr lang="en-US" sz="2000" dirty="0">
              <a:solidFill>
                <a:srgbClr val="034CA1"/>
              </a:solidFill>
              <a:latin typeface="Courier New" pitchFamily="49" charset="0"/>
            </a:endParaRPr>
          </a:p>
          <a:p>
            <a:pPr lvl="1" eaLnBrk="1" hangingPunct="1">
              <a:lnSpc>
                <a:spcPct val="90000"/>
              </a:lnSpc>
            </a:pPr>
            <a:r>
              <a:rPr lang="en-US" sz="2000" dirty="0"/>
              <a:t>Note that the desired type is placed inside parentheses immediately in front of the variable to be cast</a:t>
            </a:r>
          </a:p>
          <a:p>
            <a:pPr lvl="1" eaLnBrk="1" hangingPunct="1">
              <a:lnSpc>
                <a:spcPct val="90000"/>
              </a:lnSpc>
            </a:pPr>
            <a:r>
              <a:rPr lang="en-US" sz="2000" dirty="0"/>
              <a:t>Note also that the type and value of the variable to be cast does not change</a:t>
            </a:r>
          </a:p>
        </p:txBody>
      </p:sp>
      <p:sp>
        <p:nvSpPr>
          <p:cNvPr id="6" name="Slide Number Placeholder 5"/>
          <p:cNvSpPr>
            <a:spLocks noGrp="1"/>
          </p:cNvSpPr>
          <p:nvPr>
            <p:ph type="sldNum" sz="quarter" idx="11"/>
          </p:nvPr>
        </p:nvSpPr>
        <p:spPr/>
        <p:txBody>
          <a:bodyPr/>
          <a:lstStyle/>
          <a:p>
            <a:pPr>
              <a:defRPr/>
            </a:pPr>
            <a:r>
              <a:rPr lang="en-US"/>
              <a:t>1-</a:t>
            </a:r>
            <a:fld id="{8AB38D1E-DCE9-4986-8E3B-BEC195C0BD8E}" type="slidenum">
              <a:rPr lang="en-US"/>
              <a:pPr>
                <a:defRPr/>
              </a:pPr>
              <a:t>70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pic>
        <p:nvPicPr>
          <p:cNvPr id="3" name="Picture 2">
            <a:extLst>
              <a:ext uri="{FF2B5EF4-FFF2-40B4-BE49-F238E27FC236}">
                <a16:creationId xmlns:a16="http://schemas.microsoft.com/office/drawing/2014/main" id="{BA244884-D0E4-016A-587E-0EBB60F175B3}"/>
              </a:ext>
            </a:extLst>
          </p:cNvPr>
          <p:cNvPicPr>
            <a:picLocks noChangeAspect="1"/>
          </p:cNvPicPr>
          <p:nvPr/>
        </p:nvPicPr>
        <p:blipFill>
          <a:blip r:embed="rId3"/>
          <a:stretch>
            <a:fillRect/>
          </a:stretch>
        </p:blipFill>
        <p:spPr>
          <a:xfrm>
            <a:off x="152400" y="3748045"/>
            <a:ext cx="8229600" cy="3042057"/>
          </a:xfrm>
          <a:prstGeom prst="rect">
            <a:avLst/>
          </a:prstGeom>
        </p:spPr>
      </p:pic>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dirty="0"/>
              <a:t>More Details About Type Casting</a:t>
            </a:r>
          </a:p>
        </p:txBody>
      </p:sp>
      <p:sp>
        <p:nvSpPr>
          <p:cNvPr id="57347" name="AutoShape 3"/>
          <p:cNvSpPr>
            <a:spLocks noGrp="1" noChangeAspect="1" noChangeArrowheads="1"/>
          </p:cNvSpPr>
          <p:nvPr>
            <p:ph type="body" idx="1"/>
          </p:nvPr>
        </p:nvSpPr>
        <p:spPr>
          <a:xfrm>
            <a:off x="457200" y="1166018"/>
            <a:ext cx="8229600" cy="4525963"/>
          </a:xfrm>
        </p:spPr>
        <p:txBody>
          <a:bodyPr/>
          <a:lstStyle/>
          <a:p>
            <a:pPr eaLnBrk="1" hangingPunct="1">
              <a:lnSpc>
                <a:spcPct val="90000"/>
              </a:lnSpc>
            </a:pPr>
            <a:r>
              <a:rPr lang="en-US" sz="2400" dirty="0"/>
              <a:t>When type casting from a floating-point to an integer type, the number is truncated, not rounded</a:t>
            </a:r>
          </a:p>
          <a:p>
            <a:pPr lvl="1" eaLnBrk="1" hangingPunct="1">
              <a:lnSpc>
                <a:spcPct val="90000"/>
              </a:lnSpc>
            </a:pPr>
            <a:r>
              <a:rPr lang="en-US" sz="2000" b="1" dirty="0">
                <a:solidFill>
                  <a:srgbClr val="034CA1"/>
                </a:solidFill>
                <a:latin typeface="Courier New" pitchFamily="49" charset="0"/>
              </a:rPr>
              <a:t>(int)2.9</a:t>
            </a:r>
            <a:r>
              <a:rPr lang="en-US" sz="2000" dirty="0"/>
              <a:t> evaluates to </a:t>
            </a:r>
            <a:r>
              <a:rPr lang="en-US" sz="2000" b="1" dirty="0">
                <a:solidFill>
                  <a:srgbClr val="034CA1"/>
                </a:solidFill>
                <a:latin typeface="Courier New" pitchFamily="49" charset="0"/>
              </a:rPr>
              <a:t>2</a:t>
            </a:r>
            <a:r>
              <a:rPr lang="en-US" sz="2000" dirty="0"/>
              <a:t>, not </a:t>
            </a:r>
            <a:r>
              <a:rPr lang="en-US" sz="2000" b="1" dirty="0">
                <a:solidFill>
                  <a:srgbClr val="034CA1"/>
                </a:solidFill>
                <a:latin typeface="Courier New" pitchFamily="49" charset="0"/>
              </a:rPr>
              <a:t>3</a:t>
            </a:r>
            <a:endParaRPr lang="en-US" sz="2000" dirty="0">
              <a:solidFill>
                <a:srgbClr val="034CA1"/>
              </a:solidFill>
              <a:latin typeface="Courier New" pitchFamily="49" charset="0"/>
            </a:endParaRPr>
          </a:p>
          <a:p>
            <a:pPr eaLnBrk="1" hangingPunct="1">
              <a:lnSpc>
                <a:spcPct val="90000"/>
              </a:lnSpc>
            </a:pPr>
            <a:r>
              <a:rPr lang="en-US" sz="2400" dirty="0"/>
              <a:t>When the value of an integer type is assigned to a variable of a floating-point type, Java performs an automatic type cast called a </a:t>
            </a:r>
            <a:r>
              <a:rPr lang="en-US" sz="2400" i="1" dirty="0"/>
              <a:t>type coercion</a:t>
            </a:r>
          </a:p>
          <a:p>
            <a:pPr marL="0" indent="0" eaLnBrk="1" hangingPunct="1">
              <a:lnSpc>
                <a:spcPct val="90000"/>
              </a:lnSpc>
              <a:buNone/>
            </a:pPr>
            <a:r>
              <a:rPr lang="en-US" sz="2400" i="1" dirty="0"/>
              <a:t> Type </a:t>
            </a:r>
            <a:r>
              <a:rPr lang="en-US" sz="2400" i="1" dirty="0" err="1"/>
              <a:t>Coersion</a:t>
            </a:r>
            <a:r>
              <a:rPr lang="en-US" sz="2400" i="1" dirty="0"/>
              <a:t> works using these uses of order:</a:t>
            </a:r>
          </a:p>
          <a:p>
            <a:pPr eaLnBrk="1" hangingPunct="1">
              <a:lnSpc>
                <a:spcPct val="90000"/>
              </a:lnSpc>
            </a:pP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rPr>
              <a:t>byte</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sym typeface="Symbol" pitchFamily="18" charset="2"/>
              </a:rPr>
              <a: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rPr>
              <a:t>short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sym typeface="Symbol" pitchFamily="18" charset="2"/>
              </a:rPr>
              <a: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rPr>
              <a:t>char</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sym typeface="Symbol" pitchFamily="18" charset="2"/>
              </a:rPr>
              <a: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rPr>
              <a:t>int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sym typeface="Symbol" pitchFamily="18" charset="2"/>
              </a:rPr>
              <a: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rPr>
              <a:t>long</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sym typeface="Symbol" pitchFamily="18" charset="2"/>
              </a:rPr>
              <a: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rPr>
              <a:t>float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sym typeface="Symbol" pitchFamily="18" charset="2"/>
              </a:rPr>
              <a:t></a:t>
            </a:r>
            <a:r>
              <a:rPr kumimoji="0" lang="en-US" sz="2000" b="1" i="0" u="none" strike="noStrike" kern="1200" cap="none" spc="0" normalizeH="0" baseline="0" noProof="0" dirty="0" err="1">
                <a:ln>
                  <a:noFill/>
                </a:ln>
                <a:solidFill>
                  <a:srgbClr val="034CA1"/>
                </a:solidFill>
                <a:effectLst/>
                <a:uLnTx/>
                <a:uFillTx/>
                <a:latin typeface="Courier New" pitchFamily="49" charset="0"/>
                <a:ea typeface="+mn-ea"/>
                <a:cs typeface="+mn-cs"/>
              </a:rPr>
              <a:t>double</a:t>
            </a:r>
            <a:endParaRPr kumimoji="0" lang="en-US" sz="2000" b="1" i="0" u="none" strike="noStrike" kern="1200" cap="none" spc="0" normalizeH="0" baseline="0" noProof="0" dirty="0">
              <a:ln>
                <a:noFill/>
              </a:ln>
              <a:solidFill>
                <a:srgbClr val="034CA1"/>
              </a:solidFill>
              <a:effectLst/>
              <a:uLnTx/>
              <a:uFillTx/>
              <a:latin typeface="Courier New" pitchFamily="49" charset="0"/>
              <a:ea typeface="+mn-ea"/>
              <a:cs typeface="+mn-cs"/>
            </a:endParaRPr>
          </a:p>
          <a:p>
            <a:pPr eaLnBrk="1" hangingPunct="1">
              <a:lnSpc>
                <a:spcPct val="90000"/>
              </a:lnSpc>
            </a:pPr>
            <a:endParaRPr lang="en-US" sz="2400" i="1" dirty="0"/>
          </a:p>
          <a:p>
            <a:pPr lvl="2" eaLnBrk="1" hangingPunct="1">
              <a:lnSpc>
                <a:spcPct val="90000"/>
              </a:lnSpc>
              <a:buFontTx/>
              <a:buNone/>
            </a:pPr>
            <a:r>
              <a:rPr lang="en-US" sz="2000" b="1" dirty="0">
                <a:solidFill>
                  <a:srgbClr val="034CA1"/>
                </a:solidFill>
                <a:latin typeface="Courier New" pitchFamily="49" charset="0"/>
              </a:rPr>
              <a:t>double d = 5;</a:t>
            </a:r>
            <a:endParaRPr lang="en-US" sz="2000" dirty="0">
              <a:solidFill>
                <a:srgbClr val="034CA1"/>
              </a:solidFill>
              <a:latin typeface="Courier New" pitchFamily="49" charset="0"/>
            </a:endParaRPr>
          </a:p>
          <a:p>
            <a:pPr eaLnBrk="1" hangingPunct="1">
              <a:lnSpc>
                <a:spcPct val="90000"/>
              </a:lnSpc>
            </a:pPr>
            <a:r>
              <a:rPr lang="en-US" sz="2400" dirty="0"/>
              <a:t>In contrast, it is illegal to place a </a:t>
            </a:r>
            <a:r>
              <a:rPr lang="en-US" sz="2400" b="1" dirty="0">
                <a:solidFill>
                  <a:srgbClr val="034CA1"/>
                </a:solidFill>
                <a:latin typeface="Courier New" pitchFamily="49" charset="0"/>
              </a:rPr>
              <a:t>double</a:t>
            </a:r>
            <a:r>
              <a:rPr lang="en-US" sz="2400" dirty="0"/>
              <a:t> value into an </a:t>
            </a:r>
            <a:r>
              <a:rPr lang="en-US" sz="2400" b="1" dirty="0">
                <a:solidFill>
                  <a:srgbClr val="034CA1"/>
                </a:solidFill>
                <a:latin typeface="Courier New" pitchFamily="49" charset="0"/>
              </a:rPr>
              <a:t>int</a:t>
            </a:r>
            <a:r>
              <a:rPr lang="en-US" sz="2400" dirty="0"/>
              <a:t> variable without an explicit type cast</a:t>
            </a:r>
          </a:p>
          <a:p>
            <a:pPr lvl="2" eaLnBrk="1" hangingPunct="1">
              <a:lnSpc>
                <a:spcPct val="90000"/>
              </a:lnSpc>
              <a:buFontTx/>
              <a:buNone/>
            </a:pPr>
            <a:r>
              <a:rPr lang="en-US" sz="2000" b="1" dirty="0">
                <a:solidFill>
                  <a:srgbClr val="CC3300"/>
                </a:solidFill>
                <a:latin typeface="Courier New" pitchFamily="49" charset="0"/>
              </a:rPr>
              <a:t>int </a:t>
            </a:r>
            <a:r>
              <a:rPr lang="en-US" sz="2000" b="1" dirty="0" err="1">
                <a:solidFill>
                  <a:srgbClr val="CC3300"/>
                </a:solidFill>
                <a:latin typeface="Courier New" pitchFamily="49" charset="0"/>
              </a:rPr>
              <a:t>i</a:t>
            </a:r>
            <a:r>
              <a:rPr lang="en-US" sz="2000" b="1" dirty="0">
                <a:solidFill>
                  <a:srgbClr val="CC3300"/>
                </a:solidFill>
                <a:latin typeface="Courier New" pitchFamily="49" charset="0"/>
              </a:rPr>
              <a:t> = 5.5; // Illegal</a:t>
            </a:r>
          </a:p>
          <a:p>
            <a:pPr lvl="2" eaLnBrk="1" hangingPunct="1">
              <a:lnSpc>
                <a:spcPct val="90000"/>
              </a:lnSpc>
              <a:buFontTx/>
              <a:buNone/>
            </a:pPr>
            <a:r>
              <a:rPr lang="en-US" sz="2000" b="1" dirty="0">
                <a:solidFill>
                  <a:srgbClr val="034CA1"/>
                </a:solidFill>
                <a:latin typeface="Courier New" pitchFamily="49" charset="0"/>
              </a:rPr>
              <a:t>int </a:t>
            </a:r>
            <a:r>
              <a:rPr lang="en-US" sz="2000" b="1" dirty="0" err="1">
                <a:solidFill>
                  <a:srgbClr val="034CA1"/>
                </a:solidFill>
                <a:latin typeface="Courier New" pitchFamily="49" charset="0"/>
              </a:rPr>
              <a:t>i</a:t>
            </a:r>
            <a:r>
              <a:rPr lang="en-US" sz="2000" b="1" dirty="0">
                <a:solidFill>
                  <a:srgbClr val="034CA1"/>
                </a:solidFill>
                <a:latin typeface="Courier New" pitchFamily="49" charset="0"/>
              </a:rPr>
              <a:t> = (int)5.5 // Correct</a:t>
            </a:r>
          </a:p>
        </p:txBody>
      </p:sp>
      <p:sp>
        <p:nvSpPr>
          <p:cNvPr id="6" name="Slide Number Placeholder 5"/>
          <p:cNvSpPr>
            <a:spLocks noGrp="1"/>
          </p:cNvSpPr>
          <p:nvPr>
            <p:ph type="sldNum" sz="quarter" idx="11"/>
          </p:nvPr>
        </p:nvSpPr>
        <p:spPr/>
        <p:txBody>
          <a:bodyPr/>
          <a:lstStyle/>
          <a:p>
            <a:pPr>
              <a:defRPr/>
            </a:pPr>
            <a:r>
              <a:rPr lang="en-US"/>
              <a:t>1-</a:t>
            </a:r>
            <a:fld id="{E3D08400-9F5C-4DF2-A323-E2179796B33C}" type="slidenum">
              <a:rPr lang="en-US"/>
              <a:pPr>
                <a:defRPr/>
              </a:pPr>
              <a:t>71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t>The Class </a:t>
            </a:r>
            <a:r>
              <a:rPr lang="en-US" b="1">
                <a:latin typeface="Courier New" pitchFamily="49" charset="0"/>
              </a:rPr>
              <a:t>String</a:t>
            </a:r>
            <a:endParaRPr lang="en-US">
              <a:latin typeface="Courier New" pitchFamily="49" charset="0"/>
            </a:endParaRPr>
          </a:p>
        </p:txBody>
      </p:sp>
      <p:sp>
        <p:nvSpPr>
          <p:cNvPr id="60419" name="Rectangle 3"/>
          <p:cNvSpPr>
            <a:spLocks noGrp="1" noChangeArrowheads="1"/>
          </p:cNvSpPr>
          <p:nvPr>
            <p:ph type="body" idx="1"/>
          </p:nvPr>
        </p:nvSpPr>
        <p:spPr>
          <a:xfrm>
            <a:off x="609600" y="1295400"/>
            <a:ext cx="8229600" cy="4525963"/>
          </a:xfrm>
        </p:spPr>
        <p:txBody>
          <a:bodyPr/>
          <a:lstStyle/>
          <a:p>
            <a:pPr eaLnBrk="1" hangingPunct="1">
              <a:lnSpc>
                <a:spcPct val="90000"/>
              </a:lnSpc>
            </a:pPr>
            <a:r>
              <a:rPr lang="en-US" sz="2400" dirty="0"/>
              <a:t>There is no primitive type for strings in Java</a:t>
            </a:r>
          </a:p>
          <a:p>
            <a:pPr eaLnBrk="1" hangingPunct="1">
              <a:lnSpc>
                <a:spcPct val="90000"/>
              </a:lnSpc>
            </a:pPr>
            <a:r>
              <a:rPr lang="en-US" sz="2400" dirty="0"/>
              <a:t>The name ‘String’ comes from the fact Strings store strings of characters. Like stringing up ‘m’ , ‘e’, ‘s’, ‘s’, and ‘</a:t>
            </a:r>
            <a:r>
              <a:rPr lang="en-US" sz="2400" dirty="0" err="1"/>
              <a:t>i</a:t>
            </a:r>
            <a:r>
              <a:rPr lang="en-US" sz="2400" dirty="0"/>
              <a:t>’ would give you “</a:t>
            </a:r>
            <a:r>
              <a:rPr lang="en-US" sz="2400" dirty="0" err="1"/>
              <a:t>messi</a:t>
            </a:r>
            <a:r>
              <a:rPr lang="en-US" sz="2400" dirty="0"/>
              <a:t>”.</a:t>
            </a:r>
          </a:p>
          <a:p>
            <a:pPr eaLnBrk="1" hangingPunct="1">
              <a:lnSpc>
                <a:spcPct val="90000"/>
              </a:lnSpc>
            </a:pPr>
            <a:r>
              <a:rPr lang="en-US" sz="2400" dirty="0"/>
              <a:t>The class </a:t>
            </a:r>
            <a:r>
              <a:rPr lang="en-US" sz="2400" b="1" dirty="0">
                <a:solidFill>
                  <a:srgbClr val="034CA1"/>
                </a:solidFill>
                <a:latin typeface="Courier New" pitchFamily="49" charset="0"/>
              </a:rPr>
              <a:t>String</a:t>
            </a:r>
            <a:r>
              <a:rPr lang="en-US" sz="2400" dirty="0"/>
              <a:t> is a predefined class in Java that is used to store and process strings</a:t>
            </a:r>
          </a:p>
          <a:p>
            <a:pPr eaLnBrk="1" hangingPunct="1">
              <a:lnSpc>
                <a:spcPct val="90000"/>
              </a:lnSpc>
            </a:pPr>
            <a:r>
              <a:rPr lang="en-US" sz="2400" dirty="0"/>
              <a:t>Objects of type </a:t>
            </a:r>
            <a:r>
              <a:rPr lang="en-US" sz="2400" b="1" dirty="0">
                <a:solidFill>
                  <a:srgbClr val="034CA1"/>
                </a:solidFill>
                <a:latin typeface="Courier New" pitchFamily="49" charset="0"/>
              </a:rPr>
              <a:t>String</a:t>
            </a:r>
            <a:r>
              <a:rPr lang="en-US" sz="2400" dirty="0"/>
              <a:t> are made up of strings of characters that are written within double quotes</a:t>
            </a:r>
          </a:p>
          <a:p>
            <a:pPr lvl="1" eaLnBrk="1" hangingPunct="1">
              <a:lnSpc>
                <a:spcPct val="90000"/>
              </a:lnSpc>
            </a:pPr>
            <a:r>
              <a:rPr lang="en-US" sz="2000" dirty="0"/>
              <a:t>Any quoted string is a constant of type </a:t>
            </a:r>
            <a:r>
              <a:rPr lang="en-US" sz="2000" b="1" dirty="0">
                <a:solidFill>
                  <a:srgbClr val="034CA1"/>
                </a:solidFill>
                <a:latin typeface="Courier New" pitchFamily="49" charset="0"/>
              </a:rPr>
              <a:t>String</a:t>
            </a:r>
            <a:endParaRPr lang="en-US" sz="2000" dirty="0">
              <a:solidFill>
                <a:srgbClr val="034CA1"/>
              </a:solidFill>
              <a:latin typeface="Courier New" pitchFamily="49" charset="0"/>
            </a:endParaRPr>
          </a:p>
          <a:p>
            <a:pPr lvl="2" eaLnBrk="1" hangingPunct="1">
              <a:lnSpc>
                <a:spcPct val="90000"/>
              </a:lnSpc>
              <a:buFontTx/>
              <a:buNone/>
            </a:pPr>
            <a:r>
              <a:rPr lang="en-US" sz="2000" b="1" dirty="0">
                <a:solidFill>
                  <a:srgbClr val="034CA1"/>
                </a:solidFill>
                <a:latin typeface="Courier New" pitchFamily="49" charset="0"/>
              </a:rPr>
              <a:t>"Live long and prosper."</a:t>
            </a:r>
            <a:endParaRPr lang="en-US" sz="2000" dirty="0">
              <a:solidFill>
                <a:srgbClr val="034CA1"/>
              </a:solidFill>
              <a:latin typeface="Courier New" pitchFamily="49" charset="0"/>
            </a:endParaRPr>
          </a:p>
          <a:p>
            <a:pPr eaLnBrk="1" hangingPunct="1">
              <a:lnSpc>
                <a:spcPct val="90000"/>
              </a:lnSpc>
            </a:pPr>
            <a:r>
              <a:rPr lang="en-US" sz="2400" dirty="0"/>
              <a:t>A variable of type </a:t>
            </a:r>
            <a:r>
              <a:rPr lang="en-US" sz="2400" b="1" dirty="0">
                <a:solidFill>
                  <a:srgbClr val="034CA1"/>
                </a:solidFill>
                <a:latin typeface="Courier New" pitchFamily="49" charset="0"/>
              </a:rPr>
              <a:t>String</a:t>
            </a:r>
            <a:r>
              <a:rPr lang="en-US" sz="2400" dirty="0"/>
              <a:t> can be given the value of a </a:t>
            </a:r>
            <a:r>
              <a:rPr lang="en-US" sz="2400" b="1" dirty="0">
                <a:solidFill>
                  <a:srgbClr val="034CA1"/>
                </a:solidFill>
                <a:latin typeface="Courier New" pitchFamily="49" charset="0"/>
              </a:rPr>
              <a:t>String</a:t>
            </a:r>
            <a:r>
              <a:rPr lang="en-US" sz="2400" dirty="0"/>
              <a:t> object</a:t>
            </a:r>
          </a:p>
          <a:p>
            <a:pPr lvl="1" eaLnBrk="1" hangingPunct="1">
              <a:lnSpc>
                <a:spcPct val="90000"/>
              </a:lnSpc>
              <a:buFontTx/>
              <a:buNone/>
            </a:pPr>
            <a:r>
              <a:rPr lang="en-US" sz="2000" b="1" dirty="0">
                <a:solidFill>
                  <a:srgbClr val="034CA1"/>
                </a:solidFill>
                <a:latin typeface="Courier New" pitchFamily="49" charset="0"/>
              </a:rPr>
              <a:t>String blessing = "Live long and prosper.";</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935A4139-AF60-4880-8BC3-9EC667059439}" type="slidenum">
              <a:rPr lang="en-US"/>
              <a:pPr>
                <a:defRPr/>
              </a:pPr>
              <a:t>72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Concatenation of Strings</a:t>
            </a:r>
          </a:p>
        </p:txBody>
      </p:sp>
      <p:sp>
        <p:nvSpPr>
          <p:cNvPr id="61443" name="Rectangle 3"/>
          <p:cNvSpPr>
            <a:spLocks noGrp="1" noChangeArrowheads="1"/>
          </p:cNvSpPr>
          <p:nvPr>
            <p:ph type="body" idx="1"/>
          </p:nvPr>
        </p:nvSpPr>
        <p:spPr/>
        <p:txBody>
          <a:bodyPr/>
          <a:lstStyle/>
          <a:p>
            <a:pPr eaLnBrk="1" hangingPunct="1">
              <a:lnSpc>
                <a:spcPct val="90000"/>
              </a:lnSpc>
            </a:pPr>
            <a:r>
              <a:rPr lang="en-US" sz="2400" i="1"/>
              <a:t>Concatenation</a:t>
            </a:r>
            <a:r>
              <a:rPr lang="en-US" sz="2400"/>
              <a:t>:  Using the </a:t>
            </a:r>
            <a:r>
              <a:rPr lang="en-US" sz="2400">
                <a:solidFill>
                  <a:srgbClr val="034CA1"/>
                </a:solidFill>
              </a:rPr>
              <a:t>+</a:t>
            </a:r>
            <a:r>
              <a:rPr lang="en-US" sz="2400"/>
              <a:t> operator on two strings in order to connect them to form one longer string</a:t>
            </a:r>
          </a:p>
          <a:p>
            <a:pPr lvl="1" eaLnBrk="1" hangingPunct="1">
              <a:lnSpc>
                <a:spcPct val="90000"/>
              </a:lnSpc>
            </a:pPr>
            <a:r>
              <a:rPr lang="en-US" sz="2000"/>
              <a:t>If </a:t>
            </a:r>
            <a:r>
              <a:rPr lang="en-US" sz="2000" b="1">
                <a:solidFill>
                  <a:srgbClr val="034CA1"/>
                </a:solidFill>
                <a:latin typeface="Courier New" pitchFamily="49" charset="0"/>
              </a:rPr>
              <a:t>greeting</a:t>
            </a:r>
            <a:r>
              <a:rPr lang="en-US" sz="2000"/>
              <a:t> is equal to </a:t>
            </a:r>
            <a:r>
              <a:rPr lang="en-US" sz="2000" b="1">
                <a:solidFill>
                  <a:srgbClr val="034CA1"/>
                </a:solidFill>
                <a:latin typeface="Courier New" pitchFamily="49" charset="0"/>
              </a:rPr>
              <a:t>"Hello</a:t>
            </a:r>
            <a:r>
              <a:rPr lang="en-US" sz="2000" b="1"/>
              <a:t> </a:t>
            </a:r>
            <a:r>
              <a:rPr lang="en-US" sz="2000" b="1">
                <a:solidFill>
                  <a:srgbClr val="034CA1"/>
                </a:solidFill>
                <a:latin typeface="Courier New" pitchFamily="49" charset="0"/>
              </a:rPr>
              <a:t>"</a:t>
            </a:r>
            <a:r>
              <a:rPr lang="en-US" sz="2000"/>
              <a:t>, and </a:t>
            </a:r>
            <a:r>
              <a:rPr lang="en-US" sz="2000" b="1">
                <a:solidFill>
                  <a:srgbClr val="034CA1"/>
                </a:solidFill>
                <a:latin typeface="Courier New" pitchFamily="49" charset="0"/>
              </a:rPr>
              <a:t>javaClass</a:t>
            </a:r>
            <a:r>
              <a:rPr lang="en-US" sz="2000"/>
              <a:t> is equal to </a:t>
            </a:r>
            <a:r>
              <a:rPr lang="en-US" sz="2000" b="1">
                <a:solidFill>
                  <a:srgbClr val="034CA1"/>
                </a:solidFill>
                <a:latin typeface="Courier New" pitchFamily="49" charset="0"/>
              </a:rPr>
              <a:t>"class"</a:t>
            </a:r>
            <a:r>
              <a:rPr lang="en-US" sz="2000"/>
              <a:t>, then </a:t>
            </a:r>
            <a:r>
              <a:rPr lang="en-US" sz="2000" b="1">
                <a:solidFill>
                  <a:srgbClr val="034CA1"/>
                </a:solidFill>
                <a:latin typeface="Courier New" pitchFamily="49" charset="0"/>
              </a:rPr>
              <a:t>greeting + javaClass</a:t>
            </a:r>
            <a:r>
              <a:rPr lang="en-US" sz="2000"/>
              <a:t> is equal to </a:t>
            </a:r>
            <a:r>
              <a:rPr lang="en-US" sz="2000" b="1">
                <a:solidFill>
                  <a:srgbClr val="034CA1"/>
                </a:solidFill>
                <a:latin typeface="Courier New" pitchFamily="49" charset="0"/>
              </a:rPr>
              <a:t>"Hello class"</a:t>
            </a:r>
            <a:endParaRPr lang="en-US" sz="2000">
              <a:solidFill>
                <a:srgbClr val="034CA1"/>
              </a:solidFill>
              <a:latin typeface="Courier New" pitchFamily="49" charset="0"/>
            </a:endParaRPr>
          </a:p>
          <a:p>
            <a:pPr eaLnBrk="1" hangingPunct="1">
              <a:lnSpc>
                <a:spcPct val="90000"/>
              </a:lnSpc>
            </a:pPr>
            <a:r>
              <a:rPr lang="en-US" sz="2400"/>
              <a:t>Any number of strings can be concatenated together</a:t>
            </a:r>
          </a:p>
          <a:p>
            <a:pPr eaLnBrk="1" hangingPunct="1">
              <a:lnSpc>
                <a:spcPct val="90000"/>
              </a:lnSpc>
            </a:pPr>
            <a:r>
              <a:rPr lang="en-US" sz="2400"/>
              <a:t>When a string is combined with almost any other type of item, the result is a string</a:t>
            </a:r>
          </a:p>
          <a:p>
            <a:pPr lvl="1" eaLnBrk="1" hangingPunct="1">
              <a:lnSpc>
                <a:spcPct val="90000"/>
              </a:lnSpc>
            </a:pPr>
            <a:r>
              <a:rPr lang="en-US" sz="2000" b="1">
                <a:solidFill>
                  <a:srgbClr val="034CA1"/>
                </a:solidFill>
                <a:latin typeface="Courier New" pitchFamily="49" charset="0"/>
              </a:rPr>
              <a:t>"The answer is " + 42</a:t>
            </a:r>
            <a:r>
              <a:rPr lang="en-US" sz="2000"/>
              <a:t>   evaluates to  </a:t>
            </a:r>
          </a:p>
          <a:p>
            <a:pPr lvl="1" eaLnBrk="1" hangingPunct="1">
              <a:lnSpc>
                <a:spcPct val="90000"/>
              </a:lnSpc>
              <a:buFontTx/>
              <a:buNone/>
            </a:pPr>
            <a:r>
              <a:rPr lang="en-US" sz="2000">
                <a:solidFill>
                  <a:srgbClr val="034CA1"/>
                </a:solidFill>
                <a:latin typeface="Courier New" pitchFamily="49" charset="0"/>
              </a:rPr>
              <a:t>  </a:t>
            </a:r>
            <a:r>
              <a:rPr lang="en-US" sz="2000" b="1">
                <a:solidFill>
                  <a:srgbClr val="034CA1"/>
                </a:solidFill>
                <a:latin typeface="Courier New" pitchFamily="49" charset="0"/>
              </a:rPr>
              <a:t>"The answer is 42"</a:t>
            </a:r>
            <a:endParaRPr lang="en-US" sz="200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A9B58520-2E93-4030-8C6D-FC09ED337B8D}" type="slidenum">
              <a:rPr lang="en-US"/>
              <a:pPr>
                <a:defRPr/>
              </a:pPr>
              <a:t>73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4837E-50BC-E147-05AD-FEC496D9161E}"/>
              </a:ext>
            </a:extLst>
          </p:cNvPr>
          <p:cNvSpPr>
            <a:spLocks noGrp="1"/>
          </p:cNvSpPr>
          <p:nvPr>
            <p:ph type="title"/>
          </p:nvPr>
        </p:nvSpPr>
        <p:spPr>
          <a:xfrm>
            <a:off x="457200" y="274638"/>
            <a:ext cx="8229600" cy="715962"/>
          </a:xfrm>
        </p:spPr>
        <p:txBody>
          <a:bodyPr/>
          <a:lstStyle/>
          <a:p>
            <a:r>
              <a:rPr lang="en-ZA" dirty="0"/>
              <a:t>Example</a:t>
            </a:r>
          </a:p>
        </p:txBody>
      </p:sp>
      <p:pic>
        <p:nvPicPr>
          <p:cNvPr id="7" name="Content Placeholder 6">
            <a:extLst>
              <a:ext uri="{FF2B5EF4-FFF2-40B4-BE49-F238E27FC236}">
                <a16:creationId xmlns:a16="http://schemas.microsoft.com/office/drawing/2014/main" id="{FE3ED2BE-F7EE-3F03-C4AA-968B0528B7D4}"/>
              </a:ext>
            </a:extLst>
          </p:cNvPr>
          <p:cNvPicPr>
            <a:picLocks noGrp="1" noChangeAspect="1"/>
          </p:cNvPicPr>
          <p:nvPr>
            <p:ph idx="1"/>
          </p:nvPr>
        </p:nvPicPr>
        <p:blipFill>
          <a:blip r:embed="rId2"/>
          <a:stretch>
            <a:fillRect/>
          </a:stretch>
        </p:blipFill>
        <p:spPr>
          <a:xfrm>
            <a:off x="533400" y="990600"/>
            <a:ext cx="6477000" cy="5397500"/>
          </a:xfrm>
        </p:spPr>
      </p:pic>
      <p:sp>
        <p:nvSpPr>
          <p:cNvPr id="4" name="Slide Number Placeholder 3">
            <a:extLst>
              <a:ext uri="{FF2B5EF4-FFF2-40B4-BE49-F238E27FC236}">
                <a16:creationId xmlns:a16="http://schemas.microsoft.com/office/drawing/2014/main" id="{1020BAC3-3D9D-7830-2A8C-07A9913D5220}"/>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74</a:t>
            </a:fld>
            <a:endParaRPr lang="en-US"/>
          </a:p>
        </p:txBody>
      </p:sp>
      <p:sp>
        <p:nvSpPr>
          <p:cNvPr id="5" name="Footer Placeholder 4">
            <a:extLst>
              <a:ext uri="{FF2B5EF4-FFF2-40B4-BE49-F238E27FC236}">
                <a16:creationId xmlns:a16="http://schemas.microsoft.com/office/drawing/2014/main" id="{98317409-227C-9B17-4893-92386BEC83E5}"/>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614559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13174" y="-228600"/>
            <a:ext cx="8229600" cy="1143000"/>
          </a:xfrm>
        </p:spPr>
        <p:txBody>
          <a:bodyPr/>
          <a:lstStyle/>
          <a:p>
            <a:pPr eaLnBrk="1" hangingPunct="1"/>
            <a:r>
              <a:rPr lang="en-US" dirty="0"/>
              <a:t>Classes, Objects, and Methods</a:t>
            </a:r>
          </a:p>
        </p:txBody>
      </p:sp>
      <p:sp>
        <p:nvSpPr>
          <p:cNvPr id="62467" name="Rectangle 3"/>
          <p:cNvSpPr>
            <a:spLocks noGrp="1" noChangeArrowheads="1"/>
          </p:cNvSpPr>
          <p:nvPr>
            <p:ph type="body" idx="1"/>
          </p:nvPr>
        </p:nvSpPr>
        <p:spPr>
          <a:xfrm>
            <a:off x="304800" y="3177380"/>
            <a:ext cx="8229600" cy="4525963"/>
          </a:xfrm>
        </p:spPr>
        <p:txBody>
          <a:bodyPr/>
          <a:lstStyle/>
          <a:p>
            <a:pPr eaLnBrk="1" hangingPunct="1">
              <a:lnSpc>
                <a:spcPct val="90000"/>
              </a:lnSpc>
            </a:pPr>
            <a:endParaRPr lang="en-US" sz="2400" dirty="0"/>
          </a:p>
          <a:p>
            <a:pPr eaLnBrk="1" hangingPunct="1">
              <a:lnSpc>
                <a:spcPct val="90000"/>
              </a:lnSpc>
            </a:pPr>
            <a:r>
              <a:rPr lang="en-US" sz="2400" dirty="0"/>
              <a:t>A </a:t>
            </a:r>
            <a:r>
              <a:rPr lang="en-US" sz="2400" i="1" dirty="0"/>
              <a:t>class</a:t>
            </a:r>
            <a:r>
              <a:rPr lang="en-US" sz="2400" dirty="0"/>
              <a:t> is the name for a type whose values are objects</a:t>
            </a:r>
          </a:p>
          <a:p>
            <a:pPr eaLnBrk="1" hangingPunct="1">
              <a:lnSpc>
                <a:spcPct val="90000"/>
              </a:lnSpc>
            </a:pPr>
            <a:r>
              <a:rPr lang="en-US" sz="2400" i="1" dirty="0"/>
              <a:t>Objects</a:t>
            </a:r>
            <a:r>
              <a:rPr lang="en-US" sz="2400" dirty="0"/>
              <a:t> are entities that store data and take actions</a:t>
            </a:r>
          </a:p>
          <a:p>
            <a:pPr lvl="1" eaLnBrk="1" hangingPunct="1">
              <a:lnSpc>
                <a:spcPct val="90000"/>
              </a:lnSpc>
            </a:pPr>
            <a:r>
              <a:rPr lang="en-US" sz="2000" dirty="0"/>
              <a:t>Objects of the </a:t>
            </a:r>
            <a:r>
              <a:rPr lang="en-US" sz="2000" b="1" dirty="0">
                <a:solidFill>
                  <a:srgbClr val="034CA1"/>
                </a:solidFill>
                <a:latin typeface="Courier New" pitchFamily="49" charset="0"/>
              </a:rPr>
              <a:t>String</a:t>
            </a:r>
            <a:r>
              <a:rPr lang="en-US" sz="2000" dirty="0"/>
              <a:t> class store data consisting of strings of characters</a:t>
            </a:r>
          </a:p>
          <a:p>
            <a:pPr eaLnBrk="1" hangingPunct="1">
              <a:lnSpc>
                <a:spcPct val="90000"/>
              </a:lnSpc>
            </a:pPr>
            <a:r>
              <a:rPr lang="en-US" sz="2400" dirty="0"/>
              <a:t>The actions that an object can take are called </a:t>
            </a:r>
            <a:r>
              <a:rPr lang="en-US" sz="2400" i="1" dirty="0"/>
              <a:t>methods</a:t>
            </a:r>
          </a:p>
          <a:p>
            <a:pPr lvl="1" eaLnBrk="1" hangingPunct="1">
              <a:lnSpc>
                <a:spcPct val="90000"/>
              </a:lnSpc>
            </a:pPr>
            <a:r>
              <a:rPr lang="en-US" sz="2000" dirty="0"/>
              <a:t>Methods can return a value of a single type and/or perform an action</a:t>
            </a:r>
          </a:p>
          <a:p>
            <a:pPr lvl="1" eaLnBrk="1" hangingPunct="1">
              <a:lnSpc>
                <a:spcPct val="90000"/>
              </a:lnSpc>
            </a:pPr>
            <a:r>
              <a:rPr lang="en-US" sz="2000" dirty="0"/>
              <a:t>All objects within a class have the same methods, but each can have different data values</a:t>
            </a:r>
          </a:p>
        </p:txBody>
      </p:sp>
      <p:sp>
        <p:nvSpPr>
          <p:cNvPr id="6" name="Slide Number Placeholder 5"/>
          <p:cNvSpPr>
            <a:spLocks noGrp="1"/>
          </p:cNvSpPr>
          <p:nvPr>
            <p:ph type="sldNum" sz="quarter" idx="11"/>
          </p:nvPr>
        </p:nvSpPr>
        <p:spPr/>
        <p:txBody>
          <a:bodyPr/>
          <a:lstStyle/>
          <a:p>
            <a:pPr>
              <a:defRPr/>
            </a:pPr>
            <a:r>
              <a:rPr lang="en-US"/>
              <a:t>1-</a:t>
            </a:r>
            <a:fld id="{061B3CC8-51E6-46A3-A0A6-06645C04101B}" type="slidenum">
              <a:rPr lang="en-US"/>
              <a:pPr>
                <a:defRPr/>
              </a:pPr>
              <a:t>75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
        <p:nvSpPr>
          <p:cNvPr id="3" name="TextBox 2">
            <a:extLst>
              <a:ext uri="{FF2B5EF4-FFF2-40B4-BE49-F238E27FC236}">
                <a16:creationId xmlns:a16="http://schemas.microsoft.com/office/drawing/2014/main" id="{937B2250-079B-3A75-518E-09266D6B5772}"/>
              </a:ext>
            </a:extLst>
          </p:cNvPr>
          <p:cNvSpPr txBox="1"/>
          <p:nvPr/>
        </p:nvSpPr>
        <p:spPr>
          <a:xfrm>
            <a:off x="681613" y="823183"/>
            <a:ext cx="8237974" cy="2585323"/>
          </a:xfrm>
          <a:prstGeom prst="rect">
            <a:avLst/>
          </a:prstGeom>
          <a:noFill/>
        </p:spPr>
        <p:txBody>
          <a:bodyPr wrap="square">
            <a:spAutoFit/>
          </a:bodyPr>
          <a:lstStyle/>
          <a:p>
            <a:r>
              <a:rPr lang="en-US" dirty="0">
                <a:latin typeface="Calibri (Body)"/>
              </a:rPr>
              <a:t>In Java, primitive types like int and </a:t>
            </a:r>
            <a:r>
              <a:rPr lang="en-US" dirty="0" err="1">
                <a:latin typeface="Calibri (Body)"/>
              </a:rPr>
              <a:t>boolean</a:t>
            </a:r>
            <a:r>
              <a:rPr lang="en-US" dirty="0">
                <a:latin typeface="Calibri (Body)"/>
              </a:rPr>
              <a:t> are simple data holders that store values directly and operate quickly. </a:t>
            </a:r>
          </a:p>
          <a:p>
            <a:endParaRPr lang="en-US" dirty="0">
              <a:latin typeface="Calibri (Body)"/>
            </a:endParaRPr>
          </a:p>
          <a:p>
            <a:r>
              <a:rPr lang="en-US" dirty="0">
                <a:latin typeface="Calibri (Body)"/>
              </a:rPr>
              <a:t>They don’t have methods or attributes. Classes, on the other hand, are blueprints for creating objects that can include methods and attributes, and they support more complex behaviors and data management. </a:t>
            </a:r>
          </a:p>
          <a:p>
            <a:endParaRPr lang="en-US" dirty="0">
              <a:latin typeface="Calibri (Body)"/>
            </a:endParaRPr>
          </a:p>
          <a:p>
            <a:r>
              <a:rPr lang="en-US" dirty="0">
                <a:latin typeface="Calibri (Body)"/>
              </a:rPr>
              <a:t>Objects from classes are passed by reference, allowing interactions and modifications directly on the original object.</a:t>
            </a:r>
            <a:endParaRPr lang="en-ZA" dirty="0">
              <a:latin typeface="Calibri (Body)"/>
            </a:endParaRP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DC2B-7516-9E75-DEFE-86424825E451}"/>
              </a:ext>
            </a:extLst>
          </p:cNvPr>
          <p:cNvSpPr>
            <a:spLocks noGrp="1"/>
          </p:cNvSpPr>
          <p:nvPr>
            <p:ph type="title"/>
          </p:nvPr>
        </p:nvSpPr>
        <p:spPr>
          <a:xfrm>
            <a:off x="457199" y="123965"/>
            <a:ext cx="8229600" cy="563562"/>
          </a:xfrm>
        </p:spPr>
        <p:txBody>
          <a:bodyPr/>
          <a:lstStyle/>
          <a:p>
            <a:r>
              <a:rPr lang="en-ZA" dirty="0"/>
              <a:t>Example: A Car</a:t>
            </a:r>
          </a:p>
        </p:txBody>
      </p:sp>
      <p:sp>
        <p:nvSpPr>
          <p:cNvPr id="4" name="Slide Number Placeholder 3">
            <a:extLst>
              <a:ext uri="{FF2B5EF4-FFF2-40B4-BE49-F238E27FC236}">
                <a16:creationId xmlns:a16="http://schemas.microsoft.com/office/drawing/2014/main" id="{8E60C55F-677C-B862-F41B-9B34263B6127}"/>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76</a:t>
            </a:fld>
            <a:endParaRPr lang="en-US"/>
          </a:p>
        </p:txBody>
      </p:sp>
      <p:sp>
        <p:nvSpPr>
          <p:cNvPr id="5" name="Footer Placeholder 4">
            <a:extLst>
              <a:ext uri="{FF2B5EF4-FFF2-40B4-BE49-F238E27FC236}">
                <a16:creationId xmlns:a16="http://schemas.microsoft.com/office/drawing/2014/main" id="{C18CFD11-9748-5B07-8325-5F0761E2D7E4}"/>
              </a:ext>
            </a:extLst>
          </p:cNvPr>
          <p:cNvSpPr>
            <a:spLocks noGrp="1"/>
          </p:cNvSpPr>
          <p:nvPr>
            <p:ph type="ftr" sz="quarter" idx="12"/>
          </p:nvPr>
        </p:nvSpPr>
        <p:spPr/>
        <p:txBody>
          <a:bodyPr/>
          <a:lstStyle/>
          <a:p>
            <a:r>
              <a:rPr lang="en-US"/>
              <a:t>Copyright © 2017 Pearson Ltd. All rights reserved.</a:t>
            </a:r>
            <a:endParaRPr lang="en-CA" dirty="0"/>
          </a:p>
        </p:txBody>
      </p:sp>
      <p:sp>
        <p:nvSpPr>
          <p:cNvPr id="6" name="Rectangle 1">
            <a:extLst>
              <a:ext uri="{FF2B5EF4-FFF2-40B4-BE49-F238E27FC236}">
                <a16:creationId xmlns:a16="http://schemas.microsoft.com/office/drawing/2014/main" id="{E0579629-7A38-622C-37C9-A1162FBAE259}"/>
              </a:ext>
            </a:extLst>
          </p:cNvPr>
          <p:cNvSpPr>
            <a:spLocks noGrp="1" noChangeArrowheads="1"/>
          </p:cNvSpPr>
          <p:nvPr>
            <p:ph idx="1"/>
          </p:nvPr>
        </p:nvSpPr>
        <p:spPr bwMode="auto">
          <a:xfrm>
            <a:off x="342899" y="506491"/>
            <a:ext cx="8458199"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1" u="none" strike="noStrike" cap="none" normalizeH="0" baseline="0" dirty="0">
                <a:ln>
                  <a:noFill/>
                </a:ln>
                <a:effectLst/>
                <a:latin typeface="Arial" panose="020B0604020202020204" pitchFamily="34" charset="0"/>
              </a:rPr>
              <a:t>Class</a:t>
            </a:r>
            <a:r>
              <a:rPr kumimoji="0" lang="en-US" altLang="en-US" sz="1800" b="0" i="1" u="none" strike="noStrike" cap="none" normalizeH="0" baseline="0" dirty="0">
                <a:ln>
                  <a:noFill/>
                </a:ln>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a:ln>
                  <a:noFill/>
                </a:ln>
                <a:solidFill>
                  <a:schemeClr val="tx2">
                    <a:lumMod val="75000"/>
                  </a:schemeClr>
                </a:solidFill>
                <a:effectLst/>
                <a:latin typeface="Arial" panose="020B0604020202020204" pitchFamily="34" charset="0"/>
              </a:rPr>
              <a:t>Car</a:t>
            </a: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Consider the class as a blueprint. It defines what a car is in general. It doesn't describe a specific car but outlines the properties (like color, make, model) and behaviors (like driving, braking) that any car will have.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1" u="none" strike="noStrike" cap="none" normalizeH="0" baseline="0" dirty="0">
                <a:ln>
                  <a:noFill/>
                </a:ln>
                <a:solidFill>
                  <a:schemeClr val="tx1"/>
                </a:solidFill>
                <a:effectLst/>
                <a:latin typeface="Arial" panose="020B0604020202020204" pitchFamily="34" charset="0"/>
              </a:rPr>
              <a:t>Objects</a:t>
            </a:r>
            <a:r>
              <a:rPr kumimoji="0" lang="en-US" altLang="en-US" sz="1800" b="0" i="1"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err="1">
                <a:ln>
                  <a:noFill/>
                </a:ln>
                <a:solidFill>
                  <a:schemeClr val="tx2">
                    <a:lumMod val="75000"/>
                  </a:schemeClr>
                </a:solidFill>
                <a:effectLst/>
                <a:latin typeface="Arial" panose="020B0604020202020204" pitchFamily="34" charset="0"/>
              </a:rPr>
              <a:t>myCar</a:t>
            </a:r>
            <a:r>
              <a:rPr kumimoji="0" lang="en-US" altLang="en-US" sz="1800" b="0" i="1"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An object is a specific instance of a class. If the class is a blueprint, an object is a real building made from that blueprint. For example, your personal car is an object of the class Car. It has specific characteristics like being a red Honda Civic.</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1" u="none" strike="noStrike" cap="none" normalizeH="0" baseline="0" dirty="0">
                <a:ln>
                  <a:noFill/>
                </a:ln>
                <a:solidFill>
                  <a:schemeClr val="tx1"/>
                </a:solidFill>
                <a:effectLst/>
                <a:latin typeface="Arial" panose="020B0604020202020204" pitchFamily="34" charset="0"/>
              </a:rPr>
              <a:t>Methods</a:t>
            </a:r>
            <a:r>
              <a:rPr kumimoji="0" lang="en-US" altLang="en-US" sz="1800" b="0" i="1"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1" u="none" strike="noStrike" cap="none" normalizeH="0" baseline="0" dirty="0">
                <a:ln>
                  <a:noFill/>
                </a:ln>
                <a:solidFill>
                  <a:schemeClr val="tx2">
                    <a:lumMod val="75000"/>
                  </a:schemeClr>
                </a:solidFill>
                <a:effectLst/>
                <a:latin typeface="Arial" panose="020B0604020202020204" pitchFamily="34" charset="0"/>
              </a:rPr>
              <a:t>drive()</a:t>
            </a:r>
            <a:r>
              <a:rPr kumimoji="0" lang="en-US" altLang="en-US" sz="1800" b="0" i="1" u="none" strike="noStrike" cap="none" normalizeH="0" baseline="0" dirty="0">
                <a:ln>
                  <a:noFill/>
                </a:ln>
                <a:solidFill>
                  <a:schemeClr val="tx2">
                    <a:lumMod val="75000"/>
                  </a:schemeClr>
                </a:solidFill>
                <a:effectLst/>
                <a:latin typeface="Arial" panose="020B0604020202020204" pitchFamily="34" charset="0"/>
              </a:rPr>
              <a:t>, </a:t>
            </a:r>
            <a:r>
              <a:rPr kumimoji="0" lang="en-US" altLang="en-US" sz="1800" b="1" i="1" u="none" strike="noStrike" cap="none" normalizeH="0" baseline="0" dirty="0">
                <a:ln>
                  <a:noFill/>
                </a:ln>
                <a:solidFill>
                  <a:schemeClr val="tx2">
                    <a:lumMod val="75000"/>
                  </a:schemeClr>
                </a:solidFill>
                <a:effectLst/>
                <a:latin typeface="Arial" panose="020B0604020202020204" pitchFamily="34" charset="0"/>
              </a:rPr>
              <a:t>brake()</a:t>
            </a:r>
            <a:r>
              <a:rPr kumimoji="0" lang="en-US" altLang="en-US" sz="1800" b="0" i="1" u="none" strike="noStrike" cap="none" normalizeH="0" baseline="0" dirty="0">
                <a:ln>
                  <a:noFill/>
                </a:ln>
                <a:solidFill>
                  <a:schemeClr val="tx2">
                    <a:lumMod val="75000"/>
                  </a:schemeClr>
                </a:solidFill>
                <a:effectLst/>
                <a:latin typeface="Arial" panose="020B0604020202020204" pitchFamily="34" charset="0"/>
              </a:rPr>
              <a:t>, </a:t>
            </a:r>
            <a:r>
              <a:rPr kumimoji="0" lang="en-US" altLang="en-US" sz="1800" b="1" i="1" u="none" strike="noStrike" cap="none" normalizeH="0" baseline="0" dirty="0" err="1">
                <a:ln>
                  <a:noFill/>
                </a:ln>
                <a:solidFill>
                  <a:schemeClr val="tx2">
                    <a:lumMod val="75000"/>
                  </a:schemeClr>
                </a:solidFill>
                <a:effectLst/>
                <a:latin typeface="Arial" panose="020B0604020202020204" pitchFamily="34" charset="0"/>
              </a:rPr>
              <a:t>turnOnLights</a:t>
            </a:r>
            <a:r>
              <a:rPr kumimoji="0" lang="en-US" altLang="en-US" sz="1800" b="1" i="1" u="none" strike="noStrike" cap="none" normalizeH="0" baseline="0" dirty="0">
                <a:ln>
                  <a:noFill/>
                </a:ln>
                <a:solidFill>
                  <a:schemeClr val="tx2">
                    <a:lumMod val="75000"/>
                  </a:schemeClr>
                </a:solidFill>
                <a:effectLst/>
                <a:latin typeface="Arial" panose="020B0604020202020204" pitchFamily="34" charset="0"/>
              </a:rPr>
              <a:t>()</a:t>
            </a:r>
            <a:r>
              <a:rPr kumimoji="0" lang="en-US" altLang="en-US" sz="1800" b="0" i="1" u="none" strike="noStrike" cap="none" normalizeH="0" baseline="0" dirty="0">
                <a:ln>
                  <a:noFill/>
                </a:ln>
                <a:solidFill>
                  <a:schemeClr val="tx2">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These are actions that the car can perform. Methods define what type of functionality an object of a class can have. For example, all cars can drive, so </a:t>
            </a:r>
            <a:r>
              <a:rPr kumimoji="0" lang="en-US" altLang="en-US" sz="1800" b="0" i="0" u="none" strike="noStrike" cap="none" normalizeH="0" baseline="0" dirty="0">
                <a:ln>
                  <a:noFill/>
                </a:ln>
                <a:solidFill>
                  <a:schemeClr val="tx1"/>
                </a:solidFill>
                <a:effectLst/>
                <a:latin typeface="Arial Unicode MS"/>
              </a:rPr>
              <a:t>drive()</a:t>
            </a:r>
            <a:r>
              <a:rPr kumimoji="0" lang="en-US" altLang="en-US" sz="1800" b="0" i="0" u="none" strike="noStrike" cap="none" normalizeH="0" baseline="0" dirty="0">
                <a:ln>
                  <a:noFill/>
                </a:ln>
                <a:solidFill>
                  <a:schemeClr val="tx1"/>
                </a:solidFill>
                <a:effectLst/>
              </a:rPr>
              <a:t> is a method of the class Car. When you perform </a:t>
            </a:r>
            <a:r>
              <a:rPr kumimoji="0" lang="en-US" altLang="en-US" sz="1800" b="0" i="0" u="none" strike="noStrike" cap="none" normalizeH="0" baseline="0" dirty="0" err="1">
                <a:ln>
                  <a:noFill/>
                </a:ln>
                <a:solidFill>
                  <a:schemeClr val="tx1"/>
                </a:solidFill>
                <a:effectLst/>
                <a:latin typeface="Arial Unicode MS"/>
              </a:rPr>
              <a:t>myCar.drive</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you are using the Car class method to drive your specific car.</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this way, a class defines properties and methods, an object is an instance of that class with specific values for those properties, and methods are actions that objects can perform.</a:t>
            </a:r>
          </a:p>
        </p:txBody>
      </p:sp>
    </p:spTree>
    <p:extLst>
      <p:ext uri="{BB962C8B-B14F-4D97-AF65-F5344CB8AC3E}">
        <p14:creationId xmlns:p14="http://schemas.microsoft.com/office/powerpoint/2010/main" val="2343438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t>Classes, Objects, and Methods</a:t>
            </a:r>
          </a:p>
        </p:txBody>
      </p:sp>
      <p:sp>
        <p:nvSpPr>
          <p:cNvPr id="63491" name="Rectangle 3"/>
          <p:cNvSpPr>
            <a:spLocks noGrp="1" noChangeArrowheads="1"/>
          </p:cNvSpPr>
          <p:nvPr>
            <p:ph type="body" idx="1"/>
          </p:nvPr>
        </p:nvSpPr>
        <p:spPr/>
        <p:txBody>
          <a:bodyPr/>
          <a:lstStyle/>
          <a:p>
            <a:pPr eaLnBrk="1" hangingPunct="1">
              <a:lnSpc>
                <a:spcPct val="90000"/>
              </a:lnSpc>
            </a:pPr>
            <a:r>
              <a:rPr lang="en-US" sz="2800" i="1" dirty="0"/>
              <a:t>Invoking</a:t>
            </a:r>
            <a:r>
              <a:rPr lang="en-US" sz="2800" dirty="0"/>
              <a:t> or </a:t>
            </a:r>
            <a:r>
              <a:rPr lang="en-US" sz="2800" i="1" dirty="0"/>
              <a:t>calling a method</a:t>
            </a:r>
            <a:r>
              <a:rPr lang="en-US" sz="2800" dirty="0"/>
              <a:t>:  a method is called into action by writing the name of the calling object, followed by a dot, followed by the method name, followed by parentheses</a:t>
            </a:r>
          </a:p>
          <a:p>
            <a:pPr lvl="1" eaLnBrk="1" hangingPunct="1">
              <a:lnSpc>
                <a:spcPct val="90000"/>
              </a:lnSpc>
            </a:pPr>
            <a:r>
              <a:rPr lang="en-US" sz="2400" dirty="0"/>
              <a:t>This is sometimes referred to as </a:t>
            </a:r>
            <a:r>
              <a:rPr lang="en-US" sz="2400" i="1" dirty="0"/>
              <a:t>sending a message to the object</a:t>
            </a:r>
          </a:p>
          <a:p>
            <a:pPr lvl="1" eaLnBrk="1" hangingPunct="1">
              <a:lnSpc>
                <a:spcPct val="90000"/>
              </a:lnSpc>
            </a:pPr>
            <a:r>
              <a:rPr lang="en-US" sz="2400" dirty="0"/>
              <a:t>The parentheses contain the information (if any) needed by the method</a:t>
            </a:r>
          </a:p>
          <a:p>
            <a:pPr lvl="1" eaLnBrk="1" hangingPunct="1">
              <a:lnSpc>
                <a:spcPct val="90000"/>
              </a:lnSpc>
            </a:pPr>
            <a:r>
              <a:rPr lang="en-US" sz="2400" dirty="0"/>
              <a:t>This information is called an </a:t>
            </a:r>
            <a:r>
              <a:rPr lang="en-US" sz="2400" i="1" dirty="0"/>
              <a:t>argument</a:t>
            </a:r>
            <a:r>
              <a:rPr lang="en-US" sz="2400" dirty="0"/>
              <a:t> (or </a:t>
            </a:r>
            <a:r>
              <a:rPr lang="en-US" sz="2400" i="1" dirty="0"/>
              <a:t>arguments</a:t>
            </a:r>
            <a:r>
              <a:rPr lang="en-US" sz="2400" dirty="0"/>
              <a:t>)</a:t>
            </a:r>
          </a:p>
        </p:txBody>
      </p:sp>
      <p:sp>
        <p:nvSpPr>
          <p:cNvPr id="6" name="Slide Number Placeholder 5"/>
          <p:cNvSpPr>
            <a:spLocks noGrp="1"/>
          </p:cNvSpPr>
          <p:nvPr>
            <p:ph type="sldNum" sz="quarter" idx="11"/>
          </p:nvPr>
        </p:nvSpPr>
        <p:spPr/>
        <p:txBody>
          <a:bodyPr/>
          <a:lstStyle/>
          <a:p>
            <a:pPr>
              <a:defRPr/>
            </a:pPr>
            <a:r>
              <a:rPr lang="en-US"/>
              <a:t>1-</a:t>
            </a:r>
            <a:fld id="{33FA49AE-1B5E-4582-96C2-21B77D11E041}" type="slidenum">
              <a:rPr lang="en-US"/>
              <a:pPr>
                <a:defRPr/>
              </a:pPr>
              <a:t>77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DD9B-D988-9E07-31CA-60DD2A3AF191}"/>
              </a:ext>
            </a:extLst>
          </p:cNvPr>
          <p:cNvSpPr>
            <a:spLocks noGrp="1"/>
          </p:cNvSpPr>
          <p:nvPr>
            <p:ph type="title"/>
          </p:nvPr>
        </p:nvSpPr>
        <p:spPr>
          <a:xfrm>
            <a:off x="457200" y="274638"/>
            <a:ext cx="8229600" cy="365125"/>
          </a:xfrm>
        </p:spPr>
        <p:txBody>
          <a:bodyPr/>
          <a:lstStyle/>
          <a:p>
            <a:r>
              <a:rPr lang="en-ZA" sz="4000" dirty="0"/>
              <a:t>Class, Object, and Methods example</a:t>
            </a:r>
          </a:p>
        </p:txBody>
      </p:sp>
      <p:pic>
        <p:nvPicPr>
          <p:cNvPr id="7" name="Content Placeholder 6">
            <a:extLst>
              <a:ext uri="{FF2B5EF4-FFF2-40B4-BE49-F238E27FC236}">
                <a16:creationId xmlns:a16="http://schemas.microsoft.com/office/drawing/2014/main" id="{651E94C4-971A-B1E8-CD9E-D119899B4DAE}"/>
              </a:ext>
            </a:extLst>
          </p:cNvPr>
          <p:cNvPicPr>
            <a:picLocks noGrp="1" noChangeAspect="1"/>
          </p:cNvPicPr>
          <p:nvPr>
            <p:ph idx="1"/>
          </p:nvPr>
        </p:nvPicPr>
        <p:blipFill>
          <a:blip r:embed="rId2"/>
          <a:stretch>
            <a:fillRect/>
          </a:stretch>
        </p:blipFill>
        <p:spPr>
          <a:xfrm>
            <a:off x="455527" y="761999"/>
            <a:ext cx="8229600" cy="5699117"/>
          </a:xfrm>
        </p:spPr>
      </p:pic>
      <p:sp>
        <p:nvSpPr>
          <p:cNvPr id="4" name="Slide Number Placeholder 3">
            <a:extLst>
              <a:ext uri="{FF2B5EF4-FFF2-40B4-BE49-F238E27FC236}">
                <a16:creationId xmlns:a16="http://schemas.microsoft.com/office/drawing/2014/main" id="{FC63EEE9-82B9-6E1E-3952-C734DB537AB6}"/>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78</a:t>
            </a:fld>
            <a:endParaRPr lang="en-US"/>
          </a:p>
        </p:txBody>
      </p:sp>
      <p:sp>
        <p:nvSpPr>
          <p:cNvPr id="5" name="Footer Placeholder 4">
            <a:extLst>
              <a:ext uri="{FF2B5EF4-FFF2-40B4-BE49-F238E27FC236}">
                <a16:creationId xmlns:a16="http://schemas.microsoft.com/office/drawing/2014/main" id="{DCAE2127-71CC-E3E6-3BD3-117C90265E63}"/>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30952462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t>String Methods</a:t>
            </a:r>
          </a:p>
        </p:txBody>
      </p:sp>
      <p:sp>
        <p:nvSpPr>
          <p:cNvPr id="64515" name="Rectangle 3"/>
          <p:cNvSpPr>
            <a:spLocks noGrp="1" noChangeArrowheads="1"/>
          </p:cNvSpPr>
          <p:nvPr>
            <p:ph type="body" idx="1"/>
          </p:nvPr>
        </p:nvSpPr>
        <p:spPr/>
        <p:txBody>
          <a:bodyPr/>
          <a:lstStyle/>
          <a:p>
            <a:pPr eaLnBrk="1" hangingPunct="1">
              <a:lnSpc>
                <a:spcPct val="80000"/>
              </a:lnSpc>
            </a:pPr>
            <a:r>
              <a:rPr lang="en-US" sz="2400" dirty="0"/>
              <a:t>The </a:t>
            </a:r>
            <a:r>
              <a:rPr lang="en-US" sz="2400" b="1" dirty="0">
                <a:solidFill>
                  <a:srgbClr val="034CA1"/>
                </a:solidFill>
                <a:latin typeface="Courier New" pitchFamily="49" charset="0"/>
              </a:rPr>
              <a:t>String</a:t>
            </a:r>
            <a:r>
              <a:rPr lang="en-US" sz="2400" dirty="0"/>
              <a:t> class contains many useful methods for string-processing applications</a:t>
            </a:r>
          </a:p>
          <a:p>
            <a:pPr lvl="1" eaLnBrk="1" hangingPunct="1">
              <a:lnSpc>
                <a:spcPct val="80000"/>
              </a:lnSpc>
            </a:pPr>
            <a:r>
              <a:rPr lang="en-US" sz="2000" dirty="0"/>
              <a:t>A </a:t>
            </a:r>
            <a:r>
              <a:rPr lang="en-US" sz="2000" b="1" dirty="0">
                <a:solidFill>
                  <a:srgbClr val="034CA1"/>
                </a:solidFill>
                <a:latin typeface="Courier New" pitchFamily="49" charset="0"/>
              </a:rPr>
              <a:t>String</a:t>
            </a:r>
            <a:r>
              <a:rPr lang="en-US" sz="2000" dirty="0"/>
              <a:t> method is called by writing a </a:t>
            </a:r>
            <a:r>
              <a:rPr lang="en-US" sz="2000" b="1" dirty="0">
                <a:solidFill>
                  <a:srgbClr val="034CA1"/>
                </a:solidFill>
                <a:latin typeface="Courier New" pitchFamily="49" charset="0"/>
              </a:rPr>
              <a:t>String</a:t>
            </a:r>
            <a:r>
              <a:rPr lang="en-US" sz="2000" dirty="0"/>
              <a:t> object, a dot, the name of the method, and a pair of parentheses to enclose any arguments</a:t>
            </a:r>
          </a:p>
          <a:p>
            <a:pPr lvl="1" eaLnBrk="1" hangingPunct="1">
              <a:lnSpc>
                <a:spcPct val="80000"/>
              </a:lnSpc>
            </a:pPr>
            <a:r>
              <a:rPr lang="en-US" sz="2000" dirty="0"/>
              <a:t>If a </a:t>
            </a:r>
            <a:r>
              <a:rPr lang="en-US" sz="2000" b="1" dirty="0">
                <a:solidFill>
                  <a:srgbClr val="034CA1"/>
                </a:solidFill>
                <a:latin typeface="Courier New" pitchFamily="49" charset="0"/>
              </a:rPr>
              <a:t>String</a:t>
            </a:r>
            <a:r>
              <a:rPr lang="en-US" sz="2000" dirty="0"/>
              <a:t> method returns a value, then it can be placed anywhere that a value of its type can be used</a:t>
            </a:r>
          </a:p>
          <a:p>
            <a:pPr lvl="2" eaLnBrk="1" hangingPunct="1">
              <a:lnSpc>
                <a:spcPct val="80000"/>
              </a:lnSpc>
              <a:buFontTx/>
              <a:buNone/>
            </a:pPr>
            <a:r>
              <a:rPr lang="en-US" sz="2000" b="1" dirty="0">
                <a:solidFill>
                  <a:srgbClr val="034CA1"/>
                </a:solidFill>
                <a:latin typeface="Courier New" pitchFamily="49" charset="0"/>
              </a:rPr>
              <a:t>String greeting = "Hello";</a:t>
            </a:r>
          </a:p>
          <a:p>
            <a:pPr lvl="2" eaLnBrk="1" hangingPunct="1">
              <a:lnSpc>
                <a:spcPct val="80000"/>
              </a:lnSpc>
              <a:buFontTx/>
              <a:buNone/>
            </a:pPr>
            <a:r>
              <a:rPr lang="en-US" sz="2000" b="1" dirty="0">
                <a:solidFill>
                  <a:srgbClr val="034CA1"/>
                </a:solidFill>
                <a:latin typeface="Courier New" pitchFamily="49" charset="0"/>
              </a:rPr>
              <a:t>int count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2" eaLnBrk="1" hangingPunct="1">
              <a:lnSpc>
                <a:spcPct val="80000"/>
              </a:lnSpc>
              <a:buFontTx/>
              <a:buNone/>
            </a:pPr>
            <a:r>
              <a:rPr lang="en-US" sz="2000" b="1" dirty="0" err="1">
                <a:solidFill>
                  <a:srgbClr val="034CA1"/>
                </a:solidFill>
                <a:latin typeface="Courier New" pitchFamily="49" charset="0"/>
              </a:rPr>
              <a:t>System.out.println</a:t>
            </a:r>
            <a:r>
              <a:rPr lang="en-US" sz="2000" b="1" dirty="0">
                <a:solidFill>
                  <a:srgbClr val="034CA1"/>
                </a:solidFill>
                <a:latin typeface="Courier New" pitchFamily="49" charset="0"/>
              </a:rPr>
              <a:t>("Length is " + </a:t>
            </a:r>
            <a:r>
              <a:rPr lang="en-US" sz="2000" b="1" dirty="0" err="1">
                <a:solidFill>
                  <a:srgbClr val="034CA1"/>
                </a:solidFill>
                <a:latin typeface="Courier New" pitchFamily="49" charset="0"/>
              </a:rPr>
              <a:t>greeting.length</a:t>
            </a:r>
            <a:r>
              <a:rPr lang="en-US" sz="2000" b="1" dirty="0">
                <a:solidFill>
                  <a:srgbClr val="034CA1"/>
                </a:solidFill>
                <a:latin typeface="Courier New" pitchFamily="49" charset="0"/>
              </a:rPr>
              <a:t>());</a:t>
            </a:r>
          </a:p>
          <a:p>
            <a:pPr lvl="1" eaLnBrk="1" hangingPunct="1">
              <a:lnSpc>
                <a:spcPct val="80000"/>
              </a:lnSpc>
            </a:pPr>
            <a:r>
              <a:rPr lang="en-US" sz="2000" dirty="0"/>
              <a:t>Always count from zero when referring to the </a:t>
            </a:r>
            <a:r>
              <a:rPr lang="en-US" sz="2000" i="1" dirty="0"/>
              <a:t>position</a:t>
            </a:r>
            <a:r>
              <a:rPr lang="en-US" sz="2000" dirty="0"/>
              <a:t> or </a:t>
            </a:r>
            <a:r>
              <a:rPr lang="en-US" sz="2000" i="1" dirty="0"/>
              <a:t>index </a:t>
            </a:r>
            <a:r>
              <a:rPr lang="en-US" sz="2000" dirty="0"/>
              <a:t>of a character in a string</a:t>
            </a:r>
          </a:p>
        </p:txBody>
      </p:sp>
      <p:sp>
        <p:nvSpPr>
          <p:cNvPr id="6" name="Slide Number Placeholder 5"/>
          <p:cNvSpPr>
            <a:spLocks noGrp="1"/>
          </p:cNvSpPr>
          <p:nvPr>
            <p:ph type="sldNum" sz="quarter" idx="11"/>
          </p:nvPr>
        </p:nvSpPr>
        <p:spPr/>
        <p:txBody>
          <a:bodyPr/>
          <a:lstStyle/>
          <a:p>
            <a:pPr>
              <a:defRPr/>
            </a:pPr>
            <a:r>
              <a:rPr lang="en-US"/>
              <a:t>1-</a:t>
            </a:r>
            <a:fld id="{27A49BE6-6269-4D4D-A1EE-FA5C1E86460F}" type="slidenum">
              <a:rPr lang="en-US"/>
              <a:pPr>
                <a:defRPr/>
              </a:pPr>
              <a:t>79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177491"/>
            <a:ext cx="8229600" cy="1143000"/>
          </a:xfrm>
        </p:spPr>
        <p:txBody>
          <a:bodyPr/>
          <a:lstStyle/>
          <a:p>
            <a:r>
              <a:rPr lang="en-ZA" dirty="0"/>
              <a:t>Essential “tools”</a:t>
            </a: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7873" y="1398964"/>
            <a:ext cx="3886200" cy="481640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Content Placeholder 11"/>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52718" y="1390983"/>
            <a:ext cx="3934082" cy="4832364"/>
          </a:xfrm>
          <a:prstGeom prst="rect">
            <a:avLst/>
          </a:prstGeom>
          <a:ln w="228600" cap="sq" cmpd="thickThin">
            <a:solidFill>
              <a:srgbClr val="000000"/>
            </a:solidFill>
            <a:prstDash val="solid"/>
            <a:miter lim="800000"/>
          </a:ln>
          <a:effectLst>
            <a:innerShdw blurRad="76200">
              <a:srgbClr val="000000"/>
            </a:innerShdw>
          </a:effectLst>
        </p:spPr>
      </p:pic>
      <p:sp>
        <p:nvSpPr>
          <p:cNvPr id="5" name="Footer Placeholder 4"/>
          <p:cNvSpPr>
            <a:spLocks noGrp="1"/>
          </p:cNvSpPr>
          <p:nvPr>
            <p:ph type="ftr" sz="quarter" idx="11"/>
          </p:nvPr>
        </p:nvSpPr>
        <p:spPr/>
        <p:txBody>
          <a:bodyPr/>
          <a:lstStyle/>
          <a:p>
            <a:r>
              <a:rPr lang="en-US"/>
              <a:t>Copyright © 2017 Pearson Ltd. All rights reserved.</a:t>
            </a:r>
            <a:endParaRPr lang="en-CA" dirty="0"/>
          </a:p>
        </p:txBody>
      </p:sp>
      <p:sp>
        <p:nvSpPr>
          <p:cNvPr id="4" name="Slide Number Placeholder 3"/>
          <p:cNvSpPr>
            <a:spLocks noGrp="1"/>
          </p:cNvSpPr>
          <p:nvPr>
            <p:ph type="sldNum" sz="quarter" idx="12"/>
          </p:nvPr>
        </p:nvSpPr>
        <p:spPr/>
        <p:txBody>
          <a:bodyPr/>
          <a:lstStyle/>
          <a:p>
            <a:pPr>
              <a:defRPr/>
            </a:pPr>
            <a:r>
              <a:rPr lang="en-US"/>
              <a:t>1-</a:t>
            </a:r>
            <a:fld id="{9D64593F-24D2-48E8-9E46-2CB51C3C8297}" type="slidenum">
              <a:rPr lang="en-US" smtClean="0"/>
              <a:pPr>
                <a:defRPr/>
              </a:pPr>
              <a:t>8</a:t>
            </a:fld>
            <a:endParaRPr lang="en-US"/>
          </a:p>
        </p:txBody>
      </p:sp>
    </p:spTree>
    <p:extLst>
      <p:ext uri="{BB962C8B-B14F-4D97-AF65-F5344CB8AC3E}">
        <p14:creationId xmlns:p14="http://schemas.microsoft.com/office/powerpoint/2010/main" val="4274462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1 of 8)</a:t>
            </a:r>
          </a:p>
        </p:txBody>
      </p:sp>
      <p:pic>
        <p:nvPicPr>
          <p:cNvPr id="65539" name="Picture 7" descr="savitch_c01d04_1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537966B5-705A-4109-B13B-E5AF1CCF527D}" type="slidenum">
              <a:rPr lang="en-US"/>
              <a:pPr>
                <a:defRPr/>
              </a:pPr>
              <a:t>80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2 of 8)</a:t>
            </a:r>
          </a:p>
        </p:txBody>
      </p:sp>
      <p:pic>
        <p:nvPicPr>
          <p:cNvPr id="66563" name="Picture 3" descr="savitch_c01d04_2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E8C834C4-9573-43AF-9A76-5B6F2ECED9D5}" type="slidenum">
              <a:rPr lang="en-US"/>
              <a:pPr>
                <a:defRPr/>
              </a:pPr>
              <a:t>81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3 of 8)</a:t>
            </a:r>
          </a:p>
        </p:txBody>
      </p:sp>
      <p:pic>
        <p:nvPicPr>
          <p:cNvPr id="67587" name="Picture 3" descr="savitch_c01d04_3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EF768A92-2128-46DA-BAFA-BF47686A9211}" type="slidenum">
              <a:rPr lang="en-US"/>
              <a:pPr>
                <a:defRPr/>
              </a:pPr>
              <a:t>82</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274638"/>
            <a:ext cx="8686800" cy="1143000"/>
          </a:xfrm>
        </p:spPr>
        <p:txBody>
          <a:bodyPr/>
          <a:lstStyle/>
          <a:p>
            <a:pPr eaLnBrk="1" hangingPunct="1"/>
            <a:r>
              <a:rPr lang="en-US" sz="3200"/>
              <a:t>Some Methods in the Class </a:t>
            </a:r>
            <a:r>
              <a:rPr lang="en-US" sz="3200" b="1">
                <a:latin typeface="Courier New" pitchFamily="49" charset="0"/>
              </a:rPr>
              <a:t>String</a:t>
            </a:r>
            <a:r>
              <a:rPr lang="en-US" sz="3200"/>
              <a:t> (Part 4 of 8)</a:t>
            </a:r>
          </a:p>
        </p:txBody>
      </p:sp>
      <p:pic>
        <p:nvPicPr>
          <p:cNvPr id="68611" name="Picture 3" descr="savitch_c01d04_4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6DD364F7-9B93-447F-83B9-6569EADBB712}" type="slidenum">
              <a:rPr lang="en-US"/>
              <a:pPr>
                <a:defRPr/>
              </a:pPr>
              <a:t>83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74638"/>
            <a:ext cx="8534400" cy="1143000"/>
          </a:xfrm>
        </p:spPr>
        <p:txBody>
          <a:bodyPr/>
          <a:lstStyle/>
          <a:p>
            <a:pPr eaLnBrk="1" hangingPunct="1"/>
            <a:r>
              <a:rPr lang="en-US" sz="3200"/>
              <a:t>Some Methods in the Class </a:t>
            </a:r>
            <a:r>
              <a:rPr lang="en-US" sz="3200" b="1">
                <a:latin typeface="Courier New" pitchFamily="49" charset="0"/>
              </a:rPr>
              <a:t>String</a:t>
            </a:r>
            <a:r>
              <a:rPr lang="en-US" sz="3200"/>
              <a:t> (Part 5 of 8)</a:t>
            </a:r>
          </a:p>
        </p:txBody>
      </p:sp>
      <p:pic>
        <p:nvPicPr>
          <p:cNvPr id="69635" name="Picture 3" descr="savitch_c01d04_5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711795DB-4D1F-4F30-B49A-F53D7BE5EC09}" type="slidenum">
              <a:rPr lang="en-US"/>
              <a:pPr>
                <a:defRPr/>
              </a:pPr>
              <a:t>84</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4638"/>
            <a:ext cx="8458200" cy="1143000"/>
          </a:xfrm>
        </p:spPr>
        <p:txBody>
          <a:bodyPr/>
          <a:lstStyle/>
          <a:p>
            <a:pPr eaLnBrk="1" hangingPunct="1"/>
            <a:r>
              <a:rPr lang="en-US" sz="3200"/>
              <a:t>Some Methods in the Class </a:t>
            </a:r>
            <a:r>
              <a:rPr lang="en-US" sz="3200" b="1">
                <a:latin typeface="Courier New" pitchFamily="49" charset="0"/>
              </a:rPr>
              <a:t>String</a:t>
            </a:r>
            <a:r>
              <a:rPr lang="en-US" sz="3200"/>
              <a:t> (Part 6 of 8)</a:t>
            </a:r>
          </a:p>
        </p:txBody>
      </p:sp>
      <p:pic>
        <p:nvPicPr>
          <p:cNvPr id="70659" name="Picture 3" descr="savitch_c01d04_6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1C7FD955-D9BC-470E-B0EE-0839DC2E1D2E}" type="slidenum">
              <a:rPr lang="en-US"/>
              <a:pPr>
                <a:defRPr/>
              </a:pPr>
              <a:t>85</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09600" y="228600"/>
            <a:ext cx="8382000" cy="1143000"/>
          </a:xfrm>
        </p:spPr>
        <p:txBody>
          <a:bodyPr/>
          <a:lstStyle/>
          <a:p>
            <a:pPr eaLnBrk="1" hangingPunct="1"/>
            <a:r>
              <a:rPr lang="en-US" sz="3200"/>
              <a:t>Some Methods in the Class </a:t>
            </a:r>
            <a:r>
              <a:rPr lang="en-US" sz="3200" b="1">
                <a:latin typeface="Courier New" pitchFamily="49" charset="0"/>
              </a:rPr>
              <a:t>String</a:t>
            </a:r>
            <a:r>
              <a:rPr lang="en-US" sz="3200"/>
              <a:t> (Part 7 of 8)</a:t>
            </a:r>
          </a:p>
        </p:txBody>
      </p:sp>
      <p:pic>
        <p:nvPicPr>
          <p:cNvPr id="71683" name="Picture 3" descr="savitch_c01d04_7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67576966-0FB8-4AB1-9904-9A672DBEF569}" type="slidenum">
              <a:rPr lang="en-US"/>
              <a:pPr>
                <a:defRPr/>
              </a:pPr>
              <a:t>86</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382000" cy="1143000"/>
          </a:xfrm>
        </p:spPr>
        <p:txBody>
          <a:bodyPr/>
          <a:lstStyle/>
          <a:p>
            <a:pPr eaLnBrk="1" hangingPunct="1"/>
            <a:r>
              <a:rPr lang="en-US" sz="3200"/>
              <a:t>Some Methods in the Class </a:t>
            </a:r>
            <a:r>
              <a:rPr lang="en-US" sz="3200" b="1">
                <a:latin typeface="Courier New" pitchFamily="49" charset="0"/>
              </a:rPr>
              <a:t>String</a:t>
            </a:r>
            <a:r>
              <a:rPr lang="en-US" sz="3200"/>
              <a:t> (Part 8 of 8)</a:t>
            </a:r>
          </a:p>
        </p:txBody>
      </p:sp>
      <p:pic>
        <p:nvPicPr>
          <p:cNvPr id="72707" name="Picture 3" descr="savitch_c01d04_8of8"/>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990600" y="1143000"/>
            <a:ext cx="7772400" cy="370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420232CD-45FF-4D1F-9E38-2FBB70E202B0}" type="slidenum">
              <a:rPr lang="en-US"/>
              <a:pPr>
                <a:defRPr/>
              </a:pPr>
              <a:t>87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E60A7-0AC6-38F2-7C55-3E7DC88AFA12}"/>
              </a:ext>
            </a:extLst>
          </p:cNvPr>
          <p:cNvSpPr>
            <a:spLocks noGrp="1"/>
          </p:cNvSpPr>
          <p:nvPr>
            <p:ph type="title"/>
          </p:nvPr>
        </p:nvSpPr>
        <p:spPr>
          <a:xfrm>
            <a:off x="457200" y="274638"/>
            <a:ext cx="8229600" cy="487362"/>
          </a:xfrm>
        </p:spPr>
        <p:txBody>
          <a:bodyPr/>
          <a:lstStyle/>
          <a:p>
            <a:r>
              <a:rPr lang="en-ZA" dirty="0"/>
              <a:t>Example </a:t>
            </a:r>
          </a:p>
        </p:txBody>
      </p:sp>
      <p:pic>
        <p:nvPicPr>
          <p:cNvPr id="7" name="Content Placeholder 6">
            <a:extLst>
              <a:ext uri="{FF2B5EF4-FFF2-40B4-BE49-F238E27FC236}">
                <a16:creationId xmlns:a16="http://schemas.microsoft.com/office/drawing/2014/main" id="{2CF4AA3B-E133-29D5-E2B6-0CB0A70A6233}"/>
              </a:ext>
            </a:extLst>
          </p:cNvPr>
          <p:cNvPicPr>
            <a:picLocks noGrp="1" noChangeAspect="1"/>
          </p:cNvPicPr>
          <p:nvPr>
            <p:ph idx="1"/>
          </p:nvPr>
        </p:nvPicPr>
        <p:blipFill>
          <a:blip r:embed="rId2"/>
          <a:stretch>
            <a:fillRect/>
          </a:stretch>
        </p:blipFill>
        <p:spPr>
          <a:xfrm>
            <a:off x="162572" y="762000"/>
            <a:ext cx="8981428" cy="4800600"/>
          </a:xfrm>
        </p:spPr>
      </p:pic>
      <p:sp>
        <p:nvSpPr>
          <p:cNvPr id="4" name="Slide Number Placeholder 3">
            <a:extLst>
              <a:ext uri="{FF2B5EF4-FFF2-40B4-BE49-F238E27FC236}">
                <a16:creationId xmlns:a16="http://schemas.microsoft.com/office/drawing/2014/main" id="{689DA4C2-6327-24AF-3F8F-8CF3FEB048DE}"/>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88</a:t>
            </a:fld>
            <a:endParaRPr lang="en-US"/>
          </a:p>
        </p:txBody>
      </p:sp>
      <p:sp>
        <p:nvSpPr>
          <p:cNvPr id="5" name="Footer Placeholder 4">
            <a:extLst>
              <a:ext uri="{FF2B5EF4-FFF2-40B4-BE49-F238E27FC236}">
                <a16:creationId xmlns:a16="http://schemas.microsoft.com/office/drawing/2014/main" id="{71FF5D8D-EB92-E075-0B5D-3B016FB2D8A1}"/>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42609688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t>String Indexes</a:t>
            </a:r>
          </a:p>
        </p:txBody>
      </p:sp>
      <p:grpSp>
        <p:nvGrpSpPr>
          <p:cNvPr id="73731" name="Group 10"/>
          <p:cNvGrpSpPr>
            <a:grpSpLocks/>
          </p:cNvGrpSpPr>
          <p:nvPr/>
        </p:nvGrpSpPr>
        <p:grpSpPr bwMode="auto">
          <a:xfrm>
            <a:off x="838200" y="2008188"/>
            <a:ext cx="7924800" cy="2716212"/>
            <a:chOff x="528" y="1265"/>
            <a:chExt cx="4992" cy="1711"/>
          </a:xfrm>
        </p:grpSpPr>
        <p:pic>
          <p:nvPicPr>
            <p:cNvPr id="73734" name="Picture 9" descr="D1_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1265"/>
              <a:ext cx="4992" cy="1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5" name="Picture 6" descr="01_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 y="1776"/>
              <a:ext cx="480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7"/>
          <p:cNvSpPr>
            <a:spLocks noGrp="1"/>
          </p:cNvSpPr>
          <p:nvPr>
            <p:ph type="sldNum" sz="quarter" idx="11"/>
          </p:nvPr>
        </p:nvSpPr>
        <p:spPr/>
        <p:txBody>
          <a:bodyPr/>
          <a:lstStyle/>
          <a:p>
            <a:pPr>
              <a:defRPr/>
            </a:pPr>
            <a:r>
              <a:rPr lang="en-US"/>
              <a:t>1-</a:t>
            </a:r>
            <a:fld id="{7279FEA9-7825-4B96-ACC5-CE8FA51F2101}" type="slidenum">
              <a:rPr lang="en-US"/>
              <a:pPr>
                <a:defRPr/>
              </a:pPr>
              <a:t>89</a:t>
            </a:fld>
            <a:endParaRPr lang="en-US"/>
          </a:p>
        </p:txBody>
      </p:sp>
      <p:sp>
        <p:nvSpPr>
          <p:cNvPr id="9" name="Footer Placeholder 8"/>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Java Application Programs</a:t>
            </a:r>
          </a:p>
        </p:txBody>
      </p:sp>
      <p:sp>
        <p:nvSpPr>
          <p:cNvPr id="14339" name="Rectangle 3"/>
          <p:cNvSpPr>
            <a:spLocks noGrp="1" noChangeArrowheads="1"/>
          </p:cNvSpPr>
          <p:nvPr>
            <p:ph type="body" idx="1"/>
          </p:nvPr>
        </p:nvSpPr>
        <p:spPr/>
        <p:txBody>
          <a:bodyPr/>
          <a:lstStyle/>
          <a:p>
            <a:pPr eaLnBrk="1" hangingPunct="1">
              <a:lnSpc>
                <a:spcPct val="90000"/>
              </a:lnSpc>
            </a:pPr>
            <a:r>
              <a:rPr lang="en-US" sz="2800" dirty="0"/>
              <a:t>Two common types of Java programs are  </a:t>
            </a:r>
            <a:r>
              <a:rPr lang="en-US" sz="2800" i="1" dirty="0"/>
              <a:t>applications</a:t>
            </a:r>
            <a:r>
              <a:rPr lang="en-US" sz="2800" dirty="0"/>
              <a:t> and </a:t>
            </a:r>
            <a:r>
              <a:rPr lang="en-US" sz="2800" i="1" dirty="0"/>
              <a:t>applets</a:t>
            </a:r>
          </a:p>
          <a:p>
            <a:pPr eaLnBrk="1" hangingPunct="1">
              <a:lnSpc>
                <a:spcPct val="90000"/>
              </a:lnSpc>
            </a:pPr>
            <a:r>
              <a:rPr lang="en-US" sz="2800" dirty="0"/>
              <a:t>A Java </a:t>
            </a:r>
            <a:r>
              <a:rPr lang="en-US" sz="2800" i="1" dirty="0"/>
              <a:t>application program </a:t>
            </a:r>
            <a:r>
              <a:rPr lang="en-US" sz="2800" dirty="0"/>
              <a:t>or "regular" Java program is a class with a method named </a:t>
            </a:r>
            <a:r>
              <a:rPr lang="en-US" sz="2800" b="1" dirty="0">
                <a:solidFill>
                  <a:srgbClr val="034CA1"/>
                </a:solidFill>
                <a:latin typeface="Courier New" pitchFamily="49" charset="0"/>
              </a:rPr>
              <a:t>main</a:t>
            </a:r>
            <a:endParaRPr lang="en-US" sz="2800" dirty="0">
              <a:solidFill>
                <a:srgbClr val="034CA1"/>
              </a:solidFill>
              <a:latin typeface="Courier New" pitchFamily="49" charset="0"/>
            </a:endParaRPr>
          </a:p>
          <a:p>
            <a:pPr lvl="1" eaLnBrk="1" hangingPunct="1">
              <a:lnSpc>
                <a:spcPct val="90000"/>
              </a:lnSpc>
            </a:pPr>
            <a:r>
              <a:rPr lang="en-US" sz="2400" dirty="0"/>
              <a:t>When a Java application program is run, the </a:t>
            </a:r>
            <a:r>
              <a:rPr lang="en-US" sz="2400" i="1" dirty="0"/>
              <a:t>run-time system</a:t>
            </a:r>
            <a:r>
              <a:rPr lang="en-US" sz="2400" dirty="0"/>
              <a:t> automatically invokes the method named </a:t>
            </a:r>
            <a:r>
              <a:rPr lang="en-US" sz="2400" b="1" dirty="0">
                <a:solidFill>
                  <a:srgbClr val="034CA1"/>
                </a:solidFill>
                <a:latin typeface="Courier New" pitchFamily="49" charset="0"/>
              </a:rPr>
              <a:t>main</a:t>
            </a:r>
            <a:endParaRPr lang="en-US" sz="2400" dirty="0">
              <a:latin typeface="Courier New" pitchFamily="49" charset="0"/>
            </a:endParaRPr>
          </a:p>
          <a:p>
            <a:pPr lvl="1" eaLnBrk="1" hangingPunct="1">
              <a:lnSpc>
                <a:spcPct val="90000"/>
              </a:lnSpc>
            </a:pPr>
            <a:r>
              <a:rPr lang="en-US" sz="2400" dirty="0"/>
              <a:t>All Java application programs start with the </a:t>
            </a:r>
            <a:r>
              <a:rPr lang="en-US" sz="2400" b="1" dirty="0">
                <a:solidFill>
                  <a:srgbClr val="034CA1"/>
                </a:solidFill>
                <a:latin typeface="Courier New" pitchFamily="49" charset="0"/>
              </a:rPr>
              <a:t>main</a:t>
            </a:r>
            <a:r>
              <a:rPr lang="en-US" sz="2400" dirty="0"/>
              <a:t> method</a:t>
            </a:r>
          </a:p>
        </p:txBody>
      </p:sp>
      <p:sp>
        <p:nvSpPr>
          <p:cNvPr id="6" name="Slide Number Placeholder 5"/>
          <p:cNvSpPr>
            <a:spLocks noGrp="1"/>
          </p:cNvSpPr>
          <p:nvPr>
            <p:ph type="sldNum" sz="quarter" idx="11"/>
          </p:nvPr>
        </p:nvSpPr>
        <p:spPr/>
        <p:txBody>
          <a:bodyPr/>
          <a:lstStyle/>
          <a:p>
            <a:pPr>
              <a:defRPr/>
            </a:pPr>
            <a:r>
              <a:rPr lang="en-US"/>
              <a:t>1-</a:t>
            </a:r>
            <a:fld id="{9240B567-7B75-455B-A9D2-5CF5A3054D74}" type="slidenum">
              <a:rPr lang="en-US"/>
              <a:pPr>
                <a:defRPr/>
              </a:pPr>
              <a:t>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t>Escape Sequences</a:t>
            </a:r>
          </a:p>
        </p:txBody>
      </p:sp>
      <p:sp>
        <p:nvSpPr>
          <p:cNvPr id="74755" name="Rectangle 3"/>
          <p:cNvSpPr>
            <a:spLocks noGrp="1" noChangeArrowheads="1"/>
          </p:cNvSpPr>
          <p:nvPr>
            <p:ph type="body" idx="1"/>
          </p:nvPr>
        </p:nvSpPr>
        <p:spPr>
          <a:xfrm>
            <a:off x="533400" y="609600"/>
            <a:ext cx="8229600" cy="4525963"/>
          </a:xfrm>
        </p:spPr>
        <p:txBody>
          <a:bodyPr/>
          <a:lstStyle/>
          <a:p>
            <a:pPr eaLnBrk="1" hangingPunct="1"/>
            <a:endParaRPr lang="en-US" dirty="0"/>
          </a:p>
          <a:p>
            <a:pPr eaLnBrk="1" hangingPunct="1"/>
            <a:r>
              <a:rPr lang="en-US" dirty="0"/>
              <a:t>A backslash(\) tells the compiler that the character following the \ does not have it’s usual meaning.</a:t>
            </a:r>
          </a:p>
          <a:p>
            <a:pPr eaLnBrk="1" hangingPunct="1"/>
            <a:r>
              <a:rPr lang="en-US" dirty="0"/>
              <a:t>A backslash (</a:t>
            </a:r>
            <a:r>
              <a:rPr lang="en-US" b="1" dirty="0">
                <a:solidFill>
                  <a:srgbClr val="034CA1"/>
                </a:solidFill>
                <a:latin typeface="Courier New" pitchFamily="49" charset="0"/>
              </a:rPr>
              <a:t>\</a:t>
            </a:r>
            <a:r>
              <a:rPr lang="en-US" dirty="0"/>
              <a:t>) immediately preceding a character (i.e., without any space) denotes an </a:t>
            </a:r>
            <a:r>
              <a:rPr lang="en-US" i="1" dirty="0"/>
              <a:t>escape sequence</a:t>
            </a:r>
            <a:r>
              <a:rPr lang="en-US" dirty="0"/>
              <a:t> or an </a:t>
            </a:r>
            <a:r>
              <a:rPr lang="en-US" i="1" dirty="0"/>
              <a:t>escape character</a:t>
            </a:r>
          </a:p>
          <a:p>
            <a:pPr lvl="1" eaLnBrk="1" hangingPunct="1"/>
            <a:r>
              <a:rPr lang="en-US" dirty="0"/>
              <a:t>The character following the backslash does not have its usual meaning</a:t>
            </a:r>
          </a:p>
          <a:p>
            <a:pPr lvl="1" eaLnBrk="1" hangingPunct="1"/>
            <a:r>
              <a:rPr lang="en-US" dirty="0"/>
              <a:t>Although it is formed using two symbols, it is regarded as a single character</a:t>
            </a:r>
          </a:p>
        </p:txBody>
      </p:sp>
      <p:sp>
        <p:nvSpPr>
          <p:cNvPr id="6" name="Slide Number Placeholder 5"/>
          <p:cNvSpPr>
            <a:spLocks noGrp="1"/>
          </p:cNvSpPr>
          <p:nvPr>
            <p:ph type="sldNum" sz="quarter" idx="11"/>
          </p:nvPr>
        </p:nvSpPr>
        <p:spPr/>
        <p:txBody>
          <a:bodyPr/>
          <a:lstStyle/>
          <a:p>
            <a:pPr>
              <a:defRPr/>
            </a:pPr>
            <a:r>
              <a:rPr lang="en-US"/>
              <a:t>1-</a:t>
            </a:r>
            <a:fld id="{514F94A6-B86D-40A4-84F3-49F45D09F08E}" type="slidenum">
              <a:rPr lang="en-US"/>
              <a:pPr>
                <a:defRPr/>
              </a:pPr>
              <a:t>90</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t>Escape Sequences</a:t>
            </a:r>
          </a:p>
        </p:txBody>
      </p:sp>
      <p:pic>
        <p:nvPicPr>
          <p:cNvPr id="75779" name="Picture 5" descr="D1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228850"/>
            <a:ext cx="74771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1"/>
          </p:nvPr>
        </p:nvSpPr>
        <p:spPr/>
        <p:txBody>
          <a:bodyPr/>
          <a:lstStyle/>
          <a:p>
            <a:pPr>
              <a:defRPr/>
            </a:pPr>
            <a:r>
              <a:rPr lang="en-US"/>
              <a:t>1-</a:t>
            </a:r>
            <a:fld id="{448686FB-8757-403F-BFCD-65D5A0350116}" type="slidenum">
              <a:rPr lang="en-US"/>
              <a:pPr>
                <a:defRPr/>
              </a:pPr>
              <a:t>91</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8811-AE74-148D-C717-B89322FD4419}"/>
              </a:ext>
            </a:extLst>
          </p:cNvPr>
          <p:cNvSpPr>
            <a:spLocks noGrp="1"/>
          </p:cNvSpPr>
          <p:nvPr>
            <p:ph type="title"/>
          </p:nvPr>
        </p:nvSpPr>
        <p:spPr>
          <a:xfrm>
            <a:off x="457200" y="274638"/>
            <a:ext cx="7467600" cy="715962"/>
          </a:xfrm>
        </p:spPr>
        <p:txBody>
          <a:bodyPr/>
          <a:lstStyle/>
          <a:p>
            <a:r>
              <a:rPr lang="en-ZA" dirty="0"/>
              <a:t>Escape Sequences Example</a:t>
            </a:r>
          </a:p>
        </p:txBody>
      </p:sp>
      <p:pic>
        <p:nvPicPr>
          <p:cNvPr id="7" name="Content Placeholder 6">
            <a:extLst>
              <a:ext uri="{FF2B5EF4-FFF2-40B4-BE49-F238E27FC236}">
                <a16:creationId xmlns:a16="http://schemas.microsoft.com/office/drawing/2014/main" id="{3CEB690C-1523-678E-786E-47B12C8BF710}"/>
              </a:ext>
            </a:extLst>
          </p:cNvPr>
          <p:cNvPicPr>
            <a:picLocks noGrp="1" noChangeAspect="1"/>
          </p:cNvPicPr>
          <p:nvPr>
            <p:ph idx="1"/>
          </p:nvPr>
        </p:nvPicPr>
        <p:blipFill>
          <a:blip r:embed="rId2"/>
          <a:stretch>
            <a:fillRect/>
          </a:stretch>
        </p:blipFill>
        <p:spPr>
          <a:xfrm>
            <a:off x="381000" y="1015182"/>
            <a:ext cx="8077200" cy="5488871"/>
          </a:xfrm>
        </p:spPr>
      </p:pic>
      <p:sp>
        <p:nvSpPr>
          <p:cNvPr id="4" name="Slide Number Placeholder 3">
            <a:extLst>
              <a:ext uri="{FF2B5EF4-FFF2-40B4-BE49-F238E27FC236}">
                <a16:creationId xmlns:a16="http://schemas.microsoft.com/office/drawing/2014/main" id="{15CAA343-066A-D811-DDB5-1739E1D3E404}"/>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92</a:t>
            </a:fld>
            <a:endParaRPr lang="en-US"/>
          </a:p>
        </p:txBody>
      </p:sp>
      <p:sp>
        <p:nvSpPr>
          <p:cNvPr id="5" name="Footer Placeholder 4">
            <a:extLst>
              <a:ext uri="{FF2B5EF4-FFF2-40B4-BE49-F238E27FC236}">
                <a16:creationId xmlns:a16="http://schemas.microsoft.com/office/drawing/2014/main" id="{B71EBD02-6602-20B1-7D95-6CEBF7EF6E6E}"/>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54424483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String Processing</a:t>
            </a:r>
          </a:p>
        </p:txBody>
      </p:sp>
      <p:sp>
        <p:nvSpPr>
          <p:cNvPr id="76803" name="Rectangle 3"/>
          <p:cNvSpPr>
            <a:spLocks noGrp="1" noChangeArrowheads="1"/>
          </p:cNvSpPr>
          <p:nvPr>
            <p:ph type="body" idx="1"/>
          </p:nvPr>
        </p:nvSpPr>
        <p:spPr/>
        <p:txBody>
          <a:bodyPr/>
          <a:lstStyle/>
          <a:p>
            <a:pPr eaLnBrk="1" hangingPunct="1">
              <a:lnSpc>
                <a:spcPct val="90000"/>
              </a:lnSpc>
            </a:pPr>
            <a:r>
              <a:rPr lang="en-US" sz="2400" dirty="0"/>
              <a:t>A </a:t>
            </a:r>
            <a:r>
              <a:rPr lang="en-US" sz="2400" b="1" dirty="0">
                <a:solidFill>
                  <a:srgbClr val="034CA1"/>
                </a:solidFill>
                <a:latin typeface="Courier New" pitchFamily="49" charset="0"/>
              </a:rPr>
              <a:t>String</a:t>
            </a:r>
            <a:r>
              <a:rPr lang="en-US" sz="2400" dirty="0"/>
              <a:t> object in Java is considered to be immutable, i.e., the characters it contains cannot be changed</a:t>
            </a:r>
          </a:p>
          <a:p>
            <a:pPr eaLnBrk="1" hangingPunct="1">
              <a:lnSpc>
                <a:spcPct val="90000"/>
              </a:lnSpc>
            </a:pPr>
            <a:r>
              <a:rPr lang="en-US" sz="2400" dirty="0"/>
              <a:t>There is another class in Java called </a:t>
            </a:r>
            <a:r>
              <a:rPr lang="en-US" sz="2400" b="1" dirty="0" err="1">
                <a:solidFill>
                  <a:srgbClr val="034CA1"/>
                </a:solidFill>
                <a:latin typeface="Courier New" pitchFamily="49" charset="0"/>
              </a:rPr>
              <a:t>StringBuffer</a:t>
            </a:r>
            <a:r>
              <a:rPr lang="en-US" sz="2400" dirty="0"/>
              <a:t> that has methods for editing its string objects</a:t>
            </a:r>
          </a:p>
          <a:p>
            <a:pPr eaLnBrk="1" hangingPunct="1">
              <a:lnSpc>
                <a:spcPct val="90000"/>
              </a:lnSpc>
            </a:pPr>
            <a:r>
              <a:rPr lang="en-US" sz="2400" dirty="0"/>
              <a:t>However, it is possible to change the value of a </a:t>
            </a:r>
            <a:r>
              <a:rPr lang="en-US" sz="2400" b="1" dirty="0">
                <a:solidFill>
                  <a:srgbClr val="034CA1"/>
                </a:solidFill>
                <a:latin typeface="Courier New" pitchFamily="49" charset="0"/>
              </a:rPr>
              <a:t>String</a:t>
            </a:r>
            <a:r>
              <a:rPr lang="en-US" sz="2400" dirty="0"/>
              <a:t> variable by using an assignment statement</a:t>
            </a:r>
          </a:p>
          <a:p>
            <a:pPr lvl="2" eaLnBrk="1" hangingPunct="1">
              <a:lnSpc>
                <a:spcPct val="90000"/>
              </a:lnSpc>
              <a:buFontTx/>
              <a:buNone/>
            </a:pPr>
            <a:r>
              <a:rPr lang="en-US" sz="2000" b="1" dirty="0">
                <a:solidFill>
                  <a:srgbClr val="034CA1"/>
                </a:solidFill>
                <a:latin typeface="Courier New" pitchFamily="49" charset="0"/>
              </a:rPr>
              <a:t>String name = "Soprano";</a:t>
            </a:r>
          </a:p>
          <a:p>
            <a:pPr lvl="2" eaLnBrk="1" hangingPunct="1">
              <a:lnSpc>
                <a:spcPct val="90000"/>
              </a:lnSpc>
              <a:buFontTx/>
              <a:buNone/>
            </a:pPr>
            <a:r>
              <a:rPr lang="en-US" sz="2000" b="1" dirty="0">
                <a:solidFill>
                  <a:srgbClr val="034CA1"/>
                </a:solidFill>
                <a:latin typeface="Courier New" pitchFamily="49" charset="0"/>
              </a:rPr>
              <a:t>name = "Anthony " + name;</a:t>
            </a:r>
            <a:endParaRPr lang="en-US" sz="2000" dirty="0">
              <a:solidFill>
                <a:srgbClr val="034CA1"/>
              </a:solidFill>
              <a:latin typeface="Courier New" pitchFamily="49" charset="0"/>
            </a:endParaRPr>
          </a:p>
        </p:txBody>
      </p:sp>
      <p:sp>
        <p:nvSpPr>
          <p:cNvPr id="6" name="Slide Number Placeholder 5"/>
          <p:cNvSpPr>
            <a:spLocks noGrp="1"/>
          </p:cNvSpPr>
          <p:nvPr>
            <p:ph type="sldNum" sz="quarter" idx="11"/>
          </p:nvPr>
        </p:nvSpPr>
        <p:spPr/>
        <p:txBody>
          <a:bodyPr/>
          <a:lstStyle/>
          <a:p>
            <a:pPr>
              <a:defRPr/>
            </a:pPr>
            <a:r>
              <a:rPr lang="en-US"/>
              <a:t>1-</a:t>
            </a:r>
            <a:fld id="{248C36F0-2948-46C4-9723-72B143C7AC04}" type="slidenum">
              <a:rPr lang="en-US"/>
              <a:pPr>
                <a:defRPr/>
              </a:pPr>
              <a:t>93</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3085D-08B8-EDBA-EEAF-5B0F7746C462}"/>
              </a:ext>
            </a:extLst>
          </p:cNvPr>
          <p:cNvSpPr>
            <a:spLocks noGrp="1"/>
          </p:cNvSpPr>
          <p:nvPr>
            <p:ph type="title"/>
          </p:nvPr>
        </p:nvSpPr>
        <p:spPr/>
        <p:txBody>
          <a:bodyPr/>
          <a:lstStyle/>
          <a:p>
            <a:r>
              <a:rPr lang="en-ZA" dirty="0"/>
              <a:t>String Mutability </a:t>
            </a:r>
          </a:p>
        </p:txBody>
      </p:sp>
      <p:pic>
        <p:nvPicPr>
          <p:cNvPr id="7" name="Content Placeholder 6">
            <a:extLst>
              <a:ext uri="{FF2B5EF4-FFF2-40B4-BE49-F238E27FC236}">
                <a16:creationId xmlns:a16="http://schemas.microsoft.com/office/drawing/2014/main" id="{EC6AA460-9C4E-FA5C-C892-9AF4B4EE8563}"/>
              </a:ext>
            </a:extLst>
          </p:cNvPr>
          <p:cNvPicPr>
            <a:picLocks noGrp="1" noChangeAspect="1"/>
          </p:cNvPicPr>
          <p:nvPr>
            <p:ph idx="1"/>
          </p:nvPr>
        </p:nvPicPr>
        <p:blipFill>
          <a:blip r:embed="rId2"/>
          <a:stretch>
            <a:fillRect/>
          </a:stretch>
        </p:blipFill>
        <p:spPr>
          <a:xfrm>
            <a:off x="457200" y="1676400"/>
            <a:ext cx="8229600" cy="3066634"/>
          </a:xfrm>
        </p:spPr>
      </p:pic>
      <p:sp>
        <p:nvSpPr>
          <p:cNvPr id="4" name="Slide Number Placeholder 3">
            <a:extLst>
              <a:ext uri="{FF2B5EF4-FFF2-40B4-BE49-F238E27FC236}">
                <a16:creationId xmlns:a16="http://schemas.microsoft.com/office/drawing/2014/main" id="{49C423B5-72BE-BBF6-0CA5-2B13302C776B}"/>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94</a:t>
            </a:fld>
            <a:endParaRPr lang="en-US"/>
          </a:p>
        </p:txBody>
      </p:sp>
      <p:sp>
        <p:nvSpPr>
          <p:cNvPr id="5" name="Footer Placeholder 4">
            <a:extLst>
              <a:ext uri="{FF2B5EF4-FFF2-40B4-BE49-F238E27FC236}">
                <a16:creationId xmlns:a16="http://schemas.microsoft.com/office/drawing/2014/main" id="{2CD8D7B1-CDB0-58B3-80AE-A8C3617C91F2}"/>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120613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5A75E-A1D9-D6B7-DD02-23770A9540B9}"/>
              </a:ext>
            </a:extLst>
          </p:cNvPr>
          <p:cNvSpPr>
            <a:spLocks noGrp="1"/>
          </p:cNvSpPr>
          <p:nvPr>
            <p:ph type="title"/>
          </p:nvPr>
        </p:nvSpPr>
        <p:spPr>
          <a:xfrm>
            <a:off x="990600" y="265907"/>
            <a:ext cx="7162800" cy="563562"/>
          </a:xfrm>
        </p:spPr>
        <p:txBody>
          <a:bodyPr/>
          <a:lstStyle/>
          <a:p>
            <a:r>
              <a:rPr lang="en-ZA" dirty="0"/>
              <a:t>String Immutability Example</a:t>
            </a:r>
          </a:p>
        </p:txBody>
      </p:sp>
      <p:pic>
        <p:nvPicPr>
          <p:cNvPr id="7" name="Content Placeholder 6">
            <a:extLst>
              <a:ext uri="{FF2B5EF4-FFF2-40B4-BE49-F238E27FC236}">
                <a16:creationId xmlns:a16="http://schemas.microsoft.com/office/drawing/2014/main" id="{3C1667F1-4F45-B4DA-2DB5-F32215F893B8}"/>
              </a:ext>
            </a:extLst>
          </p:cNvPr>
          <p:cNvPicPr>
            <a:picLocks noGrp="1" noChangeAspect="1"/>
          </p:cNvPicPr>
          <p:nvPr>
            <p:ph idx="1"/>
          </p:nvPr>
        </p:nvPicPr>
        <p:blipFill>
          <a:blip r:embed="rId2"/>
          <a:stretch>
            <a:fillRect/>
          </a:stretch>
        </p:blipFill>
        <p:spPr>
          <a:xfrm>
            <a:off x="228600" y="990600"/>
            <a:ext cx="8905966" cy="4495800"/>
          </a:xfrm>
        </p:spPr>
      </p:pic>
      <p:sp>
        <p:nvSpPr>
          <p:cNvPr id="4" name="Slide Number Placeholder 3">
            <a:extLst>
              <a:ext uri="{FF2B5EF4-FFF2-40B4-BE49-F238E27FC236}">
                <a16:creationId xmlns:a16="http://schemas.microsoft.com/office/drawing/2014/main" id="{E592E379-2EEB-9429-2023-F38A85DF5F7A}"/>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95</a:t>
            </a:fld>
            <a:endParaRPr lang="en-US"/>
          </a:p>
        </p:txBody>
      </p:sp>
      <p:sp>
        <p:nvSpPr>
          <p:cNvPr id="5" name="Footer Placeholder 4">
            <a:extLst>
              <a:ext uri="{FF2B5EF4-FFF2-40B4-BE49-F238E27FC236}">
                <a16:creationId xmlns:a16="http://schemas.microsoft.com/office/drawing/2014/main" id="{F6B14CEA-B7C7-2EC9-56B3-3ADF31AC3079}"/>
              </a:ext>
            </a:extLst>
          </p:cNvPr>
          <p:cNvSpPr>
            <a:spLocks noGrp="1"/>
          </p:cNvSpPr>
          <p:nvPr>
            <p:ph type="ftr" sz="quarter" idx="12"/>
          </p:nvPr>
        </p:nvSpPr>
        <p:spPr/>
        <p:txBody>
          <a:bodyPr/>
          <a:lstStyle/>
          <a:p>
            <a:r>
              <a:rPr lang="en-US"/>
              <a:t>Copyright © 2017 Pearson Ltd. All rights reserved.</a:t>
            </a:r>
            <a:endParaRPr lang="en-CA" dirty="0"/>
          </a:p>
        </p:txBody>
      </p:sp>
    </p:spTree>
    <p:extLst>
      <p:ext uri="{BB962C8B-B14F-4D97-AF65-F5344CB8AC3E}">
        <p14:creationId xmlns:p14="http://schemas.microsoft.com/office/powerpoint/2010/main" val="27969161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82B28-0697-0301-E03A-2D35B4E3931A}"/>
              </a:ext>
            </a:extLst>
          </p:cNvPr>
          <p:cNvSpPr>
            <a:spLocks noGrp="1"/>
          </p:cNvSpPr>
          <p:nvPr>
            <p:ph type="title"/>
          </p:nvPr>
        </p:nvSpPr>
        <p:spPr>
          <a:xfrm>
            <a:off x="2095500" y="221866"/>
            <a:ext cx="4953000" cy="411162"/>
          </a:xfrm>
        </p:spPr>
        <p:txBody>
          <a:bodyPr/>
          <a:lstStyle/>
          <a:p>
            <a:r>
              <a:rPr lang="en-ZA" sz="2800" dirty="0"/>
              <a:t>String Processing Example</a:t>
            </a:r>
          </a:p>
        </p:txBody>
      </p:sp>
      <p:sp>
        <p:nvSpPr>
          <p:cNvPr id="4" name="Slide Number Placeholder 3">
            <a:extLst>
              <a:ext uri="{FF2B5EF4-FFF2-40B4-BE49-F238E27FC236}">
                <a16:creationId xmlns:a16="http://schemas.microsoft.com/office/drawing/2014/main" id="{181CB0A5-E9F8-6A54-418F-2ED923CC8FBE}"/>
              </a:ext>
            </a:extLst>
          </p:cNvPr>
          <p:cNvSpPr>
            <a:spLocks noGrp="1"/>
          </p:cNvSpPr>
          <p:nvPr>
            <p:ph type="sldNum" sz="quarter" idx="11"/>
          </p:nvPr>
        </p:nvSpPr>
        <p:spPr/>
        <p:txBody>
          <a:bodyPr/>
          <a:lstStyle/>
          <a:p>
            <a:pPr>
              <a:defRPr/>
            </a:pPr>
            <a:r>
              <a:rPr lang="en-US"/>
              <a:t>1-</a:t>
            </a:r>
            <a:fld id="{9D64593F-24D2-48E8-9E46-2CB51C3C8297}" type="slidenum">
              <a:rPr lang="en-US" smtClean="0"/>
              <a:pPr>
                <a:defRPr/>
              </a:pPr>
              <a:t>96</a:t>
            </a:fld>
            <a:endParaRPr lang="en-US"/>
          </a:p>
        </p:txBody>
      </p:sp>
      <p:sp>
        <p:nvSpPr>
          <p:cNvPr id="5" name="Footer Placeholder 4">
            <a:extLst>
              <a:ext uri="{FF2B5EF4-FFF2-40B4-BE49-F238E27FC236}">
                <a16:creationId xmlns:a16="http://schemas.microsoft.com/office/drawing/2014/main" id="{E53C8E13-BCD0-0B5E-4C1F-B1BB6859F2B5}"/>
              </a:ext>
            </a:extLst>
          </p:cNvPr>
          <p:cNvSpPr>
            <a:spLocks noGrp="1"/>
          </p:cNvSpPr>
          <p:nvPr>
            <p:ph type="ftr" sz="quarter" idx="12"/>
          </p:nvPr>
        </p:nvSpPr>
        <p:spPr/>
        <p:txBody>
          <a:bodyPr/>
          <a:lstStyle/>
          <a:p>
            <a:r>
              <a:rPr lang="en-US"/>
              <a:t>Copyright © 2017 Pearson Ltd. All rights reserved.</a:t>
            </a:r>
            <a:endParaRPr lang="en-CA" dirty="0"/>
          </a:p>
        </p:txBody>
      </p:sp>
      <p:pic>
        <p:nvPicPr>
          <p:cNvPr id="10" name="Content Placeholder 9">
            <a:extLst>
              <a:ext uri="{FF2B5EF4-FFF2-40B4-BE49-F238E27FC236}">
                <a16:creationId xmlns:a16="http://schemas.microsoft.com/office/drawing/2014/main" id="{BA08AC4E-18C5-F6B0-7DAB-54E10A4874B5}"/>
              </a:ext>
            </a:extLst>
          </p:cNvPr>
          <p:cNvPicPr>
            <a:picLocks noGrp="1" noChangeAspect="1"/>
          </p:cNvPicPr>
          <p:nvPr>
            <p:ph idx="1"/>
          </p:nvPr>
        </p:nvPicPr>
        <p:blipFill>
          <a:blip r:embed="rId2"/>
          <a:stretch>
            <a:fillRect/>
          </a:stretch>
        </p:blipFill>
        <p:spPr>
          <a:xfrm>
            <a:off x="732108" y="838200"/>
            <a:ext cx="7040292" cy="5505982"/>
          </a:xfrm>
        </p:spPr>
      </p:pic>
    </p:spTree>
    <p:extLst>
      <p:ext uri="{BB962C8B-B14F-4D97-AF65-F5344CB8AC3E}">
        <p14:creationId xmlns:p14="http://schemas.microsoft.com/office/powerpoint/2010/main" val="24574087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t>Character Sets</a:t>
            </a:r>
          </a:p>
        </p:txBody>
      </p:sp>
      <p:sp>
        <p:nvSpPr>
          <p:cNvPr id="77827" name="Rectangle 3"/>
          <p:cNvSpPr>
            <a:spLocks noGrp="1" noChangeArrowheads="1"/>
          </p:cNvSpPr>
          <p:nvPr>
            <p:ph type="body" idx="1"/>
          </p:nvPr>
        </p:nvSpPr>
        <p:spPr/>
        <p:txBody>
          <a:bodyPr/>
          <a:lstStyle/>
          <a:p>
            <a:pPr eaLnBrk="1" hangingPunct="1">
              <a:lnSpc>
                <a:spcPct val="90000"/>
              </a:lnSpc>
            </a:pPr>
            <a:r>
              <a:rPr lang="en-US" sz="2400" i="1" dirty="0"/>
              <a:t>ASCII</a:t>
            </a:r>
            <a:r>
              <a:rPr lang="en-US" sz="2400" dirty="0"/>
              <a:t>:  A character set used by many programming languages that contains all the characters normally used on an English-language keyboard, plus a few special characters</a:t>
            </a:r>
          </a:p>
          <a:p>
            <a:pPr lvl="1" eaLnBrk="1" hangingPunct="1">
              <a:lnSpc>
                <a:spcPct val="90000"/>
              </a:lnSpc>
            </a:pPr>
            <a:r>
              <a:rPr lang="en-US" sz="2000" dirty="0"/>
              <a:t>Each character is represented by a particular number</a:t>
            </a:r>
          </a:p>
          <a:p>
            <a:pPr eaLnBrk="1" hangingPunct="1">
              <a:lnSpc>
                <a:spcPct val="90000"/>
              </a:lnSpc>
            </a:pPr>
            <a:r>
              <a:rPr lang="en-US" sz="2400" i="1" dirty="0"/>
              <a:t>Unicode</a:t>
            </a:r>
            <a:r>
              <a:rPr lang="en-US" sz="2400" dirty="0"/>
              <a:t>:  A character set used by the Java language that includes all the ASCII characters plus many of the characters used in languages with a different alphabet from English</a:t>
            </a:r>
          </a:p>
        </p:txBody>
      </p:sp>
      <p:sp>
        <p:nvSpPr>
          <p:cNvPr id="6" name="Slide Number Placeholder 5"/>
          <p:cNvSpPr>
            <a:spLocks noGrp="1"/>
          </p:cNvSpPr>
          <p:nvPr>
            <p:ph type="sldNum" sz="quarter" idx="11"/>
          </p:nvPr>
        </p:nvSpPr>
        <p:spPr/>
        <p:txBody>
          <a:bodyPr/>
          <a:lstStyle/>
          <a:p>
            <a:pPr>
              <a:defRPr/>
            </a:pPr>
            <a:r>
              <a:rPr lang="en-US"/>
              <a:t>1-</a:t>
            </a:r>
            <a:fld id="{41364378-47F2-4DE8-9FC6-375FC9E07627}" type="slidenum">
              <a:rPr lang="en-US"/>
              <a:pPr>
                <a:defRPr/>
              </a:pPr>
              <a:t>97</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t>Naming Constants</a:t>
            </a:r>
          </a:p>
        </p:txBody>
      </p:sp>
      <p:sp>
        <p:nvSpPr>
          <p:cNvPr id="78851" name="Rectangle 3"/>
          <p:cNvSpPr>
            <a:spLocks noGrp="1" noChangeArrowheads="1"/>
          </p:cNvSpPr>
          <p:nvPr>
            <p:ph type="body" idx="1"/>
          </p:nvPr>
        </p:nvSpPr>
        <p:spPr/>
        <p:txBody>
          <a:bodyPr/>
          <a:lstStyle/>
          <a:p>
            <a:pPr eaLnBrk="1" hangingPunct="1">
              <a:lnSpc>
                <a:spcPct val="90000"/>
              </a:lnSpc>
            </a:pPr>
            <a:r>
              <a:rPr lang="en-US" sz="2400"/>
              <a:t>Instead of using "anonymous" numbers in a program, always declare them as named constants, and use their name instead</a:t>
            </a:r>
          </a:p>
          <a:p>
            <a:pPr lvl="1" eaLnBrk="1" hangingPunct="1">
              <a:lnSpc>
                <a:spcPct val="90000"/>
              </a:lnSpc>
              <a:buFontTx/>
              <a:buNone/>
            </a:pPr>
            <a:r>
              <a:rPr lang="en-US" sz="2000" b="1">
                <a:solidFill>
                  <a:srgbClr val="034CA1"/>
                </a:solidFill>
                <a:latin typeface="Courier New" pitchFamily="49" charset="0"/>
              </a:rPr>
              <a:t>public static final int INCHES_PER_FOOT = 12;</a:t>
            </a:r>
          </a:p>
          <a:p>
            <a:pPr lvl="1" eaLnBrk="1" hangingPunct="1">
              <a:lnSpc>
                <a:spcPct val="90000"/>
              </a:lnSpc>
              <a:buFontTx/>
              <a:buNone/>
            </a:pPr>
            <a:r>
              <a:rPr lang="en-US" sz="2000" b="1">
                <a:solidFill>
                  <a:srgbClr val="034CA1"/>
                </a:solidFill>
                <a:latin typeface="Courier New" pitchFamily="49" charset="0"/>
              </a:rPr>
              <a:t>public static final double RATE = 0.14;</a:t>
            </a:r>
          </a:p>
          <a:p>
            <a:pPr lvl="1" eaLnBrk="1" hangingPunct="1">
              <a:lnSpc>
                <a:spcPct val="90000"/>
              </a:lnSpc>
            </a:pPr>
            <a:r>
              <a:rPr lang="en-US" sz="2000"/>
              <a:t>This prevents a value from being changed inadvertently</a:t>
            </a:r>
          </a:p>
          <a:p>
            <a:pPr lvl="1" eaLnBrk="1" hangingPunct="1">
              <a:lnSpc>
                <a:spcPct val="90000"/>
              </a:lnSpc>
            </a:pPr>
            <a:r>
              <a:rPr lang="en-US" sz="2000"/>
              <a:t>It has the added advantage that when a value must be modified, it need only be changed in one place</a:t>
            </a:r>
          </a:p>
          <a:p>
            <a:pPr lvl="1" eaLnBrk="1" hangingPunct="1">
              <a:lnSpc>
                <a:spcPct val="90000"/>
              </a:lnSpc>
            </a:pPr>
            <a:r>
              <a:rPr lang="en-US" sz="2000"/>
              <a:t>Note the naming convention for constants:  Use all uppercase letters, and designate word boundaries with an underscore character</a:t>
            </a:r>
          </a:p>
        </p:txBody>
      </p:sp>
      <p:sp>
        <p:nvSpPr>
          <p:cNvPr id="6" name="Slide Number Placeholder 5"/>
          <p:cNvSpPr>
            <a:spLocks noGrp="1"/>
          </p:cNvSpPr>
          <p:nvPr>
            <p:ph type="sldNum" sz="quarter" idx="11"/>
          </p:nvPr>
        </p:nvSpPr>
        <p:spPr/>
        <p:txBody>
          <a:bodyPr/>
          <a:lstStyle/>
          <a:p>
            <a:pPr>
              <a:defRPr/>
            </a:pPr>
            <a:r>
              <a:rPr lang="en-US"/>
              <a:t>1-</a:t>
            </a:r>
            <a:fld id="{F0611720-B91B-4192-977A-E08BAF526059}" type="slidenum">
              <a:rPr lang="en-US"/>
              <a:pPr>
                <a:defRPr/>
              </a:pPr>
              <a:t>98</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t>Comments</a:t>
            </a:r>
          </a:p>
        </p:txBody>
      </p:sp>
      <p:sp>
        <p:nvSpPr>
          <p:cNvPr id="79875" name="Rectangle 3"/>
          <p:cNvSpPr>
            <a:spLocks noGrp="1" noChangeArrowheads="1"/>
          </p:cNvSpPr>
          <p:nvPr>
            <p:ph type="body" idx="1"/>
          </p:nvPr>
        </p:nvSpPr>
        <p:spPr/>
        <p:txBody>
          <a:bodyPr/>
          <a:lstStyle/>
          <a:p>
            <a:pPr eaLnBrk="1" hangingPunct="1">
              <a:lnSpc>
                <a:spcPct val="80000"/>
              </a:lnSpc>
            </a:pPr>
            <a:r>
              <a:rPr lang="en-US" sz="2800"/>
              <a:t>A </a:t>
            </a:r>
            <a:r>
              <a:rPr lang="en-US" sz="2800" i="1"/>
              <a:t>line comment</a:t>
            </a:r>
            <a:r>
              <a:rPr lang="en-US" sz="2800"/>
              <a:t> begins with the symbols </a:t>
            </a:r>
            <a:r>
              <a:rPr lang="en-US" sz="2800" b="1">
                <a:solidFill>
                  <a:srgbClr val="034CA1"/>
                </a:solidFill>
                <a:latin typeface="Courier New" pitchFamily="49" charset="0"/>
              </a:rPr>
              <a:t>//</a:t>
            </a:r>
            <a:r>
              <a:rPr lang="en-US" sz="2800"/>
              <a:t>, and causes the compiler to ignore the remainder of the line</a:t>
            </a:r>
          </a:p>
          <a:p>
            <a:pPr lvl="1" eaLnBrk="1" hangingPunct="1">
              <a:lnSpc>
                <a:spcPct val="80000"/>
              </a:lnSpc>
            </a:pPr>
            <a:r>
              <a:rPr lang="en-US" sz="2400"/>
              <a:t>This type of comment is used for the code writer or for a programmer who modifies the code</a:t>
            </a:r>
          </a:p>
          <a:p>
            <a:pPr eaLnBrk="1" hangingPunct="1">
              <a:lnSpc>
                <a:spcPct val="80000"/>
              </a:lnSpc>
            </a:pPr>
            <a:r>
              <a:rPr lang="en-US" sz="2800"/>
              <a:t>A </a:t>
            </a:r>
            <a:r>
              <a:rPr lang="en-US" sz="2800" i="1"/>
              <a:t>block comment</a:t>
            </a:r>
            <a:r>
              <a:rPr lang="en-US" sz="2800"/>
              <a:t> begins with the symbol pair </a:t>
            </a:r>
            <a:r>
              <a:rPr lang="en-US" sz="2800" b="1">
                <a:solidFill>
                  <a:srgbClr val="034CA1"/>
                </a:solidFill>
                <a:latin typeface="Courier New" pitchFamily="49" charset="0"/>
              </a:rPr>
              <a:t>/*</a:t>
            </a:r>
            <a:r>
              <a:rPr lang="en-US" sz="2800"/>
              <a:t>, and ends with the symbol pair </a:t>
            </a:r>
            <a:r>
              <a:rPr lang="en-US" sz="2800" b="1">
                <a:solidFill>
                  <a:srgbClr val="034CA1"/>
                </a:solidFill>
                <a:latin typeface="Courier New" pitchFamily="49" charset="0"/>
              </a:rPr>
              <a:t>*/</a:t>
            </a:r>
          </a:p>
          <a:p>
            <a:pPr lvl="1" eaLnBrk="1" hangingPunct="1">
              <a:lnSpc>
                <a:spcPct val="80000"/>
              </a:lnSpc>
            </a:pPr>
            <a:r>
              <a:rPr lang="en-US" sz="2400"/>
              <a:t>The compiler ignores anything in between</a:t>
            </a:r>
          </a:p>
          <a:p>
            <a:pPr lvl="1" eaLnBrk="1" hangingPunct="1">
              <a:lnSpc>
                <a:spcPct val="80000"/>
              </a:lnSpc>
            </a:pPr>
            <a:r>
              <a:rPr lang="en-US" sz="2400"/>
              <a:t>This type of comment can span several lines</a:t>
            </a:r>
          </a:p>
          <a:p>
            <a:pPr lvl="1" eaLnBrk="1" hangingPunct="1">
              <a:lnSpc>
                <a:spcPct val="80000"/>
              </a:lnSpc>
            </a:pPr>
            <a:r>
              <a:rPr lang="en-US" sz="2400"/>
              <a:t>This type of comment provides documentation for the users of the program</a:t>
            </a:r>
          </a:p>
        </p:txBody>
      </p:sp>
      <p:sp>
        <p:nvSpPr>
          <p:cNvPr id="6" name="Slide Number Placeholder 5"/>
          <p:cNvSpPr>
            <a:spLocks noGrp="1"/>
          </p:cNvSpPr>
          <p:nvPr>
            <p:ph type="sldNum" sz="quarter" idx="11"/>
          </p:nvPr>
        </p:nvSpPr>
        <p:spPr/>
        <p:txBody>
          <a:bodyPr/>
          <a:lstStyle/>
          <a:p>
            <a:pPr>
              <a:defRPr/>
            </a:pPr>
            <a:r>
              <a:rPr lang="en-US"/>
              <a:t>1-</a:t>
            </a:r>
            <a:fld id="{0B8CF52B-27DA-417F-95DE-68AD7BBB3CFF}" type="slidenum">
              <a:rPr lang="en-US"/>
              <a:pPr>
                <a:defRPr/>
              </a:pPr>
              <a:t>99</a:t>
            </a:fld>
            <a:endParaRPr lang="en-US"/>
          </a:p>
        </p:txBody>
      </p:sp>
      <p:sp>
        <p:nvSpPr>
          <p:cNvPr id="7" name="Footer Placeholder 6"/>
          <p:cNvSpPr>
            <a:spLocks noGrp="1"/>
          </p:cNvSpPr>
          <p:nvPr>
            <p:ph type="ftr" sz="quarter" idx="12"/>
          </p:nvPr>
        </p:nvSpPr>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898989"/>
                </a:solidFill>
                <a:latin typeface="Calibri" pitchFamily="34" charset="0"/>
              </a:rPr>
              <a:t>Copyright © 2017 Pearson Ltd. All rights reserved.</a:t>
            </a:r>
            <a:endParaRPr lang="en-CA" dirty="0">
              <a:solidFill>
                <a:srgbClr val="898989"/>
              </a:solidFill>
              <a:latin typeface="Calibri" pitchFamily="34" charset="0"/>
            </a:endParaRPr>
          </a:p>
        </p:txBody>
      </p:sp>
    </p:spTree>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1780</TotalTime>
  <Words>6672</Words>
  <Application>Microsoft Office PowerPoint</Application>
  <PresentationFormat>On-screen Show (4:3)</PresentationFormat>
  <Paragraphs>770</Paragraphs>
  <Slides>101</Slides>
  <Notes>75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101</vt:i4>
      </vt:variant>
    </vt:vector>
  </HeadingPairs>
  <TitlesOfParts>
    <vt:vector size="107" baseType="lpstr">
      <vt:lpstr>Arial</vt:lpstr>
      <vt:lpstr>Arial Unicode MS</vt:lpstr>
      <vt:lpstr>Calibri</vt:lpstr>
      <vt:lpstr>Calibri (Body)</vt:lpstr>
      <vt:lpstr>Courier New</vt:lpstr>
      <vt:lpstr>Office Theme</vt:lpstr>
      <vt:lpstr>Chapter 1</vt:lpstr>
      <vt:lpstr>Introduction To Java</vt:lpstr>
      <vt:lpstr>Origins of the Java Language</vt:lpstr>
      <vt:lpstr>Origins of the Java Language</vt:lpstr>
      <vt:lpstr>Origins of the Java Language</vt:lpstr>
      <vt:lpstr>Objects and Methods</vt:lpstr>
      <vt:lpstr>Terminology Comparisons</vt:lpstr>
      <vt:lpstr>Essential “tools”</vt:lpstr>
      <vt:lpstr>Java Application Programs</vt:lpstr>
      <vt:lpstr>Applets</vt:lpstr>
      <vt:lpstr>Sample Python Program</vt:lpstr>
      <vt:lpstr>A Sample Java Application Program</vt:lpstr>
      <vt:lpstr>Computer Language Levels</vt:lpstr>
      <vt:lpstr>Byte-Code and the Java Virtual Machine</vt:lpstr>
      <vt:lpstr>Byte-Code and the Java Virtual Machine</vt:lpstr>
      <vt:lpstr>Program terminology</vt:lpstr>
      <vt:lpstr>Class Loader</vt:lpstr>
      <vt:lpstr>Compiling a Java Program or Class</vt:lpstr>
      <vt:lpstr>Running a Java Program</vt:lpstr>
      <vt:lpstr>Syntax and Semantics</vt:lpstr>
      <vt:lpstr>Tip:  Error Messages</vt:lpstr>
      <vt:lpstr>Tip:  Error Messages</vt:lpstr>
      <vt:lpstr>A Sample Java Application Program</vt:lpstr>
      <vt:lpstr>System.out.println</vt:lpstr>
      <vt:lpstr>System.out.println</vt:lpstr>
      <vt:lpstr>PowerPoint Presentation</vt:lpstr>
      <vt:lpstr>Importance of Expressions and Assignments</vt:lpstr>
      <vt:lpstr>Definitions</vt:lpstr>
      <vt:lpstr>Variable declarations </vt:lpstr>
      <vt:lpstr>Identifiers</vt:lpstr>
      <vt:lpstr>Valid Identifier Examples</vt:lpstr>
      <vt:lpstr>Invalid Identifier Symbols</vt:lpstr>
      <vt:lpstr>Naming Conventions</vt:lpstr>
      <vt:lpstr>Identifiers</vt:lpstr>
      <vt:lpstr>Variable Declarations</vt:lpstr>
      <vt:lpstr>Primitive Types in Java:</vt:lpstr>
      <vt:lpstr>Primitive &amp;Basic Types</vt:lpstr>
      <vt:lpstr>Examples</vt:lpstr>
      <vt:lpstr>Primitive Types</vt:lpstr>
      <vt:lpstr>Using = and +</vt:lpstr>
      <vt:lpstr>Using = and +</vt:lpstr>
      <vt:lpstr>Assignment Statements With Primitive Types</vt:lpstr>
      <vt:lpstr>Assignment Statements With Primitive Types</vt:lpstr>
      <vt:lpstr>Tip:  Initialize Variables</vt:lpstr>
      <vt:lpstr>Tip:  Initialize Variables</vt:lpstr>
      <vt:lpstr>Shorthand Assignment Statements</vt:lpstr>
      <vt:lpstr>Shorthand Assignment Statements</vt:lpstr>
      <vt:lpstr>Assignment Compatibility</vt:lpstr>
      <vt:lpstr>Assignment Compatibility</vt:lpstr>
      <vt:lpstr>Assignment Compatibility</vt:lpstr>
      <vt:lpstr>Constants</vt:lpstr>
      <vt:lpstr>Constants</vt:lpstr>
      <vt:lpstr>Constants Example</vt:lpstr>
      <vt:lpstr>Arithmetic Operators and Expressions</vt:lpstr>
      <vt:lpstr>Arithmetic Operators and Expressions</vt:lpstr>
      <vt:lpstr>Arithmetic Demo</vt:lpstr>
      <vt:lpstr>Increment and Decrement Operators</vt:lpstr>
      <vt:lpstr>Increment and Decrement Operators</vt:lpstr>
      <vt:lpstr>Example</vt:lpstr>
      <vt:lpstr>Parentheses and Precedence Rules</vt:lpstr>
      <vt:lpstr>Precedence Rules</vt:lpstr>
      <vt:lpstr>Precedence Examples</vt:lpstr>
      <vt:lpstr>Precedence and Associativity Rules</vt:lpstr>
      <vt:lpstr>Precedence and Associativity Rules</vt:lpstr>
      <vt:lpstr>Pitfall:  Round-Off Errors in Floating-Point Numbers</vt:lpstr>
      <vt:lpstr>Floating Point Error example</vt:lpstr>
      <vt:lpstr>Integer and Floating-Point Division</vt:lpstr>
      <vt:lpstr>Division issue example Example</vt:lpstr>
      <vt:lpstr>The % Operator</vt:lpstr>
      <vt:lpstr>Type Casting</vt:lpstr>
      <vt:lpstr>More Details About Type Casting</vt:lpstr>
      <vt:lpstr>The Class String</vt:lpstr>
      <vt:lpstr>Concatenation of Strings</vt:lpstr>
      <vt:lpstr>Example</vt:lpstr>
      <vt:lpstr>Classes, Objects, and Methods</vt:lpstr>
      <vt:lpstr>Example: A Car</vt:lpstr>
      <vt:lpstr>Classes, Objects, and Methods</vt:lpstr>
      <vt:lpstr>Class, Object, and Methods example</vt:lpstr>
      <vt:lpstr>String Methods</vt:lpstr>
      <vt:lpstr>Some Methods in the Class String (Part 1 of 8)</vt:lpstr>
      <vt:lpstr>Some Methods in the Class String (Part 2 of 8)</vt:lpstr>
      <vt:lpstr>Some Methods in the Class String (Part 3 of 8)</vt:lpstr>
      <vt:lpstr>Some Methods in the Class String (Part 4 of 8)</vt:lpstr>
      <vt:lpstr>Some Methods in the Class String (Part 5 of 8)</vt:lpstr>
      <vt:lpstr>Some Methods in the Class String (Part 6 of 8)</vt:lpstr>
      <vt:lpstr>Some Methods in the Class String (Part 7 of 8)</vt:lpstr>
      <vt:lpstr>Some Methods in the Class String (Part 8 of 8)</vt:lpstr>
      <vt:lpstr>Example </vt:lpstr>
      <vt:lpstr>String Indexes</vt:lpstr>
      <vt:lpstr>Escape Sequences</vt:lpstr>
      <vt:lpstr>Escape Sequences</vt:lpstr>
      <vt:lpstr>Escape Sequences Example</vt:lpstr>
      <vt:lpstr>String Processing</vt:lpstr>
      <vt:lpstr>String Mutability </vt:lpstr>
      <vt:lpstr>String Immutability Example</vt:lpstr>
      <vt:lpstr>String Processing Example</vt:lpstr>
      <vt:lpstr>Character Sets</vt:lpstr>
      <vt:lpstr>Naming Constants</vt:lpstr>
      <vt:lpstr>Comments</vt:lpstr>
      <vt:lpstr>Program Documentation</vt:lpstr>
      <vt:lpstr>Comments and a Named Constant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Kenrick</dc:creator>
  <cp:lastModifiedBy>Tadiwa Magwenzi</cp:lastModifiedBy>
  <cp:revision>40</cp:revision>
  <dcterms:created xsi:type="dcterms:W3CDTF">2006-08-16T00:00:00Z</dcterms:created>
  <dcterms:modified xsi:type="dcterms:W3CDTF">2024-07-23T22:10:40Z</dcterms:modified>
</cp:coreProperties>
</file>