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.xml" ContentType="application/vnd.openxmlformats-officedocument.presentationml.tags+xml"/>
  <Override PartName="/ppt/notesSlides/notesSlide14.xml" ContentType="application/vnd.openxmlformats-officedocument.presentationml.notesSlide+xml"/>
  <Override PartName="/ppt/tags/tag2.xml" ContentType="application/vnd.openxmlformats-officedocument.presentationml.tags+xml"/>
  <Override PartName="/ppt/notesSlides/notesSlide15.xml" ContentType="application/vnd.openxmlformats-officedocument.presentationml.notesSlide+xml"/>
  <Override PartName="/ppt/tags/tag3.xml" ContentType="application/vnd.openxmlformats-officedocument.presentationml.tags+xml"/>
  <Override PartName="/ppt/notesSlides/notesSlide16.xml" ContentType="application/vnd.openxmlformats-officedocument.presentationml.notesSlide+xml"/>
  <Override PartName="/ppt/tags/tag4.xml" ContentType="application/vnd.openxmlformats-officedocument.presentationml.tags+xml"/>
  <Override PartName="/ppt/notesSlides/notesSlide17.xml" ContentType="application/vnd.openxmlformats-officedocument.presentationml.notesSlide+xml"/>
  <Override PartName="/ppt/tags/tag5.xml" ContentType="application/vnd.openxmlformats-officedocument.presentationml.tags+xml"/>
  <Override PartName="/ppt/notesSlides/notesSlide18.xml" ContentType="application/vnd.openxmlformats-officedocument.presentationml.notesSlide+xml"/>
  <Override PartName="/ppt/tags/tag6.xml" ContentType="application/vnd.openxmlformats-officedocument.presentationml.tags+xml"/>
  <Override PartName="/ppt/notesSlides/notesSlide19.xml" ContentType="application/vnd.openxmlformats-officedocument.presentationml.notesSlide+xml"/>
  <Override PartName="/ppt/tags/tag7.xml" ContentType="application/vnd.openxmlformats-officedocument.presentationml.tags+xml"/>
  <Override PartName="/ppt/notesSlides/notesSlide20.xml" ContentType="application/vnd.openxmlformats-officedocument.presentationml.notesSlide+xml"/>
  <Override PartName="/ppt/tags/tag8.xml" ContentType="application/vnd.openxmlformats-officedocument.presentationml.tags+xml"/>
  <Override PartName="/ppt/notesSlides/notesSlide21.xml" ContentType="application/vnd.openxmlformats-officedocument.presentationml.notesSlide+xml"/>
  <Override PartName="/ppt/tags/tag9.xml" ContentType="application/vnd.openxmlformats-officedocument.presentationml.tags+xml"/>
  <Override PartName="/ppt/notesSlides/notesSlide22.xml" ContentType="application/vnd.openxmlformats-officedocument.presentationml.notesSlide+xml"/>
  <Override PartName="/ppt/tags/tag10.xml" ContentType="application/vnd.openxmlformats-officedocument.presentationml.tags+xml"/>
  <Override PartName="/ppt/notesSlides/notesSlide23.xml" ContentType="application/vnd.openxmlformats-officedocument.presentationml.notesSlide+xml"/>
  <Override PartName="/ppt/tags/tag11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12.xml" ContentType="application/vnd.openxmlformats-officedocument.presentationml.tags+xml"/>
  <Override PartName="/ppt/notesSlides/notesSlide27.xml" ContentType="application/vnd.openxmlformats-officedocument.presentationml.notesSlide+xml"/>
  <Override PartName="/ppt/tags/tag13.xml" ContentType="application/vnd.openxmlformats-officedocument.presentationml.tags+xml"/>
  <Override PartName="/ppt/notesSlides/notesSlide28.xml" ContentType="application/vnd.openxmlformats-officedocument.presentationml.notesSlide+xml"/>
  <Override PartName="/ppt/tags/tag14.xml" ContentType="application/vnd.openxmlformats-officedocument.presentationml.tags+xml"/>
  <Override PartName="/ppt/notesSlides/notesSlide29.xml" ContentType="application/vnd.openxmlformats-officedocument.presentationml.notesSlide+xml"/>
  <Override PartName="/ppt/tags/tag15.xml" ContentType="application/vnd.openxmlformats-officedocument.presentationml.tags+xml"/>
  <Override PartName="/ppt/notesSlides/notesSlide30.xml" ContentType="application/vnd.openxmlformats-officedocument.presentationml.notesSlide+xml"/>
  <Override PartName="/ppt/tags/tag16.xml" ContentType="application/vnd.openxmlformats-officedocument.presentationml.tags+xml"/>
  <Override PartName="/ppt/notesSlides/notesSlide31.xml" ContentType="application/vnd.openxmlformats-officedocument.presentationml.notesSlide+xml"/>
  <Override PartName="/ppt/tags/tag17.xml" ContentType="application/vnd.openxmlformats-officedocument.presentationml.tags+xml"/>
  <Override PartName="/ppt/notesSlides/notesSlide32.xml" ContentType="application/vnd.openxmlformats-officedocument.presentationml.notesSlide+xml"/>
  <Override PartName="/ppt/tags/tag18.xml" ContentType="application/vnd.openxmlformats-officedocument.presentationml.tags+xml"/>
  <Override PartName="/ppt/notesSlides/notesSlide33.xml" ContentType="application/vnd.openxmlformats-officedocument.presentationml.notesSlide+xml"/>
  <Override PartName="/ppt/tags/tag19.xml" ContentType="application/vnd.openxmlformats-officedocument.presentationml.tags+xml"/>
  <Override PartName="/ppt/notesSlides/notesSlide34.xml" ContentType="application/vnd.openxmlformats-officedocument.presentationml.notesSlide+xml"/>
  <Override PartName="/ppt/tags/tag20.xml" ContentType="application/vnd.openxmlformats-officedocument.presentationml.tags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tags/tag21.xml" ContentType="application/vnd.openxmlformats-officedocument.presentationml.tags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tags/tag22.xml" ContentType="application/vnd.openxmlformats-officedocument.presentationml.tags+xml"/>
  <Override PartName="/ppt/notesSlides/notesSlide46.xml" ContentType="application/vnd.openxmlformats-officedocument.presentationml.notesSlide+xml"/>
  <Override PartName="/ppt/tags/tag23.xml" ContentType="application/vnd.openxmlformats-officedocument.presentationml.tags+xml"/>
  <Override PartName="/ppt/notesSlides/notesSlide47.xml" ContentType="application/vnd.openxmlformats-officedocument.presentationml.notesSlide+xml"/>
  <Override PartName="/ppt/tags/tag24.xml" ContentType="application/vnd.openxmlformats-officedocument.presentationml.tags+xml"/>
  <Override PartName="/ppt/notesSlides/notesSlide48.xml" ContentType="application/vnd.openxmlformats-officedocument.presentationml.notesSlide+xml"/>
  <Override PartName="/ppt/tags/tag25.xml" ContentType="application/vnd.openxmlformats-officedocument.presentationml.tags+xml"/>
  <Override PartName="/ppt/notesSlides/notesSlide49.xml" ContentType="application/vnd.openxmlformats-officedocument.presentationml.notesSlide+xml"/>
  <Override PartName="/ppt/tags/tag26.xml" ContentType="application/vnd.openxmlformats-officedocument.presentationml.tags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tags/tag27.xml" ContentType="application/vnd.openxmlformats-officedocument.presentationml.tags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tags/tag28.xml" ContentType="application/vnd.openxmlformats-officedocument.presentationml.tags+xml"/>
  <Override PartName="/ppt/notesSlides/notesSlide57.xml" ContentType="application/vnd.openxmlformats-officedocument.presentationml.notesSlide+xml"/>
  <Override PartName="/ppt/tags/tag29.xml" ContentType="application/vnd.openxmlformats-officedocument.presentationml.tags+xml"/>
  <Override PartName="/ppt/notesSlides/notesSlide58.xml" ContentType="application/vnd.openxmlformats-officedocument.presentationml.notesSlide+xml"/>
  <Override PartName="/ppt/tags/tag30.xml" ContentType="application/vnd.openxmlformats-officedocument.presentationml.tags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tags/tag31.xml" ContentType="application/vnd.openxmlformats-officedocument.presentationml.tags+xml"/>
  <Override PartName="/ppt/notesSlides/notesSlide61.xml" ContentType="application/vnd.openxmlformats-officedocument.presentationml.notesSlide+xml"/>
  <Override PartName="/ppt/tags/tag32.xml" ContentType="application/vnd.openxmlformats-officedocument.presentationml.tags+xml"/>
  <Override PartName="/ppt/notesSlides/notesSlide62.xml" ContentType="application/vnd.openxmlformats-officedocument.presentationml.notesSlide+xml"/>
  <Override PartName="/ppt/tags/tag33.xml" ContentType="application/vnd.openxmlformats-officedocument.presentationml.tags+xml"/>
  <Override PartName="/ppt/notesSlides/notesSlide63.xml" ContentType="application/vnd.openxmlformats-officedocument.presentationml.notesSlide+xml"/>
  <Override PartName="/ppt/tags/tag34.xml" ContentType="application/vnd.openxmlformats-officedocument.presentationml.tags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tags/tag35.xml" ContentType="application/vnd.openxmlformats-officedocument.presentationml.tags+xml"/>
  <Override PartName="/ppt/notesSlides/notesSlide66.xml" ContentType="application/vnd.openxmlformats-officedocument.presentationml.notesSlide+xml"/>
  <Override PartName="/ppt/tags/tag36.xml" ContentType="application/vnd.openxmlformats-officedocument.presentationml.tags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tags/tag37.xml" ContentType="application/vnd.openxmlformats-officedocument.presentationml.tags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tags/tag38.xml" ContentType="application/vnd.openxmlformats-officedocument.presentationml.tags+xml"/>
  <Override PartName="/ppt/notesSlides/notesSlide75.xml" ContentType="application/vnd.openxmlformats-officedocument.presentationml.notesSlide+xml"/>
  <Override PartName="/ppt/tags/tag39.xml" ContentType="application/vnd.openxmlformats-officedocument.presentationml.tags+xml"/>
  <Override PartName="/ppt/notesSlides/notesSlide76.xml" ContentType="application/vnd.openxmlformats-officedocument.presentationml.notesSlide+xml"/>
  <Override PartName="/ppt/tags/tag40.xml" ContentType="application/vnd.openxmlformats-officedocument.presentationml.tags+xml"/>
  <Override PartName="/ppt/notesSlides/notesSlide77.xml" ContentType="application/vnd.openxmlformats-officedocument.presentationml.notesSlide+xml"/>
  <Override PartName="/ppt/tags/tag41.xml" ContentType="application/vnd.openxmlformats-officedocument.presentationml.tags+xml"/>
  <Override PartName="/ppt/notesSlides/notesSlide7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D9B6477-5C23-4B96-B226-E7063BD5B8EF}" type="datetimeFigureOut">
              <a:rPr lang="en-US"/>
              <a:pPr>
                <a:defRPr/>
              </a:pPr>
              <a:t>10/27/2020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5E10534-A600-4FF1-A041-2ADB9FFBA6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015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1111320-E909-433A-AFE6-4DBB9994E90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7553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2E0A76-AC56-42BD-A9A8-192443C62F9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95145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A0FB5B2-094E-457F-A6F5-AEB0F006153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49077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8704B77-E7EC-469E-92DB-F96D88D4B37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02226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B5EE828-0FE6-4974-93EC-F9A7190D906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132240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C169370-C451-447A-85BC-4753DBF102F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51175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26ABCA-3C1E-4D9E-9D7B-A191F982D5C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318566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B082FC3-C7B2-408B-9083-DE5761FA561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760087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4B2E217-3EF0-4A10-916F-D3788BD9110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900026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EE5E79E-565B-435C-8939-9FFA9E0C680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547052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19494B8-80E1-4D45-9A7A-9A3B6A7B60F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97152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9120F1-4933-45A7-B021-044167E0FE0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952746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72ABD9C-6649-4F2D-B2E1-2752EAC2264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845049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73E5D85-0C40-46D4-9CEB-30FD1BECB51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46587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A6D6120-AB63-4810-A14D-67AA0E7DEDB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69611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574AE24-C41A-4DD1-9296-8A0CD9E1335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12528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0DF5316-57CA-49A6-A8AB-D83C720B5C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490678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C1FD36-D969-4424-8F48-03E2809B6BD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40773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630DDB3-4653-4149-B9AB-64808069722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303634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AAB0714-2DA1-4E0D-BE05-3B0611BF79D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754471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7CB72C6-2DBE-4F19-B8B6-F866BD74884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741530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438C0A2-4476-417F-8CFD-2B062E5A0AC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46091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83AF42F-401E-4605-9E16-4A76D5A989C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873589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9DDDE88-5C64-4060-BA4D-D4CCDEBA3BD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374043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7CDD42-B6C4-4788-9F48-2DCED063024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845125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F5293C-2F4E-4CC6-B035-BFACC61C838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971423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B7FCE55-44C6-417E-9EF8-10413421893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555388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D60E1DC-039B-45B5-8EC4-DEFD38CC600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479290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83D399-A8B6-40F0-86F9-50BCF70FDB3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437593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238CEEB-83FD-4D58-97C7-D92F591F2E8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216264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2A7889A-DF83-443B-B595-2EE187A1288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1775317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5843A15-280F-4030-8DE6-28059941BE1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553963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31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028DF2-9B10-4A3C-99D5-E9134E0E8C0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025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A8F2028-00C7-4405-BF72-07D3D6CAD06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546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A5A041-3719-49D3-8FE1-41792D9956C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75501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77599D-ED0C-4E75-8800-37C0A439CC7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6998607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BD4F68-7FE1-4968-99E6-6DCC3361FB6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588140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72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7C7CB9-DC99-4EB2-83C0-5F5C480FC9E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3614042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CF1585-60CB-45A3-A654-84D2B94C7AD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489028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753E6AF-62C5-479F-99E6-FEC77A3E4F4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8676300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02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14C9DE-E7D5-452F-A6CD-10D6F235105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8178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13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20D79C3-B635-4879-9B3D-52E74E62521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136044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23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755D55-61E4-4741-B6D1-A4444D633EA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0073780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33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38B9AE-8BB0-410D-800A-3BA47802670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99578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B91A54-7DB3-4F65-9328-77A35840E18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2414467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E0A211-3BD7-4D58-915E-1755D79331B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9878973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54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7E50732-B4EB-45DB-83CB-B617DB2FC00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9810995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64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0F78E3-2F6D-427F-8328-25AC30B29AA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5132382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74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1B07159-8860-41DF-8007-072F248A7B8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8511261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84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1FFEDF-BF9E-4543-A9B5-5005007FC9C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1254254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95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C958E80-F6D3-4480-8F18-2A1E006F542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0634877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0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05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993752F-1942-49C7-9BFB-0B1B6EF6470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8758100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1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15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B89C96-3C5E-479E-971F-131E4A46F98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9728221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25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EC9D89-FCB4-4E43-9C16-7F4C8C88BEF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6914246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36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B586C83-5849-4F7C-8565-7A914BC4810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19026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AA76C6-8520-4622-84FF-0BBF54FCB38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1606992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4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46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7E0F0E-D307-4589-8C40-D4A647A6BDC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7632487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5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56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7484A78-2AEB-4385-AE20-E91A574CD4D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9107306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6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66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71CCB80-7BBF-4AA1-A5DA-F6C9673C71C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5690640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7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77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7EB7C9E-151F-4576-9A42-E321DE7C902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9277856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87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791B67-C7D6-4E25-98AB-752C06CEAF7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4729124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9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97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192641-C4C8-4C9A-9732-A5FD043C69C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609993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0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07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7C6A8F8-F95B-4974-87D3-B83654E6446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5765477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1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ED7C343-73B1-4849-AF64-AE04954E586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8698580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28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0DF295-C7D4-49F3-A378-77507257FE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7966298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38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349AC44-C474-46DE-ABFC-43ABD00B642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70458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C5BC813-0CB2-4912-975A-CC591B23FBF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3478260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4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4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0F7DEC-0E26-4142-94CB-BECC30ADC93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7845911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5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58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DDCBEC-B2A8-461E-B096-16504EFA88D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3207525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6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69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A822D2-CB05-4AA7-9AAF-EEF9E56EE60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2947201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7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79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1B2DE03-4D0A-4D04-8DA1-29E0478C871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5911377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8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89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D946343-42AA-4E92-BDDE-9BFACD351EC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3541550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9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9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8F9AC8-BB59-4E05-ABB0-434206C8C0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3437865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1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10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4DA53D-8C0B-40C3-8160-AB521A5DFF9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8401881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2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20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62BEB2D-2CC5-43B6-B570-5AA0361901E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6365554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3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30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2788B5-AE67-4DA1-83E0-52E4663977B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6165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7A53815-BC6F-4A59-BDCE-0042798394D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48665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B0A0D1A-46D9-41E5-8719-BC308C39FBE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98857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9CE6B9-33EA-4512-8095-ED09091FA8C1}" type="datetime1">
              <a:rPr lang="en-US"/>
              <a:pPr>
                <a:defRPr/>
              </a:pPr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© 2017 Pearson Ltd.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14-</a:t>
            </a:r>
            <a:fld id="{D2E6869C-9609-48BD-B742-AC8A8439F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8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C591AF-1EEB-4D41-8059-B9A98F9E7651}" type="datetime1">
              <a:rPr lang="en-US"/>
              <a:pPr>
                <a:defRPr/>
              </a:pPr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© 2017 Pearson Ltd.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14-</a:t>
            </a:r>
            <a:fld id="{B1959AEB-9B32-41A7-83FC-549BF4D980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61870-4DF9-49CC-A3CD-EB4C890FCB6B}" type="datetime1">
              <a:rPr lang="en-US"/>
              <a:pPr>
                <a:defRPr/>
              </a:pPr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© 2017 Pearson Ltd.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14-</a:t>
            </a:r>
            <a:fld id="{5B7D7A13-3F38-473B-ABA1-4AD0D4FE85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12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4EC1D4-8747-4AAF-86B5-87753A3F9E2D}" type="datetime1">
              <a:rPr lang="en-US"/>
              <a:pPr>
                <a:defRPr/>
              </a:pPr>
              <a:t>10/27/2020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14-</a:t>
            </a:r>
            <a:fld id="{A0F82211-41B4-4A35-B0D1-AE3CF6CB65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340475"/>
            <a:ext cx="4343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© 2017 Pearson Ltd.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0613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2A360-0975-4155-B503-ABEC0535992E}" type="datetime1">
              <a:rPr lang="en-US"/>
              <a:pPr>
                <a:defRPr/>
              </a:pPr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© 2017 Pearson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14-</a:t>
            </a:r>
            <a:fld id="{980C43ED-9649-4AF2-9DDA-88A7645A73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8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E30A8-D6E3-4143-A78D-8A46E537574C}" type="datetime1">
              <a:rPr lang="en-US"/>
              <a:pPr>
                <a:defRPr/>
              </a:pPr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© 2017 Pearson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14-</a:t>
            </a:r>
            <a:fld id="{11E49047-CBA9-4783-A394-F338F1B647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0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3086E5-1ECB-41E4-8818-7E85EE2B1D1E}" type="datetime1">
              <a:rPr lang="en-US"/>
              <a:pPr>
                <a:defRPr/>
              </a:pPr>
              <a:t>10/27/2020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© 2017 Pearson Ltd. All rights reserved.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14-</a:t>
            </a:r>
            <a:fld id="{DAE2782B-3DAE-4A23-A429-E0126B6E8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24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A436D-EED7-4611-970D-FB6884CC3FA4}" type="datetime1">
              <a:rPr lang="en-US"/>
              <a:pPr>
                <a:defRPr/>
              </a:pPr>
              <a:t>10/27/2020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© 2017 Pearson Ltd. 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14-</a:t>
            </a:r>
            <a:fld id="{8156D753-A47A-4344-A6CA-4F27941718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00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88413-027F-4413-87B7-FBBF653A8AFA}" type="datetime1">
              <a:rPr lang="en-US"/>
              <a:pPr>
                <a:defRPr/>
              </a:pPr>
              <a:t>10/27/2020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© 2017 Pearson Ltd. All rights reserved.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14-</a:t>
            </a:r>
            <a:fld id="{0CE34E1D-56EA-4CC0-94FD-24BE41726E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69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56AF8-231F-460D-8FFE-E044F126FDF5}" type="datetime1">
              <a:rPr lang="en-US"/>
              <a:pPr>
                <a:defRPr/>
              </a:pPr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© 2017 Pearson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14-</a:t>
            </a:r>
            <a:fld id="{AF673AFB-AB11-4798-B77B-3A3615D1DF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8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6D4A8-9B12-4AB1-8027-D422EBC2C7F3}" type="datetime1">
              <a:rPr lang="en-US"/>
              <a:pPr>
                <a:defRPr/>
              </a:pPr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© 2017 Pearson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14-</a:t>
            </a:r>
            <a:fld id="{98F905DE-F1F7-4FC1-8F79-EBB1FADF02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03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38187FB-C57D-4A61-8EAB-F7C7AFF05858}" type="datetime1">
              <a:rPr lang="en-US"/>
              <a:pPr>
                <a:defRPr/>
              </a:pPr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r>
              <a:rPr lang="en-US" dirty="0" smtClean="0"/>
              <a:t>Copyright © 2017 Pearson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73BFFB57-F1B2-4811-BF01-94BC53528A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9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0.xml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1.xml"/><Relationship Id="rId4" Type="http://schemas.openxmlformats.org/officeDocument/2006/relationships/image" Target="../media/image2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2.xml"/><Relationship Id="rId4" Type="http://schemas.openxmlformats.org/officeDocument/2006/relationships/image" Target="../media/image2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3.xml"/><Relationship Id="rId4" Type="http://schemas.openxmlformats.org/officeDocument/2006/relationships/image" Target="../media/image2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4.xml"/><Relationship Id="rId4" Type="http://schemas.openxmlformats.org/officeDocument/2006/relationships/image" Target="../media/image2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5.xml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6.xml"/><Relationship Id="rId4" Type="http://schemas.openxmlformats.org/officeDocument/2006/relationships/image" Target="../media/image2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7.xml"/><Relationship Id="rId4" Type="http://schemas.openxmlformats.org/officeDocument/2006/relationships/image" Target="../media/image30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8.xml"/><Relationship Id="rId4" Type="http://schemas.openxmlformats.org/officeDocument/2006/relationships/image" Target="../media/image3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9.xml"/><Relationship Id="rId4" Type="http://schemas.openxmlformats.org/officeDocument/2006/relationships/image" Target="../media/image3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0.xml"/><Relationship Id="rId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1.xml"/><Relationship Id="rId4" Type="http://schemas.openxmlformats.org/officeDocument/2006/relationships/image" Target="../media/image3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2.xml"/><Relationship Id="rId4" Type="http://schemas.openxmlformats.org/officeDocument/2006/relationships/image" Target="../media/image3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3.xml"/><Relationship Id="rId4" Type="http://schemas.openxmlformats.org/officeDocument/2006/relationships/image" Target="../media/image3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4.xml"/><Relationship Id="rId4" Type="http://schemas.openxmlformats.org/officeDocument/2006/relationships/image" Target="../media/image37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5.xml"/><Relationship Id="rId4" Type="http://schemas.openxmlformats.org/officeDocument/2006/relationships/image" Target="../media/image38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6.xml"/><Relationship Id="rId4" Type="http://schemas.openxmlformats.org/officeDocument/2006/relationships/image" Target="../media/image39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7.xml"/><Relationship Id="rId4" Type="http://schemas.openxmlformats.org/officeDocument/2006/relationships/image" Target="../media/image40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Relationship Id="rId4" Type="http://schemas.openxmlformats.org/officeDocument/2006/relationships/image" Target="../media/image41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Relationship Id="rId4" Type="http://schemas.openxmlformats.org/officeDocument/2006/relationships/image" Target="../media/image4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0.xml"/><Relationship Id="rId4" Type="http://schemas.openxmlformats.org/officeDocument/2006/relationships/image" Target="../media/image43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1.xml"/><Relationship Id="rId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5638800" y="457200"/>
            <a:ext cx="3276600" cy="1470025"/>
          </a:xfrm>
        </p:spPr>
        <p:txBody>
          <a:bodyPr/>
          <a:lstStyle/>
          <a:p>
            <a:pPr eaLnBrk="1" hangingPunct="1"/>
            <a:r>
              <a:rPr lang="en-US" smtClean="0"/>
              <a:t>Chapter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1905000"/>
            <a:ext cx="3352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Generics </a:t>
            </a:r>
            <a:br>
              <a:rPr lang="en-US" dirty="0" smtClean="0"/>
            </a:br>
            <a:r>
              <a:rPr lang="en-US" dirty="0" smtClean="0"/>
              <a:t>and the </a:t>
            </a:r>
            <a:r>
              <a:rPr lang="en-US" dirty="0" err="1" smtClean="0"/>
              <a:t>ArrayList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29300" y="4989165"/>
            <a:ext cx="2971800" cy="1384995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Slides prepared by Rose Williams, </a:t>
            </a:r>
            <a:r>
              <a:rPr lang="en-US" sz="1400" i="1" dirty="0">
                <a:solidFill>
                  <a:schemeClr val="tx1">
                    <a:alpha val="42000"/>
                  </a:schemeClr>
                </a:solidFill>
              </a:rPr>
              <a:t>Binghamton University</a:t>
            </a: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 </a:t>
            </a:r>
            <a:endParaRPr lang="en-US" sz="1400" dirty="0" smtClean="0">
              <a:solidFill>
                <a:schemeClr val="tx1">
                  <a:alpha val="42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alpha val="42000"/>
                  </a:schemeClr>
                </a:solidFill>
              </a:rPr>
              <a:t>Kenrick Mock, </a:t>
            </a:r>
            <a:r>
              <a:rPr lang="en-US" sz="1400" i="1" dirty="0" smtClean="0">
                <a:solidFill>
                  <a:schemeClr val="tx1">
                    <a:alpha val="42000"/>
                  </a:schemeClr>
                </a:solidFill>
              </a:rPr>
              <a:t>University of Alaska Anchorage</a:t>
            </a:r>
            <a:r>
              <a:rPr lang="en-US" sz="1400" dirty="0" smtClean="0">
                <a:solidFill>
                  <a:schemeClr val="tx1">
                    <a:alpha val="42000"/>
                  </a:schemeClr>
                </a:solidFill>
              </a:rPr>
              <a:t> </a:t>
            </a: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670624" y="6257836"/>
            <a:ext cx="2133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100" dirty="0" smtClean="0">
                <a:latin typeface="Calibri" pitchFamily="34" charset="0"/>
              </a:rPr>
              <a:t>Copyright © 2017 Pearson Ltd. </a:t>
            </a:r>
            <a:br>
              <a:rPr lang="en-US" sz="1100" dirty="0" smtClean="0">
                <a:latin typeface="Calibri" pitchFamily="34" charset="0"/>
              </a:rPr>
            </a:br>
            <a:r>
              <a:rPr lang="en-US" sz="1100" dirty="0" smtClean="0">
                <a:latin typeface="Calibri" pitchFamily="34" charset="0"/>
              </a:rPr>
              <a:t>All rights reserved.</a:t>
            </a:r>
            <a:endParaRPr lang="en-CA" sz="1100" dirty="0">
              <a:latin typeface="Calibri" pitchFamily="34" charset="0"/>
            </a:endParaRPr>
          </a:p>
        </p:txBody>
      </p:sp>
      <p:pic>
        <p:nvPicPr>
          <p:cNvPr id="8" name="Picture 2" descr="http://www-fp.pearsonhighered.com/assets/hip/images/bigcovers/0134041674.jp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-1" y="0"/>
            <a:ext cx="554566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Tip:  Summary of Adding to an </a:t>
            </a:r>
            <a:r>
              <a:rPr lang="en-US" b="1">
                <a:latin typeface="Courier New" pitchFamily="49" charset="0"/>
              </a:rPr>
              <a:t>ArrayList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The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add</a:t>
            </a:r>
            <a:r>
              <a:rPr lang="en-US" smtClean="0"/>
              <a:t> method is usually used to place an element in an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ArrayList</a:t>
            </a:r>
            <a:r>
              <a:rPr lang="en-US" smtClean="0"/>
              <a:t> position for the first time (at an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ArrayList</a:t>
            </a:r>
            <a:r>
              <a:rPr lang="en-US" smtClean="0"/>
              <a:t> index) 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The simplest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add</a:t>
            </a:r>
            <a:r>
              <a:rPr lang="en-US" smtClean="0"/>
              <a:t> method has a single parameter for the element to be added, and adds an element at the next unused index, in order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A62A20A8-41A7-40C7-B3F8-ACC43D9E0BA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Tip:  Summary of Adding to an </a:t>
            </a:r>
            <a:r>
              <a:rPr lang="en-US" b="1">
                <a:latin typeface="Courier New" pitchFamily="49" charset="0"/>
              </a:rPr>
              <a:t>ArrayList</a:t>
            </a:r>
            <a:r>
              <a:rPr lang="en-US"/>
              <a:t>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An element can be added at an already occupied list position by using the two-parameter version of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add</a:t>
            </a: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This causes the new element to be placed at the index specified, and every other member of the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ArrayList</a:t>
            </a:r>
            <a:r>
              <a:rPr lang="en-US" smtClean="0"/>
              <a:t> to be moved up by one position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35EF5F9A-5E0E-4FAD-BBEF-A49A3FB90D53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Tip:  Summary of Adding to an </a:t>
            </a:r>
            <a:r>
              <a:rPr lang="en-US" b="1">
                <a:latin typeface="Courier New" pitchFamily="49" charset="0"/>
              </a:rPr>
              <a:t>ArrayList</a:t>
            </a:r>
            <a:r>
              <a:rPr lang="en-US"/>
              <a:t> 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The two-argument version of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add</a:t>
            </a:r>
            <a:r>
              <a:rPr lang="en-US" sz="2800" smtClean="0"/>
              <a:t> can also be used to add an element at the first unused position (if that position is known)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Any individual element can be changed using 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set</a:t>
            </a:r>
            <a:r>
              <a:rPr lang="en-US" sz="2800" smtClean="0"/>
              <a:t> 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However,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set</a:t>
            </a:r>
            <a:r>
              <a:rPr lang="en-US" sz="2400" smtClean="0"/>
              <a:t> can only reset an element at an index that already contains an element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In addition, the method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size</a:t>
            </a:r>
            <a:r>
              <a:rPr lang="en-US" sz="2800" smtClean="0"/>
              <a:t> can be used to determine how many elements are stored in an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ArrayList</a:t>
            </a:r>
            <a:r>
              <a:rPr lang="en-US" sz="2800" smtClean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5AE6208C-B2CE-4841-9704-4DD012D3CA41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Methods in the Class </a:t>
            </a:r>
            <a:r>
              <a:rPr lang="en-US" b="1" smtClean="0">
                <a:latin typeface="Courier New" pitchFamily="49" charset="0"/>
              </a:rPr>
              <a:t>ArrayList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The tools for manipulating arrays consist only of the square brackets and the instance variable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length</a:t>
            </a:r>
          </a:p>
          <a:p>
            <a:pPr eaLnBrk="1" hangingPunct="1">
              <a:lnSpc>
                <a:spcPct val="90000"/>
              </a:lnSpc>
            </a:pP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ArrayLists</a:t>
            </a:r>
            <a:r>
              <a:rPr lang="en-US" smtClean="0"/>
              <a:t>, however, come with a selection of powerful methods that can do many of the things for which code would have to be written in order to do them using arrays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54047F48-201D-4831-A52D-AB18FD232EF3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Some Methods in the Class </a:t>
            </a:r>
            <a:r>
              <a:rPr lang="en-US" b="1" smtClean="0">
                <a:latin typeface="Courier New" pitchFamily="49" charset="0"/>
              </a:rPr>
              <a:t>ArrayList</a:t>
            </a:r>
            <a:r>
              <a:rPr lang="en-US" smtClean="0"/>
              <a:t> (Part 1 of 11)</a:t>
            </a:r>
          </a:p>
        </p:txBody>
      </p:sp>
      <p:pic>
        <p:nvPicPr>
          <p:cNvPr id="26627" name="Picture 3" descr="C:\WINDOWS\Desktop\Oh_type\savitch_gif\c14_rev\savitch_c14d01_01of11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772400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62F62E7C-B21C-4B04-B6B8-FD20C9E6EAE3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Some Methods in the Class </a:t>
            </a:r>
            <a:r>
              <a:rPr lang="en-US" b="1" smtClean="0">
                <a:latin typeface="Courier New" pitchFamily="49" charset="0"/>
              </a:rPr>
              <a:t>ArrayList</a:t>
            </a:r>
            <a:r>
              <a:rPr lang="en-US" smtClean="0"/>
              <a:t> (Part 2 of 11)</a:t>
            </a:r>
          </a:p>
        </p:txBody>
      </p:sp>
      <p:pic>
        <p:nvPicPr>
          <p:cNvPr id="27651" name="Picture 3" descr="C:\WINDOWS\Desktop\Oh_type\savitch_gif\c14_rev\savitch_c14d01_02of11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772400" cy="447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C9C495C7-13F2-4C30-8D67-6382D704CD50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Some Methods in the Class </a:t>
            </a:r>
            <a:r>
              <a:rPr lang="en-US" b="1" smtClean="0">
                <a:latin typeface="Courier New" pitchFamily="49" charset="0"/>
              </a:rPr>
              <a:t>ArrayList</a:t>
            </a:r>
            <a:r>
              <a:rPr lang="en-US" smtClean="0"/>
              <a:t> (Part 3 of 11)</a:t>
            </a:r>
          </a:p>
        </p:txBody>
      </p:sp>
      <p:pic>
        <p:nvPicPr>
          <p:cNvPr id="28675" name="Picture 3" descr="C:\WINDOWS\Desktop\Oh_type\savitch_gif\c14_rev\savitch_c14d01_03of11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772400" cy="470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4C2AEE7F-AC25-46D3-BDBF-0E7DC06F3258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Some Methods in the Class </a:t>
            </a:r>
            <a:r>
              <a:rPr lang="en-US" b="1" smtClean="0">
                <a:latin typeface="Courier New" pitchFamily="49" charset="0"/>
              </a:rPr>
              <a:t>ArrayList</a:t>
            </a:r>
            <a:r>
              <a:rPr lang="en-US" smtClean="0"/>
              <a:t> (Part 4 of 11)</a:t>
            </a:r>
          </a:p>
        </p:txBody>
      </p:sp>
      <p:pic>
        <p:nvPicPr>
          <p:cNvPr id="29699" name="Picture 3" descr="C:\WINDOWS\Desktop\Oh_type\savitch_gif\c14_rev\savitch_c14d01_04of11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772400" cy="295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05760A2B-7583-4C1C-A240-87A9FF10E63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Some Methods in the Class </a:t>
            </a:r>
            <a:r>
              <a:rPr lang="en-US" b="1" smtClean="0">
                <a:latin typeface="Courier New" pitchFamily="49" charset="0"/>
              </a:rPr>
              <a:t>ArrayList</a:t>
            </a:r>
            <a:r>
              <a:rPr lang="en-US" smtClean="0"/>
              <a:t> (Part 5 of 11)</a:t>
            </a:r>
          </a:p>
        </p:txBody>
      </p:sp>
      <p:pic>
        <p:nvPicPr>
          <p:cNvPr id="30723" name="Picture 3" descr="C:\WINDOWS\Desktop\Oh_type\savitch_gif\c14_rev\savitch_c14d01_05of11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772400" cy="484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CC168B17-C290-4F95-A51D-AEDF7F3700CD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Some Methods in the Class </a:t>
            </a:r>
            <a:r>
              <a:rPr lang="en-US" b="1" smtClean="0">
                <a:latin typeface="Courier New" pitchFamily="49" charset="0"/>
              </a:rPr>
              <a:t>ArrayList</a:t>
            </a:r>
            <a:r>
              <a:rPr lang="en-US" smtClean="0"/>
              <a:t> (Part 6 of 11)</a:t>
            </a:r>
          </a:p>
        </p:txBody>
      </p:sp>
      <p:pic>
        <p:nvPicPr>
          <p:cNvPr id="31747" name="Picture 3" descr="C:\WINDOWS\Desktop\Oh_type\savitch_gif\c14_rev\savitch_c14d01_06of11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772400" cy="486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E545513E-9B51-4C17-88D7-09311B52DFB9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 to Generics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Beginning with version 5.0, Java allows class and method definitions that include parameters for types</a:t>
            </a:r>
          </a:p>
          <a:p>
            <a:pPr eaLnBrk="1" hangingPunct="1"/>
            <a:r>
              <a:rPr lang="en-US" smtClean="0"/>
              <a:t>Such definitions are called </a:t>
            </a:r>
            <a:r>
              <a:rPr lang="en-US" i="1" smtClean="0"/>
              <a:t>generics</a:t>
            </a:r>
          </a:p>
          <a:p>
            <a:pPr lvl="1" eaLnBrk="1" hangingPunct="1"/>
            <a:r>
              <a:rPr lang="en-US" smtClean="0"/>
              <a:t>Generic programming with a type parameter enables code to be written that applies to any class</a:t>
            </a:r>
            <a:r>
              <a:rPr lang="en-US" i="1" smtClean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F6641E6F-81F2-40D4-ADCA-CB8E754B8206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Some Methods in the Class </a:t>
            </a:r>
            <a:r>
              <a:rPr lang="en-US" b="1" smtClean="0">
                <a:latin typeface="Courier New" pitchFamily="49" charset="0"/>
              </a:rPr>
              <a:t>ArrayList</a:t>
            </a:r>
            <a:r>
              <a:rPr lang="en-US" smtClean="0"/>
              <a:t> (Part 7 of 11)</a:t>
            </a:r>
          </a:p>
        </p:txBody>
      </p:sp>
      <p:pic>
        <p:nvPicPr>
          <p:cNvPr id="32771" name="Picture 3" descr="C:\WINDOWS\Desktop\Oh_type\savitch_gif\c14_rev\savitch_c14d01_07of11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772400" cy="204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3FABB38E-9F74-4623-9E96-545B14D8A7CA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Some Methods in the Class </a:t>
            </a:r>
            <a:r>
              <a:rPr lang="en-US" b="1" smtClean="0">
                <a:latin typeface="Courier New" pitchFamily="49" charset="0"/>
              </a:rPr>
              <a:t>ArrayList</a:t>
            </a:r>
            <a:r>
              <a:rPr lang="en-US" smtClean="0"/>
              <a:t> (Part 8 of 11)</a:t>
            </a:r>
          </a:p>
        </p:txBody>
      </p:sp>
      <p:pic>
        <p:nvPicPr>
          <p:cNvPr id="33795" name="Picture 3" descr="C:\WINDOWS\Desktop\Oh_type\savitch_gif\c14_rev\savitch_c14d01_08of11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772400" cy="436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5FDE42E0-A92B-49E0-9865-D80F8C3AC57F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Some Methods in the Class </a:t>
            </a:r>
            <a:r>
              <a:rPr lang="en-US" b="1" smtClean="0">
                <a:latin typeface="Courier New" pitchFamily="49" charset="0"/>
              </a:rPr>
              <a:t>ArrayList</a:t>
            </a:r>
            <a:r>
              <a:rPr lang="en-US" smtClean="0"/>
              <a:t> (Part 9 of 11)</a:t>
            </a:r>
          </a:p>
        </p:txBody>
      </p:sp>
      <p:pic>
        <p:nvPicPr>
          <p:cNvPr id="34819" name="Picture 3" descr="C:\WINDOWS\Desktop\Oh_type\savitch_gif\c14_rev\savitch_c14d01_09of11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772400" cy="481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487AD1A0-79C9-4514-83B4-C920F954DE49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Some Methods in the Class </a:t>
            </a:r>
            <a:r>
              <a:rPr lang="en-US" b="1" smtClean="0">
                <a:latin typeface="Courier New" pitchFamily="49" charset="0"/>
              </a:rPr>
              <a:t>ArrayList</a:t>
            </a:r>
            <a:r>
              <a:rPr lang="en-US" smtClean="0"/>
              <a:t> (Part 10 of 11)</a:t>
            </a:r>
          </a:p>
        </p:txBody>
      </p:sp>
      <p:pic>
        <p:nvPicPr>
          <p:cNvPr id="35843" name="Picture 3" descr="C:\WINDOWS\Desktop\Oh_type\savitch_gif\c14_rev\savitch_c14d01_10of11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77240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2B4F5342-F181-4266-97D8-733CBF65F824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Some Methods in the Class </a:t>
            </a:r>
            <a:r>
              <a:rPr lang="en-US" b="1" smtClean="0">
                <a:latin typeface="Courier New" pitchFamily="49" charset="0"/>
              </a:rPr>
              <a:t>ArrayList</a:t>
            </a:r>
            <a:r>
              <a:rPr lang="en-US" smtClean="0"/>
              <a:t> (Part 11 of 11)</a:t>
            </a:r>
          </a:p>
        </p:txBody>
      </p:sp>
      <p:pic>
        <p:nvPicPr>
          <p:cNvPr id="36867" name="Picture 3" descr="C:\WINDOWS\Desktop\Oh_type\savitch_gif\c14_rev\savitch_c14d01_11of11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772400" cy="274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C4EBABD6-895F-4064-8B2B-2131C67B5AD5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Why are Some Parameters of Type </a:t>
            </a:r>
            <a:r>
              <a:rPr lang="en-US" sz="3200" b="1" smtClean="0">
                <a:latin typeface="Courier New" pitchFamily="49" charset="0"/>
              </a:rPr>
              <a:t>Base_Type</a:t>
            </a:r>
            <a:r>
              <a:rPr lang="en-US" sz="3200" smtClean="0"/>
              <a:t> and Others of type </a:t>
            </a:r>
            <a:r>
              <a:rPr lang="en-US" sz="3200" b="1" smtClean="0">
                <a:latin typeface="Courier New" pitchFamily="49" charset="0"/>
              </a:rPr>
              <a:t>Object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When looking at the methods available in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ArrayList</a:t>
            </a:r>
            <a:r>
              <a:rPr lang="en-US" sz="2400" smtClean="0"/>
              <a:t> class, there appears to be some inconsistency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In some cases, when a parameter is naturally an object of the base type, the parameter type is the base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However, in other cases, it is the type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Object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This is because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ArrayList</a:t>
            </a:r>
            <a:r>
              <a:rPr lang="en-US" sz="2400" smtClean="0"/>
              <a:t> class implements a number of interfaces, and inherits methods from various ancestor classes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These interfaces and ancestor classes specify that certain parameters have type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Object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5931A359-F316-4E6E-8A79-1D7F1C43DE78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"For Each" Loop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ArrayList</a:t>
            </a:r>
            <a:r>
              <a:rPr lang="en-US" smtClean="0"/>
              <a:t> class is an example of a </a:t>
            </a:r>
            <a:r>
              <a:rPr lang="en-US" i="1" smtClean="0"/>
              <a:t>collection</a:t>
            </a:r>
            <a:r>
              <a:rPr lang="en-US" smtClean="0"/>
              <a:t> class</a:t>
            </a:r>
          </a:p>
          <a:p>
            <a:pPr eaLnBrk="1" hangingPunct="1"/>
            <a:r>
              <a:rPr lang="en-US" smtClean="0"/>
              <a:t>Starting with version 5.0, Java has added a new kind of for loop called a </a:t>
            </a:r>
            <a:r>
              <a:rPr lang="en-US" i="1" smtClean="0"/>
              <a:t>for-each</a:t>
            </a:r>
            <a:r>
              <a:rPr lang="en-US" smtClean="0"/>
              <a:t> or </a:t>
            </a:r>
            <a:r>
              <a:rPr lang="en-US" i="1" smtClean="0"/>
              <a:t>enhanced for</a:t>
            </a:r>
            <a:r>
              <a:rPr lang="en-US" smtClean="0"/>
              <a:t> loop </a:t>
            </a:r>
          </a:p>
          <a:p>
            <a:pPr lvl="1" eaLnBrk="1" hangingPunct="1"/>
            <a:r>
              <a:rPr lang="en-US" smtClean="0"/>
              <a:t>This kind of loop has been designed to cycle through all the elements in a collection (like an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ArrayList</a:t>
            </a:r>
            <a:r>
              <a:rPr lang="en-US" smtClean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94E705C2-53B0-4E97-ABD6-79497FC1D24C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for-each Loop Used with an </a:t>
            </a:r>
            <a:r>
              <a:rPr lang="en-US" b="1" smtClean="0">
                <a:latin typeface="Courier New" pitchFamily="49" charset="0"/>
              </a:rPr>
              <a:t>ArrayList</a:t>
            </a:r>
            <a:r>
              <a:rPr lang="en-US" smtClean="0"/>
              <a:t> (Part 1 of 3)</a:t>
            </a:r>
          </a:p>
        </p:txBody>
      </p:sp>
      <p:pic>
        <p:nvPicPr>
          <p:cNvPr id="39939" name="Picture 3" descr="C:\WINDOWS\Desktop\Oh_type\savitch_gif\c14_rev\savitch_c14d02_1of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772400" cy="394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DBE19421-CF5F-4903-9E06-E585385963C0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for-each Loop Used with an </a:t>
            </a:r>
            <a:r>
              <a:rPr lang="en-US" b="1" smtClean="0">
                <a:latin typeface="Courier New" pitchFamily="49" charset="0"/>
              </a:rPr>
              <a:t>ArrayList</a:t>
            </a:r>
            <a:r>
              <a:rPr lang="en-US" smtClean="0"/>
              <a:t> (Part 2 of 3)</a:t>
            </a:r>
          </a:p>
        </p:txBody>
      </p:sp>
      <p:pic>
        <p:nvPicPr>
          <p:cNvPr id="40963" name="Picture 3" descr="C:\WINDOWS\Desktop\Oh_type\savitch_gif\c14_rev\savitch_c14d02_2of3.gif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6243638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3EA5287A-2752-4F41-B115-074CF63266E9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for-each Loop Used with an </a:t>
            </a:r>
            <a:r>
              <a:rPr lang="en-US" b="1" smtClean="0">
                <a:latin typeface="Courier New" pitchFamily="49" charset="0"/>
              </a:rPr>
              <a:t>ArrayList</a:t>
            </a:r>
            <a:r>
              <a:rPr lang="en-US" smtClean="0"/>
              <a:t> (Part 3 of 3)</a:t>
            </a:r>
          </a:p>
        </p:txBody>
      </p:sp>
      <p:pic>
        <p:nvPicPr>
          <p:cNvPr id="41987" name="Picture 3" descr="C:\WINDOWS\Desktop\Oh_type\savitch_gif\c14_rev\savitch_c14d02_3of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772400" cy="393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D9FA217F-1E4C-49AA-964E-969264EC16EF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ArrayList</a:t>
            </a:r>
            <a:r>
              <a:rPr lang="en-US" smtClean="0"/>
              <a:t> Class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ArrayList</a:t>
            </a:r>
            <a:r>
              <a:rPr lang="en-US" sz="2800" smtClean="0"/>
              <a:t> is a class in the standard Java libraries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Unlike arrays, which have a fixed length once they have been created, an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ArrayList</a:t>
            </a:r>
            <a:r>
              <a:rPr lang="en-US" sz="2400" smtClean="0"/>
              <a:t> is an object that can grow and shrink while your program is running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In general, an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ArrayList</a:t>
            </a:r>
            <a:r>
              <a:rPr lang="en-US" sz="2800" smtClean="0"/>
              <a:t> serves the same purpose as an array, except that an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ArrayList</a:t>
            </a:r>
            <a:r>
              <a:rPr lang="en-US" sz="2800" smtClean="0"/>
              <a:t> can change length while the program is running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934E6348-D305-4DD6-83BF-C309734D9D1B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Golf Score Program (Part 1 of 6)</a:t>
            </a:r>
          </a:p>
        </p:txBody>
      </p:sp>
      <p:pic>
        <p:nvPicPr>
          <p:cNvPr id="43011" name="Picture 3" descr="C:\WINDOWS\Desktop\Oh_type\savitch_gif\c14_rev\savitch_c14d03_1of6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772400" cy="449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0FDB733A-419C-4B4B-BF34-39CF459B8749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Golf Score Program (Part 2 of 6)</a:t>
            </a:r>
          </a:p>
        </p:txBody>
      </p:sp>
      <p:pic>
        <p:nvPicPr>
          <p:cNvPr id="44035" name="Picture 3" descr="C:\WINDOWS\Desktop\Oh_type\savitch_gif\c14_rev\savitch_c14d03_2of6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772400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E3C6AAA5-2C7C-4E04-A265-56A378B7F57C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Golf Score Program (Part 3 of 6)</a:t>
            </a:r>
          </a:p>
        </p:txBody>
      </p:sp>
      <p:pic>
        <p:nvPicPr>
          <p:cNvPr id="45059" name="Picture 3" descr="C:\WINDOWS\Desktop\Oh_type\savitch_gif\c14_rev\savitch_c14d03_3of6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772400" cy="421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E35DE2E5-7592-403E-A646-D9D8D4E0FAB7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Golf Score Program (Part 4 of 6)</a:t>
            </a:r>
          </a:p>
        </p:txBody>
      </p:sp>
      <p:pic>
        <p:nvPicPr>
          <p:cNvPr id="46083" name="Picture 3" descr="C:\WINDOWS\Desktop\Oh_type\savitch_gif\c14_rev\savitch_c14d03_4of6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772400" cy="302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3EF13098-B9F1-4469-A3DC-9056E17B8376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Golf Score Program (Part 5 of 6)</a:t>
            </a:r>
          </a:p>
        </p:txBody>
      </p:sp>
      <p:pic>
        <p:nvPicPr>
          <p:cNvPr id="47107" name="Picture 3" descr="C:\WINDOWS\Desktop\Oh_type\savitch_gif\c14_rev\savitch_c14d03_5of6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772400" cy="370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8031CCDE-2AD7-4548-AE67-4035D083B059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Golf Score Program (Part 6 of 6)</a:t>
            </a:r>
          </a:p>
        </p:txBody>
      </p:sp>
      <p:pic>
        <p:nvPicPr>
          <p:cNvPr id="48131" name="Picture 3" descr="C:\WINDOWS\Desktop\Oh_type\savitch_gif\c14_rev\savitch_c14d03_6of6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772400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0D622917-6A45-4ACF-8B45-5597C444817C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Tip:  Use </a:t>
            </a:r>
            <a:r>
              <a:rPr lang="en-US" sz="3200" b="1" smtClean="0">
                <a:latin typeface="Courier New" pitchFamily="49" charset="0"/>
              </a:rPr>
              <a:t>trimToSize</a:t>
            </a:r>
            <a:r>
              <a:rPr lang="en-US" sz="3200" smtClean="0"/>
              <a:t> to Save Memory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An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ArrayList</a:t>
            </a:r>
            <a:r>
              <a:rPr lang="en-US" sz="2400" smtClean="0"/>
              <a:t> automatically increases its capacity when needed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However, the capacity may increase beyond what a program requires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In addition, although an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ArrayList</a:t>
            </a:r>
            <a:r>
              <a:rPr lang="en-US" sz="2000" smtClean="0"/>
              <a:t> grows automatically when needed, it does not shrink automatically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If an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ArrayList</a:t>
            </a:r>
            <a:r>
              <a:rPr lang="en-US" sz="2400" smtClean="0"/>
              <a:t> has a large amount of excess capacity, an invocation of the method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trimToSize</a:t>
            </a:r>
            <a:r>
              <a:rPr lang="en-US" sz="2400" smtClean="0"/>
              <a:t> will shrink the capacity of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ArrayList</a:t>
            </a:r>
            <a:r>
              <a:rPr lang="en-US" sz="2400" smtClean="0"/>
              <a:t> down to the size needed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AE5A6BF8-FBC8-46AB-B328-3EDA2FBC8DA8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Pitfall:  The </a:t>
            </a:r>
            <a:r>
              <a:rPr lang="en-US" sz="3200" b="1" smtClean="0">
                <a:latin typeface="Courier New" pitchFamily="49" charset="0"/>
              </a:rPr>
              <a:t>clone</a:t>
            </a:r>
            <a:r>
              <a:rPr lang="en-US" sz="3200" smtClean="0"/>
              <a:t> method Makes a Shallow Copy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When a deep copy of an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ArrayList</a:t>
            </a:r>
            <a:r>
              <a:rPr lang="en-US" sz="2800" smtClean="0"/>
              <a:t> is needed, using the clone method is not sufficient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Invoking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clone</a:t>
            </a:r>
            <a:r>
              <a:rPr lang="en-US" sz="2400" smtClean="0"/>
              <a:t> on an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ArrayList</a:t>
            </a:r>
            <a:r>
              <a:rPr lang="en-US" sz="2400" smtClean="0"/>
              <a:t> object produces a shallow copy, not a deep copy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In order to make a deep copy, it must be possible to make a deep copy of objects of the base type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Then a deep copy of each element in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ArrayList</a:t>
            </a:r>
            <a:r>
              <a:rPr lang="en-US" sz="2400" smtClean="0"/>
              <a:t> can be created and placed into a new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ArrayList</a:t>
            </a:r>
            <a:r>
              <a:rPr lang="en-US" sz="2400" smtClean="0"/>
              <a:t> object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62E4046E-E5D0-4CD3-9A0B-44340D899C06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Vector</a:t>
            </a:r>
            <a:r>
              <a:rPr lang="en-US" smtClean="0"/>
              <a:t> Class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The Java standard libraries have a class named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Vector</a:t>
            </a:r>
            <a:r>
              <a:rPr lang="en-US" smtClean="0"/>
              <a:t> that behaves almost exactly the same as the class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ArrayList</a:t>
            </a: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In most situations, either class could be used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However the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ArrayList</a:t>
            </a:r>
            <a:r>
              <a:rPr lang="en-US" smtClean="0"/>
              <a:t> class is newer, and is becoming the preferred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46BC1AEB-60B3-486E-AA26-08BD9B98CC4D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Parameterized Classes and Generics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The class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ArrayList</a:t>
            </a:r>
            <a:r>
              <a:rPr lang="en-US" sz="2800" smtClean="0"/>
              <a:t> is a </a:t>
            </a:r>
            <a:r>
              <a:rPr lang="en-US" sz="2800" i="1" smtClean="0"/>
              <a:t>parameterized class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It has a parameter, denoted by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Base_Type</a:t>
            </a:r>
            <a:r>
              <a:rPr lang="en-US" sz="2800" smtClean="0"/>
              <a:t>, that can be replaced by any reference type to obtain a class for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ArrayLists</a:t>
            </a:r>
            <a:r>
              <a:rPr lang="en-US" sz="2800" smtClean="0"/>
              <a:t> with the specified base type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Starting with version 5.0, Java allows class definitions with parameters for types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These classes that have type parameters are called </a:t>
            </a:r>
            <a:r>
              <a:rPr lang="en-US" sz="2400" i="1" smtClean="0"/>
              <a:t>parameterized class</a:t>
            </a:r>
            <a:r>
              <a:rPr lang="en-US" sz="2400" smtClean="0"/>
              <a:t> or </a:t>
            </a:r>
            <a:r>
              <a:rPr lang="en-US" sz="2400" i="1" smtClean="0"/>
              <a:t>generic definitions</a:t>
            </a:r>
            <a:r>
              <a:rPr lang="en-US" sz="2400" smtClean="0"/>
              <a:t>, or, simply, </a:t>
            </a:r>
            <a:r>
              <a:rPr lang="en-US" sz="2400" i="1" smtClean="0"/>
              <a:t>generics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FBB4E95F-4881-4E16-85B6-F633D7120593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ArrayList</a:t>
            </a:r>
            <a:r>
              <a:rPr lang="en-US" smtClean="0"/>
              <a:t> Class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class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ArrayList</a:t>
            </a:r>
            <a:r>
              <a:rPr lang="en-US" smtClean="0"/>
              <a:t> is implemented using an array as a private instance variable</a:t>
            </a:r>
          </a:p>
          <a:p>
            <a:pPr lvl="1" eaLnBrk="1" hangingPunct="1"/>
            <a:r>
              <a:rPr lang="en-US" smtClean="0"/>
              <a:t>When this hidden array is full, a new larger hidden array is created and the data is transferred to this new array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8238DEE5-4BA9-42AA-B5D6-E9195E8B0BC6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Nonparameterized </a:t>
            </a:r>
            <a:r>
              <a:rPr lang="en-US" sz="3200" b="1" smtClean="0">
                <a:latin typeface="Courier New" pitchFamily="49" charset="0"/>
              </a:rPr>
              <a:t>ArrayList</a:t>
            </a:r>
            <a:r>
              <a:rPr lang="en-US" sz="3200" smtClean="0"/>
              <a:t> and </a:t>
            </a:r>
            <a:r>
              <a:rPr lang="en-US" sz="3200" b="1" smtClean="0">
                <a:latin typeface="Courier New" pitchFamily="49" charset="0"/>
              </a:rPr>
              <a:t>Vector</a:t>
            </a:r>
            <a:r>
              <a:rPr lang="en-US" sz="3200" smtClean="0"/>
              <a:t> Classes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The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ArrayList</a:t>
            </a:r>
            <a:r>
              <a:rPr lang="en-US" smtClean="0"/>
              <a:t> and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Vector</a:t>
            </a:r>
            <a:r>
              <a:rPr lang="en-US" smtClean="0"/>
              <a:t> classes discussed here have a type parameter for the base type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There are also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ArrayList</a:t>
            </a:r>
            <a:r>
              <a:rPr lang="en-US" smtClean="0"/>
              <a:t> and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Vector</a:t>
            </a:r>
            <a:r>
              <a:rPr lang="en-US" smtClean="0"/>
              <a:t> classes with no parameter whose base type is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These classes are left over from earlier versions of 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BD88777D-4A00-4190-9717-7198E4E5AE27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Generics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Classes and methods can have a type parameter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 type parameter can have any reference type (i.e., any class type) plugged in for the type parameter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When a specific type is plugged in, this produces a specific class type or 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Traditionally, a single uppercase letter is used for a type parameter, but any non-keyword identifier may be used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1E3212DC-72CA-46EB-9DAB-121C7398192A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Generics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A class definition with a type parameter is stored in a file and compiled just like any other class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Once a parameterized class is compiled, it can be used like any other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However, the class type plugged in for the type parameter must be specified before it can be used in a program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Doing this is said to </a:t>
            </a:r>
            <a:r>
              <a:rPr lang="en-US" sz="2400" i="1" smtClean="0"/>
              <a:t>instantiate</a:t>
            </a:r>
            <a:r>
              <a:rPr lang="en-US" sz="2400" smtClean="0"/>
              <a:t> the generic class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Sample&lt;String&gt; object =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   new Sample&lt;String&gt;();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382C78B8-963C-494C-8F32-EF4B9C1046AF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Class Definition with a Type Parameter</a:t>
            </a:r>
          </a:p>
        </p:txBody>
      </p:sp>
      <p:pic>
        <p:nvPicPr>
          <p:cNvPr id="56323" name="Picture 3" descr="C:\WINDOWS\Desktop\Oh_type\savitch_gif\c14_rev\savitch_c14d0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772400" cy="353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3E58AEAD-6E3F-4443-8273-FB4D3B661826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Class Definition with a Type Parameter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A class that is defined with a parameter for a type is called a generic class or a parameterized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type parameter is included in angular brackets after the class name in the class definition heading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Any non-keyword identifier can be used for the type parameter, but by convention, the parameter starts with an uppercase letter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type parameter can be used like other types used in the definition of a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4E788372-9268-46E8-B662-21885246615D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Tip:  Compile with the </a:t>
            </a:r>
            <a:r>
              <a:rPr lang="en-US" sz="3200" b="1" smtClean="0">
                <a:latin typeface="Courier New" pitchFamily="49" charset="0"/>
              </a:rPr>
              <a:t>-Xlint</a:t>
            </a:r>
            <a:r>
              <a:rPr lang="en-US" sz="3200" smtClean="0"/>
              <a:t> Option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There are many pitfalls that can be encountered when using type parameters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Compiling with the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-Xlint</a:t>
            </a:r>
            <a:r>
              <a:rPr lang="en-US" smtClean="0"/>
              <a:t> option will provide more informative diagnostics of any problems or potential problems in the code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javac –Xlint Sample.java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F1CBE549-E6AE-40C5-BDAA-97277AC34E52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162800" cy="1143000"/>
          </a:xfrm>
        </p:spPr>
        <p:txBody>
          <a:bodyPr/>
          <a:lstStyle/>
          <a:p>
            <a:pPr eaLnBrk="1" hangingPunct="1"/>
            <a:r>
              <a:rPr lang="en-US" smtClean="0"/>
              <a:t>A Generic Ordered Pair Class (Part 1 of 4)</a:t>
            </a:r>
          </a:p>
        </p:txBody>
      </p:sp>
      <p:pic>
        <p:nvPicPr>
          <p:cNvPr id="59395" name="Picture 3" descr="C:\WINDOWS\Desktop\Oh_type\savitch_gif\c14_rev\savitch_c14d05_1of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772400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144980AB-8FCA-4EE0-997B-76EA5E75B141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086600" cy="1143000"/>
          </a:xfrm>
        </p:spPr>
        <p:txBody>
          <a:bodyPr/>
          <a:lstStyle/>
          <a:p>
            <a:pPr eaLnBrk="1" hangingPunct="1"/>
            <a:r>
              <a:rPr lang="en-US" smtClean="0"/>
              <a:t>A Generic Ordered Pair Class (Part 2 of 4)</a:t>
            </a:r>
          </a:p>
        </p:txBody>
      </p:sp>
      <p:pic>
        <p:nvPicPr>
          <p:cNvPr id="60419" name="Picture 3" descr="C:\WINDOWS\Desktop\Oh_type\savitch_gif\c14_rev\savitch_c14d05_2of4.gif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5000625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EF490919-845D-4E40-A804-6E27C4B4F333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162800" cy="1143000"/>
          </a:xfrm>
        </p:spPr>
        <p:txBody>
          <a:bodyPr/>
          <a:lstStyle/>
          <a:p>
            <a:pPr eaLnBrk="1" hangingPunct="1"/>
            <a:r>
              <a:rPr lang="en-US" smtClean="0"/>
              <a:t>A Generic Ordered Pair Class (Part 3 of 4)</a:t>
            </a:r>
          </a:p>
        </p:txBody>
      </p:sp>
      <p:pic>
        <p:nvPicPr>
          <p:cNvPr id="61443" name="Picture 3" descr="C:\WINDOWS\Desktop\Oh_type\savitch_gif\c14_rev\savitch_c14d05_3of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772400" cy="296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52113374-A17C-4071-AC7F-23126D07588D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086600" cy="1143000"/>
          </a:xfrm>
        </p:spPr>
        <p:txBody>
          <a:bodyPr/>
          <a:lstStyle/>
          <a:p>
            <a:pPr eaLnBrk="1" hangingPunct="1"/>
            <a:r>
              <a:rPr lang="en-US" smtClean="0"/>
              <a:t>A Generic Ordered Pair Class (Part 4 of 4)</a:t>
            </a:r>
          </a:p>
        </p:txBody>
      </p:sp>
      <p:pic>
        <p:nvPicPr>
          <p:cNvPr id="62467" name="Picture 3" descr="C:\WINDOWS\Desktop\Oh_type\savitch_gif\c14_rev\savitch_c14d05_4of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772400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B6D2922B-405C-42F9-9EF6-545F41262DA9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ArrayList</a:t>
            </a:r>
            <a:r>
              <a:rPr lang="en-US" smtClean="0"/>
              <a:t> Class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z="2800" smtClean="0"/>
              <a:t>Why not always use an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ArrayList</a:t>
            </a:r>
            <a:r>
              <a:rPr lang="en-US" sz="2800" smtClean="0"/>
              <a:t> instead of an array? 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smtClean="0"/>
              <a:t>An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ArrayList</a:t>
            </a:r>
            <a:r>
              <a:rPr lang="en-US" sz="2400" smtClean="0"/>
              <a:t> is less efficient than an array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smtClean="0"/>
              <a:t>It does not have the convenient square bracket notation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smtClean="0"/>
              <a:t>The base type of an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ArrayList</a:t>
            </a:r>
            <a:r>
              <a:rPr lang="en-US" sz="2400" smtClean="0"/>
              <a:t> must be a class type (or other reference type):  it cannot be a primitive type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 smtClean="0"/>
              <a:t>This last point is less of a problem now that Java provides automatic boxing and unboxing of primitives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56C9081C-8CC4-49A3-BC51-AF4BCDADBA2C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162800" cy="1143000"/>
          </a:xfrm>
        </p:spPr>
        <p:txBody>
          <a:bodyPr/>
          <a:lstStyle/>
          <a:p>
            <a:pPr eaLnBrk="1" hangingPunct="1"/>
            <a:r>
              <a:rPr lang="en-US" smtClean="0"/>
              <a:t>Using Our Ordered Pair Class (Part 1 of 3)</a:t>
            </a:r>
          </a:p>
        </p:txBody>
      </p:sp>
      <p:pic>
        <p:nvPicPr>
          <p:cNvPr id="63491" name="Picture 3" descr="C:\WINDOWS\Desktop\Oh_type\savitch_gif\c14_rev\savitch_c14d06_1of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7724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70CDC87F-01FE-4A15-81A1-CB18E40864F5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086600" cy="1143000"/>
          </a:xfrm>
        </p:spPr>
        <p:txBody>
          <a:bodyPr/>
          <a:lstStyle/>
          <a:p>
            <a:pPr eaLnBrk="1" hangingPunct="1"/>
            <a:r>
              <a:rPr lang="en-US" smtClean="0"/>
              <a:t>Using Our Ordered Pair Class (Part 2 of 3)</a:t>
            </a:r>
          </a:p>
        </p:txBody>
      </p:sp>
      <p:pic>
        <p:nvPicPr>
          <p:cNvPr id="64515" name="Picture 3" descr="savitch_c14d06_2of3.gif                                        0004F375backup                         BE98102B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789863" cy="389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34EA8FFB-79F5-461E-A359-09021DC3541C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086600" cy="1143000"/>
          </a:xfrm>
        </p:spPr>
        <p:txBody>
          <a:bodyPr/>
          <a:lstStyle/>
          <a:p>
            <a:pPr eaLnBrk="1" hangingPunct="1"/>
            <a:r>
              <a:rPr lang="en-US" smtClean="0"/>
              <a:t>Using Our Ordered Pair Class (Part 3 of 3)</a:t>
            </a:r>
          </a:p>
        </p:txBody>
      </p:sp>
      <p:pic>
        <p:nvPicPr>
          <p:cNvPr id="65539" name="Picture 3" descr="C:\WINDOWS\Desktop\Oh_type\savitch_gif\c14_rev\savitch_c14d06_3of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772400" cy="279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FEB8E157-2503-4493-81B4-6C4D9CF33004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Pitfall:  A Generic Constructor Name Has No Type Parameter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Although the class name in a parameterized class definition has a type parameter attached, the type parameter is not used in the heading of the constructor definition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public Pair&lt;T&gt;()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A constructor can use the type parameter as the type for a parameter of the constructor, but in this case, the angular brackets are not used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public Pair(T first, T second)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However, when a generic class is instantiated, the angular brackets are used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Pair&lt;String&gt; pair =</a:t>
            </a:r>
            <a:r>
              <a:rPr lang="en-US" sz="1800" b="1" dirty="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solidFill>
                  <a:srgbClr val="034CA1"/>
                </a:solidFill>
                <a:latin typeface="Courier New" pitchFamily="49" charset="0"/>
              </a:rPr>
              <a:t>    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new 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Pair&lt;String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&gt;("Happy", "Day");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0DEDDE57-EC5C-4B58-9A08-9827B6D09D75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Pitfall:  A Primitive Type Cannot be Plugged in for a Type Parameter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type plugged in for a type parameter must always be a reference type</a:t>
            </a:r>
          </a:p>
          <a:p>
            <a:pPr lvl="1" eaLnBrk="1" hangingPunct="1"/>
            <a:r>
              <a:rPr lang="en-US" smtClean="0"/>
              <a:t>It cannot be a primitive type such as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int</a:t>
            </a:r>
            <a:r>
              <a:rPr lang="en-US" smtClean="0"/>
              <a:t>,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double</a:t>
            </a:r>
            <a:r>
              <a:rPr lang="en-US" smtClean="0"/>
              <a:t>, or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char</a:t>
            </a:r>
          </a:p>
          <a:p>
            <a:pPr lvl="1" eaLnBrk="1" hangingPunct="1"/>
            <a:r>
              <a:rPr lang="en-US" smtClean="0"/>
              <a:t>However, now that Java has automatic boxing, this is not a big restriction</a:t>
            </a:r>
          </a:p>
          <a:p>
            <a:pPr lvl="1" eaLnBrk="1" hangingPunct="1"/>
            <a:r>
              <a:rPr lang="en-US" smtClean="0"/>
              <a:t>Note:  reference types can include arrays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0CA397CF-0C0B-4840-9734-055EA26A9B7D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Pitfall:  A Type Parameter Cannot Be Used Everywhere a Type Name Can Be Used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Within the definition of a parameterized class definition, there are places where an ordinary class name would be allowed, but a type parameter is not allowed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In particular, the type parameter cannot be used in simple expressions using new to create a new object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For instance, the type parameter cannot be used as a constructor name or like a constructor: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T object = </a:t>
            </a:r>
            <a:r>
              <a:rPr lang="en-US" b="1" smtClean="0">
                <a:solidFill>
                  <a:srgbClr val="FF0000"/>
                </a:solidFill>
                <a:latin typeface="Courier New" pitchFamily="49" charset="0"/>
              </a:rPr>
              <a:t>new T();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T[] a =</a:t>
            </a:r>
            <a:r>
              <a:rPr lang="en-US" b="1" smtClean="0">
                <a:solidFill>
                  <a:srgbClr val="FF0000"/>
                </a:solidFill>
                <a:latin typeface="Courier New" pitchFamily="49" charset="0"/>
              </a:rPr>
              <a:t> new T[10];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2775F0E2-B554-49C6-8D4F-C26B0D2615FD}" type="slidenum">
              <a:rPr lang="en-US"/>
              <a:pPr>
                <a:defRPr/>
              </a:pPr>
              <a:t>55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Pitfall:  An Instantiation of a Generic Class Cannot be an Array Base Type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Arrays such as the following are illegal:</a:t>
            </a:r>
          </a:p>
          <a:p>
            <a:pPr lvl="1" eaLnBrk="1" hangingPunct="1">
              <a:buFontTx/>
              <a:buNone/>
            </a:pPr>
            <a:r>
              <a:rPr lang="en-US" b="1" smtClean="0">
                <a:solidFill>
                  <a:srgbClr val="FF0000"/>
                </a:solidFill>
                <a:latin typeface="Courier New" pitchFamily="49" charset="0"/>
              </a:rPr>
              <a:t>Pair&lt;String&gt;[] a = </a:t>
            </a:r>
          </a:p>
          <a:p>
            <a:pPr lvl="1" eaLnBrk="1" hangingPunct="1">
              <a:buFontTx/>
              <a:buNone/>
            </a:pPr>
            <a:r>
              <a:rPr lang="en-US" b="1" smtClean="0">
                <a:solidFill>
                  <a:srgbClr val="FF0000"/>
                </a:solidFill>
                <a:latin typeface="Courier New" pitchFamily="49" charset="0"/>
              </a:rPr>
              <a:t>  new Pair&lt;String&gt;[10];</a:t>
            </a:r>
          </a:p>
          <a:p>
            <a:pPr lvl="1" eaLnBrk="1" hangingPunct="1"/>
            <a:r>
              <a:rPr lang="en-US" smtClean="0"/>
              <a:t>Although this is a reasonable thing to want to do, it is not allowed given the way that Java implements generic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CBD91843-533E-4043-B09E-F47A8D6758A3}" type="slidenum">
              <a:rPr lang="en-US"/>
              <a:pPr>
                <a:defRPr/>
              </a:pPr>
              <a:t>56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Our Ordered Pair Class and Automatic Boxing (Part 1 of 3)</a:t>
            </a:r>
          </a:p>
        </p:txBody>
      </p:sp>
      <p:pic>
        <p:nvPicPr>
          <p:cNvPr id="70659" name="Picture 3" descr="C:\WINDOWS\Desktop\Oh_type\savitch_gif\c14_rev\savitch_c14d07_1of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772400" cy="395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A1B05FA4-3585-4CA9-A7ED-466FF6A35746}" type="slidenum">
              <a:rPr lang="en-US"/>
              <a:pPr>
                <a:defRPr/>
              </a:pPr>
              <a:t>57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Our Ordered Pair Class and Automatic Boxing (Part 2 of 3)</a:t>
            </a:r>
          </a:p>
        </p:txBody>
      </p:sp>
      <p:pic>
        <p:nvPicPr>
          <p:cNvPr id="71683" name="Picture 3" descr="C:\WINDOWS\Desktop\Oh_type\savitch_gif\c14_rev\savitch_c14d07_2of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772400" cy="384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75D7C231-CD09-46EA-AE29-18600F1AF2D4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Our Ordered Pair Class and Automatic Boxing (Part 3 of 3)</a:t>
            </a:r>
          </a:p>
        </p:txBody>
      </p:sp>
      <p:pic>
        <p:nvPicPr>
          <p:cNvPr id="72707" name="Picture 3" descr="C:\WINDOWS\Desktop\Oh_type\savitch_gif\c14_rev\savitch_c14d07_3of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772400" cy="166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B9EA5BA8-F6AC-4139-A179-5814D0E5792D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the </a:t>
            </a:r>
            <a:r>
              <a:rPr lang="en-US" b="1" smtClean="0">
                <a:latin typeface="Courier New" pitchFamily="49" charset="0"/>
              </a:rPr>
              <a:t>ArrayList</a:t>
            </a:r>
            <a:r>
              <a:rPr lang="en-US" smtClean="0"/>
              <a:t> Class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In order to make use of 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ArrayList</a:t>
            </a:r>
            <a:r>
              <a:rPr lang="en-US" sz="2800" smtClean="0"/>
              <a:t> class, it must first be imported from the package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java.util</a:t>
            </a:r>
          </a:p>
          <a:p>
            <a:pPr eaLnBrk="1" hangingPunct="1"/>
            <a:r>
              <a:rPr lang="en-US" sz="2800" smtClean="0"/>
              <a:t>An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ArrayList</a:t>
            </a:r>
            <a:r>
              <a:rPr lang="en-US" sz="2800" smtClean="0"/>
              <a:t> is created and named in the same way as object of any class, except that you specify the base type as follows:</a:t>
            </a:r>
          </a:p>
          <a:p>
            <a:pPr lvl="1" eaLnBrk="1" hangingPunct="1"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ArrayList&lt;BaseType&gt; aList = </a:t>
            </a:r>
          </a:p>
          <a:p>
            <a:pPr lvl="1" eaLnBrk="1" hangingPunct="1"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   new ArrayList&lt;BaseType&gt;();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A6D4CC58-70EF-4540-B43F-66697A1FE5A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Pitfall:  A Class Definition Can Have More Than One Type Parameter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generic class definition can have any number of type parameters</a:t>
            </a:r>
          </a:p>
          <a:p>
            <a:pPr lvl="1" eaLnBrk="1" hangingPunct="1"/>
            <a:r>
              <a:rPr lang="en-US" smtClean="0"/>
              <a:t>Multiple type parameters are listed in angular brackets just as in the single type parameter case, but are separated by commas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2E8F540D-E183-4C50-AD83-1CA431E25916}" type="slidenum">
              <a:rPr lang="en-US"/>
              <a:pPr>
                <a:defRPr/>
              </a:pPr>
              <a:t>60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Multiple Type Parameters (Part 1 of 4)</a:t>
            </a:r>
          </a:p>
        </p:txBody>
      </p:sp>
      <p:pic>
        <p:nvPicPr>
          <p:cNvPr id="74755" name="Picture 3" descr="C:\WINDOWS\Desktop\Oh_type\savitch_gif\c14_rev\savitch_c14d08_1of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772400" cy="411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06B071F5-47CE-4F15-8BEA-9B0BC95E6CD1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Multiple Type Parameters (Part 2 of 4)</a:t>
            </a:r>
          </a:p>
        </p:txBody>
      </p:sp>
      <p:pic>
        <p:nvPicPr>
          <p:cNvPr id="75779" name="Picture 3" descr="C:\WINDOWS\Desktop\Oh_type\savitch_gif\c14_rev\savitch_c14d08_2of4.gif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5557838" cy="355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F4787FD0-A158-4EA9-9599-4D69005A495A}" type="slidenum">
              <a:rPr lang="en-US"/>
              <a:pPr>
                <a:defRPr/>
              </a:pPr>
              <a:t>62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Multiple Type Parameters (Part 3 of 4)</a:t>
            </a:r>
          </a:p>
        </p:txBody>
      </p:sp>
      <p:pic>
        <p:nvPicPr>
          <p:cNvPr id="76803" name="Picture 3" descr="C:\WINDOWS\Desktop\Oh_type\savitch_gif\c14_rev\savitch_c14d08_3of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772400" cy="301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C4B3C5E2-5F4E-409B-B5D2-DEF4E78C98DF}" type="slidenum">
              <a:rPr lang="en-US"/>
              <a:pPr>
                <a:defRPr/>
              </a:pPr>
              <a:t>63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Multiple Type Parameters (Part 4 of 4)</a:t>
            </a:r>
          </a:p>
        </p:txBody>
      </p:sp>
      <p:pic>
        <p:nvPicPr>
          <p:cNvPr id="77827" name="Picture 3" descr="C:\WINDOWS\Desktop\Oh_type\savitch_gif\c14_rev\savitch_c14d08_4of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772400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5E0575B8-5C0B-48BA-BD6E-0648690953DA}" type="slidenum">
              <a:rPr lang="en-US"/>
              <a:pPr>
                <a:defRPr/>
              </a:pPr>
              <a:t>64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Pitfall:  A Generic Class Cannot Be an Exception Class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It is not permitted to create a generic class with </a:t>
            </a:r>
            <a:r>
              <a:rPr lang="en-US" b="1" dirty="0" smtClean="0">
                <a:solidFill>
                  <a:srgbClr val="034CA1"/>
                </a:solidFill>
                <a:latin typeface="Courier New" pitchFamily="49" charset="0"/>
              </a:rPr>
              <a:t>Exception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34CA1"/>
                </a:solidFill>
                <a:latin typeface="Courier New" pitchFamily="49" charset="0"/>
              </a:rPr>
              <a:t>Error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rgbClr val="034CA1"/>
                </a:solidFill>
                <a:latin typeface="Courier New" pitchFamily="49" charset="0"/>
              </a:rPr>
              <a:t>Throwable</a:t>
            </a:r>
            <a:r>
              <a:rPr lang="en-US" dirty="0" smtClean="0"/>
              <a:t>, or any descendent class of </a:t>
            </a:r>
            <a:r>
              <a:rPr lang="en-US" b="1" dirty="0" err="1" smtClean="0">
                <a:solidFill>
                  <a:srgbClr val="034CA1"/>
                </a:solidFill>
                <a:latin typeface="Courier New" pitchFamily="49" charset="0"/>
              </a:rPr>
              <a:t>Throwable</a:t>
            </a:r>
            <a:endParaRPr lang="en-US" b="1" dirty="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 generic class cannot be created whose objects are </a:t>
            </a:r>
            <a:r>
              <a:rPr lang="en-US" dirty="0" err="1" smtClean="0"/>
              <a:t>throwable</a:t>
            </a:r>
            <a:endParaRPr lang="en-US" dirty="0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public class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</a:rPr>
              <a:t>Gex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&lt;T&gt; extends Exception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The above example will generate a compiler error message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1DFA5C70-F64B-4D77-BE75-A36934A1D70D}" type="slidenum">
              <a:rPr lang="en-US"/>
              <a:pPr>
                <a:defRPr/>
              </a:pPr>
              <a:t>65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a Generic Class with Two Type Parameters (Part 1 of 2)</a:t>
            </a:r>
          </a:p>
        </p:txBody>
      </p:sp>
      <p:pic>
        <p:nvPicPr>
          <p:cNvPr id="79875" name="Picture 3" descr="C:\WINDOWS\Desktop\Oh_type\savitch_gif\c14_rev\savitch_c14d09_1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772400" cy="449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50D08AAD-B3C2-4DCF-92EF-6F59858C1DF8}" type="slidenum">
              <a:rPr lang="en-US"/>
              <a:pPr>
                <a:defRPr/>
              </a:pPr>
              <a:t>66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a Generic Class with Two Type Parameters (Part 2 of 2)</a:t>
            </a:r>
          </a:p>
        </p:txBody>
      </p:sp>
      <p:pic>
        <p:nvPicPr>
          <p:cNvPr id="80899" name="Picture 3" descr="C:\WINDOWS\Desktop\Oh_type\savitch_gif\c14_rev\savitch_c14d09_2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772400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66142B21-BD2B-4851-8D39-E3D325F1B2BA}" type="slidenum">
              <a:rPr lang="en-US"/>
              <a:pPr>
                <a:defRPr/>
              </a:pPr>
              <a:t>67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Bounds for Type Parameters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Sometimes it makes sense to restrict the possible types that can be plugged in for a type parameter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T</a:t>
            </a:r>
            <a:endParaRPr lang="en-US" sz="280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For instance, to ensure that only classes that implement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Comparable</a:t>
            </a:r>
            <a:r>
              <a:rPr lang="en-US" sz="2400" smtClean="0"/>
              <a:t> interface are plugged in for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T</a:t>
            </a:r>
            <a:r>
              <a:rPr lang="en-US" sz="2400" smtClean="0"/>
              <a:t>, define a class as follows: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public class RClass&lt;T extends Comparable&gt;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"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extends Comparable</a:t>
            </a:r>
            <a:r>
              <a:rPr lang="en-US" sz="2000" smtClean="0"/>
              <a:t>"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smtClean="0"/>
              <a:t>serves as a </a:t>
            </a:r>
            <a:r>
              <a:rPr lang="en-US" sz="2000" i="1" smtClean="0"/>
              <a:t>bound</a:t>
            </a:r>
            <a:r>
              <a:rPr lang="en-US" sz="2000" smtClean="0"/>
              <a:t> on the type parameter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Any attempt to plug in a type for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T</a:t>
            </a:r>
            <a:r>
              <a:rPr lang="en-US" sz="2000" smtClean="0"/>
              <a:t> which does not implement 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Comparable</a:t>
            </a:r>
            <a:r>
              <a:rPr lang="en-US" sz="2000" smtClean="0"/>
              <a:t> interface will result in a compiler error message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96F96FC6-B701-48CB-BDAC-3A7027FF6089}" type="slidenum">
              <a:rPr lang="en-US"/>
              <a:pPr>
                <a:defRPr/>
              </a:pPr>
              <a:t>68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Bounds for Type Parameters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A bound on a type may be a class name (rather than an interface name)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Then only descendent classes of the bounding class may be plugged in for the type parameters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public class ExClass&lt;T extends Class1&gt;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 bounds expression may contain multiple interfaces and up to one class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If there is more than one type parameter, the syntax is as follows: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public class Two&lt;T1 extends Class1, T2 extends Class2 &amp; Comparable&gt;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CB423AC6-7DA0-45BC-9F54-80E7902D7E20}" type="slidenum">
              <a:rPr lang="en-US"/>
              <a:pPr>
                <a:defRPr/>
              </a:pPr>
              <a:t>69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the </a:t>
            </a:r>
            <a:r>
              <a:rPr lang="en-US" b="1" smtClean="0">
                <a:latin typeface="Courier New" pitchFamily="49" charset="0"/>
              </a:rPr>
              <a:t>ArrayList</a:t>
            </a:r>
            <a:r>
              <a:rPr lang="en-US" smtClean="0"/>
              <a:t> Class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6200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An initial capacity can be specified when creating an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ArrayList</a:t>
            </a:r>
            <a:r>
              <a:rPr lang="en-US" sz="2400" smtClean="0"/>
              <a:t> as well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following code creates an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ArrayList</a:t>
            </a:r>
            <a:r>
              <a:rPr lang="en-US" sz="2000" smtClean="0"/>
              <a:t> that stores objects of the base type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String</a:t>
            </a:r>
            <a:r>
              <a:rPr lang="en-US" sz="2000" smtClean="0"/>
              <a:t> with an initial capacity of 20 items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ArrayList&lt;String&gt; list =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new ArrayList&lt;String&gt;(20);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Specifying an initial capacity does not limit the size to which an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ArrayList</a:t>
            </a:r>
            <a:r>
              <a:rPr lang="en-US" sz="2400" smtClean="0"/>
              <a:t> can eventually grow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Note that the base type of an ArrayList is specified as a </a:t>
            </a:r>
            <a:r>
              <a:rPr lang="en-US" sz="2800" i="1" smtClean="0"/>
              <a:t>type parameter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2F2228AC-07DA-432B-8A5B-CDBE2E1FD4F5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Bounded Type Parameter</a:t>
            </a:r>
          </a:p>
        </p:txBody>
      </p:sp>
      <p:pic>
        <p:nvPicPr>
          <p:cNvPr id="83971" name="Picture 3" descr="C:\WINDOWS\Desktop\Oh_type\savitch_gif\c14_rev\savitch_c14d10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772400" cy="419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BBBB7E02-F25C-4320-8C5B-CCD766B1E012}" type="slidenum">
              <a:rPr lang="en-US"/>
              <a:pPr>
                <a:defRPr/>
              </a:pPr>
              <a:t>70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Tip:  Generic Interfaces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 interface can have one or more type parameters</a:t>
            </a:r>
          </a:p>
          <a:p>
            <a:pPr eaLnBrk="1" hangingPunct="1"/>
            <a:r>
              <a:rPr lang="en-US" smtClean="0"/>
              <a:t>The details and notation are the same as they are for classes with type parameters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E96163BF-6D5D-4D87-B91D-9A8590F77D58}" type="slidenum">
              <a:rPr lang="en-US"/>
              <a:pPr>
                <a:defRPr/>
              </a:pPr>
              <a:t>71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Generic Methods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When a generic class is defined, the type parameter can be used in the definitions of the methods for that generic class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In addition, a generic method can be defined that has its own type parameter that is not the type parameter of any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 generic method can be a member of an ordinary class or a member of a generic class that has some other type parameter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type parameter of a generic method is local to that method, not to the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A69EE69C-0BC4-446C-AD44-8A45088AB258}" type="slidenum">
              <a:rPr lang="en-US"/>
              <a:pPr>
                <a:defRPr/>
              </a:pPr>
              <a:t>72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Generic Methods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The type parameter must be placed (in angular brackets) after all the modifiers, and before the returned type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public static &lt;T&gt; T genMethod(T[] a)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When one of these generic methods is invoked, the method name is prefaced with the type to be plugged in, enclosed in angular brackets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String s = NonG.&lt;String&gt;genMethod(c);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6522593A-26EF-48F2-8A04-18E9F3727C6C}" type="slidenum">
              <a:rPr lang="en-US"/>
              <a:pPr>
                <a:defRPr/>
              </a:pPr>
              <a:t>73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Inheritance with Generic Classes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A generic class can be defined as a derived class of an ordinary class or of another generic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As in ordinary classes, an object of the subclass type would also be of the superclass type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Given two classes: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800" smtClean="0"/>
              <a:t> and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B</a:t>
            </a:r>
            <a:r>
              <a:rPr lang="en-US" sz="2800" smtClean="0"/>
              <a:t>, and given </a:t>
            </a:r>
            <a:r>
              <a:rPr lang="en-US" sz="2800" b="1" smtClean="0">
                <a:solidFill>
                  <a:srgbClr val="034CA1"/>
                </a:solidFill>
              </a:rPr>
              <a:t>G</a:t>
            </a:r>
            <a:r>
              <a:rPr lang="en-US" sz="2800" smtClean="0"/>
              <a:t>: a generic class, there is no relationship between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G&lt;A&gt;</a:t>
            </a:r>
            <a:r>
              <a:rPr lang="en-US" sz="2800" smtClean="0"/>
              <a:t> and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G&lt;B&gt;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This is true regardless of the relationship between 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400" smtClean="0"/>
              <a:t> and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B</a:t>
            </a:r>
            <a:r>
              <a:rPr lang="en-US" sz="2400" smtClean="0"/>
              <a:t>, e.g., if 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B</a:t>
            </a:r>
            <a:r>
              <a:rPr lang="en-US" sz="2400" smtClean="0"/>
              <a:t> is a subclass of 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AE8EF800-B274-4679-B7A5-38CE0FBECED7}" type="slidenum">
              <a:rPr lang="en-US"/>
              <a:pPr>
                <a:defRPr/>
              </a:pPr>
              <a:t>74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A Derived Generic Class (Part 1 of 2)</a:t>
            </a:r>
          </a:p>
        </p:txBody>
      </p:sp>
      <p:pic>
        <p:nvPicPr>
          <p:cNvPr id="89091" name="Picture 4" descr="C:\WINDOWS\Desktop\Oh_type\savitch_gif\c14_rev\savitch_c14d11_1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772400" cy="352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8006A8B6-1495-46F9-981F-79AF9FBE2F18}" type="slidenum">
              <a:rPr lang="en-US"/>
              <a:pPr>
                <a:defRPr/>
              </a:pPr>
              <a:t>75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A Derived Generic Class (Part 2 of 2)</a:t>
            </a:r>
          </a:p>
        </p:txBody>
      </p:sp>
      <p:pic>
        <p:nvPicPr>
          <p:cNvPr id="90115" name="Picture 3" descr="C:\WINDOWS\Desktop\Oh_type\savitch_gif\c14_rev\savitch_c14d11_2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772400" cy="444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8E01E590-6F75-46EC-B89D-5CEBA379F7AA}" type="slidenum">
              <a:rPr lang="en-US"/>
              <a:pPr>
                <a:defRPr/>
              </a:pPr>
              <a:t>76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UnorderedPair (Part 1 of 2)</a:t>
            </a:r>
          </a:p>
        </p:txBody>
      </p:sp>
      <p:pic>
        <p:nvPicPr>
          <p:cNvPr id="91139" name="Picture 3" descr="C:\WINDOWS\Desktop\Oh_type\savitch_gif\c14_rev\savitch_c14d12_1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772400" cy="240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982CF483-1E2C-488F-AF46-884ABDDF90F9}" type="slidenum">
              <a:rPr lang="en-US"/>
              <a:pPr>
                <a:defRPr/>
              </a:pPr>
              <a:t>77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UnorderedPair (Part 2 of 2)</a:t>
            </a:r>
          </a:p>
        </p:txBody>
      </p:sp>
      <p:pic>
        <p:nvPicPr>
          <p:cNvPr id="92163" name="Picture 3" descr="C:\WINDOWS\Desktop\Oh_type\savitch_gif\c14_rev\savitch_c14d12_2of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772400" cy="349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845810B1-35F5-43E6-8A04-4BBDCA661030}" type="slidenum">
              <a:rPr lang="en-US"/>
              <a:pPr>
                <a:defRPr/>
              </a:pPr>
              <a:t>78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the </a:t>
            </a:r>
            <a:r>
              <a:rPr lang="en-US" b="1" smtClean="0">
                <a:latin typeface="Courier New" pitchFamily="49" charset="0"/>
              </a:rPr>
              <a:t>ArrayList</a:t>
            </a:r>
            <a:r>
              <a:rPr lang="en-US" smtClean="0"/>
              <a:t> Class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6200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The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add</a:t>
            </a:r>
            <a:r>
              <a:rPr lang="en-US" smtClean="0"/>
              <a:t> method is used to set an element for the first time in an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ArrayList</a:t>
            </a:r>
            <a:endParaRPr lang="en-US" smtClean="0">
              <a:solidFill>
                <a:srgbClr val="034CA1"/>
              </a:solidFill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list.add("something");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The method name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add</a:t>
            </a:r>
            <a:r>
              <a:rPr lang="en-US" smtClean="0"/>
              <a:t> is overloaded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There is also a two argument version that allows an item to be added at any currently used index position or at the first unused position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EA8DBD8F-39AF-483A-AF12-8EF11EE5B3CB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the </a:t>
            </a:r>
            <a:r>
              <a:rPr lang="en-US" b="1" smtClean="0">
                <a:latin typeface="Courier New" pitchFamily="49" charset="0"/>
              </a:rPr>
              <a:t>ArrayList</a:t>
            </a:r>
            <a:r>
              <a:rPr lang="en-US" smtClean="0"/>
              <a:t> Class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6200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size</a:t>
            </a:r>
            <a:r>
              <a:rPr lang="en-US" sz="2800" smtClean="0"/>
              <a:t> method is used to find out how many indices already have elements in 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ArrayList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int howMany = list.size();</a:t>
            </a:r>
            <a:endParaRPr lang="en-US" sz="2000" b="1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set</a:t>
            </a:r>
            <a:r>
              <a:rPr lang="en-US" sz="2800" smtClean="0"/>
              <a:t> method is used to replace any existing element, and 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get</a:t>
            </a:r>
            <a:r>
              <a:rPr lang="en-US" sz="2800" smtClean="0"/>
              <a:t> method is used to access the value of any existing element</a:t>
            </a:r>
            <a:endParaRPr lang="en-US" sz="2800" smtClean="0">
              <a:solidFill>
                <a:srgbClr val="034CA1"/>
              </a:solidFill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list.set(index, "something else");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String thing = list.get(index);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14-</a:t>
            </a:r>
            <a:fld id="{6A098160-4709-4D36-9835-98FF3FCEEB0C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© 2017 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3712</Words>
  <Application>Microsoft Office PowerPoint</Application>
  <PresentationFormat>On-screen Show (4:3)</PresentationFormat>
  <Paragraphs>451</Paragraphs>
  <Slides>78</Slides>
  <Notes>78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2" baseType="lpstr">
      <vt:lpstr>Arial</vt:lpstr>
      <vt:lpstr>Calibri</vt:lpstr>
      <vt:lpstr>Courier New</vt:lpstr>
      <vt:lpstr>Office Theme</vt:lpstr>
      <vt:lpstr>Chapter 14</vt:lpstr>
      <vt:lpstr>Introduction to Generics</vt:lpstr>
      <vt:lpstr>The ArrayList Class</vt:lpstr>
      <vt:lpstr>The ArrayList Class</vt:lpstr>
      <vt:lpstr>The ArrayList Class</vt:lpstr>
      <vt:lpstr>Using the ArrayList Class</vt:lpstr>
      <vt:lpstr>Using the ArrayList Class</vt:lpstr>
      <vt:lpstr>Using the ArrayList Class</vt:lpstr>
      <vt:lpstr>Using the ArrayList Class</vt:lpstr>
      <vt:lpstr>Tip:  Summary of Adding to an ArrayList</vt:lpstr>
      <vt:lpstr>Tip:  Summary of Adding to an ArrayList </vt:lpstr>
      <vt:lpstr>Tip:  Summary of Adding to an ArrayList </vt:lpstr>
      <vt:lpstr>Methods in the Class ArrayList</vt:lpstr>
      <vt:lpstr>Some Methods in the Class ArrayList (Part 1 of 11)</vt:lpstr>
      <vt:lpstr>Some Methods in the Class ArrayList (Part 2 of 11)</vt:lpstr>
      <vt:lpstr>Some Methods in the Class ArrayList (Part 3 of 11)</vt:lpstr>
      <vt:lpstr>Some Methods in the Class ArrayList (Part 4 of 11)</vt:lpstr>
      <vt:lpstr>Some Methods in the Class ArrayList (Part 5 of 11)</vt:lpstr>
      <vt:lpstr>Some Methods in the Class ArrayList (Part 6 of 11)</vt:lpstr>
      <vt:lpstr>Some Methods in the Class ArrayList (Part 7 of 11)</vt:lpstr>
      <vt:lpstr>Some Methods in the Class ArrayList (Part 8 of 11)</vt:lpstr>
      <vt:lpstr>Some Methods in the Class ArrayList (Part 9 of 11)</vt:lpstr>
      <vt:lpstr>Some Methods in the Class ArrayList (Part 10 of 11)</vt:lpstr>
      <vt:lpstr>Some Methods in the Class ArrayList (Part 11 of 11)</vt:lpstr>
      <vt:lpstr>Why are Some Parameters of Type Base_Type and Others of type Object</vt:lpstr>
      <vt:lpstr>The "For Each" Loop</vt:lpstr>
      <vt:lpstr>A for-each Loop Used with an ArrayList (Part 1 of 3)</vt:lpstr>
      <vt:lpstr>A for-each Loop Used with an ArrayList (Part 2 of 3)</vt:lpstr>
      <vt:lpstr>A for-each Loop Used with an ArrayList (Part 3 of 3)</vt:lpstr>
      <vt:lpstr>Golf Score Program (Part 1 of 6)</vt:lpstr>
      <vt:lpstr>Golf Score Program (Part 2 of 6)</vt:lpstr>
      <vt:lpstr>Golf Score Program (Part 3 of 6)</vt:lpstr>
      <vt:lpstr>Golf Score Program (Part 4 of 6)</vt:lpstr>
      <vt:lpstr>Golf Score Program (Part 5 of 6)</vt:lpstr>
      <vt:lpstr>Golf Score Program (Part 6 of 6)</vt:lpstr>
      <vt:lpstr>Tip:  Use trimToSize to Save Memory</vt:lpstr>
      <vt:lpstr>Pitfall:  The clone method Makes a Shallow Copy</vt:lpstr>
      <vt:lpstr>The Vector Class</vt:lpstr>
      <vt:lpstr>Parameterized Classes and Generics</vt:lpstr>
      <vt:lpstr>Nonparameterized ArrayList and Vector Classes</vt:lpstr>
      <vt:lpstr>Generics</vt:lpstr>
      <vt:lpstr>Generics</vt:lpstr>
      <vt:lpstr>A Class Definition with a Type Parameter</vt:lpstr>
      <vt:lpstr>Class Definition with a Type Parameter</vt:lpstr>
      <vt:lpstr>Tip:  Compile with the -Xlint Option</vt:lpstr>
      <vt:lpstr>A Generic Ordered Pair Class (Part 1 of 4)</vt:lpstr>
      <vt:lpstr>A Generic Ordered Pair Class (Part 2 of 4)</vt:lpstr>
      <vt:lpstr>A Generic Ordered Pair Class (Part 3 of 4)</vt:lpstr>
      <vt:lpstr>A Generic Ordered Pair Class (Part 4 of 4)</vt:lpstr>
      <vt:lpstr>Using Our Ordered Pair Class (Part 1 of 3)</vt:lpstr>
      <vt:lpstr>Using Our Ordered Pair Class (Part 2 of 3)</vt:lpstr>
      <vt:lpstr>Using Our Ordered Pair Class (Part 3 of 3)</vt:lpstr>
      <vt:lpstr>Pitfall:  A Generic Constructor Name Has No Type Parameter</vt:lpstr>
      <vt:lpstr>Pitfall:  A Primitive Type Cannot be Plugged in for a Type Parameter</vt:lpstr>
      <vt:lpstr>Pitfall:  A Type Parameter Cannot Be Used Everywhere a Type Name Can Be Used</vt:lpstr>
      <vt:lpstr>Pitfall:  An Instantiation of a Generic Class Cannot be an Array Base Type</vt:lpstr>
      <vt:lpstr>Using Our Ordered Pair Class and Automatic Boxing (Part 1 of 3)</vt:lpstr>
      <vt:lpstr>Using Our Ordered Pair Class and Automatic Boxing (Part 2 of 3)</vt:lpstr>
      <vt:lpstr>Using Our Ordered Pair Class and Automatic Boxing (Part 3 of 3)</vt:lpstr>
      <vt:lpstr>Pitfall:  A Class Definition Can Have More Than One Type Parameter</vt:lpstr>
      <vt:lpstr>Multiple Type Parameters (Part 1 of 4)</vt:lpstr>
      <vt:lpstr>Multiple Type Parameters (Part 2 of 4)</vt:lpstr>
      <vt:lpstr>Multiple Type Parameters (Part 3 of 4)</vt:lpstr>
      <vt:lpstr>Multiple Type Parameters (Part 4 of 4)</vt:lpstr>
      <vt:lpstr>Pitfall:  A Generic Class Cannot Be an Exception Class</vt:lpstr>
      <vt:lpstr>Using a Generic Class with Two Type Parameters (Part 1 of 2)</vt:lpstr>
      <vt:lpstr>Using a Generic Class with Two Type Parameters (Part 2 of 2)</vt:lpstr>
      <vt:lpstr>Bounds for Type Parameters</vt:lpstr>
      <vt:lpstr>Bounds for Type Parameters</vt:lpstr>
      <vt:lpstr>A Bounded Type Parameter</vt:lpstr>
      <vt:lpstr>Tip:  Generic Interfaces</vt:lpstr>
      <vt:lpstr>Generic Methods</vt:lpstr>
      <vt:lpstr>Generic Methods</vt:lpstr>
      <vt:lpstr>Inheritance with Generic Classes</vt:lpstr>
      <vt:lpstr>A Derived Generic Class (Part 1 of 2)</vt:lpstr>
      <vt:lpstr>A Derived Generic Class (Part 2 of 2)</vt:lpstr>
      <vt:lpstr>Using UnorderedPair (Part 1 of 2)</vt:lpstr>
      <vt:lpstr>Using UnorderedPair (Part 2 of 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Kenrick</dc:creator>
  <cp:lastModifiedBy>aslam</cp:lastModifiedBy>
  <cp:revision>25</cp:revision>
  <dcterms:created xsi:type="dcterms:W3CDTF">2006-08-16T00:00:00Z</dcterms:created>
  <dcterms:modified xsi:type="dcterms:W3CDTF">2020-10-27T05:16:48Z</dcterms:modified>
</cp:coreProperties>
</file>