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.xml" ContentType="application/vnd.openxmlformats-officedocument.presentationml.tags+xml"/>
  <Override PartName="/ppt/notesSlides/notesSlide32.xml" ContentType="application/vnd.openxmlformats-officedocument.presentationml.notesSlide+xml"/>
  <Override PartName="/ppt/tags/tag2.xml" ContentType="application/vnd.openxmlformats-officedocument.presentationml.tags+xml"/>
  <Override PartName="/ppt/notesSlides/notesSlide33.xml" ContentType="application/vnd.openxmlformats-officedocument.presentationml.notesSlide+xml"/>
  <Override PartName="/ppt/tags/tag3.xml" ContentType="application/vnd.openxmlformats-officedocument.presentationml.tags+xml"/>
  <Override PartName="/ppt/notesSlides/notesSlide34.xml" ContentType="application/vnd.openxmlformats-officedocument.presentationml.notesSlide+xml"/>
  <Override PartName="/ppt/tags/tag4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319" r:id="rId3"/>
    <p:sldId id="32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2764CA9-15C4-4CF0-B551-2B3E851E822B}" type="datetimeFigureOut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F3ADE8-9C24-4F46-B481-0192BD3B5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9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17CF7F-03FF-455F-9526-D68F0613CA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3516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03C793-6622-43F8-883B-F583E5246E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110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B5384F-AEC7-40FA-AF2D-FEF6E57BFA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2789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FFB54C-CCA1-41B9-ABB0-E943595CADF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091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341B98-7D19-4BA0-A971-AA414D0D98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4285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891416-5147-4665-8B47-052EFBB215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413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5EE01B-A7E7-4A55-9CC6-B0D9D8AFC6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6195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AAF7BA-7D81-429F-978A-F1240E2D9B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1797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3B7FD-C11D-4798-81BE-D28117425F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0559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8AE31B-4DC5-4A6D-A4D7-9ECFC6AD50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238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5FD3B6-4B21-45EF-B74B-7FC1E4CA94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542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5F42F1-AF8B-45DA-B986-9F679CCD7C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5385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5EE2EA-C66E-47BC-AE05-4F76748436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9021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9ACB2C-234D-40E0-8AE5-6047C805D1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8720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A335AF-6928-483B-BDC5-CD47F8813BA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1235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CE34C9-94EE-4981-8FFB-139AA5BC91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4016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61FCB1-BE04-4B7E-8C30-DE4F804678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6459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06FF29-1D1C-469E-A698-4C2F307F45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560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1E1D2F-D7D8-4D01-9EC9-F6C2EE4AB5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7471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ED8A5E-68B7-463A-8091-14E33F84E3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8052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9C9463-EC6F-4609-9188-BEC1AC779A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0708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825FF-C4E1-4B90-8AB3-52A1C68115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3917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62499C-05A9-49A4-8CB1-C7465A2C7F5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3241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4D6340-5B4A-4995-8C12-1D18A8CC41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4971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AFD944-0F92-4C84-A9A1-A2030DCCD7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8895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5FF128-B6DD-42B8-8A72-F3E9FAE89B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6704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2457F3-05EE-4F93-A3A7-95E8B04D2A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743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A9AD2F-A644-476E-A4D8-630666EDE7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167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C9A6F9-7EE4-42A5-97D2-C9B0E7433B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2362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34E592-0B7B-4A99-96ED-351F2A5C20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8215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DA4619-2B3A-4049-915C-1CF72309C3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7402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F3600-7898-406C-9B70-96E692670C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544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9C1B3-A10B-4719-BEF7-258EB8715C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997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446052-7419-4D6B-BC9D-1048D7F2A7A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74716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B4BC22-7ADA-4E41-86CC-5FCD729EE3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8306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72C0B-FB85-44EC-92B3-206F559BD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07908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5497A4-FA06-4BD7-B511-FE47EBFACE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57806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C04D3D-C65C-41A6-B496-5790FE5F98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190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F6A371-C8C9-42DE-860F-8BE51EDF2C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78087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B9927-5DD5-4829-8557-466960B28A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13880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36006F-B213-471E-AD28-538FB70FEE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91141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2FA31E-0F82-4D83-8574-1005F6A804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158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990D63-E299-422F-900A-D8639C0D3B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38280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03E757-491E-4B47-8C8A-5E62DE871D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056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3A0F74-2A18-4A3A-94C5-2A9B2223FA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5767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29CB02-A56A-45C1-A5C7-5D716A42A8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79454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D58F31-1794-46EB-9C72-A81A2C4CEC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5521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37AA75-92A2-4D49-BCF8-8D34C23419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02754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20C35-B247-4522-8263-B9DF385F23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12575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3E4780-C1D2-4A04-8A70-BE81D7D15E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91064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75E339-C059-456E-BCC9-F6671B0A40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06452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DDD86D-F12E-4B2C-8C10-88D6CD25285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32779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18D385-0653-4B57-8CC8-BA18A31AD87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01427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2D03D2-95B7-4581-9889-EEA0D2EB07E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15218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083BB-CDD5-4EF6-BC41-A6ED4020D0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323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C883EA-DF3B-405E-8F7C-80F43FA10D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03024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BA8B6F-B33A-411D-BD32-659D74C68B7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16620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163A07-2690-4D6F-A146-F1CCA17448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3555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0D0E61-3D60-4D19-8A95-172F4EAE88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74506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BAE82C-707B-4D08-953C-2693ABA088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5669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462439-B421-4ACB-BFEB-F5619A276B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627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33C64F-1757-479E-AF4E-EA46A56A24F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40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25F4F2-1E08-4049-8493-7352BBBF89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055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25588-3950-4893-A0D0-579ACD401EB0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4A7A7EE-78E6-463C-8D4C-0A0A71BBB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D8904-1FDE-4BA9-ABB2-2C8894BFE4CB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52D475C-0C3E-4D5C-8D1B-3FEF1257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1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0A509-B40F-496C-9FCE-B438B1424134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974917C0-3E15-4440-B11B-CC3F2179A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4477E-D942-4A75-AFF7-C39A62432AD4}" type="datetime1">
              <a:rPr lang="en-US"/>
              <a:pPr>
                <a:defRPr/>
              </a:pPr>
              <a:t>9/13/2021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BC55E57B-A635-43CE-A3E7-2CB0F30F8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4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9096E-24B8-4881-BDA4-2975D64A7C72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ACEC5B8B-E409-4694-83A8-D8F29DDEF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6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CDD1-9431-4ACE-8386-CAB1F372A60C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63D8A6A-5DDA-4684-988A-4D5BA2152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D336-3FB8-47C2-9C63-BD5437DA9D6B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DAA9431F-6DD4-436B-A47E-E4329E556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4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25CBC-D815-4394-BFAE-0BBDD187494E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F0E46E79-E8BC-4977-9322-94C4A2E37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567CC-CE32-4ED3-8DB9-1509EBFDD90B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C6A2D4F-4BC1-431B-8B3B-1156AC6A6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A0088-4EC0-4333-A4CC-32D34DDD3932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97BC9E9-D521-4CEC-B968-DBE8D4EC3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ED7D8-8998-4A2C-8FAC-1A405D160774}" type="datetime1">
              <a:rPr lang="en-US"/>
              <a:pPr>
                <a:defRPr/>
              </a:pPr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6CFB2361-3E20-48CC-8355-13B57F7BE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9B591D-109D-4D1B-98C2-9E7EECCA695F}" type="datetime1">
              <a:rPr lang="en-US"/>
              <a:pPr>
                <a:defRPr/>
              </a:pPr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93508B44-EE93-4796-9712-72BA445A30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Calibri" pitchFamily="34" charset="0"/>
              </a:rPr>
              <a:t>Copyright © 2017 Pearson Ltd. </a:t>
            </a:r>
            <a:br>
              <a:rPr lang="en-US" sz="1100" dirty="0" smtClean="0">
                <a:latin typeface="Calibri" pitchFamily="34" charset="0"/>
              </a:rPr>
            </a:br>
            <a:r>
              <a:rPr lang="en-US" sz="1100" dirty="0" smtClean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Since an hourly employee is an employee, it is defined as a </a:t>
            </a:r>
            <a:r>
              <a:rPr lang="en-US" sz="2800" i="1" smtClean="0"/>
              <a:t>derived </a:t>
            </a:r>
            <a:r>
              <a:rPr lang="en-US" sz="2800" smtClean="0"/>
              <a:t>class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i="1" smtClean="0"/>
              <a:t>derived class</a:t>
            </a:r>
            <a:r>
              <a:rPr lang="en-US" sz="2400" smtClean="0"/>
              <a:t> is defined by adding instance variables and methods to an existing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existing class that the derived class is built upon is called the </a:t>
            </a:r>
            <a:r>
              <a:rPr lang="en-US" sz="2400" i="1" smtClean="0"/>
              <a:t>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phrase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extends BaseClass</a:t>
            </a:r>
            <a:r>
              <a:rPr lang="en-US" sz="2400" smtClean="0"/>
              <a:t> must be added to the derived class definition: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HourlyEmployee extends Employee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8745603-D91C-4788-93FE-EF78869C1E3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a derived class is defined, it is said to inherit the instance variables and methods of the base class that it extends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defines the instance variables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 smtClean="0"/>
              <a:t>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also has these instance variables, but they are not specified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has additional instance variables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wageRate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hours</a:t>
            </a:r>
            <a:r>
              <a:rPr lang="en-US" sz="2400" smtClean="0"/>
              <a:t> that are specified in its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05D4F68-A04E-4C26-8F0F-6A2010B5265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Just as it inherits the instance variables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,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800" smtClean="0"/>
              <a:t> inherits all of its methods as well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inherits the methods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getName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setName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400" smtClean="0"/>
              <a:t> from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 object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can invoke one of these methods, just like any other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BE1EFFC-A14A-40D7-A56B-1E86DC6346C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 (Subclass)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derived class, also called a </a:t>
            </a:r>
            <a:r>
              <a:rPr lang="en-US" sz="2800" i="1" smtClean="0"/>
              <a:t>subclass</a:t>
            </a:r>
            <a:r>
              <a:rPr lang="en-US" sz="2800" smtClean="0"/>
              <a:t>, is defined by starting with another already defined class, called a </a:t>
            </a:r>
            <a:r>
              <a:rPr lang="en-US" sz="2800" i="1" smtClean="0"/>
              <a:t>base class</a:t>
            </a:r>
            <a:r>
              <a:rPr lang="en-US" sz="2800" smtClean="0"/>
              <a:t> or </a:t>
            </a:r>
            <a:r>
              <a:rPr lang="en-US" sz="2800" i="1" smtClean="0"/>
              <a:t>superclass</a:t>
            </a:r>
            <a:r>
              <a:rPr lang="en-US" sz="2800" smtClean="0"/>
              <a:t>, and adding (and/or changing) methods, instance variables, and static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derived class inherits all the public methods, all the public and private instance variables, and all the public and private static variables from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derived class can add more instance variables, static variables, and/or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992D925-D725-444B-8C9E-92422E5420B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Inherited Members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derived class automatically has all the instance variables, all the static variables, and all the public methods of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Members from the base class are said to be </a:t>
            </a:r>
            <a:r>
              <a:rPr lang="en-US" sz="2400" i="1" smtClean="0"/>
              <a:t>inherited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Definitions for the inherited variables and methods do not appear in the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code is reused without having to explicitly copy it, unless the creator of the derived class redefines one or more of the base class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024AB7E-5814-48DE-AA6E-833129F8284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 and Child Classes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base class is often called the </a:t>
            </a:r>
            <a:r>
              <a:rPr lang="en-US" sz="2800" i="1" smtClean="0"/>
              <a:t>parent class</a:t>
            </a:r>
          </a:p>
          <a:p>
            <a:pPr lvl="1" eaLnBrk="1" hangingPunct="1"/>
            <a:r>
              <a:rPr lang="en-US" sz="2400" smtClean="0"/>
              <a:t>A derived class is then called a </a:t>
            </a:r>
            <a:r>
              <a:rPr lang="en-US" sz="2400" i="1" smtClean="0"/>
              <a:t>child class</a:t>
            </a:r>
          </a:p>
          <a:p>
            <a:pPr eaLnBrk="1" hangingPunct="1"/>
            <a:r>
              <a:rPr lang="en-US" sz="2800" smtClean="0"/>
              <a:t>These relationships are often extended such that a class that is a parent of a parent . . . of another class is called an </a:t>
            </a:r>
            <a:r>
              <a:rPr lang="en-US" sz="2800" i="1" smtClean="0"/>
              <a:t>ancestor class</a:t>
            </a:r>
          </a:p>
          <a:p>
            <a:pPr lvl="1" eaLnBrk="1" hangingPunct="1"/>
            <a:r>
              <a:rPr lang="en-US" sz="2400" smtClean="0"/>
              <a:t>If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is an ancestor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, then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b="1" smtClean="0"/>
              <a:t> </a:t>
            </a:r>
            <a:r>
              <a:rPr lang="en-US" sz="2400" smtClean="0"/>
              <a:t>can be called a </a:t>
            </a:r>
            <a:r>
              <a:rPr lang="en-US" sz="2400" i="1" smtClean="0"/>
              <a:t>descendent</a:t>
            </a:r>
            <a:r>
              <a:rPr lang="en-US" sz="2400" smtClean="0"/>
              <a:t>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D1159B5-B408-490B-BAF3-4359B605E10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a Method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Although a derived class inherits methods from the base class, it can change or </a:t>
            </a:r>
            <a:r>
              <a:rPr lang="en-US" i="1" smtClean="0"/>
              <a:t>override </a:t>
            </a:r>
            <a:r>
              <a:rPr lang="en-US" smtClean="0"/>
              <a:t>an inherited method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order to override a method definition, a new definition of the method is simply placed in the class definition, just like any other method that is added to the derived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84E30E2-7F3F-419D-B977-862E6A7388A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Return Type of an Overridden Method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Ordinarily, the type returned may not be changed when overriding a method </a:t>
            </a:r>
          </a:p>
          <a:p>
            <a:pPr eaLnBrk="1" hangingPunct="1"/>
            <a:r>
              <a:rPr lang="en-US" sz="2800" smtClean="0"/>
              <a:t>However, if it is a class type, then the returned type may be changed to that of any descendent class of the returned type</a:t>
            </a:r>
          </a:p>
          <a:p>
            <a:pPr eaLnBrk="1" hangingPunct="1"/>
            <a:r>
              <a:rPr lang="en-US" sz="2800" smtClean="0"/>
              <a:t>This is known as a </a:t>
            </a:r>
            <a:r>
              <a:rPr lang="en-US" sz="2800" i="1" smtClean="0"/>
              <a:t>covariant return type</a:t>
            </a:r>
          </a:p>
          <a:p>
            <a:pPr lvl="1" eaLnBrk="1" hangingPunct="1"/>
            <a:r>
              <a:rPr lang="en-US" sz="2400" i="1" smtClean="0"/>
              <a:t>Covariant return types </a:t>
            </a:r>
            <a:r>
              <a:rPr lang="en-US" sz="2400" smtClean="0"/>
              <a:t>are new in Java 5.0; they are not allowed in earlier versions of Java</a:t>
            </a:r>
            <a:endParaRPr lang="en-US" sz="24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82A7709-A592-41D8-B671-718302C6AB7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Covariant Return Type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Given the following base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BaseClass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Employee getSomeone(int someKey)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following is allowed in Java 5.0: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DerivedClass extends BaseClass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HourlyEmployee getSomeone(int someKey)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4052E00-F525-415F-8F30-BC35B610D37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Access Permission of an Overridden Method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access permission of an overridden method can be changed from private in the base class to public (or some other more permissive access) in the derived class</a:t>
            </a:r>
          </a:p>
          <a:p>
            <a:pPr eaLnBrk="1" hangingPunct="1"/>
            <a:r>
              <a:rPr lang="en-US" sz="2800" smtClean="0"/>
              <a:t>However, the access permission of an overridden method can not be changed from public in the base class to a more restricted access permission in the derived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4F6933D-097E-4E0A-B805-D49994AEA8C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9" y="380999"/>
            <a:ext cx="8769061" cy="62220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7-</a:t>
            </a:r>
            <a:fld id="{BC55E57B-A635-43CE-A3E7-2CB0F30F8D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Changing the Access Permission of an Overridden Method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Given the following method header in a base case: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private void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doSomething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method header is valid in a derived class: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doSomething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However, the opposite is not valid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Given the following method header in a base case: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void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doSomething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following method header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valid in a derived class:</a:t>
            </a:r>
            <a:r>
              <a:rPr lang="en-US" sz="24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private void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doSomething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70E5325-411F-45C5-AFCC-9CF388E008B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Overriding Versus Overloading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Do not confuse </a:t>
            </a:r>
            <a:r>
              <a:rPr lang="en-US" sz="2800" i="1" smtClean="0"/>
              <a:t>overriding</a:t>
            </a:r>
            <a:r>
              <a:rPr lang="en-US" sz="2800" smtClean="0"/>
              <a:t> a method in a derived class with </a:t>
            </a:r>
            <a:r>
              <a:rPr lang="en-US" sz="2800" i="1" smtClean="0"/>
              <a:t>overloading</a:t>
            </a:r>
            <a:r>
              <a:rPr lang="en-US" sz="2800" smtClean="0"/>
              <a:t> a method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a method is overridden, the new method definition given in the derived class has the exact same number and types of parameters as in the base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When a method in a derived class has a different signature from the method in the base class, that is overloading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that when the derived class overloads the original method, it still inherits the original method from the base class 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DCB8BCD-3AE9-4915-9495-01CD5EE5179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final</a:t>
            </a:r>
            <a:r>
              <a:rPr lang="en-US" smtClean="0"/>
              <a:t> Modifier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If the modifier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mtClean="0"/>
              <a:t> is placed before the definition of a </a:t>
            </a:r>
            <a:r>
              <a:rPr lang="en-US" i="1" smtClean="0"/>
              <a:t>method</a:t>
            </a:r>
            <a:r>
              <a:rPr lang="en-US" smtClean="0"/>
              <a:t>, then that method may not be redefined in a derived class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the modifier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mtClean="0"/>
              <a:t> is placed before the definition of a </a:t>
            </a:r>
            <a:r>
              <a:rPr lang="en-US" i="1" smtClean="0"/>
              <a:t>class</a:t>
            </a:r>
            <a:r>
              <a:rPr lang="en-US" smtClean="0"/>
              <a:t>, then that class may not be used as a base class to derive other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C1F73F9-7D2B-405A-9FB2-FD682E695D6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derived class uses a constructor from the base class to initialize all the data inherited from the base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order to invoke a constructor from the base class, it uses a special syntax: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derivedClass(int p1, int p2, double p3)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super(p1, p2);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instanceVariable = p3;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 above example,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super(p1, p2);</a:t>
            </a:r>
            <a:r>
              <a:rPr lang="en-US" sz="2000" smtClean="0"/>
              <a:t> is a call to the base class 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5340230-2840-466B-89CA-33F5C715B98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call to the base class constructor can never use the name of the base class, but uses the keyword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instead</a:t>
            </a:r>
          </a:p>
          <a:p>
            <a:pPr eaLnBrk="1" hangingPunct="1"/>
            <a:r>
              <a:rPr lang="en-US" sz="2800" smtClean="0"/>
              <a:t>A call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must always be the first action taken in a constructor definition</a:t>
            </a:r>
          </a:p>
          <a:p>
            <a:pPr eaLnBrk="1" hangingPunct="1"/>
            <a:r>
              <a:rPr lang="en-US" sz="2800" smtClean="0"/>
              <a:t>An instance variable cannot be used as an argument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17F14A0-843D-466A-BBDD-853F2801AF1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a derived class constructor does not include an invocation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, then the no-argument constructor of the base class will automatically be invoked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This can result in an error if the base class has not defined a no-argument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Since the inherited instance variables should be initialized, and the base class constructor is designed to do that, then an explicit call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should always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E48BA35-7293-46D8-9864-3E9BBB9A3E5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Within the definition of a constructor for a class,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 can be used as a name for invoking another constructor in the same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same restrictions on how to use a call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400" smtClean="0"/>
              <a:t> apply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it is necessary to include a call to both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, the call using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 must be made first, and then the constructor that is called must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as its first 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5122F86-7A07-4D29-AD3E-E7FB39C1CD5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Often, a no-argument constructor uses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to invoke an explicit-value constructor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No-argument constructor (invokes explicit-value constructor using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000" smtClean="0"/>
              <a:t> and default arguments):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ClassName()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this(argument1, argument2);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Explicit-value constructor (receives default values):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ClassName(</a:t>
            </a:r>
            <a:r>
              <a:rPr lang="en-US" sz="1800" b="1" i="1" smtClean="0">
                <a:solidFill>
                  <a:srgbClr val="034CA1"/>
                </a:solidFill>
                <a:latin typeface="Courier New" pitchFamily="49" charset="0"/>
              </a:rPr>
              <a:t>type1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param1, </a:t>
            </a:r>
            <a:r>
              <a:rPr lang="en-US" sz="1800" b="1" i="1" smtClean="0">
                <a:solidFill>
                  <a:srgbClr val="034CA1"/>
                </a:solidFill>
                <a:latin typeface="Courier New" pitchFamily="49" charset="0"/>
              </a:rPr>
              <a:t>type2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param2)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BD08A67-A06B-460D-90C1-CC349060552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HourlyEmployee()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this("No name", new Date(), 0, 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constructor will cause the constructor with the following heading to be invoked: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HourlyEmployee(String theName, Date theDate, double theWageRate, double theHours)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F798C27-5E8E-4D5B-922D-93067003E8D4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An Object of a Derived Class Has More than One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object of a derived class has the type of the derived class, and it also has the type of the base class</a:t>
            </a:r>
          </a:p>
          <a:p>
            <a:pPr eaLnBrk="1" hangingPunct="1"/>
            <a:r>
              <a:rPr lang="en-US" sz="2800" smtClean="0"/>
              <a:t>More generally, an object of a derived class has the type of every one of its ancestor classes</a:t>
            </a:r>
          </a:p>
          <a:p>
            <a:pPr lvl="1" eaLnBrk="1" hangingPunct="1"/>
            <a:r>
              <a:rPr lang="en-US" sz="2400" smtClean="0"/>
              <a:t>Therefore, an object of a derived class can be assigned to a variable of any ancestor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D4713BF-7C24-4F40-A859-BABDCE8C14D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do the following have in common?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800" dirty="0" smtClean="0"/>
              <a:t>Lecturer, Vice-chancellor, Post-grad student, undergrad student, scientific officer?</a:t>
            </a:r>
          </a:p>
          <a:p>
            <a:pPr lvl="1"/>
            <a:r>
              <a:rPr lang="en-ZA" sz="2400" dirty="0" smtClean="0"/>
              <a:t>People at a University</a:t>
            </a:r>
          </a:p>
          <a:p>
            <a:r>
              <a:rPr lang="en-ZA" sz="2800" dirty="0" smtClean="0"/>
              <a:t>Cheque, savings, investment, credit-card, home loan</a:t>
            </a:r>
          </a:p>
          <a:p>
            <a:pPr lvl="1"/>
            <a:r>
              <a:rPr lang="en-ZA" sz="2400" dirty="0" smtClean="0"/>
              <a:t>Accounts offered by a bank</a:t>
            </a:r>
          </a:p>
          <a:p>
            <a:r>
              <a:rPr lang="en-ZA" sz="2800" dirty="0" smtClean="0"/>
              <a:t>Human, polar bear, horse, beaver, dolphin	</a:t>
            </a:r>
          </a:p>
          <a:p>
            <a:pPr lvl="1"/>
            <a:r>
              <a:rPr lang="en-ZA" sz="2400" dirty="0" smtClean="0"/>
              <a:t>All mammals</a:t>
            </a:r>
          </a:p>
          <a:p>
            <a:r>
              <a:rPr lang="en-ZA" sz="2800" dirty="0" err="1"/>
              <a:t>Burj</a:t>
            </a:r>
            <a:r>
              <a:rPr lang="en-ZA" sz="2800" dirty="0"/>
              <a:t> </a:t>
            </a:r>
            <a:r>
              <a:rPr lang="en-ZA" sz="2800" dirty="0" err="1" smtClean="0"/>
              <a:t>Khalifa</a:t>
            </a:r>
            <a:r>
              <a:rPr lang="en-ZA" sz="2800" dirty="0" smtClean="0"/>
              <a:t>, Mount Everest, Angel Falls, Redwood tree.</a:t>
            </a:r>
          </a:p>
          <a:p>
            <a:pPr lvl="1"/>
            <a:r>
              <a:rPr lang="en-ZA" sz="2400" dirty="0" smtClean="0"/>
              <a:t>Tallest objects</a:t>
            </a:r>
            <a:endParaRPr lang="en-Z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7-</a:t>
            </a:r>
            <a:fld id="{BC55E57B-A635-43CE-A3E7-2CB0F30F8D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An Object of a Derived Class Has More than One Type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object of a derived class can be plugged in as a parameter in place of any of its ancestor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fact, a derived class object can be used anyplace that an object of any of its ancestor types can be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Note, however, that this relationship does not go the other way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ancestor type can never be used in place of one of its derived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C465EC0-845D-48C0-825F-571D350EFD2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The Terms "Subclass" and "Superclass"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terms </a:t>
            </a:r>
            <a:r>
              <a:rPr lang="en-US" sz="2800" i="1" smtClean="0"/>
              <a:t>subclass</a:t>
            </a:r>
            <a:r>
              <a:rPr lang="en-US" sz="2800" smtClean="0"/>
              <a:t> and </a:t>
            </a:r>
            <a:r>
              <a:rPr lang="en-US" sz="2800" i="1" smtClean="0"/>
              <a:t>superclass</a:t>
            </a:r>
            <a:r>
              <a:rPr lang="en-US" sz="2800" smtClean="0"/>
              <a:t> are sometimes mistakenly reversed</a:t>
            </a:r>
          </a:p>
          <a:p>
            <a:pPr lvl="1" eaLnBrk="1" hangingPunct="1"/>
            <a:r>
              <a:rPr lang="en-US" sz="2400" smtClean="0"/>
              <a:t>A superclass or base class is more general and inclusive, but less complex</a:t>
            </a:r>
          </a:p>
          <a:p>
            <a:pPr lvl="1" eaLnBrk="1" hangingPunct="1"/>
            <a:r>
              <a:rPr lang="en-US" sz="2400" smtClean="0"/>
              <a:t>A subclass or derived class is more specialized, less inclusive, and more complex</a:t>
            </a:r>
          </a:p>
          <a:p>
            <a:pPr lvl="2" eaLnBrk="1" hangingPunct="1"/>
            <a:r>
              <a:rPr lang="en-US" sz="2000" smtClean="0"/>
              <a:t>As more instance variables and methods are added, the number of objects that can satisfy the class definition becomes more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FFBD56D-C725-4786-B051-47820F835995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Enhanced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Thanks to inheritance, most of the standard Java library classes can be enhanced by defining a derived class with additional methods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example,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2800" smtClean="0"/>
              <a:t> class enables all the tokens in a string to be generated one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However, sometimes it would be nice to be able to cycle through the tokens a second or third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48C8737-90B1-4566-AAC5-A7BDEB362B1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Enhanced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This can be made possible by creating a derived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example, </a:t>
            </a:r>
            <a:r>
              <a:rPr lang="en-US" sz="2000" b="1" smtClean="0">
                <a:solidFill>
                  <a:srgbClr val="034CA1"/>
                </a:solidFill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EnhancedStringTokenizer </a:t>
            </a:r>
            <a:r>
              <a:rPr lang="en-US" sz="2000" smtClean="0"/>
              <a:t>can inherit the useful behavior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inherits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countTokens</a:t>
            </a:r>
            <a:r>
              <a:rPr lang="en-US" sz="2000" smtClean="0"/>
              <a:t> method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new behavior can be modeled by adding new methods, and/or overriding existing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new method,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tokensSoFar</a:t>
            </a:r>
            <a:r>
              <a:rPr lang="en-US" sz="2000" smtClean="0"/>
              <a:t>, is added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While an existing method,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nextToken</a:t>
            </a:r>
            <a:r>
              <a:rPr lang="en-US" sz="2000" smtClean="0"/>
              <a:t>, is overriden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DB3F917-B444-44FB-8BDB-B62BAEC503E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An Enhanced </a:t>
            </a:r>
            <a:r>
              <a:rPr lang="en-US" sz="3200" b="1" smtClean="0">
                <a:latin typeface="Courier New" pitchFamily="49" charset="0"/>
              </a:rPr>
              <a:t>StringTokenizer</a:t>
            </a:r>
            <a:r>
              <a:rPr lang="en-US" sz="3200" smtClean="0"/>
              <a:t> Class</a:t>
            </a:r>
            <a:br>
              <a:rPr lang="en-US" sz="3200" smtClean="0"/>
            </a:br>
            <a:r>
              <a:rPr lang="en-US" sz="3200" smtClean="0"/>
              <a:t>(Part 1 of 4)</a:t>
            </a:r>
          </a:p>
        </p:txBody>
      </p:sp>
      <p:pic>
        <p:nvPicPr>
          <p:cNvPr id="45059" name="Picture 14" descr="savitch_c07d07_1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19250"/>
            <a:ext cx="7772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5DDE090-D06F-4285-8810-B268624D8B53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914400" y="152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>
                <a:solidFill>
                  <a:srgbClr val="034CA1"/>
                </a:solidFill>
              </a:rPr>
              <a:t>An Enhanced </a:t>
            </a:r>
            <a:r>
              <a:rPr lang="en-US" sz="32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3200">
                <a:solidFill>
                  <a:srgbClr val="034CA1"/>
                </a:solidFill>
              </a:rPr>
              <a:t> Class</a:t>
            </a:r>
            <a:br>
              <a:rPr lang="en-US" sz="3200">
                <a:solidFill>
                  <a:srgbClr val="034CA1"/>
                </a:solidFill>
              </a:rPr>
            </a:br>
            <a:r>
              <a:rPr lang="en-US" sz="3200">
                <a:solidFill>
                  <a:srgbClr val="034CA1"/>
                </a:solidFill>
              </a:rPr>
              <a:t>(Part 2 of 4)</a:t>
            </a:r>
          </a:p>
        </p:txBody>
      </p:sp>
      <p:pic>
        <p:nvPicPr>
          <p:cNvPr id="46083" name="Picture 8" descr="savitch_c07d07_2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19250"/>
            <a:ext cx="77724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B43A23C-AFC9-449A-B5E5-D414FCD54AC5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ChangeArrowheads="1"/>
          </p:cNvSpPr>
          <p:nvPr/>
        </p:nvSpPr>
        <p:spPr bwMode="auto">
          <a:xfrm>
            <a:off x="914400" y="152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>
                <a:solidFill>
                  <a:srgbClr val="034CA1"/>
                </a:solidFill>
              </a:rPr>
              <a:t>An Enhanced </a:t>
            </a:r>
            <a:r>
              <a:rPr lang="en-US" sz="32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3200">
                <a:solidFill>
                  <a:srgbClr val="034CA1"/>
                </a:solidFill>
              </a:rPr>
              <a:t> Class</a:t>
            </a:r>
            <a:br>
              <a:rPr lang="en-US" sz="3200">
                <a:solidFill>
                  <a:srgbClr val="034CA1"/>
                </a:solidFill>
              </a:rPr>
            </a:br>
            <a:r>
              <a:rPr lang="en-US" sz="3200">
                <a:solidFill>
                  <a:srgbClr val="034CA1"/>
                </a:solidFill>
              </a:rPr>
              <a:t>(Part 3 of 4)</a:t>
            </a:r>
          </a:p>
        </p:txBody>
      </p:sp>
      <p:pic>
        <p:nvPicPr>
          <p:cNvPr id="47107" name="Picture 7" descr="savitch_c07d07_3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19250"/>
            <a:ext cx="7772400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9503BB9-AE1A-40E1-85DB-A6FDDB4DA5B4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914400" y="1524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>
                <a:solidFill>
                  <a:srgbClr val="034CA1"/>
                </a:solidFill>
              </a:rPr>
              <a:t>An Enhanced </a:t>
            </a:r>
            <a:r>
              <a:rPr lang="en-US" sz="3200" b="1">
                <a:solidFill>
                  <a:srgbClr val="034CA1"/>
                </a:solidFill>
                <a:latin typeface="Courier New" pitchFamily="49" charset="0"/>
              </a:rPr>
              <a:t>StringTokenizer</a:t>
            </a:r>
            <a:r>
              <a:rPr lang="en-US" sz="3200">
                <a:solidFill>
                  <a:srgbClr val="034CA1"/>
                </a:solidFill>
              </a:rPr>
              <a:t> Class</a:t>
            </a:r>
            <a:br>
              <a:rPr lang="en-US" sz="3200">
                <a:solidFill>
                  <a:srgbClr val="034CA1"/>
                </a:solidFill>
              </a:rPr>
            </a:br>
            <a:r>
              <a:rPr lang="en-US" sz="3200">
                <a:solidFill>
                  <a:srgbClr val="034CA1"/>
                </a:solidFill>
              </a:rPr>
              <a:t>(Part 4 of 4)</a:t>
            </a:r>
          </a:p>
        </p:txBody>
      </p:sp>
      <p:pic>
        <p:nvPicPr>
          <p:cNvPr id="48131" name="Picture 7" descr="savitch_c07d07_4of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19250"/>
            <a:ext cx="77724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6BA26FF-0E3B-472D-8D2F-7F9F37F0DF4F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Encapsulation and Inheritance Pitfall: Use of Private Instance Variables from the Base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An instance variable that is private in a base class is not accessible </a:t>
            </a:r>
            <a:r>
              <a:rPr lang="en-US" sz="2400" i="1" smtClean="0"/>
              <a:t>by name</a:t>
            </a:r>
            <a:r>
              <a:rPr lang="en-US" sz="2400" smtClean="0"/>
              <a:t> in the definition of a method in any other class, not even in a method definition of a derived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example, an object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smtClean="0"/>
              <a:t> class cannot access the private instance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000" smtClean="0"/>
              <a:t> by name, even though it is inherited from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000" smtClean="0"/>
              <a:t> base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Instead, a private instance variable of the base class can only be accessed by the public accessor and mutator methods defined in that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 object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smtClean="0"/>
              <a:t> class can use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000" smtClean="0"/>
              <a:t> 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000" smtClean="0"/>
              <a:t> methods to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96F6240-C41E-4D07-B220-C469A9B349E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Encapsulation and Inheritance Pitfall: Use of Private Instance Variables from the Base Class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If private instance variables of a class were accessible in method definitions of a derived class, then anytime someone wanted to access a private instance variable, they would only need to create a derived class, and access it in a method of that class</a:t>
            </a:r>
          </a:p>
          <a:p>
            <a:pPr lvl="1" eaLnBrk="1" hangingPunct="1"/>
            <a:r>
              <a:rPr lang="en-US" sz="2400" smtClean="0"/>
              <a:t>This would allow private instance variables to be changed by mistake or in inappropriate ways (for example, by not using the base type's accessor and mutator methods only)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D57B32B-3AC2-4729-BD28-4AF4799FAAAD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Inheritance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Inheritance</a:t>
            </a:r>
            <a:r>
              <a:rPr lang="en-US" sz="2800" smtClean="0"/>
              <a:t> is one of the main techniques of object-oriented programming (OOP)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Using this technique, a very general form of a class is first defined and compiled, and then more specialized versions of the class are defined by adding instance variables and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specialized classes are said to </a:t>
            </a:r>
            <a:r>
              <a:rPr lang="en-US" sz="2400" i="1" smtClean="0"/>
              <a:t>inherit</a:t>
            </a:r>
            <a:r>
              <a:rPr lang="en-US" sz="2400" smtClean="0"/>
              <a:t> the methods and instance variables of the general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2469F0E-85F7-4B26-9FC8-E22693C5C59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Private Methods Are Effectively Not Inherited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private methods of the base class are like private variables in terms of not being directly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a private method is completely unavailable, unless invoked indirectly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is possible only if an object of a derived class invokes a public method of the base class that happens to invoke the private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should not be a problem because private methods should just be used as helping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 method is not just a helping method, then it should be public, not 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DCBD4AF-ADE0-4039-9577-967B55E5507D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a method or instance variable is modified by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 smtClean="0"/>
              <a:t> (rather than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), then it can be accessed </a:t>
            </a:r>
            <a:r>
              <a:rPr lang="en-US" sz="2400" i="1" smtClean="0"/>
              <a:t>by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Inside its own class definition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Inside any class derived from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the definition of any class in the same package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 smtClean="0"/>
              <a:t> modifier provides very weak protection compared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 modifier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allows direct access to any programmer who defines a suitable derived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Therefore, instance variables should normally not be marked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A98F552-F8A8-4A0D-A891-70A678A5E162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instance variable or method definition that is not preceded with a modifier has </a:t>
            </a:r>
            <a:r>
              <a:rPr lang="en-US" sz="2800" i="1" smtClean="0"/>
              <a:t>package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Package access is also known as </a:t>
            </a:r>
            <a:r>
              <a:rPr lang="en-US" sz="2400" i="1" smtClean="0"/>
              <a:t>default</a:t>
            </a:r>
            <a:r>
              <a:rPr lang="en-US" sz="2400" smtClean="0"/>
              <a:t> or </a:t>
            </a:r>
            <a:r>
              <a:rPr lang="en-US" sz="2400" i="1" smtClean="0"/>
              <a:t>friendly access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Instance variables or methods having package access can be accessed </a:t>
            </a:r>
            <a:r>
              <a:rPr lang="en-US" sz="2800" i="1" smtClean="0"/>
              <a:t>by name</a:t>
            </a:r>
            <a:r>
              <a:rPr lang="en-US" sz="2800" smtClean="0"/>
              <a:t> inside the definition of any class in the same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neither can be accessed outside the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67E18B3-23B9-4C36-9CB8-EF46BEE20601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that package access is more restricted than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Package access gives more control to the programmer defining the classes</a:t>
            </a:r>
          </a:p>
          <a:p>
            <a:pPr lvl="1" eaLnBrk="1" hangingPunct="1"/>
            <a:r>
              <a:rPr lang="en-US" smtClean="0"/>
              <a:t>Whoever controls the package directory (or folder) controls the package access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D10C6BB-9ED6-4C91-B4C1-6C441D7812A0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Modifiers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EB79B71-3D68-424A-9EC3-A013A025EBE4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832926" cy="531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Forgetting About the Default Package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considering package access, do not forget the default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All classes in the current directory (not belonging to some other package) belong to an unnamed package called the </a:t>
            </a:r>
            <a:r>
              <a:rPr lang="en-US" sz="2400" i="1" smtClean="0"/>
              <a:t>default package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a class in the current directory is not in any other package, then it is in the default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an instance variable or method has package access, it can be accessed by name in the definition of any other class in the default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50D73BE-95F4-4C7B-9EA1-DF1D98C998C0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Restriction on Protected Access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a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 is derived from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and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has a protected instance variable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800" smtClean="0"/>
              <a:t>, but the classes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 are in </a:t>
            </a:r>
            <a:r>
              <a:rPr lang="en-US" sz="2800" i="1" smtClean="0"/>
              <a:t>different packages</a:t>
            </a:r>
            <a:r>
              <a:rPr lang="en-US" sz="2800" smtClean="0"/>
              <a:t>, then the following is true:</a:t>
            </a:r>
          </a:p>
          <a:p>
            <a:pPr lvl="1" eaLnBrk="1" hangingPunct="1"/>
            <a:r>
              <a:rPr lang="en-US" sz="2400" smtClean="0"/>
              <a:t>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can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is inherited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)</a:t>
            </a:r>
          </a:p>
          <a:p>
            <a:pPr lvl="1" eaLnBrk="1" hangingPunct="1"/>
            <a:r>
              <a:rPr lang="en-US" sz="2400" smtClean="0"/>
              <a:t>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can create a local object of itself, which can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 (again,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is inherited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8283CA7-8968-466E-80B1-E57E4C4CB9CD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Restriction on Protected Access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if 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creates an object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, it can not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class knows about its own inherited variables and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However, it cannot directly access any instance variable or method of an ancestor class </a:t>
            </a:r>
            <a:r>
              <a:rPr lang="en-US" sz="2000" i="1" smtClean="0"/>
              <a:t>unless they are public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Therefore,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 can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whenever it is used as an instance variable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, but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 cannot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when it is used as an instance variable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is true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are </a:t>
            </a:r>
            <a:r>
              <a:rPr lang="en-US" sz="2400" i="1" smtClean="0"/>
              <a:t>not</a:t>
            </a:r>
            <a:r>
              <a:rPr lang="en-US" sz="2400" smtClean="0"/>
              <a:t> in the same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they were in the same package there would be no problem, because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000" smtClean="0"/>
              <a:t> access implies package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BC50883-E876-493E-BD06-9AB4AC4665C9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derived class demonstrates an </a:t>
            </a:r>
            <a:r>
              <a:rPr lang="en-US" sz="2800" i="1" smtClean="0"/>
              <a:t>"is a"</a:t>
            </a:r>
            <a:r>
              <a:rPr lang="en-US" sz="2800" smtClean="0"/>
              <a:t> relationship between it and its base class</a:t>
            </a:r>
          </a:p>
          <a:p>
            <a:pPr lvl="1" eaLnBrk="1" hangingPunct="1"/>
            <a:r>
              <a:rPr lang="en-US" sz="2400" smtClean="0"/>
              <a:t>Forming an "is a" relationship is one way to make a more complex class out of a simpler class</a:t>
            </a:r>
          </a:p>
          <a:p>
            <a:pPr lvl="1" eaLnBrk="1" hangingPunct="1"/>
            <a:r>
              <a:rPr lang="en-US" sz="2400" smtClean="0"/>
              <a:t>For example,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</a:t>
            </a:r>
            <a:r>
              <a:rPr lang="en-US" sz="2400" b="1" i="1" smtClean="0"/>
              <a:t>"is an"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is a more complex class compared to the more general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CA206CE-7FFB-4346-8EAC-27F0411D71F5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Another way to make a more complex class out of a simpler class is through a </a:t>
            </a:r>
            <a:r>
              <a:rPr lang="en-US" sz="2800" i="1" smtClean="0"/>
              <a:t>"has a"</a:t>
            </a:r>
            <a:r>
              <a:rPr lang="en-US" sz="2800" smtClean="0"/>
              <a:t> relationship</a:t>
            </a:r>
          </a:p>
          <a:p>
            <a:pPr lvl="1" eaLnBrk="1" hangingPunct="1"/>
            <a:r>
              <a:rPr lang="en-US" sz="2400" smtClean="0"/>
              <a:t>This type of relationship, called </a:t>
            </a:r>
            <a:r>
              <a:rPr lang="en-US" sz="2400" i="1" smtClean="0"/>
              <a:t>composition</a:t>
            </a:r>
            <a:r>
              <a:rPr lang="en-US" sz="2400" smtClean="0"/>
              <a:t>, occurs when a class contains an instance variable of a class type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 contains an instance variable,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 smtClean="0"/>
              <a:t>,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 smtClean="0"/>
              <a:t>, so therefore,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</a:t>
            </a:r>
            <a:r>
              <a:rPr lang="en-US" sz="2400" b="1" i="1" smtClean="0"/>
              <a:t>"has a"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AD0C990-D358-476D-8FDC-D8F1E2BB01A1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Inheritance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Inheritance is the process by which a new class is created from another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new class is called a </a:t>
            </a:r>
            <a:r>
              <a:rPr lang="en-US" sz="2000" i="1" dirty="0" smtClean="0"/>
              <a:t>derived </a:t>
            </a:r>
            <a:r>
              <a:rPr lang="en-US" sz="2000" i="1" dirty="0" smtClean="0"/>
              <a:t>class (or child class)</a:t>
            </a:r>
            <a:endParaRPr lang="en-US" sz="20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original class is called the </a:t>
            </a:r>
            <a:r>
              <a:rPr lang="en-US" sz="2000" i="1" dirty="0" smtClean="0"/>
              <a:t>base </a:t>
            </a:r>
            <a:r>
              <a:rPr lang="en-US" sz="2000" i="1" dirty="0" smtClean="0"/>
              <a:t>class (or parent class)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derived class automatically has all the instance variables and methods that the base class has, and it can have additional methods and/or instance variables as well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Inheritance is especially advantageous because it allows code to be </a:t>
            </a:r>
            <a:r>
              <a:rPr lang="en-US" sz="2400" i="1" dirty="0" smtClean="0"/>
              <a:t>reused</a:t>
            </a:r>
            <a:r>
              <a:rPr lang="en-US" sz="2400" dirty="0" smtClean="0"/>
              <a:t>, without having to copy it into the definitions of the derived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E10EAD1-F90A-46D7-AFC9-B799896341B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kinds of relationships are commonly used to create complex classes, often within the same class</a:t>
            </a:r>
          </a:p>
          <a:p>
            <a:pPr lvl="1" eaLnBrk="1" hangingPunct="1"/>
            <a:r>
              <a:rPr lang="en-US" smtClean="0"/>
              <a:t>Since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mtClean="0"/>
              <a:t> is a derived class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mtClean="0"/>
              <a:t>, and contains an instance variable of class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mtClean="0"/>
              <a:t>, then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mtClean="0"/>
              <a:t> </a:t>
            </a:r>
            <a:r>
              <a:rPr lang="en-US" b="1" i="1" smtClean="0"/>
              <a:t>"is an"</a:t>
            </a:r>
            <a:r>
              <a:rPr lang="en-US" smtClean="0"/>
              <a:t>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mtClean="0"/>
              <a:t> and </a:t>
            </a:r>
            <a:r>
              <a:rPr lang="en-US" b="1" i="1" smtClean="0"/>
              <a:t>"has a"</a:t>
            </a:r>
            <a:r>
              <a:rPr lang="en-US" smtClean="0"/>
              <a:t>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3425CE3-1C1C-4D71-923F-BB9554085973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Static Variables Are Inherited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variables in a base class are inherited by any of its derived classes</a:t>
            </a:r>
          </a:p>
          <a:p>
            <a:pPr eaLnBrk="1" hangingPunct="1"/>
            <a:r>
              <a:rPr lang="en-US" smtClean="0"/>
              <a:t>The modifiers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mtClean="0"/>
              <a:t>,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mtClean="0"/>
              <a:t>, and package access have the same meaning for static variables as they do for instance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3122E2B-2109-4F93-BD0C-0842E0649053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 to a Redefined Base Method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Within the definition of a method of a derived class, the base class version of an overridden method of the base class can still be invoked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Simply preface the method name with super and a dot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String toString()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(super.toString() + "$" + wageRate);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using an object of the derived class outside of its class definition, there is no way to invoke the base class version of an overridden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A7E2726-FCC7-4FCF-9994-F6F4DBC3F5BD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Cannot Use Multiple </a:t>
            </a:r>
            <a:r>
              <a:rPr lang="en-US" b="1" smtClean="0">
                <a:latin typeface="Courier New" pitchFamily="49" charset="0"/>
              </a:rPr>
              <a:t>supers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It is only valid to use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400" smtClean="0"/>
              <a:t> to invoke a method from a direct 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Repeating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000" smtClean="0"/>
              <a:t> will not invoke a method from some other ancestor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For example, if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 were derived from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Person</a:t>
            </a:r>
            <a:r>
              <a:rPr lang="en-US" sz="2400" smtClean="0"/>
              <a:t>, and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b="1" smtClean="0"/>
              <a:t> </a:t>
            </a:r>
            <a:r>
              <a:rPr lang="en-US" sz="2400" smtClean="0"/>
              <a:t>class were derived form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, it would not be possible to invoke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400" smtClean="0"/>
              <a:t> method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Person</a:t>
            </a:r>
            <a:r>
              <a:rPr lang="en-US" sz="2400" smtClean="0"/>
              <a:t> class within a method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class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super.super.toString() // ILLEGAL!</a:t>
            </a:r>
            <a:endParaRPr lang="en-US" sz="200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E784D22-C6F5-4A51-8173-EBC2975865CC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Java, every class is a descendent of the class </a:t>
            </a:r>
            <a:r>
              <a:rPr lang="en-US" sz="2800" b="1" i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Every class has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as its ancestor</a:t>
            </a:r>
          </a:p>
          <a:p>
            <a:pPr lvl="1" eaLnBrk="1" hangingPunct="1"/>
            <a:r>
              <a:rPr lang="en-US" sz="2400" smtClean="0"/>
              <a:t>Every object of every class is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, as well as being of the type of its own class</a:t>
            </a:r>
          </a:p>
          <a:p>
            <a:pPr eaLnBrk="1" hangingPunct="1"/>
            <a:r>
              <a:rPr lang="en-US" sz="2800" smtClean="0"/>
              <a:t>If a class is defined that is not explicitly a derived class of another class, it is still automatically a derived class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4D9BF9B-527B-4C28-B54F-C5079BBF4094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is in the package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java.lang</a:t>
            </a:r>
            <a:r>
              <a:rPr lang="en-US" sz="2800" smtClean="0"/>
              <a:t> which is always imported automatically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Having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class enables methods to be written with a parameter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parameter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can be replaced by an object of any class whatsoever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some library methods accept an argument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so they can be used with an argument that is an object of any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1ED93E1-74DB-436B-8EA9-782669F60551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latin typeface="Courier New" pitchFamily="49" charset="0"/>
              </a:rPr>
              <a:t>Object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has some methods that every Java class inherits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 example,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000" smtClean="0"/>
              <a:t> methods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Every object inherits these methods from some ancestor 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Either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smtClean="0"/>
              <a:t> itself, or a class that itself inherited these methods (ultimately) from the class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0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these inherited methods should be overridden with definitions more appropriate to a given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Some Java library classes assume that every class has its own version of such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35230C9-1B80-405C-A92A-A5B211DEA3F0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Right Way to Define </a:t>
            </a:r>
            <a:r>
              <a:rPr lang="en-US" b="1" smtClean="0">
                <a:latin typeface="Courier New" pitchFamily="49" charset="0"/>
              </a:rPr>
              <a:t>equals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Since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method is always inherited from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, methods like the following simply overload it: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equals(Employee otherEmployee)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eaLnBrk="1" hangingPunct="1"/>
            <a:r>
              <a:rPr lang="en-US" sz="2800" smtClean="0"/>
              <a:t>However, this method should be overridden, not just overloaded: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equals(Object otherObject)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CA4F56A-6F75-4508-A23C-A4F2DDA3BBF8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Right Way to Define </a:t>
            </a:r>
            <a:r>
              <a:rPr lang="en-US" b="1" smtClean="0">
                <a:latin typeface="Courier New" pitchFamily="49" charset="0"/>
              </a:rPr>
              <a:t>equals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overridden version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must meet the following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otherObject</a:t>
            </a:r>
            <a:r>
              <a:rPr lang="en-US" sz="2400" smtClean="0"/>
              <a:t>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400" smtClean="0"/>
              <a:t> must be type cast to the given class (e.g.,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Employee)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However, the new method should only do this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otherObject</a:t>
            </a:r>
            <a:r>
              <a:rPr lang="en-US" sz="2400" smtClean="0"/>
              <a:t> really is an object of that class, and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otherObject</a:t>
            </a:r>
            <a:r>
              <a:rPr lang="en-US" sz="2400" smtClean="0"/>
              <a:t> is not equal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Finally, it should compare each of the instance variables of both objects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6EF76BF-A453-4558-A4F2-277BC369A225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Better </a:t>
            </a:r>
            <a:r>
              <a:rPr lang="en-US" sz="3200" b="1" smtClean="0">
                <a:latin typeface="Courier New" pitchFamily="49" charset="0"/>
              </a:rPr>
              <a:t>equals</a:t>
            </a:r>
            <a:r>
              <a:rPr lang="en-US" sz="3200" smtClean="0"/>
              <a:t> Method for the Class </a:t>
            </a:r>
            <a:r>
              <a:rPr lang="en-US" sz="3200" b="1" smtClean="0">
                <a:latin typeface="Courier New" pitchFamily="49" charset="0"/>
              </a:rPr>
              <a:t>Employee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boolean equals(Object otherObject)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if(otherObject ==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else if(getClass( ) != otherObject.getClass( 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return false;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Employee otherEmployee = (Employee)otherObject;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return (name.equals(otherEmployee.name) &amp;&amp;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hireDate.equals(otherEmployee.hireDate));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ADA06F7-4377-4170-B3A9-974D58D18045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Derived (Child) </a:t>
            </a:r>
            <a:r>
              <a:rPr lang="en-US" dirty="0" smtClean="0"/>
              <a:t>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designing certain classes, there is often a natural hierarchy for grouping them</a:t>
            </a:r>
          </a:p>
          <a:p>
            <a:pPr lvl="1" eaLnBrk="1" hangingPunct="1"/>
            <a:r>
              <a:rPr lang="en-US" sz="2400" smtClean="0"/>
              <a:t>In a record-keeping program for the employees of a company, there are hourly employees and salaried employees</a:t>
            </a:r>
          </a:p>
          <a:p>
            <a:pPr lvl="1" eaLnBrk="1" hangingPunct="1"/>
            <a:r>
              <a:rPr lang="en-US" sz="2400" smtClean="0"/>
              <a:t>Hourly employees can be divided into full time and part time workers</a:t>
            </a:r>
          </a:p>
          <a:p>
            <a:pPr lvl="1" eaLnBrk="1" hangingPunct="1"/>
            <a:r>
              <a:rPr lang="en-US" sz="2400" smtClean="0"/>
              <a:t>Salaried employees can be divided into those on technical staff, and those on the executive staff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0EC6A3A-BEC8-4F21-8D71-488DD685D56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</a:t>
            </a:r>
            <a:r>
              <a:rPr lang="en-US" sz="3200" b="1" smtClean="0">
                <a:latin typeface="Courier New" pitchFamily="49" charset="0"/>
              </a:rPr>
              <a:t>getClass</a:t>
            </a:r>
            <a:r>
              <a:rPr lang="en-US" sz="3200" smtClean="0"/>
              <a:t> Versus </a:t>
            </a:r>
            <a:r>
              <a:rPr lang="en-US" sz="3200" b="1" smtClean="0">
                <a:latin typeface="Courier New" pitchFamily="49" charset="0"/>
              </a:rPr>
              <a:t>instanceof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Many authors suggest using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/>
              <a:t> operator in the definition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Instead of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000" smtClean="0"/>
              <a:t>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operator will return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 smtClean="0"/>
              <a:t> if the object being tested is a member of the class for which it is being tested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However, it will return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000" smtClean="0"/>
              <a:t> </a:t>
            </a:r>
            <a:r>
              <a:rPr lang="en-US" sz="2000" i="1" smtClean="0"/>
              <a:t>if it is a</a:t>
            </a:r>
            <a:r>
              <a:rPr lang="en-US" sz="2000" smtClean="0"/>
              <a:t> </a:t>
            </a:r>
            <a:r>
              <a:rPr lang="en-US" sz="2000" i="1" smtClean="0"/>
              <a:t>descendent of</a:t>
            </a:r>
            <a:r>
              <a:rPr lang="en-US" sz="2000" smtClean="0"/>
              <a:t> </a:t>
            </a:r>
            <a:r>
              <a:rPr lang="en-US" sz="2000" i="1" smtClean="0"/>
              <a:t>that class</a:t>
            </a:r>
            <a:r>
              <a:rPr lang="en-US" sz="2000" smtClean="0"/>
              <a:t> as well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It is possible (and especially disturbing), for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400" smtClean="0"/>
              <a:t> method to behave inconsistently given this scenario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15D9BDA-84A3-4119-AB28-43CFCA9C58A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</a:t>
            </a:r>
            <a:r>
              <a:rPr lang="en-US" sz="3200" b="1" smtClean="0">
                <a:latin typeface="Courier New" pitchFamily="49" charset="0"/>
              </a:rPr>
              <a:t>getClass</a:t>
            </a:r>
            <a:r>
              <a:rPr lang="en-US" sz="3200" smtClean="0"/>
              <a:t> Versus </a:t>
            </a:r>
            <a:r>
              <a:rPr lang="en-US" sz="3200" b="1" smtClean="0">
                <a:latin typeface="Courier New" pitchFamily="49" charset="0"/>
              </a:rPr>
              <a:t>instanceof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Here is an example using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. . . //excerpt from bad equals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else if(!(OtherObject instanceof Employee))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return false; . . 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Now consider the following: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Employee e = new Employee("Joe", new Date());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HourlyEmployee h = new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HourlyEmployee("Joe", new Date(),8.5, 40);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 testH = e.equals(h);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boolean testE = h.equals(e);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036B520-1043-4D0E-9A0A-4DEA3137D79E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</a:t>
            </a:r>
            <a:r>
              <a:rPr lang="en-US" sz="3200" b="1" smtClean="0">
                <a:latin typeface="Courier New" pitchFamily="49" charset="0"/>
              </a:rPr>
              <a:t>getClass</a:t>
            </a:r>
            <a:r>
              <a:rPr lang="en-US" sz="3200" smtClean="0"/>
              <a:t> Versus </a:t>
            </a:r>
            <a:r>
              <a:rPr lang="en-US" sz="3200" b="1" smtClean="0">
                <a:latin typeface="Courier New" pitchFamily="49" charset="0"/>
              </a:rPr>
              <a:t>instanceof</a:t>
            </a:r>
            <a:endParaRPr lang="en-US" sz="3200" smtClean="0">
              <a:latin typeface="Courier New" pitchFamily="49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testH</a:t>
            </a:r>
            <a:r>
              <a:rPr lang="en-US" sz="28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800" smtClean="0"/>
              <a:t>will be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800" smtClean="0"/>
              <a:t>, because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</a:t>
            </a:r>
            <a:r>
              <a:rPr lang="en-US" sz="2800" smtClean="0"/>
              <a:t> is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 with the same name and hire date as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testE</a:t>
            </a:r>
            <a:r>
              <a:rPr lang="en-US" sz="2800" smtClean="0"/>
              <a:t> will be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800" smtClean="0"/>
              <a:t>, because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</a:t>
            </a:r>
            <a:r>
              <a:rPr lang="en-US" sz="2800" smtClean="0"/>
              <a:t> is not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800" smtClean="0"/>
              <a:t>, and cannot be compared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 that this problem would not occur if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were used instead, as in the previous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method example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A53BA53-49FE-4E2D-884A-D4F84CB9B0D3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instanceof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getClass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Both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800" smtClean="0">
                <a:solidFill>
                  <a:srgbClr val="034CA1"/>
                </a:solidFill>
              </a:rPr>
              <a:t> </a:t>
            </a:r>
            <a:r>
              <a:rPr lang="en-US" sz="2800" smtClean="0"/>
              <a:t>operator and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can be used to check the class of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is more exact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z="2400" smtClean="0"/>
              <a:t> operator simply tests the class of an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400" smtClean="0"/>
              <a:t> method used in a test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 smtClean="0"/>
              <a:t> tests if two objects </a:t>
            </a:r>
            <a:r>
              <a:rPr lang="en-US" sz="2400" i="1" smtClean="0"/>
              <a:t>were created with</a:t>
            </a:r>
            <a:r>
              <a:rPr lang="en-US" sz="2400" smtClean="0"/>
              <a:t> the same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50BB628-205E-4AFC-997A-A577667B1AC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instanceof</a:t>
            </a:r>
            <a:r>
              <a:rPr lang="en-US" smtClean="0"/>
              <a:t> Operator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instanceof</a:t>
            </a:r>
            <a:r>
              <a:rPr lang="en-US" smtClean="0"/>
              <a:t> operator checks if an object is of the type given as its second argument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 instanceof ClassName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will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mtClean="0"/>
              <a:t> 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mtClean="0"/>
              <a:t> is of type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mtClean="0"/>
              <a:t>, and otherwise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Note that this means it will return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mtClean="0"/>
              <a:t> if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mtClean="0"/>
              <a:t> is the type of </a:t>
            </a:r>
            <a:r>
              <a:rPr lang="en-US" i="1" smtClean="0"/>
              <a:t>any descendent</a:t>
            </a:r>
            <a:r>
              <a:rPr lang="en-US" smtClean="0"/>
              <a:t> </a:t>
            </a:r>
            <a:r>
              <a:rPr lang="en-US" i="1" smtClean="0"/>
              <a:t>class</a:t>
            </a:r>
            <a:r>
              <a:rPr lang="en-US" smtClean="0"/>
              <a:t>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5B62F58-CF49-4FFA-8141-1E7D9A0AC52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getClass()</a:t>
            </a:r>
            <a:r>
              <a:rPr lang="en-US" smtClean="0"/>
              <a:t> Method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Every object inherits the same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method from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  <a:r>
              <a:rPr lang="en-US" sz="2800" smtClean="0"/>
              <a:t>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method is marked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sz="2400" smtClean="0"/>
              <a:t>, so it cannot be overridden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An invocation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getClass()</a:t>
            </a:r>
            <a:r>
              <a:rPr lang="en-US" sz="2800" smtClean="0"/>
              <a:t> on an object returns a representation </a:t>
            </a:r>
            <a:r>
              <a:rPr lang="en-US" sz="2800" i="1" smtClean="0"/>
              <a:t>only</a:t>
            </a:r>
            <a:r>
              <a:rPr lang="en-US" sz="2800" smtClean="0"/>
              <a:t> of the class that was used with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800" smtClean="0"/>
              <a:t> to create the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results of any two such invocations can be compared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!=</a:t>
            </a:r>
            <a:r>
              <a:rPr lang="en-US" sz="2400" smtClean="0"/>
              <a:t> to determine whether or not they represent the exact same class</a:t>
            </a:r>
          </a:p>
          <a:p>
            <a:pPr lvl="1" eaLnBrk="1" hangingPunct="1">
              <a:lnSpc>
                <a:spcPct val="80000"/>
              </a:lnSpc>
            </a:pPr>
            <a:endParaRPr lang="en-US" sz="9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(object1.getClass() == object2.getClass())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10CECCC-2922-48BF-86CE-B63C2B64BE58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All employees share certain characteristics in common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All employees have a name and a hire 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methods for setting and changing names and hire dates would be the same for all employees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Some employees have specialized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Hourly employees are paid an hourly wage, while salaried employees are paid a fixed wage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methods for calculating wages for these two different groups would be different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9B16B32-89B4-42CE-9CCB-456B6383844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Classes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Within Java, a class called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 can be defined that includes all employees</a:t>
            </a:r>
          </a:p>
          <a:p>
            <a:pPr eaLnBrk="1" hangingPunct="1"/>
            <a:r>
              <a:rPr lang="en-US" sz="2800" smtClean="0"/>
              <a:t>This class can then be used to define classes for hourly employees and salaried employees</a:t>
            </a:r>
          </a:p>
          <a:p>
            <a:pPr lvl="1" eaLnBrk="1" hangingPunct="1"/>
            <a:r>
              <a:rPr lang="en-US" sz="2400" smtClean="0"/>
              <a:t>In turn,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class can be used to define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PartTimeHourlyEmployee</a:t>
            </a:r>
            <a:r>
              <a:rPr lang="en-US" sz="2400" smtClean="0"/>
              <a:t> class, and so forth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77E75B5-CC7D-4194-867A-ACBD643CD7E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Hierarchy</a:t>
            </a:r>
          </a:p>
        </p:txBody>
      </p:sp>
      <p:grpSp>
        <p:nvGrpSpPr>
          <p:cNvPr id="19459" name="Group 6"/>
          <p:cNvGrpSpPr>
            <a:grpSpLocks/>
          </p:cNvGrpSpPr>
          <p:nvPr/>
        </p:nvGrpSpPr>
        <p:grpSpPr bwMode="auto">
          <a:xfrm>
            <a:off x="685800" y="1447800"/>
            <a:ext cx="8066088" cy="4183063"/>
            <a:chOff x="432" y="1063"/>
            <a:chExt cx="5081" cy="2635"/>
          </a:xfrm>
        </p:grpSpPr>
        <p:pic>
          <p:nvPicPr>
            <p:cNvPr id="19462" name="Picture 5" descr="D7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063"/>
              <a:ext cx="5040" cy="2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Picture 4" descr="07_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392"/>
              <a:ext cx="5033" cy="2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EF3992E-7606-4B87-B7C7-B41A256E25B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4908</Words>
  <Application>Microsoft Office PowerPoint</Application>
  <PresentationFormat>On-screen Show (4:3)</PresentationFormat>
  <Paragraphs>526</Paragraphs>
  <Slides>65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Courier New</vt:lpstr>
      <vt:lpstr>Office Theme</vt:lpstr>
      <vt:lpstr>Chapter 7</vt:lpstr>
      <vt:lpstr>PowerPoint Presentation</vt:lpstr>
      <vt:lpstr>What do the following have in common?</vt:lpstr>
      <vt:lpstr>Introduction to Inheritance</vt:lpstr>
      <vt:lpstr>Introduction to Inheritance</vt:lpstr>
      <vt:lpstr>Derived (Child) Classes</vt:lpstr>
      <vt:lpstr>Derived Classes</vt:lpstr>
      <vt:lpstr>Derived Classes</vt:lpstr>
      <vt:lpstr>A Class Hierarchy</vt:lpstr>
      <vt:lpstr>Derived Classes</vt:lpstr>
      <vt:lpstr>Derived Classes</vt:lpstr>
      <vt:lpstr>Derived Classes</vt:lpstr>
      <vt:lpstr>Derived Class (Subclass)</vt:lpstr>
      <vt:lpstr>Inherited Members</vt:lpstr>
      <vt:lpstr>Parent and Child Classes</vt:lpstr>
      <vt:lpstr>Overriding a Method Definition</vt:lpstr>
      <vt:lpstr>Changing the Return Type of an Overridden Method</vt:lpstr>
      <vt:lpstr>Covariant Return Type</vt:lpstr>
      <vt:lpstr>Changing the Access Permission of an Overridden Method</vt:lpstr>
      <vt:lpstr>Changing the Access Permission of an Overridden Method</vt:lpstr>
      <vt:lpstr>Pitfall:  Overriding Versus Overloading</vt:lpstr>
      <vt:lpstr>The final Modifier</vt:lpstr>
      <vt:lpstr>The super Constructor</vt:lpstr>
      <vt:lpstr>The super Constructor</vt:lpstr>
      <vt:lpstr>The super Constructor</vt:lpstr>
      <vt:lpstr>The this Constructor</vt:lpstr>
      <vt:lpstr>The this Constructor</vt:lpstr>
      <vt:lpstr>The this Constructor</vt:lpstr>
      <vt:lpstr>Tip:  An Object of a Derived Class Has More than One Type</vt:lpstr>
      <vt:lpstr>Tip:  An Object of a Derived Class Has More than One Type</vt:lpstr>
      <vt:lpstr>Pitfall: The Terms "Subclass" and "Superclass"</vt:lpstr>
      <vt:lpstr>An Enhanced StringTokenizer Class</vt:lpstr>
      <vt:lpstr>An Enhanced StringTokenizer Class</vt:lpstr>
      <vt:lpstr>An Enhanced StringTokenizer Class (Part 1 of 4)</vt:lpstr>
      <vt:lpstr>PowerPoint Presentation</vt:lpstr>
      <vt:lpstr>PowerPoint Presentation</vt:lpstr>
      <vt:lpstr>PowerPoint Presentation</vt:lpstr>
      <vt:lpstr>Encapsulation and Inheritance Pitfall: Use of Private Instance Variables from the Base Class</vt:lpstr>
      <vt:lpstr>Encapsulation and Inheritance Pitfall: Use of Private Instance Variables from the Base Class</vt:lpstr>
      <vt:lpstr>Pitfall:  Private Methods Are Effectively Not Inherited</vt:lpstr>
      <vt:lpstr>Protected and Package Access</vt:lpstr>
      <vt:lpstr>Protected and Package Access</vt:lpstr>
      <vt:lpstr>Protected and Package Access</vt:lpstr>
      <vt:lpstr>Access Modifiers</vt:lpstr>
      <vt:lpstr>Pitfall:  Forgetting About the Default Package</vt:lpstr>
      <vt:lpstr>Pitfall:  A Restriction on Protected Access</vt:lpstr>
      <vt:lpstr>Pitfall:  A Restriction on Protected Access</vt:lpstr>
      <vt:lpstr>Tip:  "Is a" Versus "Has a"</vt:lpstr>
      <vt:lpstr>Tip:  "Is a" Versus "Has a"</vt:lpstr>
      <vt:lpstr>Tip:  "Is a" Versus "Has a"</vt:lpstr>
      <vt:lpstr>Tip:  Static Variables Are Inherited</vt:lpstr>
      <vt:lpstr>Access to a Redefined Base Method</vt:lpstr>
      <vt:lpstr>You Cannot Use Multiple supers</vt:lpstr>
      <vt:lpstr>The Class Object</vt:lpstr>
      <vt:lpstr>The Class Object</vt:lpstr>
      <vt:lpstr>The Class Object</vt:lpstr>
      <vt:lpstr>The Right Way to Define equals</vt:lpstr>
      <vt:lpstr>The Right Way to Define equals</vt:lpstr>
      <vt:lpstr>A Better equals Method for the Class Employee</vt:lpstr>
      <vt:lpstr>Tip:  getClass Versus instanceof</vt:lpstr>
      <vt:lpstr>Tip:  getClass Versus instanceof</vt:lpstr>
      <vt:lpstr>Tip:  getClass Versus instanceof</vt:lpstr>
      <vt:lpstr>instanceof and getClass</vt:lpstr>
      <vt:lpstr>The instanceof Operator</vt:lpstr>
      <vt:lpstr>The getClass()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aslam</cp:lastModifiedBy>
  <cp:revision>32</cp:revision>
  <dcterms:created xsi:type="dcterms:W3CDTF">2006-08-16T00:00:00Z</dcterms:created>
  <dcterms:modified xsi:type="dcterms:W3CDTF">2021-09-13T21:07:25Z</dcterms:modified>
</cp:coreProperties>
</file>