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67" r:id="rId9"/>
    <p:sldId id="274" r:id="rId10"/>
    <p:sldId id="271" r:id="rId11"/>
    <p:sldId id="272" r:id="rId12"/>
    <p:sldId id="273" r:id="rId13"/>
    <p:sldId id="261" r:id="rId14"/>
    <p:sldId id="268" r:id="rId15"/>
    <p:sldId id="269" r:id="rId16"/>
    <p:sldId id="270" r:id="rId17"/>
    <p:sldId id="276" r:id="rId18"/>
    <p:sldId id="278" r:id="rId19"/>
    <p:sldId id="265" r:id="rId20"/>
    <p:sldId id="275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07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15992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8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50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70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56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68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15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0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1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6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5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1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3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9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5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-powershell.net/" TargetMode="External"/><Relationship Id="rId2" Type="http://schemas.openxmlformats.org/officeDocument/2006/relationships/hyperlink" Target="http://twitter.com/prox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xb/PoshCha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ellgallery.com/packages/PoshRSJob/" TargetMode="External"/><Relationship Id="rId2" Type="http://schemas.openxmlformats.org/officeDocument/2006/relationships/hyperlink" Target="https://github.com/proxb/PoshRSJo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tinyurl.com/HSGBo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learn-powershell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inyurl.com/PoshOrgBP" TargetMode="External"/><Relationship Id="rId5" Type="http://schemas.openxmlformats.org/officeDocument/2006/relationships/hyperlink" Target="http://tinyurl.com/PoshMagBP" TargetMode="External"/><Relationship Id="rId4" Type="http://schemas.openxmlformats.org/officeDocument/2006/relationships/hyperlink" Target="http://tinyurl.com/PoshMCPMag" TargetMode="Externa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twitter.com/proxb" TargetMode="External"/><Relationship Id="rId7" Type="http://schemas.openxmlformats.org/officeDocument/2006/relationships/hyperlink" Target="http://1drv.ms/1KCYSMZ" TargetMode="External"/><Relationship Id="rId12" Type="http://schemas.openxmlformats.org/officeDocument/2006/relationships/image" Target="../media/image10.png"/><Relationship Id="rId2" Type="http://schemas.openxmlformats.org/officeDocument/2006/relationships/hyperlink" Target="http://learn-powershell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oeprox@gmail.com" TargetMode="External"/><Relationship Id="rId11" Type="http://schemas.openxmlformats.org/officeDocument/2006/relationships/image" Target="../media/image9.jpg"/><Relationship Id="rId5" Type="http://schemas.openxmlformats.org/officeDocument/2006/relationships/hyperlink" Target="http://gplus.to/boeprox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github.com/proxb" TargetMode="Externa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65" y="685800"/>
            <a:ext cx="8763000" cy="278176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Lucida Console" panose="020B0609040504020204" pitchFamily="49" charset="0"/>
              </a:rPr>
              <a:t>The Art of PowerShell Runspaces</a:t>
            </a:r>
            <a:endParaRPr lang="en-US" sz="6000" dirty="0">
              <a:latin typeface="Lucida Console" panose="020B060904050402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4724400"/>
            <a:ext cx="3657600" cy="1600199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Boe Prox</a:t>
            </a:r>
          </a:p>
          <a:p>
            <a:r>
              <a:rPr lang="en-US" dirty="0" smtClean="0">
                <a:hlinkClick r:id="rId2"/>
              </a:rPr>
              <a:t>@proxb</a:t>
            </a:r>
            <a:endParaRPr lang="en-US" dirty="0"/>
          </a:p>
          <a:p>
            <a:r>
              <a:rPr lang="en-US" dirty="0" smtClean="0">
                <a:hlinkClick r:id="rId3"/>
              </a:rPr>
              <a:t>http://learn-powershell.net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Synchronized Collections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Pass into each runspace to share values and make updates between </a:t>
            </a:r>
            <a:r>
              <a:rPr lang="en-US" dirty="0" smtClean="0"/>
              <a:t>threads</a:t>
            </a:r>
          </a:p>
          <a:p>
            <a:r>
              <a:rPr lang="en-US" dirty="0" smtClean="0"/>
              <a:t>Thread </a:t>
            </a:r>
            <a:r>
              <a:rPr lang="en-US" dirty="0"/>
              <a:t>safe collection </a:t>
            </a:r>
            <a:endParaRPr lang="en-US" dirty="0" smtClean="0"/>
          </a:p>
          <a:p>
            <a:r>
              <a:rPr lang="en-US" dirty="0" smtClean="0"/>
              <a:t>Types of Synchronized Collections</a:t>
            </a:r>
          </a:p>
          <a:p>
            <a:pPr lvl="1"/>
            <a:r>
              <a:rPr lang="en-US" dirty="0" smtClean="0"/>
              <a:t>Hash Tables</a:t>
            </a:r>
          </a:p>
          <a:p>
            <a:pPr lvl="1"/>
            <a:r>
              <a:rPr lang="en-US" dirty="0" err="1" smtClean="0"/>
              <a:t>ArrayList</a:t>
            </a:r>
            <a:endParaRPr lang="en-US" dirty="0" smtClean="0"/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Queue</a:t>
            </a:r>
          </a:p>
          <a:p>
            <a:pPr lvl="1"/>
            <a:r>
              <a:rPr lang="en-US" dirty="0" smtClean="0"/>
              <a:t>Stack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62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Protect </a:t>
            </a:r>
            <a:r>
              <a:rPr lang="en-US" dirty="0">
                <a:latin typeface="Lucida Console" panose="020B0609040504020204" pitchFamily="49" charset="0"/>
              </a:rPr>
              <a:t>T</a:t>
            </a:r>
            <a:r>
              <a:rPr lang="en-US" dirty="0" smtClean="0">
                <a:latin typeface="Lucida Console" panose="020B0609040504020204" pitchFamily="49" charset="0"/>
              </a:rPr>
              <a:t>hose Collections!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86000"/>
            <a:ext cx="7704667" cy="43434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Accessing the same object from different runspaces could mean trouble!</a:t>
            </a:r>
          </a:p>
          <a:p>
            <a:pPr lvl="2"/>
            <a:r>
              <a:rPr lang="en-US" dirty="0" smtClean="0"/>
              <a:t>Race conditions </a:t>
            </a:r>
          </a:p>
          <a:p>
            <a:pPr lvl="2"/>
            <a:r>
              <a:rPr lang="en-US" dirty="0" smtClean="0"/>
              <a:t>Loss of data</a:t>
            </a:r>
          </a:p>
          <a:p>
            <a:pPr lvl="1"/>
            <a:r>
              <a:rPr lang="en-US" dirty="0" smtClean="0"/>
              <a:t>Ways to protect yourself</a:t>
            </a:r>
          </a:p>
          <a:p>
            <a:pPr lvl="2"/>
            <a:r>
              <a:rPr lang="en-US" dirty="0" smtClean="0"/>
              <a:t>Locking the object</a:t>
            </a:r>
          </a:p>
          <a:p>
            <a:pPr lvl="3"/>
            <a:r>
              <a:rPr lang="en-US" dirty="0" err="1" smtClean="0"/>
              <a:t>AppDomain</a:t>
            </a:r>
            <a:r>
              <a:rPr lang="en-US" dirty="0" smtClean="0"/>
              <a:t> (same process)</a:t>
            </a:r>
          </a:p>
          <a:p>
            <a:pPr lvl="3"/>
            <a:r>
              <a:rPr lang="en-US" dirty="0" err="1" smtClean="0"/>
              <a:t>System.Threading.Thread</a:t>
            </a:r>
            <a:endParaRPr lang="en-US" dirty="0" smtClean="0"/>
          </a:p>
          <a:p>
            <a:pPr lvl="2"/>
            <a:r>
              <a:rPr lang="en-US" dirty="0" err="1" smtClean="0"/>
              <a:t>Mutex</a:t>
            </a:r>
            <a:endParaRPr lang="en-US" dirty="0" smtClean="0"/>
          </a:p>
          <a:p>
            <a:pPr lvl="3"/>
            <a:r>
              <a:rPr lang="en-US" dirty="0" smtClean="0"/>
              <a:t>OS (works across the entire OS)</a:t>
            </a:r>
          </a:p>
          <a:p>
            <a:pPr lvl="3"/>
            <a:r>
              <a:rPr lang="en-US" dirty="0" smtClean="0"/>
              <a:t>Named </a:t>
            </a:r>
            <a:r>
              <a:rPr lang="en-US" dirty="0" err="1" smtClean="0"/>
              <a:t>Mutex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595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Demo 3: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Synchronized </a:t>
            </a:r>
            <a:r>
              <a:rPr lang="en-US" dirty="0">
                <a:latin typeface="Lucida Console" panose="020B0609040504020204" pitchFamily="49" charset="0"/>
              </a:rPr>
              <a:t>C</a:t>
            </a:r>
            <a:r>
              <a:rPr lang="en-US" dirty="0" smtClean="0">
                <a:latin typeface="Lucida Console" panose="020B0609040504020204" pitchFamily="49" charset="0"/>
              </a:rPr>
              <a:t>ollections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and view variables across runspaces</a:t>
            </a:r>
          </a:p>
          <a:p>
            <a:pPr lvl="1"/>
            <a:r>
              <a:rPr lang="en-US" dirty="0" smtClean="0"/>
              <a:t>Hash tables and Queues and other collections</a:t>
            </a:r>
          </a:p>
          <a:p>
            <a:r>
              <a:rPr lang="en-US" dirty="0" smtClean="0"/>
              <a:t>Different approaches based on Runspace or Runspace Pool</a:t>
            </a:r>
          </a:p>
          <a:p>
            <a:r>
              <a:rPr lang="en-US" dirty="0"/>
              <a:t>Ensuring that collections are </a:t>
            </a:r>
            <a:r>
              <a:rPr lang="en-US" dirty="0" smtClean="0"/>
              <a:t>protected before </a:t>
            </a:r>
            <a:r>
              <a:rPr lang="en-US" dirty="0"/>
              <a:t>being modified</a:t>
            </a:r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2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Better than PSJobs?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It depends on personal preference</a:t>
            </a:r>
          </a:p>
          <a:p>
            <a:r>
              <a:rPr lang="en-US" dirty="0" smtClean="0"/>
              <a:t>Speed </a:t>
            </a:r>
            <a:r>
              <a:rPr lang="en-US" dirty="0"/>
              <a:t>(Runspaces) vs. Ease of use (PSJobs</a:t>
            </a:r>
            <a:r>
              <a:rPr lang="en-US" dirty="0" smtClean="0"/>
              <a:t>) &lt;- Maybe?</a:t>
            </a:r>
          </a:p>
          <a:p>
            <a:r>
              <a:rPr lang="en-US" dirty="0" smtClean="0"/>
              <a:t>Memory constraints (PSJobs) </a:t>
            </a:r>
          </a:p>
          <a:p>
            <a:r>
              <a:rPr lang="en-US" dirty="0" smtClean="0"/>
              <a:t>Do you need a live object (Runspaces) or a not (PSJobs)?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Demo 4: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Performance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PSJob</a:t>
            </a:r>
            <a:r>
              <a:rPr lang="en-US" dirty="0" smtClean="0"/>
              <a:t> vs. Runspaces</a:t>
            </a:r>
          </a:p>
          <a:p>
            <a:pPr lvl="1"/>
            <a:r>
              <a:rPr lang="en-US" dirty="0" smtClean="0"/>
              <a:t>Throttling</a:t>
            </a:r>
          </a:p>
          <a:p>
            <a:pPr lvl="1"/>
            <a:r>
              <a:rPr lang="en-US" dirty="0" smtClean="0"/>
              <a:t>Memory utilization</a:t>
            </a:r>
          </a:p>
          <a:p>
            <a:pPr lvl="1"/>
            <a:r>
              <a:rPr lang="en-US" dirty="0" smtClean="0"/>
              <a:t>Time to complete</a:t>
            </a:r>
          </a:p>
          <a:p>
            <a:r>
              <a:rPr lang="en-US" dirty="0" smtClean="0"/>
              <a:t>[powershell] vs. Runspace vs. Runspace Pool</a:t>
            </a:r>
          </a:p>
          <a:p>
            <a:pPr lvl="1"/>
            <a:r>
              <a:rPr lang="en-US" dirty="0" smtClean="0"/>
              <a:t>Which is the fastest approach?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Building a GUI with a </a:t>
            </a:r>
            <a:r>
              <a:rPr lang="en-US" dirty="0" smtClean="0">
                <a:latin typeface="Lucida Console" panose="020B0609040504020204" pitchFamily="49" charset="0"/>
              </a:rPr>
              <a:t>Runspace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Synchronized collections can be important</a:t>
            </a:r>
          </a:p>
          <a:p>
            <a:r>
              <a:rPr lang="en-US" dirty="0" smtClean="0"/>
              <a:t>Main runspace to run the UI thread</a:t>
            </a:r>
          </a:p>
          <a:p>
            <a:r>
              <a:rPr lang="en-US" dirty="0" smtClean="0"/>
              <a:t>Other runspaces to handle other long running tasks</a:t>
            </a:r>
          </a:p>
          <a:p>
            <a:r>
              <a:rPr lang="en-US" dirty="0" smtClean="0"/>
              <a:t>Use UI Dispatcher to send UI updates to main thread</a:t>
            </a:r>
          </a:p>
          <a:p>
            <a:pPr lvl="1"/>
            <a:r>
              <a:rPr lang="en-US" dirty="0" smtClean="0"/>
              <a:t>Keep code blocks small and use more rather than few and large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4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Demo 5: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GUI with </a:t>
            </a:r>
            <a:r>
              <a:rPr lang="en-US" dirty="0" smtClean="0">
                <a:latin typeface="Lucida Console" panose="020B0609040504020204" pitchFamily="49" charset="0"/>
              </a:rPr>
              <a:t>Runspaces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runspaces</a:t>
            </a:r>
          </a:p>
          <a:p>
            <a:r>
              <a:rPr lang="en-US" dirty="0" smtClean="0"/>
              <a:t>With runspaces</a:t>
            </a:r>
          </a:p>
          <a:p>
            <a:pPr lvl="1"/>
            <a:r>
              <a:rPr lang="en-US" dirty="0" smtClean="0"/>
              <a:t>Separate from console</a:t>
            </a:r>
          </a:p>
          <a:p>
            <a:pPr lvl="1"/>
            <a:r>
              <a:rPr lang="en-US" dirty="0" smtClean="0"/>
              <a:t>Write </a:t>
            </a:r>
            <a:r>
              <a:rPr lang="en-US" smtClean="0"/>
              <a:t>to </a:t>
            </a:r>
            <a:r>
              <a:rPr lang="en-US" smtClean="0"/>
              <a:t>GUI </a:t>
            </a:r>
            <a:r>
              <a:rPr lang="en-US" dirty="0" smtClean="0"/>
              <a:t>from console</a:t>
            </a:r>
          </a:p>
          <a:p>
            <a:r>
              <a:rPr lang="en-US" dirty="0" smtClean="0"/>
              <a:t>Bonus: PoshChat demo</a:t>
            </a:r>
          </a:p>
          <a:p>
            <a:pPr lvl="1"/>
            <a:r>
              <a:rPr lang="en-US" dirty="0">
                <a:hlinkClick r:id="rId2"/>
              </a:rPr>
              <a:t>https://github.com/proxb/PoshChat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555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PoshRSJob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Similar to PSJobs, but with runspaces / runspacepools</a:t>
            </a:r>
          </a:p>
          <a:p>
            <a:pPr lvl="1"/>
            <a:r>
              <a:rPr lang="en-US" dirty="0" smtClean="0"/>
              <a:t>Everything that you have with PSJobs (almost) plus a little more</a:t>
            </a:r>
          </a:p>
          <a:p>
            <a:pPr lvl="2"/>
            <a:r>
              <a:rPr lang="en-US" dirty="0" smtClean="0"/>
              <a:t>$Using</a:t>
            </a:r>
          </a:p>
          <a:p>
            <a:pPr lvl="2"/>
            <a:r>
              <a:rPr lang="en-US" dirty="0" smtClean="0"/>
              <a:t>Throttling</a:t>
            </a:r>
          </a:p>
          <a:p>
            <a:pPr lvl="2"/>
            <a:r>
              <a:rPr lang="en-US" dirty="0" smtClean="0"/>
              <a:t>Wait function with progress bar</a:t>
            </a:r>
          </a:p>
          <a:p>
            <a:pPr lvl="1"/>
            <a:r>
              <a:rPr lang="en-US" dirty="0" smtClean="0"/>
              <a:t>Available on </a:t>
            </a:r>
            <a:r>
              <a:rPr lang="en-US" dirty="0" smtClean="0">
                <a:hlinkClick r:id="rId2"/>
              </a:rPr>
              <a:t>GitHub </a:t>
            </a:r>
            <a:endParaRPr lang="en-US" dirty="0"/>
          </a:p>
          <a:p>
            <a:pPr lvl="1"/>
            <a:r>
              <a:rPr lang="en-US" dirty="0" smtClean="0"/>
              <a:t>Also on the </a:t>
            </a:r>
            <a:r>
              <a:rPr lang="en-US" dirty="0" smtClean="0">
                <a:hlinkClick r:id="rId3"/>
              </a:rPr>
              <a:t>PowerShell Gallery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5638800"/>
            <a:ext cx="3390891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6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Demo </a:t>
            </a:r>
            <a:r>
              <a:rPr lang="en-US" dirty="0">
                <a:latin typeface="Lucida Console" panose="020B0609040504020204" pitchFamily="49" charset="0"/>
              </a:rPr>
              <a:t>6</a:t>
            </a:r>
            <a:r>
              <a:rPr lang="en-US" dirty="0" smtClean="0">
                <a:latin typeface="Lucida Console" panose="020B0609040504020204" pitchFamily="49" charset="0"/>
              </a:rPr>
              <a:t>: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Using PoshRSJob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Throttling</a:t>
            </a:r>
          </a:p>
          <a:p>
            <a:r>
              <a:rPr lang="en-US" dirty="0" smtClean="0"/>
              <a:t>$Using: Variable</a:t>
            </a:r>
          </a:p>
          <a:p>
            <a:r>
              <a:rPr lang="en-US" dirty="0" smtClean="0"/>
              <a:t>Pipeline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0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R</a:t>
            </a:r>
            <a:r>
              <a:rPr lang="en-US" dirty="0" smtClean="0">
                <a:latin typeface="Lucida Console" panose="020B0609040504020204" pitchFamily="49" charset="0"/>
              </a:rPr>
              <a:t>ecap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33600"/>
            <a:ext cx="7704667" cy="3962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Runspaces are great for multithreading and are much faster than using PSJobs</a:t>
            </a:r>
          </a:p>
          <a:p>
            <a:r>
              <a:rPr lang="en-US" dirty="0" smtClean="0"/>
              <a:t>They are more complex to write and maintain as there are moving parts which must be handled</a:t>
            </a:r>
          </a:p>
          <a:p>
            <a:r>
              <a:rPr lang="en-US" dirty="0" smtClean="0"/>
              <a:t>Use synchronized collections if you need to share data between runspaces</a:t>
            </a:r>
          </a:p>
          <a:p>
            <a:pPr lvl="1"/>
            <a:r>
              <a:rPr lang="en-US" dirty="0" smtClean="0"/>
              <a:t>Be sure to lock the collection before updating and then remember to unlock!</a:t>
            </a:r>
          </a:p>
          <a:p>
            <a:r>
              <a:rPr lang="en-US" dirty="0" smtClean="0"/>
              <a:t>Recommended for use when writing UIs</a:t>
            </a:r>
          </a:p>
          <a:p>
            <a:pPr lvl="1"/>
            <a:r>
              <a:rPr lang="en-US" dirty="0" smtClean="0"/>
              <a:t>Remember to use the Dispatcher on each control to make UI updates</a:t>
            </a:r>
          </a:p>
          <a:p>
            <a:r>
              <a:rPr lang="en-US" dirty="0" smtClean="0"/>
              <a:t>Use PoshRSJob to make working with runspaces as easy as working with PSJobs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9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195" y="228600"/>
            <a:ext cx="7924800" cy="8381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Get-Speaker –Name ‘Boe Prox’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5438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Microsoft MVP: </a:t>
            </a:r>
            <a:r>
              <a:rPr lang="en-US" dirty="0" smtClean="0"/>
              <a:t> Windows PowerShell</a:t>
            </a:r>
          </a:p>
          <a:p>
            <a:r>
              <a:rPr lang="en-US" dirty="0" smtClean="0"/>
              <a:t>Omaha PowerShell User Group Co-Founder and Co-Leader</a:t>
            </a:r>
            <a:endParaRPr lang="en-US" dirty="0"/>
          </a:p>
          <a:p>
            <a:r>
              <a:rPr lang="en-US" dirty="0" smtClean="0"/>
              <a:t>13 </a:t>
            </a:r>
            <a:r>
              <a:rPr lang="en-US" dirty="0"/>
              <a:t>years in IT</a:t>
            </a:r>
          </a:p>
          <a:p>
            <a:r>
              <a:rPr lang="en-US" dirty="0"/>
              <a:t>PowerShell Articles</a:t>
            </a:r>
          </a:p>
          <a:p>
            <a:pPr lvl="1"/>
            <a:r>
              <a:rPr lang="en-US" dirty="0"/>
              <a:t>Personal Blog </a:t>
            </a:r>
          </a:p>
          <a:p>
            <a:pPr lvl="2"/>
            <a:r>
              <a:rPr lang="en-US" dirty="0">
                <a:hlinkClick r:id="rId2"/>
              </a:rPr>
              <a:t>http://learn-powershell.net</a:t>
            </a:r>
            <a:endParaRPr lang="en-US" dirty="0"/>
          </a:p>
          <a:p>
            <a:pPr lvl="1"/>
            <a:r>
              <a:rPr lang="en-US" dirty="0"/>
              <a:t>Hey, Scripting Guy! </a:t>
            </a:r>
          </a:p>
          <a:p>
            <a:pPr lvl="2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tinyurl.com/HSGBoe</a:t>
            </a:r>
            <a:endParaRPr lang="en-US" dirty="0" smtClean="0"/>
          </a:p>
          <a:p>
            <a:pPr lvl="1"/>
            <a:r>
              <a:rPr lang="en-US" dirty="0"/>
              <a:t>MCP Magazine</a:t>
            </a:r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tinyurl.com/PoshMCPMag</a:t>
            </a:r>
            <a:endParaRPr lang="en-US" dirty="0"/>
          </a:p>
          <a:p>
            <a:pPr lvl="1"/>
            <a:r>
              <a:rPr lang="en-US" dirty="0"/>
              <a:t>PowerShell Magazine </a:t>
            </a:r>
          </a:p>
          <a:p>
            <a:pPr lvl="2"/>
            <a:r>
              <a:rPr lang="en-US" dirty="0">
                <a:hlinkClick r:id="rId5"/>
              </a:rPr>
              <a:t>http://tinyurl.com/PoshMagBP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Powershell.org </a:t>
            </a:r>
          </a:p>
          <a:p>
            <a:pPr lvl="2"/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tinyurl.com/PoshOrgBP</a:t>
            </a:r>
            <a:endParaRPr lang="en-US" dirty="0" smtClean="0"/>
          </a:p>
          <a:p>
            <a:pPr lvl="1"/>
            <a:r>
              <a:rPr lang="en-US" dirty="0" smtClean="0"/>
              <a:t>Contributing </a:t>
            </a:r>
            <a:r>
              <a:rPr lang="en-US" dirty="0"/>
              <a:t>author for PowerShell Deep Dives</a:t>
            </a:r>
          </a:p>
          <a:p>
            <a:pPr lvl="2"/>
            <a:r>
              <a:rPr lang="en-US" dirty="0"/>
              <a:t>Ch.4: TCP </a:t>
            </a:r>
            <a:r>
              <a:rPr lang="en-US" dirty="0" smtClean="0"/>
              <a:t>Port </a:t>
            </a:r>
            <a:r>
              <a:rPr lang="en-US" dirty="0"/>
              <a:t>C</a:t>
            </a:r>
            <a:r>
              <a:rPr lang="en-US" dirty="0" smtClean="0"/>
              <a:t>ommunications </a:t>
            </a:r>
            <a:r>
              <a:rPr lang="en-US" dirty="0"/>
              <a:t>with PowerShell</a:t>
            </a:r>
          </a:p>
          <a:p>
            <a:pPr lvl="2"/>
            <a:r>
              <a:rPr lang="en-US" dirty="0"/>
              <a:t>Ch.26: WSUS and PowerShell</a:t>
            </a:r>
          </a:p>
          <a:p>
            <a:endParaRPr lang="en-US" dirty="0"/>
          </a:p>
        </p:txBody>
      </p:sp>
      <p:pic>
        <p:nvPicPr>
          <p:cNvPr id="4" name="Picture 2" descr="http://blogs.technet.com/resized-image.ashx/__size/200x0/__key/communityserver-blogs-components-weblogfiles/00-00-00-76-18/3022.wes_2D00_11_2D00_4_2D00_12_2D00_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275" y="5791200"/>
            <a:ext cx="920720" cy="98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dministrator\OneDrive\PowerShell\MVP\MVP Logo Kit\MVP_FullColor_ForScree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006" y="3252751"/>
            <a:ext cx="790989" cy="116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pbs.twimg.com/profile_images/477061562859933696/3HhR5Upu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035" y="449497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17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Lucida Console" panose="020B0609040504020204" pitchFamily="49" charset="0"/>
              </a:rPr>
              <a:t>???????? 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Questions 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????????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5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28210"/>
          </a:xfrm>
        </p:spPr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Thanks!	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933" y="1585411"/>
            <a:ext cx="7704667" cy="3332816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hlinkClick r:id="rId2"/>
              </a:rPr>
              <a:t>http://learn-powershell.net</a:t>
            </a:r>
            <a:endParaRPr lang="en-US" dirty="0"/>
          </a:p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twitter.com/proxb</a:t>
            </a:r>
            <a:endParaRPr lang="en-US" dirty="0" smtClean="0"/>
          </a:p>
          <a:p>
            <a:pPr marL="137160" indent="0">
              <a:buNone/>
            </a:pPr>
            <a:r>
              <a:rPr lang="en-US" dirty="0"/>
              <a:t>      </a:t>
            </a:r>
            <a:r>
              <a:rPr lang="en-US" dirty="0">
                <a:hlinkClick r:id="rId4"/>
              </a:rPr>
              <a:t>https://github.com/proxb</a:t>
            </a:r>
            <a:endParaRPr lang="en-US" dirty="0"/>
          </a:p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hlinkClick r:id="rId5"/>
              </a:rPr>
              <a:t>http://gplus.to/boeprox</a:t>
            </a:r>
            <a:endParaRPr lang="en-US" dirty="0"/>
          </a:p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smtClean="0">
                <a:hlinkClick r:id="rId6"/>
              </a:rPr>
              <a:t>boeprox@gmail.com</a:t>
            </a:r>
            <a:r>
              <a:rPr lang="en-US" dirty="0" smtClean="0"/>
              <a:t>     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Slide deck and example code can be found at:</a:t>
            </a:r>
          </a:p>
          <a:p>
            <a:pPr marL="137160" indent="0">
              <a:buNone/>
            </a:pPr>
            <a:r>
              <a:rPr lang="en-US" dirty="0">
                <a:hlinkClick r:id="rId7"/>
              </a:rPr>
              <a:t>http://1drv.ms/1KCYSMZ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90" y="2017945"/>
            <a:ext cx="323850" cy="27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65" y="2383906"/>
            <a:ext cx="288721" cy="288721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43" y="3119958"/>
            <a:ext cx="318457" cy="263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9" y="3471130"/>
            <a:ext cx="288721" cy="2985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2131" y="2729113"/>
            <a:ext cx="360592" cy="30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0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What is a Runspace?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Runspace is </a:t>
            </a:r>
            <a:r>
              <a:rPr lang="en-US" dirty="0" smtClean="0"/>
              <a:t>an instance </a:t>
            </a:r>
            <a:r>
              <a:rPr lang="en-US" dirty="0"/>
              <a:t>of PowerShell which contains </a:t>
            </a:r>
            <a:r>
              <a:rPr lang="en-US" dirty="0" smtClean="0"/>
              <a:t>collections </a:t>
            </a:r>
            <a:r>
              <a:rPr lang="en-US" dirty="0"/>
              <a:t>of </a:t>
            </a:r>
            <a:r>
              <a:rPr lang="en-US" dirty="0" smtClean="0"/>
              <a:t>commands</a:t>
            </a:r>
            <a:r>
              <a:rPr lang="en-US" dirty="0"/>
              <a:t>, providers, variables, functions, and language elements that </a:t>
            </a:r>
            <a:r>
              <a:rPr lang="en-US" dirty="0" smtClean="0"/>
              <a:t>can be modified and are </a:t>
            </a:r>
            <a:r>
              <a:rPr lang="en-US" dirty="0"/>
              <a:t>available to the </a:t>
            </a:r>
            <a:r>
              <a:rPr lang="en-US" dirty="0" smtClean="0"/>
              <a:t>user.</a:t>
            </a:r>
          </a:p>
          <a:p>
            <a:r>
              <a:rPr lang="en-US" dirty="0" smtClean="0"/>
              <a:t>When using Runspaces, you are creating a new thread on the existing PowerShell.exe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Why Runspaces?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Faster</a:t>
            </a:r>
          </a:p>
          <a:p>
            <a:pPr lvl="1"/>
            <a:r>
              <a:rPr lang="en-US" dirty="0"/>
              <a:t>Less </a:t>
            </a:r>
            <a:r>
              <a:rPr lang="en-US" dirty="0" smtClean="0"/>
              <a:t>overhead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Process vs. Out of </a:t>
            </a:r>
            <a:r>
              <a:rPr lang="en-US" dirty="0" smtClean="0"/>
              <a:t>Process</a:t>
            </a:r>
          </a:p>
          <a:p>
            <a:pPr lvl="1"/>
            <a:r>
              <a:rPr lang="en-US" dirty="0"/>
              <a:t>Doesn't spin up new process to run </a:t>
            </a:r>
            <a:r>
              <a:rPr lang="en-US" dirty="0" smtClean="0"/>
              <a:t>commands</a:t>
            </a:r>
            <a:endParaRPr lang="en-US" dirty="0"/>
          </a:p>
          <a:p>
            <a:r>
              <a:rPr lang="en-US" dirty="0" smtClean="0"/>
              <a:t>No </a:t>
            </a:r>
            <a:r>
              <a:rPr lang="en-US" dirty="0"/>
              <a:t>serialization of data</a:t>
            </a:r>
          </a:p>
          <a:p>
            <a:r>
              <a:rPr lang="en-US" dirty="0" smtClean="0"/>
              <a:t>Variable </a:t>
            </a:r>
            <a:r>
              <a:rPr lang="en-US" dirty="0"/>
              <a:t>sharing through synchronized collections</a:t>
            </a:r>
          </a:p>
          <a:p>
            <a:r>
              <a:rPr lang="en-US" dirty="0" smtClean="0"/>
              <a:t>Throttling </a:t>
            </a:r>
            <a:r>
              <a:rPr lang="en-US" dirty="0"/>
              <a:t>of commands (</a:t>
            </a:r>
            <a:r>
              <a:rPr lang="en-US" dirty="0" err="1" smtClean="0"/>
              <a:t>Runspacepool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Runspace Concerns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05000"/>
            <a:ext cx="7704667" cy="40948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Not for Beginners</a:t>
            </a:r>
          </a:p>
          <a:p>
            <a:pPr lvl="1"/>
            <a:r>
              <a:rPr lang="en-US" dirty="0"/>
              <a:t>More </a:t>
            </a:r>
            <a:r>
              <a:rPr lang="en-US" dirty="0" smtClean="0"/>
              <a:t>complex (developer-</a:t>
            </a:r>
            <a:r>
              <a:rPr lang="en-US" dirty="0" err="1" smtClean="0"/>
              <a:t>ish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Little to no documentation</a:t>
            </a:r>
          </a:p>
          <a:p>
            <a:pPr lvl="1"/>
            <a:r>
              <a:rPr lang="en-US" dirty="0" smtClean="0"/>
              <a:t>MSDN best source for looking at types</a:t>
            </a:r>
          </a:p>
          <a:p>
            <a:pPr lvl="1"/>
            <a:r>
              <a:rPr lang="en-US" dirty="0" smtClean="0"/>
              <a:t>Some blogs</a:t>
            </a:r>
          </a:p>
          <a:p>
            <a:r>
              <a:rPr lang="en-US" dirty="0" smtClean="0"/>
              <a:t>Manual maintenance</a:t>
            </a:r>
          </a:p>
          <a:p>
            <a:pPr lvl="1"/>
            <a:r>
              <a:rPr lang="en-US" dirty="0" smtClean="0"/>
              <a:t>Creating and disassembly of runspace</a:t>
            </a:r>
          </a:p>
          <a:p>
            <a:pPr lvl="1"/>
            <a:r>
              <a:rPr lang="en-US" dirty="0" smtClean="0"/>
              <a:t>Monitoring runspace</a:t>
            </a:r>
            <a:endParaRPr lang="en-US" dirty="0"/>
          </a:p>
          <a:p>
            <a:r>
              <a:rPr lang="en-US" dirty="0" smtClean="0"/>
              <a:t>Potential </a:t>
            </a:r>
            <a:r>
              <a:rPr lang="en-US" dirty="0"/>
              <a:t>for memory </a:t>
            </a:r>
            <a:r>
              <a:rPr lang="en-US" dirty="0" smtClean="0"/>
              <a:t>leaks</a:t>
            </a:r>
          </a:p>
          <a:p>
            <a:pPr lvl="1"/>
            <a:r>
              <a:rPr lang="en-US" dirty="0" smtClean="0"/>
              <a:t>Clean up runspaces and PowerShell objects</a:t>
            </a:r>
          </a:p>
          <a:p>
            <a:pPr lvl="1"/>
            <a:r>
              <a:rPr lang="en-US" dirty="0" smtClean="0"/>
              <a:t>Tracking </a:t>
            </a:r>
            <a:r>
              <a:rPr lang="en-US" dirty="0" smtClean="0"/>
              <a:t>variables and cleaning those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Methods to </a:t>
            </a:r>
            <a:r>
              <a:rPr lang="en-US" dirty="0">
                <a:latin typeface="Lucida Console" panose="020B0609040504020204" pitchFamily="49" charset="0"/>
              </a:rPr>
              <a:t>C</a:t>
            </a:r>
            <a:r>
              <a:rPr lang="en-US" dirty="0" smtClean="0">
                <a:latin typeface="Lucida Console" panose="020B0609040504020204" pitchFamily="49" charset="0"/>
              </a:rPr>
              <a:t>reate </a:t>
            </a:r>
            <a:r>
              <a:rPr lang="en-US" dirty="0">
                <a:latin typeface="Lucida Console" panose="020B0609040504020204" pitchFamily="49" charset="0"/>
              </a:rPr>
              <a:t>R</a:t>
            </a:r>
            <a:r>
              <a:rPr lang="en-US" dirty="0" smtClean="0">
                <a:latin typeface="Lucida Console" panose="020B0609040504020204" pitchFamily="49" charset="0"/>
              </a:rPr>
              <a:t>unspaces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09800"/>
            <a:ext cx="7704667" cy="37900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[PowerShell]</a:t>
            </a:r>
          </a:p>
          <a:p>
            <a:pPr lvl="1"/>
            <a:r>
              <a:rPr lang="en-US" b="1" dirty="0" smtClean="0"/>
              <a:t>Create()</a:t>
            </a:r>
          </a:p>
          <a:p>
            <a:pPr lvl="2"/>
            <a:r>
              <a:rPr lang="en-US" dirty="0" smtClean="0"/>
              <a:t>Built-in runspace already created and ready to go</a:t>
            </a:r>
          </a:p>
          <a:p>
            <a:r>
              <a:rPr lang="en-US" dirty="0" smtClean="0"/>
              <a:t>[runspacefactory]</a:t>
            </a:r>
          </a:p>
          <a:p>
            <a:pPr lvl="1"/>
            <a:r>
              <a:rPr lang="en-US" dirty="0"/>
              <a:t> </a:t>
            </a:r>
            <a:r>
              <a:rPr lang="en-US" b="1" dirty="0" smtClean="0"/>
              <a:t>CreateRunspace()</a:t>
            </a:r>
          </a:p>
          <a:p>
            <a:pPr lvl="2"/>
            <a:r>
              <a:rPr lang="en-US" dirty="0" smtClean="0"/>
              <a:t>Single runspace</a:t>
            </a:r>
            <a:endParaRPr lang="en-US" dirty="0"/>
          </a:p>
          <a:p>
            <a:pPr lvl="1"/>
            <a:r>
              <a:rPr lang="en-US" b="1" dirty="0" smtClean="0"/>
              <a:t>CreateRunspacePool()</a:t>
            </a:r>
          </a:p>
          <a:p>
            <a:pPr lvl="2"/>
            <a:r>
              <a:rPr lang="en-US" dirty="0" smtClean="0"/>
              <a:t>Multiple runspaces under a single managed runspace pool</a:t>
            </a:r>
            <a:endParaRPr lang="en-US" dirty="0"/>
          </a:p>
          <a:p>
            <a:pPr lvl="1"/>
            <a:r>
              <a:rPr lang="en-US" dirty="0" smtClean="0"/>
              <a:t>CreateOutOfProcessRunspace()</a:t>
            </a:r>
          </a:p>
          <a:p>
            <a:pPr lvl="2"/>
            <a:r>
              <a:rPr lang="en-US" dirty="0" smtClean="0"/>
              <a:t>Creates a runspace outside of the current powershell.exe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3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DEMO </a:t>
            </a:r>
            <a:r>
              <a:rPr lang="en-US" dirty="0" smtClean="0">
                <a:latin typeface="Lucida Console" panose="020B0609040504020204" pitchFamily="49" charset="0"/>
              </a:rPr>
              <a:t>1: 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Runspace </a:t>
            </a:r>
            <a:r>
              <a:rPr lang="en-US" dirty="0">
                <a:latin typeface="Lucida Console" panose="020B0609040504020204" pitchFamily="49" charset="0"/>
              </a:rPr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Creating a runspace</a:t>
            </a:r>
            <a:endParaRPr lang="en-US" dirty="0"/>
          </a:p>
          <a:p>
            <a:pPr lvl="1"/>
            <a:r>
              <a:rPr lang="en-US" dirty="0" smtClean="0"/>
              <a:t>[powershell]</a:t>
            </a:r>
          </a:p>
          <a:p>
            <a:pPr lvl="1"/>
            <a:r>
              <a:rPr lang="en-US" dirty="0" smtClean="0"/>
              <a:t>[runspacefactory]</a:t>
            </a:r>
          </a:p>
          <a:p>
            <a:r>
              <a:rPr lang="en-US" dirty="0" smtClean="0"/>
              <a:t>Passing Arguments</a:t>
            </a:r>
          </a:p>
          <a:p>
            <a:r>
              <a:rPr lang="en-US" dirty="0" smtClean="0"/>
              <a:t>Passing Parameters</a:t>
            </a:r>
          </a:p>
          <a:p>
            <a:r>
              <a:rPr lang="en-US" dirty="0" smtClean="0"/>
              <a:t>Viewing Threads</a:t>
            </a:r>
          </a:p>
          <a:p>
            <a:r>
              <a:rPr lang="en-US" dirty="0" smtClean="0"/>
              <a:t>Asynchronous Approach</a:t>
            </a:r>
          </a:p>
        </p:txBody>
      </p:sp>
    </p:spTree>
    <p:extLst>
      <p:ext uri="{BB962C8B-B14F-4D97-AF65-F5344CB8AC3E}">
        <p14:creationId xmlns:p14="http://schemas.microsoft.com/office/powerpoint/2010/main" val="130630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RunspacePools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81200"/>
            <a:ext cx="7704667" cy="40186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Throttling the runspaces</a:t>
            </a:r>
          </a:p>
          <a:p>
            <a:pPr lvl="1"/>
            <a:r>
              <a:rPr lang="en-US" dirty="0"/>
              <a:t>Allowing only a set number of runspaces to run concurrently at a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[runspacefactory]::</a:t>
            </a:r>
            <a:r>
              <a:rPr lang="en-US" dirty="0"/>
              <a:t> CreateRunspacePool </a:t>
            </a:r>
            <a:r>
              <a:rPr lang="en-US" dirty="0" smtClean="0"/>
              <a:t>(</a:t>
            </a:r>
          </a:p>
          <a:p>
            <a:pPr marL="468630" lvl="1" indent="0">
              <a:buNone/>
            </a:pPr>
            <a:r>
              <a:rPr lang="en-US" dirty="0" smtClean="0"/>
              <a:t>Minimum Runspaces 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#</a:t>
            </a:r>
            <a:r>
              <a:rPr lang="en-US" b="1" dirty="0" smtClean="0">
                <a:solidFill>
                  <a:srgbClr val="92D050"/>
                </a:solidFill>
              </a:rPr>
              <a:t>Minimum </a:t>
            </a:r>
            <a:r>
              <a:rPr lang="en-US" b="1" dirty="0">
                <a:solidFill>
                  <a:srgbClr val="92D050"/>
                </a:solidFill>
              </a:rPr>
              <a:t>Runspaces </a:t>
            </a:r>
            <a:endParaRPr lang="en-US" b="1" dirty="0" smtClean="0">
              <a:solidFill>
                <a:srgbClr val="92D050"/>
              </a:solidFill>
            </a:endParaRPr>
          </a:p>
          <a:p>
            <a:pPr marL="468630" lvl="1" indent="0">
              <a:buNone/>
            </a:pPr>
            <a:r>
              <a:rPr lang="en-US" dirty="0" smtClean="0"/>
              <a:t>Maximum Runspaces </a:t>
            </a:r>
            <a:r>
              <a:rPr lang="en-US" b="1" dirty="0" smtClean="0">
                <a:solidFill>
                  <a:srgbClr val="92D050"/>
                </a:solidFill>
              </a:rPr>
              <a:t>#Maximum Runspaces</a:t>
            </a:r>
          </a:p>
          <a:p>
            <a:pPr marL="468630" lvl="1" indent="0">
              <a:buNone/>
            </a:pPr>
            <a:r>
              <a:rPr lang="en-US" dirty="0" smtClean="0"/>
              <a:t>Initial SessionState 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#Initial Session State; defines available commands and </a:t>
            </a:r>
            <a:r>
              <a:rPr lang="en-US" b="1" dirty="0" smtClean="0">
                <a:solidFill>
                  <a:srgbClr val="92D050"/>
                </a:solidFill>
              </a:rPr>
              <a:t>Language </a:t>
            </a:r>
            <a:r>
              <a:rPr lang="en-US" b="1" dirty="0">
                <a:solidFill>
                  <a:srgbClr val="92D050"/>
                </a:solidFill>
              </a:rPr>
              <a:t>availability </a:t>
            </a:r>
            <a:endParaRPr lang="en-US" b="1" dirty="0" smtClean="0">
              <a:solidFill>
                <a:srgbClr val="92D050"/>
              </a:solidFill>
            </a:endParaRPr>
          </a:p>
          <a:p>
            <a:pPr marL="468630" lvl="1" indent="0">
              <a:buNone/>
            </a:pPr>
            <a:r>
              <a:rPr lang="en-US" dirty="0" smtClean="0"/>
              <a:t>Host </a:t>
            </a:r>
            <a:r>
              <a:rPr lang="en-US" b="1" dirty="0" smtClean="0">
                <a:solidFill>
                  <a:srgbClr val="92D050"/>
                </a:solidFill>
              </a:rPr>
              <a:t>#($host) PowerShell Host</a:t>
            </a:r>
          </a:p>
          <a:p>
            <a:pPr marL="68580" indent="0">
              <a:buNone/>
            </a:pP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662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Demo 2: 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Runspace pools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Runspace Pool</a:t>
            </a:r>
          </a:p>
          <a:p>
            <a:r>
              <a:rPr lang="en-US" dirty="0" smtClean="0"/>
              <a:t>Applying runspace pool to PowerShell instance</a:t>
            </a:r>
          </a:p>
          <a:p>
            <a:r>
              <a:rPr lang="en-US" dirty="0" smtClean="0"/>
              <a:t>Tracking available runspace pools and jobs</a:t>
            </a:r>
          </a:p>
          <a:p>
            <a:r>
              <a:rPr lang="en-US" dirty="0" smtClean="0"/>
              <a:t>Reusing Threads</a:t>
            </a:r>
          </a:p>
          <a:p>
            <a:r>
              <a:rPr lang="en-US" dirty="0" smtClean="0"/>
              <a:t>Injected Variable through SessionState</a:t>
            </a:r>
          </a:p>
        </p:txBody>
      </p:sp>
    </p:spTree>
    <p:extLst>
      <p:ext uri="{BB962C8B-B14F-4D97-AF65-F5344CB8AC3E}">
        <p14:creationId xmlns:p14="http://schemas.microsoft.com/office/powerpoint/2010/main" val="374433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8985</TotalTime>
  <Words>778</Words>
  <Application>Microsoft Office PowerPoint</Application>
  <PresentationFormat>On-screen Show (4:3)</PresentationFormat>
  <Paragraphs>161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Corbel</vt:lpstr>
      <vt:lpstr>Lucida Console</vt:lpstr>
      <vt:lpstr>Parallax</vt:lpstr>
      <vt:lpstr>The Art of PowerShell Runspaces</vt:lpstr>
      <vt:lpstr>Get-Speaker –Name ‘Boe Prox’</vt:lpstr>
      <vt:lpstr>What is a Runspace?</vt:lpstr>
      <vt:lpstr>Why Runspaces?</vt:lpstr>
      <vt:lpstr>Runspace Concerns</vt:lpstr>
      <vt:lpstr>Methods to Create Runspaces</vt:lpstr>
      <vt:lpstr>DEMO 1:  Runspace creation</vt:lpstr>
      <vt:lpstr>RunspacePools</vt:lpstr>
      <vt:lpstr>Demo 2:  Runspace pools</vt:lpstr>
      <vt:lpstr>Synchronized Collections</vt:lpstr>
      <vt:lpstr>Protect Those Collections!</vt:lpstr>
      <vt:lpstr>Demo 3: Synchronized Collections</vt:lpstr>
      <vt:lpstr>Better than PSJobs?</vt:lpstr>
      <vt:lpstr>Demo 4: Performance</vt:lpstr>
      <vt:lpstr>Building a GUI with a Runspace</vt:lpstr>
      <vt:lpstr>Demo 5: GUI with Runspaces</vt:lpstr>
      <vt:lpstr>PoshRSJob  </vt:lpstr>
      <vt:lpstr>Demo 6: Using PoshRSJob</vt:lpstr>
      <vt:lpstr>Recap</vt:lpstr>
      <vt:lpstr>????????  Questions  ????????</vt:lpstr>
      <vt:lpstr>Thanks!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runspaces</dc:title>
  <dc:creator>Boe Prox</dc:creator>
  <cp:lastModifiedBy>Boe Prox</cp:lastModifiedBy>
  <cp:revision>153</cp:revision>
  <dcterms:created xsi:type="dcterms:W3CDTF">2014-05-17T03:53:41Z</dcterms:created>
  <dcterms:modified xsi:type="dcterms:W3CDTF">2015-09-09T00:19:09Z</dcterms:modified>
</cp:coreProperties>
</file>