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0"/>
  </p:notesMasterIdLst>
  <p:sldIdLst>
    <p:sldId id="256" r:id="rId2"/>
    <p:sldId id="257" r:id="rId3"/>
    <p:sldId id="264" r:id="rId4"/>
    <p:sldId id="259" r:id="rId5"/>
    <p:sldId id="262" r:id="rId6"/>
    <p:sldId id="275" r:id="rId7"/>
    <p:sldId id="274" r:id="rId8"/>
    <p:sldId id="277" r:id="rId9"/>
    <p:sldId id="284" r:id="rId10"/>
    <p:sldId id="267" r:id="rId11"/>
    <p:sldId id="273" r:id="rId12"/>
    <p:sldId id="278" r:id="rId13"/>
    <p:sldId id="279" r:id="rId14"/>
    <p:sldId id="286" r:id="rId15"/>
    <p:sldId id="285" r:id="rId16"/>
    <p:sldId id="288" r:id="rId17"/>
    <p:sldId id="287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9CF8AE0-2B5E-4985-9823-9A062E95827F}">
          <p14:sldIdLst>
            <p14:sldId id="256"/>
          </p14:sldIdLst>
        </p14:section>
        <p14:section name="Variables" id="{8B15F902-EE54-4066-9C3B-D14EE538E899}">
          <p14:sldIdLst>
            <p14:sldId id="257"/>
            <p14:sldId id="264"/>
            <p14:sldId id="259"/>
          </p14:sldIdLst>
        </p14:section>
        <p14:section name="Data Issues" id="{863BC590-4E18-41DF-A08B-923AFDCEF09A}">
          <p14:sldIdLst>
            <p14:sldId id="262"/>
          </p14:sldIdLst>
        </p14:section>
        <p14:section name="Analysis" id="{8A9114BE-DCA2-45F0-AC33-D895A817340C}">
          <p14:sldIdLst>
            <p14:sldId id="275"/>
          </p14:sldIdLst>
        </p14:section>
        <p14:section name="Stages for Logistic" id="{E5D040A2-F613-461F-8B2A-CE9E8FF7848F}">
          <p14:sldIdLst>
            <p14:sldId id="274"/>
            <p14:sldId id="277"/>
            <p14:sldId id="284"/>
          </p14:sldIdLst>
        </p14:section>
        <p14:section name="Correlation Matrix" id="{CC8ECDA7-16C8-4052-947A-C90F470F27DC}">
          <p14:sldIdLst>
            <p14:sldId id="267"/>
            <p14:sldId id="273"/>
            <p14:sldId id="278"/>
            <p14:sldId id="279"/>
            <p14:sldId id="286"/>
            <p14:sldId id="285"/>
            <p14:sldId id="288"/>
            <p14:sldId id="287"/>
          </p14:sldIdLst>
        </p14:section>
        <p14:section name="Questions" id="{B592A870-EF0C-4BDD-87A9-1C275125779B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6702" autoAdjust="0"/>
  </p:normalViewPr>
  <p:slideViewPr>
    <p:cSldViewPr snapToGrid="0">
      <p:cViewPr varScale="1">
        <p:scale>
          <a:sx n="90" d="100"/>
          <a:sy n="90" d="100"/>
        </p:scale>
        <p:origin x="6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8FC0A0-8B86-44F4-B497-0CFC5FE324C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250506-A0BF-4623-A807-F9EA9A8A3E31}">
      <dgm:prSet phldrT="[Text]"/>
      <dgm:spPr/>
      <dgm:t>
        <a:bodyPr/>
        <a:lstStyle/>
        <a:p>
          <a:r>
            <a:rPr lang="en-US" dirty="0"/>
            <a:t>Demographics</a:t>
          </a:r>
        </a:p>
      </dgm:t>
    </dgm:pt>
    <dgm:pt modelId="{82EDCFE2-DF78-4F4C-A872-FFCE37C2A490}" type="parTrans" cxnId="{8D1AF310-2923-4CEE-9DCE-F93CA990C191}">
      <dgm:prSet/>
      <dgm:spPr/>
      <dgm:t>
        <a:bodyPr/>
        <a:lstStyle/>
        <a:p>
          <a:endParaRPr lang="en-US"/>
        </a:p>
      </dgm:t>
    </dgm:pt>
    <dgm:pt modelId="{475F2A03-6D56-475B-B6FB-A9AA8445FAAC}" type="sibTrans" cxnId="{8D1AF310-2923-4CEE-9DCE-F93CA990C191}">
      <dgm:prSet/>
      <dgm:spPr/>
      <dgm:t>
        <a:bodyPr/>
        <a:lstStyle/>
        <a:p>
          <a:endParaRPr lang="en-US"/>
        </a:p>
      </dgm:t>
    </dgm:pt>
    <dgm:pt modelId="{AD4F8876-BC19-4936-9E0E-945216F7A57A}">
      <dgm:prSet phldrT="[Text]"/>
      <dgm:spPr/>
      <dgm:t>
        <a:bodyPr/>
        <a:lstStyle/>
        <a:p>
          <a:r>
            <a:rPr lang="en-US" dirty="0">
              <a:solidFill>
                <a:srgbClr val="00B050"/>
              </a:solidFill>
            </a:rPr>
            <a:t>Gender ©</a:t>
          </a:r>
        </a:p>
      </dgm:t>
    </dgm:pt>
    <dgm:pt modelId="{115012FF-8C0C-4743-8B78-2089F8FDCA7E}" type="parTrans" cxnId="{3343AF75-B140-4324-AC6C-56156C1533E0}">
      <dgm:prSet/>
      <dgm:spPr/>
      <dgm:t>
        <a:bodyPr/>
        <a:lstStyle/>
        <a:p>
          <a:endParaRPr lang="en-US"/>
        </a:p>
      </dgm:t>
    </dgm:pt>
    <dgm:pt modelId="{DA04AC26-44B2-4566-B697-4A500D159D74}" type="sibTrans" cxnId="{3343AF75-B140-4324-AC6C-56156C1533E0}">
      <dgm:prSet/>
      <dgm:spPr/>
      <dgm:t>
        <a:bodyPr/>
        <a:lstStyle/>
        <a:p>
          <a:endParaRPr lang="en-US"/>
        </a:p>
      </dgm:t>
    </dgm:pt>
    <dgm:pt modelId="{C1CED632-71CD-4745-8A88-859674D14C35}">
      <dgm:prSet phldrT="[Text]"/>
      <dgm:spPr/>
      <dgm:t>
        <a:bodyPr/>
        <a:lstStyle/>
        <a:p>
          <a:r>
            <a:rPr lang="en-US" dirty="0">
              <a:solidFill>
                <a:srgbClr val="00B050"/>
              </a:solidFill>
            </a:rPr>
            <a:t>Age</a:t>
          </a:r>
        </a:p>
      </dgm:t>
    </dgm:pt>
    <dgm:pt modelId="{71863CBA-001C-40AB-B1B5-C7825FB98608}" type="parTrans" cxnId="{95606ED4-DB3E-4F08-9601-3262C463C739}">
      <dgm:prSet/>
      <dgm:spPr/>
      <dgm:t>
        <a:bodyPr/>
        <a:lstStyle/>
        <a:p>
          <a:endParaRPr lang="en-US"/>
        </a:p>
      </dgm:t>
    </dgm:pt>
    <dgm:pt modelId="{A398A572-948D-4FDE-9991-B6CBB19301CA}" type="sibTrans" cxnId="{95606ED4-DB3E-4F08-9601-3262C463C739}">
      <dgm:prSet/>
      <dgm:spPr/>
      <dgm:t>
        <a:bodyPr/>
        <a:lstStyle/>
        <a:p>
          <a:endParaRPr lang="en-US"/>
        </a:p>
      </dgm:t>
    </dgm:pt>
    <dgm:pt modelId="{31280D2C-8E16-453D-96F0-824B1332F81B}">
      <dgm:prSet phldrT="[Text]"/>
      <dgm:spPr/>
      <dgm:t>
        <a:bodyPr/>
        <a:lstStyle/>
        <a:p>
          <a:r>
            <a:rPr lang="en-US" dirty="0"/>
            <a:t>Organizational</a:t>
          </a:r>
        </a:p>
      </dgm:t>
    </dgm:pt>
    <dgm:pt modelId="{2BA9536A-AC9A-4A20-B0D9-31DB99DB1BEA}" type="parTrans" cxnId="{2503947D-59A3-4E08-97E0-F3CA171BD176}">
      <dgm:prSet/>
      <dgm:spPr/>
      <dgm:t>
        <a:bodyPr/>
        <a:lstStyle/>
        <a:p>
          <a:endParaRPr lang="en-US"/>
        </a:p>
      </dgm:t>
    </dgm:pt>
    <dgm:pt modelId="{06BF4E7A-7450-4084-B5D6-16B4EB8DE3BB}" type="sibTrans" cxnId="{2503947D-59A3-4E08-97E0-F3CA171BD176}">
      <dgm:prSet/>
      <dgm:spPr/>
      <dgm:t>
        <a:bodyPr/>
        <a:lstStyle/>
        <a:p>
          <a:endParaRPr lang="en-US"/>
        </a:p>
      </dgm:t>
    </dgm:pt>
    <dgm:pt modelId="{9706A2BB-0C51-4827-8C49-A905C2519A9D}">
      <dgm:prSet phldrT="[Text]"/>
      <dgm:spPr/>
      <dgm:t>
        <a:bodyPr/>
        <a:lstStyle/>
        <a:p>
          <a:r>
            <a:rPr lang="en-US" dirty="0">
              <a:solidFill>
                <a:srgbClr val="00B050"/>
              </a:solidFill>
            </a:rPr>
            <a:t>Function ©</a:t>
          </a:r>
        </a:p>
      </dgm:t>
    </dgm:pt>
    <dgm:pt modelId="{E57FF32B-B68C-4622-9A9D-BFE453410D83}" type="parTrans" cxnId="{FCF7B5F1-9E94-4EC3-AB44-34BD6664BA81}">
      <dgm:prSet/>
      <dgm:spPr/>
      <dgm:t>
        <a:bodyPr/>
        <a:lstStyle/>
        <a:p>
          <a:endParaRPr lang="en-US"/>
        </a:p>
      </dgm:t>
    </dgm:pt>
    <dgm:pt modelId="{260E12AB-7776-445F-AEF4-DD7EDB04F844}" type="sibTrans" cxnId="{FCF7B5F1-9E94-4EC3-AB44-34BD6664BA81}">
      <dgm:prSet/>
      <dgm:spPr/>
      <dgm:t>
        <a:bodyPr/>
        <a:lstStyle/>
        <a:p>
          <a:endParaRPr lang="en-US"/>
        </a:p>
      </dgm:t>
    </dgm:pt>
    <dgm:pt modelId="{CA62A7EC-2A35-436E-97CB-2CBF9F8FE4C3}">
      <dgm:prSet phldrT="[Text]"/>
      <dgm:spPr/>
      <dgm:t>
        <a:bodyPr/>
        <a:lstStyle/>
        <a:p>
          <a:r>
            <a:rPr lang="en-US" dirty="0">
              <a:solidFill>
                <a:srgbClr val="00B050"/>
              </a:solidFill>
              <a:latin typeface="Bernard MT Condensed" panose="02050806060905020404" pitchFamily="18" charset="0"/>
            </a:rPr>
            <a:t>DISTANCE</a:t>
          </a:r>
        </a:p>
      </dgm:t>
    </dgm:pt>
    <dgm:pt modelId="{667EE2FC-7C8A-4F49-B341-A4D6B40FE2CF}" type="parTrans" cxnId="{95900B47-35F4-4B4B-962C-F4BB84F3AB0A}">
      <dgm:prSet/>
      <dgm:spPr/>
      <dgm:t>
        <a:bodyPr/>
        <a:lstStyle/>
        <a:p>
          <a:endParaRPr lang="en-US"/>
        </a:p>
      </dgm:t>
    </dgm:pt>
    <dgm:pt modelId="{CB561E4F-20E7-47E3-BBD0-C674593267D7}" type="sibTrans" cxnId="{95900B47-35F4-4B4B-962C-F4BB84F3AB0A}">
      <dgm:prSet/>
      <dgm:spPr/>
      <dgm:t>
        <a:bodyPr/>
        <a:lstStyle/>
        <a:p>
          <a:endParaRPr lang="en-US"/>
        </a:p>
      </dgm:t>
    </dgm:pt>
    <dgm:pt modelId="{9AEDF628-8620-4095-B13F-6BA4E34B67E6}">
      <dgm:prSet phldrT="[Text]"/>
      <dgm:spPr/>
      <dgm:t>
        <a:bodyPr/>
        <a:lstStyle/>
        <a:p>
          <a:r>
            <a:rPr lang="en-US" dirty="0"/>
            <a:t>Leadership</a:t>
          </a:r>
        </a:p>
      </dgm:t>
    </dgm:pt>
    <dgm:pt modelId="{7A81B8AB-F68C-40E8-87BA-71FA26E0EEEE}" type="parTrans" cxnId="{3A4CB6F5-A372-4D06-9130-A498D08E957F}">
      <dgm:prSet/>
      <dgm:spPr/>
      <dgm:t>
        <a:bodyPr/>
        <a:lstStyle/>
        <a:p>
          <a:endParaRPr lang="en-US"/>
        </a:p>
      </dgm:t>
    </dgm:pt>
    <dgm:pt modelId="{F1AA3860-3AB7-4236-A344-3DCB8DFDB9DA}" type="sibTrans" cxnId="{3A4CB6F5-A372-4D06-9130-A498D08E957F}">
      <dgm:prSet/>
      <dgm:spPr/>
      <dgm:t>
        <a:bodyPr/>
        <a:lstStyle/>
        <a:p>
          <a:endParaRPr lang="en-US"/>
        </a:p>
      </dgm:t>
    </dgm:pt>
    <dgm:pt modelId="{E9B0D77D-80C5-4707-8BA8-45A7986E9A11}">
      <dgm:prSet phldrT="[Text]"/>
      <dgm:spPr/>
      <dgm:t>
        <a:bodyPr/>
        <a:lstStyle/>
        <a:p>
          <a:r>
            <a:rPr lang="en-US" dirty="0">
              <a:solidFill>
                <a:srgbClr val="0070C0"/>
              </a:solidFill>
            </a:rPr>
            <a:t>Reporting Manager</a:t>
          </a:r>
        </a:p>
      </dgm:t>
    </dgm:pt>
    <dgm:pt modelId="{D769F120-DE28-41F1-82D6-8250DD5FDA51}" type="parTrans" cxnId="{22B2FE46-60C9-43CC-A223-781D962E0CBB}">
      <dgm:prSet/>
      <dgm:spPr/>
      <dgm:t>
        <a:bodyPr/>
        <a:lstStyle/>
        <a:p>
          <a:endParaRPr lang="en-US"/>
        </a:p>
      </dgm:t>
    </dgm:pt>
    <dgm:pt modelId="{4F2BA28D-0E64-48C2-8BFA-DD25EBD9E5D5}" type="sibTrans" cxnId="{22B2FE46-60C9-43CC-A223-781D962E0CBB}">
      <dgm:prSet/>
      <dgm:spPr/>
      <dgm:t>
        <a:bodyPr/>
        <a:lstStyle/>
        <a:p>
          <a:endParaRPr lang="en-US"/>
        </a:p>
      </dgm:t>
    </dgm:pt>
    <dgm:pt modelId="{92EF4DE2-5D48-48E8-A0C4-21D7E473E744}">
      <dgm:prSet/>
      <dgm:spPr/>
      <dgm:t>
        <a:bodyPr/>
        <a:lstStyle/>
        <a:p>
          <a:r>
            <a:rPr lang="en-US" dirty="0"/>
            <a:t>Behavioral</a:t>
          </a:r>
        </a:p>
      </dgm:t>
    </dgm:pt>
    <dgm:pt modelId="{51959F73-49F3-4096-932D-A647CF0E37D9}" type="parTrans" cxnId="{BA9DB0C8-3236-48F8-BA3B-158FC5AEB9E4}">
      <dgm:prSet/>
      <dgm:spPr/>
      <dgm:t>
        <a:bodyPr/>
        <a:lstStyle/>
        <a:p>
          <a:endParaRPr lang="en-US"/>
        </a:p>
      </dgm:t>
    </dgm:pt>
    <dgm:pt modelId="{B36AA1CD-2D48-4B29-8499-B3B46CE8CA89}" type="sibTrans" cxnId="{BA9DB0C8-3236-48F8-BA3B-158FC5AEB9E4}">
      <dgm:prSet/>
      <dgm:spPr/>
      <dgm:t>
        <a:bodyPr/>
        <a:lstStyle/>
        <a:p>
          <a:endParaRPr lang="en-US"/>
        </a:p>
      </dgm:t>
    </dgm:pt>
    <dgm:pt modelId="{76B3516D-86F7-472F-9C78-C710F50A35AC}">
      <dgm:prSet/>
      <dgm:spPr/>
      <dgm:t>
        <a:bodyPr/>
        <a:lstStyle/>
        <a:p>
          <a:r>
            <a:rPr lang="en-US" dirty="0"/>
            <a:t>Growth</a:t>
          </a:r>
        </a:p>
      </dgm:t>
    </dgm:pt>
    <dgm:pt modelId="{012CD0B4-24E7-4D76-AB0A-9AC720009C1B}" type="parTrans" cxnId="{21DBCF91-B841-4B8F-825B-D3573605E67F}">
      <dgm:prSet/>
      <dgm:spPr/>
      <dgm:t>
        <a:bodyPr/>
        <a:lstStyle/>
        <a:p>
          <a:endParaRPr lang="en-US"/>
        </a:p>
      </dgm:t>
    </dgm:pt>
    <dgm:pt modelId="{065D1653-240B-4F05-A639-7F1F6CE72445}" type="sibTrans" cxnId="{21DBCF91-B841-4B8F-825B-D3573605E67F}">
      <dgm:prSet/>
      <dgm:spPr/>
      <dgm:t>
        <a:bodyPr/>
        <a:lstStyle/>
        <a:p>
          <a:endParaRPr lang="en-US"/>
        </a:p>
      </dgm:t>
    </dgm:pt>
    <dgm:pt modelId="{CF4C291A-C829-45F7-9E85-9636B10D9D9F}">
      <dgm:prSet/>
      <dgm:spPr/>
      <dgm:t>
        <a:bodyPr/>
        <a:lstStyle/>
        <a:p>
          <a:r>
            <a:rPr lang="en-US" dirty="0"/>
            <a:t>Team</a:t>
          </a:r>
        </a:p>
      </dgm:t>
    </dgm:pt>
    <dgm:pt modelId="{2F4552CC-5842-4DA7-8DB2-2D387B478B68}" type="parTrans" cxnId="{6375400F-4C81-494D-8A55-7EEA2505DBDD}">
      <dgm:prSet/>
      <dgm:spPr/>
      <dgm:t>
        <a:bodyPr/>
        <a:lstStyle/>
        <a:p>
          <a:endParaRPr lang="en-US"/>
        </a:p>
      </dgm:t>
    </dgm:pt>
    <dgm:pt modelId="{D7CB7B52-9566-41B5-AFE5-E4F7E9790280}" type="sibTrans" cxnId="{6375400F-4C81-494D-8A55-7EEA2505DBDD}">
      <dgm:prSet/>
      <dgm:spPr/>
      <dgm:t>
        <a:bodyPr/>
        <a:lstStyle/>
        <a:p>
          <a:endParaRPr lang="en-US"/>
        </a:p>
      </dgm:t>
    </dgm:pt>
    <dgm:pt modelId="{CB921327-8427-4883-BCB9-99527543FA0C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Bullying</a:t>
          </a:r>
        </a:p>
      </dgm:t>
    </dgm:pt>
    <dgm:pt modelId="{46691585-AA4C-4B0B-8030-06E9C4C18F96}" type="parTrans" cxnId="{AEEB668E-3B71-4C17-BB37-E711ADB7D11C}">
      <dgm:prSet/>
      <dgm:spPr/>
      <dgm:t>
        <a:bodyPr/>
        <a:lstStyle/>
        <a:p>
          <a:endParaRPr lang="en-US"/>
        </a:p>
      </dgm:t>
    </dgm:pt>
    <dgm:pt modelId="{AB41CC89-BF0D-4AA1-9D8A-5987F74A4009}" type="sibTrans" cxnId="{AEEB668E-3B71-4C17-BB37-E711ADB7D11C}">
      <dgm:prSet/>
      <dgm:spPr/>
      <dgm:t>
        <a:bodyPr/>
        <a:lstStyle/>
        <a:p>
          <a:endParaRPr lang="en-US"/>
        </a:p>
      </dgm:t>
    </dgm:pt>
    <dgm:pt modelId="{15CFD462-BBA4-4459-87C0-7969F3E1698D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Loosing to Competitor </a:t>
          </a:r>
        </a:p>
      </dgm:t>
    </dgm:pt>
    <dgm:pt modelId="{751172DC-A55A-4121-A26E-5D24A537531F}" type="parTrans" cxnId="{471A7CFC-4B83-4452-B1CA-99D6314441C3}">
      <dgm:prSet/>
      <dgm:spPr/>
      <dgm:t>
        <a:bodyPr/>
        <a:lstStyle/>
        <a:p>
          <a:endParaRPr lang="en-US"/>
        </a:p>
      </dgm:t>
    </dgm:pt>
    <dgm:pt modelId="{9154A765-1648-41E8-8939-D59B9088B101}" type="sibTrans" cxnId="{471A7CFC-4B83-4452-B1CA-99D6314441C3}">
      <dgm:prSet/>
      <dgm:spPr/>
      <dgm:t>
        <a:bodyPr/>
        <a:lstStyle/>
        <a:p>
          <a:endParaRPr lang="en-US"/>
        </a:p>
      </dgm:t>
    </dgm:pt>
    <dgm:pt modelId="{2B40CFD6-C029-442F-B355-147DFB6E2EDB}">
      <dgm:prSet/>
      <dgm:spPr/>
      <dgm:t>
        <a:bodyPr/>
        <a:lstStyle/>
        <a:p>
          <a:endParaRPr lang="en-US" dirty="0"/>
        </a:p>
      </dgm:t>
    </dgm:pt>
    <dgm:pt modelId="{A76D9B70-6096-4F81-A0AE-47022EB440D4}" type="parTrans" cxnId="{2412F7F8-2644-4D2D-B1D1-53293C41AFAD}">
      <dgm:prSet/>
      <dgm:spPr/>
      <dgm:t>
        <a:bodyPr/>
        <a:lstStyle/>
        <a:p>
          <a:endParaRPr lang="en-US"/>
        </a:p>
      </dgm:t>
    </dgm:pt>
    <dgm:pt modelId="{CD5FDA71-E4E7-44A6-AD06-B0F2AFE8C8D5}" type="sibTrans" cxnId="{2412F7F8-2644-4D2D-B1D1-53293C41AFAD}">
      <dgm:prSet/>
      <dgm:spPr/>
      <dgm:t>
        <a:bodyPr/>
        <a:lstStyle/>
        <a:p>
          <a:endParaRPr lang="en-US"/>
        </a:p>
      </dgm:t>
    </dgm:pt>
    <dgm:pt modelId="{9BF1E160-8B28-4BAB-BB57-D846149E9026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Stress</a:t>
          </a:r>
        </a:p>
      </dgm:t>
    </dgm:pt>
    <dgm:pt modelId="{234CBA06-AE90-4DB4-86D4-16979DC7366D}" type="parTrans" cxnId="{D3DE02B2-542D-4CFB-A6A3-BF71CF963E99}">
      <dgm:prSet/>
      <dgm:spPr/>
      <dgm:t>
        <a:bodyPr/>
        <a:lstStyle/>
        <a:p>
          <a:endParaRPr lang="en-US"/>
        </a:p>
      </dgm:t>
    </dgm:pt>
    <dgm:pt modelId="{2D8186CE-CE3F-4A19-A181-8730FB9AEEAC}" type="sibTrans" cxnId="{D3DE02B2-542D-4CFB-A6A3-BF71CF963E99}">
      <dgm:prSet/>
      <dgm:spPr/>
      <dgm:t>
        <a:bodyPr/>
        <a:lstStyle/>
        <a:p>
          <a:endParaRPr lang="en-US"/>
        </a:p>
      </dgm:t>
    </dgm:pt>
    <dgm:pt modelId="{486A1F29-E455-4D69-B80B-4F651FDA7615}">
      <dgm:prSet/>
      <dgm:spPr/>
      <dgm:t>
        <a:bodyPr/>
        <a:lstStyle/>
        <a:p>
          <a:endParaRPr lang="en-US" dirty="0"/>
        </a:p>
      </dgm:t>
    </dgm:pt>
    <dgm:pt modelId="{15352EFC-A5E3-4BC7-938C-F5A5F619AC14}" type="parTrans" cxnId="{C42E0F0C-EB06-43ED-8C9C-B5CF71570AE5}">
      <dgm:prSet/>
      <dgm:spPr/>
      <dgm:t>
        <a:bodyPr/>
        <a:lstStyle/>
        <a:p>
          <a:endParaRPr lang="en-US"/>
        </a:p>
      </dgm:t>
    </dgm:pt>
    <dgm:pt modelId="{3D2E4C27-598A-423B-93AE-BC720D996CF1}" type="sibTrans" cxnId="{C42E0F0C-EB06-43ED-8C9C-B5CF71570AE5}">
      <dgm:prSet/>
      <dgm:spPr/>
      <dgm:t>
        <a:bodyPr/>
        <a:lstStyle/>
        <a:p>
          <a:endParaRPr lang="en-US"/>
        </a:p>
      </dgm:t>
    </dgm:pt>
    <dgm:pt modelId="{DDEDC4D2-1243-4306-8081-1816271AEEFF}">
      <dgm:prSet phldrT="[Text]"/>
      <dgm:spPr/>
      <dgm:t>
        <a:bodyPr/>
        <a:lstStyle/>
        <a:p>
          <a:r>
            <a:rPr lang="en-US" dirty="0">
              <a:solidFill>
                <a:srgbClr val="00B050"/>
              </a:solidFill>
            </a:rPr>
            <a:t>Marital Status ©</a:t>
          </a:r>
        </a:p>
      </dgm:t>
    </dgm:pt>
    <dgm:pt modelId="{12A45C8B-0DB3-4ACA-A3A4-E47C91043D5E}" type="parTrans" cxnId="{2049670C-F58A-490C-B303-2D36F180C734}">
      <dgm:prSet/>
      <dgm:spPr/>
      <dgm:t>
        <a:bodyPr/>
        <a:lstStyle/>
        <a:p>
          <a:endParaRPr lang="en-US"/>
        </a:p>
      </dgm:t>
    </dgm:pt>
    <dgm:pt modelId="{4876AEB6-80DD-4B67-A813-5545055A30AA}" type="sibTrans" cxnId="{2049670C-F58A-490C-B303-2D36F180C734}">
      <dgm:prSet/>
      <dgm:spPr/>
      <dgm:t>
        <a:bodyPr/>
        <a:lstStyle/>
        <a:p>
          <a:endParaRPr lang="en-US"/>
        </a:p>
      </dgm:t>
    </dgm:pt>
    <dgm:pt modelId="{4E97960C-CAD9-4CA9-BEA7-DF65F45E93EC}">
      <dgm:prSet phldrT="[Text]"/>
      <dgm:spPr/>
      <dgm:t>
        <a:bodyPr/>
        <a:lstStyle/>
        <a:p>
          <a:r>
            <a:rPr lang="en-US" dirty="0">
              <a:solidFill>
                <a:srgbClr val="00B050"/>
              </a:solidFill>
            </a:rPr>
            <a:t>Education ©</a:t>
          </a:r>
        </a:p>
      </dgm:t>
    </dgm:pt>
    <dgm:pt modelId="{096A3AB9-834E-49C9-9832-7A1CA2BAC412}" type="parTrans" cxnId="{54F9901B-2175-4F02-BA51-2E593C237915}">
      <dgm:prSet/>
      <dgm:spPr/>
      <dgm:t>
        <a:bodyPr/>
        <a:lstStyle/>
        <a:p>
          <a:endParaRPr lang="en-US"/>
        </a:p>
      </dgm:t>
    </dgm:pt>
    <dgm:pt modelId="{80404E03-F4F5-471D-9238-5E15B263B7C2}" type="sibTrans" cxnId="{54F9901B-2175-4F02-BA51-2E593C237915}">
      <dgm:prSet/>
      <dgm:spPr/>
      <dgm:t>
        <a:bodyPr/>
        <a:lstStyle/>
        <a:p>
          <a:endParaRPr lang="en-US"/>
        </a:p>
      </dgm:t>
    </dgm:pt>
    <dgm:pt modelId="{C542E6F4-7FFB-4ECB-88E3-F740C9F394E4}">
      <dgm:prSet phldrT="[Text]"/>
      <dgm:spPr/>
      <dgm:t>
        <a:bodyPr/>
        <a:lstStyle/>
        <a:p>
          <a:r>
            <a:rPr lang="en-US" dirty="0">
              <a:solidFill>
                <a:srgbClr val="00B050"/>
              </a:solidFill>
            </a:rPr>
            <a:t>Experience</a:t>
          </a:r>
        </a:p>
      </dgm:t>
    </dgm:pt>
    <dgm:pt modelId="{53FB0365-51AD-4A72-99F8-E89D68513BC1}" type="parTrans" cxnId="{1A7E6265-62B0-4135-8635-AC73335C0C02}">
      <dgm:prSet/>
      <dgm:spPr/>
      <dgm:t>
        <a:bodyPr/>
        <a:lstStyle/>
        <a:p>
          <a:endParaRPr lang="en-US"/>
        </a:p>
      </dgm:t>
    </dgm:pt>
    <dgm:pt modelId="{83EBAA05-6A7C-4951-B802-689FEA694ED5}" type="sibTrans" cxnId="{1A7E6265-62B0-4135-8635-AC73335C0C02}">
      <dgm:prSet/>
      <dgm:spPr/>
      <dgm:t>
        <a:bodyPr/>
        <a:lstStyle/>
        <a:p>
          <a:endParaRPr lang="en-US"/>
        </a:p>
      </dgm:t>
    </dgm:pt>
    <dgm:pt modelId="{8077346C-5DBC-4440-AE9E-B8304EDA4BE8}">
      <dgm:prSet phldrT="[Text]"/>
      <dgm:spPr/>
      <dgm:t>
        <a:bodyPr/>
        <a:lstStyle/>
        <a:p>
          <a:r>
            <a:rPr lang="en-US" dirty="0">
              <a:solidFill>
                <a:srgbClr val="00B050"/>
              </a:solidFill>
            </a:rPr>
            <a:t>Shift ©</a:t>
          </a:r>
        </a:p>
      </dgm:t>
    </dgm:pt>
    <dgm:pt modelId="{37FDB9D0-1A33-4795-9752-CD6B217515C4}" type="parTrans" cxnId="{F8499CF1-8C14-444F-8460-1191AE8E04A2}">
      <dgm:prSet/>
      <dgm:spPr/>
      <dgm:t>
        <a:bodyPr/>
        <a:lstStyle/>
        <a:p>
          <a:endParaRPr lang="en-US"/>
        </a:p>
      </dgm:t>
    </dgm:pt>
    <dgm:pt modelId="{CC4F3494-BE5F-4BC6-B47F-EE520232571C}" type="sibTrans" cxnId="{F8499CF1-8C14-444F-8460-1191AE8E04A2}">
      <dgm:prSet/>
      <dgm:spPr/>
      <dgm:t>
        <a:bodyPr/>
        <a:lstStyle/>
        <a:p>
          <a:endParaRPr lang="en-US"/>
        </a:p>
      </dgm:t>
    </dgm:pt>
    <dgm:pt modelId="{9901B563-267B-4486-B302-4F8EE23DB491}">
      <dgm:prSet phldrT="[Text]"/>
      <dgm:spPr/>
      <dgm:t>
        <a:bodyPr/>
        <a:lstStyle/>
        <a:p>
          <a:r>
            <a:rPr lang="en-US" dirty="0">
              <a:solidFill>
                <a:srgbClr val="00B050"/>
              </a:solidFill>
            </a:rPr>
            <a:t>Role ©</a:t>
          </a:r>
        </a:p>
      </dgm:t>
    </dgm:pt>
    <dgm:pt modelId="{B5785A9C-90CE-4170-95EA-B9AE9E3EB516}" type="parTrans" cxnId="{9CBF876A-CF3E-4DFE-9EBF-05F9FED4BC2E}">
      <dgm:prSet/>
      <dgm:spPr/>
      <dgm:t>
        <a:bodyPr/>
        <a:lstStyle/>
        <a:p>
          <a:endParaRPr lang="en-US"/>
        </a:p>
      </dgm:t>
    </dgm:pt>
    <dgm:pt modelId="{D6DF35D5-626C-4B23-B8D4-B5BBB8E02784}" type="sibTrans" cxnId="{9CBF876A-CF3E-4DFE-9EBF-05F9FED4BC2E}">
      <dgm:prSet/>
      <dgm:spPr/>
      <dgm:t>
        <a:bodyPr/>
        <a:lstStyle/>
        <a:p>
          <a:endParaRPr lang="en-US"/>
        </a:p>
      </dgm:t>
    </dgm:pt>
    <dgm:pt modelId="{DCE961FD-38E4-486E-A210-2F79DDB74642}">
      <dgm:prSet phldrT="[Text]"/>
      <dgm:spPr/>
      <dgm:t>
        <a:bodyPr/>
        <a:lstStyle/>
        <a:p>
          <a:r>
            <a:rPr lang="en-US" dirty="0">
              <a:solidFill>
                <a:srgbClr val="00B050"/>
              </a:solidFill>
              <a:latin typeface="Bernard MT Condensed" panose="02050806060905020404" pitchFamily="18" charset="0"/>
            </a:rPr>
            <a:t>TRAVEL TIME </a:t>
          </a:r>
        </a:p>
      </dgm:t>
    </dgm:pt>
    <dgm:pt modelId="{B5534443-D06D-464B-B476-7852C364ED5D}" type="parTrans" cxnId="{B15EE365-8B8B-421C-8FC6-59AE4C3EF101}">
      <dgm:prSet/>
      <dgm:spPr/>
      <dgm:t>
        <a:bodyPr/>
        <a:lstStyle/>
        <a:p>
          <a:endParaRPr lang="en-US"/>
        </a:p>
      </dgm:t>
    </dgm:pt>
    <dgm:pt modelId="{592061CC-1313-47D3-920E-07706347CC92}" type="sibTrans" cxnId="{B15EE365-8B8B-421C-8FC6-59AE4C3EF101}">
      <dgm:prSet/>
      <dgm:spPr/>
      <dgm:t>
        <a:bodyPr/>
        <a:lstStyle/>
        <a:p>
          <a:endParaRPr lang="en-US"/>
        </a:p>
      </dgm:t>
    </dgm:pt>
    <dgm:pt modelId="{4B97BDA5-A08E-43E5-9A27-ABD379FCD592}">
      <dgm:prSet phldrT="[Text]"/>
      <dgm:spPr/>
      <dgm:t>
        <a:bodyPr/>
        <a:lstStyle/>
        <a:p>
          <a:r>
            <a:rPr lang="en-US" dirty="0">
              <a:solidFill>
                <a:srgbClr val="00B050"/>
              </a:solidFill>
            </a:rPr>
            <a:t>Level</a:t>
          </a:r>
        </a:p>
      </dgm:t>
    </dgm:pt>
    <dgm:pt modelId="{B54FDA1F-4ABB-4D1B-8B16-6A2023035CF3}" type="parTrans" cxnId="{4454D01F-4A00-45FE-B71D-6C2EC088F803}">
      <dgm:prSet/>
      <dgm:spPr/>
      <dgm:t>
        <a:bodyPr/>
        <a:lstStyle/>
        <a:p>
          <a:endParaRPr lang="en-US"/>
        </a:p>
      </dgm:t>
    </dgm:pt>
    <dgm:pt modelId="{1290AE2A-C91A-485D-8339-E5140EC7114C}" type="sibTrans" cxnId="{4454D01F-4A00-45FE-B71D-6C2EC088F803}">
      <dgm:prSet/>
      <dgm:spPr/>
      <dgm:t>
        <a:bodyPr/>
        <a:lstStyle/>
        <a:p>
          <a:endParaRPr lang="en-US"/>
        </a:p>
      </dgm:t>
    </dgm:pt>
    <dgm:pt modelId="{0AB988AC-2C7B-43C7-9280-4A6384B37289}">
      <dgm:prSet phldrT="[Text]"/>
      <dgm:spPr/>
      <dgm:t>
        <a:bodyPr/>
        <a:lstStyle/>
        <a:p>
          <a:r>
            <a:rPr lang="en-US" dirty="0">
              <a:solidFill>
                <a:srgbClr val="00B050"/>
              </a:solidFill>
            </a:rPr>
            <a:t>Specialization</a:t>
          </a:r>
        </a:p>
      </dgm:t>
    </dgm:pt>
    <dgm:pt modelId="{27F6DBC5-4644-457C-83BA-E06B370F3C65}" type="parTrans" cxnId="{90B7C756-34AE-404A-A306-13935434F72D}">
      <dgm:prSet/>
      <dgm:spPr/>
      <dgm:t>
        <a:bodyPr/>
        <a:lstStyle/>
        <a:p>
          <a:endParaRPr lang="en-US"/>
        </a:p>
      </dgm:t>
    </dgm:pt>
    <dgm:pt modelId="{4CE8FBEB-0356-487D-B634-91B19BCF05DB}" type="sibTrans" cxnId="{90B7C756-34AE-404A-A306-13935434F72D}">
      <dgm:prSet/>
      <dgm:spPr/>
      <dgm:t>
        <a:bodyPr/>
        <a:lstStyle/>
        <a:p>
          <a:endParaRPr lang="en-US"/>
        </a:p>
      </dgm:t>
    </dgm:pt>
    <dgm:pt modelId="{043C10BC-7CC4-4177-A6B2-415EE5C57E52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No Challenges</a:t>
          </a:r>
        </a:p>
      </dgm:t>
    </dgm:pt>
    <dgm:pt modelId="{6AD92076-840C-4928-B234-A998727DB677}" type="parTrans" cxnId="{05C056DD-FA3D-4B39-AF21-F2C1BD6BB5AC}">
      <dgm:prSet/>
      <dgm:spPr/>
      <dgm:t>
        <a:bodyPr/>
        <a:lstStyle/>
        <a:p>
          <a:endParaRPr lang="en-US"/>
        </a:p>
      </dgm:t>
    </dgm:pt>
    <dgm:pt modelId="{60D5DD52-03AB-47A5-AB50-6ADF5985DD32}" type="sibTrans" cxnId="{05C056DD-FA3D-4B39-AF21-F2C1BD6BB5AC}">
      <dgm:prSet/>
      <dgm:spPr/>
      <dgm:t>
        <a:bodyPr/>
        <a:lstStyle/>
        <a:p>
          <a:endParaRPr lang="en-US"/>
        </a:p>
      </dgm:t>
    </dgm:pt>
    <dgm:pt modelId="{879DDA50-5C30-4AB3-8E4D-74CE156F4953}">
      <dgm:prSet/>
      <dgm:spPr/>
      <dgm:t>
        <a:bodyPr/>
        <a:lstStyle/>
        <a:p>
          <a:endParaRPr lang="en-US" dirty="0"/>
        </a:p>
      </dgm:t>
    </dgm:pt>
    <dgm:pt modelId="{24EF5806-E1D5-4AE7-A5C0-C31E71360253}" type="parTrans" cxnId="{43844D38-15CE-4ADD-A393-B4DC4E969989}">
      <dgm:prSet/>
      <dgm:spPr/>
      <dgm:t>
        <a:bodyPr/>
        <a:lstStyle/>
        <a:p>
          <a:endParaRPr lang="en-US"/>
        </a:p>
      </dgm:t>
    </dgm:pt>
    <dgm:pt modelId="{FC961DCC-F275-4B1F-AC87-C336170B9626}" type="sibTrans" cxnId="{43844D38-15CE-4ADD-A393-B4DC4E969989}">
      <dgm:prSet/>
      <dgm:spPr/>
      <dgm:t>
        <a:bodyPr/>
        <a:lstStyle/>
        <a:p>
          <a:endParaRPr lang="en-US"/>
        </a:p>
      </dgm:t>
    </dgm:pt>
    <dgm:pt modelId="{F507C5EF-E3B7-454C-9E01-F1AB3AC44EE4}">
      <dgm:prSet phldrT="[Text]"/>
      <dgm:spPr/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Lack of Vision</a:t>
          </a:r>
        </a:p>
      </dgm:t>
    </dgm:pt>
    <dgm:pt modelId="{45274A26-885E-4CD7-9FBF-6AD2C1ECB32C}" type="parTrans" cxnId="{8026E820-BB17-4641-A0DE-715C6018E359}">
      <dgm:prSet/>
      <dgm:spPr/>
      <dgm:t>
        <a:bodyPr/>
        <a:lstStyle/>
        <a:p>
          <a:endParaRPr lang="en-US"/>
        </a:p>
      </dgm:t>
    </dgm:pt>
    <dgm:pt modelId="{DF999776-E031-482A-888F-DEC071727142}" type="sibTrans" cxnId="{8026E820-BB17-4641-A0DE-715C6018E359}">
      <dgm:prSet/>
      <dgm:spPr/>
      <dgm:t>
        <a:bodyPr/>
        <a:lstStyle/>
        <a:p>
          <a:endParaRPr lang="en-US"/>
        </a:p>
      </dgm:t>
    </dgm:pt>
    <dgm:pt modelId="{6809029D-F69E-4F36-A39C-EB447916D1DE}">
      <dgm:prSet/>
      <dgm:spPr/>
      <dgm:t>
        <a:bodyPr/>
        <a:lstStyle/>
        <a:p>
          <a:endParaRPr lang="en-US" dirty="0"/>
        </a:p>
      </dgm:t>
    </dgm:pt>
    <dgm:pt modelId="{C337B4CA-2EAC-4170-A497-156E231521E2}" type="parTrans" cxnId="{FD25950E-1C96-4C4B-B295-9F6E9F049A5B}">
      <dgm:prSet/>
      <dgm:spPr/>
      <dgm:t>
        <a:bodyPr/>
        <a:lstStyle/>
        <a:p>
          <a:endParaRPr lang="en-US"/>
        </a:p>
      </dgm:t>
    </dgm:pt>
    <dgm:pt modelId="{63A00D46-7A2A-438F-B7D6-B3925B59BE1A}" type="sibTrans" cxnId="{FD25950E-1C96-4C4B-B295-9F6E9F049A5B}">
      <dgm:prSet/>
      <dgm:spPr/>
      <dgm:t>
        <a:bodyPr/>
        <a:lstStyle/>
        <a:p>
          <a:endParaRPr lang="en-US"/>
        </a:p>
      </dgm:t>
    </dgm:pt>
    <dgm:pt modelId="{5C69224B-9EA8-47C6-9EE0-2EF713B87F8A}">
      <dgm:prSet phldrT="[Text]"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Lack of Trust</a:t>
          </a:r>
        </a:p>
      </dgm:t>
    </dgm:pt>
    <dgm:pt modelId="{E55124B6-5DA4-4F37-8744-12B9DBB025A1}" type="parTrans" cxnId="{785C873A-B28E-4F52-8291-040ACA347263}">
      <dgm:prSet/>
      <dgm:spPr/>
      <dgm:t>
        <a:bodyPr/>
        <a:lstStyle/>
        <a:p>
          <a:endParaRPr lang="en-US"/>
        </a:p>
      </dgm:t>
    </dgm:pt>
    <dgm:pt modelId="{1D7BC659-9EE9-41BB-8D12-FF8DB9160F7E}" type="sibTrans" cxnId="{785C873A-B28E-4F52-8291-040ACA347263}">
      <dgm:prSet/>
      <dgm:spPr/>
      <dgm:t>
        <a:bodyPr/>
        <a:lstStyle/>
        <a:p>
          <a:endParaRPr lang="en-US"/>
        </a:p>
      </dgm:t>
    </dgm:pt>
    <dgm:pt modelId="{41EC7A26-9257-4A23-9AAE-57127AB5B700}">
      <dgm:prSet/>
      <dgm:spPr/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Work-Life Balance</a:t>
          </a:r>
        </a:p>
      </dgm:t>
    </dgm:pt>
    <dgm:pt modelId="{7061346A-F9C5-4DDF-8866-3026C1BB2C7C}" type="parTrans" cxnId="{DC32C431-A911-4BDD-AF2E-6A89E5101DC4}">
      <dgm:prSet/>
      <dgm:spPr/>
      <dgm:t>
        <a:bodyPr/>
        <a:lstStyle/>
        <a:p>
          <a:endParaRPr lang="en-US"/>
        </a:p>
      </dgm:t>
    </dgm:pt>
    <dgm:pt modelId="{4FCAA3E5-4048-4312-8E43-0D1ECB6AF827}" type="sibTrans" cxnId="{DC32C431-A911-4BDD-AF2E-6A89E5101DC4}">
      <dgm:prSet/>
      <dgm:spPr/>
      <dgm:t>
        <a:bodyPr/>
        <a:lstStyle/>
        <a:p>
          <a:endParaRPr lang="en-US"/>
        </a:p>
      </dgm:t>
    </dgm:pt>
    <dgm:pt modelId="{F1534EE9-D460-4142-83F9-74944810DE59}">
      <dgm:prSet phldrT="[Text]"/>
      <dgm:spPr/>
      <dgm:t>
        <a:bodyPr/>
        <a:lstStyle/>
        <a:p>
          <a:r>
            <a:rPr lang="en-US" b="0" dirty="0">
              <a:solidFill>
                <a:schemeClr val="accent1">
                  <a:lumMod val="75000"/>
                </a:schemeClr>
              </a:solidFill>
            </a:rPr>
            <a:t>Misalignment</a:t>
          </a:r>
        </a:p>
      </dgm:t>
    </dgm:pt>
    <dgm:pt modelId="{E61E1587-5399-4102-B402-45D446799550}" type="parTrans" cxnId="{4C1460DB-E7E9-43D0-9CF2-09DE7C96EBCC}">
      <dgm:prSet/>
      <dgm:spPr/>
      <dgm:t>
        <a:bodyPr/>
        <a:lstStyle/>
        <a:p>
          <a:endParaRPr lang="en-US"/>
        </a:p>
      </dgm:t>
    </dgm:pt>
    <dgm:pt modelId="{CAB11236-CA4F-48B5-90E1-DBFADDC8C27C}" type="sibTrans" cxnId="{4C1460DB-E7E9-43D0-9CF2-09DE7C96EBCC}">
      <dgm:prSet/>
      <dgm:spPr/>
      <dgm:t>
        <a:bodyPr/>
        <a:lstStyle/>
        <a:p>
          <a:endParaRPr lang="en-US"/>
        </a:p>
      </dgm:t>
    </dgm:pt>
    <dgm:pt modelId="{6CDD8E9B-BD7E-4A9A-9EB1-A7658F2FAD4D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Training</a:t>
          </a:r>
        </a:p>
      </dgm:t>
    </dgm:pt>
    <dgm:pt modelId="{6DF75438-A609-47F2-A022-9F0E9EB4BE7A}" type="parTrans" cxnId="{5BB021FD-17F9-4BC8-9FD0-1BE132A34749}">
      <dgm:prSet/>
      <dgm:spPr/>
      <dgm:t>
        <a:bodyPr/>
        <a:lstStyle/>
        <a:p>
          <a:endParaRPr lang="en-US"/>
        </a:p>
      </dgm:t>
    </dgm:pt>
    <dgm:pt modelId="{D478A7A5-9233-4E20-9643-9032708D3062}" type="sibTrans" cxnId="{5BB021FD-17F9-4BC8-9FD0-1BE132A34749}">
      <dgm:prSet/>
      <dgm:spPr/>
      <dgm:t>
        <a:bodyPr/>
        <a:lstStyle/>
        <a:p>
          <a:endParaRPr lang="en-US"/>
        </a:p>
      </dgm:t>
    </dgm:pt>
    <dgm:pt modelId="{EBB06754-299E-4681-9BDC-1ED3DF65EB22}">
      <dgm:prSet/>
      <dgm:spPr/>
      <dgm:t>
        <a:bodyPr/>
        <a:lstStyle/>
        <a:p>
          <a:endParaRPr lang="en-US" dirty="0"/>
        </a:p>
      </dgm:t>
    </dgm:pt>
    <dgm:pt modelId="{2175DEE2-E37B-4264-AF47-57C9A45CA068}" type="parTrans" cxnId="{3F0244BD-E75C-4A10-8F66-756E2406DA69}">
      <dgm:prSet/>
      <dgm:spPr/>
      <dgm:t>
        <a:bodyPr/>
        <a:lstStyle/>
        <a:p>
          <a:endParaRPr lang="en-US"/>
        </a:p>
      </dgm:t>
    </dgm:pt>
    <dgm:pt modelId="{4E795AE5-7528-47BD-905F-53A9D08FD4B7}" type="sibTrans" cxnId="{3F0244BD-E75C-4A10-8F66-756E2406DA69}">
      <dgm:prSet/>
      <dgm:spPr/>
      <dgm:t>
        <a:bodyPr/>
        <a:lstStyle/>
        <a:p>
          <a:endParaRPr lang="en-US"/>
        </a:p>
      </dgm:t>
    </dgm:pt>
    <dgm:pt modelId="{1036BF0B-471C-45B3-B56F-8849BB8ABFD1}">
      <dgm:prSet phldrT="[Text]"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Harassment</a:t>
          </a:r>
        </a:p>
      </dgm:t>
    </dgm:pt>
    <dgm:pt modelId="{1AD8BCEC-83C5-40E2-86BB-A35FA66216D5}" type="parTrans" cxnId="{8B104BFB-88FF-4C9A-81DC-0419DE0637B3}">
      <dgm:prSet/>
      <dgm:spPr/>
      <dgm:t>
        <a:bodyPr/>
        <a:lstStyle/>
        <a:p>
          <a:endParaRPr lang="en-US"/>
        </a:p>
      </dgm:t>
    </dgm:pt>
    <dgm:pt modelId="{D1C7F933-9858-4CFA-A09E-C03ADD2A875C}" type="sibTrans" cxnId="{8B104BFB-88FF-4C9A-81DC-0419DE0637B3}">
      <dgm:prSet/>
      <dgm:spPr/>
      <dgm:t>
        <a:bodyPr/>
        <a:lstStyle/>
        <a:p>
          <a:endParaRPr lang="en-US"/>
        </a:p>
      </dgm:t>
    </dgm:pt>
    <dgm:pt modelId="{CBA8EE91-569F-4352-841A-8C1A71F9F226}">
      <dgm:prSet phldrT="[Text]"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Micro Management</a:t>
          </a:r>
        </a:p>
      </dgm:t>
    </dgm:pt>
    <dgm:pt modelId="{9D1D65F1-C954-4C95-A828-6DDF07EF655C}" type="parTrans" cxnId="{DEFFCFA2-66B5-48E1-91EF-E96B1C965674}">
      <dgm:prSet/>
      <dgm:spPr/>
      <dgm:t>
        <a:bodyPr/>
        <a:lstStyle/>
        <a:p>
          <a:endParaRPr lang="en-US"/>
        </a:p>
      </dgm:t>
    </dgm:pt>
    <dgm:pt modelId="{7F5CCFF6-2164-4582-9995-C316716686F3}" type="sibTrans" cxnId="{DEFFCFA2-66B5-48E1-91EF-E96B1C965674}">
      <dgm:prSet/>
      <dgm:spPr/>
      <dgm:t>
        <a:bodyPr/>
        <a:lstStyle/>
        <a:p>
          <a:endParaRPr lang="en-US"/>
        </a:p>
      </dgm:t>
    </dgm:pt>
    <dgm:pt modelId="{6219DAE0-2FD7-4682-93F0-B69E25E9AB6B}">
      <dgm:prSet/>
      <dgm:spPr/>
      <dgm:t>
        <a:bodyPr/>
        <a:lstStyle/>
        <a:p>
          <a:r>
            <a:rPr lang="en-US" dirty="0"/>
            <a:t>Expectation</a:t>
          </a:r>
        </a:p>
      </dgm:t>
    </dgm:pt>
    <dgm:pt modelId="{4EDB544C-3020-42BE-A411-5561FAB4AC3F}" type="parTrans" cxnId="{D14A3D4F-E921-4040-99B1-A8207ED21462}">
      <dgm:prSet/>
      <dgm:spPr/>
      <dgm:t>
        <a:bodyPr/>
        <a:lstStyle/>
        <a:p>
          <a:endParaRPr lang="en-US"/>
        </a:p>
      </dgm:t>
    </dgm:pt>
    <dgm:pt modelId="{186757CE-F9D9-410B-8882-E395EBB61F48}" type="sibTrans" cxnId="{D14A3D4F-E921-4040-99B1-A8207ED21462}">
      <dgm:prSet/>
      <dgm:spPr/>
      <dgm:t>
        <a:bodyPr/>
        <a:lstStyle/>
        <a:p>
          <a:endParaRPr lang="en-US"/>
        </a:p>
      </dgm:t>
    </dgm:pt>
    <dgm:pt modelId="{799751DB-4176-422E-B505-EFBE6C926B85}">
      <dgm:prSet phldrT="[Text]"/>
      <dgm:spPr/>
      <dgm:t>
        <a:bodyPr/>
        <a:lstStyle/>
        <a:p>
          <a:r>
            <a:rPr lang="en-US" dirty="0">
              <a:solidFill>
                <a:srgbClr val="0070C0"/>
              </a:solidFill>
            </a:rPr>
            <a:t>Compensation</a:t>
          </a:r>
        </a:p>
      </dgm:t>
    </dgm:pt>
    <dgm:pt modelId="{0DBF15DB-78B3-4560-8821-80BB17E8C498}" type="parTrans" cxnId="{E372C2D1-A162-4D9F-A1E2-76D34E911C00}">
      <dgm:prSet/>
      <dgm:spPr/>
      <dgm:t>
        <a:bodyPr/>
        <a:lstStyle/>
        <a:p>
          <a:endParaRPr lang="en-US"/>
        </a:p>
      </dgm:t>
    </dgm:pt>
    <dgm:pt modelId="{CBB59A71-3EF1-4CCE-8E88-136473E92769}" type="sibTrans" cxnId="{E372C2D1-A162-4D9F-A1E2-76D34E911C00}">
      <dgm:prSet/>
      <dgm:spPr/>
      <dgm:t>
        <a:bodyPr/>
        <a:lstStyle/>
        <a:p>
          <a:endParaRPr lang="en-US"/>
        </a:p>
      </dgm:t>
    </dgm:pt>
    <dgm:pt modelId="{EF02E34A-CD13-4BC1-96DD-237ADE065ABB}">
      <dgm:prSet/>
      <dgm:spPr/>
      <dgm:t>
        <a:bodyPr/>
        <a:lstStyle/>
        <a:p>
          <a:endParaRPr lang="en-US" dirty="0"/>
        </a:p>
      </dgm:t>
    </dgm:pt>
    <dgm:pt modelId="{40E805A1-B420-4DDE-BE5C-48EFAA3D5E0D}" type="parTrans" cxnId="{E034ACA8-3407-44D9-A4E0-4120C9049EA4}">
      <dgm:prSet/>
      <dgm:spPr/>
      <dgm:t>
        <a:bodyPr/>
        <a:lstStyle/>
        <a:p>
          <a:endParaRPr lang="en-US"/>
        </a:p>
      </dgm:t>
    </dgm:pt>
    <dgm:pt modelId="{641A3186-47BA-4683-A8EF-1A652E1F398E}" type="sibTrans" cxnId="{E034ACA8-3407-44D9-A4E0-4120C9049EA4}">
      <dgm:prSet/>
      <dgm:spPr/>
      <dgm:t>
        <a:bodyPr/>
        <a:lstStyle/>
        <a:p>
          <a:endParaRPr lang="en-US"/>
        </a:p>
      </dgm:t>
    </dgm:pt>
    <dgm:pt modelId="{560DD362-396E-4E5E-9972-AB0ED37D650B}">
      <dgm:prSet phldrT="[Text]"/>
      <dgm:spPr/>
      <dgm:t>
        <a:bodyPr/>
        <a:lstStyle/>
        <a:p>
          <a:r>
            <a:rPr lang="en-US" b="0" dirty="0">
              <a:solidFill>
                <a:srgbClr val="FF0000"/>
              </a:solidFill>
            </a:rPr>
            <a:t>Discrimination</a:t>
          </a:r>
        </a:p>
      </dgm:t>
    </dgm:pt>
    <dgm:pt modelId="{C23DAA88-7D9A-46AF-9FA5-A34FF39FE317}" type="parTrans" cxnId="{2E75A151-C6B7-440F-9740-4F0BE06E0ECC}">
      <dgm:prSet/>
      <dgm:spPr/>
      <dgm:t>
        <a:bodyPr/>
        <a:lstStyle/>
        <a:p>
          <a:endParaRPr lang="en-US"/>
        </a:p>
      </dgm:t>
    </dgm:pt>
    <dgm:pt modelId="{299E3BE5-D6FA-4FDA-8CE3-269B3CDFAEA9}" type="sibTrans" cxnId="{2E75A151-C6B7-440F-9740-4F0BE06E0ECC}">
      <dgm:prSet/>
      <dgm:spPr/>
      <dgm:t>
        <a:bodyPr/>
        <a:lstStyle/>
        <a:p>
          <a:endParaRPr lang="en-US"/>
        </a:p>
      </dgm:t>
    </dgm:pt>
    <dgm:pt modelId="{D8AFC37E-66D4-4604-A072-294424BE76B2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No Empowerment</a:t>
          </a:r>
        </a:p>
      </dgm:t>
    </dgm:pt>
    <dgm:pt modelId="{55384C94-7694-48FA-9276-44313E99909F}" type="parTrans" cxnId="{4F6670AE-79C4-415B-AF46-BAEC285D1CAA}">
      <dgm:prSet/>
      <dgm:spPr/>
      <dgm:t>
        <a:bodyPr/>
        <a:lstStyle/>
        <a:p>
          <a:endParaRPr lang="en-US"/>
        </a:p>
      </dgm:t>
    </dgm:pt>
    <dgm:pt modelId="{4FC25F00-CA78-4151-8F6F-C4DFFE92225F}" type="sibTrans" cxnId="{4F6670AE-79C4-415B-AF46-BAEC285D1CAA}">
      <dgm:prSet/>
      <dgm:spPr/>
      <dgm:t>
        <a:bodyPr/>
        <a:lstStyle/>
        <a:p>
          <a:endParaRPr lang="en-US"/>
        </a:p>
      </dgm:t>
    </dgm:pt>
    <dgm:pt modelId="{34A6BB3D-E01D-447F-B046-BA0B7C472DA5}">
      <dgm:prSet/>
      <dgm:spPr/>
      <dgm:t>
        <a:bodyPr/>
        <a:lstStyle/>
        <a:p>
          <a:endParaRPr lang="en-US" dirty="0"/>
        </a:p>
      </dgm:t>
    </dgm:pt>
    <dgm:pt modelId="{C0837E4A-B0EA-4025-B03B-3B9B94C6AE43}" type="parTrans" cxnId="{8BC806A4-0858-46E1-B795-B8588E456048}">
      <dgm:prSet/>
      <dgm:spPr/>
      <dgm:t>
        <a:bodyPr/>
        <a:lstStyle/>
        <a:p>
          <a:endParaRPr lang="en-US"/>
        </a:p>
      </dgm:t>
    </dgm:pt>
    <dgm:pt modelId="{5181BDB0-EC1D-4886-82EA-00C71D27835D}" type="sibTrans" cxnId="{8BC806A4-0858-46E1-B795-B8588E456048}">
      <dgm:prSet/>
      <dgm:spPr/>
      <dgm:t>
        <a:bodyPr/>
        <a:lstStyle/>
        <a:p>
          <a:endParaRPr lang="en-US"/>
        </a:p>
      </dgm:t>
    </dgm:pt>
    <dgm:pt modelId="{9C61CF0B-300C-41DB-A341-F4CAB99A00EC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Role Conflict</a:t>
          </a:r>
        </a:p>
      </dgm:t>
    </dgm:pt>
    <dgm:pt modelId="{1BF1AD19-8DE5-4B33-A9EA-794CA58F8C64}" type="parTrans" cxnId="{E42F6D09-E9A2-485D-804C-5FF34C8FE860}">
      <dgm:prSet/>
      <dgm:spPr/>
      <dgm:t>
        <a:bodyPr/>
        <a:lstStyle/>
        <a:p>
          <a:endParaRPr lang="en-US"/>
        </a:p>
      </dgm:t>
    </dgm:pt>
    <dgm:pt modelId="{5F313D20-9B77-48F9-AD00-D28A67D13AE2}" type="sibTrans" cxnId="{E42F6D09-E9A2-485D-804C-5FF34C8FE860}">
      <dgm:prSet/>
      <dgm:spPr/>
      <dgm:t>
        <a:bodyPr/>
        <a:lstStyle/>
        <a:p>
          <a:endParaRPr lang="en-US"/>
        </a:p>
      </dgm:t>
    </dgm:pt>
    <dgm:pt modelId="{80611B1F-E265-409F-B258-3AB93C4C3126}">
      <dgm:prSet/>
      <dgm:spPr/>
      <dgm:t>
        <a:bodyPr/>
        <a:lstStyle/>
        <a:p>
          <a:endParaRPr lang="en-US" dirty="0"/>
        </a:p>
      </dgm:t>
    </dgm:pt>
    <dgm:pt modelId="{4E6AD94B-1FAA-45E8-AD04-693D47C2F0C5}" type="parTrans" cxnId="{4CE94C71-0423-4727-AF80-549834EAB52F}">
      <dgm:prSet/>
      <dgm:spPr/>
      <dgm:t>
        <a:bodyPr/>
        <a:lstStyle/>
        <a:p>
          <a:endParaRPr lang="en-US"/>
        </a:p>
      </dgm:t>
    </dgm:pt>
    <dgm:pt modelId="{A5813F14-03E7-4238-AD09-EC6578DA1ACC}" type="sibTrans" cxnId="{4CE94C71-0423-4727-AF80-549834EAB52F}">
      <dgm:prSet/>
      <dgm:spPr/>
      <dgm:t>
        <a:bodyPr/>
        <a:lstStyle/>
        <a:p>
          <a:endParaRPr lang="en-US"/>
        </a:p>
      </dgm:t>
    </dgm:pt>
    <dgm:pt modelId="{02946741-1E45-4077-AF50-87D4C1D126A6}">
      <dgm:prSet phldrT="[Text]"/>
      <dgm:spPr/>
      <dgm:t>
        <a:bodyPr/>
        <a:lstStyle/>
        <a:p>
          <a:r>
            <a:rPr lang="en-US" dirty="0">
              <a:solidFill>
                <a:srgbClr val="00B050"/>
              </a:solidFill>
            </a:rPr>
            <a:t>AGS</a:t>
          </a:r>
        </a:p>
      </dgm:t>
    </dgm:pt>
    <dgm:pt modelId="{4601F5C2-E5F4-4C2C-90EC-3B24E9E129DB}" type="parTrans" cxnId="{59C17105-42B3-4C23-967D-6F2D90B9DD88}">
      <dgm:prSet/>
      <dgm:spPr/>
      <dgm:t>
        <a:bodyPr/>
        <a:lstStyle/>
        <a:p>
          <a:endParaRPr lang="en-US"/>
        </a:p>
      </dgm:t>
    </dgm:pt>
    <dgm:pt modelId="{363CACBB-B9E1-4C3A-B17E-FB1B95C9ACEB}" type="sibTrans" cxnId="{59C17105-42B3-4C23-967D-6F2D90B9DD88}">
      <dgm:prSet/>
      <dgm:spPr/>
      <dgm:t>
        <a:bodyPr/>
        <a:lstStyle/>
        <a:p>
          <a:endParaRPr lang="en-US"/>
        </a:p>
      </dgm:t>
    </dgm:pt>
    <dgm:pt modelId="{23B7A702-B5AE-4E40-9830-D89B6CF9B015}">
      <dgm:prSet phldrT="[Text]"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Total</a:t>
          </a:r>
        </a:p>
      </dgm:t>
    </dgm:pt>
    <dgm:pt modelId="{ADEB0751-A616-43EE-AADC-DF4DC86254FB}" type="parTrans" cxnId="{DB3B3E6F-332F-420B-9604-B5E903D0C539}">
      <dgm:prSet/>
      <dgm:spPr/>
      <dgm:t>
        <a:bodyPr/>
        <a:lstStyle/>
        <a:p>
          <a:endParaRPr lang="en-US"/>
        </a:p>
      </dgm:t>
    </dgm:pt>
    <dgm:pt modelId="{44E2D445-A956-4CB5-95CD-4E80C4734936}" type="sibTrans" cxnId="{DB3B3E6F-332F-420B-9604-B5E903D0C539}">
      <dgm:prSet/>
      <dgm:spPr/>
      <dgm:t>
        <a:bodyPr/>
        <a:lstStyle/>
        <a:p>
          <a:endParaRPr lang="en-US"/>
        </a:p>
      </dgm:t>
    </dgm:pt>
    <dgm:pt modelId="{534C13D3-8F0E-45E4-ACD6-E09B3BB7A524}">
      <dgm:prSet phldrT="[Text]"/>
      <dgm:spPr/>
      <dgm:t>
        <a:bodyPr/>
        <a:lstStyle/>
        <a:p>
          <a:r>
            <a:rPr lang="en-US" b="0" dirty="0">
              <a:solidFill>
                <a:srgbClr val="FF0000"/>
              </a:solidFill>
            </a:rPr>
            <a:t>Location Issues</a:t>
          </a:r>
        </a:p>
      </dgm:t>
    </dgm:pt>
    <dgm:pt modelId="{403E80EA-3A8C-4B24-9153-252DC2954B10}" type="parTrans" cxnId="{CC758E72-C7AB-49E8-BBD5-B6EB8589AF4D}">
      <dgm:prSet/>
      <dgm:spPr/>
      <dgm:t>
        <a:bodyPr/>
        <a:lstStyle/>
        <a:p>
          <a:endParaRPr lang="en-US"/>
        </a:p>
      </dgm:t>
    </dgm:pt>
    <dgm:pt modelId="{19C76BC4-653E-49D7-8E2A-476AFDD29DE0}" type="sibTrans" cxnId="{CC758E72-C7AB-49E8-BBD5-B6EB8589AF4D}">
      <dgm:prSet/>
      <dgm:spPr/>
      <dgm:t>
        <a:bodyPr/>
        <a:lstStyle/>
        <a:p>
          <a:endParaRPr lang="en-US"/>
        </a:p>
      </dgm:t>
    </dgm:pt>
    <dgm:pt modelId="{DF85D389-506A-4FD2-BD0C-EEBEAB65A6BE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Role</a:t>
          </a:r>
        </a:p>
      </dgm:t>
    </dgm:pt>
    <dgm:pt modelId="{8F814DF1-DECE-4486-AEB9-66519F1F675D}" type="parTrans" cxnId="{DA27FA97-453E-4D5D-8EEB-CF432905EFCE}">
      <dgm:prSet/>
      <dgm:spPr/>
      <dgm:t>
        <a:bodyPr/>
        <a:lstStyle/>
        <a:p>
          <a:endParaRPr lang="en-US"/>
        </a:p>
      </dgm:t>
    </dgm:pt>
    <dgm:pt modelId="{EA5BA4EC-6580-43E2-9E9A-1F94DF32B2BE}" type="sibTrans" cxnId="{DA27FA97-453E-4D5D-8EEB-CF432905EFCE}">
      <dgm:prSet/>
      <dgm:spPr/>
      <dgm:t>
        <a:bodyPr/>
        <a:lstStyle/>
        <a:p>
          <a:endParaRPr lang="en-US"/>
        </a:p>
      </dgm:t>
    </dgm:pt>
    <dgm:pt modelId="{E0E9A4B5-7B72-4122-8E33-1742CE9DD133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Compensation</a:t>
          </a:r>
        </a:p>
      </dgm:t>
    </dgm:pt>
    <dgm:pt modelId="{7F17DD38-B1C4-4703-985A-19DDAB350A07}" type="parTrans" cxnId="{86E0ACC8-7D0E-42FD-8E0F-DD655AF77857}">
      <dgm:prSet/>
      <dgm:spPr/>
      <dgm:t>
        <a:bodyPr/>
        <a:lstStyle/>
        <a:p>
          <a:endParaRPr lang="en-US"/>
        </a:p>
      </dgm:t>
    </dgm:pt>
    <dgm:pt modelId="{14B5BAE4-3C6F-4AEB-AB6B-99C02A65EBC9}" type="sibTrans" cxnId="{86E0ACC8-7D0E-42FD-8E0F-DD655AF77857}">
      <dgm:prSet/>
      <dgm:spPr/>
      <dgm:t>
        <a:bodyPr/>
        <a:lstStyle/>
        <a:p>
          <a:endParaRPr lang="en-US"/>
        </a:p>
      </dgm:t>
    </dgm:pt>
    <dgm:pt modelId="{D241BC7F-6946-40CC-98DA-D2C9FE52E918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Location/ Facility</a:t>
          </a:r>
        </a:p>
      </dgm:t>
    </dgm:pt>
    <dgm:pt modelId="{A068B169-87CD-4C3F-977E-D9693B56ECAA}" type="parTrans" cxnId="{47FFDEEA-822B-48A5-98F1-B5FAAD81C024}">
      <dgm:prSet/>
      <dgm:spPr/>
      <dgm:t>
        <a:bodyPr/>
        <a:lstStyle/>
        <a:p>
          <a:endParaRPr lang="en-US"/>
        </a:p>
      </dgm:t>
    </dgm:pt>
    <dgm:pt modelId="{BA5175FC-63CF-4815-A8F9-8BA5E0D10F16}" type="sibTrans" cxnId="{47FFDEEA-822B-48A5-98F1-B5FAAD81C024}">
      <dgm:prSet/>
      <dgm:spPr/>
      <dgm:t>
        <a:bodyPr/>
        <a:lstStyle/>
        <a:p>
          <a:endParaRPr lang="en-US"/>
        </a:p>
      </dgm:t>
    </dgm:pt>
    <dgm:pt modelId="{B57C538A-CBA4-4178-8F91-0D1065887C7D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Process/Vertical</a:t>
          </a:r>
        </a:p>
      </dgm:t>
    </dgm:pt>
    <dgm:pt modelId="{7F472749-B7C3-40C8-969F-5575BAF033BD}" type="parTrans" cxnId="{517024FA-B4CF-4B11-92A2-115CA5E0AF9E}">
      <dgm:prSet/>
      <dgm:spPr/>
      <dgm:t>
        <a:bodyPr/>
        <a:lstStyle/>
        <a:p>
          <a:endParaRPr lang="en-US"/>
        </a:p>
      </dgm:t>
    </dgm:pt>
    <dgm:pt modelId="{1579661E-6666-472A-81D6-757FEC8399C0}" type="sibTrans" cxnId="{517024FA-B4CF-4B11-92A2-115CA5E0AF9E}">
      <dgm:prSet/>
      <dgm:spPr/>
      <dgm:t>
        <a:bodyPr/>
        <a:lstStyle/>
        <a:p>
          <a:endParaRPr lang="en-US"/>
        </a:p>
      </dgm:t>
    </dgm:pt>
    <dgm:pt modelId="{06BA8FED-FAEC-48AF-9FA8-E1B1B78F65E1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Shift</a:t>
          </a:r>
        </a:p>
      </dgm:t>
    </dgm:pt>
    <dgm:pt modelId="{669DCD14-B36B-41B4-B340-D3CAF1F74E53}" type="parTrans" cxnId="{08CC7043-CC57-4F1A-AF89-D710193D661E}">
      <dgm:prSet/>
      <dgm:spPr/>
      <dgm:t>
        <a:bodyPr/>
        <a:lstStyle/>
        <a:p>
          <a:endParaRPr lang="en-US"/>
        </a:p>
      </dgm:t>
    </dgm:pt>
    <dgm:pt modelId="{56E371D6-7881-4B20-9886-82E47E4F4841}" type="sibTrans" cxnId="{08CC7043-CC57-4F1A-AF89-D710193D661E}">
      <dgm:prSet/>
      <dgm:spPr/>
      <dgm:t>
        <a:bodyPr/>
        <a:lstStyle/>
        <a:p>
          <a:endParaRPr lang="en-US"/>
        </a:p>
      </dgm:t>
    </dgm:pt>
    <dgm:pt modelId="{1E7FC24C-F191-458B-9688-C9325D65DD7F}">
      <dgm:prSet phldrT="[Text]"/>
      <dgm:spPr/>
      <dgm:t>
        <a:bodyPr/>
        <a:lstStyle/>
        <a:p>
          <a:r>
            <a:rPr lang="en-US" b="0" dirty="0">
              <a:solidFill>
                <a:srgbClr val="FF0000"/>
              </a:solidFill>
            </a:rPr>
            <a:t>Instability</a:t>
          </a:r>
        </a:p>
      </dgm:t>
    </dgm:pt>
    <dgm:pt modelId="{14FFC6F9-744F-45ED-B44B-C49180C57792}" type="parTrans" cxnId="{46652A36-C532-4481-8317-B5D9DB77EED2}">
      <dgm:prSet/>
      <dgm:spPr/>
      <dgm:t>
        <a:bodyPr/>
        <a:lstStyle/>
        <a:p>
          <a:endParaRPr lang="en-US"/>
        </a:p>
      </dgm:t>
    </dgm:pt>
    <dgm:pt modelId="{843E28B2-8502-4F23-8F2E-95A3F33DAFD2}" type="sibTrans" cxnId="{46652A36-C532-4481-8317-B5D9DB77EED2}">
      <dgm:prSet/>
      <dgm:spPr/>
      <dgm:t>
        <a:bodyPr/>
        <a:lstStyle/>
        <a:p>
          <a:endParaRPr lang="en-US"/>
        </a:p>
      </dgm:t>
    </dgm:pt>
    <dgm:pt modelId="{C77A1A24-ADBA-4441-B734-BB577C10A9B3}">
      <dgm:prSet/>
      <dgm:spPr/>
      <dgm:t>
        <a:bodyPr/>
        <a:lstStyle/>
        <a:p>
          <a:r>
            <a:rPr lang="en-US" dirty="0"/>
            <a:t>Change</a:t>
          </a:r>
        </a:p>
      </dgm:t>
    </dgm:pt>
    <dgm:pt modelId="{94E5F4AA-AC45-4527-B44D-CF8B321284D7}" type="parTrans" cxnId="{1534BB7E-FF8C-4532-9447-7FC02C04B995}">
      <dgm:prSet/>
      <dgm:spPr/>
      <dgm:t>
        <a:bodyPr/>
        <a:lstStyle/>
        <a:p>
          <a:endParaRPr lang="en-US"/>
        </a:p>
      </dgm:t>
    </dgm:pt>
    <dgm:pt modelId="{8C0D1136-B298-4CB8-A2C1-C85610814D92}" type="sibTrans" cxnId="{1534BB7E-FF8C-4532-9447-7FC02C04B995}">
      <dgm:prSet/>
      <dgm:spPr/>
      <dgm:t>
        <a:bodyPr/>
        <a:lstStyle/>
        <a:p>
          <a:endParaRPr lang="en-US"/>
        </a:p>
      </dgm:t>
    </dgm:pt>
    <dgm:pt modelId="{C228DAEB-5A8A-4F2D-BAF4-7DD3E61C4C54}">
      <dgm:prSet/>
      <dgm:spPr/>
      <dgm:t>
        <a:bodyPr/>
        <a:lstStyle/>
        <a:p>
          <a:r>
            <a:rPr lang="en-US" dirty="0">
              <a:solidFill>
                <a:srgbClr val="00B050"/>
              </a:solidFill>
            </a:rPr>
            <a:t>Shift</a:t>
          </a:r>
        </a:p>
      </dgm:t>
    </dgm:pt>
    <dgm:pt modelId="{ECD85938-76B1-4B7F-AAFB-1A29AE13A0AF}" type="parTrans" cxnId="{0E8889CC-FD44-4E1D-A319-D6C6E737EA61}">
      <dgm:prSet/>
      <dgm:spPr/>
      <dgm:t>
        <a:bodyPr/>
        <a:lstStyle/>
        <a:p>
          <a:endParaRPr lang="en-US"/>
        </a:p>
      </dgm:t>
    </dgm:pt>
    <dgm:pt modelId="{70991746-D665-4A44-B285-094415C983F8}" type="sibTrans" cxnId="{0E8889CC-FD44-4E1D-A319-D6C6E737EA61}">
      <dgm:prSet/>
      <dgm:spPr/>
      <dgm:t>
        <a:bodyPr/>
        <a:lstStyle/>
        <a:p>
          <a:endParaRPr lang="en-US"/>
        </a:p>
      </dgm:t>
    </dgm:pt>
    <dgm:pt modelId="{A218D6E2-9B33-4181-BB5B-3693BD349146}">
      <dgm:prSet/>
      <dgm:spPr/>
      <dgm:t>
        <a:bodyPr/>
        <a:lstStyle/>
        <a:p>
          <a:endParaRPr lang="en-US" dirty="0"/>
        </a:p>
      </dgm:t>
    </dgm:pt>
    <dgm:pt modelId="{14C70494-E1A6-4FD3-8A33-990AA0F48E8B}" type="parTrans" cxnId="{EFC85077-2AA9-46D1-8551-BE6D80E941F9}">
      <dgm:prSet/>
      <dgm:spPr/>
      <dgm:t>
        <a:bodyPr/>
        <a:lstStyle/>
        <a:p>
          <a:endParaRPr lang="en-US"/>
        </a:p>
      </dgm:t>
    </dgm:pt>
    <dgm:pt modelId="{418D70A8-9391-4B8E-97CB-C0ED7D575371}" type="sibTrans" cxnId="{EFC85077-2AA9-46D1-8551-BE6D80E941F9}">
      <dgm:prSet/>
      <dgm:spPr/>
      <dgm:t>
        <a:bodyPr/>
        <a:lstStyle/>
        <a:p>
          <a:endParaRPr lang="en-US"/>
        </a:p>
      </dgm:t>
    </dgm:pt>
    <dgm:pt modelId="{0936FE35-CAD1-4380-896B-53F521B96770}">
      <dgm:prSet/>
      <dgm:spPr/>
      <dgm:t>
        <a:bodyPr/>
        <a:lstStyle/>
        <a:p>
          <a:r>
            <a:rPr lang="en-US" dirty="0">
              <a:solidFill>
                <a:srgbClr val="00B050"/>
              </a:solidFill>
            </a:rPr>
            <a:t>Performance</a:t>
          </a:r>
        </a:p>
      </dgm:t>
    </dgm:pt>
    <dgm:pt modelId="{EEFA16A9-E45B-4001-8B1E-C11195D63CFB}" type="parTrans" cxnId="{DA9424DB-4737-49DE-AA23-5066E07D9F5B}">
      <dgm:prSet/>
      <dgm:spPr/>
      <dgm:t>
        <a:bodyPr/>
        <a:lstStyle/>
        <a:p>
          <a:endParaRPr lang="en-US"/>
        </a:p>
      </dgm:t>
    </dgm:pt>
    <dgm:pt modelId="{6B14F176-05FB-428E-ACE5-8C3CFA0CF2DE}" type="sibTrans" cxnId="{DA9424DB-4737-49DE-AA23-5066E07D9F5B}">
      <dgm:prSet/>
      <dgm:spPr/>
      <dgm:t>
        <a:bodyPr/>
        <a:lstStyle/>
        <a:p>
          <a:endParaRPr lang="en-US"/>
        </a:p>
      </dgm:t>
    </dgm:pt>
    <dgm:pt modelId="{37CBDCBF-5517-480A-8FDF-31A79BD2C860}">
      <dgm:prSet/>
      <dgm:spPr/>
      <dgm:t>
        <a:bodyPr/>
        <a:lstStyle/>
        <a:p>
          <a:r>
            <a:rPr lang="en-US" dirty="0">
              <a:solidFill>
                <a:srgbClr val="00B050"/>
              </a:solidFill>
            </a:rPr>
            <a:t>Location</a:t>
          </a:r>
        </a:p>
      </dgm:t>
    </dgm:pt>
    <dgm:pt modelId="{44192AC0-D3AA-480B-9675-44125039DA4D}" type="parTrans" cxnId="{3124F488-BD35-4F12-B43A-A490DCE69D67}">
      <dgm:prSet/>
      <dgm:spPr/>
      <dgm:t>
        <a:bodyPr/>
        <a:lstStyle/>
        <a:p>
          <a:endParaRPr lang="en-US"/>
        </a:p>
      </dgm:t>
    </dgm:pt>
    <dgm:pt modelId="{3DF3DDEA-386E-4BB8-AE19-556F60048B23}" type="sibTrans" cxnId="{3124F488-BD35-4F12-B43A-A490DCE69D67}">
      <dgm:prSet/>
      <dgm:spPr/>
      <dgm:t>
        <a:bodyPr/>
        <a:lstStyle/>
        <a:p>
          <a:endParaRPr lang="en-US"/>
        </a:p>
      </dgm:t>
    </dgm:pt>
    <dgm:pt modelId="{BE29613B-345B-455F-86E3-AFFB8FD47678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Appraisal </a:t>
          </a:r>
        </a:p>
      </dgm:t>
    </dgm:pt>
    <dgm:pt modelId="{F5569D81-A6D0-4F59-8F0D-5C89EE253753}" type="parTrans" cxnId="{F442F720-AA19-46A7-B218-3F103CCE5CD7}">
      <dgm:prSet/>
      <dgm:spPr/>
      <dgm:t>
        <a:bodyPr/>
        <a:lstStyle/>
        <a:p>
          <a:endParaRPr lang="en-US"/>
        </a:p>
      </dgm:t>
    </dgm:pt>
    <dgm:pt modelId="{9B2DE1FF-40D9-4884-B572-06695EBF4E37}" type="sibTrans" cxnId="{F442F720-AA19-46A7-B218-3F103CCE5CD7}">
      <dgm:prSet/>
      <dgm:spPr/>
      <dgm:t>
        <a:bodyPr/>
        <a:lstStyle/>
        <a:p>
          <a:endParaRPr lang="en-US"/>
        </a:p>
      </dgm:t>
    </dgm:pt>
    <dgm:pt modelId="{6AC2541B-2C06-4188-93DC-2B9B28FCF7A8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Rewards</a:t>
          </a:r>
        </a:p>
      </dgm:t>
    </dgm:pt>
    <dgm:pt modelId="{F285AADE-CD91-428A-B346-96539FB50D49}" type="parTrans" cxnId="{33EC0A66-7934-4BDC-B479-F72F8E5F794E}">
      <dgm:prSet/>
      <dgm:spPr/>
      <dgm:t>
        <a:bodyPr/>
        <a:lstStyle/>
        <a:p>
          <a:endParaRPr lang="en-US"/>
        </a:p>
      </dgm:t>
    </dgm:pt>
    <dgm:pt modelId="{82767223-B749-4570-9CD9-AFA48C45CCDD}" type="sibTrans" cxnId="{33EC0A66-7934-4BDC-B479-F72F8E5F794E}">
      <dgm:prSet/>
      <dgm:spPr/>
      <dgm:t>
        <a:bodyPr/>
        <a:lstStyle/>
        <a:p>
          <a:endParaRPr lang="en-US"/>
        </a:p>
      </dgm:t>
    </dgm:pt>
    <dgm:pt modelId="{9A3ED674-40E8-4D1E-9393-6F477613DF18}">
      <dgm:prSet phldrT="[Text]"/>
      <dgm:spPr/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Lack of Feedback</a:t>
          </a:r>
        </a:p>
      </dgm:t>
    </dgm:pt>
    <dgm:pt modelId="{5049A0A5-885C-4244-B66D-57CBFD23F338}" type="parTrans" cxnId="{955396F8-897F-42D9-B0D1-EBAE9CFDB357}">
      <dgm:prSet/>
      <dgm:spPr/>
      <dgm:t>
        <a:bodyPr/>
        <a:lstStyle/>
        <a:p>
          <a:endParaRPr lang="en-US"/>
        </a:p>
      </dgm:t>
    </dgm:pt>
    <dgm:pt modelId="{53FD8182-CBBB-492B-B515-5DC7D04273F3}" type="sibTrans" cxnId="{955396F8-897F-42D9-B0D1-EBAE9CFDB357}">
      <dgm:prSet/>
      <dgm:spPr/>
      <dgm:t>
        <a:bodyPr/>
        <a:lstStyle/>
        <a:p>
          <a:endParaRPr lang="en-US"/>
        </a:p>
      </dgm:t>
    </dgm:pt>
    <dgm:pt modelId="{0F7E8C37-127A-47C1-B992-8AD1217B95E8}">
      <dgm:prSet phldrT="[Text]"/>
      <dgm:spPr/>
      <dgm:t>
        <a:bodyPr/>
        <a:lstStyle/>
        <a:p>
          <a:endParaRPr lang="en-US" dirty="0"/>
        </a:p>
      </dgm:t>
    </dgm:pt>
    <dgm:pt modelId="{4297722F-D16D-4DC9-9166-C6EF0CC4A3D1}" type="parTrans" cxnId="{B383861C-9175-43C5-AD40-8775B7062DE0}">
      <dgm:prSet/>
      <dgm:spPr/>
      <dgm:t>
        <a:bodyPr/>
        <a:lstStyle/>
        <a:p>
          <a:endParaRPr lang="en-US"/>
        </a:p>
      </dgm:t>
    </dgm:pt>
    <dgm:pt modelId="{1793FDD3-157A-44CD-BD93-602EFE6FC853}" type="sibTrans" cxnId="{B383861C-9175-43C5-AD40-8775B7062DE0}">
      <dgm:prSet/>
      <dgm:spPr/>
      <dgm:t>
        <a:bodyPr/>
        <a:lstStyle/>
        <a:p>
          <a:endParaRPr lang="en-US"/>
        </a:p>
      </dgm:t>
    </dgm:pt>
    <dgm:pt modelId="{E804FDC1-A616-4BAA-B13D-DC5CE4F10CD0}">
      <dgm:prSet phldrT="[Text]"/>
      <dgm:spPr/>
      <dgm:t>
        <a:bodyPr/>
        <a:lstStyle/>
        <a:p>
          <a:r>
            <a:rPr lang="en-US" b="0" dirty="0">
              <a:solidFill>
                <a:srgbClr val="FF0000"/>
              </a:solidFill>
            </a:rPr>
            <a:t>Brand</a:t>
          </a:r>
        </a:p>
      </dgm:t>
    </dgm:pt>
    <dgm:pt modelId="{27D57E7F-5CB5-4800-BD28-1323F0334337}" type="parTrans" cxnId="{7039516B-DCB2-4EF0-A01D-65792354322D}">
      <dgm:prSet/>
      <dgm:spPr/>
      <dgm:t>
        <a:bodyPr/>
        <a:lstStyle/>
        <a:p>
          <a:endParaRPr lang="en-US"/>
        </a:p>
      </dgm:t>
    </dgm:pt>
    <dgm:pt modelId="{ACC29D79-B3A4-4759-8C26-D8E50624247D}" type="sibTrans" cxnId="{7039516B-DCB2-4EF0-A01D-65792354322D}">
      <dgm:prSet/>
      <dgm:spPr/>
      <dgm:t>
        <a:bodyPr/>
        <a:lstStyle/>
        <a:p>
          <a:endParaRPr lang="en-US"/>
        </a:p>
      </dgm:t>
    </dgm:pt>
    <dgm:pt modelId="{4E342F74-55CA-45AE-B236-94DA704287A5}">
      <dgm:prSet phldrT="[Text]"/>
      <dgm:spPr/>
      <dgm:t>
        <a:bodyPr/>
        <a:lstStyle/>
        <a:p>
          <a:r>
            <a:rPr lang="en-US" b="0" dirty="0">
              <a:solidFill>
                <a:schemeClr val="accent1">
                  <a:lumMod val="75000"/>
                </a:schemeClr>
              </a:solidFill>
            </a:rPr>
            <a:t>Rewards</a:t>
          </a:r>
        </a:p>
      </dgm:t>
    </dgm:pt>
    <dgm:pt modelId="{C15A2A12-5D72-4D38-982E-BCA738957A41}" type="parTrans" cxnId="{7515DB57-611F-41ED-98C7-598EDF34E847}">
      <dgm:prSet/>
      <dgm:spPr/>
      <dgm:t>
        <a:bodyPr/>
        <a:lstStyle/>
        <a:p>
          <a:endParaRPr lang="en-US"/>
        </a:p>
      </dgm:t>
    </dgm:pt>
    <dgm:pt modelId="{4C3DFD05-BFA8-474A-95EB-B6E16A3A16B0}" type="sibTrans" cxnId="{7515DB57-611F-41ED-98C7-598EDF34E847}">
      <dgm:prSet/>
      <dgm:spPr/>
      <dgm:t>
        <a:bodyPr/>
        <a:lstStyle/>
        <a:p>
          <a:endParaRPr lang="en-US"/>
        </a:p>
      </dgm:t>
    </dgm:pt>
    <dgm:pt modelId="{C7FD1EA8-84DE-40F7-8B37-A4210B07A591}">
      <dgm:prSet phldrT="[Text]"/>
      <dgm:spPr/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Bad Behavior </a:t>
          </a:r>
        </a:p>
      </dgm:t>
    </dgm:pt>
    <dgm:pt modelId="{AF5A209A-0D89-4653-A525-062735F968DA}" type="parTrans" cxnId="{BB316659-D115-4749-A252-6F4BAF7FBDD7}">
      <dgm:prSet/>
      <dgm:spPr/>
      <dgm:t>
        <a:bodyPr/>
        <a:lstStyle/>
        <a:p>
          <a:endParaRPr lang="en-US"/>
        </a:p>
      </dgm:t>
    </dgm:pt>
    <dgm:pt modelId="{AA41ED78-704F-44C3-9D27-9821E4DBC9A5}" type="sibTrans" cxnId="{BB316659-D115-4749-A252-6F4BAF7FBDD7}">
      <dgm:prSet/>
      <dgm:spPr/>
      <dgm:t>
        <a:bodyPr/>
        <a:lstStyle/>
        <a:p>
          <a:endParaRPr lang="en-US"/>
        </a:p>
      </dgm:t>
    </dgm:pt>
    <dgm:pt modelId="{796FE327-53DB-476E-9CCB-A57D58B6B50B}">
      <dgm:prSet/>
      <dgm:spPr/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Teamwork </a:t>
          </a:r>
        </a:p>
      </dgm:t>
    </dgm:pt>
    <dgm:pt modelId="{DB38A6B2-96B1-4F0F-9627-87FF6B547046}" type="parTrans" cxnId="{D881034E-2CA7-47A5-84A2-3B551797DB5A}">
      <dgm:prSet/>
      <dgm:spPr/>
      <dgm:t>
        <a:bodyPr/>
        <a:lstStyle/>
        <a:p>
          <a:endParaRPr lang="en-US"/>
        </a:p>
      </dgm:t>
    </dgm:pt>
    <dgm:pt modelId="{FEF5D958-2992-4FC0-8BC6-B7CEFFD3A6EF}" type="sibTrans" cxnId="{D881034E-2CA7-47A5-84A2-3B551797DB5A}">
      <dgm:prSet/>
      <dgm:spPr/>
      <dgm:t>
        <a:bodyPr/>
        <a:lstStyle/>
        <a:p>
          <a:endParaRPr lang="en-US"/>
        </a:p>
      </dgm:t>
    </dgm:pt>
    <dgm:pt modelId="{770C0BD8-CC99-48A7-9C81-68ECF3643AAB}">
      <dgm:prSet phldrT="[Text]"/>
      <dgm:spPr/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Lack of Openness</a:t>
          </a:r>
        </a:p>
      </dgm:t>
    </dgm:pt>
    <dgm:pt modelId="{565FD6B9-5D94-4BC4-9099-4929C260B777}" type="parTrans" cxnId="{126A24A2-0959-4147-B95E-3850EA0FF508}">
      <dgm:prSet/>
      <dgm:spPr/>
      <dgm:t>
        <a:bodyPr/>
        <a:lstStyle/>
        <a:p>
          <a:endParaRPr lang="en-US"/>
        </a:p>
      </dgm:t>
    </dgm:pt>
    <dgm:pt modelId="{EEDDFE53-3084-4211-8D8C-1F32F3AA31AE}" type="sibTrans" cxnId="{126A24A2-0959-4147-B95E-3850EA0FF508}">
      <dgm:prSet/>
      <dgm:spPr/>
      <dgm:t>
        <a:bodyPr/>
        <a:lstStyle/>
        <a:p>
          <a:endParaRPr lang="en-US"/>
        </a:p>
      </dgm:t>
    </dgm:pt>
    <dgm:pt modelId="{615986AA-DA3C-4FE2-9AEE-8DD6EF19A78B}">
      <dgm:prSet phldrT="[Text]"/>
      <dgm:spPr/>
      <dgm:t>
        <a:bodyPr/>
        <a:lstStyle/>
        <a:p>
          <a:r>
            <a:rPr lang="en-US" b="0" dirty="0">
              <a:solidFill>
                <a:schemeClr val="accent1">
                  <a:lumMod val="75000"/>
                </a:schemeClr>
              </a:solidFill>
            </a:rPr>
            <a:t>Discrimination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F817A54C-1D73-4B6B-84C7-42631B530FD0}" type="parTrans" cxnId="{7C472413-FE90-4BCD-B6A2-EAE964453561}">
      <dgm:prSet/>
      <dgm:spPr/>
      <dgm:t>
        <a:bodyPr/>
        <a:lstStyle/>
        <a:p>
          <a:endParaRPr lang="en-US"/>
        </a:p>
      </dgm:t>
    </dgm:pt>
    <dgm:pt modelId="{6FE992D8-CA63-48B7-A131-C43AE1EC91AF}" type="sibTrans" cxnId="{7C472413-FE90-4BCD-B6A2-EAE964453561}">
      <dgm:prSet/>
      <dgm:spPr/>
      <dgm:t>
        <a:bodyPr/>
        <a:lstStyle/>
        <a:p>
          <a:endParaRPr lang="en-US"/>
        </a:p>
      </dgm:t>
    </dgm:pt>
    <dgm:pt modelId="{C85ED2B9-ADB0-4CCC-950A-892941FF6C12}">
      <dgm:prSet phldrT="[Text]"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Conflict</a:t>
          </a:r>
        </a:p>
      </dgm:t>
    </dgm:pt>
    <dgm:pt modelId="{341050F2-DC28-4A81-8256-7B0EE9902A95}" type="parTrans" cxnId="{C2F1CB61-430A-4EA7-9621-B77CF3B4A3C3}">
      <dgm:prSet/>
      <dgm:spPr/>
      <dgm:t>
        <a:bodyPr/>
        <a:lstStyle/>
        <a:p>
          <a:endParaRPr lang="en-US"/>
        </a:p>
      </dgm:t>
    </dgm:pt>
    <dgm:pt modelId="{D62F406D-1DE8-422A-BEEF-9552F0CD03FF}" type="sibTrans" cxnId="{C2F1CB61-430A-4EA7-9621-B77CF3B4A3C3}">
      <dgm:prSet/>
      <dgm:spPr/>
      <dgm:t>
        <a:bodyPr/>
        <a:lstStyle/>
        <a:p>
          <a:endParaRPr lang="en-US"/>
        </a:p>
      </dgm:t>
    </dgm:pt>
    <dgm:pt modelId="{3556147F-4E32-4206-A193-E1D401455C06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Opportunities</a:t>
          </a:r>
        </a:p>
      </dgm:t>
    </dgm:pt>
    <dgm:pt modelId="{90236BC1-EBC9-486A-B3A4-F6B217914B47}" type="parTrans" cxnId="{663763E0-1707-4FAD-B7D4-0F6DA1F0FB75}">
      <dgm:prSet/>
      <dgm:spPr/>
      <dgm:t>
        <a:bodyPr/>
        <a:lstStyle/>
        <a:p>
          <a:endParaRPr lang="en-US"/>
        </a:p>
      </dgm:t>
    </dgm:pt>
    <dgm:pt modelId="{C784DACF-E19D-4A0B-BC34-47E11AAA8A6F}" type="sibTrans" cxnId="{663763E0-1707-4FAD-B7D4-0F6DA1F0FB75}">
      <dgm:prSet/>
      <dgm:spPr/>
      <dgm:t>
        <a:bodyPr/>
        <a:lstStyle/>
        <a:p>
          <a:endParaRPr lang="en-US"/>
        </a:p>
      </dgm:t>
    </dgm:pt>
    <dgm:pt modelId="{506B889B-1AFE-4AC9-828E-3C29ED83931A}">
      <dgm:prSet phldrT="[Text]"/>
      <dgm:spPr/>
      <dgm:t>
        <a:bodyPr/>
        <a:lstStyle/>
        <a:p>
          <a:endParaRPr lang="en-US" dirty="0">
            <a:solidFill>
              <a:srgbClr val="0070C0"/>
            </a:solidFill>
          </a:endParaRPr>
        </a:p>
      </dgm:t>
    </dgm:pt>
    <dgm:pt modelId="{E22A405C-DA96-4A74-86D1-B3A77FCF52B2}" type="parTrans" cxnId="{9CDC1686-B803-4CC5-8916-CF02F5261B2B}">
      <dgm:prSet/>
      <dgm:spPr/>
      <dgm:t>
        <a:bodyPr/>
        <a:lstStyle/>
        <a:p>
          <a:endParaRPr lang="en-US"/>
        </a:p>
      </dgm:t>
    </dgm:pt>
    <dgm:pt modelId="{CE8B7411-74E3-49D1-B99B-8B893416D132}" type="sibTrans" cxnId="{9CDC1686-B803-4CC5-8916-CF02F5261B2B}">
      <dgm:prSet/>
      <dgm:spPr/>
      <dgm:t>
        <a:bodyPr/>
        <a:lstStyle/>
        <a:p>
          <a:endParaRPr lang="en-US"/>
        </a:p>
      </dgm:t>
    </dgm:pt>
    <dgm:pt modelId="{141ABAFA-FD49-4324-BCE3-39C2F716941C}" type="pres">
      <dgm:prSet presAssocID="{D88FC0A0-8B86-44F4-B497-0CFC5FE324CA}" presName="Name0" presStyleCnt="0">
        <dgm:presLayoutVars>
          <dgm:dir/>
          <dgm:animLvl val="lvl"/>
          <dgm:resizeHandles val="exact"/>
        </dgm:presLayoutVars>
      </dgm:prSet>
      <dgm:spPr/>
    </dgm:pt>
    <dgm:pt modelId="{9E2D3C59-F1DC-4953-BF50-7AA8EC351FF2}" type="pres">
      <dgm:prSet presAssocID="{22250506-A0BF-4623-A807-F9EA9A8A3E31}" presName="composite" presStyleCnt="0"/>
      <dgm:spPr/>
    </dgm:pt>
    <dgm:pt modelId="{C20950A9-2E92-485E-9E42-DDA33E726398}" type="pres">
      <dgm:prSet presAssocID="{22250506-A0BF-4623-A807-F9EA9A8A3E31}" presName="parTx" presStyleLbl="alignNode1" presStyleIdx="0" presStyleCnt="8">
        <dgm:presLayoutVars>
          <dgm:chMax val="0"/>
          <dgm:chPref val="0"/>
          <dgm:bulletEnabled val="1"/>
        </dgm:presLayoutVars>
      </dgm:prSet>
      <dgm:spPr/>
    </dgm:pt>
    <dgm:pt modelId="{219D9361-D615-4DE2-ABB6-13267BFF07EE}" type="pres">
      <dgm:prSet presAssocID="{22250506-A0BF-4623-A807-F9EA9A8A3E31}" presName="desTx" presStyleLbl="alignAccFollowNode1" presStyleIdx="0" presStyleCnt="8">
        <dgm:presLayoutVars>
          <dgm:bulletEnabled val="1"/>
        </dgm:presLayoutVars>
      </dgm:prSet>
      <dgm:spPr/>
    </dgm:pt>
    <dgm:pt modelId="{3C311D80-F17D-44B2-B7FA-F5FEE3B64500}" type="pres">
      <dgm:prSet presAssocID="{475F2A03-6D56-475B-B6FB-A9AA8445FAAC}" presName="space" presStyleCnt="0"/>
      <dgm:spPr/>
    </dgm:pt>
    <dgm:pt modelId="{D98D2F33-F904-458D-8D19-6F84E907AC61}" type="pres">
      <dgm:prSet presAssocID="{31280D2C-8E16-453D-96F0-824B1332F81B}" presName="composite" presStyleCnt="0"/>
      <dgm:spPr/>
    </dgm:pt>
    <dgm:pt modelId="{53E55C86-E8E7-4B98-9BE7-00CA05563A3D}" type="pres">
      <dgm:prSet presAssocID="{31280D2C-8E16-453D-96F0-824B1332F81B}" presName="parTx" presStyleLbl="alignNode1" presStyleIdx="1" presStyleCnt="8">
        <dgm:presLayoutVars>
          <dgm:chMax val="0"/>
          <dgm:chPref val="0"/>
          <dgm:bulletEnabled val="1"/>
        </dgm:presLayoutVars>
      </dgm:prSet>
      <dgm:spPr/>
    </dgm:pt>
    <dgm:pt modelId="{45EC3E65-CABC-4BB1-ABA7-6DF79B049A9D}" type="pres">
      <dgm:prSet presAssocID="{31280D2C-8E16-453D-96F0-824B1332F81B}" presName="desTx" presStyleLbl="alignAccFollowNode1" presStyleIdx="1" presStyleCnt="8">
        <dgm:presLayoutVars>
          <dgm:bulletEnabled val="1"/>
        </dgm:presLayoutVars>
      </dgm:prSet>
      <dgm:spPr/>
    </dgm:pt>
    <dgm:pt modelId="{945BC7B7-8807-416A-AF4D-DDB40178EC46}" type="pres">
      <dgm:prSet presAssocID="{06BF4E7A-7450-4084-B5D6-16B4EB8DE3BB}" presName="space" presStyleCnt="0"/>
      <dgm:spPr/>
    </dgm:pt>
    <dgm:pt modelId="{E824BE0E-8674-42D6-8619-833CEB54CFAC}" type="pres">
      <dgm:prSet presAssocID="{6219DAE0-2FD7-4682-93F0-B69E25E9AB6B}" presName="composite" presStyleCnt="0"/>
      <dgm:spPr/>
    </dgm:pt>
    <dgm:pt modelId="{85F179EA-126C-4BCA-B019-C1D29C5A432F}" type="pres">
      <dgm:prSet presAssocID="{6219DAE0-2FD7-4682-93F0-B69E25E9AB6B}" presName="parTx" presStyleLbl="alignNode1" presStyleIdx="2" presStyleCnt="8">
        <dgm:presLayoutVars>
          <dgm:chMax val="0"/>
          <dgm:chPref val="0"/>
          <dgm:bulletEnabled val="1"/>
        </dgm:presLayoutVars>
      </dgm:prSet>
      <dgm:spPr/>
    </dgm:pt>
    <dgm:pt modelId="{A7B7B369-C148-4FD6-BEF3-D987985D7A17}" type="pres">
      <dgm:prSet presAssocID="{6219DAE0-2FD7-4682-93F0-B69E25E9AB6B}" presName="desTx" presStyleLbl="alignAccFollowNode1" presStyleIdx="2" presStyleCnt="8">
        <dgm:presLayoutVars>
          <dgm:bulletEnabled val="1"/>
        </dgm:presLayoutVars>
      </dgm:prSet>
      <dgm:spPr/>
    </dgm:pt>
    <dgm:pt modelId="{B198ACA3-0CE2-4708-BDF1-A248F1F4403E}" type="pres">
      <dgm:prSet presAssocID="{186757CE-F9D9-410B-8882-E395EBB61F48}" presName="space" presStyleCnt="0"/>
      <dgm:spPr/>
    </dgm:pt>
    <dgm:pt modelId="{A417133C-B124-42F4-8219-83FF28D299EE}" type="pres">
      <dgm:prSet presAssocID="{9AEDF628-8620-4095-B13F-6BA4E34B67E6}" presName="composite" presStyleCnt="0"/>
      <dgm:spPr/>
    </dgm:pt>
    <dgm:pt modelId="{C6ACD6EE-12A3-480B-8A6D-9627516F4008}" type="pres">
      <dgm:prSet presAssocID="{9AEDF628-8620-4095-B13F-6BA4E34B67E6}" presName="parTx" presStyleLbl="alignNode1" presStyleIdx="3" presStyleCnt="8">
        <dgm:presLayoutVars>
          <dgm:chMax val="0"/>
          <dgm:chPref val="0"/>
          <dgm:bulletEnabled val="1"/>
        </dgm:presLayoutVars>
      </dgm:prSet>
      <dgm:spPr/>
    </dgm:pt>
    <dgm:pt modelId="{76A685A9-A249-45C5-95B4-00A3D8F93523}" type="pres">
      <dgm:prSet presAssocID="{9AEDF628-8620-4095-B13F-6BA4E34B67E6}" presName="desTx" presStyleLbl="alignAccFollowNode1" presStyleIdx="3" presStyleCnt="8">
        <dgm:presLayoutVars>
          <dgm:bulletEnabled val="1"/>
        </dgm:presLayoutVars>
      </dgm:prSet>
      <dgm:spPr/>
    </dgm:pt>
    <dgm:pt modelId="{3B7994D6-A4A1-4AFA-AD1A-3F7573BBA4E9}" type="pres">
      <dgm:prSet presAssocID="{F1AA3860-3AB7-4236-A344-3DCB8DFDB9DA}" presName="space" presStyleCnt="0"/>
      <dgm:spPr/>
    </dgm:pt>
    <dgm:pt modelId="{FA7F0C14-4839-4CBF-9A05-34E32AD9FF06}" type="pres">
      <dgm:prSet presAssocID="{92EF4DE2-5D48-48E8-A0C4-21D7E473E744}" presName="composite" presStyleCnt="0"/>
      <dgm:spPr/>
    </dgm:pt>
    <dgm:pt modelId="{F34BCB42-1912-484E-8ACD-86A4A437D155}" type="pres">
      <dgm:prSet presAssocID="{92EF4DE2-5D48-48E8-A0C4-21D7E473E744}" presName="parTx" presStyleLbl="alignNode1" presStyleIdx="4" presStyleCnt="8">
        <dgm:presLayoutVars>
          <dgm:chMax val="0"/>
          <dgm:chPref val="0"/>
          <dgm:bulletEnabled val="1"/>
        </dgm:presLayoutVars>
      </dgm:prSet>
      <dgm:spPr/>
    </dgm:pt>
    <dgm:pt modelId="{63E83EC5-03E9-413F-9C27-289F4BC84132}" type="pres">
      <dgm:prSet presAssocID="{92EF4DE2-5D48-48E8-A0C4-21D7E473E744}" presName="desTx" presStyleLbl="alignAccFollowNode1" presStyleIdx="4" presStyleCnt="8">
        <dgm:presLayoutVars>
          <dgm:bulletEnabled val="1"/>
        </dgm:presLayoutVars>
      </dgm:prSet>
      <dgm:spPr/>
    </dgm:pt>
    <dgm:pt modelId="{E881F8F4-8E4B-46CC-882E-1FBD460FE7A7}" type="pres">
      <dgm:prSet presAssocID="{B36AA1CD-2D48-4B29-8499-B3B46CE8CA89}" presName="space" presStyleCnt="0"/>
      <dgm:spPr/>
    </dgm:pt>
    <dgm:pt modelId="{6867F777-5915-49F8-866A-8D92466EF5DF}" type="pres">
      <dgm:prSet presAssocID="{76B3516D-86F7-472F-9C78-C710F50A35AC}" presName="composite" presStyleCnt="0"/>
      <dgm:spPr/>
    </dgm:pt>
    <dgm:pt modelId="{FA7292C8-C87B-42C5-9856-A16A983F5701}" type="pres">
      <dgm:prSet presAssocID="{76B3516D-86F7-472F-9C78-C710F50A35AC}" presName="parTx" presStyleLbl="alignNode1" presStyleIdx="5" presStyleCnt="8">
        <dgm:presLayoutVars>
          <dgm:chMax val="0"/>
          <dgm:chPref val="0"/>
          <dgm:bulletEnabled val="1"/>
        </dgm:presLayoutVars>
      </dgm:prSet>
      <dgm:spPr/>
    </dgm:pt>
    <dgm:pt modelId="{9475EE12-6EB0-427C-990D-AC262A8E0550}" type="pres">
      <dgm:prSet presAssocID="{76B3516D-86F7-472F-9C78-C710F50A35AC}" presName="desTx" presStyleLbl="alignAccFollowNode1" presStyleIdx="5" presStyleCnt="8">
        <dgm:presLayoutVars>
          <dgm:bulletEnabled val="1"/>
        </dgm:presLayoutVars>
      </dgm:prSet>
      <dgm:spPr/>
    </dgm:pt>
    <dgm:pt modelId="{780C9518-BFF2-467E-94C0-464B5C36FEE5}" type="pres">
      <dgm:prSet presAssocID="{065D1653-240B-4F05-A639-7F1F6CE72445}" presName="space" presStyleCnt="0"/>
      <dgm:spPr/>
    </dgm:pt>
    <dgm:pt modelId="{39D9B7E8-85F4-4EAF-907E-D02707723F6F}" type="pres">
      <dgm:prSet presAssocID="{CF4C291A-C829-45F7-9E85-9636B10D9D9F}" presName="composite" presStyleCnt="0"/>
      <dgm:spPr/>
    </dgm:pt>
    <dgm:pt modelId="{8F783357-942A-41D3-B9D7-214426E82E9C}" type="pres">
      <dgm:prSet presAssocID="{CF4C291A-C829-45F7-9E85-9636B10D9D9F}" presName="parTx" presStyleLbl="alignNode1" presStyleIdx="6" presStyleCnt="8">
        <dgm:presLayoutVars>
          <dgm:chMax val="0"/>
          <dgm:chPref val="0"/>
          <dgm:bulletEnabled val="1"/>
        </dgm:presLayoutVars>
      </dgm:prSet>
      <dgm:spPr/>
    </dgm:pt>
    <dgm:pt modelId="{D9E15E16-ACA3-4325-8F62-01B1A8E4408D}" type="pres">
      <dgm:prSet presAssocID="{CF4C291A-C829-45F7-9E85-9636B10D9D9F}" presName="desTx" presStyleLbl="alignAccFollowNode1" presStyleIdx="6" presStyleCnt="8">
        <dgm:presLayoutVars>
          <dgm:bulletEnabled val="1"/>
        </dgm:presLayoutVars>
      </dgm:prSet>
      <dgm:spPr/>
    </dgm:pt>
    <dgm:pt modelId="{7EA3E0B6-EBC9-4878-A0F1-98584CA02D6B}" type="pres">
      <dgm:prSet presAssocID="{D7CB7B52-9566-41B5-AFE5-E4F7E9790280}" presName="space" presStyleCnt="0"/>
      <dgm:spPr/>
    </dgm:pt>
    <dgm:pt modelId="{ECC2B7D3-A567-475E-8954-43C7DD087684}" type="pres">
      <dgm:prSet presAssocID="{C77A1A24-ADBA-4441-B734-BB577C10A9B3}" presName="composite" presStyleCnt="0"/>
      <dgm:spPr/>
    </dgm:pt>
    <dgm:pt modelId="{95BCD303-5586-483E-B45C-429964E499CE}" type="pres">
      <dgm:prSet presAssocID="{C77A1A24-ADBA-4441-B734-BB577C10A9B3}" presName="parTx" presStyleLbl="alignNode1" presStyleIdx="7" presStyleCnt="8">
        <dgm:presLayoutVars>
          <dgm:chMax val="0"/>
          <dgm:chPref val="0"/>
          <dgm:bulletEnabled val="1"/>
        </dgm:presLayoutVars>
      </dgm:prSet>
      <dgm:spPr/>
    </dgm:pt>
    <dgm:pt modelId="{36E1BDEB-2FE1-4BF6-AE30-D7AC04D681D1}" type="pres">
      <dgm:prSet presAssocID="{C77A1A24-ADBA-4441-B734-BB577C10A9B3}" presName="desTx" presStyleLbl="alignAccFollowNode1" presStyleIdx="7" presStyleCnt="8">
        <dgm:presLayoutVars>
          <dgm:bulletEnabled val="1"/>
        </dgm:presLayoutVars>
      </dgm:prSet>
      <dgm:spPr/>
    </dgm:pt>
  </dgm:ptLst>
  <dgm:cxnLst>
    <dgm:cxn modelId="{6B74C50E-4D1E-466E-9AC9-807F63570CB6}" type="presOf" srcId="{3556147F-4E32-4206-A193-E1D401455C06}" destId="{A7B7B369-C148-4FD6-BEF3-D987985D7A17}" srcOrd="0" destOrd="7" presId="urn:microsoft.com/office/officeart/2005/8/layout/hList1"/>
    <dgm:cxn modelId="{D3B3DF9D-B51F-4B49-9D37-9E66835429AF}" type="presOf" srcId="{E804FDC1-A616-4BAA-B13D-DC5CE4F10CD0}" destId="{45EC3E65-CABC-4BB1-ABA7-6DF79B049A9D}" srcOrd="0" destOrd="11" presId="urn:microsoft.com/office/officeart/2005/8/layout/hList1"/>
    <dgm:cxn modelId="{082912CA-1677-4D92-B6D2-0E221A83B19B}" type="presOf" srcId="{C7FD1EA8-84DE-40F7-8B37-A4210B07A591}" destId="{76A685A9-A249-45C5-95B4-00A3D8F93523}" srcOrd="0" destOrd="4" presId="urn:microsoft.com/office/officeart/2005/8/layout/hList1"/>
    <dgm:cxn modelId="{3A4CB6F5-A372-4D06-9130-A498D08E957F}" srcId="{D88FC0A0-8B86-44F4-B497-0CFC5FE324CA}" destId="{9AEDF628-8620-4095-B13F-6BA4E34B67E6}" srcOrd="3" destOrd="0" parTransId="{7A81B8AB-F68C-40E8-87BA-71FA26E0EEEE}" sibTransId="{F1AA3860-3AB7-4236-A344-3DCB8DFDB9DA}"/>
    <dgm:cxn modelId="{B1038141-82E8-4E4A-BC38-BDDD8495090D}" type="presOf" srcId="{F507C5EF-E3B7-454C-9E01-F1AB3AC44EE4}" destId="{45EC3E65-CABC-4BB1-ABA7-6DF79B049A9D}" srcOrd="0" destOrd="5" presId="urn:microsoft.com/office/officeart/2005/8/layout/hList1"/>
    <dgm:cxn modelId="{0D80EDC6-FE11-4DF9-8238-2D939BD2AEFC}" type="presOf" srcId="{31280D2C-8E16-453D-96F0-824B1332F81B}" destId="{53E55C86-E8E7-4B98-9BE7-00CA05563A3D}" srcOrd="0" destOrd="0" presId="urn:microsoft.com/office/officeart/2005/8/layout/hList1"/>
    <dgm:cxn modelId="{7C472413-FE90-4BCD-B6A2-EAE964453561}" srcId="{E9B0D77D-80C5-4707-8BA8-45A7986E9A11}" destId="{615986AA-DA3C-4FE2-9AEE-8DD6EF19A78B}" srcOrd="5" destOrd="0" parTransId="{F817A54C-1D73-4B6B-84C7-42631B530FD0}" sibTransId="{6FE992D8-CA63-48B7-A131-C43AE1EC91AF}"/>
    <dgm:cxn modelId="{E8DED508-F33A-4D95-92C1-A0B9E0F88E36}" type="presOf" srcId="{76B3516D-86F7-472F-9C78-C710F50A35AC}" destId="{FA7292C8-C87B-42C5-9856-A16A983F5701}" srcOrd="0" destOrd="0" presId="urn:microsoft.com/office/officeart/2005/8/layout/hList1"/>
    <dgm:cxn modelId="{1DECE6F8-D920-454C-9E7F-1552048382A5}" type="presOf" srcId="{6CDD8E9B-BD7E-4A9A-9EB1-A7658F2FAD4D}" destId="{9475EE12-6EB0-427C-990D-AC262A8E0550}" srcOrd="0" destOrd="3" presId="urn:microsoft.com/office/officeart/2005/8/layout/hList1"/>
    <dgm:cxn modelId="{2412F7F8-2644-4D2D-B1D1-53293C41AFAD}" srcId="{92EF4DE2-5D48-48E8-A0C4-21D7E473E744}" destId="{2B40CFD6-C029-442F-B355-147DFB6E2EDB}" srcOrd="2" destOrd="0" parTransId="{A76D9B70-6096-4F81-A0AE-47022EB440D4}" sibTransId="{CD5FDA71-E4E7-44A6-AD06-B0F2AFE8C8D5}"/>
    <dgm:cxn modelId="{B15EE365-8B8B-421C-8FC6-59AE4C3EF101}" srcId="{31280D2C-8E16-453D-96F0-824B1332F81B}" destId="{DCE961FD-38E4-486E-A210-2F79DDB74642}" srcOrd="3" destOrd="0" parTransId="{B5534443-D06D-464B-B476-7852C364ED5D}" sibTransId="{592061CC-1313-47D3-920E-07706347CC92}"/>
    <dgm:cxn modelId="{D5941E5F-4110-42FC-8749-D3AF3D9AE486}" type="presOf" srcId="{6809029D-F69E-4F36-A39C-EB447916D1DE}" destId="{9475EE12-6EB0-427C-990D-AC262A8E0550}" srcOrd="0" destOrd="7" presId="urn:microsoft.com/office/officeart/2005/8/layout/hList1"/>
    <dgm:cxn modelId="{39FAD26A-A489-4444-B863-B9EB86FF43E3}" type="presOf" srcId="{0936FE35-CAD1-4380-896B-53F521B96770}" destId="{63E83EC5-03E9-413F-9C27-289F4BC84132}" srcOrd="0" destOrd="1" presId="urn:microsoft.com/office/officeart/2005/8/layout/hList1"/>
    <dgm:cxn modelId="{E9811AAA-1342-439F-9C27-35184992C44A}" type="presOf" srcId="{6219DAE0-2FD7-4682-93F0-B69E25E9AB6B}" destId="{85F179EA-126C-4BCA-B019-C1D29C5A432F}" srcOrd="0" destOrd="0" presId="urn:microsoft.com/office/officeart/2005/8/layout/hList1"/>
    <dgm:cxn modelId="{05C056DD-FA3D-4B39-AF21-F2C1BD6BB5AC}" srcId="{76B3516D-86F7-472F-9C78-C710F50A35AC}" destId="{043C10BC-7CC4-4177-A6B2-415EE5C57E52}" srcOrd="1" destOrd="0" parTransId="{6AD92076-840C-4928-B234-A998727DB677}" sibTransId="{60D5DD52-03AB-47A5-AB50-6ADF5985DD32}"/>
    <dgm:cxn modelId="{10A724B2-A9F7-40C6-8FCD-7B4399E7B538}" type="presOf" srcId="{9A3ED674-40E8-4D1E-9393-6F477613DF18}" destId="{76A685A9-A249-45C5-95B4-00A3D8F93523}" srcOrd="0" destOrd="3" presId="urn:microsoft.com/office/officeart/2005/8/layout/hList1"/>
    <dgm:cxn modelId="{07234412-4D44-490F-9E31-F74DD79F9513}" type="presOf" srcId="{DCE961FD-38E4-486E-A210-2F79DDB74642}" destId="{45EC3E65-CABC-4BB1-ABA7-6DF79B049A9D}" srcOrd="0" destOrd="3" presId="urn:microsoft.com/office/officeart/2005/8/layout/hList1"/>
    <dgm:cxn modelId="{00E83EE4-7FA2-41DF-95B5-28B20A86BC42}" type="presOf" srcId="{06BA8FED-FAEC-48AF-9FA8-E1B1B78F65E1}" destId="{A7B7B369-C148-4FD6-BEF3-D987985D7A17}" srcOrd="0" destOrd="4" presId="urn:microsoft.com/office/officeart/2005/8/layout/hList1"/>
    <dgm:cxn modelId="{5BE8C369-996D-479D-B627-61196BE18DFA}" type="presOf" srcId="{E9B0D77D-80C5-4707-8BA8-45A7986E9A11}" destId="{76A685A9-A249-45C5-95B4-00A3D8F93523}" srcOrd="0" destOrd="0" presId="urn:microsoft.com/office/officeart/2005/8/layout/hList1"/>
    <dgm:cxn modelId="{FE53E610-C2CE-4B69-B0AA-17297C555861}" type="presOf" srcId="{CBA8EE91-569F-4352-841A-8C1A71F9F226}" destId="{76A685A9-A249-45C5-95B4-00A3D8F93523}" srcOrd="0" destOrd="2" presId="urn:microsoft.com/office/officeart/2005/8/layout/hList1"/>
    <dgm:cxn modelId="{313C094E-9167-4A0A-BC2D-EEDC825E833C}" type="presOf" srcId="{0F7E8C37-127A-47C1-B992-8AD1217B95E8}" destId="{76A685A9-A249-45C5-95B4-00A3D8F93523}" srcOrd="0" destOrd="8" presId="urn:microsoft.com/office/officeart/2005/8/layout/hList1"/>
    <dgm:cxn modelId="{4CE94C71-0423-4727-AF80-549834EAB52F}" srcId="{CF4C291A-C829-45F7-9E85-9636B10D9D9F}" destId="{80611B1F-E265-409F-B258-3AB93C4C3126}" srcOrd="3" destOrd="0" parTransId="{4E6AD94B-1FAA-45E8-AD04-693D47C2F0C5}" sibTransId="{A5813F14-03E7-4238-AD09-EC6578DA1ACC}"/>
    <dgm:cxn modelId="{4FB2D472-5C84-41E8-B860-BB298B21790E}" type="presOf" srcId="{DF85D389-506A-4FD2-BD0C-EEBEAB65A6BE}" destId="{A7B7B369-C148-4FD6-BEF3-D987985D7A17}" srcOrd="0" destOrd="0" presId="urn:microsoft.com/office/officeart/2005/8/layout/hList1"/>
    <dgm:cxn modelId="{DB3B3E6F-332F-420B-9604-B5E903D0C539}" srcId="{C542E6F4-7FFB-4ECB-88E3-F740C9F394E4}" destId="{23B7A702-B5AE-4E40-9830-D89B6CF9B015}" srcOrd="1" destOrd="0" parTransId="{ADEB0751-A616-43EE-AADC-DF4DC86254FB}" sibTransId="{44E2D445-A956-4CB5-95CD-4E80C4734936}"/>
    <dgm:cxn modelId="{7515DB57-611F-41ED-98C7-598EDF34E847}" srcId="{31280D2C-8E16-453D-96F0-824B1332F81B}" destId="{4E342F74-55CA-45AE-B236-94DA704287A5}" srcOrd="12" destOrd="0" parTransId="{C15A2A12-5D72-4D38-982E-BCA738957A41}" sibTransId="{4C3DFD05-BFA8-474A-95EB-B6E16A3A16B0}"/>
    <dgm:cxn modelId="{33EC0A66-7934-4BDC-B479-F72F8E5F794E}" srcId="{6219DAE0-2FD7-4682-93F0-B69E25E9AB6B}" destId="{6AC2541B-2C06-4188-93DC-2B9B28FCF7A8}" srcOrd="6" destOrd="0" parTransId="{F285AADE-CD91-428A-B346-96539FB50D49}" sibTransId="{82767223-B749-4570-9CD9-AFA48C45CCDD}"/>
    <dgm:cxn modelId="{F442F720-AA19-46A7-B218-3F103CCE5CD7}" srcId="{6219DAE0-2FD7-4682-93F0-B69E25E9AB6B}" destId="{BE29613B-345B-455F-86E3-AFFB8FD47678}" srcOrd="5" destOrd="0" parTransId="{F5569D81-A6D0-4F59-8F0D-5C89EE253753}" sibTransId="{9B2DE1FF-40D9-4884-B572-06695EBF4E37}"/>
    <dgm:cxn modelId="{54F9901B-2175-4F02-BA51-2E593C237915}" srcId="{22250506-A0BF-4623-A807-F9EA9A8A3E31}" destId="{4E97960C-CAD9-4CA9-BEA7-DF65F45E93EC}" srcOrd="2" destOrd="0" parTransId="{096A3AB9-834E-49C9-9832-7A1CA2BAC412}" sibTransId="{80404E03-F4F5-471D-9238-5E15B263B7C2}"/>
    <dgm:cxn modelId="{A15A7081-7DFE-4777-A88D-1FDF70D9700F}" type="presOf" srcId="{9706A2BB-0C51-4827-8C49-A905C2519A9D}" destId="{45EC3E65-CABC-4BB1-ABA7-6DF79B049A9D}" srcOrd="0" destOrd="0" presId="urn:microsoft.com/office/officeart/2005/8/layout/hList1"/>
    <dgm:cxn modelId="{80485B8B-AA86-4981-8836-3E92E32124D5}" type="presOf" srcId="{560DD362-396E-4E5E-9972-AB0ED37D650B}" destId="{45EC3E65-CABC-4BB1-ABA7-6DF79B049A9D}" srcOrd="0" destOrd="8" presId="urn:microsoft.com/office/officeart/2005/8/layout/hList1"/>
    <dgm:cxn modelId="{C6ED77E9-BA5A-487A-BC51-5A7779508653}" type="presOf" srcId="{EBB06754-299E-4681-9BDC-1ED3DF65EB22}" destId="{9475EE12-6EB0-427C-990D-AC262A8E0550}" srcOrd="0" destOrd="6" presId="urn:microsoft.com/office/officeart/2005/8/layout/hList1"/>
    <dgm:cxn modelId="{E5575AFD-5936-467C-97FB-E405F776420B}" type="presOf" srcId="{D241BC7F-6946-40CC-98DA-D2C9FE52E918}" destId="{A7B7B369-C148-4FD6-BEF3-D987985D7A17}" srcOrd="0" destOrd="2" presId="urn:microsoft.com/office/officeart/2005/8/layout/hList1"/>
    <dgm:cxn modelId="{1A7E6265-62B0-4135-8635-AC73335C0C02}" srcId="{22250506-A0BF-4623-A807-F9EA9A8A3E31}" destId="{C542E6F4-7FFB-4ECB-88E3-F740C9F394E4}" srcOrd="4" destOrd="0" parTransId="{53FB0365-51AD-4A72-99F8-E89D68513BC1}" sibTransId="{83EBAA05-6A7C-4951-B802-689FEA694ED5}"/>
    <dgm:cxn modelId="{DAF72D24-FAAC-4D9F-97F4-9DB90E416687}" type="presOf" srcId="{41EC7A26-9257-4A23-9AAE-57127AB5B700}" destId="{9475EE12-6EB0-427C-990D-AC262A8E0550}" srcOrd="0" destOrd="2" presId="urn:microsoft.com/office/officeart/2005/8/layout/hList1"/>
    <dgm:cxn modelId="{CE241870-6603-4EAD-8888-ED5A7B4B1583}" type="presOf" srcId="{1E7FC24C-F191-458B-9688-C9325D65DD7F}" destId="{45EC3E65-CABC-4BB1-ABA7-6DF79B049A9D}" srcOrd="0" destOrd="10" presId="urn:microsoft.com/office/officeart/2005/8/layout/hList1"/>
    <dgm:cxn modelId="{EB0D193A-5803-49C0-BE3D-246B723EE90E}" type="presOf" srcId="{CA62A7EC-2A35-436E-97CB-2CBF9F8FE4C3}" destId="{45EC3E65-CABC-4BB1-ABA7-6DF79B049A9D}" srcOrd="0" destOrd="2" presId="urn:microsoft.com/office/officeart/2005/8/layout/hList1"/>
    <dgm:cxn modelId="{471A7CFC-4B83-4452-B1CA-99D6314441C3}" srcId="{76B3516D-86F7-472F-9C78-C710F50A35AC}" destId="{15CFD462-BBA4-4459-87C0-7969F3E1698D}" srcOrd="0" destOrd="0" parTransId="{751172DC-A55A-4121-A26E-5D24A537531F}" sibTransId="{9154A765-1648-41E8-8939-D59B9088B101}"/>
    <dgm:cxn modelId="{3F0244BD-E75C-4A10-8F66-756E2406DA69}" srcId="{76B3516D-86F7-472F-9C78-C710F50A35AC}" destId="{EBB06754-299E-4681-9BDC-1ED3DF65EB22}" srcOrd="6" destOrd="0" parTransId="{2175DEE2-E37B-4264-AF47-57C9A45CA068}" sibTransId="{4E795AE5-7528-47BD-905F-53A9D08FD4B7}"/>
    <dgm:cxn modelId="{BB316659-D115-4749-A252-6F4BAF7FBDD7}" srcId="{E9B0D77D-80C5-4707-8BA8-45A7986E9A11}" destId="{C7FD1EA8-84DE-40F7-8B37-A4210B07A591}" srcOrd="3" destOrd="0" parTransId="{AF5A209A-0D89-4653-A525-062735F968DA}" sibTransId="{AA41ED78-704F-44C3-9D27-9821E4DBC9A5}"/>
    <dgm:cxn modelId="{DA9424DB-4737-49DE-AA23-5066E07D9F5B}" srcId="{92EF4DE2-5D48-48E8-A0C4-21D7E473E744}" destId="{0936FE35-CAD1-4380-896B-53F521B96770}" srcOrd="1" destOrd="0" parTransId="{EEFA16A9-E45B-4001-8B1E-C11195D63CFB}" sibTransId="{6B14F176-05FB-428E-ACE5-8C3CFA0CF2DE}"/>
    <dgm:cxn modelId="{E034ACA8-3407-44D9-A4E0-4120C9049EA4}" srcId="{CF4C291A-C829-45F7-9E85-9636B10D9D9F}" destId="{EF02E34A-CD13-4BC1-96DD-237ADE065ABB}" srcOrd="4" destOrd="0" parTransId="{40E805A1-B420-4DDE-BE5C-48EFAA3D5E0D}" sibTransId="{641A3186-47BA-4683-A8EF-1A652E1F398E}"/>
    <dgm:cxn modelId="{23CDD014-3B00-49C4-BE72-A4110E2DAC79}" type="presOf" srcId="{0AB988AC-2C7B-43C7-9280-4A6384B37289}" destId="{219D9361-D615-4DE2-ABB6-13267BFF07EE}" srcOrd="0" destOrd="4" presId="urn:microsoft.com/office/officeart/2005/8/layout/hList1"/>
    <dgm:cxn modelId="{ED88A2EB-6941-4F7B-A703-93BD64D4AC27}" type="presOf" srcId="{23B7A702-B5AE-4E40-9830-D89B6CF9B015}" destId="{219D9361-D615-4DE2-ABB6-13267BFF07EE}" srcOrd="0" destOrd="8" presId="urn:microsoft.com/office/officeart/2005/8/layout/hList1"/>
    <dgm:cxn modelId="{08CC7043-CC57-4F1A-AF89-D710193D661E}" srcId="{6219DAE0-2FD7-4682-93F0-B69E25E9AB6B}" destId="{06BA8FED-FAEC-48AF-9FA8-E1B1B78F65E1}" srcOrd="4" destOrd="0" parTransId="{669DCD14-B36B-41B4-B340-D3CAF1F74E53}" sibTransId="{56E371D6-7881-4B20-9886-82E47E4F4841}"/>
    <dgm:cxn modelId="{7D752D35-F498-4B39-B683-D78C1A8B164E}" type="presOf" srcId="{B57C538A-CBA4-4178-8F91-0D1065887C7D}" destId="{A7B7B369-C148-4FD6-BEF3-D987985D7A17}" srcOrd="0" destOrd="3" presId="urn:microsoft.com/office/officeart/2005/8/layout/hList1"/>
    <dgm:cxn modelId="{22B2FE46-60C9-43CC-A223-781D962E0CBB}" srcId="{9AEDF628-8620-4095-B13F-6BA4E34B67E6}" destId="{E9B0D77D-80C5-4707-8BA8-45A7986E9A11}" srcOrd="0" destOrd="0" parTransId="{D769F120-DE28-41F1-82D6-8250DD5FDA51}" sibTransId="{4F2BA28D-0E64-48C2-8BFA-DD25EBD9E5D5}"/>
    <dgm:cxn modelId="{169C16CC-A925-4ABF-95A0-BE20D1B85410}" type="presOf" srcId="{534C13D3-8F0E-45E4-ACD6-E09B3BB7A524}" destId="{45EC3E65-CABC-4BB1-ABA7-6DF79B049A9D}" srcOrd="0" destOrd="9" presId="urn:microsoft.com/office/officeart/2005/8/layout/hList1"/>
    <dgm:cxn modelId="{E35CC8C0-DDF2-455C-B20A-D5A010A79DB2}" type="presOf" srcId="{34A6BB3D-E01D-447F-B046-BA0B7C472DA5}" destId="{9475EE12-6EB0-427C-990D-AC262A8E0550}" srcOrd="0" destOrd="5" presId="urn:microsoft.com/office/officeart/2005/8/layout/hList1"/>
    <dgm:cxn modelId="{955396F8-897F-42D9-B0D1-EBAE9CFDB357}" srcId="{E9B0D77D-80C5-4707-8BA8-45A7986E9A11}" destId="{9A3ED674-40E8-4D1E-9393-6F477613DF18}" srcOrd="2" destOrd="0" parTransId="{5049A0A5-885C-4244-B66D-57CBFD23F338}" sibTransId="{53FD8182-CBBB-492B-B515-5DC7D04273F3}"/>
    <dgm:cxn modelId="{46652A36-C532-4481-8317-B5D9DB77EED2}" srcId="{31280D2C-8E16-453D-96F0-824B1332F81B}" destId="{1E7FC24C-F191-458B-9688-C9325D65DD7F}" srcOrd="10" destOrd="0" parTransId="{14FFC6F9-744F-45ED-B44B-C49180C57792}" sibTransId="{843E28B2-8502-4F23-8F2E-95A3F33DAFD2}"/>
    <dgm:cxn modelId="{DA27FA97-453E-4D5D-8EEB-CF432905EFCE}" srcId="{6219DAE0-2FD7-4682-93F0-B69E25E9AB6B}" destId="{DF85D389-506A-4FD2-BD0C-EEBEAB65A6BE}" srcOrd="0" destOrd="0" parTransId="{8F814DF1-DECE-4486-AEB9-66519F1F675D}" sibTransId="{EA5BA4EC-6580-43E2-9E9A-1F94DF32B2BE}"/>
    <dgm:cxn modelId="{FD25950E-1C96-4C4B-B295-9F6E9F049A5B}" srcId="{76B3516D-86F7-472F-9C78-C710F50A35AC}" destId="{6809029D-F69E-4F36-A39C-EB447916D1DE}" srcOrd="7" destOrd="0" parTransId="{C337B4CA-2EAC-4170-A497-156E231521E2}" sibTransId="{63A00D46-7A2A-438F-B7D6-B3925B59BE1A}"/>
    <dgm:cxn modelId="{5BB021FD-17F9-4BC8-9FD0-1BE132A34749}" srcId="{76B3516D-86F7-472F-9C78-C710F50A35AC}" destId="{6CDD8E9B-BD7E-4A9A-9EB1-A7658F2FAD4D}" srcOrd="3" destOrd="0" parTransId="{6DF75438-A609-47F2-A022-9F0E9EB4BE7A}" sibTransId="{D478A7A5-9233-4E20-9643-9032708D3062}"/>
    <dgm:cxn modelId="{1534BB7E-FF8C-4532-9447-7FC02C04B995}" srcId="{D88FC0A0-8B86-44F4-B497-0CFC5FE324CA}" destId="{C77A1A24-ADBA-4441-B734-BB577C10A9B3}" srcOrd="7" destOrd="0" parTransId="{94E5F4AA-AC45-4527-B44D-CF8B321284D7}" sibTransId="{8C0D1136-B298-4CB8-A2C1-C85610814D92}"/>
    <dgm:cxn modelId="{D3DE02B2-542D-4CFB-A6A3-BF71CF963E99}" srcId="{92EF4DE2-5D48-48E8-A0C4-21D7E473E744}" destId="{9BF1E160-8B28-4BAB-BB57-D846149E9026}" srcOrd="0" destOrd="0" parTransId="{234CBA06-AE90-4DB4-86D4-16979DC7366D}" sibTransId="{2D8186CE-CE3F-4A19-A181-8730FB9AEEAC}"/>
    <dgm:cxn modelId="{3343AF75-B140-4324-AC6C-56156C1533E0}" srcId="{22250506-A0BF-4623-A807-F9EA9A8A3E31}" destId="{AD4F8876-BC19-4936-9E0E-945216F7A57A}" srcOrd="0" destOrd="0" parTransId="{115012FF-8C0C-4743-8B78-2089F8FDCA7E}" sibTransId="{DA04AC26-44B2-4566-B697-4A500D159D74}"/>
    <dgm:cxn modelId="{75B06CF2-8B44-49E3-9E6F-EF6427AA2AE0}" type="presOf" srcId="{9AEDF628-8620-4095-B13F-6BA4E34B67E6}" destId="{C6ACD6EE-12A3-480B-8A6D-9627516F4008}" srcOrd="0" destOrd="0" presId="urn:microsoft.com/office/officeart/2005/8/layout/hList1"/>
    <dgm:cxn modelId="{F361315B-8756-48BE-B266-8D5F3BF63603}" type="presOf" srcId="{770C0BD8-CC99-48A7-9C81-68ECF3643AAB}" destId="{76A685A9-A249-45C5-95B4-00A3D8F93523}" srcOrd="0" destOrd="5" presId="urn:microsoft.com/office/officeart/2005/8/layout/hList1"/>
    <dgm:cxn modelId="{126A24A2-0959-4147-B95E-3850EA0FF508}" srcId="{E9B0D77D-80C5-4707-8BA8-45A7986E9A11}" destId="{770C0BD8-CC99-48A7-9C81-68ECF3643AAB}" srcOrd="4" destOrd="0" parTransId="{565FD6B9-5D94-4BC4-9099-4929C260B777}" sibTransId="{EEDDFE53-3084-4211-8D8C-1F32F3AA31AE}"/>
    <dgm:cxn modelId="{4C1460DB-E7E9-43D0-9CF2-09DE7C96EBCC}" srcId="{31280D2C-8E16-453D-96F0-824B1332F81B}" destId="{F1534EE9-D460-4142-83F9-74944810DE59}" srcOrd="7" destOrd="0" parTransId="{E61E1587-5399-4102-B402-45D446799550}" sibTransId="{CAB11236-CA4F-48B5-90E1-DBFADDC8C27C}"/>
    <dgm:cxn modelId="{E42F6D09-E9A2-485D-804C-5FF34C8FE860}" srcId="{CF4C291A-C829-45F7-9E85-9636B10D9D9F}" destId="{9C61CF0B-300C-41DB-A341-F4CAB99A00EC}" srcOrd="1" destOrd="0" parTransId="{1BF1AD19-8DE5-4B33-A9EA-794CA58F8C64}" sibTransId="{5F313D20-9B77-48F9-AD00-D28A67D13AE2}"/>
    <dgm:cxn modelId="{7BC4383B-42F8-4CC0-8ABD-0771F30064BE}" type="presOf" srcId="{615986AA-DA3C-4FE2-9AEE-8DD6EF19A78B}" destId="{76A685A9-A249-45C5-95B4-00A3D8F93523}" srcOrd="0" destOrd="6" presId="urn:microsoft.com/office/officeart/2005/8/layout/hList1"/>
    <dgm:cxn modelId="{90B7C756-34AE-404A-A306-13935434F72D}" srcId="{4E97960C-CAD9-4CA9-BEA7-DF65F45E93EC}" destId="{0AB988AC-2C7B-43C7-9280-4A6384B37289}" srcOrd="1" destOrd="0" parTransId="{27F6DBC5-4644-457C-83BA-E06B370F3C65}" sibTransId="{4CE8FBEB-0356-487D-B634-91B19BCF05DB}"/>
    <dgm:cxn modelId="{0E8889CC-FD44-4E1D-A319-D6C6E737EA61}" srcId="{C77A1A24-ADBA-4441-B734-BB577C10A9B3}" destId="{C228DAEB-5A8A-4F2D-BAF4-7DD3E61C4C54}" srcOrd="0" destOrd="0" parTransId="{ECD85938-76B1-4B7F-AAFB-1A29AE13A0AF}" sibTransId="{70991746-D665-4A44-B285-094415C983F8}"/>
    <dgm:cxn modelId="{F8499CF1-8C14-444F-8460-1191AE8E04A2}" srcId="{31280D2C-8E16-453D-96F0-824B1332F81B}" destId="{8077346C-5DBC-4440-AE9E-B8304EDA4BE8}" srcOrd="1" destOrd="0" parTransId="{37FDB9D0-1A33-4795-9752-CD6B217515C4}" sibTransId="{CC4F3494-BE5F-4BC6-B47F-EE520232571C}"/>
    <dgm:cxn modelId="{43844D38-15CE-4ADD-A393-B4DC4E969989}" srcId="{76B3516D-86F7-472F-9C78-C710F50A35AC}" destId="{879DDA50-5C30-4AB3-8E4D-74CE156F4953}" srcOrd="8" destOrd="0" parTransId="{24EF5806-E1D5-4AE7-A5C0-C31E71360253}" sibTransId="{FC961DCC-F275-4B1F-AC87-C336170B9626}"/>
    <dgm:cxn modelId="{DEFFCFA2-66B5-48E1-91EF-E96B1C965674}" srcId="{E9B0D77D-80C5-4707-8BA8-45A7986E9A11}" destId="{CBA8EE91-569F-4352-841A-8C1A71F9F226}" srcOrd="1" destOrd="0" parTransId="{9D1D65F1-C954-4C95-A828-6DDF07EF655C}" sibTransId="{7F5CCFF6-2164-4582-9995-C316716686F3}"/>
    <dgm:cxn modelId="{5D02B4C8-3F1A-4D95-8BD0-0D820613A423}" type="presOf" srcId="{4E342F74-55CA-45AE-B236-94DA704287A5}" destId="{45EC3E65-CABC-4BB1-ABA7-6DF79B049A9D}" srcOrd="0" destOrd="12" presId="urn:microsoft.com/office/officeart/2005/8/layout/hList1"/>
    <dgm:cxn modelId="{FCF7B5F1-9E94-4EC3-AB44-34BD6664BA81}" srcId="{31280D2C-8E16-453D-96F0-824B1332F81B}" destId="{9706A2BB-0C51-4827-8C49-A905C2519A9D}" srcOrd="0" destOrd="0" parTransId="{E57FF32B-B68C-4622-9A9D-BFE453410D83}" sibTransId="{260E12AB-7776-445F-AEF4-DD7EDB04F844}"/>
    <dgm:cxn modelId="{EFC85077-2AA9-46D1-8551-BE6D80E941F9}" srcId="{C77A1A24-ADBA-4441-B734-BB577C10A9B3}" destId="{A218D6E2-9B33-4181-BB5B-3693BD349146}" srcOrd="2" destOrd="0" parTransId="{14C70494-E1A6-4FD3-8A33-990AA0F48E8B}" sibTransId="{418D70A8-9391-4B8E-97CB-C0ED7D575371}"/>
    <dgm:cxn modelId="{4454D01F-4A00-45FE-B71D-6C2EC088F803}" srcId="{4E97960C-CAD9-4CA9-BEA7-DF65F45E93EC}" destId="{4B97BDA5-A08E-43E5-9A27-ABD379FCD592}" srcOrd="0" destOrd="0" parTransId="{B54FDA1F-4ABB-4D1B-8B16-6A2023035CF3}" sibTransId="{1290AE2A-C91A-485D-8339-E5140EC7114C}"/>
    <dgm:cxn modelId="{8BC806A4-0858-46E1-B795-B8588E456048}" srcId="{76B3516D-86F7-472F-9C78-C710F50A35AC}" destId="{34A6BB3D-E01D-447F-B046-BA0B7C472DA5}" srcOrd="5" destOrd="0" parTransId="{C0837E4A-B0EA-4025-B03B-3B9B94C6AE43}" sibTransId="{5181BDB0-EC1D-4886-82EA-00C71D27835D}"/>
    <dgm:cxn modelId="{8D1AF310-2923-4CEE-9DCE-F93CA990C191}" srcId="{D88FC0A0-8B86-44F4-B497-0CFC5FE324CA}" destId="{22250506-A0BF-4623-A807-F9EA9A8A3E31}" srcOrd="0" destOrd="0" parTransId="{82EDCFE2-DF78-4F4C-A872-FFCE37C2A490}" sibTransId="{475F2A03-6D56-475B-B6FB-A9AA8445FAAC}"/>
    <dgm:cxn modelId="{4F6670AE-79C4-415B-AF46-BAEC285D1CAA}" srcId="{76B3516D-86F7-472F-9C78-C710F50A35AC}" destId="{D8AFC37E-66D4-4604-A072-294424BE76B2}" srcOrd="4" destOrd="0" parTransId="{55384C94-7694-48FA-9276-44313E99909F}" sibTransId="{4FC25F00-CA78-4151-8F6F-C4DFFE92225F}"/>
    <dgm:cxn modelId="{7724D886-B739-45CE-9852-2BAE3F60A66C}" type="presOf" srcId="{9C61CF0B-300C-41DB-A341-F4CAB99A00EC}" destId="{D9E15E16-ACA3-4325-8F62-01B1A8E4408D}" srcOrd="0" destOrd="1" presId="urn:microsoft.com/office/officeart/2005/8/layout/hList1"/>
    <dgm:cxn modelId="{672A8B22-A65B-4515-B30C-B6044D7E80C2}" type="presOf" srcId="{799751DB-4176-422E-B505-EFBE6C926B85}" destId="{219D9361-D615-4DE2-ABB6-13267BFF07EE}" srcOrd="0" destOrd="9" presId="urn:microsoft.com/office/officeart/2005/8/layout/hList1"/>
    <dgm:cxn modelId="{0E64FCAB-E4C1-4044-9B70-6311350CC156}" type="presOf" srcId="{506B889B-1AFE-4AC9-828E-3C29ED83931A}" destId="{219D9361-D615-4DE2-ABB6-13267BFF07EE}" srcOrd="0" destOrd="10" presId="urn:microsoft.com/office/officeart/2005/8/layout/hList1"/>
    <dgm:cxn modelId="{5F66AFE9-718F-4FD0-8BF3-C9D0EDD73BFC}" type="presOf" srcId="{92EF4DE2-5D48-48E8-A0C4-21D7E473E744}" destId="{F34BCB42-1912-484E-8ACD-86A4A437D155}" srcOrd="0" destOrd="0" presId="urn:microsoft.com/office/officeart/2005/8/layout/hList1"/>
    <dgm:cxn modelId="{4A93507D-2DB0-485B-996D-A7232DDE8230}" type="presOf" srcId="{C542E6F4-7FFB-4ECB-88E3-F740C9F394E4}" destId="{219D9361-D615-4DE2-ABB6-13267BFF07EE}" srcOrd="0" destOrd="6" presId="urn:microsoft.com/office/officeart/2005/8/layout/hList1"/>
    <dgm:cxn modelId="{8B104BFB-88FF-4C9A-81DC-0419DE0637B3}" srcId="{E9B0D77D-80C5-4707-8BA8-45A7986E9A11}" destId="{1036BF0B-471C-45B3-B56F-8849BB8ABFD1}" srcOrd="0" destOrd="0" parTransId="{1AD8BCEC-83C5-40E2-86BB-A35FA66216D5}" sibTransId="{D1C7F933-9858-4CFA-A09E-C03ADD2A875C}"/>
    <dgm:cxn modelId="{2E75A151-C6B7-440F-9740-4F0BE06E0ECC}" srcId="{31280D2C-8E16-453D-96F0-824B1332F81B}" destId="{560DD362-396E-4E5E-9972-AB0ED37D650B}" srcOrd="8" destOrd="0" parTransId="{C23DAA88-7D9A-46AF-9FA5-A34FF39FE317}" sibTransId="{299E3BE5-D6FA-4FDA-8CE3-269B3CDFAEA9}"/>
    <dgm:cxn modelId="{8026E820-BB17-4641-A0DE-715C6018E359}" srcId="{31280D2C-8E16-453D-96F0-824B1332F81B}" destId="{F507C5EF-E3B7-454C-9E01-F1AB3AC44EE4}" srcOrd="5" destOrd="0" parTransId="{45274A26-885E-4CD7-9FBF-6AD2C1ECB32C}" sibTransId="{DF999776-E031-482A-888F-DEC071727142}"/>
    <dgm:cxn modelId="{9E82534E-872C-4D85-BF05-6D419951C8E2}" type="presOf" srcId="{22250506-A0BF-4623-A807-F9EA9A8A3E31}" destId="{C20950A9-2E92-485E-9E42-DDA33E726398}" srcOrd="0" destOrd="0" presId="urn:microsoft.com/office/officeart/2005/8/layout/hList1"/>
    <dgm:cxn modelId="{2232D9F6-221B-40A0-9DE3-9BC73EECB099}" type="presOf" srcId="{BE29613B-345B-455F-86E3-AFFB8FD47678}" destId="{A7B7B369-C148-4FD6-BEF3-D987985D7A17}" srcOrd="0" destOrd="5" presId="urn:microsoft.com/office/officeart/2005/8/layout/hList1"/>
    <dgm:cxn modelId="{913BBE34-2C16-48E2-8FD0-58699BC3BDE5}" type="presOf" srcId="{D88FC0A0-8B86-44F4-B497-0CFC5FE324CA}" destId="{141ABAFA-FD49-4324-BCE3-39C2F716941C}" srcOrd="0" destOrd="0" presId="urn:microsoft.com/office/officeart/2005/8/layout/hList1"/>
    <dgm:cxn modelId="{C1851203-DE08-4FA0-84FB-AE93D7C5B134}" type="presOf" srcId="{5C69224B-9EA8-47C6-9EE0-2EF713B87F8A}" destId="{45EC3E65-CABC-4BB1-ABA7-6DF79B049A9D}" srcOrd="0" destOrd="6" presId="urn:microsoft.com/office/officeart/2005/8/layout/hList1"/>
    <dgm:cxn modelId="{9FAAE1C7-F6BC-439E-9269-09AF495EFD18}" type="presOf" srcId="{E0E9A4B5-7B72-4122-8E33-1742CE9DD133}" destId="{A7B7B369-C148-4FD6-BEF3-D987985D7A17}" srcOrd="0" destOrd="1" presId="urn:microsoft.com/office/officeart/2005/8/layout/hList1"/>
    <dgm:cxn modelId="{346498BE-0CF8-4421-92C9-3CEB0963C3AF}" type="presOf" srcId="{CB921327-8427-4883-BCB9-99527543FA0C}" destId="{D9E15E16-ACA3-4325-8F62-01B1A8E4408D}" srcOrd="0" destOrd="0" presId="urn:microsoft.com/office/officeart/2005/8/layout/hList1"/>
    <dgm:cxn modelId="{D14A3D4F-E921-4040-99B1-A8207ED21462}" srcId="{D88FC0A0-8B86-44F4-B497-0CFC5FE324CA}" destId="{6219DAE0-2FD7-4682-93F0-B69E25E9AB6B}" srcOrd="2" destOrd="0" parTransId="{4EDB544C-3020-42BE-A411-5561FAB4AC3F}" sibTransId="{186757CE-F9D9-410B-8882-E395EBB61F48}"/>
    <dgm:cxn modelId="{4A6D9CD7-5292-41AB-A813-DE5AB45BF6A7}" type="presOf" srcId="{15CFD462-BBA4-4459-87C0-7969F3E1698D}" destId="{9475EE12-6EB0-427C-990D-AC262A8E0550}" srcOrd="0" destOrd="0" presId="urn:microsoft.com/office/officeart/2005/8/layout/hList1"/>
    <dgm:cxn modelId="{A86AFF90-52A5-488F-BFCE-508549CAA5E0}" type="presOf" srcId="{9BF1E160-8B28-4BAB-BB57-D846149E9026}" destId="{63E83EC5-03E9-413F-9C27-289F4BC84132}" srcOrd="0" destOrd="0" presId="urn:microsoft.com/office/officeart/2005/8/layout/hList1"/>
    <dgm:cxn modelId="{2049670C-F58A-490C-B303-2D36F180C734}" srcId="{22250506-A0BF-4623-A807-F9EA9A8A3E31}" destId="{DDEDC4D2-1243-4306-8081-1816271AEEFF}" srcOrd="1" destOrd="0" parTransId="{12A45C8B-0DB3-4ACA-A3A4-E47C91043D5E}" sibTransId="{4876AEB6-80DD-4B67-A813-5545055A30AA}"/>
    <dgm:cxn modelId="{2B64AB67-16DC-407D-BEDD-CF7C371BF2DF}" type="presOf" srcId="{879DDA50-5C30-4AB3-8E4D-74CE156F4953}" destId="{9475EE12-6EB0-427C-990D-AC262A8E0550}" srcOrd="0" destOrd="8" presId="urn:microsoft.com/office/officeart/2005/8/layout/hList1"/>
    <dgm:cxn modelId="{CB4AFC0B-D6A4-46EB-AC16-A064AC6B315D}" type="presOf" srcId="{80611B1F-E265-409F-B258-3AB93C4C3126}" destId="{D9E15E16-ACA3-4325-8F62-01B1A8E4408D}" srcOrd="0" destOrd="3" presId="urn:microsoft.com/office/officeart/2005/8/layout/hList1"/>
    <dgm:cxn modelId="{86E0ACC8-7D0E-42FD-8E0F-DD655AF77857}" srcId="{6219DAE0-2FD7-4682-93F0-B69E25E9AB6B}" destId="{E0E9A4B5-7B72-4122-8E33-1742CE9DD133}" srcOrd="1" destOrd="0" parTransId="{7F17DD38-B1C4-4703-985A-19DDAB350A07}" sibTransId="{14B5BAE4-3C6F-4AEB-AB6B-99C02A65EBC9}"/>
    <dgm:cxn modelId="{44B72448-638B-4C45-B677-6BBB83B7FC60}" type="presOf" srcId="{C228DAEB-5A8A-4F2D-BAF4-7DD3E61C4C54}" destId="{36E1BDEB-2FE1-4BF6-AE30-D7AC04D681D1}" srcOrd="0" destOrd="0" presId="urn:microsoft.com/office/officeart/2005/8/layout/hList1"/>
    <dgm:cxn modelId="{B1DAD2E7-A243-4B0C-B979-4101BD3E3998}" type="presOf" srcId="{1036BF0B-471C-45B3-B56F-8849BB8ABFD1}" destId="{76A685A9-A249-45C5-95B4-00A3D8F93523}" srcOrd="0" destOrd="1" presId="urn:microsoft.com/office/officeart/2005/8/layout/hList1"/>
    <dgm:cxn modelId="{D881034E-2CA7-47A5-84A2-3B551797DB5A}" srcId="{CF4C291A-C829-45F7-9E85-9636B10D9D9F}" destId="{796FE327-53DB-476E-9CCB-A57D58B6B50B}" srcOrd="2" destOrd="0" parTransId="{DB38A6B2-96B1-4F0F-9627-87FF6B547046}" sibTransId="{FEF5D958-2992-4FC0-8BC6-B7CEFFD3A6EF}"/>
    <dgm:cxn modelId="{75EC48A4-16E8-4A07-B5F8-11A025BE8904}" type="presOf" srcId="{C85ED2B9-ADB0-4CCC-950A-892941FF6C12}" destId="{76A685A9-A249-45C5-95B4-00A3D8F93523}" srcOrd="0" destOrd="7" presId="urn:microsoft.com/office/officeart/2005/8/layout/hList1"/>
    <dgm:cxn modelId="{EE453D66-E283-402B-9252-36F0655A5DD4}" type="presOf" srcId="{F1534EE9-D460-4142-83F9-74944810DE59}" destId="{45EC3E65-CABC-4BB1-ABA7-6DF79B049A9D}" srcOrd="0" destOrd="7" presId="urn:microsoft.com/office/officeart/2005/8/layout/hList1"/>
    <dgm:cxn modelId="{D1455709-A3F4-4681-8798-006F65DC21A2}" type="presOf" srcId="{4B97BDA5-A08E-43E5-9A27-ABD379FCD592}" destId="{219D9361-D615-4DE2-ABB6-13267BFF07EE}" srcOrd="0" destOrd="3" presId="urn:microsoft.com/office/officeart/2005/8/layout/hList1"/>
    <dgm:cxn modelId="{517024FA-B4CF-4B11-92A2-115CA5E0AF9E}" srcId="{6219DAE0-2FD7-4682-93F0-B69E25E9AB6B}" destId="{B57C538A-CBA4-4178-8F91-0D1065887C7D}" srcOrd="3" destOrd="0" parTransId="{7F472749-B7C3-40C8-969F-5575BAF033BD}" sibTransId="{1579661E-6666-472A-81D6-757FEC8399C0}"/>
    <dgm:cxn modelId="{2503947D-59A3-4E08-97E0-F3CA171BD176}" srcId="{D88FC0A0-8B86-44F4-B497-0CFC5FE324CA}" destId="{31280D2C-8E16-453D-96F0-824B1332F81B}" srcOrd="1" destOrd="0" parTransId="{2BA9536A-AC9A-4A20-B0D9-31DB99DB1BEA}" sibTransId="{06BF4E7A-7450-4084-B5D6-16B4EB8DE3BB}"/>
    <dgm:cxn modelId="{EE55E8E9-40A6-49A5-951C-39446DBEAF6D}" type="presOf" srcId="{4E97960C-CAD9-4CA9-BEA7-DF65F45E93EC}" destId="{219D9361-D615-4DE2-ABB6-13267BFF07EE}" srcOrd="0" destOrd="2" presId="urn:microsoft.com/office/officeart/2005/8/layout/hList1"/>
    <dgm:cxn modelId="{95606ED4-DB3E-4F08-9601-3262C463C739}" srcId="{22250506-A0BF-4623-A807-F9EA9A8A3E31}" destId="{C1CED632-71CD-4745-8A88-859674D14C35}" srcOrd="3" destOrd="0" parTransId="{71863CBA-001C-40AB-B1B5-C7825FB98608}" sibTransId="{A398A572-948D-4FDE-9991-B6CBB19301CA}"/>
    <dgm:cxn modelId="{21DBCF91-B841-4B8F-825B-D3573605E67F}" srcId="{D88FC0A0-8B86-44F4-B497-0CFC5FE324CA}" destId="{76B3516D-86F7-472F-9C78-C710F50A35AC}" srcOrd="5" destOrd="0" parTransId="{012CD0B4-24E7-4D76-AB0A-9AC720009C1B}" sibTransId="{065D1653-240B-4F05-A639-7F1F6CE72445}"/>
    <dgm:cxn modelId="{C42E0F0C-EB06-43ED-8C9C-B5CF71570AE5}" srcId="{76B3516D-86F7-472F-9C78-C710F50A35AC}" destId="{486A1F29-E455-4D69-B80B-4F651FDA7615}" srcOrd="9" destOrd="0" parTransId="{15352EFC-A5E3-4BC7-938C-F5A5F619AC14}" sibTransId="{3D2E4C27-598A-423B-93AE-BC720D996CF1}"/>
    <dgm:cxn modelId="{663763E0-1707-4FAD-B7D4-0F6DA1F0FB75}" srcId="{6219DAE0-2FD7-4682-93F0-B69E25E9AB6B}" destId="{3556147F-4E32-4206-A193-E1D401455C06}" srcOrd="7" destOrd="0" parTransId="{90236BC1-EBC9-486A-B3A4-F6B217914B47}" sibTransId="{C784DACF-E19D-4A0B-BC34-47E11AAA8A6F}"/>
    <dgm:cxn modelId="{C2AEA19A-F1D0-48A2-A5C9-A5979F1A7799}" type="presOf" srcId="{C1CED632-71CD-4745-8A88-859674D14C35}" destId="{219D9361-D615-4DE2-ABB6-13267BFF07EE}" srcOrd="0" destOrd="5" presId="urn:microsoft.com/office/officeart/2005/8/layout/hList1"/>
    <dgm:cxn modelId="{EABEA166-7654-43B2-85EE-C4DB207A031A}" type="presOf" srcId="{486A1F29-E455-4D69-B80B-4F651FDA7615}" destId="{9475EE12-6EB0-427C-990D-AC262A8E0550}" srcOrd="0" destOrd="9" presId="urn:microsoft.com/office/officeart/2005/8/layout/hList1"/>
    <dgm:cxn modelId="{3B4AD40F-F457-467A-8106-819D8268E8E6}" type="presOf" srcId="{D8AFC37E-66D4-4604-A072-294424BE76B2}" destId="{9475EE12-6EB0-427C-990D-AC262A8E0550}" srcOrd="0" destOrd="4" presId="urn:microsoft.com/office/officeart/2005/8/layout/hList1"/>
    <dgm:cxn modelId="{785C873A-B28E-4F52-8291-040ACA347263}" srcId="{31280D2C-8E16-453D-96F0-824B1332F81B}" destId="{5C69224B-9EA8-47C6-9EE0-2EF713B87F8A}" srcOrd="6" destOrd="0" parTransId="{E55124B6-5DA4-4F37-8744-12B9DBB025A1}" sibTransId="{1D7BC659-9EE9-41BB-8D12-FF8DB9160F7E}"/>
    <dgm:cxn modelId="{59C17105-42B3-4C23-967D-6F2D90B9DD88}" srcId="{C542E6F4-7FFB-4ECB-88E3-F740C9F394E4}" destId="{02946741-1E45-4077-AF50-87D4C1D126A6}" srcOrd="0" destOrd="0" parTransId="{4601F5C2-E5F4-4C2C-90EC-3B24E9E129DB}" sibTransId="{363CACBB-B9E1-4C3A-B17E-FB1B95C9ACEB}"/>
    <dgm:cxn modelId="{8C5BC095-960B-4EC5-8D1C-1DA4209013B8}" type="presOf" srcId="{DDEDC4D2-1243-4306-8081-1816271AEEFF}" destId="{219D9361-D615-4DE2-ABB6-13267BFF07EE}" srcOrd="0" destOrd="1" presId="urn:microsoft.com/office/officeart/2005/8/layout/hList1"/>
    <dgm:cxn modelId="{E4B90E7E-01C1-43B6-9533-5F0A69371290}" type="presOf" srcId="{02946741-1E45-4077-AF50-87D4C1D126A6}" destId="{219D9361-D615-4DE2-ABB6-13267BFF07EE}" srcOrd="0" destOrd="7" presId="urn:microsoft.com/office/officeart/2005/8/layout/hList1"/>
    <dgm:cxn modelId="{A89BB117-D2D1-41B2-8DDD-8EFB421ED200}" type="presOf" srcId="{CF4C291A-C829-45F7-9E85-9636B10D9D9F}" destId="{8F783357-942A-41D3-B9D7-214426E82E9C}" srcOrd="0" destOrd="0" presId="urn:microsoft.com/office/officeart/2005/8/layout/hList1"/>
    <dgm:cxn modelId="{9C5EBB51-6B1E-4D0D-835B-08DA913F43AF}" type="presOf" srcId="{9901B563-267B-4486-B302-4F8EE23DB491}" destId="{45EC3E65-CABC-4BB1-ABA7-6DF79B049A9D}" srcOrd="0" destOrd="4" presId="urn:microsoft.com/office/officeart/2005/8/layout/hList1"/>
    <dgm:cxn modelId="{AEEB668E-3B71-4C17-BB37-E711ADB7D11C}" srcId="{CF4C291A-C829-45F7-9E85-9636B10D9D9F}" destId="{CB921327-8427-4883-BCB9-99527543FA0C}" srcOrd="0" destOrd="0" parTransId="{46691585-AA4C-4B0B-8030-06E9C4C18F96}" sibTransId="{AB41CC89-BF0D-4AA1-9D8A-5987F74A4009}"/>
    <dgm:cxn modelId="{991FF944-9B36-4179-A124-115D436C5769}" type="presOf" srcId="{EF02E34A-CD13-4BC1-96DD-237ADE065ABB}" destId="{D9E15E16-ACA3-4325-8F62-01B1A8E4408D}" srcOrd="0" destOrd="4" presId="urn:microsoft.com/office/officeart/2005/8/layout/hList1"/>
    <dgm:cxn modelId="{95900B47-35F4-4B4B-962C-F4BB84F3AB0A}" srcId="{31280D2C-8E16-453D-96F0-824B1332F81B}" destId="{CA62A7EC-2A35-436E-97CB-2CBF9F8FE4C3}" srcOrd="2" destOrd="0" parTransId="{667EE2FC-7C8A-4F49-B341-A4D6B40FE2CF}" sibTransId="{CB561E4F-20E7-47E3-BBD0-C674593267D7}"/>
    <dgm:cxn modelId="{38DFE10B-0DFA-46EA-9832-41C4EF4B7016}" type="presOf" srcId="{043C10BC-7CC4-4177-A6B2-415EE5C57E52}" destId="{9475EE12-6EB0-427C-990D-AC262A8E0550}" srcOrd="0" destOrd="1" presId="urn:microsoft.com/office/officeart/2005/8/layout/hList1"/>
    <dgm:cxn modelId="{8591068B-EF2E-401E-9076-43A36F5BFE01}" type="presOf" srcId="{2B40CFD6-C029-442F-B355-147DFB6E2EDB}" destId="{63E83EC5-03E9-413F-9C27-289F4BC84132}" srcOrd="0" destOrd="2" presId="urn:microsoft.com/office/officeart/2005/8/layout/hList1"/>
    <dgm:cxn modelId="{0C9F3765-ABA2-4FCE-87D9-5694B77EA847}" type="presOf" srcId="{796FE327-53DB-476E-9CCB-A57D58B6B50B}" destId="{D9E15E16-ACA3-4325-8F62-01B1A8E4408D}" srcOrd="0" destOrd="2" presId="urn:microsoft.com/office/officeart/2005/8/layout/hList1"/>
    <dgm:cxn modelId="{7039516B-DCB2-4EF0-A01D-65792354322D}" srcId="{31280D2C-8E16-453D-96F0-824B1332F81B}" destId="{E804FDC1-A616-4BAA-B13D-DC5CE4F10CD0}" srcOrd="11" destOrd="0" parTransId="{27D57E7F-5CB5-4800-BD28-1323F0334337}" sibTransId="{ACC29D79-B3A4-4759-8C26-D8E50624247D}"/>
    <dgm:cxn modelId="{C9EB7C44-538E-4F1A-AC86-C6D51C012AE1}" type="presOf" srcId="{A218D6E2-9B33-4181-BB5B-3693BD349146}" destId="{36E1BDEB-2FE1-4BF6-AE30-D7AC04D681D1}" srcOrd="0" destOrd="2" presId="urn:microsoft.com/office/officeart/2005/8/layout/hList1"/>
    <dgm:cxn modelId="{748DF638-6C3F-4D47-A75C-593EF5D860CB}" type="presOf" srcId="{8077346C-5DBC-4440-AE9E-B8304EDA4BE8}" destId="{45EC3E65-CABC-4BB1-ABA7-6DF79B049A9D}" srcOrd="0" destOrd="1" presId="urn:microsoft.com/office/officeart/2005/8/layout/hList1"/>
    <dgm:cxn modelId="{081AE698-0878-47DF-8A5C-567E4DC6C01C}" type="presOf" srcId="{C77A1A24-ADBA-4441-B734-BB577C10A9B3}" destId="{95BCD303-5586-483E-B45C-429964E499CE}" srcOrd="0" destOrd="0" presId="urn:microsoft.com/office/officeart/2005/8/layout/hList1"/>
    <dgm:cxn modelId="{DC32C431-A911-4BDD-AF2E-6A89E5101DC4}" srcId="{76B3516D-86F7-472F-9C78-C710F50A35AC}" destId="{41EC7A26-9257-4A23-9AAE-57127AB5B700}" srcOrd="2" destOrd="0" parTransId="{7061346A-F9C5-4DDF-8866-3026C1BB2C7C}" sibTransId="{4FCAA3E5-4048-4312-8E43-0D1ECB6AF827}"/>
    <dgm:cxn modelId="{C2F1CB61-430A-4EA7-9621-B77CF3B4A3C3}" srcId="{9AEDF628-8620-4095-B13F-6BA4E34B67E6}" destId="{C85ED2B9-ADB0-4CCC-950A-892941FF6C12}" srcOrd="1" destOrd="0" parTransId="{341050F2-DC28-4A81-8256-7B0EE9902A95}" sibTransId="{D62F406D-1DE8-422A-BEEF-9552F0CD03FF}"/>
    <dgm:cxn modelId="{1DC61117-9DB4-4359-82D9-A54774DE8D40}" type="presOf" srcId="{6AC2541B-2C06-4188-93DC-2B9B28FCF7A8}" destId="{A7B7B369-C148-4FD6-BEF3-D987985D7A17}" srcOrd="0" destOrd="6" presId="urn:microsoft.com/office/officeart/2005/8/layout/hList1"/>
    <dgm:cxn modelId="{E372C2D1-A162-4D9F-A1E2-76D34E911C00}" srcId="{22250506-A0BF-4623-A807-F9EA9A8A3E31}" destId="{799751DB-4176-422E-B505-EFBE6C926B85}" srcOrd="5" destOrd="0" parTransId="{0DBF15DB-78B3-4560-8821-80BB17E8C498}" sibTransId="{CBB59A71-3EF1-4CCE-8E88-136473E92769}"/>
    <dgm:cxn modelId="{9CBF876A-CF3E-4DFE-9EBF-05F9FED4BC2E}" srcId="{31280D2C-8E16-453D-96F0-824B1332F81B}" destId="{9901B563-267B-4486-B302-4F8EE23DB491}" srcOrd="4" destOrd="0" parTransId="{B5785A9C-90CE-4170-95EA-B9AE9E3EB516}" sibTransId="{D6DF35D5-626C-4B23-B8D4-B5BBB8E02784}"/>
    <dgm:cxn modelId="{04D4C410-AEB0-4669-A7CF-6B96AB0DF930}" type="presOf" srcId="{AD4F8876-BC19-4936-9E0E-945216F7A57A}" destId="{219D9361-D615-4DE2-ABB6-13267BFF07EE}" srcOrd="0" destOrd="0" presId="urn:microsoft.com/office/officeart/2005/8/layout/hList1"/>
    <dgm:cxn modelId="{6E5FF267-E58E-4873-A599-8FEDB9185829}" type="presOf" srcId="{37CBDCBF-5517-480A-8FDF-31A79BD2C860}" destId="{36E1BDEB-2FE1-4BF6-AE30-D7AC04D681D1}" srcOrd="0" destOrd="1" presId="urn:microsoft.com/office/officeart/2005/8/layout/hList1"/>
    <dgm:cxn modelId="{B383861C-9175-43C5-AD40-8775B7062DE0}" srcId="{9AEDF628-8620-4095-B13F-6BA4E34B67E6}" destId="{0F7E8C37-127A-47C1-B992-8AD1217B95E8}" srcOrd="2" destOrd="0" parTransId="{4297722F-D16D-4DC9-9166-C6EF0CC4A3D1}" sibTransId="{1793FDD3-157A-44CD-BD93-602EFE6FC853}"/>
    <dgm:cxn modelId="{CC758E72-C7AB-49E8-BBD5-B6EB8589AF4D}" srcId="{31280D2C-8E16-453D-96F0-824B1332F81B}" destId="{534C13D3-8F0E-45E4-ACD6-E09B3BB7A524}" srcOrd="9" destOrd="0" parTransId="{403E80EA-3A8C-4B24-9153-252DC2954B10}" sibTransId="{19C76BC4-653E-49D7-8E2A-476AFDD29DE0}"/>
    <dgm:cxn modelId="{9CDC1686-B803-4CC5-8916-CF02F5261B2B}" srcId="{22250506-A0BF-4623-A807-F9EA9A8A3E31}" destId="{506B889B-1AFE-4AC9-828E-3C29ED83931A}" srcOrd="6" destOrd="0" parTransId="{E22A405C-DA96-4A74-86D1-B3A77FCF52B2}" sibTransId="{CE8B7411-74E3-49D1-B99B-8B893416D132}"/>
    <dgm:cxn modelId="{6375400F-4C81-494D-8A55-7EEA2505DBDD}" srcId="{D88FC0A0-8B86-44F4-B497-0CFC5FE324CA}" destId="{CF4C291A-C829-45F7-9E85-9636B10D9D9F}" srcOrd="6" destOrd="0" parTransId="{2F4552CC-5842-4DA7-8DB2-2D387B478B68}" sibTransId="{D7CB7B52-9566-41B5-AFE5-E4F7E9790280}"/>
    <dgm:cxn modelId="{3124F488-BD35-4F12-B43A-A490DCE69D67}" srcId="{C77A1A24-ADBA-4441-B734-BB577C10A9B3}" destId="{37CBDCBF-5517-480A-8FDF-31A79BD2C860}" srcOrd="1" destOrd="0" parTransId="{44192AC0-D3AA-480B-9675-44125039DA4D}" sibTransId="{3DF3DDEA-386E-4BB8-AE19-556F60048B23}"/>
    <dgm:cxn modelId="{47FFDEEA-822B-48A5-98F1-B5FAAD81C024}" srcId="{6219DAE0-2FD7-4682-93F0-B69E25E9AB6B}" destId="{D241BC7F-6946-40CC-98DA-D2C9FE52E918}" srcOrd="2" destOrd="0" parTransId="{A068B169-87CD-4C3F-977E-D9693B56ECAA}" sibTransId="{BA5175FC-63CF-4815-A8F9-8BA5E0D10F16}"/>
    <dgm:cxn modelId="{BA9DB0C8-3236-48F8-BA3B-158FC5AEB9E4}" srcId="{D88FC0A0-8B86-44F4-B497-0CFC5FE324CA}" destId="{92EF4DE2-5D48-48E8-A0C4-21D7E473E744}" srcOrd="4" destOrd="0" parTransId="{51959F73-49F3-4096-932D-A647CF0E37D9}" sibTransId="{B36AA1CD-2D48-4B29-8499-B3B46CE8CA89}"/>
    <dgm:cxn modelId="{2A847F81-C010-483D-9FFF-42CF04A1A90A}" type="presParOf" srcId="{141ABAFA-FD49-4324-BCE3-39C2F716941C}" destId="{9E2D3C59-F1DC-4953-BF50-7AA8EC351FF2}" srcOrd="0" destOrd="0" presId="urn:microsoft.com/office/officeart/2005/8/layout/hList1"/>
    <dgm:cxn modelId="{A0AEAB87-14F5-4FDB-B5DD-58C9579AF273}" type="presParOf" srcId="{9E2D3C59-F1DC-4953-BF50-7AA8EC351FF2}" destId="{C20950A9-2E92-485E-9E42-DDA33E726398}" srcOrd="0" destOrd="0" presId="urn:microsoft.com/office/officeart/2005/8/layout/hList1"/>
    <dgm:cxn modelId="{282779A9-CA39-452D-8386-B900A3EE9152}" type="presParOf" srcId="{9E2D3C59-F1DC-4953-BF50-7AA8EC351FF2}" destId="{219D9361-D615-4DE2-ABB6-13267BFF07EE}" srcOrd="1" destOrd="0" presId="urn:microsoft.com/office/officeart/2005/8/layout/hList1"/>
    <dgm:cxn modelId="{EE1F8BD3-E1AF-4B50-8B77-C53C7729D678}" type="presParOf" srcId="{141ABAFA-FD49-4324-BCE3-39C2F716941C}" destId="{3C311D80-F17D-44B2-B7FA-F5FEE3B64500}" srcOrd="1" destOrd="0" presId="urn:microsoft.com/office/officeart/2005/8/layout/hList1"/>
    <dgm:cxn modelId="{24B44A0B-F9B2-4786-AEDE-5A7DF8232E63}" type="presParOf" srcId="{141ABAFA-FD49-4324-BCE3-39C2F716941C}" destId="{D98D2F33-F904-458D-8D19-6F84E907AC61}" srcOrd="2" destOrd="0" presId="urn:microsoft.com/office/officeart/2005/8/layout/hList1"/>
    <dgm:cxn modelId="{82293447-3C5D-43C6-B191-98D1FB833D86}" type="presParOf" srcId="{D98D2F33-F904-458D-8D19-6F84E907AC61}" destId="{53E55C86-E8E7-4B98-9BE7-00CA05563A3D}" srcOrd="0" destOrd="0" presId="urn:microsoft.com/office/officeart/2005/8/layout/hList1"/>
    <dgm:cxn modelId="{B293E3A4-DC55-4945-9B6F-0CCF1B3E77CD}" type="presParOf" srcId="{D98D2F33-F904-458D-8D19-6F84E907AC61}" destId="{45EC3E65-CABC-4BB1-ABA7-6DF79B049A9D}" srcOrd="1" destOrd="0" presId="urn:microsoft.com/office/officeart/2005/8/layout/hList1"/>
    <dgm:cxn modelId="{3093012E-9E97-4990-8F3A-490761644AAB}" type="presParOf" srcId="{141ABAFA-FD49-4324-BCE3-39C2F716941C}" destId="{945BC7B7-8807-416A-AF4D-DDB40178EC46}" srcOrd="3" destOrd="0" presId="urn:microsoft.com/office/officeart/2005/8/layout/hList1"/>
    <dgm:cxn modelId="{BC91AE0A-17F9-4C29-9937-901645648B4E}" type="presParOf" srcId="{141ABAFA-FD49-4324-BCE3-39C2F716941C}" destId="{E824BE0E-8674-42D6-8619-833CEB54CFAC}" srcOrd="4" destOrd="0" presId="urn:microsoft.com/office/officeart/2005/8/layout/hList1"/>
    <dgm:cxn modelId="{2F53F381-3F93-4BF9-B8FB-3DF27AF45480}" type="presParOf" srcId="{E824BE0E-8674-42D6-8619-833CEB54CFAC}" destId="{85F179EA-126C-4BCA-B019-C1D29C5A432F}" srcOrd="0" destOrd="0" presId="urn:microsoft.com/office/officeart/2005/8/layout/hList1"/>
    <dgm:cxn modelId="{EF6F2074-92E0-4FB5-9214-95DE7D3E2843}" type="presParOf" srcId="{E824BE0E-8674-42D6-8619-833CEB54CFAC}" destId="{A7B7B369-C148-4FD6-BEF3-D987985D7A17}" srcOrd="1" destOrd="0" presId="urn:microsoft.com/office/officeart/2005/8/layout/hList1"/>
    <dgm:cxn modelId="{7F917888-A6F2-4364-B285-5FA0F435A23F}" type="presParOf" srcId="{141ABAFA-FD49-4324-BCE3-39C2F716941C}" destId="{B198ACA3-0CE2-4708-BDF1-A248F1F4403E}" srcOrd="5" destOrd="0" presId="urn:microsoft.com/office/officeart/2005/8/layout/hList1"/>
    <dgm:cxn modelId="{486493F3-3D2E-4BA1-8D77-51180131A2F2}" type="presParOf" srcId="{141ABAFA-FD49-4324-BCE3-39C2F716941C}" destId="{A417133C-B124-42F4-8219-83FF28D299EE}" srcOrd="6" destOrd="0" presId="urn:microsoft.com/office/officeart/2005/8/layout/hList1"/>
    <dgm:cxn modelId="{0018557C-1FD9-4F58-B5D8-98E69AE4B07C}" type="presParOf" srcId="{A417133C-B124-42F4-8219-83FF28D299EE}" destId="{C6ACD6EE-12A3-480B-8A6D-9627516F4008}" srcOrd="0" destOrd="0" presId="urn:microsoft.com/office/officeart/2005/8/layout/hList1"/>
    <dgm:cxn modelId="{7F2DAB3F-188D-4663-8579-6F4C3DC51C22}" type="presParOf" srcId="{A417133C-B124-42F4-8219-83FF28D299EE}" destId="{76A685A9-A249-45C5-95B4-00A3D8F93523}" srcOrd="1" destOrd="0" presId="urn:microsoft.com/office/officeart/2005/8/layout/hList1"/>
    <dgm:cxn modelId="{F255CD29-0596-4759-8AAA-8A7AB6EE80D3}" type="presParOf" srcId="{141ABAFA-FD49-4324-BCE3-39C2F716941C}" destId="{3B7994D6-A4A1-4AFA-AD1A-3F7573BBA4E9}" srcOrd="7" destOrd="0" presId="urn:microsoft.com/office/officeart/2005/8/layout/hList1"/>
    <dgm:cxn modelId="{4F8EB9D2-A61A-490E-B927-6A993E764281}" type="presParOf" srcId="{141ABAFA-FD49-4324-BCE3-39C2F716941C}" destId="{FA7F0C14-4839-4CBF-9A05-34E32AD9FF06}" srcOrd="8" destOrd="0" presId="urn:microsoft.com/office/officeart/2005/8/layout/hList1"/>
    <dgm:cxn modelId="{1C757A62-E505-4F75-A3AE-5F950489A008}" type="presParOf" srcId="{FA7F0C14-4839-4CBF-9A05-34E32AD9FF06}" destId="{F34BCB42-1912-484E-8ACD-86A4A437D155}" srcOrd="0" destOrd="0" presId="urn:microsoft.com/office/officeart/2005/8/layout/hList1"/>
    <dgm:cxn modelId="{F5D9F2FF-3B94-4942-8920-1D37CE4E07E7}" type="presParOf" srcId="{FA7F0C14-4839-4CBF-9A05-34E32AD9FF06}" destId="{63E83EC5-03E9-413F-9C27-289F4BC84132}" srcOrd="1" destOrd="0" presId="urn:microsoft.com/office/officeart/2005/8/layout/hList1"/>
    <dgm:cxn modelId="{B2F97259-86BA-4E62-8740-7861CF746804}" type="presParOf" srcId="{141ABAFA-FD49-4324-BCE3-39C2F716941C}" destId="{E881F8F4-8E4B-46CC-882E-1FBD460FE7A7}" srcOrd="9" destOrd="0" presId="urn:microsoft.com/office/officeart/2005/8/layout/hList1"/>
    <dgm:cxn modelId="{2C9D0072-1EB6-4272-BABE-3A5508215ACA}" type="presParOf" srcId="{141ABAFA-FD49-4324-BCE3-39C2F716941C}" destId="{6867F777-5915-49F8-866A-8D92466EF5DF}" srcOrd="10" destOrd="0" presId="urn:microsoft.com/office/officeart/2005/8/layout/hList1"/>
    <dgm:cxn modelId="{191CCF84-F4AE-485F-B5FA-CC03112C10C1}" type="presParOf" srcId="{6867F777-5915-49F8-866A-8D92466EF5DF}" destId="{FA7292C8-C87B-42C5-9856-A16A983F5701}" srcOrd="0" destOrd="0" presId="urn:microsoft.com/office/officeart/2005/8/layout/hList1"/>
    <dgm:cxn modelId="{0E2BBA36-6A0F-4F26-A376-EC7CD4595FBE}" type="presParOf" srcId="{6867F777-5915-49F8-866A-8D92466EF5DF}" destId="{9475EE12-6EB0-427C-990D-AC262A8E0550}" srcOrd="1" destOrd="0" presId="urn:microsoft.com/office/officeart/2005/8/layout/hList1"/>
    <dgm:cxn modelId="{0E445AD0-2EC0-4DC6-BDE4-EEED8813D296}" type="presParOf" srcId="{141ABAFA-FD49-4324-BCE3-39C2F716941C}" destId="{780C9518-BFF2-467E-94C0-464B5C36FEE5}" srcOrd="11" destOrd="0" presId="urn:microsoft.com/office/officeart/2005/8/layout/hList1"/>
    <dgm:cxn modelId="{148FE50C-FF7B-49E3-86B9-E804039E1CFE}" type="presParOf" srcId="{141ABAFA-FD49-4324-BCE3-39C2F716941C}" destId="{39D9B7E8-85F4-4EAF-907E-D02707723F6F}" srcOrd="12" destOrd="0" presId="urn:microsoft.com/office/officeart/2005/8/layout/hList1"/>
    <dgm:cxn modelId="{1CC60984-95EF-4C89-A133-6B22B81FD9DA}" type="presParOf" srcId="{39D9B7E8-85F4-4EAF-907E-D02707723F6F}" destId="{8F783357-942A-41D3-B9D7-214426E82E9C}" srcOrd="0" destOrd="0" presId="urn:microsoft.com/office/officeart/2005/8/layout/hList1"/>
    <dgm:cxn modelId="{12DDCB69-0327-4061-B8AF-A30B32890650}" type="presParOf" srcId="{39D9B7E8-85F4-4EAF-907E-D02707723F6F}" destId="{D9E15E16-ACA3-4325-8F62-01B1A8E4408D}" srcOrd="1" destOrd="0" presId="urn:microsoft.com/office/officeart/2005/8/layout/hList1"/>
    <dgm:cxn modelId="{BCA53B0C-442A-49E0-8F52-B2A8DF977FD7}" type="presParOf" srcId="{141ABAFA-FD49-4324-BCE3-39C2F716941C}" destId="{7EA3E0B6-EBC9-4878-A0F1-98584CA02D6B}" srcOrd="13" destOrd="0" presId="urn:microsoft.com/office/officeart/2005/8/layout/hList1"/>
    <dgm:cxn modelId="{A55AC497-57D1-4CFF-99C0-05EB9F01F4CB}" type="presParOf" srcId="{141ABAFA-FD49-4324-BCE3-39C2F716941C}" destId="{ECC2B7D3-A567-475E-8954-43C7DD087684}" srcOrd="14" destOrd="0" presId="urn:microsoft.com/office/officeart/2005/8/layout/hList1"/>
    <dgm:cxn modelId="{96FCF510-A8AA-427B-A3E2-38845E706A4A}" type="presParOf" srcId="{ECC2B7D3-A567-475E-8954-43C7DD087684}" destId="{95BCD303-5586-483E-B45C-429964E499CE}" srcOrd="0" destOrd="0" presId="urn:microsoft.com/office/officeart/2005/8/layout/hList1"/>
    <dgm:cxn modelId="{BE53068D-3A9F-4E5C-A45A-55BFBFDD6715}" type="presParOf" srcId="{ECC2B7D3-A567-475E-8954-43C7DD087684}" destId="{36E1BDEB-2FE1-4BF6-AE30-D7AC04D681D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0950A9-2E92-485E-9E42-DDA33E726398}">
      <dsp:nvSpPr>
        <dsp:cNvPr id="0" name=""/>
        <dsp:cNvSpPr/>
      </dsp:nvSpPr>
      <dsp:spPr>
        <a:xfrm>
          <a:off x="1607" y="940619"/>
          <a:ext cx="1309093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Demographics</a:t>
          </a:r>
        </a:p>
      </dsp:txBody>
      <dsp:txXfrm>
        <a:off x="1607" y="940619"/>
        <a:ext cx="1309093" cy="345600"/>
      </dsp:txXfrm>
    </dsp:sp>
    <dsp:sp modelId="{219D9361-D615-4DE2-ABB6-13267BFF07EE}">
      <dsp:nvSpPr>
        <dsp:cNvPr id="0" name=""/>
        <dsp:cNvSpPr/>
      </dsp:nvSpPr>
      <dsp:spPr>
        <a:xfrm>
          <a:off x="1607" y="1286219"/>
          <a:ext cx="1309093" cy="26660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B050"/>
              </a:solidFill>
            </a:rPr>
            <a:t>Gender ©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B050"/>
              </a:solidFill>
            </a:rPr>
            <a:t>Marital Status ©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B050"/>
              </a:solidFill>
            </a:rPr>
            <a:t>Education ©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B050"/>
              </a:solidFill>
            </a:rPr>
            <a:t>Level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B050"/>
              </a:solidFill>
            </a:rPr>
            <a:t>Specialization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B050"/>
              </a:solidFill>
            </a:rPr>
            <a:t>Age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B050"/>
              </a:solidFill>
            </a:rPr>
            <a:t>Experience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B050"/>
              </a:solidFill>
            </a:rPr>
            <a:t>AGS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FF0000"/>
              </a:solidFill>
            </a:rPr>
            <a:t>Total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70C0"/>
              </a:solidFill>
            </a:rPr>
            <a:t>Compensation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>
            <a:solidFill>
              <a:srgbClr val="0070C0"/>
            </a:solidFill>
          </a:endParaRPr>
        </a:p>
      </dsp:txBody>
      <dsp:txXfrm>
        <a:off x="1607" y="1286219"/>
        <a:ext cx="1309093" cy="2666081"/>
      </dsp:txXfrm>
    </dsp:sp>
    <dsp:sp modelId="{53E55C86-E8E7-4B98-9BE7-00CA05563A3D}">
      <dsp:nvSpPr>
        <dsp:cNvPr id="0" name=""/>
        <dsp:cNvSpPr/>
      </dsp:nvSpPr>
      <dsp:spPr>
        <a:xfrm>
          <a:off x="1493974" y="940619"/>
          <a:ext cx="1309093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Organizational</a:t>
          </a:r>
        </a:p>
      </dsp:txBody>
      <dsp:txXfrm>
        <a:off x="1493974" y="940619"/>
        <a:ext cx="1309093" cy="345600"/>
      </dsp:txXfrm>
    </dsp:sp>
    <dsp:sp modelId="{45EC3E65-CABC-4BB1-ABA7-6DF79B049A9D}">
      <dsp:nvSpPr>
        <dsp:cNvPr id="0" name=""/>
        <dsp:cNvSpPr/>
      </dsp:nvSpPr>
      <dsp:spPr>
        <a:xfrm>
          <a:off x="1493974" y="1286219"/>
          <a:ext cx="1309093" cy="26660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B050"/>
              </a:solidFill>
            </a:rPr>
            <a:t>Function ©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B050"/>
              </a:solidFill>
            </a:rPr>
            <a:t>Shift ©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B050"/>
              </a:solidFill>
              <a:latin typeface="Bernard MT Condensed" panose="02050806060905020404" pitchFamily="18" charset="0"/>
            </a:rPr>
            <a:t>DISTANCE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B050"/>
              </a:solidFill>
              <a:latin typeface="Bernard MT Condensed" panose="02050806060905020404" pitchFamily="18" charset="0"/>
            </a:rPr>
            <a:t>TRAVEL TIME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B050"/>
              </a:solidFill>
            </a:rPr>
            <a:t>Role ©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chemeClr val="accent1">
                  <a:lumMod val="75000"/>
                </a:schemeClr>
              </a:solidFill>
            </a:rPr>
            <a:t>Lack of Vision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FF0000"/>
              </a:solidFill>
            </a:rPr>
            <a:t>Lack of Trust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dirty="0">
              <a:solidFill>
                <a:schemeClr val="accent1">
                  <a:lumMod val="75000"/>
                </a:schemeClr>
              </a:solidFill>
            </a:rPr>
            <a:t>Misalignment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dirty="0">
              <a:solidFill>
                <a:srgbClr val="FF0000"/>
              </a:solidFill>
            </a:rPr>
            <a:t>Discrimination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dirty="0">
              <a:solidFill>
                <a:srgbClr val="FF0000"/>
              </a:solidFill>
            </a:rPr>
            <a:t>Location Issues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dirty="0">
              <a:solidFill>
                <a:srgbClr val="FF0000"/>
              </a:solidFill>
            </a:rPr>
            <a:t>Instability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dirty="0">
              <a:solidFill>
                <a:srgbClr val="FF0000"/>
              </a:solidFill>
            </a:rPr>
            <a:t>Brand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dirty="0">
              <a:solidFill>
                <a:schemeClr val="accent1">
                  <a:lumMod val="75000"/>
                </a:schemeClr>
              </a:solidFill>
            </a:rPr>
            <a:t>Rewards</a:t>
          </a:r>
        </a:p>
      </dsp:txBody>
      <dsp:txXfrm>
        <a:off x="1493974" y="1286219"/>
        <a:ext cx="1309093" cy="2666081"/>
      </dsp:txXfrm>
    </dsp:sp>
    <dsp:sp modelId="{85F179EA-126C-4BCA-B019-C1D29C5A432F}">
      <dsp:nvSpPr>
        <dsp:cNvPr id="0" name=""/>
        <dsp:cNvSpPr/>
      </dsp:nvSpPr>
      <dsp:spPr>
        <a:xfrm>
          <a:off x="2986341" y="940619"/>
          <a:ext cx="1309093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Expectation</a:t>
          </a:r>
        </a:p>
      </dsp:txBody>
      <dsp:txXfrm>
        <a:off x="2986341" y="940619"/>
        <a:ext cx="1309093" cy="345600"/>
      </dsp:txXfrm>
    </dsp:sp>
    <dsp:sp modelId="{A7B7B369-C148-4FD6-BEF3-D987985D7A17}">
      <dsp:nvSpPr>
        <dsp:cNvPr id="0" name=""/>
        <dsp:cNvSpPr/>
      </dsp:nvSpPr>
      <dsp:spPr>
        <a:xfrm>
          <a:off x="2986341" y="1286219"/>
          <a:ext cx="1309093" cy="26660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FF0000"/>
              </a:solidFill>
            </a:rPr>
            <a:t>Role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FF0000"/>
              </a:solidFill>
            </a:rPr>
            <a:t>Compensation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FF0000"/>
              </a:solidFill>
            </a:rPr>
            <a:t>Location/ Facility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FF0000"/>
              </a:solidFill>
            </a:rPr>
            <a:t>Process/Vertical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FF0000"/>
              </a:solidFill>
            </a:rPr>
            <a:t>Shift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FF0000"/>
              </a:solidFill>
            </a:rPr>
            <a:t>Appraisal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FF0000"/>
              </a:solidFill>
            </a:rPr>
            <a:t>Rewards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FF0000"/>
              </a:solidFill>
            </a:rPr>
            <a:t>Opportunities</a:t>
          </a:r>
        </a:p>
      </dsp:txBody>
      <dsp:txXfrm>
        <a:off x="2986341" y="1286219"/>
        <a:ext cx="1309093" cy="2666081"/>
      </dsp:txXfrm>
    </dsp:sp>
    <dsp:sp modelId="{C6ACD6EE-12A3-480B-8A6D-9627516F4008}">
      <dsp:nvSpPr>
        <dsp:cNvPr id="0" name=""/>
        <dsp:cNvSpPr/>
      </dsp:nvSpPr>
      <dsp:spPr>
        <a:xfrm>
          <a:off x="4478708" y="940619"/>
          <a:ext cx="1309093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Leadership</a:t>
          </a:r>
        </a:p>
      </dsp:txBody>
      <dsp:txXfrm>
        <a:off x="4478708" y="940619"/>
        <a:ext cx="1309093" cy="345600"/>
      </dsp:txXfrm>
    </dsp:sp>
    <dsp:sp modelId="{76A685A9-A249-45C5-95B4-00A3D8F93523}">
      <dsp:nvSpPr>
        <dsp:cNvPr id="0" name=""/>
        <dsp:cNvSpPr/>
      </dsp:nvSpPr>
      <dsp:spPr>
        <a:xfrm>
          <a:off x="4478708" y="1286219"/>
          <a:ext cx="1309093" cy="26660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70C0"/>
              </a:solidFill>
            </a:rPr>
            <a:t>Reporting Manager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FF0000"/>
              </a:solidFill>
            </a:rPr>
            <a:t>Harassment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FF0000"/>
              </a:solidFill>
            </a:rPr>
            <a:t>Micro Management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chemeClr val="accent1">
                  <a:lumMod val="75000"/>
                </a:schemeClr>
              </a:solidFill>
            </a:rPr>
            <a:t>Lack of Feedback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chemeClr val="accent1">
                  <a:lumMod val="75000"/>
                </a:schemeClr>
              </a:solidFill>
            </a:rPr>
            <a:t>Bad Behavior 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chemeClr val="accent1">
                  <a:lumMod val="75000"/>
                </a:schemeClr>
              </a:solidFill>
            </a:rPr>
            <a:t>Lack of Openness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dirty="0">
              <a:solidFill>
                <a:schemeClr val="accent1">
                  <a:lumMod val="75000"/>
                </a:schemeClr>
              </a:solidFill>
            </a:rPr>
            <a:t>Discrimination</a:t>
          </a:r>
          <a:endParaRPr lang="en-US" sz="1200" kern="1200" dirty="0">
            <a:solidFill>
              <a:schemeClr val="accent1">
                <a:lumMod val="75000"/>
              </a:schemeClr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FF0000"/>
              </a:solidFill>
            </a:rPr>
            <a:t>Conflict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4478708" y="1286219"/>
        <a:ext cx="1309093" cy="2666081"/>
      </dsp:txXfrm>
    </dsp:sp>
    <dsp:sp modelId="{F34BCB42-1912-484E-8ACD-86A4A437D155}">
      <dsp:nvSpPr>
        <dsp:cNvPr id="0" name=""/>
        <dsp:cNvSpPr/>
      </dsp:nvSpPr>
      <dsp:spPr>
        <a:xfrm>
          <a:off x="5971075" y="940619"/>
          <a:ext cx="1309093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Behavioral</a:t>
          </a:r>
        </a:p>
      </dsp:txBody>
      <dsp:txXfrm>
        <a:off x="5971075" y="940619"/>
        <a:ext cx="1309093" cy="345600"/>
      </dsp:txXfrm>
    </dsp:sp>
    <dsp:sp modelId="{63E83EC5-03E9-413F-9C27-289F4BC84132}">
      <dsp:nvSpPr>
        <dsp:cNvPr id="0" name=""/>
        <dsp:cNvSpPr/>
      </dsp:nvSpPr>
      <dsp:spPr>
        <a:xfrm>
          <a:off x="5971075" y="1286219"/>
          <a:ext cx="1309093" cy="26660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FF0000"/>
              </a:solidFill>
            </a:rPr>
            <a:t>Stress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B050"/>
              </a:solidFill>
            </a:rPr>
            <a:t>Performance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5971075" y="1286219"/>
        <a:ext cx="1309093" cy="2666081"/>
      </dsp:txXfrm>
    </dsp:sp>
    <dsp:sp modelId="{FA7292C8-C87B-42C5-9856-A16A983F5701}">
      <dsp:nvSpPr>
        <dsp:cNvPr id="0" name=""/>
        <dsp:cNvSpPr/>
      </dsp:nvSpPr>
      <dsp:spPr>
        <a:xfrm>
          <a:off x="7463442" y="940619"/>
          <a:ext cx="1309093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Growth</a:t>
          </a:r>
        </a:p>
      </dsp:txBody>
      <dsp:txXfrm>
        <a:off x="7463442" y="940619"/>
        <a:ext cx="1309093" cy="345600"/>
      </dsp:txXfrm>
    </dsp:sp>
    <dsp:sp modelId="{9475EE12-6EB0-427C-990D-AC262A8E0550}">
      <dsp:nvSpPr>
        <dsp:cNvPr id="0" name=""/>
        <dsp:cNvSpPr/>
      </dsp:nvSpPr>
      <dsp:spPr>
        <a:xfrm>
          <a:off x="7463442" y="1286219"/>
          <a:ext cx="1309093" cy="26660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FF0000"/>
              </a:solidFill>
            </a:rPr>
            <a:t>Loosing to Competitor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FF0000"/>
              </a:solidFill>
            </a:rPr>
            <a:t>No Challenges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chemeClr val="accent1">
                  <a:lumMod val="75000"/>
                </a:schemeClr>
              </a:solidFill>
            </a:rPr>
            <a:t>Work-Life Balance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FF0000"/>
              </a:solidFill>
            </a:rPr>
            <a:t>Training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FF0000"/>
              </a:solidFill>
            </a:rPr>
            <a:t>No Empowerment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7463442" y="1286219"/>
        <a:ext cx="1309093" cy="2666081"/>
      </dsp:txXfrm>
    </dsp:sp>
    <dsp:sp modelId="{8F783357-942A-41D3-B9D7-214426E82E9C}">
      <dsp:nvSpPr>
        <dsp:cNvPr id="0" name=""/>
        <dsp:cNvSpPr/>
      </dsp:nvSpPr>
      <dsp:spPr>
        <a:xfrm>
          <a:off x="8955809" y="940619"/>
          <a:ext cx="1309093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Team</a:t>
          </a:r>
        </a:p>
      </dsp:txBody>
      <dsp:txXfrm>
        <a:off x="8955809" y="940619"/>
        <a:ext cx="1309093" cy="345600"/>
      </dsp:txXfrm>
    </dsp:sp>
    <dsp:sp modelId="{D9E15E16-ACA3-4325-8F62-01B1A8E4408D}">
      <dsp:nvSpPr>
        <dsp:cNvPr id="0" name=""/>
        <dsp:cNvSpPr/>
      </dsp:nvSpPr>
      <dsp:spPr>
        <a:xfrm>
          <a:off x="8955809" y="1286219"/>
          <a:ext cx="1309093" cy="26660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FF0000"/>
              </a:solidFill>
            </a:rPr>
            <a:t>Bullying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FF0000"/>
              </a:solidFill>
            </a:rPr>
            <a:t>Role Conflict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chemeClr val="accent1">
                  <a:lumMod val="75000"/>
                </a:schemeClr>
              </a:solidFill>
            </a:rPr>
            <a:t>Teamwork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8955809" y="1286219"/>
        <a:ext cx="1309093" cy="2666081"/>
      </dsp:txXfrm>
    </dsp:sp>
    <dsp:sp modelId="{95BCD303-5586-483E-B45C-429964E499CE}">
      <dsp:nvSpPr>
        <dsp:cNvPr id="0" name=""/>
        <dsp:cNvSpPr/>
      </dsp:nvSpPr>
      <dsp:spPr>
        <a:xfrm>
          <a:off x="10448176" y="940619"/>
          <a:ext cx="1309093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Change</a:t>
          </a:r>
        </a:p>
      </dsp:txBody>
      <dsp:txXfrm>
        <a:off x="10448176" y="940619"/>
        <a:ext cx="1309093" cy="345600"/>
      </dsp:txXfrm>
    </dsp:sp>
    <dsp:sp modelId="{36E1BDEB-2FE1-4BF6-AE30-D7AC04D681D1}">
      <dsp:nvSpPr>
        <dsp:cNvPr id="0" name=""/>
        <dsp:cNvSpPr/>
      </dsp:nvSpPr>
      <dsp:spPr>
        <a:xfrm>
          <a:off x="10448176" y="1286219"/>
          <a:ext cx="1309093" cy="26660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B050"/>
              </a:solidFill>
            </a:rPr>
            <a:t>Shift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B050"/>
              </a:solidFill>
            </a:rPr>
            <a:t>Location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10448176" y="1286219"/>
        <a:ext cx="1309093" cy="2666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0B29E-0D97-4273-B948-41E553C9789F}" type="datetimeFigureOut">
              <a:rPr lang="en-US" smtClean="0"/>
              <a:t>12/9/2016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52EC4-456C-4462-89C2-C16E52B50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958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r>
              <a:rPr lang="en-US" b="1" dirty="0"/>
              <a:t>Attrition Indicators</a:t>
            </a:r>
            <a:endParaRPr lang="en-US" b="1" baseline="0" dirty="0"/>
          </a:p>
          <a:p>
            <a:r>
              <a:rPr lang="en-US" dirty="0"/>
              <a:t>Absenteeism</a:t>
            </a:r>
          </a:p>
          <a:p>
            <a:r>
              <a:rPr lang="en-US" dirty="0"/>
              <a:t>Production and Quality Percentages</a:t>
            </a:r>
          </a:p>
          <a:p>
            <a:r>
              <a:rPr lang="en-US" dirty="0"/>
              <a:t>Engagement Index</a:t>
            </a:r>
          </a:p>
          <a:p>
            <a:r>
              <a:rPr lang="en-US" dirty="0" err="1"/>
              <a:t>TotalExtraHoursWorked</a:t>
            </a:r>
            <a:endParaRPr lang="en-US" dirty="0"/>
          </a:p>
          <a:p>
            <a:r>
              <a:rPr lang="en-US" dirty="0"/>
              <a:t>Function</a:t>
            </a:r>
          </a:p>
          <a:p>
            <a:endParaRPr lang="en-US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52EC4-456C-4462-89C2-C16E52B5044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311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720A9-35E6-4F53-9936-2A4F204484E8}" type="datetimeFigureOut">
              <a:rPr lang="en-US" smtClean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787C-D68F-4CE7-B30A-986759B538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66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720A9-35E6-4F53-9936-2A4F204484E8}" type="datetimeFigureOut">
              <a:rPr lang="en-US" smtClean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787C-D68F-4CE7-B30A-986759B538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688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720A9-35E6-4F53-9936-2A4F204484E8}" type="datetimeFigureOut">
              <a:rPr lang="en-US" smtClean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787C-D68F-4CE7-B30A-986759B538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01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Page </a:t>
            </a:r>
            <a:r>
              <a:rPr lang="en-IN" dirty="0">
                <a:solidFill>
                  <a:srgbClr val="198CC3"/>
                </a:solidFill>
              </a:rPr>
              <a:t>| </a:t>
            </a:r>
            <a:fld id="{78E62446-ECCC-4871-A636-693DEBA0468A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9035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720A9-35E6-4F53-9936-2A4F204484E8}" type="datetimeFigureOut">
              <a:rPr lang="en-US" smtClean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787C-D68F-4CE7-B30A-986759B538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097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720A9-35E6-4F53-9936-2A4F204484E8}" type="datetimeFigureOut">
              <a:rPr lang="en-US" smtClean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787C-D68F-4CE7-B30A-986759B538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78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720A9-35E6-4F53-9936-2A4F204484E8}" type="datetimeFigureOut">
              <a:rPr lang="en-US" smtClean="0"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787C-D68F-4CE7-B30A-986759B538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203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720A9-35E6-4F53-9936-2A4F204484E8}" type="datetimeFigureOut">
              <a:rPr lang="en-US" smtClean="0"/>
              <a:t>12/9/2016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787C-D68F-4CE7-B30A-986759B538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580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720A9-35E6-4F53-9936-2A4F204484E8}" type="datetimeFigureOut">
              <a:rPr lang="en-US" smtClean="0"/>
              <a:t>12/9/2016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787C-D68F-4CE7-B30A-986759B538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71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720A9-35E6-4F53-9936-2A4F204484E8}" type="datetimeFigureOut">
              <a:rPr lang="en-US" smtClean="0"/>
              <a:t>12/9/2016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787C-D68F-4CE7-B30A-986759B538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82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720A9-35E6-4F53-9936-2A4F204484E8}" type="datetimeFigureOut">
              <a:rPr lang="en-US" smtClean="0"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787C-D68F-4CE7-B30A-986759B538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64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720A9-35E6-4F53-9936-2A4F204484E8}" type="datetimeFigureOut">
              <a:rPr lang="en-US" smtClean="0"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787C-D68F-4CE7-B30A-986759B538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25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720A9-35E6-4F53-9936-2A4F204484E8}" type="datetimeFigureOut">
              <a:rPr lang="en-US" smtClean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E787C-D68F-4CE7-B30A-986759B538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4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Reasons for Attrition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63963" y="6238913"/>
            <a:ext cx="1144772" cy="43833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Draft Copy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660" y="202019"/>
            <a:ext cx="12001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399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619" y="1825625"/>
            <a:ext cx="6514761" cy="4351338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78323" y="154504"/>
            <a:ext cx="10515600" cy="3139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/>
            <a:r>
              <a:rPr lang="en-US" sz="1600" b="1" u="sng" dirty="0">
                <a:solidFill>
                  <a:schemeClr val="accent1"/>
                </a:solidFill>
                <a:latin typeface="Cambria" panose="02040503050406030204" pitchFamily="18" charset="0"/>
                <a:ea typeface="+mn-ea"/>
                <a:cs typeface="+mn-cs"/>
              </a:rPr>
              <a:t>AR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660" y="202019"/>
            <a:ext cx="12001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456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78323" y="154504"/>
            <a:ext cx="10515600" cy="313932"/>
          </a:xfrm>
          <a:noFill/>
        </p:spPr>
        <p:txBody>
          <a:bodyPr vert="horz" wrap="square" rtlCol="0">
            <a:spAutoFit/>
          </a:bodyPr>
          <a:lstStyle/>
          <a:p>
            <a:pPr defTabSz="457200"/>
            <a:r>
              <a:rPr lang="en-US" sz="1600" b="1" u="sng" dirty="0">
                <a:solidFill>
                  <a:schemeClr val="accent1"/>
                </a:solidFill>
                <a:latin typeface="Cambria" panose="02040503050406030204" pitchFamily="18" charset="0"/>
                <a:ea typeface="+mn-ea"/>
                <a:cs typeface="+mn-cs"/>
              </a:rPr>
              <a:t>AR</a:t>
            </a:r>
          </a:p>
        </p:txBody>
      </p:sp>
      <p:sp>
        <p:nvSpPr>
          <p:cNvPr id="6" name="Rectangle 5"/>
          <p:cNvSpPr/>
          <p:nvPr/>
        </p:nvSpPr>
        <p:spPr>
          <a:xfrm>
            <a:off x="73082" y="6514465"/>
            <a:ext cx="118934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*Correlation : &lt;-30% are in Red with Yellow box | &lt; 10% are Red | &lt; 0% are amber | 50% are in Blue | &gt; 60% are in Green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660" y="202019"/>
            <a:ext cx="1200150" cy="457200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0502792"/>
              </p:ext>
            </p:extLst>
          </p:nvPr>
        </p:nvGraphicFramePr>
        <p:xfrm>
          <a:off x="342502" y="187655"/>
          <a:ext cx="11616260" cy="6499388"/>
        </p:xfrm>
        <a:graphic>
          <a:graphicData uri="http://schemas.openxmlformats.org/drawingml/2006/table">
            <a:tbl>
              <a:tblPr/>
              <a:tblGrid>
                <a:gridCol w="1018341">
                  <a:extLst>
                    <a:ext uri="{9D8B030D-6E8A-4147-A177-3AD203B41FA5}">
                      <a16:colId xmlns:a16="http://schemas.microsoft.com/office/drawing/2014/main" val="2574472753"/>
                    </a:ext>
                  </a:extLst>
                </a:gridCol>
                <a:gridCol w="1383898">
                  <a:extLst>
                    <a:ext uri="{9D8B030D-6E8A-4147-A177-3AD203B41FA5}">
                      <a16:colId xmlns:a16="http://schemas.microsoft.com/office/drawing/2014/main" val="3610956659"/>
                    </a:ext>
                  </a:extLst>
                </a:gridCol>
                <a:gridCol w="992229">
                  <a:extLst>
                    <a:ext uri="{9D8B030D-6E8A-4147-A177-3AD203B41FA5}">
                      <a16:colId xmlns:a16="http://schemas.microsoft.com/office/drawing/2014/main" val="3409433441"/>
                    </a:ext>
                  </a:extLst>
                </a:gridCol>
                <a:gridCol w="652782">
                  <a:extLst>
                    <a:ext uri="{9D8B030D-6E8A-4147-A177-3AD203B41FA5}">
                      <a16:colId xmlns:a16="http://schemas.microsoft.com/office/drawing/2014/main" val="1043424135"/>
                    </a:ext>
                  </a:extLst>
                </a:gridCol>
                <a:gridCol w="773547">
                  <a:extLst>
                    <a:ext uri="{9D8B030D-6E8A-4147-A177-3AD203B41FA5}">
                      <a16:colId xmlns:a16="http://schemas.microsoft.com/office/drawing/2014/main" val="3034150668"/>
                    </a:ext>
                  </a:extLst>
                </a:gridCol>
                <a:gridCol w="812714">
                  <a:extLst>
                    <a:ext uri="{9D8B030D-6E8A-4147-A177-3AD203B41FA5}">
                      <a16:colId xmlns:a16="http://schemas.microsoft.com/office/drawing/2014/main" val="3247849895"/>
                    </a:ext>
                  </a:extLst>
                </a:gridCol>
                <a:gridCol w="966118">
                  <a:extLst>
                    <a:ext uri="{9D8B030D-6E8A-4147-A177-3AD203B41FA5}">
                      <a16:colId xmlns:a16="http://schemas.microsoft.com/office/drawing/2014/main" val="2686050581"/>
                    </a:ext>
                  </a:extLst>
                </a:gridCol>
                <a:gridCol w="1109729">
                  <a:extLst>
                    <a:ext uri="{9D8B030D-6E8A-4147-A177-3AD203B41FA5}">
                      <a16:colId xmlns:a16="http://schemas.microsoft.com/office/drawing/2014/main" val="2211806803"/>
                    </a:ext>
                  </a:extLst>
                </a:gridCol>
                <a:gridCol w="1266399">
                  <a:extLst>
                    <a:ext uri="{9D8B030D-6E8A-4147-A177-3AD203B41FA5}">
                      <a16:colId xmlns:a16="http://schemas.microsoft.com/office/drawing/2014/main" val="2205697455"/>
                    </a:ext>
                  </a:extLst>
                </a:gridCol>
                <a:gridCol w="1243549">
                  <a:extLst>
                    <a:ext uri="{9D8B030D-6E8A-4147-A177-3AD203B41FA5}">
                      <a16:colId xmlns:a16="http://schemas.microsoft.com/office/drawing/2014/main" val="1295628562"/>
                    </a:ext>
                  </a:extLst>
                </a:gridCol>
                <a:gridCol w="1396954">
                  <a:extLst>
                    <a:ext uri="{9D8B030D-6E8A-4147-A177-3AD203B41FA5}">
                      <a16:colId xmlns:a16="http://schemas.microsoft.com/office/drawing/2014/main" val="3003055703"/>
                    </a:ext>
                  </a:extLst>
                </a:gridCol>
              </a:tblGrid>
              <a:tr h="2321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 Axis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 Axis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Unmarried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 Male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Unmarried Male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 Female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Unmarried Female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671571"/>
                  </a:ext>
                </a:extLst>
              </a:tr>
              <a:tr h="2321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Attrition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Distance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907667"/>
                  </a:ext>
                </a:extLst>
              </a:tr>
              <a:tr h="2321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Attrition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EmployeeAge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-8.5%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-9.6%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-6.5%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-16.6%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-12.4%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-14.4%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-0.3%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363006"/>
                  </a:ext>
                </a:extLst>
              </a:tr>
              <a:tr h="2321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Attrition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ExperienceInAGS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-30.3%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-31.5%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-31.8%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-36.8%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-26.1%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-37.4%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-25.3%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-33.4%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-27.5%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2603626"/>
                  </a:ext>
                </a:extLst>
              </a:tr>
              <a:tr h="2321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Attrition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GenderN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13.6%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-1.4%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430048"/>
                  </a:ext>
                </a:extLst>
              </a:tr>
              <a:tr h="2321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Attrition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Last30DaysLeaveCount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60.3%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68.1%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56.7%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42.8%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70.3%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59.2%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70.0%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36.7%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70.9%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979000"/>
                  </a:ext>
                </a:extLst>
              </a:tr>
              <a:tr h="2321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Attrition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MaritalState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-7.9%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-11.6%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-1.4%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273679"/>
                  </a:ext>
                </a:extLst>
              </a:tr>
              <a:tr h="2321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Attrition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ProdAvgDuringNotice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-27.9%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-26.0%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-32.0%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-16.8%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-22.2%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-20.3%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-19.8%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-15.0%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-27.6%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0289868"/>
                  </a:ext>
                </a:extLst>
              </a:tr>
              <a:tr h="2321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Attrition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QualAvgDuringNotice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-30.3%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-27.4%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-35.3%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-16.4%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-23.9%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-21.6%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-20.6%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-11.6%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-31.5%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551571"/>
                  </a:ext>
                </a:extLst>
              </a:tr>
              <a:tr h="2321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Attrition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TotalExtraHoursWorked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-9.6%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-13.0%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-9.1%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-6.7%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-11.9%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-11.4%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-11.7%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-6.8%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-12.7%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519652"/>
                  </a:ext>
                </a:extLst>
              </a:tr>
              <a:tr h="2321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Performer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Distance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-0.2%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-7.9%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-9.7%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15.8%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-8.2%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-11.0%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-3.0%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0427773"/>
                  </a:ext>
                </a:extLst>
              </a:tr>
              <a:tr h="2321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Performer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EmployeeAge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-0.3%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-5.8%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-6.8%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-0.7%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3528179"/>
                  </a:ext>
                </a:extLst>
              </a:tr>
              <a:tr h="2321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Performer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ExperienceInAGS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-1.6%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-0.7%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6300654"/>
                  </a:ext>
                </a:extLst>
              </a:tr>
              <a:tr h="2321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Performer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GenderN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-1.4%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254474"/>
                  </a:ext>
                </a:extLst>
              </a:tr>
              <a:tr h="2321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Performer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Last30DaysLeaveCount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-3.1%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106630"/>
                  </a:ext>
                </a:extLst>
              </a:tr>
              <a:tr h="2321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Performer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MaritalState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605229"/>
                  </a:ext>
                </a:extLst>
              </a:tr>
              <a:tr h="2321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Performer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ProdAvgDuringNotice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6119518"/>
                  </a:ext>
                </a:extLst>
              </a:tr>
              <a:tr h="2321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Performer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QualAvgDuringNotice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10.3%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8233747"/>
                  </a:ext>
                </a:extLst>
              </a:tr>
              <a:tr h="2321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Performer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TotalExtraHoursWorked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-1.8%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-3.4%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8014144"/>
                  </a:ext>
                </a:extLst>
              </a:tr>
              <a:tr h="2321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VolInVol Attrition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Distance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-24.6%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-19.6%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-35.3%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13.3%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13.7%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11.2%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2130561"/>
                  </a:ext>
                </a:extLst>
              </a:tr>
              <a:tr h="2321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VolInVol Attrition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EmployeeAge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-8.9%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-0.5%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-10.8%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4864675"/>
                  </a:ext>
                </a:extLst>
              </a:tr>
              <a:tr h="2321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VolInVol Attrition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ExperienceInAGS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-7.4%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-9.0%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-7.2%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-24.8%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-5.4%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-25.1%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-5.0%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-21.4%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-6.5%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8270045"/>
                  </a:ext>
                </a:extLst>
              </a:tr>
              <a:tr h="2321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VolInVol Attrition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GenderN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13.6%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47371"/>
                  </a:ext>
                </a:extLst>
              </a:tr>
              <a:tr h="2321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VolInVol Attrition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Last30DaysLeaveCount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55.6%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61.1%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54.6%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39.7%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65.8%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49.1%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64.6%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36.1%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68.4%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987437"/>
                  </a:ext>
                </a:extLst>
              </a:tr>
              <a:tr h="2321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VolInVol Attrition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MaritalState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-1.9%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-5.7%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050183"/>
                  </a:ext>
                </a:extLst>
              </a:tr>
              <a:tr h="2321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VolInVol Attrition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ProdAvgDuringNotice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15.5%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15.2%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15.9%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-3.8%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16.9%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10.7%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12.8%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2347481"/>
                  </a:ext>
                </a:extLst>
              </a:tr>
              <a:tr h="2321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VolInVol Attrition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QualAvgDuringNotice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19.9%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20.3%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20.7%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20.7%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-4.8%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22.4%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18.3%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17.2%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3123234"/>
                  </a:ext>
                </a:extLst>
              </a:tr>
              <a:tr h="2321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VolInVol Attrition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TotalExtraHoursWorked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-2.2%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-4.1%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-2.4%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-4.9%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-3.6%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-7.8%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-4.2%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-5.2%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-2.3%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8193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755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8573" y="169646"/>
            <a:ext cx="10058400" cy="266290"/>
          </a:xfrm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chemeClr val="accent2"/>
                </a:solidFill>
                <a:latin typeface="Cambria" panose="02040503050406030204" pitchFamily="18" charset="0"/>
              </a:rPr>
              <a:t>Significance using chi sq. p value (for sample size=500)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77419887"/>
              </p:ext>
            </p:extLst>
          </p:nvPr>
        </p:nvGraphicFramePr>
        <p:xfrm>
          <a:off x="58171" y="426723"/>
          <a:ext cx="4611301" cy="6396884"/>
        </p:xfrm>
        <a:graphic>
          <a:graphicData uri="http://schemas.openxmlformats.org/drawingml/2006/table">
            <a:tbl>
              <a:tblPr/>
              <a:tblGrid>
                <a:gridCol w="2296987">
                  <a:extLst>
                    <a:ext uri="{9D8B030D-6E8A-4147-A177-3AD203B41FA5}">
                      <a16:colId xmlns:a16="http://schemas.microsoft.com/office/drawing/2014/main" val="51146816"/>
                    </a:ext>
                  </a:extLst>
                </a:gridCol>
                <a:gridCol w="772494">
                  <a:extLst>
                    <a:ext uri="{9D8B030D-6E8A-4147-A177-3AD203B41FA5}">
                      <a16:colId xmlns:a16="http://schemas.microsoft.com/office/drawing/2014/main" val="962939328"/>
                    </a:ext>
                  </a:extLst>
                </a:gridCol>
                <a:gridCol w="1541820">
                  <a:extLst>
                    <a:ext uri="{9D8B030D-6E8A-4147-A177-3AD203B41FA5}">
                      <a16:colId xmlns:a16="http://schemas.microsoft.com/office/drawing/2014/main" val="1085744573"/>
                    </a:ext>
                  </a:extLst>
                </a:gridCol>
              </a:tblGrid>
              <a:tr h="21481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Variables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200" baseline="0" dirty="0">
                          <a:effectLst/>
                          <a:latin typeface="Calibri" panose="020F0502020204030204" pitchFamily="34" charset="0"/>
                        </a:rPr>
                        <a:t> values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P value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6761060"/>
                  </a:ext>
                </a:extLst>
              </a:tr>
              <a:tr h="21481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CFCFCF"/>
                          </a:solidFill>
                          <a:effectLst/>
                          <a:latin typeface="Calibri" panose="020F0502020204030204" pitchFamily="34" charset="0"/>
                        </a:rPr>
                        <a:t>QualAvgBeforeNotice</a:t>
                      </a:r>
                      <a:endParaRPr lang="en-US" sz="1100" dirty="0">
                        <a:solidFill>
                          <a:srgbClr val="CFCFC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CFCFC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CFCFCF"/>
                          </a:solidFill>
                          <a:effectLst/>
                          <a:latin typeface="Calibri" panose="020F0502020204030204" pitchFamily="34" charset="0"/>
                        </a:rPr>
                        <a:t>2.20E-16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314561"/>
                  </a:ext>
                </a:extLst>
              </a:tr>
              <a:tr h="21481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CFCFCF"/>
                          </a:solidFill>
                          <a:effectLst/>
                          <a:latin typeface="Calibri" panose="020F0502020204030204" pitchFamily="34" charset="0"/>
                        </a:rPr>
                        <a:t>QualAvgBeforeNoticeRange</a:t>
                      </a:r>
                      <a:endParaRPr lang="en-US" sz="1100" dirty="0">
                        <a:solidFill>
                          <a:srgbClr val="CFCFC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115</a:t>
                      </a:r>
                      <a:endParaRPr lang="en-US" sz="1200" dirty="0">
                        <a:solidFill>
                          <a:srgbClr val="CFCFC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CFCFCF"/>
                          </a:solidFill>
                          <a:effectLst/>
                          <a:latin typeface="Calibri" panose="020F0502020204030204" pitchFamily="34" charset="0"/>
                        </a:rPr>
                        <a:t>2.20E-16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067775"/>
                  </a:ext>
                </a:extLst>
              </a:tr>
              <a:tr h="21481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ProdAvgDuringNoticeRange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47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2.20E-16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581083"/>
                  </a:ext>
                </a:extLst>
              </a:tr>
              <a:tr h="21481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ProdAvgDuringNotice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0.04198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324822"/>
                  </a:ext>
                </a:extLst>
              </a:tr>
              <a:tr h="21481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ProdAvgBeforeNoticeRange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115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2.20E-16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697001"/>
                  </a:ext>
                </a:extLst>
              </a:tr>
              <a:tr h="21481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ProdAvgBeforeNotice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0.02399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283263"/>
                  </a:ext>
                </a:extLst>
              </a:tr>
              <a:tr h="21481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LastReviewType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247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3.33E-10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156194"/>
                  </a:ext>
                </a:extLst>
              </a:tr>
              <a:tr h="21481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LastButOneReviewType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236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7.19E-10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643757"/>
                  </a:ext>
                </a:extLst>
              </a:tr>
              <a:tr h="21481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ExperienceInAGS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0.0004998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1908"/>
                  </a:ext>
                </a:extLst>
              </a:tr>
              <a:tr h="21481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ExpAGSRange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0.0004998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466446"/>
                  </a:ext>
                </a:extLst>
              </a:tr>
              <a:tr h="21481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WorkFacility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0.0004998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937281"/>
                  </a:ext>
                </a:extLst>
              </a:tr>
              <a:tr h="21481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Last30DaysLeaveCount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0.0004998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886896"/>
                  </a:ext>
                </a:extLst>
              </a:tr>
              <a:tr h="21481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TravelTime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0.0004998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375810"/>
                  </a:ext>
                </a:extLst>
              </a:tr>
              <a:tr h="21481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EngagementIndex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10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0.0004998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162362"/>
                  </a:ext>
                </a:extLst>
              </a:tr>
              <a:tr h="21481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LastButOneReviewRating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139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0.0004998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884920"/>
                  </a:ext>
                </a:extLst>
              </a:tr>
              <a:tr h="21481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JobRole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0.0009995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209440"/>
                  </a:ext>
                </a:extLst>
              </a:tr>
              <a:tr h="21481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QualAvgDuringNoticeRange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47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0.001499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345139"/>
                  </a:ext>
                </a:extLst>
              </a:tr>
              <a:tr h="21481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QualAvgDuringNotice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0.0004998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643664"/>
                  </a:ext>
                </a:extLst>
              </a:tr>
              <a:tr h="21481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StaffingEmployeeStatus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212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0.002499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790894"/>
                  </a:ext>
                </a:extLst>
              </a:tr>
              <a:tr h="21481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Function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0.003827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926774"/>
                  </a:ext>
                </a:extLst>
              </a:tr>
              <a:tr h="21481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WorkLocation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0.01899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450785"/>
                  </a:ext>
                </a:extLst>
              </a:tr>
              <a:tr h="21481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LastReviewRating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247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0.02399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568977"/>
                  </a:ext>
                </a:extLst>
              </a:tr>
              <a:tr h="21481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Shift_Name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0.02899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361977"/>
                  </a:ext>
                </a:extLst>
              </a:tr>
              <a:tr h="21481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PermenantAddressPincode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0.04048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74229"/>
                  </a:ext>
                </a:extLst>
              </a:tr>
              <a:tr h="21481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CurrentAddressPincode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0.04248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62613"/>
                  </a:ext>
                </a:extLst>
              </a:tr>
            </a:tbl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72628350"/>
              </p:ext>
            </p:extLst>
          </p:nvPr>
        </p:nvGraphicFramePr>
        <p:xfrm>
          <a:off x="5026361" y="478467"/>
          <a:ext cx="3048002" cy="4332401"/>
        </p:xfrm>
        <a:graphic>
          <a:graphicData uri="http://schemas.openxmlformats.org/drawingml/2006/table">
            <a:tbl>
              <a:tblPr/>
              <a:tblGrid>
                <a:gridCol w="1379221">
                  <a:extLst>
                    <a:ext uri="{9D8B030D-6E8A-4147-A177-3AD203B41FA5}">
                      <a16:colId xmlns:a16="http://schemas.microsoft.com/office/drawing/2014/main" val="1621343083"/>
                    </a:ext>
                  </a:extLst>
                </a:gridCol>
                <a:gridCol w="767285">
                  <a:extLst>
                    <a:ext uri="{9D8B030D-6E8A-4147-A177-3AD203B41FA5}">
                      <a16:colId xmlns:a16="http://schemas.microsoft.com/office/drawing/2014/main" val="2082099343"/>
                    </a:ext>
                  </a:extLst>
                </a:gridCol>
                <a:gridCol w="901496">
                  <a:extLst>
                    <a:ext uri="{9D8B030D-6E8A-4147-A177-3AD203B41FA5}">
                      <a16:colId xmlns:a16="http://schemas.microsoft.com/office/drawing/2014/main" val="4124054316"/>
                    </a:ext>
                  </a:extLst>
                </a:gridCol>
              </a:tblGrid>
              <a:tr h="35085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Variables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200" baseline="0" dirty="0">
                          <a:effectLst/>
                          <a:latin typeface="Calibri" panose="020F0502020204030204" pitchFamily="34" charset="0"/>
                        </a:rPr>
                        <a:t> values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P value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6150598"/>
                  </a:ext>
                </a:extLst>
              </a:tr>
              <a:tr h="35085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ExperienceType</a:t>
                      </a:r>
                      <a:endParaRPr lang="en-US" sz="11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0.06762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148714"/>
                  </a:ext>
                </a:extLst>
              </a:tr>
              <a:tr h="38946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Vertical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0.07364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9348397"/>
                  </a:ext>
                </a:extLst>
              </a:tr>
              <a:tr h="38946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EmployeeAge</a:t>
                      </a:r>
                      <a:endParaRPr lang="en-US" sz="11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0.2624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499170"/>
                  </a:ext>
                </a:extLst>
              </a:tr>
              <a:tr h="38946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MaritalStatus</a:t>
                      </a:r>
                      <a:endParaRPr lang="en-US" sz="11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17</a:t>
                      </a:r>
                      <a:endParaRPr lang="en-US" sz="11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0.2788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6084355"/>
                  </a:ext>
                </a:extLst>
              </a:tr>
              <a:tr h="38946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TotalExtraHoursWorked</a:t>
                      </a:r>
                      <a:endParaRPr lang="en-US" sz="11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0.4823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1537914"/>
                  </a:ext>
                </a:extLst>
              </a:tr>
              <a:tr h="38946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PrevWorkFacility</a:t>
                      </a:r>
                      <a:endParaRPr lang="en-US" sz="11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150</a:t>
                      </a:r>
                      <a:endParaRPr lang="en-US" sz="11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0.5012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5500857"/>
                  </a:ext>
                </a:extLst>
              </a:tr>
              <a:tr h="38946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0.6672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1305458"/>
                  </a:ext>
                </a:extLst>
              </a:tr>
              <a:tr h="38946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Course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19</a:t>
                      </a:r>
                      <a:endParaRPr lang="en-US" sz="11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0.8886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6284587"/>
                  </a:ext>
                </a:extLst>
              </a:tr>
              <a:tr h="38946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PrevWorkLocation</a:t>
                      </a:r>
                      <a:endParaRPr lang="en-US" sz="11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150</a:t>
                      </a:r>
                      <a:endParaRPr lang="en-US" sz="11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0.9085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4998078"/>
                  </a:ext>
                </a:extLst>
              </a:tr>
              <a:tr h="38946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RptSpanofControl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271</a:t>
                      </a:r>
                      <a:endParaRPr lang="en-US" sz="11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0.958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443899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660" y="202019"/>
            <a:ext cx="1200150" cy="45720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029792"/>
              </p:ext>
            </p:extLst>
          </p:nvPr>
        </p:nvGraphicFramePr>
        <p:xfrm>
          <a:off x="8378056" y="426723"/>
          <a:ext cx="3660304" cy="5808740"/>
        </p:xfrm>
        <a:graphic>
          <a:graphicData uri="http://schemas.openxmlformats.org/drawingml/2006/table">
            <a:tbl>
              <a:tblPr/>
              <a:tblGrid>
                <a:gridCol w="1566663">
                  <a:extLst>
                    <a:ext uri="{9D8B030D-6E8A-4147-A177-3AD203B41FA5}">
                      <a16:colId xmlns:a16="http://schemas.microsoft.com/office/drawing/2014/main" val="2675093456"/>
                    </a:ext>
                  </a:extLst>
                </a:gridCol>
                <a:gridCol w="1050941">
                  <a:extLst>
                    <a:ext uri="{9D8B030D-6E8A-4147-A177-3AD203B41FA5}">
                      <a16:colId xmlns:a16="http://schemas.microsoft.com/office/drawing/2014/main" val="1193947169"/>
                    </a:ext>
                  </a:extLst>
                </a:gridCol>
                <a:gridCol w="1042700">
                  <a:extLst>
                    <a:ext uri="{9D8B030D-6E8A-4147-A177-3AD203B41FA5}">
                      <a16:colId xmlns:a16="http://schemas.microsoft.com/office/drawing/2014/main" val="3058941857"/>
                    </a:ext>
                  </a:extLst>
                </a:gridCol>
              </a:tblGrid>
              <a:tr h="29043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Variables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values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P value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578636"/>
                  </a:ext>
                </a:extLst>
              </a:tr>
              <a:tr h="29043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RptEmployeeCode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755603"/>
                  </a:ext>
                </a:extLst>
              </a:tr>
              <a:tr h="29043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Rpt2EmployeeCode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2939230"/>
                  </a:ext>
                </a:extLst>
              </a:tr>
              <a:tr h="29043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Shift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087908"/>
                  </a:ext>
                </a:extLst>
              </a:tr>
              <a:tr h="29043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PrevShift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/>
                        <a:t>186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7960140"/>
                  </a:ext>
                </a:extLst>
              </a:tr>
              <a:tr h="29043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TransportMode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052170"/>
                  </a:ext>
                </a:extLst>
              </a:tr>
              <a:tr h="29043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Designation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810413"/>
                  </a:ext>
                </a:extLst>
              </a:tr>
              <a:tr h="29043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CurrentAddressCity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/>
                        <a:t>18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994452"/>
                  </a:ext>
                </a:extLst>
              </a:tr>
              <a:tr h="29043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PermenantAddressCity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/>
                        <a:t>18 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2007149"/>
                  </a:ext>
                </a:extLst>
              </a:tr>
              <a:tr h="29043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RptEffectiveFrom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758360"/>
                  </a:ext>
                </a:extLst>
              </a:tr>
              <a:tr h="29043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Process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732393"/>
                  </a:ext>
                </a:extLst>
              </a:tr>
              <a:tr h="29043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7184465"/>
                  </a:ext>
                </a:extLst>
              </a:tr>
              <a:tr h="29043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SubClient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3508407"/>
                  </a:ext>
                </a:extLst>
              </a:tr>
              <a:tr h="29043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PrevVertical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/>
                        <a:t>173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6358775"/>
                  </a:ext>
                </a:extLst>
              </a:tr>
              <a:tr h="29043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PrevProcess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/>
                        <a:t>173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138173"/>
                  </a:ext>
                </a:extLst>
              </a:tr>
              <a:tr h="29043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PrevClient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/>
                        <a:t>173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9743663"/>
                  </a:ext>
                </a:extLst>
              </a:tr>
              <a:tr h="29043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PrevSubClient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/>
                        <a:t>173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5198423"/>
                  </a:ext>
                </a:extLst>
              </a:tr>
              <a:tr h="29043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PrevEmployer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/>
                        <a:t>302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8922012"/>
                  </a:ext>
                </a:extLst>
              </a:tr>
              <a:tr h="29043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TravelTimeRange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184078"/>
                  </a:ext>
                </a:extLst>
              </a:tr>
              <a:tr h="29043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Distance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3003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288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Pseudo R-Square (optimistic): 91.86421%</a:t>
            </a:r>
          </a:p>
          <a:p>
            <a:r>
              <a:rPr lang="en-US" sz="1800" dirty="0"/>
              <a:t>AIC: 174.21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77743248"/>
              </p:ext>
            </p:extLst>
          </p:nvPr>
        </p:nvGraphicFramePr>
        <p:xfrm>
          <a:off x="1253331" y="1825619"/>
          <a:ext cx="4351337" cy="4351350"/>
        </p:xfrm>
        <a:graphic>
          <a:graphicData uri="http://schemas.openxmlformats.org/drawingml/2006/table">
            <a:tbl>
              <a:tblPr/>
              <a:tblGrid>
                <a:gridCol w="1566482">
                  <a:extLst>
                    <a:ext uri="{9D8B030D-6E8A-4147-A177-3AD203B41FA5}">
                      <a16:colId xmlns:a16="http://schemas.microsoft.com/office/drawing/2014/main" val="1570768685"/>
                    </a:ext>
                  </a:extLst>
                </a:gridCol>
                <a:gridCol w="556971">
                  <a:extLst>
                    <a:ext uri="{9D8B030D-6E8A-4147-A177-3AD203B41FA5}">
                      <a16:colId xmlns:a16="http://schemas.microsoft.com/office/drawing/2014/main" val="174677380"/>
                    </a:ext>
                  </a:extLst>
                </a:gridCol>
                <a:gridCol w="556971">
                  <a:extLst>
                    <a:ext uri="{9D8B030D-6E8A-4147-A177-3AD203B41FA5}">
                      <a16:colId xmlns:a16="http://schemas.microsoft.com/office/drawing/2014/main" val="1951196718"/>
                    </a:ext>
                  </a:extLst>
                </a:gridCol>
                <a:gridCol w="556971">
                  <a:extLst>
                    <a:ext uri="{9D8B030D-6E8A-4147-A177-3AD203B41FA5}">
                      <a16:colId xmlns:a16="http://schemas.microsoft.com/office/drawing/2014/main" val="861850520"/>
                    </a:ext>
                  </a:extLst>
                </a:gridCol>
                <a:gridCol w="556971">
                  <a:extLst>
                    <a:ext uri="{9D8B030D-6E8A-4147-A177-3AD203B41FA5}">
                      <a16:colId xmlns:a16="http://schemas.microsoft.com/office/drawing/2014/main" val="2677652923"/>
                    </a:ext>
                  </a:extLst>
                </a:gridCol>
                <a:gridCol w="556971">
                  <a:extLst>
                    <a:ext uri="{9D8B030D-6E8A-4147-A177-3AD203B41FA5}">
                      <a16:colId xmlns:a16="http://schemas.microsoft.com/office/drawing/2014/main" val="3395235989"/>
                    </a:ext>
                  </a:extLst>
                </a:gridCol>
              </a:tblGrid>
              <a:tr h="174054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Estimate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Std. Error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value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Pr(&gt;|z|)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024536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Last30DaysLeaveCount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3.08E-01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5.61E-02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5.485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4.12E-08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53297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ProdAvgBeforeNotice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2.71E-02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1.47E-02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1.84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0.0658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18724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EngagementIndexRed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1.69E+00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9.31E-01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1.818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0.069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62501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ExperienceInAGS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-5.54E-02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3.10E-02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-1.787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0.0739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16373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ProdAvgDuringNotice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-1.93E-02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1.24E-02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-1.554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0.1202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336257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Shift_NameNight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2.73E+00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1.76E+00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1.55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0.1212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239664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QualAvgDuringNotice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-1.50E-02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1.06E-02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-1.41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0.1585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60401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FunctionVoice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-1.36E+00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1.38E+00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-0.986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0.3244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24432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CurrentAddressPincode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-9.55E-06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1.03E-05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-0.925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0.355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21656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WorkFacilityNMR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9.41E-01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1.05E+00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0.895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0.3705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054214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QualAvgBeforeNotice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-1.25E-02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1.82E-02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-0.686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0.4928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721641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WorkFacilityTidel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5th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5.34E-01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9.77E-01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0.547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0.5845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37694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WorkFacilityPrince Infocity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-3.65E-01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8.91E-01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-0.41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0.6821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20659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EngagementIndexGreen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-3.22E-01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8.87E-01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-0.363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0.7163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75001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WorkFacilityHYD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-2.28E-01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1.39E+00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-0.164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0.8695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864109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PermenantAddressPincode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3.27E-07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3.85E-06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0.085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0.9324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197744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WorkFacilityVEL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-1.51E-01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2.58E+00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-0.059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0.9533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960477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TravelTime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4.29E+00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2.71E+02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0.9874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17464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JobRoleTeam Leader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1.99E+01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2.82E+04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0.9994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52590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(Intercept)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-1.68E+01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2.82E+04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-0.001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0.9995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3830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WorkFacilityTidel 8th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-2.94E+01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4.41E+04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-0.001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0.9995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52484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JobRoleTeam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Member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1.91E+01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2.82E+04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0.9995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733647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WorkLocationHyderabad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448363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WorkLocationVellore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9602466"/>
                  </a:ext>
                </a:extLst>
              </a:tr>
            </a:tbl>
          </a:graphicData>
        </a:graphic>
      </p:graphicFrame>
      <p:sp>
        <p:nvSpPr>
          <p:cNvPr id="5" name="Title 4"/>
          <p:cNvSpPr txBox="1">
            <a:spLocks/>
          </p:cNvSpPr>
          <p:nvPr/>
        </p:nvSpPr>
        <p:spPr>
          <a:xfrm>
            <a:off x="278573" y="169646"/>
            <a:ext cx="10058400" cy="2662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2"/>
                </a:solidFill>
                <a:latin typeface="Cambria" panose="02040503050406030204" pitchFamily="18" charset="0"/>
              </a:rPr>
              <a:t>Logistic Regression with all significant variables (for sample size=500)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660" y="202019"/>
            <a:ext cx="12001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834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 err="1"/>
              <a:t>ExperienceInAGS</a:t>
            </a:r>
            <a:r>
              <a:rPr lang="en-US" sz="2000" dirty="0"/>
              <a:t> + </a:t>
            </a:r>
            <a:r>
              <a:rPr lang="en-US" sz="2000" dirty="0" err="1"/>
              <a:t>EmployeeAge</a:t>
            </a:r>
            <a:r>
              <a:rPr lang="en-US" sz="2000" dirty="0"/>
              <a:t> + Gender + </a:t>
            </a:r>
            <a:r>
              <a:rPr lang="en-US" sz="2000" dirty="0" err="1"/>
              <a:t>MaritalStatus</a:t>
            </a:r>
            <a:r>
              <a:rPr lang="en-US" sz="2000" dirty="0"/>
              <a:t> + </a:t>
            </a:r>
            <a:r>
              <a:rPr lang="en-US" sz="2000" dirty="0" err="1"/>
              <a:t>WorkLocation</a:t>
            </a:r>
            <a:r>
              <a:rPr lang="en-US" sz="2000" dirty="0"/>
              <a:t> + </a:t>
            </a:r>
            <a:r>
              <a:rPr lang="en-US" sz="2000" dirty="0" err="1"/>
              <a:t>JobRole</a:t>
            </a:r>
            <a:r>
              <a:rPr lang="en-US" sz="2000" dirty="0"/>
              <a:t> +</a:t>
            </a:r>
            <a:br>
              <a:rPr lang="en-US" sz="2000" dirty="0"/>
            </a:br>
            <a:r>
              <a:rPr lang="en-US" sz="2000" dirty="0" err="1"/>
              <a:t>ExperienceType</a:t>
            </a:r>
            <a:r>
              <a:rPr lang="en-US" sz="2000" dirty="0"/>
              <a:t> + </a:t>
            </a:r>
            <a:r>
              <a:rPr lang="en-US" sz="2000" dirty="0" err="1"/>
              <a:t>ProdAvgDuringNotice</a:t>
            </a:r>
            <a:r>
              <a:rPr lang="en-US" sz="2000" dirty="0"/>
              <a:t> + Course + Last30DaysLeaveCount + </a:t>
            </a:r>
            <a:br>
              <a:rPr lang="en-US" sz="2000" dirty="0"/>
            </a:br>
            <a:r>
              <a:rPr lang="en-US" sz="2000" dirty="0" err="1"/>
              <a:t>TotalExtraHoursWorked</a:t>
            </a:r>
            <a:r>
              <a:rPr lang="en-US" sz="2000" dirty="0"/>
              <a:t> + Function + Shift + </a:t>
            </a:r>
            <a:r>
              <a:rPr lang="en-US" sz="2000" dirty="0" err="1"/>
              <a:t>TransportMode</a:t>
            </a:r>
            <a:r>
              <a:rPr lang="en-US" sz="2000" dirty="0"/>
              <a:t> + </a:t>
            </a:r>
            <a:r>
              <a:rPr lang="en-US" sz="2000" dirty="0" err="1"/>
              <a:t>EngagementIndex</a:t>
            </a:r>
            <a:endParaRPr lang="en-US" sz="2000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3250360"/>
              </p:ext>
            </p:extLst>
          </p:nvPr>
        </p:nvGraphicFramePr>
        <p:xfrm>
          <a:off x="837849" y="2272192"/>
          <a:ext cx="3734152" cy="385438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266858">
                  <a:extLst>
                    <a:ext uri="{9D8B030D-6E8A-4147-A177-3AD203B41FA5}">
                      <a16:colId xmlns:a16="http://schemas.microsoft.com/office/drawing/2014/main" val="2511262058"/>
                    </a:ext>
                  </a:extLst>
                </a:gridCol>
                <a:gridCol w="1467294">
                  <a:extLst>
                    <a:ext uri="{9D8B030D-6E8A-4147-A177-3AD203B41FA5}">
                      <a16:colId xmlns:a16="http://schemas.microsoft.com/office/drawing/2014/main" val="2936319479"/>
                    </a:ext>
                  </a:extLst>
                </a:gridCol>
              </a:tblGrid>
              <a:tr h="238523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20754" marR="20754" marT="65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/>
                        <a:t>VIF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54" marR="20754" marT="6589" marB="0" anchor="b"/>
                </a:tc>
                <a:extLst>
                  <a:ext uri="{0D108BD9-81ED-4DB2-BD59-A6C34878D82A}">
                    <a16:rowId xmlns:a16="http://schemas.microsoft.com/office/drawing/2014/main" val="2258731688"/>
                  </a:ext>
                </a:extLst>
              </a:tr>
              <a:tr h="3228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ExperienceInAGS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20754" marR="20754" marT="65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1.471689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54" marR="20754" marT="6589" marB="0" anchor="b"/>
                </a:tc>
                <a:extLst>
                  <a:ext uri="{0D108BD9-81ED-4DB2-BD59-A6C34878D82A}">
                    <a16:rowId xmlns:a16="http://schemas.microsoft.com/office/drawing/2014/main" val="2976582597"/>
                  </a:ext>
                </a:extLst>
              </a:tr>
              <a:tr h="2174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EmployeeAge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20754" marR="20754" marT="65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1.4146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54" marR="20754" marT="6589" marB="0" anchor="b"/>
                </a:tc>
                <a:extLst>
                  <a:ext uri="{0D108BD9-81ED-4DB2-BD59-A6C34878D82A}">
                    <a16:rowId xmlns:a16="http://schemas.microsoft.com/office/drawing/2014/main" val="1120716125"/>
                  </a:ext>
                </a:extLst>
              </a:tr>
              <a:tr h="1317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Gender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20754" marR="20754" marT="65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1.108275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54" marR="20754" marT="6589" marB="0" anchor="b"/>
                </a:tc>
                <a:extLst>
                  <a:ext uri="{0D108BD9-81ED-4DB2-BD59-A6C34878D82A}">
                    <a16:rowId xmlns:a16="http://schemas.microsoft.com/office/drawing/2014/main" val="2943096843"/>
                  </a:ext>
                </a:extLst>
              </a:tr>
              <a:tr h="2174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MaritalStatus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20754" marR="20754" marT="65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1.230153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54" marR="20754" marT="6589" marB="0" anchor="b"/>
                </a:tc>
                <a:extLst>
                  <a:ext uri="{0D108BD9-81ED-4DB2-BD59-A6C34878D82A}">
                    <a16:rowId xmlns:a16="http://schemas.microsoft.com/office/drawing/2014/main" val="1229130403"/>
                  </a:ext>
                </a:extLst>
              </a:tr>
              <a:tr h="2174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WorkLocation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20754" marR="20754" marT="65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1.094258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54" marR="20754" marT="6589" marB="0" anchor="b"/>
                </a:tc>
                <a:extLst>
                  <a:ext uri="{0D108BD9-81ED-4DB2-BD59-A6C34878D82A}">
                    <a16:rowId xmlns:a16="http://schemas.microsoft.com/office/drawing/2014/main" val="437148354"/>
                  </a:ext>
                </a:extLst>
              </a:tr>
              <a:tr h="1317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JobRole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20754" marR="20754" marT="65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1.075726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54" marR="20754" marT="6589" marB="0" anchor="b"/>
                </a:tc>
                <a:extLst>
                  <a:ext uri="{0D108BD9-81ED-4DB2-BD59-A6C34878D82A}">
                    <a16:rowId xmlns:a16="http://schemas.microsoft.com/office/drawing/2014/main" val="3572324913"/>
                  </a:ext>
                </a:extLst>
              </a:tr>
              <a:tr h="2174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ExperienceType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20754" marR="20754" marT="65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1.147939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54" marR="20754" marT="6589" marB="0" anchor="b"/>
                </a:tc>
                <a:extLst>
                  <a:ext uri="{0D108BD9-81ED-4DB2-BD59-A6C34878D82A}">
                    <a16:rowId xmlns:a16="http://schemas.microsoft.com/office/drawing/2014/main" val="2159534841"/>
                  </a:ext>
                </a:extLst>
              </a:tr>
              <a:tr h="3228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ProdAvgDuringNotice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20754" marR="20754" marT="65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1.078958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54" marR="20754" marT="6589" marB="0" anchor="b"/>
                </a:tc>
                <a:extLst>
                  <a:ext uri="{0D108BD9-81ED-4DB2-BD59-A6C34878D82A}">
                    <a16:rowId xmlns:a16="http://schemas.microsoft.com/office/drawing/2014/main" val="1706317791"/>
                  </a:ext>
                </a:extLst>
              </a:tr>
              <a:tr h="1317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Course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20754" marR="20754" marT="65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1.021365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54" marR="20754" marT="6589" marB="0" anchor="b"/>
                </a:tc>
                <a:extLst>
                  <a:ext uri="{0D108BD9-81ED-4DB2-BD59-A6C34878D82A}">
                    <a16:rowId xmlns:a16="http://schemas.microsoft.com/office/drawing/2014/main" val="647889865"/>
                  </a:ext>
                </a:extLst>
              </a:tr>
              <a:tr h="3228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Last30DaysLeaveCount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20754" marR="20754" marT="65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1.07937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54" marR="20754" marT="6589" marB="0" anchor="b"/>
                </a:tc>
                <a:extLst>
                  <a:ext uri="{0D108BD9-81ED-4DB2-BD59-A6C34878D82A}">
                    <a16:rowId xmlns:a16="http://schemas.microsoft.com/office/drawing/2014/main" val="1032986051"/>
                  </a:ext>
                </a:extLst>
              </a:tr>
              <a:tr h="3228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TotalExtraHoursWorked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20754" marR="20754" marT="65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1.138687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54" marR="20754" marT="6589" marB="0" anchor="b"/>
                </a:tc>
                <a:extLst>
                  <a:ext uri="{0D108BD9-81ED-4DB2-BD59-A6C34878D82A}">
                    <a16:rowId xmlns:a16="http://schemas.microsoft.com/office/drawing/2014/main" val="1532061407"/>
                  </a:ext>
                </a:extLst>
              </a:tr>
              <a:tr h="2174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Function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20754" marR="20754" marT="65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2.396822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54" marR="20754" marT="6589" marB="0" anchor="b"/>
                </a:tc>
                <a:extLst>
                  <a:ext uri="{0D108BD9-81ED-4DB2-BD59-A6C34878D82A}">
                    <a16:rowId xmlns:a16="http://schemas.microsoft.com/office/drawing/2014/main" val="3237974664"/>
                  </a:ext>
                </a:extLst>
              </a:tr>
              <a:tr h="1317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Shift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20754" marR="20754" marT="65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1.107762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54" marR="20754" marT="6589" marB="0" anchor="b"/>
                </a:tc>
                <a:extLst>
                  <a:ext uri="{0D108BD9-81ED-4DB2-BD59-A6C34878D82A}">
                    <a16:rowId xmlns:a16="http://schemas.microsoft.com/office/drawing/2014/main" val="696359993"/>
                  </a:ext>
                </a:extLst>
              </a:tr>
              <a:tr h="2174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TransportMode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20754" marR="20754" marT="65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1.163973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54" marR="20754" marT="6589" marB="0" anchor="b"/>
                </a:tc>
                <a:extLst>
                  <a:ext uri="{0D108BD9-81ED-4DB2-BD59-A6C34878D82A}">
                    <a16:rowId xmlns:a16="http://schemas.microsoft.com/office/drawing/2014/main" val="858068897"/>
                  </a:ext>
                </a:extLst>
              </a:tr>
              <a:tr h="3228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EngagementIndex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20754" marR="20754" marT="65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1.054672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54" marR="20754" marT="6589" marB="0" anchor="b"/>
                </a:tc>
                <a:extLst>
                  <a:ext uri="{0D108BD9-81ED-4DB2-BD59-A6C34878D82A}">
                    <a16:rowId xmlns:a16="http://schemas.microsoft.com/office/drawing/2014/main" val="171272636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7464" y="144581"/>
            <a:ext cx="7474226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GB" sz="1600" b="1" u="sng" dirty="0">
                <a:solidFill>
                  <a:schemeClr val="accent1"/>
                </a:solidFill>
                <a:latin typeface="Cambria" panose="02040503050406030204" pitchFamily="18" charset="0"/>
              </a:rPr>
              <a:t>Multicollinearity</a:t>
            </a:r>
            <a:endParaRPr lang="en-GB" sz="1600" u="sng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05850" y="2340528"/>
            <a:ext cx="345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Significant </a:t>
            </a:r>
            <a:r>
              <a:rPr lang="en-US" dirty="0" err="1"/>
              <a:t>Multicollinear</a:t>
            </a:r>
            <a:r>
              <a:rPr lang="en-US" dirty="0"/>
              <a:t> terms 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660" y="202019"/>
            <a:ext cx="12001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7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489" y="483135"/>
            <a:ext cx="4818321" cy="2259995"/>
          </a:xfrm>
        </p:spPr>
        <p:txBody>
          <a:bodyPr>
            <a:noAutofit/>
          </a:bodyPr>
          <a:lstStyle/>
          <a:p>
            <a:r>
              <a:rPr lang="en-US" sz="2000" b="1" dirty="0"/>
              <a:t>Variables used:</a:t>
            </a:r>
            <a:br>
              <a:rPr lang="en-US" sz="2000" b="1" dirty="0"/>
            </a:br>
            <a:r>
              <a:rPr lang="en-US" sz="2000" dirty="0" err="1"/>
              <a:t>ExperienceInAGS</a:t>
            </a:r>
            <a:r>
              <a:rPr lang="en-US" sz="2000" dirty="0"/>
              <a:t> + </a:t>
            </a:r>
            <a:r>
              <a:rPr lang="en-US" sz="2000" dirty="0" err="1"/>
              <a:t>EmployeeAge</a:t>
            </a:r>
            <a:r>
              <a:rPr lang="en-US" sz="2000" dirty="0"/>
              <a:t> + Gender + </a:t>
            </a:r>
            <a:r>
              <a:rPr lang="en-US" sz="2000" dirty="0" err="1"/>
              <a:t>MaritalStatus</a:t>
            </a:r>
            <a:r>
              <a:rPr lang="en-US" sz="2000" dirty="0"/>
              <a:t> + </a:t>
            </a:r>
            <a:r>
              <a:rPr lang="en-US" sz="2000" dirty="0" err="1"/>
              <a:t>WorkLocation</a:t>
            </a:r>
            <a:r>
              <a:rPr lang="en-US" sz="2000" dirty="0"/>
              <a:t> + </a:t>
            </a:r>
            <a:r>
              <a:rPr lang="en-US" sz="2000" dirty="0" err="1"/>
              <a:t>JobRole</a:t>
            </a:r>
            <a:r>
              <a:rPr lang="en-US" sz="2000" dirty="0"/>
              <a:t> +</a:t>
            </a:r>
            <a:br>
              <a:rPr lang="en-US" sz="2000" dirty="0"/>
            </a:br>
            <a:r>
              <a:rPr lang="en-US" sz="2000" dirty="0" err="1"/>
              <a:t>ExperienceType</a:t>
            </a:r>
            <a:r>
              <a:rPr lang="en-US" sz="2000" dirty="0"/>
              <a:t> + </a:t>
            </a:r>
            <a:r>
              <a:rPr lang="en-US" sz="2000" dirty="0" err="1"/>
              <a:t>ProdAvgDuringNotice</a:t>
            </a:r>
            <a:r>
              <a:rPr lang="en-US" sz="2000" dirty="0"/>
              <a:t> + Course + Last30DaysLeaveCount + </a:t>
            </a:r>
            <a:br>
              <a:rPr lang="en-US" sz="2000" dirty="0"/>
            </a:br>
            <a:r>
              <a:rPr lang="en-US" sz="2000" dirty="0" err="1"/>
              <a:t>TotalExtraHoursWorked</a:t>
            </a:r>
            <a:r>
              <a:rPr lang="en-US" sz="2000" dirty="0"/>
              <a:t> + Function + Shift + </a:t>
            </a:r>
            <a:r>
              <a:rPr lang="en-US" sz="2000" dirty="0" err="1"/>
              <a:t>TransportMode</a:t>
            </a:r>
            <a:r>
              <a:rPr lang="en-US" sz="2000" dirty="0"/>
              <a:t> + </a:t>
            </a:r>
            <a:r>
              <a:rPr lang="en-US" sz="2000" dirty="0" err="1"/>
              <a:t>EngagementIndex</a:t>
            </a:r>
            <a:endParaRPr lang="en-US" sz="2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705406"/>
              </p:ext>
            </p:extLst>
          </p:nvPr>
        </p:nvGraphicFramePr>
        <p:xfrm>
          <a:off x="285303" y="3081684"/>
          <a:ext cx="5566784" cy="2531000"/>
        </p:xfrm>
        <a:graphic>
          <a:graphicData uri="http://schemas.openxmlformats.org/drawingml/2006/table">
            <a:tbl>
              <a:tblPr/>
              <a:tblGrid>
                <a:gridCol w="2712023">
                  <a:extLst>
                    <a:ext uri="{9D8B030D-6E8A-4147-A177-3AD203B41FA5}">
                      <a16:colId xmlns:a16="http://schemas.microsoft.com/office/drawing/2014/main" val="4253937068"/>
                    </a:ext>
                  </a:extLst>
                </a:gridCol>
                <a:gridCol w="699417">
                  <a:extLst>
                    <a:ext uri="{9D8B030D-6E8A-4147-A177-3AD203B41FA5}">
                      <a16:colId xmlns:a16="http://schemas.microsoft.com/office/drawing/2014/main" val="1804350024"/>
                    </a:ext>
                  </a:extLst>
                </a:gridCol>
                <a:gridCol w="685141">
                  <a:extLst>
                    <a:ext uri="{9D8B030D-6E8A-4147-A177-3AD203B41FA5}">
                      <a16:colId xmlns:a16="http://schemas.microsoft.com/office/drawing/2014/main" val="1255542204"/>
                    </a:ext>
                  </a:extLst>
                </a:gridCol>
                <a:gridCol w="542405">
                  <a:extLst>
                    <a:ext uri="{9D8B030D-6E8A-4147-A177-3AD203B41FA5}">
                      <a16:colId xmlns:a16="http://schemas.microsoft.com/office/drawing/2014/main" val="2698231398"/>
                    </a:ext>
                  </a:extLst>
                </a:gridCol>
                <a:gridCol w="628048">
                  <a:extLst>
                    <a:ext uri="{9D8B030D-6E8A-4147-A177-3AD203B41FA5}">
                      <a16:colId xmlns:a16="http://schemas.microsoft.com/office/drawing/2014/main" val="2176772022"/>
                    </a:ext>
                  </a:extLst>
                </a:gridCol>
                <a:gridCol w="299750">
                  <a:extLst>
                    <a:ext uri="{9D8B030D-6E8A-4147-A177-3AD203B41FA5}">
                      <a16:colId xmlns:a16="http://schemas.microsoft.com/office/drawing/2014/main" val="698638451"/>
                    </a:ext>
                  </a:extLst>
                </a:gridCol>
              </a:tblGrid>
              <a:tr h="96696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Estimate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Std. Error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 value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Pr(&gt;|z|)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391961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(Intercept)</a:t>
                      </a: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-2.21E+00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1.43E+00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-1.546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0.1222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119109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Last30DaysLeaveCount</a:t>
                      </a: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3.20E-01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1.87E-02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17.131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&lt; 2e-16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***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890927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ExperienceInAGS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-6.93E-02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8.77E-03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-7.901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2.77E-15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***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107351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EngagementIndexRed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1.64E+00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2.98E-01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5.499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3.83E-08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***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094356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Shift05:30PM-02:30AM</a:t>
                      </a: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2.69E+00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6.49E-01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4.147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3.36E-05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***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348518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Shift06:00PM-03:00AM</a:t>
                      </a: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-1.69E+00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5.30E-01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-3.197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0.00139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**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715956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MaritalStatusUnmarried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7.36E-01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2.57E-01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2.867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0.00415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**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496636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WorkLocationHyderabad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-4.62E-01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1.94E-01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-2.38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0.0173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572669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WorkLocationVellore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1.21E+00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5.26E-01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2.297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0.02165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226873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EngagementIndexGreen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-5.89E-01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2.65E-01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-2.225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0.02608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051572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Shift04:00PM-01:00AM</a:t>
                      </a: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1.24E+00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5.73E-01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2.163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0.0305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811045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TransportModeTwo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Wheeler</a:t>
                      </a: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-9.31E-01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4.31E-01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-2.159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0.03088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690426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FunctionVoice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8.57E-01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4.22E-01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2.034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0.04197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748936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Shift10:00AM-07:00PM</a:t>
                      </a: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-2.95E+00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1.46E+00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-2.023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0.04304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084787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TransportModeCab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-7.91E-01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3.95E-01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-2.003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0.0452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547195"/>
                  </a:ext>
                </a:extLst>
              </a:tr>
            </a:tbl>
          </a:graphicData>
        </a:graphic>
      </p:graphicFrame>
      <p:sp>
        <p:nvSpPr>
          <p:cNvPr id="12" name="Title 4"/>
          <p:cNvSpPr txBox="1">
            <a:spLocks/>
          </p:cNvSpPr>
          <p:nvPr/>
        </p:nvSpPr>
        <p:spPr>
          <a:xfrm>
            <a:off x="129367" y="189985"/>
            <a:ext cx="10058400" cy="2662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2"/>
                </a:solidFill>
                <a:latin typeface="Cambria" panose="02040503050406030204" pitchFamily="18" charset="0"/>
              </a:rPr>
              <a:t>Logistic Regression with Following variables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660" y="202019"/>
            <a:ext cx="1200150" cy="457200"/>
          </a:xfrm>
          <a:prstGeom prst="rect">
            <a:avLst/>
          </a:prstGeom>
        </p:spPr>
      </p:pic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1347420"/>
              </p:ext>
            </p:extLst>
          </p:nvPr>
        </p:nvGraphicFramePr>
        <p:xfrm>
          <a:off x="6113721" y="340255"/>
          <a:ext cx="5566784" cy="6163440"/>
        </p:xfrm>
        <a:graphic>
          <a:graphicData uri="http://schemas.openxmlformats.org/drawingml/2006/table">
            <a:tbl>
              <a:tblPr/>
              <a:tblGrid>
                <a:gridCol w="2712023">
                  <a:extLst>
                    <a:ext uri="{9D8B030D-6E8A-4147-A177-3AD203B41FA5}">
                      <a16:colId xmlns:a16="http://schemas.microsoft.com/office/drawing/2014/main" val="252762635"/>
                    </a:ext>
                  </a:extLst>
                </a:gridCol>
                <a:gridCol w="699417">
                  <a:extLst>
                    <a:ext uri="{9D8B030D-6E8A-4147-A177-3AD203B41FA5}">
                      <a16:colId xmlns:a16="http://schemas.microsoft.com/office/drawing/2014/main" val="836702659"/>
                    </a:ext>
                  </a:extLst>
                </a:gridCol>
                <a:gridCol w="685141">
                  <a:extLst>
                    <a:ext uri="{9D8B030D-6E8A-4147-A177-3AD203B41FA5}">
                      <a16:colId xmlns:a16="http://schemas.microsoft.com/office/drawing/2014/main" val="3139167786"/>
                    </a:ext>
                  </a:extLst>
                </a:gridCol>
                <a:gridCol w="542405">
                  <a:extLst>
                    <a:ext uri="{9D8B030D-6E8A-4147-A177-3AD203B41FA5}">
                      <a16:colId xmlns:a16="http://schemas.microsoft.com/office/drawing/2014/main" val="2254114476"/>
                    </a:ext>
                  </a:extLst>
                </a:gridCol>
                <a:gridCol w="628048">
                  <a:extLst>
                    <a:ext uri="{9D8B030D-6E8A-4147-A177-3AD203B41FA5}">
                      <a16:colId xmlns:a16="http://schemas.microsoft.com/office/drawing/2014/main" val="2713799268"/>
                    </a:ext>
                  </a:extLst>
                </a:gridCol>
                <a:gridCol w="299750">
                  <a:extLst>
                    <a:ext uri="{9D8B030D-6E8A-4147-A177-3AD203B41FA5}">
                      <a16:colId xmlns:a16="http://schemas.microsoft.com/office/drawing/2014/main" val="3671182207"/>
                    </a:ext>
                  </a:extLst>
                </a:gridCol>
              </a:tblGrid>
              <a:tr h="205448"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Estimate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Std. Error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 value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Pr(&gt;|z|)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978583"/>
                  </a:ext>
                </a:extLst>
              </a:tr>
              <a:tr h="205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Course3</a:t>
                      </a:r>
                      <a:r>
                        <a:rPr lang="en-US" sz="1200" dirty="0"/>
                        <a:t>BE/</a:t>
                      </a:r>
                      <a:r>
                        <a:rPr lang="en-US" sz="1200" dirty="0" err="1"/>
                        <a:t>Btech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-3.79E-01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1.96E-01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-1.931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0.05345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5508538"/>
                  </a:ext>
                </a:extLst>
              </a:tr>
              <a:tr h="205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Course12</a:t>
                      </a:r>
                      <a:r>
                        <a:rPr lang="en-US" sz="1200" dirty="0"/>
                        <a:t>MSc/</a:t>
                      </a:r>
                      <a:r>
                        <a:rPr lang="en-US" sz="1200" dirty="0" err="1"/>
                        <a:t>Mpharm</a:t>
                      </a:r>
                      <a:r>
                        <a:rPr lang="en-US" sz="1200" dirty="0"/>
                        <a:t>/MPhil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-1.12E+00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6.00E-01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-1.873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0.06111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5479174"/>
                  </a:ext>
                </a:extLst>
              </a:tr>
              <a:tr h="205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JobRoleTeam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Leader</a:t>
                      </a: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1.66E+00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9.99E-01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1.659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0.09705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416041"/>
                  </a:ext>
                </a:extLst>
              </a:tr>
              <a:tr h="205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EmployeeAge</a:t>
                      </a: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4.90E-02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3.11E-02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1.579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0.11439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1337231"/>
                  </a:ext>
                </a:extLst>
              </a:tr>
              <a:tr h="205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GenderMale</a:t>
                      </a: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-2.29E-01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1.59E-01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-1.442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0.14937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2795792"/>
                  </a:ext>
                </a:extLst>
              </a:tr>
              <a:tr h="205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Shift08:00PM-05:00AM</a:t>
                      </a: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1.29E+00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1.07E+00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1.205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0.22839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2925338"/>
                  </a:ext>
                </a:extLst>
              </a:tr>
              <a:tr h="205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Course5</a:t>
                      </a:r>
                      <a:r>
                        <a:rPr lang="en-US" sz="1200" dirty="0"/>
                        <a:t>CS/CA (inter)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-1.84E+00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1.54E+00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-1.195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0.23196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0274882"/>
                  </a:ext>
                </a:extLst>
              </a:tr>
              <a:tr h="205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ExperienceTypeLateral</a:t>
                      </a: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-2.46E-01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2.16E-01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-1.142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0.25334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91970"/>
                  </a:ext>
                </a:extLst>
              </a:tr>
              <a:tr h="205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TransportMode3</a:t>
                      </a: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-1.18E+00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1.32E+00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-0.894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0.37119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272743"/>
                  </a:ext>
                </a:extLst>
              </a:tr>
              <a:tr h="205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Course4</a:t>
                      </a:r>
                      <a:r>
                        <a:rPr lang="en-US" sz="1200" dirty="0"/>
                        <a:t>BSc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-2.13E-01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2.43E-01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-0.876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0.38088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1323772"/>
                  </a:ext>
                </a:extLst>
              </a:tr>
              <a:tr h="205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Course8</a:t>
                      </a:r>
                      <a:r>
                        <a:rPr lang="en-US" sz="1200" dirty="0"/>
                        <a:t>MA/</a:t>
                      </a:r>
                      <a:r>
                        <a:rPr lang="en-US" sz="1200" dirty="0" err="1"/>
                        <a:t>Mcom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7.64E-01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9.24E-01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0.826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0.40865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7791888"/>
                  </a:ext>
                </a:extLst>
              </a:tr>
              <a:tr h="205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Course2</a:t>
                      </a:r>
                      <a:r>
                        <a:rPr lang="en-US" sz="1200" dirty="0"/>
                        <a:t>BCA/BBA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-1.65E-01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2.72E-01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-0.605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0.54501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7523"/>
                  </a:ext>
                </a:extLst>
              </a:tr>
              <a:tr h="205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TransportMode4</a:t>
                      </a: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-4.90E-01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8.70E-01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-0.563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0.57342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322405"/>
                  </a:ext>
                </a:extLst>
              </a:tr>
              <a:tr h="205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TotalExtraHoursWorked</a:t>
                      </a: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3.44E-03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6.44E-03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0.535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0.59294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4705666"/>
                  </a:ext>
                </a:extLst>
              </a:tr>
              <a:tr h="205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JobRoleTeam Member</a:t>
                      </a: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4.34E-01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8.56E-01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0.506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0.61262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84853"/>
                  </a:ext>
                </a:extLst>
              </a:tr>
              <a:tr h="205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Shift08:00AM-05:00PM</a:t>
                      </a: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-2.98E-01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5.89E-01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-0.506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0.61264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2410322"/>
                  </a:ext>
                </a:extLst>
              </a:tr>
              <a:tr h="205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Course11</a:t>
                      </a:r>
                      <a:r>
                        <a:rPr lang="en-US" sz="1200" dirty="0"/>
                        <a:t>ME/</a:t>
                      </a:r>
                      <a:r>
                        <a:rPr lang="en-US" sz="1200" dirty="0" err="1"/>
                        <a:t>Mtech</a:t>
                      </a:r>
                      <a:r>
                        <a:rPr lang="en-US" sz="1200" dirty="0"/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-5.47E-01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1.12E+00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-0.488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0.62527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016821"/>
                  </a:ext>
                </a:extLst>
              </a:tr>
              <a:tr h="205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Shift11:00AM-08:00PM</a:t>
                      </a: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-2.10E+00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5.04E+00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-0.416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0.6771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455122"/>
                  </a:ext>
                </a:extLst>
              </a:tr>
              <a:tr h="205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Course13</a:t>
                      </a:r>
                      <a:r>
                        <a:rPr lang="en-US" sz="1200" dirty="0"/>
                        <a:t>SSLC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-4.29E-01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1.25E+00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-0.343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0.73137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0699819"/>
                  </a:ext>
                </a:extLst>
              </a:tr>
              <a:tr h="205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Course10</a:t>
                      </a:r>
                      <a:r>
                        <a:rPr lang="en-US" sz="1200" dirty="0"/>
                        <a:t>MCA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-1.85E-01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6.28E-01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-0.294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0.76839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648697"/>
                  </a:ext>
                </a:extLst>
              </a:tr>
              <a:tr h="205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Shift06:30AM-03:30PM</a:t>
                      </a: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1.30E-01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6.42E-01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0.203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0.83912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898416"/>
                  </a:ext>
                </a:extLst>
              </a:tr>
              <a:tr h="205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Course9</a:t>
                      </a:r>
                      <a:r>
                        <a:rPr lang="en-US" sz="1200" dirty="0"/>
                        <a:t>MBA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-7.26E-02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3.69E-01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-0.197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0.84389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4130135"/>
                  </a:ext>
                </a:extLst>
              </a:tr>
              <a:tr h="205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TransportMode5</a:t>
                      </a: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5.22E-02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3.73E-01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0.14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0.88867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1057137"/>
                  </a:ext>
                </a:extLst>
              </a:tr>
              <a:tr h="205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Shift06:30PM-03:30AM</a:t>
                      </a: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5.11E-02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5.39E-01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0.095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0.92451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258797"/>
                  </a:ext>
                </a:extLst>
              </a:tr>
              <a:tr h="205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Course6</a:t>
                      </a:r>
                      <a:r>
                        <a:rPr lang="en-US" sz="1200" dirty="0"/>
                        <a:t>Diploma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2.79E-02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3.91E-01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0.94325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057352"/>
                  </a:ext>
                </a:extLst>
              </a:tr>
              <a:tr h="205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Shift12:00PM-09:00PM</a:t>
                      </a: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-1.12E+01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3.81E+02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-0.029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0.97655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3149098"/>
                  </a:ext>
                </a:extLst>
              </a:tr>
              <a:tr h="205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ExperienceTypeIndustry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Fresher</a:t>
                      </a: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2.86E-03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1.90E-01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0.015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0.988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367588"/>
                  </a:ext>
                </a:extLst>
              </a:tr>
              <a:tr h="205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ProdAvgDuringNotice</a:t>
                      </a: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3.68E-05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3.15E-03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0.012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0.99067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4799179"/>
                  </a:ext>
                </a:extLst>
              </a:tr>
              <a:tr h="205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Course7</a:t>
                      </a:r>
                      <a:r>
                        <a:rPr lang="en-US" sz="1200" dirty="0"/>
                        <a:t>HSC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5.16E-03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4.54E-01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0.99093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638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0076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b="1" dirty="0"/>
              <a:t>Variables used:</a:t>
            </a:r>
            <a:br>
              <a:rPr lang="en-US" sz="2000" b="1" dirty="0"/>
            </a:br>
            <a:r>
              <a:rPr lang="en-US" sz="2000" dirty="0" err="1"/>
              <a:t>ExperienceInAGS</a:t>
            </a:r>
            <a:r>
              <a:rPr lang="en-US" sz="2000" dirty="0"/>
              <a:t> + </a:t>
            </a:r>
            <a:r>
              <a:rPr lang="en-US" sz="2000" dirty="0" err="1"/>
              <a:t>EmployeeAge</a:t>
            </a:r>
            <a:r>
              <a:rPr lang="en-US" sz="2000" dirty="0"/>
              <a:t> + Gender + </a:t>
            </a:r>
            <a:r>
              <a:rPr lang="en-US" sz="2000" dirty="0" err="1"/>
              <a:t>MaritalStatus</a:t>
            </a:r>
            <a:r>
              <a:rPr lang="en-US" sz="2000" dirty="0"/>
              <a:t> + </a:t>
            </a:r>
            <a:r>
              <a:rPr lang="en-US" sz="2000" dirty="0" err="1"/>
              <a:t>WorkLocation</a:t>
            </a:r>
            <a:r>
              <a:rPr lang="en-US" sz="2000" dirty="0"/>
              <a:t> + </a:t>
            </a:r>
            <a:r>
              <a:rPr lang="en-US" sz="2000" dirty="0" err="1"/>
              <a:t>JobRole</a:t>
            </a:r>
            <a:r>
              <a:rPr lang="en-US" sz="2000" dirty="0"/>
              <a:t> +</a:t>
            </a:r>
            <a:br>
              <a:rPr lang="en-US" sz="2000" dirty="0"/>
            </a:br>
            <a:r>
              <a:rPr lang="en-US" sz="2000" dirty="0" err="1"/>
              <a:t>ExperienceType</a:t>
            </a:r>
            <a:r>
              <a:rPr lang="en-US" sz="2000" dirty="0"/>
              <a:t> + </a:t>
            </a:r>
            <a:r>
              <a:rPr lang="en-US" sz="2000" dirty="0" err="1"/>
              <a:t>ProdAvgDuringNotice</a:t>
            </a:r>
            <a:r>
              <a:rPr lang="en-US" sz="2000" dirty="0"/>
              <a:t> + Course + Last30DaysLeaveCount + </a:t>
            </a:r>
            <a:br>
              <a:rPr lang="en-US" sz="2000" dirty="0"/>
            </a:br>
            <a:r>
              <a:rPr lang="en-US" sz="2000" dirty="0" err="1"/>
              <a:t>TotalExtraHoursWorked</a:t>
            </a:r>
            <a:r>
              <a:rPr lang="en-US" sz="2000" dirty="0"/>
              <a:t> + Function + Shift + </a:t>
            </a:r>
            <a:r>
              <a:rPr lang="en-US" sz="2000" dirty="0" err="1"/>
              <a:t>TransportMode</a:t>
            </a:r>
            <a:r>
              <a:rPr lang="en-US" sz="2000" dirty="0"/>
              <a:t> + </a:t>
            </a:r>
            <a:r>
              <a:rPr lang="en-US" sz="2000" dirty="0" err="1"/>
              <a:t>EngagementIndex</a:t>
            </a:r>
            <a:endParaRPr lang="en-US" sz="2000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</p:nvPr>
        </p:nvGraphicFramePr>
        <p:xfrm>
          <a:off x="838200" y="2747678"/>
          <a:ext cx="5181599" cy="2507232"/>
        </p:xfrm>
        <a:graphic>
          <a:graphicData uri="http://schemas.openxmlformats.org/drawingml/2006/table">
            <a:tbl>
              <a:tblPr/>
              <a:tblGrid>
                <a:gridCol w="2268442">
                  <a:extLst>
                    <a:ext uri="{9D8B030D-6E8A-4147-A177-3AD203B41FA5}">
                      <a16:colId xmlns:a16="http://schemas.microsoft.com/office/drawing/2014/main" val="922183733"/>
                    </a:ext>
                  </a:extLst>
                </a:gridCol>
                <a:gridCol w="692472">
                  <a:extLst>
                    <a:ext uri="{9D8B030D-6E8A-4147-A177-3AD203B41FA5}">
                      <a16:colId xmlns:a16="http://schemas.microsoft.com/office/drawing/2014/main" val="2151745935"/>
                    </a:ext>
                  </a:extLst>
                </a:gridCol>
                <a:gridCol w="716350">
                  <a:extLst>
                    <a:ext uri="{9D8B030D-6E8A-4147-A177-3AD203B41FA5}">
                      <a16:colId xmlns:a16="http://schemas.microsoft.com/office/drawing/2014/main" val="888048135"/>
                    </a:ext>
                  </a:extLst>
                </a:gridCol>
                <a:gridCol w="596958">
                  <a:extLst>
                    <a:ext uri="{9D8B030D-6E8A-4147-A177-3AD203B41FA5}">
                      <a16:colId xmlns:a16="http://schemas.microsoft.com/office/drawing/2014/main" val="991692045"/>
                    </a:ext>
                  </a:extLst>
                </a:gridCol>
                <a:gridCol w="656654">
                  <a:extLst>
                    <a:ext uri="{9D8B030D-6E8A-4147-A177-3AD203B41FA5}">
                      <a16:colId xmlns:a16="http://schemas.microsoft.com/office/drawing/2014/main" val="683379729"/>
                    </a:ext>
                  </a:extLst>
                </a:gridCol>
                <a:gridCol w="250723">
                  <a:extLst>
                    <a:ext uri="{9D8B030D-6E8A-4147-A177-3AD203B41FA5}">
                      <a16:colId xmlns:a16="http://schemas.microsoft.com/office/drawing/2014/main" val="2171838357"/>
                    </a:ext>
                  </a:extLst>
                </a:gridCol>
              </a:tblGrid>
              <a:tr h="179088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954" marR="8954" marT="89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Estimate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Std. Error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value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Pr(&gt;|z|)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5059658"/>
                  </a:ext>
                </a:extLst>
              </a:tr>
              <a:tr h="1790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(Intercept)</a:t>
                      </a:r>
                    </a:p>
                  </a:txBody>
                  <a:tcPr marL="8954" marR="8954" marT="89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-2.5018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1.426025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-1.754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0.07936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114822"/>
                  </a:ext>
                </a:extLst>
              </a:tr>
              <a:tr h="1790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Last30DaysLeaveCount</a:t>
                      </a:r>
                    </a:p>
                  </a:txBody>
                  <a:tcPr marL="8954" marR="8954" marT="89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0.322445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0.018667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17.274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2.00E-16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08751"/>
                  </a:ext>
                </a:extLst>
              </a:tr>
              <a:tr h="1790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ExperienceInAGS</a:t>
                      </a:r>
                    </a:p>
                  </a:txBody>
                  <a:tcPr marL="8954" marR="8954" marT="89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-0.070024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0.008743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-8.009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1.16E-15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680384"/>
                  </a:ext>
                </a:extLst>
              </a:tr>
              <a:tr h="1790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EngagementIndexRed</a:t>
                      </a:r>
                    </a:p>
                  </a:txBody>
                  <a:tcPr marL="8954" marR="8954" marT="89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1.681022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0.302486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5.557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2.74E-08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969677"/>
                  </a:ext>
                </a:extLst>
              </a:tr>
              <a:tr h="1790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Shift05:30PM-02:30AM</a:t>
                      </a:r>
                    </a:p>
                  </a:txBody>
                  <a:tcPr marL="8954" marR="8954" marT="89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2.781012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0.651692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4.267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1.98E-05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803678"/>
                  </a:ext>
                </a:extLst>
              </a:tr>
              <a:tr h="1790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Shift06:00PM-03:00AM</a:t>
                      </a:r>
                    </a:p>
                  </a:txBody>
                  <a:tcPr marL="8954" marR="8954" marT="89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-1.573422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0.532491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-2.955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0.00313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125776"/>
                  </a:ext>
                </a:extLst>
              </a:tr>
              <a:tr h="1790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MaritalStatusUnMarried</a:t>
                      </a:r>
                    </a:p>
                  </a:txBody>
                  <a:tcPr marL="8954" marR="8954" marT="89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0.722619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0.257542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2.806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0.00502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733220"/>
                  </a:ext>
                </a:extLst>
              </a:tr>
              <a:tr h="1790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TransportModeCab</a:t>
                      </a:r>
                    </a:p>
                  </a:txBody>
                  <a:tcPr marL="8954" marR="8954" marT="89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-0.927164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0.376949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-2.46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0.01391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044837"/>
                  </a:ext>
                </a:extLst>
              </a:tr>
              <a:tr h="1790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Shift04:00PM-01:00AM</a:t>
                      </a:r>
                    </a:p>
                  </a:txBody>
                  <a:tcPr marL="8954" marR="8954" marT="89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1.343601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0.575255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2.336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0.01951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73123"/>
                  </a:ext>
                </a:extLst>
              </a:tr>
              <a:tr h="1790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FunctionVoice</a:t>
                      </a:r>
                    </a:p>
                  </a:txBody>
                  <a:tcPr marL="8954" marR="8954" marT="89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0.969965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0.418861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2.316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0.02057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756994"/>
                  </a:ext>
                </a:extLst>
              </a:tr>
              <a:tr h="1790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WorkLocationHyderabad</a:t>
                      </a:r>
                    </a:p>
                  </a:txBody>
                  <a:tcPr marL="8954" marR="8954" marT="89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-0.450287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0.195107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-2.308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0.021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947349"/>
                  </a:ext>
                </a:extLst>
              </a:tr>
              <a:tr h="1790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WorkLocationVellore</a:t>
                      </a:r>
                    </a:p>
                  </a:txBody>
                  <a:tcPr marL="8954" marR="8954" marT="89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1.200832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0.52655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2.281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0.02257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888597"/>
                  </a:ext>
                </a:extLst>
              </a:tr>
              <a:tr h="1790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TransportModeTwo Wheeler</a:t>
                      </a:r>
                    </a:p>
                  </a:txBody>
                  <a:tcPr marL="8954" marR="8954" marT="89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-0.917255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0.415258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-2.209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0.02718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397898"/>
                  </a:ext>
                </a:extLst>
              </a:tr>
            </a:tbl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41654551"/>
              </p:ext>
            </p:extLst>
          </p:nvPr>
        </p:nvGraphicFramePr>
        <p:xfrm>
          <a:off x="6795831" y="1593912"/>
          <a:ext cx="4361526" cy="5117280"/>
        </p:xfrm>
        <a:graphic>
          <a:graphicData uri="http://schemas.openxmlformats.org/drawingml/2006/table">
            <a:tbl>
              <a:tblPr/>
              <a:tblGrid>
                <a:gridCol w="1909423">
                  <a:extLst>
                    <a:ext uri="{9D8B030D-6E8A-4147-A177-3AD203B41FA5}">
                      <a16:colId xmlns:a16="http://schemas.microsoft.com/office/drawing/2014/main" val="514703767"/>
                    </a:ext>
                  </a:extLst>
                </a:gridCol>
                <a:gridCol w="582877">
                  <a:extLst>
                    <a:ext uri="{9D8B030D-6E8A-4147-A177-3AD203B41FA5}">
                      <a16:colId xmlns:a16="http://schemas.microsoft.com/office/drawing/2014/main" val="676297818"/>
                    </a:ext>
                  </a:extLst>
                </a:gridCol>
                <a:gridCol w="602976">
                  <a:extLst>
                    <a:ext uri="{9D8B030D-6E8A-4147-A177-3AD203B41FA5}">
                      <a16:colId xmlns:a16="http://schemas.microsoft.com/office/drawing/2014/main" val="1363058969"/>
                    </a:ext>
                  </a:extLst>
                </a:gridCol>
                <a:gridCol w="502480">
                  <a:extLst>
                    <a:ext uri="{9D8B030D-6E8A-4147-A177-3AD203B41FA5}">
                      <a16:colId xmlns:a16="http://schemas.microsoft.com/office/drawing/2014/main" val="3969355860"/>
                    </a:ext>
                  </a:extLst>
                </a:gridCol>
                <a:gridCol w="552728">
                  <a:extLst>
                    <a:ext uri="{9D8B030D-6E8A-4147-A177-3AD203B41FA5}">
                      <a16:colId xmlns:a16="http://schemas.microsoft.com/office/drawing/2014/main" val="3953753938"/>
                    </a:ext>
                  </a:extLst>
                </a:gridCol>
                <a:gridCol w="211042">
                  <a:extLst>
                    <a:ext uri="{9D8B030D-6E8A-4147-A177-3AD203B41FA5}">
                      <a16:colId xmlns:a16="http://schemas.microsoft.com/office/drawing/2014/main" val="174585730"/>
                    </a:ext>
                  </a:extLst>
                </a:gridCol>
              </a:tblGrid>
              <a:tr h="159915"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Estimate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Std. Error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value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Pr(&gt;|z|)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7058341"/>
                  </a:ext>
                </a:extLst>
              </a:tr>
              <a:tr h="159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Shift10:00AM-07:00PM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-2.817865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1.437894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-1.96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0.05003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9179118"/>
                  </a:ext>
                </a:extLst>
              </a:tr>
              <a:tr h="159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EngagementIndexGreen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-0.524175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0.270474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-1.938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0.05262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100282"/>
                  </a:ext>
                </a:extLst>
              </a:tr>
              <a:tr h="159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CourseMSc/Mpharm/MPhil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-1.193674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0.620532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-1.924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0.0544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6060077"/>
                  </a:ext>
                </a:extLst>
              </a:tr>
              <a:tr h="159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CourseBE/Btech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-0.359346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0.19654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-1.828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0.0675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1336306"/>
                  </a:ext>
                </a:extLst>
              </a:tr>
              <a:tr h="159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JobRoleTeam Leader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1.676539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1.007079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1.665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0.09596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1404196"/>
                  </a:ext>
                </a:extLst>
              </a:tr>
              <a:tr h="159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GenderMale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-0.24411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0.159654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-1.529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0.12627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6035976"/>
                  </a:ext>
                </a:extLst>
              </a:tr>
              <a:tr h="159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EmployeeAge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0.045182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0.030967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1.459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0.14456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3224472"/>
                  </a:ext>
                </a:extLst>
              </a:tr>
              <a:tr h="159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Shift08:00PM-05:00AM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1.392037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1.067089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1.305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0.19206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086332"/>
                  </a:ext>
                </a:extLst>
              </a:tr>
              <a:tr h="159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ExperienceTypeLateral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-0.267797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0.215455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-1.243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0.21389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716806"/>
                  </a:ext>
                </a:extLst>
              </a:tr>
              <a:tr h="159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CourseCS/CA (inter)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-1.541498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1.386871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-1.111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0.26636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7009785"/>
                  </a:ext>
                </a:extLst>
              </a:tr>
              <a:tr h="159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ProdAvgDuringNotice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0.002907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0.003112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0.934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0.35025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044789"/>
                  </a:ext>
                </a:extLst>
              </a:tr>
              <a:tr h="159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TransportModeFour Wheeler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-1.189706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1.35677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-0.877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0.38056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4361364"/>
                  </a:ext>
                </a:extLst>
              </a:tr>
              <a:tr h="159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CourseMA/Mcom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0.796265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0.925338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0.861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0.38951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531245"/>
                  </a:ext>
                </a:extLst>
              </a:tr>
              <a:tr h="159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CourseBSc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-0.186801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0.243433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-0.767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0.44287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53994"/>
                  </a:ext>
                </a:extLst>
              </a:tr>
              <a:tr h="159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TransportModeOthers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-0.560168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0.874957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-0.64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0.52203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3669168"/>
                  </a:ext>
                </a:extLst>
              </a:tr>
              <a:tr h="159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CourseHSC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-0.318328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0.510187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-0.624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0.53266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1826172"/>
                  </a:ext>
                </a:extLst>
              </a:tr>
              <a:tr h="159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CourseDiploma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0.229696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0.370854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0.619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0.53567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807982"/>
                  </a:ext>
                </a:extLst>
              </a:tr>
              <a:tr h="159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CourseSSLC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-0.923295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1.513689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-0.61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0.54189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4449390"/>
                  </a:ext>
                </a:extLst>
              </a:tr>
              <a:tr h="159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CourseMBA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-0.20252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0.393008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-0.515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0.60634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8717837"/>
                  </a:ext>
                </a:extLst>
              </a:tr>
              <a:tr h="159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JobRoleTeam Member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0.430899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0.861365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0.6169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365104"/>
                  </a:ext>
                </a:extLst>
              </a:tr>
              <a:tr h="159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TotalExtraHoursWorked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0.003145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0.006402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0.491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0.62327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770642"/>
                  </a:ext>
                </a:extLst>
              </a:tr>
              <a:tr h="159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CourseBCA/BBA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-0.113567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0.270017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-0.421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0.67405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7807941"/>
                  </a:ext>
                </a:extLst>
              </a:tr>
              <a:tr h="159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Shift11:00AM-08:00PM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-2.068625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4.950255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-0.418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0.67603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674752"/>
                  </a:ext>
                </a:extLst>
              </a:tr>
              <a:tr h="159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CourseME/Mtech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-0.440562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1.120858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-0.393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0.69428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147279"/>
                  </a:ext>
                </a:extLst>
              </a:tr>
              <a:tr h="159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Shift06:30AM-03:30PM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0.229359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0.643911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0.356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0.72169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0211136"/>
                  </a:ext>
                </a:extLst>
              </a:tr>
              <a:tr h="159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Shift08:00AM-05:00PM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-0.200766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0.591836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-0.339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0.73444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6257843"/>
                  </a:ext>
                </a:extLst>
              </a:tr>
              <a:tr h="159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Shift06:30PM-03:30AM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0.119959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0.542471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0.221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0.82499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824847"/>
                  </a:ext>
                </a:extLst>
              </a:tr>
              <a:tr h="159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ExperienceTypeIndustry Fresher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-0.029684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0.191668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-0.155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0.87692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0116179"/>
                  </a:ext>
                </a:extLst>
              </a:tr>
              <a:tr h="159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CourseMCA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0.033377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0.59415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0.056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0.9552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452782"/>
                  </a:ext>
                </a:extLst>
              </a:tr>
              <a:tr h="159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Shift12:00PM-09:00PM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-11.147609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377.583722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0.97645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8310602"/>
                  </a:ext>
                </a:extLst>
              </a:tr>
              <a:tr h="159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TransportModeTrain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-0.007393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0.371724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0.98413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1042897"/>
                  </a:ext>
                </a:extLst>
              </a:tr>
            </a:tbl>
          </a:graphicData>
        </a:graphic>
      </p:graphicFrame>
      <p:sp>
        <p:nvSpPr>
          <p:cNvPr id="12" name="Title 4"/>
          <p:cNvSpPr txBox="1">
            <a:spLocks/>
          </p:cNvSpPr>
          <p:nvPr/>
        </p:nvSpPr>
        <p:spPr>
          <a:xfrm>
            <a:off x="129367" y="189985"/>
            <a:ext cx="10058400" cy="2662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2"/>
                </a:solidFill>
                <a:latin typeface="Cambria" panose="02040503050406030204" pitchFamily="18" charset="0"/>
              </a:rPr>
              <a:t>Logistic Regression with Following variables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660" y="202019"/>
            <a:ext cx="12001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93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6822938"/>
              </p:ext>
            </p:extLst>
          </p:nvPr>
        </p:nvGraphicFramePr>
        <p:xfrm>
          <a:off x="870097" y="921857"/>
          <a:ext cx="10516713" cy="181453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02388">
                  <a:extLst>
                    <a:ext uri="{9D8B030D-6E8A-4147-A177-3AD203B41FA5}">
                      <a16:colId xmlns:a16="http://schemas.microsoft.com/office/drawing/2014/main" val="2612491612"/>
                    </a:ext>
                  </a:extLst>
                </a:gridCol>
                <a:gridCol w="1445481">
                  <a:extLst>
                    <a:ext uri="{9D8B030D-6E8A-4147-A177-3AD203B41FA5}">
                      <a16:colId xmlns:a16="http://schemas.microsoft.com/office/drawing/2014/main" val="1386547061"/>
                    </a:ext>
                  </a:extLst>
                </a:gridCol>
                <a:gridCol w="1386294">
                  <a:extLst>
                    <a:ext uri="{9D8B030D-6E8A-4147-A177-3AD203B41FA5}">
                      <a16:colId xmlns:a16="http://schemas.microsoft.com/office/drawing/2014/main" val="2952808558"/>
                    </a:ext>
                  </a:extLst>
                </a:gridCol>
                <a:gridCol w="1402227">
                  <a:extLst>
                    <a:ext uri="{9D8B030D-6E8A-4147-A177-3AD203B41FA5}">
                      <a16:colId xmlns:a16="http://schemas.microsoft.com/office/drawing/2014/main" val="1158217882"/>
                    </a:ext>
                  </a:extLst>
                </a:gridCol>
                <a:gridCol w="1290686">
                  <a:extLst>
                    <a:ext uri="{9D8B030D-6E8A-4147-A177-3AD203B41FA5}">
                      <a16:colId xmlns:a16="http://schemas.microsoft.com/office/drawing/2014/main" val="2283928394"/>
                    </a:ext>
                  </a:extLst>
                </a:gridCol>
                <a:gridCol w="1545637">
                  <a:extLst>
                    <a:ext uri="{9D8B030D-6E8A-4147-A177-3AD203B41FA5}">
                      <a16:colId xmlns:a16="http://schemas.microsoft.com/office/drawing/2014/main" val="63031704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val="28269328"/>
                    </a:ext>
                  </a:extLst>
                </a:gridCol>
              </a:tblGrid>
              <a:tr h="427590"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4275" marR="1427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Cambria" panose="02040503050406030204" pitchFamily="18" charset="0"/>
                        </a:rPr>
                        <a:t>Current Employee probabilities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4275" marR="1427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Cambria" panose="02040503050406030204" pitchFamily="18" charset="0"/>
                        </a:rPr>
                        <a:t>Employee Left probabilities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4275" marR="1427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Accuracy % </a:t>
                      </a:r>
                    </a:p>
                  </a:txBody>
                  <a:tcPr marL="14275" marR="1427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Sensitivity%</a:t>
                      </a:r>
                    </a:p>
                  </a:txBody>
                  <a:tcPr marL="14275" marR="1427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Specificity%</a:t>
                      </a:r>
                    </a:p>
                  </a:txBody>
                  <a:tcPr marL="14275" marR="1427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Area Under Curve in Receiver operating characteristic Curve</a:t>
                      </a:r>
                    </a:p>
                  </a:txBody>
                  <a:tcPr marL="14275" marR="14275" marT="9525" marB="0" anchor="ctr"/>
                </a:tc>
                <a:extLst>
                  <a:ext uri="{0D108BD9-81ED-4DB2-BD59-A6C34878D82A}">
                    <a16:rowId xmlns:a16="http://schemas.microsoft.com/office/drawing/2014/main" val="194702736"/>
                  </a:ext>
                </a:extLst>
              </a:tr>
              <a:tr h="4723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Train</a:t>
                      </a:r>
                    </a:p>
                  </a:txBody>
                  <a:tcPr marL="14275" marR="1427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Cambria" panose="02040503050406030204" pitchFamily="18" charset="0"/>
                        </a:rPr>
                        <a:t>0.1709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4275" marR="1427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ambria" panose="02040503050406030204" pitchFamily="18" charset="0"/>
                        </a:rPr>
                        <a:t>0.8028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4275" marR="1427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87.74</a:t>
                      </a:r>
                    </a:p>
                  </a:txBody>
                  <a:tcPr marL="14275" marR="1427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84.45</a:t>
                      </a:r>
                    </a:p>
                  </a:txBody>
                  <a:tcPr marL="14275" marR="1427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90.55</a:t>
                      </a:r>
                    </a:p>
                  </a:txBody>
                  <a:tcPr marL="14275" marR="1427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0.9473</a:t>
                      </a:r>
                    </a:p>
                  </a:txBody>
                  <a:tcPr marL="14275" marR="14275" marT="9525" marB="0" anchor="ctr"/>
                </a:tc>
                <a:extLst>
                  <a:ext uri="{0D108BD9-81ED-4DB2-BD59-A6C34878D82A}">
                    <a16:rowId xmlns:a16="http://schemas.microsoft.com/office/drawing/2014/main" val="3171242125"/>
                  </a:ext>
                </a:extLst>
              </a:tr>
              <a:tr h="4148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Test</a:t>
                      </a:r>
                    </a:p>
                  </a:txBody>
                  <a:tcPr marL="14275" marR="1427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>
                          <a:latin typeface="Cambria" panose="02040503050406030204" pitchFamily="18" charset="0"/>
                        </a:rPr>
                        <a:t>0.1514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4275" marR="1427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latin typeface="Cambria" panose="02040503050406030204" pitchFamily="18" charset="0"/>
                        </a:rPr>
                        <a:t>0.8330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4275" marR="1427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90.23</a:t>
                      </a:r>
                    </a:p>
                  </a:txBody>
                  <a:tcPr marL="14275" marR="1427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86.91</a:t>
                      </a:r>
                    </a:p>
                  </a:txBody>
                  <a:tcPr marL="14275" marR="1427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92.40</a:t>
                      </a:r>
                    </a:p>
                  </a:txBody>
                  <a:tcPr marL="14275" marR="1427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0.9518</a:t>
                      </a:r>
                    </a:p>
                  </a:txBody>
                  <a:tcPr marL="14275" marR="14275" marT="9525" marB="0" anchor="ctr"/>
                </a:tc>
                <a:extLst>
                  <a:ext uri="{0D108BD9-81ED-4DB2-BD59-A6C34878D82A}">
                    <a16:rowId xmlns:a16="http://schemas.microsoft.com/office/drawing/2014/main" val="3439895582"/>
                  </a:ext>
                </a:extLst>
              </a:tr>
              <a:tr h="4148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All</a:t>
                      </a:r>
                    </a:p>
                  </a:txBody>
                  <a:tcPr marL="14275" marR="1427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0.1717</a:t>
                      </a:r>
                    </a:p>
                  </a:txBody>
                  <a:tcPr marL="14275" marR="1427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0.8042</a:t>
                      </a:r>
                    </a:p>
                  </a:txBody>
                  <a:tcPr marL="14275" marR="1427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87.85</a:t>
                      </a:r>
                    </a:p>
                  </a:txBody>
                  <a:tcPr marL="14275" marR="1427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84.60</a:t>
                      </a:r>
                    </a:p>
                  </a:txBody>
                  <a:tcPr marL="14275" marR="1427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90.72</a:t>
                      </a:r>
                    </a:p>
                  </a:txBody>
                  <a:tcPr marL="14275" marR="1427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0.9495</a:t>
                      </a:r>
                    </a:p>
                  </a:txBody>
                  <a:tcPr marL="14275" marR="14275" marT="9525" marB="0" anchor="ctr"/>
                </a:tc>
                <a:extLst>
                  <a:ext uri="{0D108BD9-81ED-4DB2-BD59-A6C34878D82A}">
                    <a16:rowId xmlns:a16="http://schemas.microsoft.com/office/drawing/2014/main" val="418458003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7464" y="144581"/>
            <a:ext cx="7474226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GB" sz="1600" b="1" u="sng" dirty="0">
                <a:solidFill>
                  <a:schemeClr val="accent1"/>
                </a:solidFill>
                <a:latin typeface="Cambria" panose="02040503050406030204" pitchFamily="18" charset="0"/>
              </a:rPr>
              <a:t>Output of Logistic Regression </a:t>
            </a:r>
            <a:endParaRPr lang="en-GB" sz="1600" u="sng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6577" y="317511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Pseudo R-Square (optimistic): 79.98%</a:t>
            </a:r>
          </a:p>
          <a:p>
            <a:r>
              <a:rPr lang="en-US" dirty="0"/>
              <a:t>Chi-square p-value: 0.00000000</a:t>
            </a:r>
          </a:p>
          <a:p>
            <a:r>
              <a:rPr lang="en-US" dirty="0"/>
              <a:t>AIC: 1429.5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783" y="2736390"/>
            <a:ext cx="4934240" cy="411611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660" y="202019"/>
            <a:ext cx="12001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83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973" y="860890"/>
            <a:ext cx="11023833" cy="5741245"/>
          </a:xfrm>
        </p:spPr>
        <p:txBody>
          <a:bodyPr>
            <a:normAutofit/>
          </a:bodyPr>
          <a:lstStyle/>
          <a:p>
            <a:pPr marL="285750" indent="-285750">
              <a:buFont typeface="Calibri" panose="020F0502020204030204" pitchFamily="34" charset="0"/>
              <a:buChar char="?"/>
            </a:pPr>
            <a:r>
              <a:rPr lang="en-US" sz="2000" dirty="0"/>
              <a:t>How to find the interaction between these many categorical variables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Not considering Interaction effects yet</a:t>
            </a:r>
          </a:p>
          <a:p>
            <a:pPr marL="285750" indent="-285750">
              <a:buFont typeface="Calibri" panose="020F0502020204030204" pitchFamily="34" charset="0"/>
              <a:buChar char="?"/>
            </a:pPr>
            <a:r>
              <a:rPr lang="en-US" sz="2000" dirty="0"/>
              <a:t>Which one to use Categorical or Numeric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Considered numeric variables</a:t>
            </a:r>
          </a:p>
          <a:p>
            <a:pPr marL="285750" indent="-285750">
              <a:buFont typeface="Calibri" panose="020F0502020204030204" pitchFamily="34" charset="0"/>
              <a:buChar char="?"/>
            </a:pPr>
            <a:r>
              <a:rPr lang="en-US" sz="2000" dirty="0"/>
              <a:t>Chi </a:t>
            </a:r>
            <a:r>
              <a:rPr lang="en-US" sz="2000" dirty="0" err="1"/>
              <a:t>sq</a:t>
            </a:r>
            <a:r>
              <a:rPr lang="en-US" sz="2000" dirty="0"/>
              <a:t> value w/o simulation was 0.3162 and with simulation 0.02399</a:t>
            </a:r>
          </a:p>
          <a:p>
            <a:pPr marL="285750" indent="-285750">
              <a:buFont typeface="Calibri" panose="020F0502020204030204" pitchFamily="34" charset="0"/>
              <a:buChar char="?"/>
            </a:pPr>
            <a:endParaRPr lang="en-US" sz="2000" dirty="0"/>
          </a:p>
          <a:p>
            <a:pPr marL="285750" indent="-285750">
              <a:buFont typeface="Calibri" panose="020F0502020204030204" pitchFamily="34" charset="0"/>
              <a:buChar char="?"/>
            </a:pPr>
            <a:endParaRPr lang="en-US" sz="2000" dirty="0"/>
          </a:p>
          <a:p>
            <a:pPr marL="285750" indent="-285750">
              <a:buFont typeface="Calibri" panose="020F0502020204030204" pitchFamily="34" charset="0"/>
              <a:buChar char="?"/>
            </a:pPr>
            <a:r>
              <a:rPr lang="en-US" sz="2000" dirty="0"/>
              <a:t>How to confirm the hypothesis that higher rating people are leaving </a:t>
            </a:r>
          </a:p>
          <a:p>
            <a:pPr marL="285750" indent="-285750">
              <a:buFont typeface="Calibri" panose="020F0502020204030204" pitchFamily="34" charset="0"/>
              <a:buChar char="?"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>
          <a:xfrm>
            <a:off x="109057" y="104033"/>
            <a:ext cx="5157788" cy="823912"/>
          </a:xfrm>
        </p:spPr>
        <p:txBody>
          <a:bodyPr/>
          <a:lstStyle/>
          <a:p>
            <a:r>
              <a:rPr lang="en-US" u="sng" dirty="0">
                <a:solidFill>
                  <a:schemeClr val="accent1"/>
                </a:solidFill>
                <a:latin typeface="Cambria" panose="02040503050406030204" pitchFamily="18" charset="0"/>
              </a:rPr>
              <a:t>Questions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660" y="202019"/>
            <a:ext cx="12001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032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5178030"/>
              </p:ext>
            </p:extLst>
          </p:nvPr>
        </p:nvGraphicFramePr>
        <p:xfrm>
          <a:off x="194310" y="800869"/>
          <a:ext cx="11758878" cy="4892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" y="6118860"/>
            <a:ext cx="11269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|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464" y="144581"/>
            <a:ext cx="7474226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GB" sz="1600" b="1" u="sng" dirty="0">
                <a:solidFill>
                  <a:schemeClr val="accent1"/>
                </a:solidFill>
                <a:latin typeface="Cambria" panose="02040503050406030204" pitchFamily="18" charset="0"/>
              </a:rPr>
              <a:t>Groups of Reasons- </a:t>
            </a:r>
            <a:r>
              <a:rPr lang="en-GB" sz="1600" u="sng" dirty="0">
                <a:solidFill>
                  <a:schemeClr val="accent1"/>
                </a:solidFill>
                <a:latin typeface="Cambria" panose="02040503050406030204" pitchFamily="18" charset="0"/>
              </a:rPr>
              <a:t>Important Variable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181495"/>
              </p:ext>
            </p:extLst>
          </p:nvPr>
        </p:nvGraphicFramePr>
        <p:xfrm>
          <a:off x="0" y="6326372"/>
          <a:ext cx="12192000" cy="531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74298085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266330950"/>
                    </a:ext>
                  </a:extLst>
                </a:gridCol>
              </a:tblGrid>
              <a:tr h="531628">
                <a:tc>
                  <a:txBody>
                    <a:bodyPr/>
                    <a:lstStyle/>
                    <a:p>
                      <a:r>
                        <a:rPr lang="en-US" sz="1800" dirty="0"/>
                        <a:t>Data &gt; </a:t>
                      </a: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lang="en-US" sz="1800" dirty="0"/>
                        <a:t> | </a:t>
                      </a:r>
                      <a:r>
                        <a:rPr lang="en-US" sz="1800" dirty="0">
                          <a:solidFill>
                            <a:srgbClr val="00B050"/>
                          </a:solidFill>
                          <a:latin typeface="Bernard MT Condensed" panose="02050806060905020404" pitchFamily="18" charset="0"/>
                        </a:rPr>
                        <a:t>Problematic</a:t>
                      </a:r>
                      <a:r>
                        <a:rPr lang="en-US" sz="1800" dirty="0"/>
                        <a:t> | </a:t>
                      </a:r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Not Available</a:t>
                      </a:r>
                      <a:r>
                        <a:rPr lang="en-US" sz="1800" dirty="0"/>
                        <a:t>|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 Not Captured 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Data &gt; © Categorical | </a:t>
                      </a:r>
                      <a:r>
                        <a:rPr lang="el-GR" sz="1800" dirty="0"/>
                        <a:t>Δ </a:t>
                      </a:r>
                      <a:r>
                        <a:rPr lang="en-US" sz="1800" dirty="0" err="1"/>
                        <a:t>DateTime</a:t>
                      </a:r>
                      <a:endParaRPr lang="en-US" sz="1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958213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660" y="202019"/>
            <a:ext cx="12001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39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562" y="0"/>
            <a:ext cx="1852654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GB" sz="1600" b="1" u="sng" dirty="0">
                <a:solidFill>
                  <a:schemeClr val="accent1"/>
                </a:solidFill>
                <a:latin typeface="+mj-lt"/>
              </a:rPr>
              <a:t>Available Variables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520851"/>
              </p:ext>
            </p:extLst>
          </p:nvPr>
        </p:nvGraphicFramePr>
        <p:xfrm>
          <a:off x="0" y="6591300"/>
          <a:ext cx="12192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74298085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266330950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Data &gt; © Categorical | </a:t>
                      </a:r>
                      <a:r>
                        <a:rPr lang="el-GR" sz="1200" dirty="0"/>
                        <a:t>Δ </a:t>
                      </a:r>
                      <a:r>
                        <a:rPr lang="en-US" sz="1200" dirty="0" err="1"/>
                        <a:t>DateTime</a:t>
                      </a:r>
                      <a:endParaRPr lang="en-US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958213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660" y="202019"/>
            <a:ext cx="1200150" cy="457200"/>
          </a:xfrm>
          <a:prstGeom prst="rect">
            <a:avLst/>
          </a:prstGeom>
        </p:spPr>
      </p:pic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7985143"/>
              </p:ext>
            </p:extLst>
          </p:nvPr>
        </p:nvGraphicFramePr>
        <p:xfrm>
          <a:off x="304800" y="243766"/>
          <a:ext cx="11553245" cy="596988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205768">
                  <a:extLst>
                    <a:ext uri="{9D8B030D-6E8A-4147-A177-3AD203B41FA5}">
                      <a16:colId xmlns:a16="http://schemas.microsoft.com/office/drawing/2014/main" val="1040965907"/>
                    </a:ext>
                  </a:extLst>
                </a:gridCol>
                <a:gridCol w="1081258">
                  <a:extLst>
                    <a:ext uri="{9D8B030D-6E8A-4147-A177-3AD203B41FA5}">
                      <a16:colId xmlns:a16="http://schemas.microsoft.com/office/drawing/2014/main" val="753452199"/>
                    </a:ext>
                  </a:extLst>
                </a:gridCol>
                <a:gridCol w="2968054">
                  <a:extLst>
                    <a:ext uri="{9D8B030D-6E8A-4147-A177-3AD203B41FA5}">
                      <a16:colId xmlns:a16="http://schemas.microsoft.com/office/drawing/2014/main" val="2316464717"/>
                    </a:ext>
                  </a:extLst>
                </a:gridCol>
                <a:gridCol w="1081258">
                  <a:extLst>
                    <a:ext uri="{9D8B030D-6E8A-4147-A177-3AD203B41FA5}">
                      <a16:colId xmlns:a16="http://schemas.microsoft.com/office/drawing/2014/main" val="3206184693"/>
                    </a:ext>
                  </a:extLst>
                </a:gridCol>
                <a:gridCol w="3135649">
                  <a:extLst>
                    <a:ext uri="{9D8B030D-6E8A-4147-A177-3AD203B41FA5}">
                      <a16:colId xmlns:a16="http://schemas.microsoft.com/office/drawing/2014/main" val="2439934451"/>
                    </a:ext>
                  </a:extLst>
                </a:gridCol>
                <a:gridCol w="1081258">
                  <a:extLst>
                    <a:ext uri="{9D8B030D-6E8A-4147-A177-3AD203B41FA5}">
                      <a16:colId xmlns:a16="http://schemas.microsoft.com/office/drawing/2014/main" val="3708540696"/>
                    </a:ext>
                  </a:extLst>
                </a:gridCol>
              </a:tblGrid>
              <a:tr h="2287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Name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Type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Name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Type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Name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Type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extLst>
                  <a:ext uri="{0D108BD9-81ED-4DB2-BD59-A6C34878D82A}">
                    <a16:rowId xmlns:a16="http://schemas.microsoft.com/office/drawing/2014/main" val="271011844"/>
                  </a:ext>
                </a:extLst>
              </a:tr>
              <a:tr h="228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EmployeeID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Numeric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PrevWorkFacility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Character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QualAvgDuringNoticeRange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Categorical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extLst>
                  <a:ext uri="{0D108BD9-81ED-4DB2-BD59-A6C34878D82A}">
                    <a16:rowId xmlns:a16="http://schemas.microsoft.com/office/drawing/2014/main" val="795690754"/>
                  </a:ext>
                </a:extLst>
              </a:tr>
              <a:tr h="228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EmployeeCode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Character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PrevWorkLocation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Character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ProdAvgBeforeNoticeRange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Categorical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extLst>
                  <a:ext uri="{0D108BD9-81ED-4DB2-BD59-A6C34878D82A}">
                    <a16:rowId xmlns:a16="http://schemas.microsoft.com/office/drawing/2014/main" val="3694058394"/>
                  </a:ext>
                </a:extLst>
              </a:tr>
              <a:tr h="228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EmployeeName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Character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Function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Categorical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QualAvgBeforeNoticeRange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Categorical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extLst>
                  <a:ext uri="{0D108BD9-81ED-4DB2-BD59-A6C34878D82A}">
                    <a16:rowId xmlns:a16="http://schemas.microsoft.com/office/drawing/2014/main" val="3288325071"/>
                  </a:ext>
                </a:extLst>
              </a:tr>
              <a:tr h="228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RptEmployeeID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Numeric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JobRole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Categorical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Vertical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Categorical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extLst>
                  <a:ext uri="{0D108BD9-81ED-4DB2-BD59-A6C34878D82A}">
                    <a16:rowId xmlns:a16="http://schemas.microsoft.com/office/drawing/2014/main" val="1918398016"/>
                  </a:ext>
                </a:extLst>
              </a:tr>
              <a:tr h="228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RptEmployeeCode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Categorical</a:t>
                      </a:r>
                      <a:r>
                        <a:rPr lang="en-US" sz="1000" u="none" strike="noStrike" baseline="0" dirty="0">
                          <a:effectLst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Designation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Character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Process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Categorical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extLst>
                  <a:ext uri="{0D108BD9-81ED-4DB2-BD59-A6C34878D82A}">
                    <a16:rowId xmlns:a16="http://schemas.microsoft.com/office/drawing/2014/main" val="3833747687"/>
                  </a:ext>
                </a:extLst>
              </a:tr>
              <a:tr h="228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RptEmployeeName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Character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ReasonofLeaving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Categorical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Client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Categorical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extLst>
                  <a:ext uri="{0D108BD9-81ED-4DB2-BD59-A6C34878D82A}">
                    <a16:rowId xmlns:a16="http://schemas.microsoft.com/office/drawing/2014/main" val="2483283053"/>
                  </a:ext>
                </a:extLst>
              </a:tr>
              <a:tr h="228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Rpt2EmployeeID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Numeric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ExperienceType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Categorical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SubClient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Categorical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extLst>
                  <a:ext uri="{0D108BD9-81ED-4DB2-BD59-A6C34878D82A}">
                    <a16:rowId xmlns:a16="http://schemas.microsoft.com/office/drawing/2014/main" val="2247805475"/>
                  </a:ext>
                </a:extLst>
              </a:tr>
              <a:tr h="228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Rpt2EmployeeCode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Character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ExitType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Categorical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ProjectEffectiveFrom</a:t>
                      </a:r>
                      <a:r>
                        <a:rPr lang="en-US" sz="1000" u="none" strike="noStrike" dirty="0">
                          <a:effectLst/>
                        </a:rPr>
                        <a:t> </a:t>
                      </a:r>
                      <a:r>
                        <a:rPr lang="el-GR" sz="1000" dirty="0"/>
                        <a:t>Δ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DateTime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extLst>
                  <a:ext uri="{0D108BD9-81ED-4DB2-BD59-A6C34878D82A}">
                    <a16:rowId xmlns:a16="http://schemas.microsoft.com/office/drawing/2014/main" val="2194032926"/>
                  </a:ext>
                </a:extLst>
              </a:tr>
              <a:tr h="228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Rpt2EmployeeName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Character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CurrentAddressCity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Character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PrevVertical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Character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extLst>
                  <a:ext uri="{0D108BD9-81ED-4DB2-BD59-A6C34878D82A}">
                    <a16:rowId xmlns:a16="http://schemas.microsoft.com/office/drawing/2014/main" val="3021098895"/>
                  </a:ext>
                </a:extLst>
              </a:tr>
              <a:tr h="228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DateofBirth</a:t>
                      </a:r>
                      <a:r>
                        <a:rPr lang="en-US" sz="1000" u="none" strike="noStrike" dirty="0">
                          <a:effectLst/>
                        </a:rPr>
                        <a:t> </a:t>
                      </a:r>
                      <a:r>
                        <a:rPr lang="el-GR" sz="1000" dirty="0"/>
                        <a:t>Δ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DateTime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CurrentAddressPincode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Numeric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PrevProcess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Character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extLst>
                  <a:ext uri="{0D108BD9-81ED-4DB2-BD59-A6C34878D82A}">
                    <a16:rowId xmlns:a16="http://schemas.microsoft.com/office/drawing/2014/main" val="1165156691"/>
                  </a:ext>
                </a:extLst>
              </a:tr>
              <a:tr h="228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DateofJoin</a:t>
                      </a:r>
                      <a:r>
                        <a:rPr lang="en-US" sz="1000" u="none" strike="noStrike" dirty="0">
                          <a:effectLst/>
                        </a:rPr>
                        <a:t> </a:t>
                      </a:r>
                      <a:r>
                        <a:rPr lang="el-GR" sz="1000" dirty="0"/>
                        <a:t>Δ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DateTime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PermenantAddressCity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Character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PrevClient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Character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extLst>
                  <a:ext uri="{0D108BD9-81ED-4DB2-BD59-A6C34878D82A}">
                    <a16:rowId xmlns:a16="http://schemas.microsoft.com/office/drawing/2014/main" val="3022550056"/>
                  </a:ext>
                </a:extLst>
              </a:tr>
              <a:tr h="228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DateOfRelieving</a:t>
                      </a:r>
                      <a:r>
                        <a:rPr lang="en-US" sz="1000" u="none" strike="noStrike" dirty="0">
                          <a:effectLst/>
                        </a:rPr>
                        <a:t> </a:t>
                      </a:r>
                      <a:r>
                        <a:rPr lang="el-GR" sz="1000" dirty="0"/>
                        <a:t>Δ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DateTime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PermenantAddressPincode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Numeric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PrevSubClient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Character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extLst>
                  <a:ext uri="{0D108BD9-81ED-4DB2-BD59-A6C34878D82A}">
                    <a16:rowId xmlns:a16="http://schemas.microsoft.com/office/drawing/2014/main" val="3117675237"/>
                  </a:ext>
                </a:extLst>
              </a:tr>
              <a:tr h="228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AttritionMonth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Character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RptEffectiveFrom</a:t>
                      </a:r>
                      <a:r>
                        <a:rPr lang="en-US" sz="1000" u="none" strike="noStrike" dirty="0">
                          <a:effectLst/>
                        </a:rPr>
                        <a:t> </a:t>
                      </a:r>
                      <a:r>
                        <a:rPr lang="el-GR" sz="1000" dirty="0"/>
                        <a:t>Δ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DateTime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PrevEmployer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Character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extLst>
                  <a:ext uri="{0D108BD9-81ED-4DB2-BD59-A6C34878D82A}">
                    <a16:rowId xmlns:a16="http://schemas.microsoft.com/office/drawing/2014/main" val="1273053375"/>
                  </a:ext>
                </a:extLst>
              </a:tr>
              <a:tr h="228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ExperienceInAGS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Numeric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RptSpanofControl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Numeric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HighestEducation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Categorical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extLst>
                  <a:ext uri="{0D108BD9-81ED-4DB2-BD59-A6C34878D82A}">
                    <a16:rowId xmlns:a16="http://schemas.microsoft.com/office/drawing/2014/main" val="3798649213"/>
                  </a:ext>
                </a:extLst>
              </a:tr>
              <a:tr h="228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ExpAGSRange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Categorical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LastReviewType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Categorical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Last30DaysLeaveCount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Numeric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extLst>
                  <a:ext uri="{0D108BD9-81ED-4DB2-BD59-A6C34878D82A}">
                    <a16:rowId xmlns:a16="http://schemas.microsoft.com/office/drawing/2014/main" val="1057810087"/>
                  </a:ext>
                </a:extLst>
              </a:tr>
              <a:tr h="228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EmployeeAge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Numeric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LastReviewDate</a:t>
                      </a:r>
                      <a:r>
                        <a:rPr lang="en-US" sz="1000" u="none" strike="noStrike" dirty="0">
                          <a:effectLst/>
                        </a:rPr>
                        <a:t> </a:t>
                      </a:r>
                      <a:r>
                        <a:rPr lang="el-GR" sz="1000" dirty="0"/>
                        <a:t>Δ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 err="1">
                          <a:effectLst/>
                        </a:rPr>
                        <a:t>DateTime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TravelTimeRange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Character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extLst>
                  <a:ext uri="{0D108BD9-81ED-4DB2-BD59-A6C34878D82A}">
                    <a16:rowId xmlns:a16="http://schemas.microsoft.com/office/drawing/2014/main" val="1592294039"/>
                  </a:ext>
                </a:extLst>
              </a:tr>
              <a:tr h="228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Shift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Categorical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LastReviewRating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Numeric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DistanceInKms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Numeric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extLst>
                  <a:ext uri="{0D108BD9-81ED-4DB2-BD59-A6C34878D82A}">
                    <a16:rowId xmlns:a16="http://schemas.microsoft.com/office/drawing/2014/main" val="4155797102"/>
                  </a:ext>
                </a:extLst>
              </a:tr>
              <a:tr h="228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ShiftEffectiveFrom</a:t>
                      </a:r>
                      <a:r>
                        <a:rPr lang="en-US" sz="1000" u="none" strike="noStrike" dirty="0">
                          <a:effectLst/>
                        </a:rPr>
                        <a:t> </a:t>
                      </a:r>
                      <a:r>
                        <a:rPr lang="el-GR" sz="1000" dirty="0"/>
                        <a:t>Δ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DateTime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LastButOneReviewType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Categorical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TravelTime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Numeric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extLst>
                  <a:ext uri="{0D108BD9-81ED-4DB2-BD59-A6C34878D82A}">
                    <a16:rowId xmlns:a16="http://schemas.microsoft.com/office/drawing/2014/main" val="415756679"/>
                  </a:ext>
                </a:extLst>
              </a:tr>
              <a:tr h="228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PrevShift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Character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LastButOneReviewDate</a:t>
                      </a:r>
                      <a:r>
                        <a:rPr lang="en-US" sz="1000" u="none" strike="noStrike" dirty="0">
                          <a:effectLst/>
                        </a:rPr>
                        <a:t> </a:t>
                      </a:r>
                      <a:r>
                        <a:rPr lang="el-GR" sz="1000" dirty="0"/>
                        <a:t>Δ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DateTime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EngagementIndex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Categorical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extLst>
                  <a:ext uri="{0D108BD9-81ED-4DB2-BD59-A6C34878D82A}">
                    <a16:rowId xmlns:a16="http://schemas.microsoft.com/office/drawing/2014/main" val="3092918246"/>
                  </a:ext>
                </a:extLst>
              </a:tr>
              <a:tr h="228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MaritalStatus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Categorical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LastButOneReviewRating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Numeric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TotalExtraHoursWorked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Numeric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extLst>
                  <a:ext uri="{0D108BD9-81ED-4DB2-BD59-A6C34878D82A}">
                    <a16:rowId xmlns:a16="http://schemas.microsoft.com/office/drawing/2014/main" val="1386549519"/>
                  </a:ext>
                </a:extLst>
              </a:tr>
              <a:tr h="228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Gender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Categorical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ProdAvgDuringNotice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Numeric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StaffingEmployeeStatus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Categorical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extLst>
                  <a:ext uri="{0D108BD9-81ED-4DB2-BD59-A6C34878D82A}">
                    <a16:rowId xmlns:a16="http://schemas.microsoft.com/office/drawing/2014/main" val="3386679183"/>
                  </a:ext>
                </a:extLst>
              </a:tr>
              <a:tr h="228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TransportMode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Categorical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QualAvgDuringNotice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Numeric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DateOfResignation</a:t>
                      </a:r>
                      <a:r>
                        <a:rPr lang="en-US" sz="1000" u="none" strike="noStrike" dirty="0">
                          <a:effectLst/>
                        </a:rPr>
                        <a:t> </a:t>
                      </a:r>
                      <a:r>
                        <a:rPr lang="el-GR" sz="1000" dirty="0"/>
                        <a:t>Δ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DateTime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extLst>
                  <a:ext uri="{0D108BD9-81ED-4DB2-BD59-A6C34878D82A}">
                    <a16:rowId xmlns:a16="http://schemas.microsoft.com/office/drawing/2014/main" val="1409878568"/>
                  </a:ext>
                </a:extLst>
              </a:tr>
              <a:tr h="228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WorkFacility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Categorical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ProdAvgBeforeNotice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Numeric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PreviousExperienceInMonths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Numeric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extLst>
                  <a:ext uri="{0D108BD9-81ED-4DB2-BD59-A6C34878D82A}">
                    <a16:rowId xmlns:a16="http://schemas.microsoft.com/office/drawing/2014/main" val="51148072"/>
                  </a:ext>
                </a:extLst>
              </a:tr>
              <a:tr h="228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WorkLocation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Categorical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QualAvgBeforeNotice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Numeric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AGSExperienceInMonths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Numeric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extLst>
                  <a:ext uri="{0D108BD9-81ED-4DB2-BD59-A6C34878D82A}">
                    <a16:rowId xmlns:a16="http://schemas.microsoft.com/office/drawing/2014/main" val="509504201"/>
                  </a:ext>
                </a:extLst>
              </a:tr>
              <a:tr h="228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FacilityEffectiveFrom</a:t>
                      </a:r>
                      <a:r>
                        <a:rPr lang="en-US" sz="1000" u="none" strike="noStrike" dirty="0">
                          <a:effectLst/>
                        </a:rPr>
                        <a:t> </a:t>
                      </a:r>
                      <a:r>
                        <a:rPr lang="el-GR" sz="1000" dirty="0"/>
                        <a:t>Δ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DateTime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ProdAvgDuringNoticeRange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Categorical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extLst>
                  <a:ext uri="{0D108BD9-81ED-4DB2-BD59-A6C34878D82A}">
                    <a16:rowId xmlns:a16="http://schemas.microsoft.com/office/drawing/2014/main" val="267167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873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762112"/>
            <a:ext cx="430887" cy="473410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GB" sz="1600" b="1" u="sng" dirty="0">
                <a:solidFill>
                  <a:schemeClr val="accent1"/>
                </a:solidFill>
                <a:latin typeface="+mj-lt"/>
              </a:rPr>
              <a:t>Survey Questions Split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660" y="202019"/>
            <a:ext cx="1200150" cy="4572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64220"/>
              </p:ext>
            </p:extLst>
          </p:nvPr>
        </p:nvGraphicFramePr>
        <p:xfrm>
          <a:off x="430887" y="19050"/>
          <a:ext cx="11677292" cy="6739885"/>
        </p:xfrm>
        <a:graphic>
          <a:graphicData uri="http://schemas.openxmlformats.org/drawingml/2006/table">
            <a:tbl>
              <a:tblPr/>
              <a:tblGrid>
                <a:gridCol w="33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9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6052">
                  <a:extLst>
                    <a:ext uri="{9D8B030D-6E8A-4147-A177-3AD203B41FA5}">
                      <a16:colId xmlns:a16="http://schemas.microsoft.com/office/drawing/2014/main" val="1356226734"/>
                    </a:ext>
                  </a:extLst>
                </a:gridCol>
              </a:tblGrid>
              <a:tr h="3594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Question Type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Questions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Categories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83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Leader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know what my production and quality targets are (or) I know what my Key Result Areas (KRA)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Motivation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83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Leader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know if I perform well, I will be recognized and rewarded (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eg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spot reward, Thank you card, Pinnacle awards,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etc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Rewards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83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Leader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receive regular feedback on my performance from my leader and others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Feedback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83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Leader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have the necessary knowledge, skills and tools to perform my job effectively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Alignment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083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Leader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 leader cares about me as a person and my well being.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Leader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83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Leader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There is strong team spirit in my team - everyone works hard to help each other and meet team goals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83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Leader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 leader encourages me to share my thoughts and views openly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Leader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83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Leader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have good friends at AGS Health who I trust and enjoy working with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Team/ Environment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083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Leader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There is no favoritism and partiality in my team.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Discrimination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083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Leader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 leader knows the job I am doing - if required, I know he/she will work along with me to meet targets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Leader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083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Leader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 leader and management team are always willing to help me whenever I have any problem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Leader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 </a:t>
                      </a:r>
                      <a:r>
                        <a:rPr lang="en-GB" sz="1100" b="0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Organization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083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Leader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am clear on what I need to do to get promoted to the next level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Challenges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083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Leader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Incase of politics or gossip, my leader takes quick action to correct it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Leader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083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Leader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 leader often asks for our opinions on areas related to our project, process or department - I feel involved and valued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Leader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083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Organization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have atleast one role model in the Company, who I look up to, seek advice from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Organization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083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Organization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 department leaders meet us periodically to keep us informed on Company growth and achievements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Organization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5948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Organization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 Company provides various opportunities to develop my career (e.g. Internal Job Postings or IJPs, Aspire, cross functional assignments, new challenging roles)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Opportunities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083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Organization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am proud of working in AGS Health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Organization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083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Organization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feel safe and secure working here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Organization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083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Organization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Promotions in my Company are based purely on performance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Trust/ </a:t>
                      </a:r>
                      <a:r>
                        <a:rPr lang="en-GB" sz="1100" b="0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Organization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4083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Organization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 Company recognizes employees who provide new ideas to constantly improve processes and policies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Organization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4083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Organization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will definitely recommend my Company to others who are looking for a career in US Healthcare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Organization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4083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Organization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am happy with the various training programs my Company has rolled out for employee development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4083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Organization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 family is happy that I work at AGS Health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Organization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4083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Organization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really enjoy my job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Organization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4083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Organization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AGS Health is a great workplace for women employees (infrastructure, safety, policies and networking)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Organization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3718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87751" y="186019"/>
            <a:ext cx="10515600" cy="323030"/>
          </a:xfrm>
        </p:spPr>
        <p:txBody>
          <a:bodyPr>
            <a:normAutofit/>
          </a:bodyPr>
          <a:lstStyle/>
          <a:p>
            <a:pPr defTabSz="457200"/>
            <a:r>
              <a:rPr lang="en-GB" sz="1600" b="1" u="sng" dirty="0">
                <a:solidFill>
                  <a:schemeClr val="accent1"/>
                </a:solidFill>
                <a:latin typeface="Cambria" panose="02040503050406030204" pitchFamily="18" charset="0"/>
                <a:ea typeface="+mn-ea"/>
                <a:cs typeface="+mn-cs"/>
              </a:rPr>
              <a:t>Data Issues</a:t>
            </a:r>
            <a:endParaRPr lang="en-US" sz="1600" b="1" u="sng" dirty="0">
              <a:solidFill>
                <a:schemeClr val="accent1"/>
              </a:solidFill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957" y="694407"/>
            <a:ext cx="10515600" cy="5762953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  <a:p>
            <a:r>
              <a:rPr lang="en-US" dirty="0"/>
              <a:t>In our data for active employees out of 4921 (4563 </a:t>
            </a:r>
            <a:r>
              <a:rPr lang="en-US" b="1" dirty="0"/>
              <a:t>operation</a:t>
            </a:r>
            <a:r>
              <a:rPr lang="en-US" dirty="0"/>
              <a:t>), </a:t>
            </a:r>
          </a:p>
          <a:p>
            <a:pPr lvl="0"/>
            <a:r>
              <a:rPr lang="en-US" dirty="0"/>
              <a:t>we don’t have distance, time to travel data for active employees </a:t>
            </a:r>
          </a:p>
          <a:p>
            <a:pPr lvl="0"/>
            <a:r>
              <a:rPr lang="en-US" dirty="0"/>
              <a:t>for 212(199 </a:t>
            </a:r>
            <a:r>
              <a:rPr lang="en-US" b="1" dirty="0"/>
              <a:t>operation</a:t>
            </a:r>
            <a:r>
              <a:rPr lang="en-US" dirty="0"/>
              <a:t>) employees the last review date is &lt;= 2015  and 1700 (1361 operation )are not reviewed</a:t>
            </a:r>
          </a:p>
          <a:p>
            <a:pPr lvl="0"/>
            <a:r>
              <a:rPr lang="en-US" dirty="0"/>
              <a:t>829 (486 </a:t>
            </a:r>
            <a:r>
              <a:rPr lang="en-US" b="1" dirty="0"/>
              <a:t>operation)</a:t>
            </a:r>
            <a:r>
              <a:rPr lang="en-US" dirty="0"/>
              <a:t> employee have zero </a:t>
            </a:r>
            <a:r>
              <a:rPr lang="en-US" b="1" dirty="0" err="1"/>
              <a:t>ProdAvgDuringNotice</a:t>
            </a:r>
            <a:r>
              <a:rPr lang="en-US" b="1" dirty="0"/>
              <a:t> </a:t>
            </a:r>
            <a:r>
              <a:rPr lang="en-US" dirty="0"/>
              <a:t>for employees joined from 2011 till 2016</a:t>
            </a:r>
          </a:p>
          <a:p>
            <a:pPr lvl="0"/>
            <a:r>
              <a:rPr lang="en-US" b="1" dirty="0"/>
              <a:t>703 (362 operation)</a:t>
            </a:r>
            <a:r>
              <a:rPr lang="en-US" dirty="0"/>
              <a:t> employee have zero </a:t>
            </a:r>
            <a:r>
              <a:rPr lang="en-US" b="1" dirty="0" err="1"/>
              <a:t>QualAvgDuringNotice</a:t>
            </a:r>
            <a:r>
              <a:rPr lang="en-US" b="1" dirty="0"/>
              <a:t> </a:t>
            </a:r>
            <a:r>
              <a:rPr lang="en-US" dirty="0"/>
              <a:t>for</a:t>
            </a:r>
            <a:r>
              <a:rPr lang="en-US" b="1" dirty="0"/>
              <a:t> </a:t>
            </a:r>
            <a:r>
              <a:rPr lang="en-US" dirty="0"/>
              <a:t>employees joined from 2011 till 2016</a:t>
            </a:r>
          </a:p>
          <a:p>
            <a:pPr lvl="0"/>
            <a:r>
              <a:rPr lang="en-US" dirty="0"/>
              <a:t>Last30 days count for R01192, R02323, R03088, R04418, R06268, R06973 is more than 31</a:t>
            </a:r>
          </a:p>
          <a:p>
            <a:endParaRPr lang="en-US" dirty="0"/>
          </a:p>
          <a:p>
            <a:r>
              <a:rPr lang="en-US" dirty="0"/>
              <a:t>for Inactive employees</a:t>
            </a:r>
          </a:p>
          <a:p>
            <a:pPr lvl="0"/>
            <a:r>
              <a:rPr lang="en-US" dirty="0"/>
              <a:t>For 166 employees (162 </a:t>
            </a:r>
            <a:r>
              <a:rPr lang="en-US" b="1" dirty="0"/>
              <a:t>operation)</a:t>
            </a:r>
            <a:r>
              <a:rPr lang="en-US" dirty="0"/>
              <a:t>  </a:t>
            </a:r>
            <a:r>
              <a:rPr lang="en-US" dirty="0" err="1"/>
              <a:t>TravelTime</a:t>
            </a:r>
            <a:r>
              <a:rPr lang="en-US" dirty="0"/>
              <a:t> &gt; 5 </a:t>
            </a:r>
            <a:r>
              <a:rPr lang="en-US" dirty="0" err="1"/>
              <a:t>hrs</a:t>
            </a:r>
            <a:r>
              <a:rPr lang="en-US" dirty="0"/>
              <a:t> (for R03793, R08331, R09180 it is 1 day and x hours)</a:t>
            </a:r>
          </a:p>
          <a:p>
            <a:pPr lvl="0"/>
            <a:r>
              <a:rPr lang="en-US" dirty="0"/>
              <a:t>Distance  &gt; 30 for 518 employees (R01674, R02993, R04160, R04162, R05880, R06677, R06678 ,R08015, R08016, R08017 have distance &gt; 750 )</a:t>
            </a:r>
          </a:p>
          <a:p>
            <a:pPr lvl="0"/>
            <a:r>
              <a:rPr lang="en-US" dirty="0"/>
              <a:t>R00420, R00434, R06114, R07005 these employee have age &lt; 5 year</a:t>
            </a:r>
          </a:p>
          <a:p>
            <a:pPr lvl="0"/>
            <a:r>
              <a:rPr lang="en-US" dirty="0"/>
              <a:t>R00032, R00077, R00080, R00086, R00089, R00407, R00430, R00451, R00707, R00718, R00874, R01823 have last review before 2 years they left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What period does </a:t>
            </a:r>
            <a:r>
              <a:rPr lang="en-US" dirty="0" err="1"/>
              <a:t>TotalExtraHoursWorked</a:t>
            </a:r>
            <a:r>
              <a:rPr lang="en-US" dirty="0"/>
              <a:t> represent? (for 650 active employees it shows more than 50 (for Employee Code R08006, R04978 it is 650) </a:t>
            </a:r>
          </a:p>
          <a:p>
            <a:pPr lvl="0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660" y="202019"/>
            <a:ext cx="12001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499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81" y="953755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Logistic Regression: Risk score for each employee</a:t>
            </a:r>
          </a:p>
          <a:p>
            <a:r>
              <a:rPr lang="en-US" sz="1800" dirty="0"/>
              <a:t>Survival analysis: To understand when the people are leaving</a:t>
            </a:r>
          </a:p>
          <a:p>
            <a:r>
              <a:rPr lang="en-US" sz="1800" dirty="0"/>
              <a:t>Cluster Analysis: </a:t>
            </a:r>
          </a:p>
          <a:p>
            <a:r>
              <a:rPr lang="en-US" sz="1800" dirty="0"/>
              <a:t>Time Series Analysis: Predictor VS Time of relieving </a:t>
            </a:r>
          </a:p>
          <a:p>
            <a:pPr lvl="1"/>
            <a:r>
              <a:rPr lang="en-US" sz="1800" dirty="0"/>
              <a:t>(example Edu Vs Time of relieving)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87464" y="144581"/>
            <a:ext cx="7474226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GB" sz="1600" b="1" u="sng" dirty="0">
                <a:solidFill>
                  <a:schemeClr val="accent1"/>
                </a:solidFill>
                <a:latin typeface="Cambria" panose="02040503050406030204" pitchFamily="18" charset="0"/>
              </a:rPr>
              <a:t>Analysis To Do</a:t>
            </a:r>
            <a:endParaRPr lang="en-GB" sz="1600" u="sng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660" y="202019"/>
            <a:ext cx="12001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980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323" y="154504"/>
            <a:ext cx="10515600" cy="313932"/>
          </a:xfrm>
          <a:noFill/>
        </p:spPr>
        <p:txBody>
          <a:bodyPr vert="horz" wrap="square" rtlCol="0">
            <a:spAutoFit/>
          </a:bodyPr>
          <a:lstStyle/>
          <a:p>
            <a:pPr defTabSz="457200"/>
            <a:r>
              <a:rPr lang="en-US" sz="1600" b="1" u="sng" dirty="0">
                <a:solidFill>
                  <a:schemeClr val="accent1"/>
                </a:solidFill>
                <a:latin typeface="Cambria" panose="02040503050406030204" pitchFamily="18" charset="0"/>
                <a:ea typeface="+mn-ea"/>
                <a:cs typeface="+mn-cs"/>
              </a:rPr>
              <a:t>Stages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493" y="468436"/>
            <a:ext cx="10515600" cy="6184034"/>
          </a:xfrm>
        </p:spPr>
        <p:txBody>
          <a:bodyPr>
            <a:normAutofit/>
          </a:bodyPr>
          <a:lstStyle/>
          <a:p>
            <a:pPr marL="514350" indent="-514350" fontAlgn="ctr">
              <a:buFont typeface="+mj-lt"/>
              <a:buAutoNum type="arabicPeriod"/>
            </a:pPr>
            <a:r>
              <a:rPr lang="en-US" sz="1800" dirty="0"/>
              <a:t>Collect Data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800" dirty="0"/>
              <a:t>Select a representative sample (for 3 depts.)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800" dirty="0"/>
              <a:t>Missing data analysis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800" dirty="0"/>
              <a:t>Descriptive Analysis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800" dirty="0"/>
              <a:t>Find the correlation &amp; t significance </a:t>
            </a:r>
            <a:r>
              <a:rPr lang="en-US" sz="1800" dirty="0" err="1"/>
              <a:t>wrt</a:t>
            </a:r>
            <a:r>
              <a:rPr lang="en-US" sz="1800" dirty="0"/>
              <a:t> attrition for both categorical and numeric variables.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800" dirty="0"/>
              <a:t>Find interaction between predictors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800" dirty="0"/>
              <a:t>Find multicollinearity between predictors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800" dirty="0"/>
              <a:t>Understand and remove outliers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800" dirty="0"/>
              <a:t>Verify assumptions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800" dirty="0"/>
              <a:t>Residual Analysis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800" dirty="0"/>
              <a:t>Run Regression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800" dirty="0"/>
              <a:t>Test Regression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660" y="202019"/>
            <a:ext cx="12001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402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Available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4130"/>
            <a:ext cx="10515600" cy="5326912"/>
          </a:xfrm>
        </p:spPr>
        <p:txBody>
          <a:bodyPr>
            <a:normAutofit/>
          </a:bodyPr>
          <a:lstStyle/>
          <a:p>
            <a:r>
              <a:rPr lang="en-US" sz="1800" dirty="0"/>
              <a:t>For AR</a:t>
            </a:r>
          </a:p>
          <a:p>
            <a:pPr lvl="1"/>
            <a:r>
              <a:rPr lang="en-US" sz="1800" dirty="0"/>
              <a:t>For Team member, Team Coordinator  and Team Leader </a:t>
            </a:r>
          </a:p>
          <a:p>
            <a:pPr lvl="1"/>
            <a:r>
              <a:rPr lang="en-US" sz="1800" dirty="0"/>
              <a:t>(2980 Employee)</a:t>
            </a:r>
          </a:p>
          <a:p>
            <a:pPr lvl="1"/>
            <a:r>
              <a:rPr lang="en-US" sz="1800" dirty="0"/>
              <a:t>Attrition for 2015 &amp; 2016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87464" y="144581"/>
            <a:ext cx="7474226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GB" sz="1600" b="1" u="sng" dirty="0">
                <a:solidFill>
                  <a:schemeClr val="accent1"/>
                </a:solidFill>
                <a:latin typeface="Cambria" panose="02040503050406030204" pitchFamily="18" charset="0"/>
              </a:rPr>
              <a:t>Analysis To Do</a:t>
            </a:r>
            <a:endParaRPr lang="en-GB" sz="1600" u="sng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611535"/>
              </p:ext>
            </p:extLst>
          </p:nvPr>
        </p:nvGraphicFramePr>
        <p:xfrm>
          <a:off x="6065210" y="2739693"/>
          <a:ext cx="5943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240">
                  <a:extLst>
                    <a:ext uri="{9D8B030D-6E8A-4147-A177-3AD203B41FA5}">
                      <a16:colId xmlns:a16="http://schemas.microsoft.com/office/drawing/2014/main" val="343014786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37901464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0353074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94380491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245339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Chennai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Vellore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451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Employee Left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248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</a:t>
                      </a:r>
                      <a:r>
                        <a:rPr lang="en-US" baseline="0" dirty="0"/>
                        <a:t> Employee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1596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69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2353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2980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597644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660" y="202019"/>
            <a:ext cx="12001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446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a representative sample (for 3 depts.)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4130"/>
            <a:ext cx="10515600" cy="5326912"/>
          </a:xfrm>
        </p:spPr>
        <p:txBody>
          <a:bodyPr/>
          <a:lstStyle/>
          <a:p>
            <a:pPr lvl="1"/>
            <a:r>
              <a:rPr lang="en-US" dirty="0"/>
              <a:t>Sample of 2235 (75%) of data is selected at random for training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464" y="144581"/>
            <a:ext cx="7474226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GB" sz="1600" b="1" u="sng" dirty="0">
                <a:solidFill>
                  <a:schemeClr val="accent1"/>
                </a:solidFill>
                <a:latin typeface="Cambria" panose="02040503050406030204" pitchFamily="18" charset="0"/>
              </a:rPr>
              <a:t>Analysis To Do</a:t>
            </a:r>
            <a:endParaRPr lang="en-GB" sz="1600" u="sng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7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8854909"/>
              </p:ext>
            </p:extLst>
          </p:nvPr>
        </p:nvGraphicFramePr>
        <p:xfrm>
          <a:off x="6826100" y="1798171"/>
          <a:ext cx="4391248" cy="3442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527">
                  <a:extLst>
                    <a:ext uri="{9D8B030D-6E8A-4147-A177-3AD203B41FA5}">
                      <a16:colId xmlns:a16="http://schemas.microsoft.com/office/drawing/2014/main" val="4292092422"/>
                    </a:ext>
                  </a:extLst>
                </a:gridCol>
                <a:gridCol w="1407015">
                  <a:extLst>
                    <a:ext uri="{9D8B030D-6E8A-4147-A177-3AD203B41FA5}">
                      <a16:colId xmlns:a16="http://schemas.microsoft.com/office/drawing/2014/main" val="449305440"/>
                    </a:ext>
                  </a:extLst>
                </a:gridCol>
                <a:gridCol w="1292706">
                  <a:extLst>
                    <a:ext uri="{9D8B030D-6E8A-4147-A177-3AD203B41FA5}">
                      <a16:colId xmlns:a16="http://schemas.microsoft.com/office/drawing/2014/main" val="2561874266"/>
                    </a:ext>
                  </a:extLst>
                </a:gridCol>
              </a:tblGrid>
              <a:tr h="759805"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</a:t>
                      </a:r>
                      <a:r>
                        <a:rPr lang="en-US" baseline="0" dirty="0"/>
                        <a:t> Employee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Employee Left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727602"/>
                  </a:ext>
                </a:extLst>
              </a:tr>
              <a:tr h="759805">
                <a:tc>
                  <a:txBody>
                    <a:bodyPr/>
                    <a:lstStyle/>
                    <a:p>
                      <a:r>
                        <a:rPr lang="en-US" dirty="0"/>
                        <a:t>AGS Experience (months)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179966"/>
                  </a:ext>
                </a:extLst>
              </a:tr>
              <a:tr h="403614">
                <a:tc>
                  <a:txBody>
                    <a:bodyPr/>
                    <a:lstStyle/>
                    <a:p>
                      <a:r>
                        <a:rPr lang="en-US" dirty="0"/>
                        <a:t>Age (in Years)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688533"/>
                  </a:ext>
                </a:extLst>
              </a:tr>
              <a:tr h="759805"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666 (45.89%)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490673"/>
                  </a:ext>
                </a:extLst>
              </a:tr>
              <a:tr h="759805"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372 (47.44%)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6863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435726"/>
              </p:ext>
            </p:extLst>
          </p:nvPr>
        </p:nvGraphicFramePr>
        <p:xfrm>
          <a:off x="914399" y="3576791"/>
          <a:ext cx="5188689" cy="306443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29563">
                  <a:extLst>
                    <a:ext uri="{9D8B030D-6E8A-4147-A177-3AD203B41FA5}">
                      <a16:colId xmlns:a16="http://schemas.microsoft.com/office/drawing/2014/main" val="4170973214"/>
                    </a:ext>
                  </a:extLst>
                </a:gridCol>
                <a:gridCol w="1729563">
                  <a:extLst>
                    <a:ext uri="{9D8B030D-6E8A-4147-A177-3AD203B41FA5}">
                      <a16:colId xmlns:a16="http://schemas.microsoft.com/office/drawing/2014/main" val="2518842081"/>
                    </a:ext>
                  </a:extLst>
                </a:gridCol>
                <a:gridCol w="1729563">
                  <a:extLst>
                    <a:ext uri="{9D8B030D-6E8A-4147-A177-3AD203B41FA5}">
                      <a16:colId xmlns:a16="http://schemas.microsoft.com/office/drawing/2014/main" val="4090673796"/>
                    </a:ext>
                  </a:extLst>
                </a:gridCol>
              </a:tblGrid>
              <a:tr h="2904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Lucida Console" panose="020B0609040504020204" pitchFamily="49" charset="0"/>
                        </a:rPr>
                        <a:t>Course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Current Employee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Employee Left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1288738"/>
                  </a:ext>
                </a:extLst>
              </a:tr>
              <a:tr h="2133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BA/</a:t>
                      </a:r>
                      <a:r>
                        <a:rPr lang="en-US" sz="1100" u="none" strike="noStrike" dirty="0" err="1">
                          <a:effectLst/>
                        </a:rPr>
                        <a:t>Bcom</a:t>
                      </a:r>
                      <a:r>
                        <a:rPr lang="en-US" sz="1100" u="none" strike="noStrike" dirty="0">
                          <a:effectLst/>
                        </a:rPr>
                        <a:t>/</a:t>
                      </a:r>
                      <a:r>
                        <a:rPr lang="en-US" sz="1100" u="none" strike="noStrike" dirty="0" err="1">
                          <a:effectLst/>
                        </a:rPr>
                        <a:t>BPharm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235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6797265"/>
                  </a:ext>
                </a:extLst>
              </a:tr>
              <a:tr h="2133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BCA/BBA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4911875"/>
                  </a:ext>
                </a:extLst>
              </a:tr>
              <a:tr h="2133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BE/</a:t>
                      </a:r>
                      <a:r>
                        <a:rPr lang="en-US" sz="1100" u="none" strike="noStrike" dirty="0" err="1">
                          <a:effectLst/>
                        </a:rPr>
                        <a:t>Btech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387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77902183"/>
                  </a:ext>
                </a:extLst>
              </a:tr>
              <a:tr h="2133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BSc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198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516378"/>
                  </a:ext>
                </a:extLst>
              </a:tr>
              <a:tr h="2133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CS/CA (inter)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6553527"/>
                  </a:ext>
                </a:extLst>
              </a:tr>
              <a:tr h="2133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Diploma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60904907"/>
                  </a:ext>
                </a:extLst>
              </a:tr>
              <a:tr h="2133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HSC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68316163"/>
                  </a:ext>
                </a:extLst>
              </a:tr>
              <a:tr h="2133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MA/</a:t>
                      </a:r>
                      <a:r>
                        <a:rPr lang="en-US" sz="1100" u="none" strike="noStrike" dirty="0" err="1">
                          <a:effectLst/>
                        </a:rPr>
                        <a:t>Mcom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68484059"/>
                  </a:ext>
                </a:extLst>
              </a:tr>
              <a:tr h="2133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MBA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645799"/>
                  </a:ext>
                </a:extLst>
              </a:tr>
              <a:tr h="2133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MCA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7788896"/>
                  </a:ext>
                </a:extLst>
              </a:tr>
              <a:tr h="2133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ME/</a:t>
                      </a:r>
                      <a:r>
                        <a:rPr lang="en-US" sz="1100" u="none" strike="noStrike" dirty="0" err="1">
                          <a:effectLst/>
                        </a:rPr>
                        <a:t>Mtech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21506119"/>
                  </a:ext>
                </a:extLst>
              </a:tr>
              <a:tr h="2133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MSc/</a:t>
                      </a:r>
                      <a:r>
                        <a:rPr lang="en-US" sz="1100" u="none" strike="noStrike" dirty="0" err="1">
                          <a:effectLst/>
                        </a:rPr>
                        <a:t>Mpharm</a:t>
                      </a:r>
                      <a:r>
                        <a:rPr lang="en-US" sz="1100" u="none" strike="noStrike" dirty="0">
                          <a:effectLst/>
                        </a:rPr>
                        <a:t>/MPhil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5004856"/>
                  </a:ext>
                </a:extLst>
              </a:tr>
              <a:tr h="2133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SSLC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213277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670705"/>
              </p:ext>
            </p:extLst>
          </p:nvPr>
        </p:nvGraphicFramePr>
        <p:xfrm>
          <a:off x="914399" y="1798171"/>
          <a:ext cx="5188688" cy="1671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172">
                  <a:extLst>
                    <a:ext uri="{9D8B030D-6E8A-4147-A177-3AD203B41FA5}">
                      <a16:colId xmlns:a16="http://schemas.microsoft.com/office/drawing/2014/main" val="2086069221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688603894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2893834765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629542659"/>
                    </a:ext>
                  </a:extLst>
                </a:gridCol>
              </a:tblGrid>
              <a:tr h="30707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 dirty="0">
                          <a:effectLst/>
                        </a:rPr>
                        <a:t>Current Employee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 dirty="0">
                          <a:effectLst/>
                        </a:rPr>
                        <a:t>Employee Left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 dirty="0">
                          <a:effectLst/>
                        </a:rPr>
                        <a:t>Total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7660967"/>
                  </a:ext>
                </a:extLst>
              </a:tr>
              <a:tr h="39818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Chennai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930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833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1763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10830734"/>
                  </a:ext>
                </a:extLst>
              </a:tr>
              <a:tr h="20531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HYB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257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175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432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41720617"/>
                  </a:ext>
                </a:extLst>
              </a:tr>
              <a:tr h="39818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Vellore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30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630350"/>
                  </a:ext>
                </a:extLst>
              </a:tr>
              <a:tr h="20531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Total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1197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1038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2235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6413494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660" y="202019"/>
            <a:ext cx="12001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186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1656</TotalTime>
  <Words>2910</Words>
  <Application>Microsoft Office PowerPoint</Application>
  <PresentationFormat>Widescreen</PresentationFormat>
  <Paragraphs>1641</Paragraphs>
  <Slides>18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Bernard MT Condensed</vt:lpstr>
      <vt:lpstr>Calibri</vt:lpstr>
      <vt:lpstr>Calibri Light</vt:lpstr>
      <vt:lpstr>Cambria</vt:lpstr>
      <vt:lpstr>Lucida Console</vt:lpstr>
      <vt:lpstr>Wingdings</vt:lpstr>
      <vt:lpstr>Office Theme</vt:lpstr>
      <vt:lpstr>Reasons for Attrition</vt:lpstr>
      <vt:lpstr>PowerPoint Presentation</vt:lpstr>
      <vt:lpstr>PowerPoint Presentation</vt:lpstr>
      <vt:lpstr>PowerPoint Presentation</vt:lpstr>
      <vt:lpstr>Data Issues</vt:lpstr>
      <vt:lpstr>PowerPoint Presentation</vt:lpstr>
      <vt:lpstr>Stages</vt:lpstr>
      <vt:lpstr>Data Available</vt:lpstr>
      <vt:lpstr>Select a representative sample (for 3 depts.) </vt:lpstr>
      <vt:lpstr>PowerPoint Presentation</vt:lpstr>
      <vt:lpstr>AR</vt:lpstr>
      <vt:lpstr>Significance using chi sq. p value (for sample size=500)</vt:lpstr>
      <vt:lpstr>PowerPoint Presentation</vt:lpstr>
      <vt:lpstr>ExperienceInAGS + EmployeeAge + Gender + MaritalStatus + WorkLocation + JobRole + ExperienceType + ProdAvgDuringNotice + Course + Last30DaysLeaveCount +  TotalExtraHoursWorked + Function + Shift + TransportMode + EngagementIndex</vt:lpstr>
      <vt:lpstr>Variables used: ExperienceInAGS + EmployeeAge + Gender + MaritalStatus + WorkLocation + JobRole + ExperienceType + ProdAvgDuringNotice + Course + Last30DaysLeaveCount +  TotalExtraHoursWorked + Function + Shift + TransportMode + EngagementIndex</vt:lpstr>
      <vt:lpstr>Variables used: ExperienceInAGS + EmployeeAge + Gender + MaritalStatus + WorkLocation + JobRole + ExperienceType + ProdAvgDuringNotice + Course + Last30DaysLeaveCount +  TotalExtraHoursWorked + Function + Shift + TransportMode + EngagementIndex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Makarand Ghule</dc:creator>
  <cp:lastModifiedBy>Makarand Ghule</cp:lastModifiedBy>
  <cp:revision>185</cp:revision>
  <dcterms:created xsi:type="dcterms:W3CDTF">2016-11-24T07:35:49Z</dcterms:created>
  <dcterms:modified xsi:type="dcterms:W3CDTF">2016-12-09T08:25:57Z</dcterms:modified>
</cp:coreProperties>
</file>