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027" r:id="rId2"/>
    <p:sldMasterId id="2147484058" r:id="rId3"/>
  </p:sldMasterIdLst>
  <p:notesMasterIdLst>
    <p:notesMasterId r:id="rId131"/>
  </p:notesMasterIdLst>
  <p:sldIdLst>
    <p:sldId id="599" r:id="rId4"/>
    <p:sldId id="610" r:id="rId5"/>
    <p:sldId id="529" r:id="rId6"/>
    <p:sldId id="750" r:id="rId7"/>
    <p:sldId id="751" r:id="rId8"/>
    <p:sldId id="830" r:id="rId9"/>
    <p:sldId id="833" r:id="rId10"/>
    <p:sldId id="834" r:id="rId11"/>
    <p:sldId id="918" r:id="rId12"/>
    <p:sldId id="835" r:id="rId13"/>
    <p:sldId id="836" r:id="rId14"/>
    <p:sldId id="837" r:id="rId15"/>
    <p:sldId id="838" r:id="rId16"/>
    <p:sldId id="839" r:id="rId17"/>
    <p:sldId id="840" r:id="rId18"/>
    <p:sldId id="842" r:id="rId19"/>
    <p:sldId id="843" r:id="rId20"/>
    <p:sldId id="844" r:id="rId21"/>
    <p:sldId id="845" r:id="rId22"/>
    <p:sldId id="846" r:id="rId23"/>
    <p:sldId id="847" r:id="rId24"/>
    <p:sldId id="848" r:id="rId25"/>
    <p:sldId id="849" r:id="rId26"/>
    <p:sldId id="850" r:id="rId27"/>
    <p:sldId id="851" r:id="rId28"/>
    <p:sldId id="852" r:id="rId29"/>
    <p:sldId id="853" r:id="rId30"/>
    <p:sldId id="854" r:id="rId31"/>
    <p:sldId id="855" r:id="rId32"/>
    <p:sldId id="856" r:id="rId33"/>
    <p:sldId id="857" r:id="rId34"/>
    <p:sldId id="858" r:id="rId35"/>
    <p:sldId id="859" r:id="rId36"/>
    <p:sldId id="860" r:id="rId37"/>
    <p:sldId id="861" r:id="rId38"/>
    <p:sldId id="862" r:id="rId39"/>
    <p:sldId id="863" r:id="rId40"/>
    <p:sldId id="864" r:id="rId41"/>
    <p:sldId id="865" r:id="rId42"/>
    <p:sldId id="866" r:id="rId43"/>
    <p:sldId id="867" r:id="rId44"/>
    <p:sldId id="868" r:id="rId45"/>
    <p:sldId id="869" r:id="rId46"/>
    <p:sldId id="870" r:id="rId47"/>
    <p:sldId id="871" r:id="rId48"/>
    <p:sldId id="872" r:id="rId49"/>
    <p:sldId id="873" r:id="rId50"/>
    <p:sldId id="874" r:id="rId51"/>
    <p:sldId id="875" r:id="rId52"/>
    <p:sldId id="876" r:id="rId53"/>
    <p:sldId id="877" r:id="rId54"/>
    <p:sldId id="878" r:id="rId55"/>
    <p:sldId id="879" r:id="rId56"/>
    <p:sldId id="880" r:id="rId57"/>
    <p:sldId id="881" r:id="rId58"/>
    <p:sldId id="882" r:id="rId59"/>
    <p:sldId id="883" r:id="rId60"/>
    <p:sldId id="884" r:id="rId61"/>
    <p:sldId id="885" r:id="rId62"/>
    <p:sldId id="886" r:id="rId63"/>
    <p:sldId id="887" r:id="rId64"/>
    <p:sldId id="888" r:id="rId65"/>
    <p:sldId id="889" r:id="rId66"/>
    <p:sldId id="890" r:id="rId67"/>
    <p:sldId id="891" r:id="rId68"/>
    <p:sldId id="892" r:id="rId69"/>
    <p:sldId id="893" r:id="rId70"/>
    <p:sldId id="894" r:id="rId71"/>
    <p:sldId id="895" r:id="rId72"/>
    <p:sldId id="896" r:id="rId73"/>
    <p:sldId id="897" r:id="rId74"/>
    <p:sldId id="898" r:id="rId75"/>
    <p:sldId id="911" r:id="rId76"/>
    <p:sldId id="803" r:id="rId77"/>
    <p:sldId id="804" r:id="rId78"/>
    <p:sldId id="806" r:id="rId79"/>
    <p:sldId id="807" r:id="rId80"/>
    <p:sldId id="808" r:id="rId81"/>
    <p:sldId id="809" r:id="rId82"/>
    <p:sldId id="810" r:id="rId83"/>
    <p:sldId id="811" r:id="rId84"/>
    <p:sldId id="812" r:id="rId85"/>
    <p:sldId id="813" r:id="rId86"/>
    <p:sldId id="900" r:id="rId87"/>
    <p:sldId id="899" r:id="rId88"/>
    <p:sldId id="901" r:id="rId89"/>
    <p:sldId id="902" r:id="rId90"/>
    <p:sldId id="903" r:id="rId91"/>
    <p:sldId id="904" r:id="rId92"/>
    <p:sldId id="905" r:id="rId93"/>
    <p:sldId id="906" r:id="rId94"/>
    <p:sldId id="907" r:id="rId95"/>
    <p:sldId id="908" r:id="rId96"/>
    <p:sldId id="909" r:id="rId97"/>
    <p:sldId id="775" r:id="rId98"/>
    <p:sldId id="776" r:id="rId99"/>
    <p:sldId id="777" r:id="rId100"/>
    <p:sldId id="910" r:id="rId101"/>
    <p:sldId id="912" r:id="rId102"/>
    <p:sldId id="499" r:id="rId103"/>
    <p:sldId id="822" r:id="rId104"/>
    <p:sldId id="501" r:id="rId105"/>
    <p:sldId id="498" r:id="rId106"/>
    <p:sldId id="823" r:id="rId107"/>
    <p:sldId id="511" r:id="rId108"/>
    <p:sldId id="508" r:id="rId109"/>
    <p:sldId id="509" r:id="rId110"/>
    <p:sldId id="500" r:id="rId111"/>
    <p:sldId id="504" r:id="rId112"/>
    <p:sldId id="505" r:id="rId113"/>
    <p:sldId id="506" r:id="rId114"/>
    <p:sldId id="507" r:id="rId115"/>
    <p:sldId id="510" r:id="rId116"/>
    <p:sldId id="539" r:id="rId117"/>
    <p:sldId id="527" r:id="rId118"/>
    <p:sldId id="535" r:id="rId119"/>
    <p:sldId id="913" r:id="rId120"/>
    <p:sldId id="914" r:id="rId121"/>
    <p:sldId id="915" r:id="rId122"/>
    <p:sldId id="916" r:id="rId123"/>
    <p:sldId id="917" r:id="rId124"/>
    <p:sldId id="919" r:id="rId125"/>
    <p:sldId id="920" r:id="rId126"/>
    <p:sldId id="921" r:id="rId127"/>
    <p:sldId id="518" r:id="rId128"/>
    <p:sldId id="623" r:id="rId129"/>
    <p:sldId id="749"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610"/>
            <p14:sldId id="529"/>
            <p14:sldId id="750"/>
            <p14:sldId id="751"/>
            <p14:sldId id="830"/>
            <p14:sldId id="833"/>
            <p14:sldId id="834"/>
            <p14:sldId id="918"/>
            <p14:sldId id="835"/>
            <p14:sldId id="836"/>
            <p14:sldId id="837"/>
            <p14:sldId id="838"/>
            <p14:sldId id="839"/>
            <p14:sldId id="840"/>
            <p14:sldId id="842"/>
            <p14:sldId id="843"/>
            <p14:sldId id="844"/>
            <p14:sldId id="845"/>
            <p14:sldId id="846"/>
            <p14:sldId id="847"/>
            <p14:sldId id="848"/>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911"/>
            <p14:sldId id="803"/>
            <p14:sldId id="804"/>
            <p14:sldId id="806"/>
            <p14:sldId id="807"/>
            <p14:sldId id="808"/>
            <p14:sldId id="809"/>
            <p14:sldId id="810"/>
            <p14:sldId id="811"/>
            <p14:sldId id="812"/>
            <p14:sldId id="813"/>
            <p14:sldId id="900"/>
            <p14:sldId id="899"/>
            <p14:sldId id="901"/>
            <p14:sldId id="902"/>
            <p14:sldId id="903"/>
            <p14:sldId id="904"/>
            <p14:sldId id="905"/>
            <p14:sldId id="906"/>
            <p14:sldId id="907"/>
            <p14:sldId id="908"/>
            <p14:sldId id="909"/>
            <p14:sldId id="775"/>
            <p14:sldId id="776"/>
            <p14:sldId id="777"/>
            <p14:sldId id="910"/>
            <p14:sldId id="912"/>
            <p14:sldId id="499"/>
            <p14:sldId id="822"/>
            <p14:sldId id="501"/>
            <p14:sldId id="498"/>
            <p14:sldId id="823"/>
            <p14:sldId id="511"/>
            <p14:sldId id="508"/>
            <p14:sldId id="509"/>
            <p14:sldId id="500"/>
            <p14:sldId id="504"/>
            <p14:sldId id="505"/>
            <p14:sldId id="506"/>
            <p14:sldId id="507"/>
            <p14:sldId id="510"/>
            <p14:sldId id="539"/>
            <p14:sldId id="527"/>
            <p14:sldId id="535"/>
            <p14:sldId id="913"/>
            <p14:sldId id="914"/>
            <p14:sldId id="915"/>
            <p14:sldId id="916"/>
            <p14:sldId id="917"/>
            <p14:sldId id="919"/>
            <p14:sldId id="920"/>
            <p14:sldId id="921"/>
          </p14:sldIdLst>
        </p14:section>
        <p14:section name="Untitled Section" id="{F77C9075-E23B-4647-98C2-1F3F4006D937}">
          <p14:sldIdLst>
            <p14:sldId id="518"/>
            <p14:sldId id="623"/>
            <p14:sldId id="749"/>
          </p14:sldIdLst>
        </p14:section>
      </p14:sectionLst>
    </p:ext>
    <p:ext uri="{EFAFB233-063F-42B5-8137-9DF3F51BA10A}">
      <p15:sldGuideLst xmlns:p15="http://schemas.microsoft.com/office/powerpoint/2012/main">
        <p15:guide id="1" orient="horz" pos="2160">
          <p15:clr>
            <a:srgbClr val="A4A3A4"/>
          </p15:clr>
        </p15:guide>
        <p15:guide id="2" pos="388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280" autoAdjust="0"/>
  </p:normalViewPr>
  <p:slideViewPr>
    <p:cSldViewPr snapToGrid="0">
      <p:cViewPr varScale="1">
        <p:scale>
          <a:sx n="82" d="100"/>
          <a:sy n="82" d="100"/>
        </p:scale>
        <p:origin x="600" y="96"/>
      </p:cViewPr>
      <p:guideLst>
        <p:guide orient="horz" pos="2160"/>
        <p:guide pos="3888"/>
      </p:guideLst>
    </p:cSldViewPr>
  </p:slideViewPr>
  <p:notesTextViewPr>
    <p:cViewPr>
      <p:scale>
        <a:sx n="1" d="1"/>
        <a:sy n="1" d="1"/>
      </p:scale>
      <p:origin x="0" y="0"/>
    </p:cViewPr>
  </p:notesTextViewPr>
  <p:notesViewPr>
    <p:cSldViewPr snapToGrid="0" showGuides="1">
      <p:cViewPr>
        <p:scale>
          <a:sx n="120" d="100"/>
          <a:sy n="120" d="100"/>
        </p:scale>
        <p:origin x="1458" y="-1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theme" Target="theme/theme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presProps" Target="pres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2" name="Rectangle 10">
            <a:extLst>
              <a:ext uri="{FF2B5EF4-FFF2-40B4-BE49-F238E27FC236}">
                <a16:creationId xmlns:a16="http://schemas.microsoft.com/office/drawing/2014/main" id="{D971038C-C9D4-4707-ADF9-D1131489EDD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B67C56AA-3724-4EA9-9457-C213A367E8C9}" type="slidenum">
              <a:rPr lang="en-GB" altLang="en-US" sz="1200">
                <a:solidFill>
                  <a:srgbClr val="000000"/>
                </a:solidFill>
                <a:latin typeface="Times New Roman" panose="02020603050405020304" pitchFamily="18" charset="0"/>
              </a:rPr>
              <a:pPr eaLnBrk="1" hangingPunct="1"/>
              <a:t>75</a:t>
            </a:fld>
            <a:endParaRPr lang="en-GB" altLang="en-US" sz="1200">
              <a:solidFill>
                <a:srgbClr val="000000"/>
              </a:solidFill>
              <a:latin typeface="Times New Roman" panose="02020603050405020304" pitchFamily="18" charset="0"/>
            </a:endParaRPr>
          </a:p>
        </p:txBody>
      </p:sp>
      <p:sp>
        <p:nvSpPr>
          <p:cNvPr id="256003" name="Text Box 1">
            <a:extLst>
              <a:ext uri="{FF2B5EF4-FFF2-40B4-BE49-F238E27FC236}">
                <a16:creationId xmlns:a16="http://schemas.microsoft.com/office/drawing/2014/main" id="{27C0317D-3697-4ECA-BAE5-E2A45B04ACAB}"/>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187EF663-300B-4D5C-B645-722D44BDA849}"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75</a:t>
            </a:fld>
            <a:endParaRPr lang="en-GB" altLang="en-US" sz="1200">
              <a:solidFill>
                <a:srgbClr val="000000"/>
              </a:solidFill>
              <a:latin typeface="Times New Roman" panose="02020603050405020304" pitchFamily="18" charset="0"/>
            </a:endParaRPr>
          </a:p>
        </p:txBody>
      </p:sp>
      <p:sp>
        <p:nvSpPr>
          <p:cNvPr id="256004" name="Text Box 2">
            <a:extLst>
              <a:ext uri="{FF2B5EF4-FFF2-40B4-BE49-F238E27FC236}">
                <a16:creationId xmlns:a16="http://schemas.microsoft.com/office/drawing/2014/main" id="{C94A44CE-EA20-4966-9481-E5A2B3B48290}"/>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972E4E9D-074F-4207-AAB6-321C68A0D08C}"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75</a:t>
            </a:fld>
            <a:endParaRPr lang="en-GB" altLang="en-US" sz="1200">
              <a:solidFill>
                <a:srgbClr val="000000"/>
              </a:solidFill>
              <a:latin typeface="Times New Roman" panose="02020603050405020304" pitchFamily="18" charset="0"/>
            </a:endParaRPr>
          </a:p>
        </p:txBody>
      </p:sp>
      <p:sp>
        <p:nvSpPr>
          <p:cNvPr id="256005" name="Text Box 3">
            <a:extLst>
              <a:ext uri="{FF2B5EF4-FFF2-40B4-BE49-F238E27FC236}">
                <a16:creationId xmlns:a16="http://schemas.microsoft.com/office/drawing/2014/main" id="{5D4E1AD0-8478-4F80-9D37-DF2CB96FDD4D}"/>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56006" name="Rectangle 4">
            <a:extLst>
              <a:ext uri="{FF2B5EF4-FFF2-40B4-BE49-F238E27FC236}">
                <a16:creationId xmlns:a16="http://schemas.microsoft.com/office/drawing/2014/main" id="{8BB6420B-5160-430D-88C2-448D5F60502F}"/>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56007" name="Rectangle 5">
            <a:extLst>
              <a:ext uri="{FF2B5EF4-FFF2-40B4-BE49-F238E27FC236}">
                <a16:creationId xmlns:a16="http://schemas.microsoft.com/office/drawing/2014/main" id="{ACA32AC9-76ED-4933-B5C5-790234DE6FF9}"/>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7026" name="Rectangle 10">
            <a:extLst>
              <a:ext uri="{FF2B5EF4-FFF2-40B4-BE49-F238E27FC236}">
                <a16:creationId xmlns:a16="http://schemas.microsoft.com/office/drawing/2014/main" id="{ADA9F446-1565-4038-BB4F-E5E591DC0A0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C44CBC5E-EAEB-4BB5-AEC2-52A6002F384F}" type="slidenum">
              <a:rPr lang="en-GB" altLang="en-US" sz="1200">
                <a:solidFill>
                  <a:srgbClr val="000000"/>
                </a:solidFill>
                <a:latin typeface="Times New Roman" panose="02020603050405020304" pitchFamily="18" charset="0"/>
              </a:rPr>
              <a:pPr eaLnBrk="1" hangingPunct="1"/>
              <a:t>76</a:t>
            </a:fld>
            <a:endParaRPr lang="en-GB" altLang="en-US" sz="1200">
              <a:solidFill>
                <a:srgbClr val="000000"/>
              </a:solidFill>
              <a:latin typeface="Times New Roman" panose="02020603050405020304" pitchFamily="18" charset="0"/>
            </a:endParaRPr>
          </a:p>
        </p:txBody>
      </p:sp>
      <p:sp>
        <p:nvSpPr>
          <p:cNvPr id="257027" name="Text Box 1">
            <a:extLst>
              <a:ext uri="{FF2B5EF4-FFF2-40B4-BE49-F238E27FC236}">
                <a16:creationId xmlns:a16="http://schemas.microsoft.com/office/drawing/2014/main" id="{1805350E-2FCF-4120-BF19-EB83FF00C782}"/>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216FA65A-2536-40E5-AF79-FEB1944BB159}"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76</a:t>
            </a:fld>
            <a:endParaRPr lang="en-GB" altLang="en-US" sz="1200">
              <a:solidFill>
                <a:srgbClr val="000000"/>
              </a:solidFill>
              <a:latin typeface="Times New Roman" panose="02020603050405020304" pitchFamily="18" charset="0"/>
            </a:endParaRPr>
          </a:p>
        </p:txBody>
      </p:sp>
      <p:sp>
        <p:nvSpPr>
          <p:cNvPr id="257028" name="Text Box 2">
            <a:extLst>
              <a:ext uri="{FF2B5EF4-FFF2-40B4-BE49-F238E27FC236}">
                <a16:creationId xmlns:a16="http://schemas.microsoft.com/office/drawing/2014/main" id="{EAA871F1-DE17-4651-AEC9-4B3AE690789A}"/>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6AC5A92A-A347-4817-A024-097B2E6AE47E}"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76</a:t>
            </a:fld>
            <a:endParaRPr lang="en-GB" altLang="en-US" sz="1200">
              <a:solidFill>
                <a:srgbClr val="000000"/>
              </a:solidFill>
              <a:latin typeface="Times New Roman" panose="02020603050405020304" pitchFamily="18" charset="0"/>
            </a:endParaRPr>
          </a:p>
        </p:txBody>
      </p:sp>
      <p:sp>
        <p:nvSpPr>
          <p:cNvPr id="257029" name="Text Box 3">
            <a:extLst>
              <a:ext uri="{FF2B5EF4-FFF2-40B4-BE49-F238E27FC236}">
                <a16:creationId xmlns:a16="http://schemas.microsoft.com/office/drawing/2014/main" id="{7F5435C9-27FF-4557-B906-DD2F25BD71EE}"/>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57030" name="Rectangle 4">
            <a:extLst>
              <a:ext uri="{FF2B5EF4-FFF2-40B4-BE49-F238E27FC236}">
                <a16:creationId xmlns:a16="http://schemas.microsoft.com/office/drawing/2014/main" id="{F141EFFC-B9CD-4A69-9B55-B7C5F3D31183}"/>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57031" name="Rectangle 5">
            <a:extLst>
              <a:ext uri="{FF2B5EF4-FFF2-40B4-BE49-F238E27FC236}">
                <a16:creationId xmlns:a16="http://schemas.microsoft.com/office/drawing/2014/main" id="{EEDD1797-20C5-4E88-8484-6B078262A27C}"/>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050" name="Rectangle 10">
            <a:extLst>
              <a:ext uri="{FF2B5EF4-FFF2-40B4-BE49-F238E27FC236}">
                <a16:creationId xmlns:a16="http://schemas.microsoft.com/office/drawing/2014/main" id="{1DD8AC1C-8BE4-429A-BA9D-7ED263965CF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519FF3F4-7A2E-4F56-B2AA-D5A50AD30C22}" type="slidenum">
              <a:rPr lang="en-GB" altLang="en-US" sz="1200">
                <a:solidFill>
                  <a:srgbClr val="000000"/>
                </a:solidFill>
                <a:latin typeface="Times New Roman" panose="02020603050405020304" pitchFamily="18" charset="0"/>
              </a:rPr>
              <a:pPr eaLnBrk="1" hangingPunct="1"/>
              <a:t>77</a:t>
            </a:fld>
            <a:endParaRPr lang="en-GB" altLang="en-US" sz="1200">
              <a:solidFill>
                <a:srgbClr val="000000"/>
              </a:solidFill>
              <a:latin typeface="Times New Roman" panose="02020603050405020304" pitchFamily="18" charset="0"/>
            </a:endParaRPr>
          </a:p>
        </p:txBody>
      </p:sp>
      <p:sp>
        <p:nvSpPr>
          <p:cNvPr id="258051" name="Text Box 1">
            <a:extLst>
              <a:ext uri="{FF2B5EF4-FFF2-40B4-BE49-F238E27FC236}">
                <a16:creationId xmlns:a16="http://schemas.microsoft.com/office/drawing/2014/main" id="{09DF2164-108E-43F1-A952-5DBE68EB653E}"/>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4B47510F-A55A-4ECA-A338-AA00B146EC52}"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77</a:t>
            </a:fld>
            <a:endParaRPr lang="en-GB" altLang="en-US" sz="1200">
              <a:solidFill>
                <a:srgbClr val="000000"/>
              </a:solidFill>
              <a:latin typeface="Times New Roman" panose="02020603050405020304" pitchFamily="18" charset="0"/>
            </a:endParaRPr>
          </a:p>
        </p:txBody>
      </p:sp>
      <p:sp>
        <p:nvSpPr>
          <p:cNvPr id="258052" name="Text Box 2">
            <a:extLst>
              <a:ext uri="{FF2B5EF4-FFF2-40B4-BE49-F238E27FC236}">
                <a16:creationId xmlns:a16="http://schemas.microsoft.com/office/drawing/2014/main" id="{9B696501-7F7D-47C5-B4D2-F65E81BA758C}"/>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DD5F804F-FA68-4F5E-B865-655A0C83D2DC}"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77</a:t>
            </a:fld>
            <a:endParaRPr lang="en-GB" altLang="en-US" sz="1200">
              <a:solidFill>
                <a:srgbClr val="000000"/>
              </a:solidFill>
              <a:latin typeface="Times New Roman" panose="02020603050405020304" pitchFamily="18" charset="0"/>
            </a:endParaRPr>
          </a:p>
        </p:txBody>
      </p:sp>
      <p:sp>
        <p:nvSpPr>
          <p:cNvPr id="258053" name="Text Box 3">
            <a:extLst>
              <a:ext uri="{FF2B5EF4-FFF2-40B4-BE49-F238E27FC236}">
                <a16:creationId xmlns:a16="http://schemas.microsoft.com/office/drawing/2014/main" id="{93EDA7B5-80F8-4D3D-B9C3-4A1823BC03A3}"/>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58054" name="Rectangle 4">
            <a:extLst>
              <a:ext uri="{FF2B5EF4-FFF2-40B4-BE49-F238E27FC236}">
                <a16:creationId xmlns:a16="http://schemas.microsoft.com/office/drawing/2014/main" id="{47E23E13-C5AB-4256-AE12-D348751A8F71}"/>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58055" name="Rectangle 5">
            <a:extLst>
              <a:ext uri="{FF2B5EF4-FFF2-40B4-BE49-F238E27FC236}">
                <a16:creationId xmlns:a16="http://schemas.microsoft.com/office/drawing/2014/main" id="{A3BA3FEE-5CCE-45BC-9BAD-FBF505418562}"/>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074" name="Rectangle 10">
            <a:extLst>
              <a:ext uri="{FF2B5EF4-FFF2-40B4-BE49-F238E27FC236}">
                <a16:creationId xmlns:a16="http://schemas.microsoft.com/office/drawing/2014/main" id="{505C6C4C-0757-445B-9FBF-13240007DE3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BBBD43DE-3F9B-4C54-9BDB-F17BCECB4382}" type="slidenum">
              <a:rPr lang="en-GB" altLang="en-US" sz="1200">
                <a:solidFill>
                  <a:srgbClr val="000000"/>
                </a:solidFill>
                <a:latin typeface="Times New Roman" panose="02020603050405020304" pitchFamily="18" charset="0"/>
              </a:rPr>
              <a:pPr eaLnBrk="1" hangingPunct="1"/>
              <a:t>78</a:t>
            </a:fld>
            <a:endParaRPr lang="en-GB" altLang="en-US" sz="1200">
              <a:solidFill>
                <a:srgbClr val="000000"/>
              </a:solidFill>
              <a:latin typeface="Times New Roman" panose="02020603050405020304" pitchFamily="18" charset="0"/>
            </a:endParaRPr>
          </a:p>
        </p:txBody>
      </p:sp>
      <p:sp>
        <p:nvSpPr>
          <p:cNvPr id="259075" name="Text Box 1">
            <a:extLst>
              <a:ext uri="{FF2B5EF4-FFF2-40B4-BE49-F238E27FC236}">
                <a16:creationId xmlns:a16="http://schemas.microsoft.com/office/drawing/2014/main" id="{7A5EE1C1-9158-4075-828C-3292CC2C2AAB}"/>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91D9D378-4580-472B-A943-1091FB2B39A9}"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78</a:t>
            </a:fld>
            <a:endParaRPr lang="en-GB" altLang="en-US" sz="1200">
              <a:solidFill>
                <a:srgbClr val="000000"/>
              </a:solidFill>
              <a:latin typeface="Times New Roman" panose="02020603050405020304" pitchFamily="18" charset="0"/>
            </a:endParaRPr>
          </a:p>
        </p:txBody>
      </p:sp>
      <p:sp>
        <p:nvSpPr>
          <p:cNvPr id="259076" name="Text Box 2">
            <a:extLst>
              <a:ext uri="{FF2B5EF4-FFF2-40B4-BE49-F238E27FC236}">
                <a16:creationId xmlns:a16="http://schemas.microsoft.com/office/drawing/2014/main" id="{25066621-4A39-4F0E-AE5F-B7E848705824}"/>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3451E83E-2ECF-4A43-A3A8-4E1205FE8DD8}"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78</a:t>
            </a:fld>
            <a:endParaRPr lang="en-GB" altLang="en-US" sz="1200">
              <a:solidFill>
                <a:srgbClr val="000000"/>
              </a:solidFill>
              <a:latin typeface="Times New Roman" panose="02020603050405020304" pitchFamily="18" charset="0"/>
            </a:endParaRPr>
          </a:p>
        </p:txBody>
      </p:sp>
      <p:sp>
        <p:nvSpPr>
          <p:cNvPr id="259077" name="Text Box 3">
            <a:extLst>
              <a:ext uri="{FF2B5EF4-FFF2-40B4-BE49-F238E27FC236}">
                <a16:creationId xmlns:a16="http://schemas.microsoft.com/office/drawing/2014/main" id="{16817D7C-842A-4BFC-B86A-0226632CB34F}"/>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59078" name="Rectangle 4">
            <a:extLst>
              <a:ext uri="{FF2B5EF4-FFF2-40B4-BE49-F238E27FC236}">
                <a16:creationId xmlns:a16="http://schemas.microsoft.com/office/drawing/2014/main" id="{691DD9FE-9872-4E59-92E3-09AF8F21A850}"/>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59079" name="Rectangle 5">
            <a:extLst>
              <a:ext uri="{FF2B5EF4-FFF2-40B4-BE49-F238E27FC236}">
                <a16:creationId xmlns:a16="http://schemas.microsoft.com/office/drawing/2014/main" id="{EC9DE40C-BE05-4C57-9F1C-FEFD4E58ECCB}"/>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098" name="Rectangle 10">
            <a:extLst>
              <a:ext uri="{FF2B5EF4-FFF2-40B4-BE49-F238E27FC236}">
                <a16:creationId xmlns:a16="http://schemas.microsoft.com/office/drawing/2014/main" id="{E7FBA513-A13C-41AE-A3A2-A966CAEC3C7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AC015C6A-E5A8-4940-A275-2A9F90C07F97}" type="slidenum">
              <a:rPr lang="en-GB" altLang="en-US" sz="1200">
                <a:solidFill>
                  <a:srgbClr val="000000"/>
                </a:solidFill>
                <a:latin typeface="Times New Roman" panose="02020603050405020304" pitchFamily="18" charset="0"/>
              </a:rPr>
              <a:pPr eaLnBrk="1" hangingPunct="1"/>
              <a:t>79</a:t>
            </a:fld>
            <a:endParaRPr lang="en-GB" altLang="en-US" sz="1200">
              <a:solidFill>
                <a:srgbClr val="000000"/>
              </a:solidFill>
              <a:latin typeface="Times New Roman" panose="02020603050405020304" pitchFamily="18" charset="0"/>
            </a:endParaRPr>
          </a:p>
        </p:txBody>
      </p:sp>
      <p:sp>
        <p:nvSpPr>
          <p:cNvPr id="260099" name="Text Box 1">
            <a:extLst>
              <a:ext uri="{FF2B5EF4-FFF2-40B4-BE49-F238E27FC236}">
                <a16:creationId xmlns:a16="http://schemas.microsoft.com/office/drawing/2014/main" id="{1BC9D567-CE54-430C-B3B5-98379937774F}"/>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C059DD28-CACF-426E-ACAC-A018D82E59FB}"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79</a:t>
            </a:fld>
            <a:endParaRPr lang="en-GB" altLang="en-US" sz="1200">
              <a:solidFill>
                <a:srgbClr val="000000"/>
              </a:solidFill>
              <a:latin typeface="Times New Roman" panose="02020603050405020304" pitchFamily="18" charset="0"/>
            </a:endParaRPr>
          </a:p>
        </p:txBody>
      </p:sp>
      <p:sp>
        <p:nvSpPr>
          <p:cNvPr id="260100" name="Text Box 2">
            <a:extLst>
              <a:ext uri="{FF2B5EF4-FFF2-40B4-BE49-F238E27FC236}">
                <a16:creationId xmlns:a16="http://schemas.microsoft.com/office/drawing/2014/main" id="{81A3431B-2B14-4630-9CFF-AD14B3497D87}"/>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56FF6DDC-6678-4496-91CF-996A72888D40}"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79</a:t>
            </a:fld>
            <a:endParaRPr lang="en-GB" altLang="en-US" sz="1200">
              <a:solidFill>
                <a:srgbClr val="000000"/>
              </a:solidFill>
              <a:latin typeface="Times New Roman" panose="02020603050405020304" pitchFamily="18" charset="0"/>
            </a:endParaRPr>
          </a:p>
        </p:txBody>
      </p:sp>
      <p:sp>
        <p:nvSpPr>
          <p:cNvPr id="260101" name="Text Box 3">
            <a:extLst>
              <a:ext uri="{FF2B5EF4-FFF2-40B4-BE49-F238E27FC236}">
                <a16:creationId xmlns:a16="http://schemas.microsoft.com/office/drawing/2014/main" id="{66BB6E2A-5F11-437F-A6AF-9313C7A2D188}"/>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0102" name="Rectangle 4">
            <a:extLst>
              <a:ext uri="{FF2B5EF4-FFF2-40B4-BE49-F238E27FC236}">
                <a16:creationId xmlns:a16="http://schemas.microsoft.com/office/drawing/2014/main" id="{933D9DBA-0A12-4072-BB9C-94111474128A}"/>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60103" name="Rectangle 5">
            <a:extLst>
              <a:ext uri="{FF2B5EF4-FFF2-40B4-BE49-F238E27FC236}">
                <a16:creationId xmlns:a16="http://schemas.microsoft.com/office/drawing/2014/main" id="{A636FCD0-781A-4FC7-9BB6-976EA02CBAA0}"/>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122" name="Rectangle 10">
            <a:extLst>
              <a:ext uri="{FF2B5EF4-FFF2-40B4-BE49-F238E27FC236}">
                <a16:creationId xmlns:a16="http://schemas.microsoft.com/office/drawing/2014/main" id="{92A1ED3B-8CD1-4E3B-B3EF-2ED08C3E31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FEA80E72-8B3C-489F-B7AC-0B2E2D9BDF2E}" type="slidenum">
              <a:rPr lang="en-GB" altLang="en-US" sz="1200">
                <a:solidFill>
                  <a:srgbClr val="000000"/>
                </a:solidFill>
                <a:latin typeface="Times New Roman" panose="02020603050405020304" pitchFamily="18" charset="0"/>
              </a:rPr>
              <a:pPr eaLnBrk="1" hangingPunct="1"/>
              <a:t>80</a:t>
            </a:fld>
            <a:endParaRPr lang="en-GB" altLang="en-US" sz="1200">
              <a:solidFill>
                <a:srgbClr val="000000"/>
              </a:solidFill>
              <a:latin typeface="Times New Roman" panose="02020603050405020304" pitchFamily="18" charset="0"/>
            </a:endParaRPr>
          </a:p>
        </p:txBody>
      </p:sp>
      <p:sp>
        <p:nvSpPr>
          <p:cNvPr id="261123" name="Text Box 1">
            <a:extLst>
              <a:ext uri="{FF2B5EF4-FFF2-40B4-BE49-F238E27FC236}">
                <a16:creationId xmlns:a16="http://schemas.microsoft.com/office/drawing/2014/main" id="{C56AB409-A52B-45BD-B17F-3440F07D1FCD}"/>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F1EA0583-6088-43EB-B014-1BDA610F85D3}"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80</a:t>
            </a:fld>
            <a:endParaRPr lang="en-GB" altLang="en-US" sz="1200">
              <a:solidFill>
                <a:srgbClr val="000000"/>
              </a:solidFill>
              <a:latin typeface="Times New Roman" panose="02020603050405020304" pitchFamily="18" charset="0"/>
            </a:endParaRPr>
          </a:p>
        </p:txBody>
      </p:sp>
      <p:sp>
        <p:nvSpPr>
          <p:cNvPr id="261124" name="Text Box 2">
            <a:extLst>
              <a:ext uri="{FF2B5EF4-FFF2-40B4-BE49-F238E27FC236}">
                <a16:creationId xmlns:a16="http://schemas.microsoft.com/office/drawing/2014/main" id="{D95D60FE-4BF7-4373-AC4D-0D90EFEFC1D2}"/>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992E2B8C-A330-4D88-A753-E5DA78CE5FD1}"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80</a:t>
            </a:fld>
            <a:endParaRPr lang="en-GB" altLang="en-US" sz="1200">
              <a:solidFill>
                <a:srgbClr val="000000"/>
              </a:solidFill>
              <a:latin typeface="Times New Roman" panose="02020603050405020304" pitchFamily="18" charset="0"/>
            </a:endParaRPr>
          </a:p>
        </p:txBody>
      </p:sp>
      <p:sp>
        <p:nvSpPr>
          <p:cNvPr id="261125" name="Text Box 3">
            <a:extLst>
              <a:ext uri="{FF2B5EF4-FFF2-40B4-BE49-F238E27FC236}">
                <a16:creationId xmlns:a16="http://schemas.microsoft.com/office/drawing/2014/main" id="{86AA2E21-E30B-49F2-879B-F7960FCB5D77}"/>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1126" name="Rectangle 4">
            <a:extLst>
              <a:ext uri="{FF2B5EF4-FFF2-40B4-BE49-F238E27FC236}">
                <a16:creationId xmlns:a16="http://schemas.microsoft.com/office/drawing/2014/main" id="{B3CC0D27-928C-40EE-8E86-8EF603E3AB6D}"/>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61127" name="Rectangle 5">
            <a:extLst>
              <a:ext uri="{FF2B5EF4-FFF2-40B4-BE49-F238E27FC236}">
                <a16:creationId xmlns:a16="http://schemas.microsoft.com/office/drawing/2014/main" id="{307868B7-0E1D-4432-94A0-89C3393CA105}"/>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2146" name="Rectangle 10">
            <a:extLst>
              <a:ext uri="{FF2B5EF4-FFF2-40B4-BE49-F238E27FC236}">
                <a16:creationId xmlns:a16="http://schemas.microsoft.com/office/drawing/2014/main" id="{562CE545-2173-485D-8F63-3FA6AE97B2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69DA0421-82B9-4ADF-9D3B-CE6500BE3F78}" type="slidenum">
              <a:rPr lang="en-GB" altLang="en-US" sz="1200">
                <a:solidFill>
                  <a:srgbClr val="000000"/>
                </a:solidFill>
                <a:latin typeface="Times New Roman" panose="02020603050405020304" pitchFamily="18" charset="0"/>
              </a:rPr>
              <a:pPr eaLnBrk="1" hangingPunct="1"/>
              <a:t>81</a:t>
            </a:fld>
            <a:endParaRPr lang="en-GB" altLang="en-US" sz="1200">
              <a:solidFill>
                <a:srgbClr val="000000"/>
              </a:solidFill>
              <a:latin typeface="Times New Roman" panose="02020603050405020304" pitchFamily="18" charset="0"/>
            </a:endParaRPr>
          </a:p>
        </p:txBody>
      </p:sp>
      <p:sp>
        <p:nvSpPr>
          <p:cNvPr id="262147" name="Text Box 1">
            <a:extLst>
              <a:ext uri="{FF2B5EF4-FFF2-40B4-BE49-F238E27FC236}">
                <a16:creationId xmlns:a16="http://schemas.microsoft.com/office/drawing/2014/main" id="{B9C28432-A215-4145-9A83-9BD1E76464D7}"/>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72121622-5521-4516-8C5A-9030DCA7B58D}"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81</a:t>
            </a:fld>
            <a:endParaRPr lang="en-GB" altLang="en-US" sz="1200">
              <a:solidFill>
                <a:srgbClr val="000000"/>
              </a:solidFill>
              <a:latin typeface="Times New Roman" panose="02020603050405020304" pitchFamily="18" charset="0"/>
            </a:endParaRPr>
          </a:p>
        </p:txBody>
      </p:sp>
      <p:sp>
        <p:nvSpPr>
          <p:cNvPr id="262148" name="Text Box 2">
            <a:extLst>
              <a:ext uri="{FF2B5EF4-FFF2-40B4-BE49-F238E27FC236}">
                <a16:creationId xmlns:a16="http://schemas.microsoft.com/office/drawing/2014/main" id="{889D40B8-4661-406D-BEA7-4A9243ADC4E2}"/>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B0C81549-23AA-48B0-A8D3-AA4DC4329BE2}"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81</a:t>
            </a:fld>
            <a:endParaRPr lang="en-GB" altLang="en-US" sz="1200">
              <a:solidFill>
                <a:srgbClr val="000000"/>
              </a:solidFill>
              <a:latin typeface="Times New Roman" panose="02020603050405020304" pitchFamily="18" charset="0"/>
            </a:endParaRPr>
          </a:p>
        </p:txBody>
      </p:sp>
      <p:sp>
        <p:nvSpPr>
          <p:cNvPr id="262149" name="Text Box 3">
            <a:extLst>
              <a:ext uri="{FF2B5EF4-FFF2-40B4-BE49-F238E27FC236}">
                <a16:creationId xmlns:a16="http://schemas.microsoft.com/office/drawing/2014/main" id="{B1CB264C-35D3-4677-B921-7FC057A0BBC3}"/>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2150" name="Rectangle 4">
            <a:extLst>
              <a:ext uri="{FF2B5EF4-FFF2-40B4-BE49-F238E27FC236}">
                <a16:creationId xmlns:a16="http://schemas.microsoft.com/office/drawing/2014/main" id="{FA239DD5-6084-4C7F-954E-36440E522D4D}"/>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62151" name="Rectangle 5">
            <a:extLst>
              <a:ext uri="{FF2B5EF4-FFF2-40B4-BE49-F238E27FC236}">
                <a16:creationId xmlns:a16="http://schemas.microsoft.com/office/drawing/2014/main" id="{4CBA8974-C92D-43A3-8136-6E1F89628BF3}"/>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10">
            <a:extLst>
              <a:ext uri="{FF2B5EF4-FFF2-40B4-BE49-F238E27FC236}">
                <a16:creationId xmlns:a16="http://schemas.microsoft.com/office/drawing/2014/main" id="{141FBD96-A617-43C6-89AB-FF84DC3E9E4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8473B912-9223-4CFC-9F96-0EF789B55235}" type="slidenum">
              <a:rPr lang="en-GB" altLang="en-US" sz="1200">
                <a:solidFill>
                  <a:srgbClr val="000000"/>
                </a:solidFill>
                <a:latin typeface="Times New Roman" panose="02020603050405020304" pitchFamily="18" charset="0"/>
              </a:rPr>
              <a:pPr eaLnBrk="1" hangingPunct="1"/>
              <a:t>82</a:t>
            </a:fld>
            <a:endParaRPr lang="en-GB" altLang="en-US" sz="1200">
              <a:solidFill>
                <a:srgbClr val="000000"/>
              </a:solidFill>
              <a:latin typeface="Times New Roman" panose="02020603050405020304" pitchFamily="18" charset="0"/>
            </a:endParaRPr>
          </a:p>
        </p:txBody>
      </p:sp>
      <p:sp>
        <p:nvSpPr>
          <p:cNvPr id="263171" name="Text Box 1">
            <a:extLst>
              <a:ext uri="{FF2B5EF4-FFF2-40B4-BE49-F238E27FC236}">
                <a16:creationId xmlns:a16="http://schemas.microsoft.com/office/drawing/2014/main" id="{0B4C97E9-311D-41C1-964E-E9E448C0CFE8}"/>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CFCBFFD2-3BB9-4D4F-99D3-089BA3FC21EF}"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82</a:t>
            </a:fld>
            <a:endParaRPr lang="en-GB" altLang="en-US" sz="1200">
              <a:solidFill>
                <a:srgbClr val="000000"/>
              </a:solidFill>
              <a:latin typeface="Times New Roman" panose="02020603050405020304" pitchFamily="18" charset="0"/>
            </a:endParaRPr>
          </a:p>
        </p:txBody>
      </p:sp>
      <p:sp>
        <p:nvSpPr>
          <p:cNvPr id="263172" name="Text Box 2">
            <a:extLst>
              <a:ext uri="{FF2B5EF4-FFF2-40B4-BE49-F238E27FC236}">
                <a16:creationId xmlns:a16="http://schemas.microsoft.com/office/drawing/2014/main" id="{247483EF-D405-4B80-9C37-EBB376D51D02}"/>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4E7E4D44-9834-44E3-9CDB-B726398D356B}"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82</a:t>
            </a:fld>
            <a:endParaRPr lang="en-GB" altLang="en-US" sz="1200">
              <a:solidFill>
                <a:srgbClr val="000000"/>
              </a:solidFill>
              <a:latin typeface="Times New Roman" panose="02020603050405020304" pitchFamily="18" charset="0"/>
            </a:endParaRPr>
          </a:p>
        </p:txBody>
      </p:sp>
      <p:sp>
        <p:nvSpPr>
          <p:cNvPr id="263173" name="Text Box 3">
            <a:extLst>
              <a:ext uri="{FF2B5EF4-FFF2-40B4-BE49-F238E27FC236}">
                <a16:creationId xmlns:a16="http://schemas.microsoft.com/office/drawing/2014/main" id="{17A4AFA1-884A-453D-908A-E05A3E20A634}"/>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3174" name="Rectangle 4">
            <a:extLst>
              <a:ext uri="{FF2B5EF4-FFF2-40B4-BE49-F238E27FC236}">
                <a16:creationId xmlns:a16="http://schemas.microsoft.com/office/drawing/2014/main" id="{D076DF69-995C-4ECD-8507-8DD1FEA7E198}"/>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63175" name="Rectangle 5">
            <a:extLst>
              <a:ext uri="{FF2B5EF4-FFF2-40B4-BE49-F238E27FC236}">
                <a16:creationId xmlns:a16="http://schemas.microsoft.com/office/drawing/2014/main" id="{DC5AFB84-1B4D-4B29-97F4-456F3BF065B4}"/>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Rectangle 10">
            <a:extLst>
              <a:ext uri="{FF2B5EF4-FFF2-40B4-BE49-F238E27FC236}">
                <a16:creationId xmlns:a16="http://schemas.microsoft.com/office/drawing/2014/main" id="{34B1F7E4-53BE-4A82-9965-32FD0350E2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72AAC805-7A3B-4D2F-B196-B2EF5D0479FA}" type="slidenum">
              <a:rPr lang="en-GB" altLang="en-US" sz="1200">
                <a:solidFill>
                  <a:srgbClr val="000000"/>
                </a:solidFill>
                <a:latin typeface="Times New Roman" panose="02020603050405020304" pitchFamily="18" charset="0"/>
              </a:rPr>
              <a:pPr eaLnBrk="1" hangingPunct="1"/>
              <a:t>83</a:t>
            </a:fld>
            <a:endParaRPr lang="en-GB" altLang="en-US" sz="1200">
              <a:solidFill>
                <a:srgbClr val="000000"/>
              </a:solidFill>
              <a:latin typeface="Times New Roman" panose="02020603050405020304" pitchFamily="18" charset="0"/>
            </a:endParaRPr>
          </a:p>
        </p:txBody>
      </p:sp>
      <p:sp>
        <p:nvSpPr>
          <p:cNvPr id="264195" name="Text Box 1">
            <a:extLst>
              <a:ext uri="{FF2B5EF4-FFF2-40B4-BE49-F238E27FC236}">
                <a16:creationId xmlns:a16="http://schemas.microsoft.com/office/drawing/2014/main" id="{6DA0B619-14FC-4F56-9248-9324ACECA0CC}"/>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21032F77-3DAA-47B6-90A6-492BABFBD80F}"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83</a:t>
            </a:fld>
            <a:endParaRPr lang="en-GB" altLang="en-US" sz="1200">
              <a:solidFill>
                <a:srgbClr val="000000"/>
              </a:solidFill>
              <a:latin typeface="Times New Roman" panose="02020603050405020304" pitchFamily="18" charset="0"/>
            </a:endParaRPr>
          </a:p>
        </p:txBody>
      </p:sp>
      <p:sp>
        <p:nvSpPr>
          <p:cNvPr id="264196" name="Text Box 2">
            <a:extLst>
              <a:ext uri="{FF2B5EF4-FFF2-40B4-BE49-F238E27FC236}">
                <a16:creationId xmlns:a16="http://schemas.microsoft.com/office/drawing/2014/main" id="{585B9D5E-D493-401C-BC2C-C367488EB372}"/>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B8238CDA-BBDA-459B-B955-62EE27881CDF}"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83</a:t>
            </a:fld>
            <a:endParaRPr lang="en-GB" altLang="en-US" sz="1200">
              <a:solidFill>
                <a:srgbClr val="000000"/>
              </a:solidFill>
              <a:latin typeface="Times New Roman" panose="02020603050405020304" pitchFamily="18" charset="0"/>
            </a:endParaRPr>
          </a:p>
        </p:txBody>
      </p:sp>
      <p:sp>
        <p:nvSpPr>
          <p:cNvPr id="264197" name="Text Box 3">
            <a:extLst>
              <a:ext uri="{FF2B5EF4-FFF2-40B4-BE49-F238E27FC236}">
                <a16:creationId xmlns:a16="http://schemas.microsoft.com/office/drawing/2014/main" id="{7776153D-FF4A-4799-8B4A-0C76B2F392EC}"/>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4198" name="Rectangle 4">
            <a:extLst>
              <a:ext uri="{FF2B5EF4-FFF2-40B4-BE49-F238E27FC236}">
                <a16:creationId xmlns:a16="http://schemas.microsoft.com/office/drawing/2014/main" id="{CB3D8991-3AE8-462C-96A7-47538662C8D8}"/>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64199" name="Rectangle 5">
            <a:extLst>
              <a:ext uri="{FF2B5EF4-FFF2-40B4-BE49-F238E27FC236}">
                <a16:creationId xmlns:a16="http://schemas.microsoft.com/office/drawing/2014/main" id="{75EDCCEA-5D8C-4830-AA97-887184DA65E9}"/>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292955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928022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30" name="Rectangle 24">
            <a:extLst>
              <a:ext uri="{FF2B5EF4-FFF2-40B4-BE49-F238E27FC236}">
                <a16:creationId xmlns:a16="http://schemas.microsoft.com/office/drawing/2014/main" id="{C0A73AA3-1B6F-4BCD-B5B0-2F3421F4967D}"/>
              </a:ext>
            </a:extLst>
          </p:cNvPr>
          <p:cNvSpPr txBox="1">
            <a:spLocks noGrp="1" noChangeArrowheads="1"/>
          </p:cNvSpPr>
          <p:nvPr/>
        </p:nvSpPr>
        <p:spPr bwMode="auto">
          <a:xfrm>
            <a:off x="3975100" y="8780463"/>
            <a:ext cx="2311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818" tIns="47745" rIns="91818" bIns="47745" anchor="b"/>
          <a:lstStyle>
            <a:lvl1pPr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9pPr>
          </a:lstStyle>
          <a:p>
            <a:pPr algn="r" eaLnBrk="1" hangingPunct="1">
              <a:lnSpc>
                <a:spcPct val="93000"/>
              </a:lnSpc>
            </a:pPr>
            <a:fld id="{70B5FC7A-1490-4090-974B-66AC0890843C}" type="slidenum">
              <a:rPr lang="en-GB" altLang="en-US" sz="1200">
                <a:solidFill>
                  <a:schemeClr val="tx1"/>
                </a:solidFill>
              </a:rPr>
              <a:pPr algn="r" eaLnBrk="1" hangingPunct="1">
                <a:lnSpc>
                  <a:spcPct val="93000"/>
                </a:lnSpc>
              </a:pPr>
              <a:t>95</a:t>
            </a:fld>
            <a:endParaRPr lang="en-GB" altLang="en-US" sz="1200">
              <a:solidFill>
                <a:schemeClr val="tx1"/>
              </a:solidFill>
            </a:endParaRPr>
          </a:p>
        </p:txBody>
      </p:sp>
      <p:sp>
        <p:nvSpPr>
          <p:cNvPr id="227331" name="Text Box 1">
            <a:extLst>
              <a:ext uri="{FF2B5EF4-FFF2-40B4-BE49-F238E27FC236}">
                <a16:creationId xmlns:a16="http://schemas.microsoft.com/office/drawing/2014/main" id="{A5A0DBE1-FF61-4EBB-871F-9A75C9021220}"/>
              </a:ext>
            </a:extLst>
          </p:cNvPr>
          <p:cNvSpPr txBox="1">
            <a:spLocks noChangeArrowheads="1"/>
          </p:cNvSpPr>
          <p:nvPr/>
        </p:nvSpPr>
        <p:spPr bwMode="auto">
          <a:xfrm>
            <a:off x="1158875" y="698500"/>
            <a:ext cx="4672013" cy="3489325"/>
          </a:xfrm>
          <a:prstGeom prst="rect">
            <a:avLst/>
          </a:prstGeom>
          <a:solidFill>
            <a:srgbClr val="FFFFFF"/>
          </a:solidFill>
          <a:ln w="9525">
            <a:solidFill>
              <a:srgbClr val="000000"/>
            </a:solidFill>
            <a:miter lim="800000"/>
            <a:headEnd/>
            <a:tailEnd/>
          </a:ln>
        </p:spPr>
        <p:txBody>
          <a:bodyPr wrap="none" lIns="93287" tIns="46644" rIns="93287" bIns="46644"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29000"/>
              </a:lnSpc>
              <a:buFont typeface="Arial" panose="020B0604020202020204" pitchFamily="34" charset="0"/>
              <a:buNone/>
            </a:pPr>
            <a:endParaRPr lang="en-US" altLang="en-US"/>
          </a:p>
        </p:txBody>
      </p:sp>
      <p:sp>
        <p:nvSpPr>
          <p:cNvPr id="227332" name="Text Box 2">
            <a:extLst>
              <a:ext uri="{FF2B5EF4-FFF2-40B4-BE49-F238E27FC236}">
                <a16:creationId xmlns:a16="http://schemas.microsoft.com/office/drawing/2014/main" id="{ACE6973B-D9D9-41DE-A4DB-9BE8B0A44890}"/>
              </a:ext>
            </a:extLst>
          </p:cNvPr>
          <p:cNvSpPr>
            <a:spLocks noGrp="1" noChangeArrowheads="1"/>
          </p:cNvSpPr>
          <p:nvPr>
            <p:ph type="body"/>
          </p:nvPr>
        </p:nvSpPr>
        <p:spPr>
          <a:xfrm>
            <a:off x="701675" y="4421188"/>
            <a:ext cx="5586413" cy="4344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Transactional Attributes </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Required</a:t>
            </a:r>
            <a:r>
              <a:rPr lang="en-GB" altLang="en-US" sz="1000">
                <a:ea typeface="Arial Unicode MS" pitchFamily="34" charset="-128"/>
              </a:rPr>
              <a:t>:- If the client is running within a transaction and invokes the enterprise bean’s method ,the method executes within the client’s transaction. If the client is not associated with a transaction, the container starts  a new transaction before running the method.</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	</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RequiresNew</a:t>
            </a:r>
            <a:r>
              <a:rPr lang="en-GB" altLang="en-US" sz="1000">
                <a:ea typeface="Arial Unicode MS" pitchFamily="34" charset="-128"/>
              </a:rPr>
              <a:t>:- If the client is running within a transaction, and invokes the enterprise bean’s method ,the container takes the following steps:</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	Suspends the clients transaction</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	Starts a new transaction.</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	Delegates the call to the method</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	Resumes the clients transaction after the method completes.</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endParaRPr lang="en-GB" altLang="en-US" sz="1000">
              <a:ea typeface="Arial Unicode MS" pitchFamily="34" charset="-128"/>
            </a:endParaRPr>
          </a:p>
        </p:txBody>
      </p:sp>
      <p:sp>
        <p:nvSpPr>
          <p:cNvPr id="227333" name="Rectangle 5">
            <a:extLst>
              <a:ext uri="{FF2B5EF4-FFF2-40B4-BE49-F238E27FC236}">
                <a16:creationId xmlns:a16="http://schemas.microsoft.com/office/drawing/2014/main" id="{128FA274-98CA-4241-9E3B-2EB24446D825}"/>
              </a:ext>
            </a:extLst>
          </p:cNvPr>
          <p:cNvSpPr>
            <a:spLocks noGrp="1" noRot="1" noChangeAspect="1" noChangeArrowheads="1" noTextEdit="1"/>
          </p:cNvSpPr>
          <p:nvPr>
            <p:ph type="sldImg"/>
          </p:nvPr>
        </p:nvSpPr>
        <p:spPr>
          <a:xfrm>
            <a:off x="544513" y="776288"/>
            <a:ext cx="5927725" cy="3335337"/>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24">
            <a:extLst>
              <a:ext uri="{FF2B5EF4-FFF2-40B4-BE49-F238E27FC236}">
                <a16:creationId xmlns:a16="http://schemas.microsoft.com/office/drawing/2014/main" id="{B63CF91C-4EF1-42F9-A20B-FE6AC53E0206}"/>
              </a:ext>
            </a:extLst>
          </p:cNvPr>
          <p:cNvSpPr txBox="1">
            <a:spLocks noGrp="1" noChangeArrowheads="1"/>
          </p:cNvSpPr>
          <p:nvPr/>
        </p:nvSpPr>
        <p:spPr bwMode="auto">
          <a:xfrm>
            <a:off x="3975100" y="8780463"/>
            <a:ext cx="2311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818" tIns="47745" rIns="91818" bIns="47745" anchor="b"/>
          <a:lstStyle>
            <a:lvl1pPr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9pPr>
          </a:lstStyle>
          <a:p>
            <a:pPr algn="r" eaLnBrk="1" hangingPunct="1">
              <a:lnSpc>
                <a:spcPct val="93000"/>
              </a:lnSpc>
            </a:pPr>
            <a:fld id="{04F569E4-BED4-4654-9560-5F32D8299076}" type="slidenum">
              <a:rPr lang="en-GB" altLang="en-US" sz="1200">
                <a:solidFill>
                  <a:schemeClr val="tx1"/>
                </a:solidFill>
              </a:rPr>
              <a:pPr algn="r" eaLnBrk="1" hangingPunct="1">
                <a:lnSpc>
                  <a:spcPct val="93000"/>
                </a:lnSpc>
              </a:pPr>
              <a:t>96</a:t>
            </a:fld>
            <a:endParaRPr lang="en-GB" altLang="en-US" sz="1200">
              <a:solidFill>
                <a:schemeClr val="tx1"/>
              </a:solidFill>
            </a:endParaRPr>
          </a:p>
        </p:txBody>
      </p:sp>
      <p:sp>
        <p:nvSpPr>
          <p:cNvPr id="228355" name="Text Box 1">
            <a:extLst>
              <a:ext uri="{FF2B5EF4-FFF2-40B4-BE49-F238E27FC236}">
                <a16:creationId xmlns:a16="http://schemas.microsoft.com/office/drawing/2014/main" id="{556E0261-528A-4145-AE4D-4AD886B45FF1}"/>
              </a:ext>
            </a:extLst>
          </p:cNvPr>
          <p:cNvSpPr txBox="1">
            <a:spLocks noChangeArrowheads="1"/>
          </p:cNvSpPr>
          <p:nvPr/>
        </p:nvSpPr>
        <p:spPr bwMode="auto">
          <a:xfrm>
            <a:off x="1158875" y="698500"/>
            <a:ext cx="4672013" cy="3489325"/>
          </a:xfrm>
          <a:prstGeom prst="rect">
            <a:avLst/>
          </a:prstGeom>
          <a:solidFill>
            <a:srgbClr val="FFFFFF"/>
          </a:solidFill>
          <a:ln w="9525">
            <a:solidFill>
              <a:srgbClr val="000000"/>
            </a:solidFill>
            <a:miter lim="800000"/>
            <a:headEnd/>
            <a:tailEnd/>
          </a:ln>
        </p:spPr>
        <p:txBody>
          <a:bodyPr wrap="none" lIns="93287" tIns="46644" rIns="93287" bIns="46644"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29000"/>
              </a:lnSpc>
              <a:buFont typeface="Arial" panose="020B0604020202020204" pitchFamily="34" charset="0"/>
              <a:buNone/>
            </a:pPr>
            <a:endParaRPr lang="en-US" altLang="en-US"/>
          </a:p>
        </p:txBody>
      </p:sp>
      <p:sp>
        <p:nvSpPr>
          <p:cNvPr id="228356" name="Text Box 2">
            <a:extLst>
              <a:ext uri="{FF2B5EF4-FFF2-40B4-BE49-F238E27FC236}">
                <a16:creationId xmlns:a16="http://schemas.microsoft.com/office/drawing/2014/main" id="{F1EF802E-842F-40E0-8B43-FD1960CE07DA}"/>
              </a:ext>
            </a:extLst>
          </p:cNvPr>
          <p:cNvSpPr>
            <a:spLocks noGrp="1" noChangeArrowheads="1"/>
          </p:cNvSpPr>
          <p:nvPr>
            <p:ph type="body"/>
          </p:nvPr>
        </p:nvSpPr>
        <p:spPr>
          <a:xfrm>
            <a:off x="701675" y="4421188"/>
            <a:ext cx="5586413" cy="4344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Transactional Attributes </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Supports</a:t>
            </a:r>
            <a:r>
              <a:rPr lang="en-GB" altLang="en-US" sz="1000">
                <a:ea typeface="Arial Unicode MS" pitchFamily="34" charset="-128"/>
              </a:rPr>
              <a:t> :- If the client is running within a transaction and invokes the enterprise bean’s method ,the method executes within the clients transaction. If the client is not associated with a transaction, the container does not  start a new transaction before running the method.</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endParaRPr lang="en-GB" altLang="en-US" sz="1000" b="1">
              <a:ea typeface="Arial Unicode MS" pitchFamily="34" charset="-128"/>
            </a:endParaRP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NotSupported</a:t>
            </a:r>
            <a:r>
              <a:rPr lang="en-GB" altLang="en-US" sz="1000">
                <a:ea typeface="Arial Unicode MS" pitchFamily="34" charset="-128"/>
              </a:rPr>
              <a:t> :- If  the client is not associated with a transaction, the container does not start a new transaction before running the method.</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a:ea typeface="Arial Unicode MS" pitchFamily="34" charset="-128"/>
              </a:rPr>
              <a:t>Use the NotSupported attribute for methods that don’t need transactions. Because transactions involve overhead, this attribute may improve performance.</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endParaRPr lang="en-GB" altLang="en-US" sz="1000">
              <a:ea typeface="Arial Unicode MS" pitchFamily="34" charset="-128"/>
            </a:endParaRPr>
          </a:p>
        </p:txBody>
      </p:sp>
      <p:sp>
        <p:nvSpPr>
          <p:cNvPr id="228357" name="Rectangle 5">
            <a:extLst>
              <a:ext uri="{FF2B5EF4-FFF2-40B4-BE49-F238E27FC236}">
                <a16:creationId xmlns:a16="http://schemas.microsoft.com/office/drawing/2014/main" id="{AA9F921E-6449-4FEB-AAF2-95CC937741F0}"/>
              </a:ext>
            </a:extLst>
          </p:cNvPr>
          <p:cNvSpPr>
            <a:spLocks noGrp="1" noRot="1" noChangeAspect="1" noChangeArrowheads="1" noTextEdit="1"/>
          </p:cNvSpPr>
          <p:nvPr>
            <p:ph type="sldImg"/>
          </p:nvPr>
        </p:nvSpPr>
        <p:spPr>
          <a:xfrm>
            <a:off x="544513" y="776288"/>
            <a:ext cx="5927725" cy="3335337"/>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24">
            <a:extLst>
              <a:ext uri="{FF2B5EF4-FFF2-40B4-BE49-F238E27FC236}">
                <a16:creationId xmlns:a16="http://schemas.microsoft.com/office/drawing/2014/main" id="{F61ABB9D-63B7-465F-902B-7AA04CFD1D76}"/>
              </a:ext>
            </a:extLst>
          </p:cNvPr>
          <p:cNvSpPr txBox="1">
            <a:spLocks noGrp="1" noChangeArrowheads="1"/>
          </p:cNvSpPr>
          <p:nvPr/>
        </p:nvSpPr>
        <p:spPr bwMode="auto">
          <a:xfrm>
            <a:off x="3975100" y="8780463"/>
            <a:ext cx="2311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818" tIns="47745" rIns="91818" bIns="47745" anchor="b"/>
          <a:lstStyle>
            <a:lvl1pPr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65138" algn="l"/>
                <a:tab pos="931863" algn="l"/>
                <a:tab pos="1398588" algn="l"/>
                <a:tab pos="1865313" algn="l"/>
                <a:tab pos="2332038" algn="l"/>
                <a:tab pos="2797175" algn="l"/>
                <a:tab pos="3263900" algn="l"/>
                <a:tab pos="3730625" algn="l"/>
                <a:tab pos="4197350" algn="l"/>
                <a:tab pos="4664075" algn="l"/>
                <a:tab pos="5129213" algn="l"/>
                <a:tab pos="5595938" algn="l"/>
                <a:tab pos="6062663" algn="l"/>
                <a:tab pos="6529388" algn="l"/>
                <a:tab pos="6996113" algn="l"/>
                <a:tab pos="7462838" algn="l"/>
                <a:tab pos="7927975" algn="l"/>
                <a:tab pos="8394700" algn="l"/>
                <a:tab pos="8861425" algn="l"/>
                <a:tab pos="9328150" algn="l"/>
              </a:tabLst>
              <a:defRPr sz="2400">
                <a:solidFill>
                  <a:schemeClr val="bg1"/>
                </a:solidFill>
                <a:latin typeface="Arial" panose="020B0604020202020204" pitchFamily="34" charset="0"/>
                <a:ea typeface="Arial Unicode MS" pitchFamily="34" charset="-128"/>
              </a:defRPr>
            </a:lvl9pPr>
          </a:lstStyle>
          <a:p>
            <a:pPr algn="r" eaLnBrk="1" hangingPunct="1">
              <a:lnSpc>
                <a:spcPct val="93000"/>
              </a:lnSpc>
            </a:pPr>
            <a:fld id="{21CAAFFF-A75D-4C88-8664-C2FB809DD90D}" type="slidenum">
              <a:rPr lang="en-GB" altLang="en-US" sz="1200">
                <a:solidFill>
                  <a:schemeClr val="tx1"/>
                </a:solidFill>
              </a:rPr>
              <a:pPr algn="r" eaLnBrk="1" hangingPunct="1">
                <a:lnSpc>
                  <a:spcPct val="93000"/>
                </a:lnSpc>
              </a:pPr>
              <a:t>97</a:t>
            </a:fld>
            <a:endParaRPr lang="en-GB" altLang="en-US" sz="1200">
              <a:solidFill>
                <a:schemeClr val="tx1"/>
              </a:solidFill>
            </a:endParaRPr>
          </a:p>
        </p:txBody>
      </p:sp>
      <p:sp>
        <p:nvSpPr>
          <p:cNvPr id="229379" name="Text Box 1">
            <a:extLst>
              <a:ext uri="{FF2B5EF4-FFF2-40B4-BE49-F238E27FC236}">
                <a16:creationId xmlns:a16="http://schemas.microsoft.com/office/drawing/2014/main" id="{D56B99AC-C76E-405F-B28A-50D212DFB3A0}"/>
              </a:ext>
            </a:extLst>
          </p:cNvPr>
          <p:cNvSpPr txBox="1">
            <a:spLocks noChangeArrowheads="1"/>
          </p:cNvSpPr>
          <p:nvPr/>
        </p:nvSpPr>
        <p:spPr bwMode="auto">
          <a:xfrm>
            <a:off x="1158875" y="698500"/>
            <a:ext cx="4672013" cy="3489325"/>
          </a:xfrm>
          <a:prstGeom prst="rect">
            <a:avLst/>
          </a:prstGeom>
          <a:solidFill>
            <a:srgbClr val="FFFFFF"/>
          </a:solidFill>
          <a:ln w="9525">
            <a:solidFill>
              <a:srgbClr val="000000"/>
            </a:solidFill>
            <a:miter lim="800000"/>
            <a:headEnd/>
            <a:tailEnd/>
          </a:ln>
        </p:spPr>
        <p:txBody>
          <a:bodyPr wrap="none" lIns="93287" tIns="46644" rIns="93287" bIns="46644"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29000"/>
              </a:lnSpc>
              <a:buFont typeface="Arial" panose="020B0604020202020204" pitchFamily="34" charset="0"/>
              <a:buNone/>
            </a:pPr>
            <a:endParaRPr lang="en-US" altLang="en-US"/>
          </a:p>
        </p:txBody>
      </p:sp>
      <p:sp>
        <p:nvSpPr>
          <p:cNvPr id="229380" name="Text Box 2">
            <a:extLst>
              <a:ext uri="{FF2B5EF4-FFF2-40B4-BE49-F238E27FC236}">
                <a16:creationId xmlns:a16="http://schemas.microsoft.com/office/drawing/2014/main" id="{E76F616B-D10D-4E33-87CE-3B9E054BBE8B}"/>
              </a:ext>
            </a:extLst>
          </p:cNvPr>
          <p:cNvSpPr>
            <a:spLocks noGrp="1" noChangeArrowheads="1"/>
          </p:cNvSpPr>
          <p:nvPr>
            <p:ph type="body"/>
          </p:nvPr>
        </p:nvSpPr>
        <p:spPr>
          <a:xfrm>
            <a:off x="701675" y="4421188"/>
            <a:ext cx="5586413" cy="4344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Transactional Attributes </a:t>
            </a:r>
            <a:endParaRPr lang="en-GB" altLang="en-US" sz="1000">
              <a:ea typeface="Arial Unicode MS" pitchFamily="34" charset="-128"/>
            </a:endParaRP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Mandatory</a:t>
            </a:r>
            <a:r>
              <a:rPr lang="en-GB" altLang="en-US" sz="1000">
                <a:ea typeface="Arial Unicode MS" pitchFamily="34" charset="-128"/>
              </a:rPr>
              <a:t>:- If the client is not associated with a transaction, the container throws the TransactionRequiredException. Use the Mandatory attribute if the enterprise bean’s method must use transaction of the client.</a:t>
            </a: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endParaRPr lang="en-GB" altLang="en-US" sz="1000">
              <a:ea typeface="Arial Unicode MS" pitchFamily="34" charset="-128"/>
            </a:endParaRPr>
          </a:p>
          <a:p>
            <a:pPr marL="231775" indent="-231775" algn="just">
              <a:lnSpc>
                <a:spcPct val="80000"/>
              </a:lnSpc>
              <a:spcBef>
                <a:spcPts val="350"/>
              </a:spcBef>
              <a:tabLst>
                <a:tab pos="231775" algn="l"/>
                <a:tab pos="698500" algn="l"/>
                <a:tab pos="1165225" algn="l"/>
                <a:tab pos="1631950" algn="l"/>
                <a:tab pos="2098675" algn="l"/>
                <a:tab pos="2563813" algn="l"/>
                <a:tab pos="3030538" algn="l"/>
                <a:tab pos="3497263" algn="l"/>
                <a:tab pos="3963988" algn="l"/>
                <a:tab pos="4430713" algn="l"/>
                <a:tab pos="4897438" algn="l"/>
                <a:tab pos="5362575" algn="l"/>
                <a:tab pos="5829300" algn="l"/>
                <a:tab pos="6296025" algn="l"/>
                <a:tab pos="6762750" algn="l"/>
                <a:tab pos="7229475" algn="l"/>
                <a:tab pos="7694613" algn="l"/>
                <a:tab pos="8161338" algn="l"/>
                <a:tab pos="8628063" algn="l"/>
                <a:tab pos="9094788" algn="l"/>
                <a:tab pos="9561513" algn="l"/>
              </a:tabLst>
            </a:pPr>
            <a:r>
              <a:rPr lang="en-GB" altLang="en-US" sz="1000" b="1">
                <a:ea typeface="Arial Unicode MS" pitchFamily="34" charset="-128"/>
              </a:rPr>
              <a:t>Never</a:t>
            </a:r>
            <a:r>
              <a:rPr lang="en-GB" altLang="en-US" sz="1000">
                <a:ea typeface="Arial Unicode MS" pitchFamily="34" charset="-128"/>
              </a:rPr>
              <a:t> :- If the client is running within a transaction and invokes the enterprise bean’s method, the container throws a RemoteException. If the client is not associated  with a transaction ,the container does not star a new transaction before running the method.</a:t>
            </a:r>
          </a:p>
        </p:txBody>
      </p:sp>
      <p:sp>
        <p:nvSpPr>
          <p:cNvPr id="229381" name="Rectangle 5">
            <a:extLst>
              <a:ext uri="{FF2B5EF4-FFF2-40B4-BE49-F238E27FC236}">
                <a16:creationId xmlns:a16="http://schemas.microsoft.com/office/drawing/2014/main" id="{79590D0F-721C-4263-8D4D-AF5A24154093}"/>
              </a:ext>
            </a:extLst>
          </p:cNvPr>
          <p:cNvSpPr>
            <a:spLocks noGrp="1" noRot="1" noChangeAspect="1" noChangeArrowheads="1" noTextEdit="1"/>
          </p:cNvSpPr>
          <p:nvPr>
            <p:ph type="sldImg"/>
          </p:nvPr>
        </p:nvSpPr>
        <p:spPr>
          <a:xfrm>
            <a:off x="544513" y="776288"/>
            <a:ext cx="5927725" cy="3335337"/>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99</a:t>
            </a:fld>
            <a:endParaRPr lang="en-US" dirty="0">
              <a:solidFill>
                <a:prstClr val="black"/>
              </a:solidFill>
            </a:endParaRPr>
          </a:p>
        </p:txBody>
      </p:sp>
    </p:spTree>
    <p:extLst>
      <p:ext uri="{BB962C8B-B14F-4D97-AF65-F5344CB8AC3E}">
        <p14:creationId xmlns:p14="http://schemas.microsoft.com/office/powerpoint/2010/main" val="18817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42" name="Rectangle 10">
            <a:extLst>
              <a:ext uri="{FF2B5EF4-FFF2-40B4-BE49-F238E27FC236}">
                <a16:creationId xmlns:a16="http://schemas.microsoft.com/office/drawing/2014/main" id="{09DB4766-05AE-45A4-A2E4-D08741F20B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AC71C4A7-073D-4DA6-9737-A32A047FFEDF}" type="slidenum">
              <a:rPr lang="en-GB" altLang="en-US" sz="1200">
                <a:solidFill>
                  <a:srgbClr val="000000"/>
                </a:solidFill>
                <a:latin typeface="Times New Roman" panose="02020603050405020304" pitchFamily="18" charset="0"/>
              </a:rPr>
              <a:pPr eaLnBrk="1" hangingPunct="1"/>
              <a:t>101</a:t>
            </a:fld>
            <a:endParaRPr lang="en-GB" altLang="en-US" sz="1200">
              <a:solidFill>
                <a:srgbClr val="000000"/>
              </a:solidFill>
              <a:latin typeface="Times New Roman" panose="02020603050405020304" pitchFamily="18" charset="0"/>
            </a:endParaRPr>
          </a:p>
        </p:txBody>
      </p:sp>
      <p:sp>
        <p:nvSpPr>
          <p:cNvPr id="266243" name="Text Box 1">
            <a:extLst>
              <a:ext uri="{FF2B5EF4-FFF2-40B4-BE49-F238E27FC236}">
                <a16:creationId xmlns:a16="http://schemas.microsoft.com/office/drawing/2014/main" id="{D0015BFC-D7CB-4F31-ABD2-12439751781D}"/>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404E295B-C48D-41A6-9FB3-D2F9965066A1}"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101</a:t>
            </a:fld>
            <a:endParaRPr lang="en-GB" altLang="en-US" sz="1200">
              <a:solidFill>
                <a:srgbClr val="000000"/>
              </a:solidFill>
              <a:latin typeface="Times New Roman" panose="02020603050405020304" pitchFamily="18" charset="0"/>
            </a:endParaRPr>
          </a:p>
        </p:txBody>
      </p:sp>
      <p:sp>
        <p:nvSpPr>
          <p:cNvPr id="266244" name="Text Box 2">
            <a:extLst>
              <a:ext uri="{FF2B5EF4-FFF2-40B4-BE49-F238E27FC236}">
                <a16:creationId xmlns:a16="http://schemas.microsoft.com/office/drawing/2014/main" id="{43A53D08-197C-44FB-903C-AF056EDADF66}"/>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4BD07C91-6451-4E32-99BB-683C42D4BE75}"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101</a:t>
            </a:fld>
            <a:endParaRPr lang="en-GB" altLang="en-US" sz="1200">
              <a:solidFill>
                <a:srgbClr val="000000"/>
              </a:solidFill>
              <a:latin typeface="Times New Roman" panose="02020603050405020304" pitchFamily="18" charset="0"/>
            </a:endParaRPr>
          </a:p>
        </p:txBody>
      </p:sp>
      <p:sp>
        <p:nvSpPr>
          <p:cNvPr id="266245" name="Text Box 3">
            <a:extLst>
              <a:ext uri="{FF2B5EF4-FFF2-40B4-BE49-F238E27FC236}">
                <a16:creationId xmlns:a16="http://schemas.microsoft.com/office/drawing/2014/main" id="{5758BCBC-08B5-41EF-AA0C-AA76A69CC480}"/>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1126" name="Rectangle 4">
            <a:extLst>
              <a:ext uri="{FF2B5EF4-FFF2-40B4-BE49-F238E27FC236}">
                <a16:creationId xmlns:a16="http://schemas.microsoft.com/office/drawing/2014/main" id="{0EA2B357-E35E-4D53-BBEF-4CB7F4E55EA5}"/>
              </a:ext>
            </a:extLst>
          </p:cNvPr>
          <p:cNvSpPr>
            <a:spLocks noGrp="1" noChangeArrowheads="1"/>
          </p:cNvSpPr>
          <p:nvPr>
            <p:ph type="body"/>
          </p:nvPr>
        </p:nvSpPr>
        <p:spPr>
          <a:xfrm>
            <a:off x="701675" y="4421188"/>
            <a:ext cx="5608638" cy="4187825"/>
          </a:xfrm>
          <a:ln/>
        </p:spPr>
        <p:txBody>
          <a:bodyPr/>
          <a:lstStyle/>
          <a:p>
            <a:pPr algn="just">
              <a:defRPr/>
            </a:pPr>
            <a:r>
              <a:rPr lang="en-US" sz="1050" b="1" dirty="0"/>
              <a:t>The </a:t>
            </a:r>
            <a:r>
              <a:rPr lang="en-US" sz="1050" b="1" dirty="0" err="1"/>
              <a:t>DispatchServlet</a:t>
            </a:r>
            <a:r>
              <a:rPr lang="en-US" sz="1050" dirty="0"/>
              <a:t>: It is a central servlet that dispatches requests to the controller and offers other functionality facilitating the development of web applications.  The </a:t>
            </a:r>
            <a:r>
              <a:rPr lang="en-US" sz="1050" dirty="0" err="1"/>
              <a:t>DispatchServlet</a:t>
            </a:r>
            <a:r>
              <a:rPr lang="en-US" sz="1050" dirty="0"/>
              <a:t> is completely integrated with </a:t>
            </a:r>
            <a:r>
              <a:rPr lang="en-US" sz="1050" dirty="0" err="1"/>
              <a:t>IoC</a:t>
            </a:r>
            <a:r>
              <a:rPr lang="en-US" sz="1050" dirty="0"/>
              <a:t> container and allows you to use every feature the Spring has.  There can be more than one dispatcher servlets in a web application.  A dispatcher servlet to handle one collection of functionality for ex. Finance.  Another for HR etc. Each dispatcher servlet has its own </a:t>
            </a:r>
            <a:r>
              <a:rPr lang="en-US" sz="1050" dirty="0" err="1"/>
              <a:t>WebApplicationContext</a:t>
            </a:r>
            <a:r>
              <a:rPr lang="en-US" sz="1050" dirty="0"/>
              <a:t>.  On initialization of </a:t>
            </a:r>
            <a:r>
              <a:rPr lang="en-US" sz="1050" dirty="0" err="1"/>
              <a:t>DispatcherServlet</a:t>
            </a:r>
            <a:r>
              <a:rPr lang="en-US" sz="1050" dirty="0"/>
              <a:t>, framework looks for test-servlet.xml in WEB-INF directory and create beans defined there.  This servlet has to be declared in Web.xml.</a:t>
            </a:r>
          </a:p>
          <a:p>
            <a:pPr algn="just">
              <a:defRPr/>
            </a:pPr>
            <a:r>
              <a:rPr lang="en-US" sz="1050" dirty="0"/>
              <a:t>The </a:t>
            </a:r>
            <a:r>
              <a:rPr lang="en-US" sz="1050" dirty="0" err="1"/>
              <a:t>WebApplicationContext</a:t>
            </a:r>
            <a:r>
              <a:rPr lang="en-US" sz="1050" dirty="0"/>
              <a:t> differs from normal </a:t>
            </a:r>
            <a:r>
              <a:rPr lang="en-US" sz="1050" dirty="0" err="1"/>
              <a:t>ApplicationContext</a:t>
            </a:r>
            <a:r>
              <a:rPr lang="en-US" sz="1050" dirty="0"/>
              <a:t> in the sense that it is capable of resolving themes and also is bound to </a:t>
            </a:r>
            <a:r>
              <a:rPr lang="en-US" sz="1050" dirty="0" err="1"/>
              <a:t>ServletContext</a:t>
            </a:r>
            <a:r>
              <a:rPr lang="en-US" sz="1050" dirty="0"/>
              <a:t>.</a:t>
            </a:r>
          </a:p>
          <a:p>
            <a:pPr algn="just">
              <a:defRPr/>
            </a:pPr>
            <a:r>
              <a:rPr lang="en-US" sz="1050" dirty="0"/>
              <a:t>The Spring’s </a:t>
            </a:r>
            <a:r>
              <a:rPr lang="en-US" sz="1050" dirty="0" err="1"/>
              <a:t>DispatcherServlet</a:t>
            </a:r>
            <a:r>
              <a:rPr lang="en-US" sz="1050" dirty="0"/>
              <a:t> has a couple of special beans like- </a:t>
            </a:r>
            <a:r>
              <a:rPr lang="en-US" sz="1050" dirty="0" err="1"/>
              <a:t>ViewResolver</a:t>
            </a:r>
            <a:r>
              <a:rPr lang="en-US" sz="1050" dirty="0"/>
              <a:t>, </a:t>
            </a:r>
            <a:r>
              <a:rPr lang="en-US" sz="1050" dirty="0" err="1"/>
              <a:t>HandlerMapping</a:t>
            </a:r>
            <a:r>
              <a:rPr lang="en-US" sz="1050" dirty="0"/>
              <a:t> etc.</a:t>
            </a:r>
          </a:p>
          <a:p>
            <a:pPr algn="just">
              <a:defRPr/>
            </a:pPr>
            <a:endParaRPr lang="en-US" sz="1050" dirty="0"/>
          </a:p>
          <a:p>
            <a:pPr algn="just">
              <a:defRPr/>
            </a:pPr>
            <a:r>
              <a:rPr lang="en-US" sz="1050" b="1" dirty="0"/>
              <a:t>Handler Mappings</a:t>
            </a:r>
            <a:r>
              <a:rPr lang="en-US" sz="1050" dirty="0"/>
              <a:t>: A list of pre-post processors and controllers that will be executed if they match certain criteria.</a:t>
            </a:r>
          </a:p>
          <a:p>
            <a:pPr algn="just">
              <a:defRPr/>
            </a:pPr>
            <a:r>
              <a:rPr lang="en-US" sz="1050" dirty="0"/>
              <a:t>Controllers: The beans providing actual functionalities.</a:t>
            </a:r>
          </a:p>
          <a:p>
            <a:pPr algn="just">
              <a:defRPr/>
            </a:pPr>
            <a:r>
              <a:rPr lang="en-US" sz="1050" dirty="0"/>
              <a:t> </a:t>
            </a:r>
          </a:p>
          <a:p>
            <a:pPr algn="just">
              <a:defRPr/>
            </a:pPr>
            <a:r>
              <a:rPr lang="en-US" sz="1050" b="1" dirty="0"/>
              <a:t>The </a:t>
            </a:r>
            <a:r>
              <a:rPr lang="en-US" sz="1050" b="1" dirty="0" err="1"/>
              <a:t>ViewResolver</a:t>
            </a:r>
            <a:r>
              <a:rPr lang="en-US" sz="1050" dirty="0"/>
              <a:t>: Capable of resolving view names to views used by </a:t>
            </a:r>
            <a:r>
              <a:rPr lang="en-US" sz="1050" dirty="0" err="1"/>
              <a:t>DispatcherServlet</a:t>
            </a:r>
            <a:r>
              <a:rPr lang="en-US" sz="1050" dirty="0"/>
              <a:t>. All controllers in Spring Web MVC framework return a </a:t>
            </a:r>
            <a:r>
              <a:rPr lang="en-US" sz="1050" dirty="0" err="1"/>
              <a:t>ModelAndView</a:t>
            </a:r>
            <a:r>
              <a:rPr lang="en-US" sz="1050" dirty="0"/>
              <a:t> instance.  And when controller return </a:t>
            </a:r>
            <a:r>
              <a:rPr lang="en-US" sz="1050" dirty="0" err="1"/>
              <a:t>ModelAndView</a:t>
            </a:r>
            <a:r>
              <a:rPr lang="en-US" sz="1050" dirty="0"/>
              <a:t>(“</a:t>
            </a:r>
            <a:r>
              <a:rPr lang="en-US" sz="1050" dirty="0" err="1"/>
              <a:t>empform</a:t>
            </a:r>
            <a:r>
              <a:rPr lang="en-US" sz="1050" dirty="0"/>
              <a:t>”), where ‘</a:t>
            </a:r>
            <a:r>
              <a:rPr lang="en-US" sz="1050" dirty="0" err="1"/>
              <a:t>empform</a:t>
            </a:r>
            <a:r>
              <a:rPr lang="en-US" sz="1050" dirty="0"/>
              <a:t>’ is a view name, the </a:t>
            </a:r>
            <a:r>
              <a:rPr lang="en-US" sz="1050" dirty="0" err="1"/>
              <a:t>viewresolver</a:t>
            </a:r>
            <a:r>
              <a:rPr lang="en-US" sz="1050" dirty="0"/>
              <a:t>  will hand the request over to the </a:t>
            </a:r>
            <a:r>
              <a:rPr lang="en-US" sz="1050" dirty="0" err="1"/>
              <a:t>RequestDispatcher</a:t>
            </a:r>
            <a:r>
              <a:rPr lang="en-US" sz="1050" dirty="0"/>
              <a:t> that will send the request to /WEB-INF/</a:t>
            </a:r>
            <a:r>
              <a:rPr lang="en-US" sz="1050" dirty="0" err="1"/>
              <a:t>jsp</a:t>
            </a:r>
            <a:r>
              <a:rPr lang="en-US" sz="1050" dirty="0"/>
              <a:t>/empform.jsp.</a:t>
            </a:r>
          </a:p>
          <a:p>
            <a:pPr algn="just">
              <a:defRPr/>
            </a:pPr>
            <a:endParaRPr lang="en-US" sz="1050" dirty="0"/>
          </a:p>
        </p:txBody>
      </p:sp>
      <p:sp>
        <p:nvSpPr>
          <p:cNvPr id="266247" name="Rectangle 5">
            <a:extLst>
              <a:ext uri="{FF2B5EF4-FFF2-40B4-BE49-F238E27FC236}">
                <a16:creationId xmlns:a16="http://schemas.microsoft.com/office/drawing/2014/main" id="{4F2E4E6D-FC74-4CFC-A2B1-84580C17C077}"/>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Rectangle 10">
            <a:extLst>
              <a:ext uri="{FF2B5EF4-FFF2-40B4-BE49-F238E27FC236}">
                <a16:creationId xmlns:a16="http://schemas.microsoft.com/office/drawing/2014/main" id="{867BABE5-20BD-4D4E-BF48-B78C05E1D8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13C82CB5-5C58-4A15-81F3-B179305EA4EB}" type="slidenum">
              <a:rPr lang="en-GB" altLang="en-US" sz="1200">
                <a:solidFill>
                  <a:srgbClr val="000000"/>
                </a:solidFill>
                <a:latin typeface="Times New Roman" panose="02020603050405020304" pitchFamily="18" charset="0"/>
              </a:rPr>
              <a:pPr eaLnBrk="1" hangingPunct="1"/>
              <a:t>104</a:t>
            </a:fld>
            <a:endParaRPr lang="en-GB" altLang="en-US" sz="1200">
              <a:solidFill>
                <a:srgbClr val="000000"/>
              </a:solidFill>
              <a:latin typeface="Times New Roman" panose="02020603050405020304" pitchFamily="18" charset="0"/>
            </a:endParaRPr>
          </a:p>
        </p:txBody>
      </p:sp>
      <p:sp>
        <p:nvSpPr>
          <p:cNvPr id="267267" name="Text Box 1">
            <a:extLst>
              <a:ext uri="{FF2B5EF4-FFF2-40B4-BE49-F238E27FC236}">
                <a16:creationId xmlns:a16="http://schemas.microsoft.com/office/drawing/2014/main" id="{884C9272-DAB5-40F7-A0CC-68DE0B400F40}"/>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DE8F44CA-D392-4AD8-8794-3E28BB81F1FE}"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104</a:t>
            </a:fld>
            <a:endParaRPr lang="en-GB" altLang="en-US" sz="1200">
              <a:solidFill>
                <a:srgbClr val="000000"/>
              </a:solidFill>
              <a:latin typeface="Times New Roman" panose="02020603050405020304" pitchFamily="18" charset="0"/>
            </a:endParaRPr>
          </a:p>
        </p:txBody>
      </p:sp>
      <p:sp>
        <p:nvSpPr>
          <p:cNvPr id="267268" name="Text Box 2">
            <a:extLst>
              <a:ext uri="{FF2B5EF4-FFF2-40B4-BE49-F238E27FC236}">
                <a16:creationId xmlns:a16="http://schemas.microsoft.com/office/drawing/2014/main" id="{09DEFF78-8F6C-4934-804A-B649FBD1A489}"/>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9B726B14-35E9-4BEE-95F2-ED687C05218F}"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104</a:t>
            </a:fld>
            <a:endParaRPr lang="en-GB" altLang="en-US" sz="1200">
              <a:solidFill>
                <a:srgbClr val="000000"/>
              </a:solidFill>
              <a:latin typeface="Times New Roman" panose="02020603050405020304" pitchFamily="18" charset="0"/>
            </a:endParaRPr>
          </a:p>
        </p:txBody>
      </p:sp>
      <p:sp>
        <p:nvSpPr>
          <p:cNvPr id="267269" name="Text Box 3">
            <a:extLst>
              <a:ext uri="{FF2B5EF4-FFF2-40B4-BE49-F238E27FC236}">
                <a16:creationId xmlns:a16="http://schemas.microsoft.com/office/drawing/2014/main" id="{A7408445-2641-4BEC-9421-8F81AE94F960}"/>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62150" name="Rectangle 4">
            <a:extLst>
              <a:ext uri="{FF2B5EF4-FFF2-40B4-BE49-F238E27FC236}">
                <a16:creationId xmlns:a16="http://schemas.microsoft.com/office/drawing/2014/main" id="{B67A1264-524D-40F2-95FD-41F8EBEF64E1}"/>
              </a:ext>
            </a:extLst>
          </p:cNvPr>
          <p:cNvSpPr>
            <a:spLocks noGrp="1" noChangeArrowheads="1"/>
          </p:cNvSpPr>
          <p:nvPr>
            <p:ph type="body"/>
          </p:nvPr>
        </p:nvSpPr>
        <p:spPr>
          <a:xfrm>
            <a:off x="701675" y="4421188"/>
            <a:ext cx="5608638" cy="4187825"/>
          </a:xfrm>
          <a:ln/>
        </p:spPr>
        <p:txBody>
          <a:bodyPr/>
          <a:lstStyle/>
          <a:p>
            <a:pPr algn="just">
              <a:defRPr/>
            </a:pPr>
            <a:r>
              <a:rPr lang="en-US" sz="1050" b="1" dirty="0"/>
              <a:t>Steps done on receipt of the request…</a:t>
            </a:r>
          </a:p>
          <a:p>
            <a:pPr marL="228600" indent="-228600" algn="just">
              <a:buFont typeface="+mj-lt"/>
              <a:buAutoNum type="arabicPeriod"/>
              <a:defRPr/>
            </a:pPr>
            <a:r>
              <a:rPr lang="en-US" sz="1050" dirty="0"/>
              <a:t>The request is intercepted and directed towards </a:t>
            </a:r>
            <a:r>
              <a:rPr lang="en-US" sz="1050" dirty="0" err="1"/>
              <a:t>DispatchServlet</a:t>
            </a:r>
            <a:endParaRPr lang="en-US" sz="1050" dirty="0"/>
          </a:p>
          <a:p>
            <a:pPr marL="228600" indent="-228600" algn="just">
              <a:buFont typeface="+mj-lt"/>
              <a:buAutoNum type="arabicPeriod"/>
              <a:defRPr/>
            </a:pPr>
            <a:r>
              <a:rPr lang="en-US" sz="1050" dirty="0"/>
              <a:t>The dispatch servlet refers request to </a:t>
            </a:r>
            <a:r>
              <a:rPr lang="en-US" sz="1050" dirty="0" err="1"/>
              <a:t>MappingHandler</a:t>
            </a:r>
            <a:r>
              <a:rPr lang="en-US" sz="1050" dirty="0"/>
              <a:t> to know to whom to direct the request.  Certainly the request is directed towards </a:t>
            </a:r>
            <a:r>
              <a:rPr lang="en-US" sz="1050" dirty="0" err="1"/>
              <a:t>EmpFormController</a:t>
            </a:r>
            <a:r>
              <a:rPr lang="en-US" sz="1050" dirty="0"/>
              <a:t>, particularly the </a:t>
            </a:r>
            <a:r>
              <a:rPr lang="en-US" sz="1050" dirty="0" err="1"/>
              <a:t>the</a:t>
            </a:r>
            <a:r>
              <a:rPr lang="en-US" sz="1050" dirty="0"/>
              <a:t> </a:t>
            </a:r>
            <a:r>
              <a:rPr lang="en-US" sz="1050" dirty="0" err="1"/>
              <a:t>handleRequest</a:t>
            </a:r>
            <a:r>
              <a:rPr lang="en-US" sz="1050" dirty="0"/>
              <a:t>() method.</a:t>
            </a:r>
          </a:p>
          <a:p>
            <a:pPr marL="228600" indent="-228600" algn="just">
              <a:buFont typeface="+mj-lt"/>
              <a:buAutoNum type="arabicPeriod"/>
              <a:defRPr/>
            </a:pPr>
            <a:r>
              <a:rPr lang="en-US" sz="1050" dirty="0"/>
              <a:t>The method returns </a:t>
            </a:r>
            <a:r>
              <a:rPr lang="en-US" sz="1050" dirty="0" err="1"/>
              <a:t>ModelAndView</a:t>
            </a:r>
            <a:r>
              <a:rPr lang="en-US" sz="1050" dirty="0"/>
              <a:t> instance with URL name of the next JSP in sequence.  In example, this </a:t>
            </a:r>
            <a:r>
              <a:rPr lang="en-US" sz="1050" dirty="0" err="1"/>
              <a:t>url</a:t>
            </a:r>
            <a:r>
              <a:rPr lang="en-US" sz="1050" dirty="0"/>
              <a:t> is ‘</a:t>
            </a:r>
            <a:r>
              <a:rPr lang="en-US" sz="1050" dirty="0" err="1"/>
              <a:t>empform</a:t>
            </a:r>
            <a:r>
              <a:rPr lang="en-US" sz="1050" dirty="0"/>
              <a:t>’.</a:t>
            </a:r>
          </a:p>
          <a:p>
            <a:pPr marL="228600" indent="-228600" algn="just">
              <a:buFont typeface="+mj-lt"/>
              <a:buAutoNum type="arabicPeriod"/>
              <a:defRPr/>
            </a:pPr>
            <a:r>
              <a:rPr lang="en-US" sz="1050" dirty="0"/>
              <a:t>The </a:t>
            </a:r>
            <a:r>
              <a:rPr lang="en-US" sz="1050" dirty="0" err="1"/>
              <a:t>ViewResolver</a:t>
            </a:r>
            <a:r>
              <a:rPr lang="en-US" sz="1050" dirty="0"/>
              <a:t> uniquely identifies the next web component to whom to direct the request.  So the </a:t>
            </a:r>
            <a:r>
              <a:rPr lang="en-US" sz="1050" dirty="0" err="1"/>
              <a:t>url</a:t>
            </a:r>
            <a:r>
              <a:rPr lang="en-US" sz="1050" dirty="0"/>
              <a:t> is uniquely mapped with /WEB-INF/</a:t>
            </a:r>
            <a:r>
              <a:rPr lang="en-US" sz="1050" dirty="0" err="1"/>
              <a:t>jsp</a:t>
            </a:r>
            <a:r>
              <a:rPr lang="en-US" sz="1050" dirty="0"/>
              <a:t>/empform.jsp.</a:t>
            </a:r>
          </a:p>
          <a:p>
            <a:pPr marL="228600" indent="-228600" algn="just">
              <a:buFont typeface="+mj-lt"/>
              <a:buAutoNum type="arabicPeriod"/>
              <a:defRPr/>
            </a:pPr>
            <a:r>
              <a:rPr lang="en-US" sz="1050" dirty="0"/>
              <a:t>The empform.jsp creates web page for client to allow him to enter names and click on submit button.  The FORM ACTION tag refers the URL for </a:t>
            </a:r>
            <a:r>
              <a:rPr lang="en-US" sz="1050" dirty="0" err="1"/>
              <a:t>saveempform.do</a:t>
            </a:r>
            <a:r>
              <a:rPr lang="en-US" sz="1050" dirty="0"/>
              <a:t>.</a:t>
            </a:r>
          </a:p>
          <a:p>
            <a:pPr marL="228600" indent="-228600" algn="just">
              <a:buFont typeface="+mj-lt"/>
              <a:buAutoNum type="arabicPeriod"/>
              <a:defRPr/>
            </a:pPr>
            <a:r>
              <a:rPr lang="en-US" sz="1050" dirty="0"/>
              <a:t>This request again is intercepted by </a:t>
            </a:r>
            <a:r>
              <a:rPr lang="en-US" sz="1050" dirty="0" err="1"/>
              <a:t>DispatchServlet</a:t>
            </a:r>
            <a:r>
              <a:rPr lang="en-US" sz="1050" dirty="0"/>
              <a:t> which refers the request to </a:t>
            </a:r>
            <a:r>
              <a:rPr lang="en-US" sz="1050" dirty="0" err="1"/>
              <a:t>MappingHandler</a:t>
            </a:r>
            <a:r>
              <a:rPr lang="en-US" sz="1050" dirty="0"/>
              <a:t> to know whom to direct.  And the request is directed toward EmpSaveController.java. </a:t>
            </a:r>
          </a:p>
          <a:p>
            <a:pPr marL="228600" indent="-228600" algn="just">
              <a:buFont typeface="+mj-lt"/>
              <a:buAutoNum type="arabicPeriod"/>
              <a:defRPr/>
            </a:pPr>
            <a:r>
              <a:rPr lang="en-US" sz="1050" dirty="0"/>
              <a:t>The </a:t>
            </a:r>
            <a:r>
              <a:rPr lang="en-US" sz="1050" dirty="0" err="1"/>
              <a:t>handleRequest</a:t>
            </a:r>
            <a:r>
              <a:rPr lang="en-US" sz="1050" dirty="0"/>
              <a:t>() of EmpSaveController.java returns URL for ‘success’.</a:t>
            </a:r>
          </a:p>
          <a:p>
            <a:pPr marL="228600" indent="-228600" algn="just">
              <a:buFont typeface="+mj-lt"/>
              <a:buAutoNum type="arabicPeriod"/>
              <a:defRPr/>
            </a:pPr>
            <a:r>
              <a:rPr lang="en-US" sz="1050" dirty="0"/>
              <a:t>The </a:t>
            </a:r>
            <a:r>
              <a:rPr lang="en-US" sz="1050" dirty="0" err="1"/>
              <a:t>viewResolver</a:t>
            </a:r>
            <a:r>
              <a:rPr lang="en-US" sz="1050" dirty="0"/>
              <a:t> identifies success.jsp as next target.</a:t>
            </a:r>
          </a:p>
          <a:p>
            <a:pPr marL="228600" indent="-228600" algn="just">
              <a:buFont typeface="+mj-lt"/>
              <a:buAutoNum type="arabicPeriod"/>
              <a:defRPr/>
            </a:pPr>
            <a:r>
              <a:rPr lang="en-US" sz="1050" dirty="0"/>
              <a:t>The success.jsp creates a last and final page for client.</a:t>
            </a:r>
            <a:endParaRPr lang="en-US" sz="1050" dirty="0">
              <a:solidFill>
                <a:schemeClr val="tx1"/>
              </a:solidFill>
            </a:endParaRPr>
          </a:p>
        </p:txBody>
      </p:sp>
      <p:sp>
        <p:nvSpPr>
          <p:cNvPr id="267271" name="Rectangle 5">
            <a:extLst>
              <a:ext uri="{FF2B5EF4-FFF2-40B4-BE49-F238E27FC236}">
                <a16:creationId xmlns:a16="http://schemas.microsoft.com/office/drawing/2014/main" id="{892E3217-ADBA-4679-9DFD-692527642058}"/>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117</a:t>
            </a:fld>
            <a:endParaRPr lang="en-US" dirty="0">
              <a:solidFill>
                <a:prstClr val="black"/>
              </a:solidFill>
            </a:endParaRPr>
          </a:p>
        </p:txBody>
      </p:sp>
    </p:spTree>
    <p:extLst>
      <p:ext uri="{BB962C8B-B14F-4D97-AF65-F5344CB8AC3E}">
        <p14:creationId xmlns:p14="http://schemas.microsoft.com/office/powerpoint/2010/main" val="837163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6DC10-7DDF-436C-802A-9238181F71CA}" type="slidenum">
              <a:rPr lang="en-US" smtClean="0"/>
              <a:pPr/>
              <a:t>118</a:t>
            </a:fld>
            <a:endParaRPr lang="en-US"/>
          </a:p>
        </p:txBody>
      </p:sp>
    </p:spTree>
    <p:extLst>
      <p:ext uri="{BB962C8B-B14F-4D97-AF65-F5344CB8AC3E}">
        <p14:creationId xmlns:p14="http://schemas.microsoft.com/office/powerpoint/2010/main" val="3969722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6DC10-7DDF-436C-802A-9238181F71CA}" type="slidenum">
              <a:rPr lang="en-US" smtClean="0"/>
              <a:pPr/>
              <a:t>119</a:t>
            </a:fld>
            <a:endParaRPr lang="en-US"/>
          </a:p>
        </p:txBody>
      </p:sp>
    </p:spTree>
    <p:extLst>
      <p:ext uri="{BB962C8B-B14F-4D97-AF65-F5344CB8AC3E}">
        <p14:creationId xmlns:p14="http://schemas.microsoft.com/office/powerpoint/2010/main" val="2653480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126</a:t>
            </a:fld>
            <a:endParaRPr lang="en-US"/>
          </a:p>
        </p:txBody>
      </p:sp>
    </p:spTree>
    <p:extLst>
      <p:ext uri="{BB962C8B-B14F-4D97-AF65-F5344CB8AC3E}">
        <p14:creationId xmlns:p14="http://schemas.microsoft.com/office/powerpoint/2010/main" val="228814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6DC10-7DDF-436C-802A-9238181F71CA}" type="slidenum">
              <a:rPr lang="en-US" smtClean="0"/>
              <a:pPr/>
              <a:t>3</a:t>
            </a:fld>
            <a:endParaRPr lang="en-US"/>
          </a:p>
        </p:txBody>
      </p:sp>
    </p:spTree>
    <p:extLst>
      <p:ext uri="{BB962C8B-B14F-4D97-AF65-F5344CB8AC3E}">
        <p14:creationId xmlns:p14="http://schemas.microsoft.com/office/powerpoint/2010/main" val="396972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92011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57784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75057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96939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895801">
              <a:lnSpc>
                <a:spcPct val="90000"/>
              </a:lnSpc>
              <a:spcAft>
                <a:spcPts val="326"/>
              </a:spcAft>
              <a:defRPr/>
            </a:pPr>
            <a:r>
              <a:rPr lang="en-US" dirty="0"/>
              <a:t>3 Slides - 5-10</a:t>
            </a:r>
            <a:r>
              <a:rPr lang="en-US" baseline="0" dirty="0"/>
              <a:t> Minute Discussion – Good to understand customers cloud strategy and see if S+S and Leveraging Existing Investments is important to them.  Find out what cloud vendors and solutions they are evaluating.  </a:t>
            </a:r>
          </a:p>
          <a:p>
            <a:pPr defTabSz="895801">
              <a:lnSpc>
                <a:spcPct val="90000"/>
              </a:lnSpc>
              <a:spcAft>
                <a:spcPts val="326"/>
              </a:spcAft>
              <a:defRPr/>
            </a:pPr>
            <a:endParaRPr lang="en-US" baseline="0" dirty="0"/>
          </a:p>
          <a:p>
            <a:pPr defTabSz="895801">
              <a:lnSpc>
                <a:spcPct val="90000"/>
              </a:lnSpc>
              <a:spcAft>
                <a:spcPts val="326"/>
              </a:spcAft>
              <a:defRPr/>
            </a:pPr>
            <a:r>
              <a:rPr lang="en-US" dirty="0"/>
              <a:t>For more details on the cloud definitions see </a:t>
            </a:r>
            <a:r>
              <a:rPr lang="en-US" dirty="0" err="1">
                <a:hlinkClick r:id="" action="ppaction://noaction"/>
              </a:rPr>
              <a:t>wikipedia</a:t>
            </a:r>
            <a:endParaRPr lang="en-US" dirty="0"/>
          </a:p>
          <a:p>
            <a:r>
              <a:rPr lang="en-US" dirty="0"/>
              <a:t>http://en.wikipedia.org/wiki/Cloud_computing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9777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8" name="Rectangle 10">
            <a:extLst>
              <a:ext uri="{FF2B5EF4-FFF2-40B4-BE49-F238E27FC236}">
                <a16:creationId xmlns:a16="http://schemas.microsoft.com/office/drawing/2014/main" id="{FB908A82-FB55-4F3B-99B4-A504FF1712E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itchFamily="34" charset="-128"/>
              </a:defRPr>
            </a:lvl9pPr>
          </a:lstStyle>
          <a:p>
            <a:pPr eaLnBrk="1" hangingPunct="1"/>
            <a:fld id="{9B466D1C-7121-45C5-B592-A5736C814EB0}" type="slidenum">
              <a:rPr lang="en-GB" altLang="en-US" sz="1200">
                <a:solidFill>
                  <a:srgbClr val="000000"/>
                </a:solidFill>
                <a:latin typeface="Times New Roman" panose="02020603050405020304" pitchFamily="18" charset="0"/>
              </a:rPr>
              <a:pPr eaLnBrk="1" hangingPunct="1"/>
              <a:t>74</a:t>
            </a:fld>
            <a:endParaRPr lang="en-GB" altLang="en-US" sz="1200">
              <a:solidFill>
                <a:srgbClr val="000000"/>
              </a:solidFill>
              <a:latin typeface="Times New Roman" panose="02020603050405020304" pitchFamily="18" charset="0"/>
            </a:endParaRPr>
          </a:p>
        </p:txBody>
      </p:sp>
      <p:sp>
        <p:nvSpPr>
          <p:cNvPr id="254979" name="Text Box 1">
            <a:extLst>
              <a:ext uri="{FF2B5EF4-FFF2-40B4-BE49-F238E27FC236}">
                <a16:creationId xmlns:a16="http://schemas.microsoft.com/office/drawing/2014/main" id="{462978DC-8ABB-4534-B659-248181A2323B}"/>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CE7F1D73-DE7D-4810-9331-042BFE60B889}"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74</a:t>
            </a:fld>
            <a:endParaRPr lang="en-GB" altLang="en-US" sz="1200">
              <a:solidFill>
                <a:srgbClr val="000000"/>
              </a:solidFill>
              <a:latin typeface="Times New Roman" panose="02020603050405020304" pitchFamily="18" charset="0"/>
            </a:endParaRPr>
          </a:p>
        </p:txBody>
      </p:sp>
      <p:sp>
        <p:nvSpPr>
          <p:cNvPr id="254980" name="Text Box 2">
            <a:extLst>
              <a:ext uri="{FF2B5EF4-FFF2-40B4-BE49-F238E27FC236}">
                <a16:creationId xmlns:a16="http://schemas.microsoft.com/office/drawing/2014/main" id="{8A581530-569F-44A0-A7F7-F84A28440000}"/>
              </a:ext>
            </a:extLst>
          </p:cNvPr>
          <p:cNvSpPr txBox="1">
            <a:spLocks noChangeArrowheads="1"/>
          </p:cNvSpPr>
          <p:nvPr/>
        </p:nvSpPr>
        <p:spPr bwMode="auto">
          <a:xfrm>
            <a:off x="3975100" y="8794750"/>
            <a:ext cx="2347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240" tIns="46800" rIns="9324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itchFamily="34" charset="-128"/>
              </a:defRPr>
            </a:lvl9pPr>
          </a:lstStyle>
          <a:p>
            <a:pPr algn="r" eaLnBrk="1" hangingPunct="1">
              <a:lnSpc>
                <a:spcPct val="100000"/>
              </a:lnSpc>
              <a:buFont typeface="Symbol" panose="05050102010706020507" pitchFamily="18" charset="2"/>
              <a:buNone/>
            </a:pPr>
            <a:fld id="{D45F5E36-8145-42A6-9F07-1318387402CF}" type="slidenum">
              <a:rPr lang="en-GB" altLang="en-US" sz="1200">
                <a:solidFill>
                  <a:srgbClr val="000000"/>
                </a:solidFill>
                <a:latin typeface="Times New Roman" panose="02020603050405020304" pitchFamily="18" charset="0"/>
              </a:rPr>
              <a:pPr algn="r" eaLnBrk="1" hangingPunct="1">
                <a:lnSpc>
                  <a:spcPct val="100000"/>
                </a:lnSpc>
                <a:buFont typeface="Symbol" panose="05050102010706020507" pitchFamily="18" charset="2"/>
                <a:buNone/>
              </a:pPr>
              <a:t>74</a:t>
            </a:fld>
            <a:endParaRPr lang="en-GB" altLang="en-US" sz="1200">
              <a:solidFill>
                <a:srgbClr val="000000"/>
              </a:solidFill>
              <a:latin typeface="Times New Roman" panose="02020603050405020304" pitchFamily="18" charset="0"/>
            </a:endParaRPr>
          </a:p>
        </p:txBody>
      </p:sp>
      <p:sp>
        <p:nvSpPr>
          <p:cNvPr id="254981" name="Text Box 3">
            <a:extLst>
              <a:ext uri="{FF2B5EF4-FFF2-40B4-BE49-F238E27FC236}">
                <a16:creationId xmlns:a16="http://schemas.microsoft.com/office/drawing/2014/main" id="{6536FA5A-B2FA-45A9-92A8-A17FF81D376B}"/>
              </a:ext>
            </a:extLst>
          </p:cNvPr>
          <p:cNvSpPr txBox="1">
            <a:spLocks noChangeArrowheads="1"/>
          </p:cNvSpPr>
          <p:nvPr/>
        </p:nvSpPr>
        <p:spPr bwMode="auto">
          <a:xfrm>
            <a:off x="1181100" y="698500"/>
            <a:ext cx="4654550" cy="3490913"/>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54982" name="Rectangle 4">
            <a:extLst>
              <a:ext uri="{FF2B5EF4-FFF2-40B4-BE49-F238E27FC236}">
                <a16:creationId xmlns:a16="http://schemas.microsoft.com/office/drawing/2014/main" id="{BA1DFE43-7711-4134-919C-FA8200508D3C}"/>
              </a:ext>
            </a:extLst>
          </p:cNvPr>
          <p:cNvSpPr>
            <a:spLocks noGrp="1" noChangeArrowheads="1"/>
          </p:cNvSpPr>
          <p:nvPr>
            <p:ph type="body"/>
          </p:nvPr>
        </p:nvSpPr>
        <p:spPr>
          <a:xfrm>
            <a:off x="701675" y="4421188"/>
            <a:ext cx="5608638"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254983" name="Rectangle 5">
            <a:extLst>
              <a:ext uri="{FF2B5EF4-FFF2-40B4-BE49-F238E27FC236}">
                <a16:creationId xmlns:a16="http://schemas.microsoft.com/office/drawing/2014/main" id="{83F40AAF-5FD3-4150-BF9C-4FF9ED8E6CF7}"/>
              </a:ext>
            </a:extLst>
          </p:cNvPr>
          <p:cNvSpPr>
            <a:spLocks noGrp="1" noRot="1" noChangeAspect="1" noChangeArrowheads="1" noTextEdit="1"/>
          </p:cNvSpPr>
          <p:nvPr>
            <p:ph type="sldImg" idx="1"/>
          </p:nvPr>
        </p:nvSpPr>
        <p:spPr>
          <a:xfrm>
            <a:off x="403225" y="698500"/>
            <a:ext cx="6205538" cy="3490913"/>
          </a:xfr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5/23/2024</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5/23/2024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
            <a:extLst>
              <a:ext uri="{FF2B5EF4-FFF2-40B4-BE49-F238E27FC236}">
                <a16:creationId xmlns:a16="http://schemas.microsoft.com/office/drawing/2014/main" id="{6CA8BAAA-1FB1-43C0-B954-B762E1AF5C29}"/>
              </a:ext>
            </a:extLst>
          </p:cNvPr>
          <p:cNvSpPr>
            <a:spLocks noChangeArrowheads="1"/>
          </p:cNvSpPr>
          <p:nvPr userDrawn="1"/>
        </p:nvSpPr>
        <p:spPr bwMode="auto">
          <a:xfrm>
            <a:off x="11556790" y="6302641"/>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fld id="{8010A827-6B34-4816-8805-336167C357B4}" type="slidenum">
              <a:rPr lang="en-GB" altLang="en-US" sz="1600">
                <a:solidFill>
                  <a:srgbClr val="000000"/>
                </a:solidFill>
                <a:latin typeface="Times New Roman" panose="02020603050405020304" pitchFamily="18" charset="0"/>
              </a:rPr>
              <a:pPr eaLnBrk="1" hangingPunct="1"/>
              <a:t>‹#›</a:t>
            </a:fld>
            <a:endParaRPr lang="en-US" altLang="en-US" sz="1600" dirty="0"/>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5/23/2024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5/23/2024</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5/23/2024</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5/23/2024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5/23/2024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5/23/2024</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5/23/2024</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5/23/2024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microsoft.com/office/2007/relationships/hdphoto" Target="../media/hdphoto4.wdp"/><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9.xml"/><Relationship Id="rId5" Type="http://schemas.openxmlformats.org/officeDocument/2006/relationships/image" Target="../media/image23.JPG"/><Relationship Id="rId4" Type="http://schemas.openxmlformats.org/officeDocument/2006/relationships/image" Target="../media/image14.png"/></Relationships>
</file>

<file path=ppt/slides/_rels/slide1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119.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28.xml"/><Relationship Id="rId1" Type="http://schemas.openxmlformats.org/officeDocument/2006/relationships/slideLayout" Target="../slideLayouts/slideLayout27.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5.xml.rels><?xml version="1.0" encoding="UTF-8" standalone="yes"?>
<Relationships xmlns="http://schemas.openxmlformats.org/package/2006/relationships"><Relationship Id="rId2" Type="http://schemas.openxmlformats.org/officeDocument/2006/relationships/hyperlink" Target="mailto:makarandbhoir@synergetics-india.com" TargetMode="External"/><Relationship Id="rId1" Type="http://schemas.openxmlformats.org/officeDocument/2006/relationships/slideLayout" Target="../slideLayouts/slideLayout29.xml"/></Relationships>
</file>

<file path=ppt/slides/_rels/slide126.xml.rels><?xml version="1.0" encoding="UTF-8" standalone="yes"?>
<Relationships xmlns="http://schemas.openxmlformats.org/package/2006/relationships"><Relationship Id="rId3" Type="http://schemas.openxmlformats.org/officeDocument/2006/relationships/hyperlink" Target="https://docs.spring.io/spring/docs/current/spring-framework-reference/" TargetMode="External"/><Relationship Id="rId2" Type="http://schemas.openxmlformats.org/officeDocument/2006/relationships/notesSlide" Target="../notesSlides/notesSlide29.xml"/><Relationship Id="rId1" Type="http://schemas.openxmlformats.org/officeDocument/2006/relationships/slideLayout" Target="../slideLayouts/slideLayout28.xml"/><Relationship Id="rId6" Type="http://schemas.openxmlformats.org/officeDocument/2006/relationships/hyperlink" Target="https://www.journaldev.com/20714/spring-5" TargetMode="External"/><Relationship Id="rId5" Type="http://schemas.openxmlformats.org/officeDocument/2006/relationships/hyperlink" Target="https://www.baeldung.com/spring-5" TargetMode="External"/><Relationship Id="rId4" Type="http://schemas.openxmlformats.org/officeDocument/2006/relationships/hyperlink" Target="https://howtodoinjava.com/spring-5-tutorial/"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EED4D1-2C9B-4556-B1D8-7DBA7A7C3797}"/>
              </a:ext>
            </a:extLst>
          </p:cNvPr>
          <p:cNvSpPr>
            <a:spLocks noGrp="1"/>
          </p:cNvSpPr>
          <p:nvPr>
            <p:ph type="ctrTitle"/>
          </p:nvPr>
        </p:nvSpPr>
        <p:spPr>
          <a:xfrm>
            <a:off x="3398291" y="3246783"/>
            <a:ext cx="8311487" cy="1411354"/>
          </a:xfrm>
        </p:spPr>
        <p:txBody>
          <a:bodyPr>
            <a:normAutofit/>
          </a:bodyPr>
          <a:lstStyle/>
          <a:p>
            <a:r>
              <a:rPr lang="en-US" dirty="0"/>
              <a:t>Spring 5 JEE Application Development</a:t>
            </a:r>
          </a:p>
        </p:txBody>
      </p:sp>
      <p:sp>
        <p:nvSpPr>
          <p:cNvPr id="2" name="Text Placeholder 1"/>
          <p:cNvSpPr>
            <a:spLocks noGrp="1"/>
          </p:cNvSpPr>
          <p:nvPr>
            <p:ph type="subTitle" idx="1"/>
          </p:nvPr>
        </p:nvSpPr>
        <p:spPr/>
        <p:txBody>
          <a:bodyPr>
            <a:normAutofit/>
          </a:bodyPr>
          <a:lstStyle/>
          <a:p>
            <a:r>
              <a:rPr lang="en-US" sz="2800" b="1" dirty="0"/>
              <a:t>Makarand Bhoir</a:t>
            </a:r>
          </a:p>
        </p:txBody>
      </p:sp>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descr="Google Cloud Platform"/>
          <p:cNvPicPr>
            <a:picLocks noChangeAspect="1" noChangeArrowheads="1"/>
          </p:cNvPicPr>
          <p:nvPr/>
        </p:nvPicPr>
        <p:blipFill>
          <a:blip r:embed="rId3" cstate="print"/>
          <a:srcRect/>
          <a:stretch>
            <a:fillRect/>
          </a:stretch>
        </p:blipFill>
        <p:spPr bwMode="auto">
          <a:xfrm>
            <a:off x="911225" y="5663336"/>
            <a:ext cx="1938438" cy="247940"/>
          </a:xfrm>
          <a:prstGeom prst="rect">
            <a:avLst/>
          </a:prstGeom>
          <a:noFill/>
        </p:spPr>
      </p:pic>
      <p:pic>
        <p:nvPicPr>
          <p:cNvPr id="15" name="Picture 1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5152" y="6182705"/>
            <a:ext cx="1938438" cy="225258"/>
          </a:xfrm>
          <a:prstGeom prst="rect">
            <a:avLst/>
          </a:prstGeom>
        </p:spPr>
      </p:pic>
      <p:pic>
        <p:nvPicPr>
          <p:cNvPr id="13" name="Picture 2" descr="Image result for spring framework in java">
            <a:extLst>
              <a:ext uri="{FF2B5EF4-FFF2-40B4-BE49-F238E27FC236}">
                <a16:creationId xmlns:a16="http://schemas.microsoft.com/office/drawing/2014/main" id="{DA886F29-9921-4F9A-A42B-5D61FBAB83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8198" y="4040475"/>
            <a:ext cx="1607506" cy="94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C319-68CF-4AB3-8784-BFEF8EFDD988}"/>
              </a:ext>
            </a:extLst>
          </p:cNvPr>
          <p:cNvSpPr>
            <a:spLocks noGrp="1"/>
          </p:cNvSpPr>
          <p:nvPr>
            <p:ph type="title"/>
          </p:nvPr>
        </p:nvSpPr>
        <p:spPr/>
        <p:txBody>
          <a:bodyPr/>
          <a:lstStyle/>
          <a:p>
            <a:r>
              <a:rPr lang="en-US" dirty="0" err="1"/>
              <a:t>IoC</a:t>
            </a:r>
            <a:r>
              <a:rPr lang="en-US" dirty="0"/>
              <a:t>/DI in Spring</a:t>
            </a:r>
            <a:endParaRPr lang="en-IN" dirty="0"/>
          </a:p>
        </p:txBody>
      </p:sp>
      <p:sp>
        <p:nvSpPr>
          <p:cNvPr id="3" name="Content Placeholder 2">
            <a:extLst>
              <a:ext uri="{FF2B5EF4-FFF2-40B4-BE49-F238E27FC236}">
                <a16:creationId xmlns:a16="http://schemas.microsoft.com/office/drawing/2014/main" id="{22410FF6-95B9-4149-8868-5B6029C910DE}"/>
              </a:ext>
            </a:extLst>
          </p:cNvPr>
          <p:cNvSpPr>
            <a:spLocks noGrp="1"/>
          </p:cNvSpPr>
          <p:nvPr>
            <p:ph idx="1"/>
          </p:nvPr>
        </p:nvSpPr>
        <p:spPr/>
        <p:txBody>
          <a:bodyPr/>
          <a:lstStyle/>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a:solidFill>
                  <a:srgbClr val="000000"/>
                </a:solidFill>
                <a:latin typeface="Times New Roman" pitchFamily="18" charset="0"/>
              </a:rPr>
              <a:t>The </a:t>
            </a:r>
            <a:r>
              <a:rPr lang="en-GB" sz="2200" dirty="0" err="1">
                <a:solidFill>
                  <a:srgbClr val="000000"/>
                </a:solidFill>
                <a:latin typeface="Times New Roman" pitchFamily="18" charset="0"/>
              </a:rPr>
              <a:t>IoC</a:t>
            </a:r>
            <a:r>
              <a:rPr lang="en-GB" sz="2200" dirty="0">
                <a:solidFill>
                  <a:srgbClr val="000000"/>
                </a:solidFill>
                <a:latin typeface="Times New Roman" pitchFamily="18" charset="0"/>
              </a:rPr>
              <a:t> is the broader concept with two main types:</a:t>
            </a:r>
          </a:p>
          <a:p>
            <a:pPr marL="914400" lvl="1" indent="-457200">
              <a:lnSpc>
                <a:spcPct val="86000"/>
              </a:lnSpc>
              <a:buFont typeface="Times New Roman" panose="02020603050405020304" pitchFamily="18"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The dependency lookup</a:t>
            </a:r>
            <a:r>
              <a:rPr lang="en-GB" sz="2200" dirty="0">
                <a:solidFill>
                  <a:srgbClr val="000000"/>
                </a:solidFill>
                <a:latin typeface="Times New Roman" pitchFamily="18" charset="0"/>
              </a:rPr>
              <a:t>: The container provides call-backs to components and lookup context.  The component uses JNDI to do lookup of other components and resources.</a:t>
            </a:r>
          </a:p>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a:solidFill>
                  <a:srgbClr val="000000"/>
                </a:solidFill>
                <a:latin typeface="Times New Roman" pitchFamily="18" charset="0"/>
              </a:rPr>
              <a:t>	</a:t>
            </a:r>
            <a:r>
              <a:rPr lang="en-GB" sz="1800" dirty="0">
                <a:solidFill>
                  <a:srgbClr val="000000"/>
                </a:solidFill>
                <a:latin typeface="Arial Narrow" pitchFamily="34" charset="0"/>
              </a:rPr>
              <a:t>@Resource</a:t>
            </a:r>
          </a:p>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private </a:t>
            </a:r>
            <a:r>
              <a:rPr lang="en-GB" sz="1800" dirty="0" err="1">
                <a:solidFill>
                  <a:srgbClr val="000000"/>
                </a:solidFill>
                <a:latin typeface="Arial Narrow" pitchFamily="34" charset="0"/>
              </a:rPr>
              <a:t>DataSource</a:t>
            </a:r>
            <a:r>
              <a:rPr lang="en-GB" sz="1800" dirty="0">
                <a:solidFill>
                  <a:srgbClr val="000000"/>
                </a:solidFill>
                <a:latin typeface="Arial Narrow" pitchFamily="34" charset="0"/>
              </a:rPr>
              <a:t> </a:t>
            </a:r>
            <a:r>
              <a:rPr lang="en-GB" sz="1800" dirty="0" err="1">
                <a:solidFill>
                  <a:srgbClr val="000000"/>
                </a:solidFill>
                <a:latin typeface="Arial Narrow" pitchFamily="34" charset="0"/>
              </a:rPr>
              <a:t>dataSource</a:t>
            </a:r>
            <a:r>
              <a:rPr lang="en-GB" sz="1800" dirty="0">
                <a:solidFill>
                  <a:srgbClr val="000000"/>
                </a:solidFill>
                <a:latin typeface="Arial Narrow" pitchFamily="34" charset="0"/>
              </a:rPr>
              <a:t>;</a:t>
            </a:r>
          </a:p>
          <a:p>
            <a:pPr marL="914400" lvl="1" indent="-457200">
              <a:lnSpc>
                <a:spcPct val="8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914400" lvl="1" indent="-457200" algn="just">
              <a:lnSpc>
                <a:spcPct val="86000"/>
              </a:lnSpc>
              <a:buFont typeface="+mj-lt"/>
              <a:buAutoNum type="arabicPeriod" startAt="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The dependency injection</a:t>
            </a:r>
            <a:r>
              <a:rPr lang="en-GB" sz="2200" dirty="0">
                <a:solidFill>
                  <a:srgbClr val="000000"/>
                </a:solidFill>
                <a:latin typeface="Times New Roman" pitchFamily="18" charset="0"/>
              </a:rPr>
              <a:t>: </a:t>
            </a:r>
            <a:r>
              <a:rPr lang="en-GB" sz="2200" dirty="0" err="1">
                <a:solidFill>
                  <a:srgbClr val="000000"/>
                </a:solidFill>
                <a:latin typeface="Times New Roman" pitchFamily="18" charset="0"/>
              </a:rPr>
              <a:t>IoC</a:t>
            </a:r>
            <a:r>
              <a:rPr lang="en-GB" sz="2200" dirty="0">
                <a:solidFill>
                  <a:srgbClr val="000000"/>
                </a:solidFill>
                <a:latin typeface="Times New Roman" pitchFamily="18" charset="0"/>
              </a:rPr>
              <a:t> container configures the object externalizing resource lookup from application code  i.e. Dependencies are injected into object calling setter/constructor.  Object does not do lookup of resources.</a:t>
            </a:r>
          </a:p>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a:solidFill>
                  <a:srgbClr val="000000"/>
                </a:solidFill>
                <a:latin typeface="Times New Roman" pitchFamily="18" charset="0"/>
              </a:rPr>
              <a:t>	</a:t>
            </a:r>
            <a:r>
              <a:rPr lang="en-GB" sz="1800" dirty="0">
                <a:solidFill>
                  <a:srgbClr val="000000"/>
                </a:solidFill>
                <a:latin typeface="Arial Narrow" pitchFamily="34" charset="0"/>
              </a:rPr>
              <a:t>public void </a:t>
            </a:r>
            <a:r>
              <a:rPr lang="en-GB" sz="1800" dirty="0" err="1">
                <a:solidFill>
                  <a:srgbClr val="000000"/>
                </a:solidFill>
                <a:latin typeface="Arial Narrow" pitchFamily="34" charset="0"/>
              </a:rPr>
              <a:t>setDataSource</a:t>
            </a:r>
            <a:r>
              <a:rPr lang="en-GB" sz="1800" dirty="0">
                <a:solidFill>
                  <a:srgbClr val="000000"/>
                </a:solidFill>
                <a:latin typeface="Arial Narrow" pitchFamily="34" charset="0"/>
              </a:rPr>
              <a:t>(</a:t>
            </a:r>
            <a:r>
              <a:rPr lang="en-GB" sz="1800" dirty="0" err="1">
                <a:solidFill>
                  <a:srgbClr val="000000"/>
                </a:solidFill>
                <a:latin typeface="Arial Narrow" pitchFamily="34" charset="0"/>
              </a:rPr>
              <a:t>DataSource</a:t>
            </a:r>
            <a:r>
              <a:rPr lang="en-GB" sz="1800" dirty="0">
                <a:solidFill>
                  <a:srgbClr val="000000"/>
                </a:solidFill>
                <a:latin typeface="Arial Narrow" pitchFamily="34" charset="0"/>
              </a:rPr>
              <a:t> ds){</a:t>
            </a:r>
          </a:p>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a:t>
            </a:r>
            <a:r>
              <a:rPr lang="en-GB" sz="1800" dirty="0" err="1">
                <a:solidFill>
                  <a:srgbClr val="000000"/>
                </a:solidFill>
                <a:latin typeface="Arial Narrow" pitchFamily="34" charset="0"/>
              </a:rPr>
              <a:t>dataSource</a:t>
            </a:r>
            <a:r>
              <a:rPr lang="en-GB" sz="1800" dirty="0">
                <a:solidFill>
                  <a:srgbClr val="000000"/>
                </a:solidFill>
                <a:latin typeface="Arial Narrow" pitchFamily="34" charset="0"/>
              </a:rPr>
              <a:t> = ds;</a:t>
            </a:r>
          </a:p>
          <a:p>
            <a:pPr marL="457200" lvl="1" indent="0">
              <a:lnSpc>
                <a:spcPct val="86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a:t>
            </a:r>
          </a:p>
          <a:p>
            <a:pPr marL="457200" lvl="1" indent="0">
              <a:buNone/>
              <a:defRPr/>
            </a:pPr>
            <a:r>
              <a:rPr lang="en-GB" sz="1800" dirty="0">
                <a:solidFill>
                  <a:schemeClr val="tx1"/>
                </a:solidFill>
                <a:latin typeface="Arial Narrow" pitchFamily="34" charset="0"/>
              </a:rPr>
              <a:t>	</a:t>
            </a:r>
            <a:r>
              <a:rPr lang="en-US" sz="1800" dirty="0">
                <a:solidFill>
                  <a:schemeClr val="tx1"/>
                </a:solidFill>
                <a:latin typeface="Arial Narrow" pitchFamily="34" charset="0"/>
              </a:rPr>
              <a:t> &lt;bean id=</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emp_list</a:t>
            </a:r>
            <a:r>
              <a:rPr lang="en-US" sz="1800" i="1" dirty="0">
                <a:solidFill>
                  <a:schemeClr val="tx1"/>
                </a:solidFill>
                <a:latin typeface="Arial Narrow" pitchFamily="34" charset="0"/>
              </a:rPr>
              <a:t>“  </a:t>
            </a:r>
            <a:r>
              <a:rPr lang="en-US" sz="1800" dirty="0">
                <a:solidFill>
                  <a:schemeClr val="tx1"/>
                </a:solidFill>
                <a:latin typeface="Arial Narrow" pitchFamily="34" charset="0"/>
              </a:rPr>
              <a:t>class=</a:t>
            </a:r>
            <a:r>
              <a:rPr lang="en-US" sz="1800" i="1" dirty="0">
                <a:solidFill>
                  <a:schemeClr val="tx1"/>
                </a:solidFill>
                <a:latin typeface="Arial Narrow" pitchFamily="34" charset="0"/>
              </a:rPr>
              <a:t>"pack_10_ioc.EmpDao"&gt;</a:t>
            </a:r>
          </a:p>
          <a:p>
            <a:pPr marL="457200" lvl="1" indent="0">
              <a:buNone/>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dataSource</a:t>
            </a:r>
            <a:r>
              <a:rPr lang="en-US" sz="1800" i="1" dirty="0">
                <a:solidFill>
                  <a:schemeClr val="tx1"/>
                </a:solidFill>
                <a:latin typeface="Arial Narrow" pitchFamily="34" charset="0"/>
              </a:rPr>
              <a:t>“ </a:t>
            </a:r>
            <a:r>
              <a:rPr lang="en-US" sz="1800" dirty="0">
                <a:solidFill>
                  <a:schemeClr val="tx1"/>
                </a:solidFill>
                <a:latin typeface="Arial Narrow" pitchFamily="34" charset="0"/>
              </a:rPr>
              <a:t>   ref=</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dsRefOrcl</a:t>
            </a:r>
            <a:r>
              <a:rPr lang="en-US" sz="1800" i="1" dirty="0">
                <a:solidFill>
                  <a:schemeClr val="tx1"/>
                </a:solidFill>
                <a:latin typeface="Arial Narrow" pitchFamily="34" charset="0"/>
              </a:rPr>
              <a:t>“/&gt;</a:t>
            </a:r>
          </a:p>
          <a:p>
            <a:pPr marL="457200" lvl="1" indent="0">
              <a:buNone/>
              <a:defRPr/>
            </a:pPr>
            <a:r>
              <a:rPr lang="en-US" sz="1800" dirty="0">
                <a:solidFill>
                  <a:schemeClr val="tx1"/>
                </a:solidFill>
                <a:latin typeface="Arial Narrow" pitchFamily="34" charset="0"/>
              </a:rPr>
              <a:t>   	&lt;/bean&gt;</a:t>
            </a:r>
            <a:endParaRPr lang="en-GB" sz="1800" dirty="0">
              <a:solidFill>
                <a:schemeClr val="tx1"/>
              </a:solidFill>
              <a:latin typeface="Arial Narrow" pitchFamily="34" charset="0"/>
            </a:endParaRPr>
          </a:p>
          <a:p>
            <a:endParaRPr lang="en-IN" dirty="0"/>
          </a:p>
        </p:txBody>
      </p:sp>
    </p:spTree>
    <p:extLst>
      <p:ext uri="{BB962C8B-B14F-4D97-AF65-F5344CB8AC3E}">
        <p14:creationId xmlns:p14="http://schemas.microsoft.com/office/powerpoint/2010/main" val="12150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BAB6467-FBEC-476B-B5DD-A0A0CCF9B47E}"/>
              </a:ext>
            </a:extLst>
          </p:cNvPr>
          <p:cNvSpPr>
            <a:spLocks noGrp="1"/>
          </p:cNvSpPr>
          <p:nvPr>
            <p:ph type="title"/>
          </p:nvPr>
        </p:nvSpPr>
        <p:spPr/>
        <p:txBody>
          <a:bodyPr/>
          <a:lstStyle/>
          <a:p>
            <a:pPr eaLnBrk="1" hangingPunct="1"/>
            <a:r>
              <a:rPr lang="en-US" altLang="en-US"/>
              <a:t>Why Spring MVC?</a:t>
            </a:r>
          </a:p>
        </p:txBody>
      </p:sp>
      <p:sp>
        <p:nvSpPr>
          <p:cNvPr id="3" name="Content Placeholder 2">
            <a:extLst>
              <a:ext uri="{FF2B5EF4-FFF2-40B4-BE49-F238E27FC236}">
                <a16:creationId xmlns:a16="http://schemas.microsoft.com/office/drawing/2014/main" id="{C6407D41-2432-45E7-8971-21F479AFFCBC}"/>
              </a:ext>
            </a:extLst>
          </p:cNvPr>
          <p:cNvSpPr>
            <a:spLocks noGrp="1"/>
          </p:cNvSpPr>
          <p:nvPr>
            <p:ph idx="1"/>
          </p:nvPr>
        </p:nvSpPr>
        <p:spPr/>
        <p:txBody>
          <a:bodyPr>
            <a:normAutofit/>
          </a:bodyPr>
          <a:lstStyle/>
          <a:p>
            <a:pPr algn="just" eaLnBrk="1" hangingPunct="1">
              <a:defRPr/>
            </a:pPr>
            <a:r>
              <a:rPr lang="en-US" sz="2200" dirty="0"/>
              <a:t>Solution for Web and View layer designing.  Well defined integration support for  interacting with Service Façade.</a:t>
            </a:r>
          </a:p>
          <a:p>
            <a:pPr algn="just" eaLnBrk="1" hangingPunct="1">
              <a:defRPr/>
            </a:pPr>
            <a:r>
              <a:rPr lang="en-US" sz="2200" dirty="0"/>
              <a:t>Clear separation of each role: Controller, </a:t>
            </a:r>
            <a:r>
              <a:rPr lang="en-US" sz="2200" dirty="0" err="1"/>
              <a:t>Validator</a:t>
            </a:r>
            <a:r>
              <a:rPr lang="en-US" sz="2200" dirty="0"/>
              <a:t>, Command Object, form object, Model, Handler Mapping, View resolvers.</a:t>
            </a:r>
          </a:p>
          <a:p>
            <a:pPr algn="just" eaLnBrk="1" hangingPunct="1">
              <a:defRPr/>
            </a:pPr>
            <a:r>
              <a:rPr lang="en-US" sz="2200" dirty="0"/>
              <a:t>Reusable business objects: Using existing business object as command or form object.</a:t>
            </a:r>
          </a:p>
          <a:p>
            <a:pPr algn="just" eaLnBrk="1" hangingPunct="1">
              <a:defRPr/>
            </a:pPr>
            <a:r>
              <a:rPr lang="en-US" sz="2200" dirty="0"/>
              <a:t>Customizable binding and validation: Allows business object accepting data of different types.  Treats type mismatches as application level validation errors.</a:t>
            </a:r>
          </a:p>
          <a:p>
            <a:pPr algn="just" eaLnBrk="1" hangingPunct="1">
              <a:defRPr/>
            </a:pPr>
            <a:r>
              <a:rPr lang="en-US" sz="2200" dirty="0"/>
              <a:t>Customizable handler mapping and view resolvers.</a:t>
            </a:r>
          </a:p>
          <a:p>
            <a:pPr algn="just" eaLnBrk="1" hangingPunct="1">
              <a:defRPr/>
            </a:pPr>
            <a:r>
              <a:rPr lang="en-US" sz="2200" dirty="0"/>
              <a:t>Model transfer into Map supports easy integration with different view technologies.</a:t>
            </a:r>
          </a:p>
          <a:p>
            <a:pPr algn="just" eaLnBrk="1" hangingPunct="1">
              <a:defRPr/>
            </a:pPr>
            <a:r>
              <a:rPr lang="en-US" sz="2200" dirty="0"/>
              <a:t>Simple yet powerful Spring Tag Library to provide features of data binding and theme selections.</a:t>
            </a:r>
          </a:p>
          <a:p>
            <a:pPr algn="just" eaLnBrk="1" hangingPunct="1">
              <a:defRPr/>
            </a:pPr>
            <a:r>
              <a:rPr lang="en-US" sz="2200" dirty="0"/>
              <a:t>Different web scopes like ‘request’, ‘session’, ‘application’ in addition to ‘singleton’ and ‘prototype’.</a:t>
            </a:r>
          </a:p>
          <a:p>
            <a:pPr algn="just"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6" name="Picture 2" descr="mvc">
            <a:extLst>
              <a:ext uri="{FF2B5EF4-FFF2-40B4-BE49-F238E27FC236}">
                <a16:creationId xmlns:a16="http://schemas.microsoft.com/office/drawing/2014/main" id="{E0E055AC-7ED2-4006-BFF0-5A64013B9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425" y="1723748"/>
            <a:ext cx="784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678AE2D-D002-4ABB-A422-8E7441287516}"/>
              </a:ext>
            </a:extLst>
          </p:cNvPr>
          <p:cNvSpPr>
            <a:spLocks noGrp="1"/>
          </p:cNvSpPr>
          <p:nvPr>
            <p:ph type="title"/>
          </p:nvPr>
        </p:nvSpPr>
        <p:spPr/>
        <p:txBody>
          <a:bodyPr/>
          <a:lstStyle/>
          <a:p>
            <a:r>
              <a:rPr lang="en-GB" altLang="en-US" dirty="0"/>
              <a:t>Spring MVC architecture</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69DABEF-247D-4B6D-9956-63F2719B6095}"/>
              </a:ext>
            </a:extLst>
          </p:cNvPr>
          <p:cNvSpPr>
            <a:spLocks noGrp="1"/>
          </p:cNvSpPr>
          <p:nvPr>
            <p:ph type="title"/>
          </p:nvPr>
        </p:nvSpPr>
        <p:spPr/>
        <p:txBody>
          <a:bodyPr/>
          <a:lstStyle/>
          <a:p>
            <a:pPr eaLnBrk="1" hangingPunct="1"/>
            <a:r>
              <a:rPr lang="en-US" altLang="en-US"/>
              <a:t>Role of a Web Layer and IOC</a:t>
            </a:r>
          </a:p>
        </p:txBody>
      </p:sp>
      <p:grpSp>
        <p:nvGrpSpPr>
          <p:cNvPr id="25604" name="Group 56">
            <a:extLst>
              <a:ext uri="{FF2B5EF4-FFF2-40B4-BE49-F238E27FC236}">
                <a16:creationId xmlns:a16="http://schemas.microsoft.com/office/drawing/2014/main" id="{C197F739-DF17-45ED-BD08-DDD77C2C523B}"/>
              </a:ext>
            </a:extLst>
          </p:cNvPr>
          <p:cNvGrpSpPr>
            <a:grpSpLocks/>
          </p:cNvGrpSpPr>
          <p:nvPr/>
        </p:nvGrpSpPr>
        <p:grpSpPr bwMode="auto">
          <a:xfrm>
            <a:off x="1600200" y="1295400"/>
            <a:ext cx="8991600" cy="4876800"/>
            <a:chOff x="457200" y="1295400"/>
            <a:chExt cx="8991600" cy="4876800"/>
          </a:xfrm>
        </p:grpSpPr>
        <p:sp>
          <p:nvSpPr>
            <p:cNvPr id="8" name="Flowchart: Document 7">
              <a:extLst>
                <a:ext uri="{FF2B5EF4-FFF2-40B4-BE49-F238E27FC236}">
                  <a16:creationId xmlns:a16="http://schemas.microsoft.com/office/drawing/2014/main" id="{0519999D-0E72-4F20-9E00-AB495BF884CC}"/>
                </a:ext>
              </a:extLst>
            </p:cNvPr>
            <p:cNvSpPr/>
            <p:nvPr/>
          </p:nvSpPr>
          <p:spPr>
            <a:xfrm>
              <a:off x="1371600" y="5181600"/>
              <a:ext cx="1447800" cy="990600"/>
            </a:xfrm>
            <a:prstGeom prst="flowChartDocumen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Views</a:t>
              </a:r>
            </a:p>
          </p:txBody>
        </p:sp>
        <p:grpSp>
          <p:nvGrpSpPr>
            <p:cNvPr id="25606" name="Group 54">
              <a:extLst>
                <a:ext uri="{FF2B5EF4-FFF2-40B4-BE49-F238E27FC236}">
                  <a16:creationId xmlns:a16="http://schemas.microsoft.com/office/drawing/2014/main" id="{A4F70BC1-E767-4875-9FE2-B3E95FE2250B}"/>
                </a:ext>
              </a:extLst>
            </p:cNvPr>
            <p:cNvGrpSpPr>
              <a:grpSpLocks/>
            </p:cNvGrpSpPr>
            <p:nvPr/>
          </p:nvGrpSpPr>
          <p:grpSpPr bwMode="auto">
            <a:xfrm>
              <a:off x="5791200" y="1295400"/>
              <a:ext cx="3657600" cy="2895600"/>
              <a:chOff x="5791200" y="1295400"/>
              <a:chExt cx="3657600" cy="2895600"/>
            </a:xfrm>
          </p:grpSpPr>
          <p:sp>
            <p:nvSpPr>
              <p:cNvPr id="9" name="Rectangle 8">
                <a:extLst>
                  <a:ext uri="{FF2B5EF4-FFF2-40B4-BE49-F238E27FC236}">
                    <a16:creationId xmlns:a16="http://schemas.microsoft.com/office/drawing/2014/main" id="{9670844A-1C47-4E83-8F81-ED836997F1EC}"/>
                  </a:ext>
                </a:extLst>
              </p:cNvPr>
              <p:cNvSpPr/>
              <p:nvPr/>
            </p:nvSpPr>
            <p:spPr>
              <a:xfrm>
                <a:off x="5791200" y="1295400"/>
                <a:ext cx="3657600" cy="28956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5000"/>
                  </a:lnSpc>
                  <a:buClr>
                    <a:srgbClr val="000000"/>
                  </a:buClr>
                  <a:buSzPct val="100000"/>
                  <a:buFont typeface="Times New Roman" pitchFamily="18" charset="0"/>
                  <a:buNone/>
                  <a:defRPr/>
                </a:pPr>
                <a:r>
                  <a:rPr lang="en-US" dirty="0">
                    <a:solidFill>
                      <a:schemeClr val="tx1"/>
                    </a:solidFill>
                  </a:rPr>
                  <a:t>Spring IOC</a:t>
                </a:r>
              </a:p>
            </p:txBody>
          </p:sp>
          <p:grpSp>
            <p:nvGrpSpPr>
              <p:cNvPr id="25620" name="Group 53">
                <a:extLst>
                  <a:ext uri="{FF2B5EF4-FFF2-40B4-BE49-F238E27FC236}">
                    <a16:creationId xmlns:a16="http://schemas.microsoft.com/office/drawing/2014/main" id="{7F9DA8ED-32DD-412B-91E5-BA933A336AF0}"/>
                  </a:ext>
                </a:extLst>
              </p:cNvPr>
              <p:cNvGrpSpPr>
                <a:grpSpLocks/>
              </p:cNvGrpSpPr>
              <p:nvPr/>
            </p:nvGrpSpPr>
            <p:grpSpPr bwMode="auto">
              <a:xfrm>
                <a:off x="5943600" y="2057400"/>
                <a:ext cx="2819400" cy="1828800"/>
                <a:chOff x="5943600" y="2057400"/>
                <a:chExt cx="2819400" cy="1828800"/>
              </a:xfrm>
            </p:grpSpPr>
            <p:sp>
              <p:nvSpPr>
                <p:cNvPr id="10" name="Rounded Rectangle 9">
                  <a:extLst>
                    <a:ext uri="{FF2B5EF4-FFF2-40B4-BE49-F238E27FC236}">
                      <a16:creationId xmlns:a16="http://schemas.microsoft.com/office/drawing/2014/main" id="{EB70546B-75EA-4B3C-83E2-85978515C45D}"/>
                    </a:ext>
                  </a:extLst>
                </p:cNvPr>
                <p:cNvSpPr/>
                <p:nvPr/>
              </p:nvSpPr>
              <p:spPr>
                <a:xfrm>
                  <a:off x="5943600" y="2057400"/>
                  <a:ext cx="18288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Service Façade</a:t>
                  </a:r>
                </a:p>
              </p:txBody>
            </p:sp>
            <p:sp>
              <p:nvSpPr>
                <p:cNvPr id="11" name="Rounded Rectangle 10">
                  <a:extLst>
                    <a:ext uri="{FF2B5EF4-FFF2-40B4-BE49-F238E27FC236}">
                      <a16:creationId xmlns:a16="http://schemas.microsoft.com/office/drawing/2014/main" id="{F41D1231-D5D2-4C72-883F-D23BC9B5A966}"/>
                    </a:ext>
                  </a:extLst>
                </p:cNvPr>
                <p:cNvSpPr/>
                <p:nvPr/>
              </p:nvSpPr>
              <p:spPr>
                <a:xfrm>
                  <a:off x="5943600" y="3048000"/>
                  <a:ext cx="18288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Domain Model</a:t>
                  </a:r>
                </a:p>
              </p:txBody>
            </p:sp>
            <p:sp>
              <p:nvSpPr>
                <p:cNvPr id="12" name="Rounded Rectangle 11">
                  <a:extLst>
                    <a:ext uri="{FF2B5EF4-FFF2-40B4-BE49-F238E27FC236}">
                      <a16:creationId xmlns:a16="http://schemas.microsoft.com/office/drawing/2014/main" id="{A4A3F7E8-B0C7-4858-85FD-667629212D83}"/>
                    </a:ext>
                  </a:extLst>
                </p:cNvPr>
                <p:cNvSpPr/>
                <p:nvPr/>
              </p:nvSpPr>
              <p:spPr>
                <a:xfrm rot="16200000">
                  <a:off x="7467600" y="2590800"/>
                  <a:ext cx="18288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DB Layer</a:t>
                  </a:r>
                </a:p>
              </p:txBody>
            </p:sp>
          </p:grpSp>
        </p:grpSp>
        <p:grpSp>
          <p:nvGrpSpPr>
            <p:cNvPr id="25607" name="Group 55">
              <a:extLst>
                <a:ext uri="{FF2B5EF4-FFF2-40B4-BE49-F238E27FC236}">
                  <a16:creationId xmlns:a16="http://schemas.microsoft.com/office/drawing/2014/main" id="{36080680-37BF-43CF-973E-6AE0A8037C94}"/>
                </a:ext>
              </a:extLst>
            </p:cNvPr>
            <p:cNvGrpSpPr>
              <a:grpSpLocks/>
            </p:cNvGrpSpPr>
            <p:nvPr/>
          </p:nvGrpSpPr>
          <p:grpSpPr bwMode="auto">
            <a:xfrm>
              <a:off x="457200" y="1295400"/>
              <a:ext cx="5867400" cy="3886200"/>
              <a:chOff x="457200" y="1295400"/>
              <a:chExt cx="5867400" cy="3886200"/>
            </a:xfrm>
          </p:grpSpPr>
          <p:sp>
            <p:nvSpPr>
              <p:cNvPr id="6" name="Rectangle 5">
                <a:extLst>
                  <a:ext uri="{FF2B5EF4-FFF2-40B4-BE49-F238E27FC236}">
                    <a16:creationId xmlns:a16="http://schemas.microsoft.com/office/drawing/2014/main" id="{B66DBB00-2097-4C8F-A6BB-E14B4E1AAD0D}"/>
                  </a:ext>
                </a:extLst>
              </p:cNvPr>
              <p:cNvSpPr/>
              <p:nvPr/>
            </p:nvSpPr>
            <p:spPr>
              <a:xfrm>
                <a:off x="1447800" y="1295400"/>
                <a:ext cx="4114800" cy="28956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5000"/>
                  </a:lnSpc>
                  <a:buClr>
                    <a:srgbClr val="000000"/>
                  </a:buClr>
                  <a:buSzPct val="100000"/>
                  <a:buFont typeface="Times New Roman" pitchFamily="18" charset="0"/>
                  <a:buNone/>
                  <a:defRPr/>
                </a:pPr>
                <a:r>
                  <a:rPr lang="en-US" dirty="0">
                    <a:solidFill>
                      <a:schemeClr val="tx1"/>
                    </a:solidFill>
                  </a:rPr>
                  <a:t>Spring MVC (Web layer)</a:t>
                </a:r>
              </a:p>
            </p:txBody>
          </p:sp>
          <p:grpSp>
            <p:nvGrpSpPr>
              <p:cNvPr id="25609" name="Group 52">
                <a:extLst>
                  <a:ext uri="{FF2B5EF4-FFF2-40B4-BE49-F238E27FC236}">
                    <a16:creationId xmlns:a16="http://schemas.microsoft.com/office/drawing/2014/main" id="{3AA4D62F-543F-487B-9E43-18E7C8E277C9}"/>
                  </a:ext>
                </a:extLst>
              </p:cNvPr>
              <p:cNvGrpSpPr>
                <a:grpSpLocks/>
              </p:cNvGrpSpPr>
              <p:nvPr/>
            </p:nvGrpSpPr>
            <p:grpSpPr bwMode="auto">
              <a:xfrm>
                <a:off x="457200" y="1905001"/>
                <a:ext cx="5867400" cy="3276599"/>
                <a:chOff x="457200" y="1905001"/>
                <a:chExt cx="5867400" cy="3276599"/>
              </a:xfrm>
            </p:grpSpPr>
            <p:sp>
              <p:nvSpPr>
                <p:cNvPr id="5" name="Rounded Rectangle 4">
                  <a:extLst>
                    <a:ext uri="{FF2B5EF4-FFF2-40B4-BE49-F238E27FC236}">
                      <a16:creationId xmlns:a16="http://schemas.microsoft.com/office/drawing/2014/main" id="{64A5D39F-8EA0-44FB-AB64-F6C911DD2FB4}"/>
                    </a:ext>
                  </a:extLst>
                </p:cNvPr>
                <p:cNvSpPr/>
                <p:nvPr/>
              </p:nvSpPr>
              <p:spPr>
                <a:xfrm rot="16200000">
                  <a:off x="1219200" y="2438400"/>
                  <a:ext cx="18288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Front  Controller</a:t>
                  </a:r>
                </a:p>
              </p:txBody>
            </p:sp>
            <p:sp>
              <p:nvSpPr>
                <p:cNvPr id="7" name="Oval 6">
                  <a:extLst>
                    <a:ext uri="{FF2B5EF4-FFF2-40B4-BE49-F238E27FC236}">
                      <a16:creationId xmlns:a16="http://schemas.microsoft.com/office/drawing/2014/main" id="{940D6B4B-62A6-4641-BF0A-D852FC7EB013}"/>
                    </a:ext>
                  </a:extLst>
                </p:cNvPr>
                <p:cNvSpPr/>
                <p:nvPr/>
              </p:nvSpPr>
              <p:spPr>
                <a:xfrm>
                  <a:off x="3200400" y="2514600"/>
                  <a:ext cx="1981200" cy="685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Controller</a:t>
                  </a:r>
                </a:p>
              </p:txBody>
            </p:sp>
            <p:sp>
              <p:nvSpPr>
                <p:cNvPr id="45" name="Down Arrow 44">
                  <a:extLst>
                    <a:ext uri="{FF2B5EF4-FFF2-40B4-BE49-F238E27FC236}">
                      <a16:creationId xmlns:a16="http://schemas.microsoft.com/office/drawing/2014/main" id="{CF98E632-CBD4-4504-873F-D5CD2C7F2F67}"/>
                    </a:ext>
                  </a:extLst>
                </p:cNvPr>
                <p:cNvSpPr/>
                <p:nvPr/>
              </p:nvSpPr>
              <p:spPr>
                <a:xfrm>
                  <a:off x="2079625" y="3706813"/>
                  <a:ext cx="533400" cy="1474787"/>
                </a:xfrm>
                <a:prstGeom prst="down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MO</a:t>
                  </a:r>
                </a:p>
                <a:p>
                  <a:pPr algn="ctr">
                    <a:lnSpc>
                      <a:spcPct val="95000"/>
                    </a:lnSpc>
                    <a:buClr>
                      <a:srgbClr val="000000"/>
                    </a:buClr>
                    <a:buSzPct val="100000"/>
                    <a:buFont typeface="Times New Roman" pitchFamily="18" charset="0"/>
                    <a:buNone/>
                    <a:defRPr/>
                  </a:pPr>
                  <a:r>
                    <a:rPr lang="en-US" dirty="0">
                      <a:solidFill>
                        <a:schemeClr val="tx1"/>
                      </a:solidFill>
                    </a:rPr>
                    <a:t>D</a:t>
                  </a:r>
                </a:p>
                <a:p>
                  <a:pPr algn="ctr">
                    <a:lnSpc>
                      <a:spcPct val="95000"/>
                    </a:lnSpc>
                    <a:buClr>
                      <a:srgbClr val="000000"/>
                    </a:buClr>
                    <a:buSzPct val="100000"/>
                    <a:buFont typeface="Times New Roman" pitchFamily="18" charset="0"/>
                    <a:buNone/>
                    <a:defRPr/>
                  </a:pPr>
                  <a:r>
                    <a:rPr lang="en-US" dirty="0">
                      <a:solidFill>
                        <a:schemeClr val="tx1"/>
                      </a:solidFill>
                    </a:rPr>
                    <a:t>E</a:t>
                  </a:r>
                </a:p>
                <a:p>
                  <a:pPr algn="ctr">
                    <a:lnSpc>
                      <a:spcPct val="95000"/>
                    </a:lnSpc>
                    <a:buClr>
                      <a:srgbClr val="000000"/>
                    </a:buClr>
                    <a:buSzPct val="100000"/>
                    <a:buFont typeface="Times New Roman" pitchFamily="18" charset="0"/>
                    <a:buNone/>
                    <a:defRPr/>
                  </a:pPr>
                  <a:r>
                    <a:rPr lang="en-US" dirty="0">
                      <a:solidFill>
                        <a:schemeClr val="tx1"/>
                      </a:solidFill>
                    </a:rPr>
                    <a:t>L</a:t>
                  </a:r>
                </a:p>
              </p:txBody>
            </p:sp>
            <p:sp>
              <p:nvSpPr>
                <p:cNvPr id="46" name="Up Arrow 45">
                  <a:extLst>
                    <a:ext uri="{FF2B5EF4-FFF2-40B4-BE49-F238E27FC236}">
                      <a16:creationId xmlns:a16="http://schemas.microsoft.com/office/drawing/2014/main" id="{01D33852-A585-4349-8273-DB797B7E173B}"/>
                    </a:ext>
                  </a:extLst>
                </p:cNvPr>
                <p:cNvSpPr/>
                <p:nvPr/>
              </p:nvSpPr>
              <p:spPr>
                <a:xfrm>
                  <a:off x="1676400" y="3733800"/>
                  <a:ext cx="533400" cy="1447800"/>
                </a:xfrm>
                <a:prstGeom prst="up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P</a:t>
                  </a:r>
                </a:p>
                <a:p>
                  <a:pPr algn="ctr">
                    <a:lnSpc>
                      <a:spcPct val="95000"/>
                    </a:lnSpc>
                    <a:buClr>
                      <a:srgbClr val="000000"/>
                    </a:buClr>
                    <a:buSzPct val="100000"/>
                    <a:buFont typeface="Times New Roman" pitchFamily="18" charset="0"/>
                    <a:buNone/>
                    <a:defRPr/>
                  </a:pPr>
                  <a:r>
                    <a:rPr lang="en-US" dirty="0">
                      <a:solidFill>
                        <a:schemeClr val="tx1"/>
                      </a:solidFill>
                    </a:rPr>
                    <a:t>A</a:t>
                  </a:r>
                </a:p>
                <a:p>
                  <a:pPr algn="ctr">
                    <a:lnSpc>
                      <a:spcPct val="95000"/>
                    </a:lnSpc>
                    <a:buClr>
                      <a:srgbClr val="000000"/>
                    </a:buClr>
                    <a:buSzPct val="100000"/>
                    <a:buFont typeface="Times New Roman" pitchFamily="18" charset="0"/>
                    <a:buNone/>
                    <a:defRPr/>
                  </a:pPr>
                  <a:r>
                    <a:rPr lang="en-US" dirty="0">
                      <a:solidFill>
                        <a:schemeClr val="tx1"/>
                      </a:solidFill>
                    </a:rPr>
                    <a:t>G</a:t>
                  </a:r>
                </a:p>
                <a:p>
                  <a:pPr algn="ctr">
                    <a:lnSpc>
                      <a:spcPct val="95000"/>
                    </a:lnSpc>
                    <a:buClr>
                      <a:srgbClr val="000000"/>
                    </a:buClr>
                    <a:buSzPct val="100000"/>
                    <a:buFont typeface="Times New Roman" pitchFamily="18" charset="0"/>
                    <a:buNone/>
                    <a:defRPr/>
                  </a:pPr>
                  <a:r>
                    <a:rPr lang="en-US" dirty="0">
                      <a:solidFill>
                        <a:schemeClr val="tx1"/>
                      </a:solidFill>
                    </a:rPr>
                    <a:t>E</a:t>
                  </a:r>
                </a:p>
              </p:txBody>
            </p:sp>
            <p:sp>
              <p:nvSpPr>
                <p:cNvPr id="47" name="Right Arrow 46">
                  <a:extLst>
                    <a:ext uri="{FF2B5EF4-FFF2-40B4-BE49-F238E27FC236}">
                      <a16:creationId xmlns:a16="http://schemas.microsoft.com/office/drawing/2014/main" id="{4D0600E9-265A-42EC-A956-B90EB9D660BC}"/>
                    </a:ext>
                  </a:extLst>
                </p:cNvPr>
                <p:cNvSpPr/>
                <p:nvPr/>
              </p:nvSpPr>
              <p:spPr>
                <a:xfrm>
                  <a:off x="457200" y="2286000"/>
                  <a:ext cx="1371600" cy="533400"/>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REQUEST</a:t>
                  </a:r>
                </a:p>
              </p:txBody>
            </p:sp>
            <p:sp>
              <p:nvSpPr>
                <p:cNvPr id="48" name="Left Arrow 47">
                  <a:extLst>
                    <a:ext uri="{FF2B5EF4-FFF2-40B4-BE49-F238E27FC236}">
                      <a16:creationId xmlns:a16="http://schemas.microsoft.com/office/drawing/2014/main" id="{1C4C5F4D-8BBB-4DFC-B7F8-537EBE0D7CA6}"/>
                    </a:ext>
                  </a:extLst>
                </p:cNvPr>
                <p:cNvSpPr/>
                <p:nvPr/>
              </p:nvSpPr>
              <p:spPr>
                <a:xfrm>
                  <a:off x="457200" y="2819400"/>
                  <a:ext cx="1371600" cy="609600"/>
                </a:xfrm>
                <a:prstGeom prst="lef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RESPONSE</a:t>
                  </a:r>
                </a:p>
              </p:txBody>
            </p:sp>
            <p:sp>
              <p:nvSpPr>
                <p:cNvPr id="50" name="Right Arrow 49">
                  <a:extLst>
                    <a:ext uri="{FF2B5EF4-FFF2-40B4-BE49-F238E27FC236}">
                      <a16:creationId xmlns:a16="http://schemas.microsoft.com/office/drawing/2014/main" id="{0BC8ADF1-AACE-4F2A-8372-FA1F427C9F95}"/>
                    </a:ext>
                  </a:extLst>
                </p:cNvPr>
                <p:cNvSpPr/>
                <p:nvPr/>
              </p:nvSpPr>
              <p:spPr>
                <a:xfrm>
                  <a:off x="2392363" y="2484438"/>
                  <a:ext cx="960437" cy="411162"/>
                </a:xfrm>
                <a:prstGeom prs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100" dirty="0">
                      <a:solidFill>
                        <a:schemeClr val="tx1"/>
                      </a:solidFill>
                    </a:rPr>
                    <a:t>REQUEST</a:t>
                  </a:r>
                </a:p>
              </p:txBody>
            </p:sp>
            <p:sp>
              <p:nvSpPr>
                <p:cNvPr id="51" name="Left Arrow 50">
                  <a:extLst>
                    <a:ext uri="{FF2B5EF4-FFF2-40B4-BE49-F238E27FC236}">
                      <a16:creationId xmlns:a16="http://schemas.microsoft.com/office/drawing/2014/main" id="{106C46C4-D293-4B9E-8FCC-2050B7FE42BE}"/>
                    </a:ext>
                  </a:extLst>
                </p:cNvPr>
                <p:cNvSpPr/>
                <p:nvPr/>
              </p:nvSpPr>
              <p:spPr>
                <a:xfrm>
                  <a:off x="2362200" y="2819400"/>
                  <a:ext cx="990600" cy="381000"/>
                </a:xfrm>
                <a:prstGeom prst="lef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a:solidFill>
                        <a:schemeClr val="tx1"/>
                      </a:solidFill>
                    </a:rPr>
                    <a:t>Model</a:t>
                  </a:r>
                </a:p>
              </p:txBody>
            </p:sp>
            <p:sp>
              <p:nvSpPr>
                <p:cNvPr id="52" name="Left-Right Arrow 51">
                  <a:extLst>
                    <a:ext uri="{FF2B5EF4-FFF2-40B4-BE49-F238E27FC236}">
                      <a16:creationId xmlns:a16="http://schemas.microsoft.com/office/drawing/2014/main" id="{D5D42FD7-B5E0-489B-80D8-B5DD64A595A0}"/>
                    </a:ext>
                  </a:extLst>
                </p:cNvPr>
                <p:cNvSpPr/>
                <p:nvPr/>
              </p:nvSpPr>
              <p:spPr>
                <a:xfrm>
                  <a:off x="4953000" y="2590800"/>
                  <a:ext cx="1371600" cy="609600"/>
                </a:xfrm>
                <a:prstGeom prst="leftRightArrow">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a:solidFill>
                        <a:schemeClr val="tx1"/>
                      </a:solidFill>
                    </a:rPr>
                    <a:t>State, Service</a:t>
                  </a: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7159CFF-9EB9-491E-BC81-CE254F639A8F}"/>
              </a:ext>
            </a:extLst>
          </p:cNvPr>
          <p:cNvSpPr>
            <a:spLocks noGrp="1"/>
          </p:cNvSpPr>
          <p:nvPr>
            <p:ph type="title"/>
          </p:nvPr>
        </p:nvSpPr>
        <p:spPr/>
        <p:txBody>
          <a:bodyPr/>
          <a:lstStyle/>
          <a:p>
            <a:pPr eaLnBrk="1" hangingPunct="1"/>
            <a:r>
              <a:rPr lang="en-US" altLang="en-US"/>
              <a:t>MVC Components</a:t>
            </a:r>
          </a:p>
        </p:txBody>
      </p:sp>
      <p:pic>
        <p:nvPicPr>
          <p:cNvPr id="26628" name="Picture 2">
            <a:extLst>
              <a:ext uri="{FF2B5EF4-FFF2-40B4-BE49-F238E27FC236}">
                <a16:creationId xmlns:a16="http://schemas.microsoft.com/office/drawing/2014/main" id="{93AB75F7-B3AA-4F7A-A162-0514F162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00200"/>
            <a:ext cx="4267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5">
            <a:extLst>
              <a:ext uri="{FF2B5EF4-FFF2-40B4-BE49-F238E27FC236}">
                <a16:creationId xmlns:a16="http://schemas.microsoft.com/office/drawing/2014/main" id="{BE0DD851-0F72-444C-80D5-66287540C564}"/>
              </a:ext>
            </a:extLst>
          </p:cNvPr>
          <p:cNvSpPr txBox="1">
            <a:spLocks noChangeArrowheads="1"/>
          </p:cNvSpPr>
          <p:nvPr/>
        </p:nvSpPr>
        <p:spPr bwMode="auto">
          <a:xfrm>
            <a:off x="1752600" y="1219201"/>
            <a:ext cx="44958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bg1"/>
                </a:solidFill>
                <a:latin typeface="Times New Roman" panose="02020603050405020304" pitchFamily="18" charset="0"/>
                <a:ea typeface="Arial Unicode MS" pitchFamily="34" charset="-128"/>
              </a:defRPr>
            </a:lvl1pPr>
            <a:lvl2pPr marL="742950" indent="-285750" eaLnBrk="0" hangingPunct="0">
              <a:defRPr sz="2400" u="sng">
                <a:solidFill>
                  <a:schemeClr val="bg1"/>
                </a:solidFill>
                <a:latin typeface="Times New Roman" panose="02020603050405020304" pitchFamily="18" charset="0"/>
                <a:ea typeface="Arial Unicode MS" pitchFamily="34" charset="-128"/>
              </a:defRPr>
            </a:lvl2pPr>
            <a:lvl3pPr marL="1143000" indent="-228600" eaLnBrk="0" hangingPunct="0">
              <a:defRPr sz="2400" u="sng">
                <a:solidFill>
                  <a:schemeClr val="bg1"/>
                </a:solidFill>
                <a:latin typeface="Times New Roman" panose="02020603050405020304" pitchFamily="18" charset="0"/>
                <a:ea typeface="Arial Unicode MS" pitchFamily="34" charset="-128"/>
              </a:defRPr>
            </a:lvl3pPr>
            <a:lvl4pPr marL="1600200" indent="-228600" eaLnBrk="0" hangingPunct="0">
              <a:defRPr sz="2400" u="sng">
                <a:solidFill>
                  <a:schemeClr val="bg1"/>
                </a:solidFill>
                <a:latin typeface="Times New Roman" panose="02020603050405020304" pitchFamily="18" charset="0"/>
                <a:ea typeface="Arial Unicode MS" pitchFamily="34" charset="-128"/>
              </a:defRPr>
            </a:lvl4pPr>
            <a:lvl5pPr marL="2057400" indent="-228600" eaLnBrk="0" hangingPunct="0">
              <a:defRPr sz="2400" u="sng">
                <a:solidFill>
                  <a:schemeClr val="bg1"/>
                </a:solidFill>
                <a:latin typeface="Times New Roman" panose="02020603050405020304" pitchFamily="18" charset="0"/>
                <a:ea typeface="Arial Unicode MS" pitchFamily="34" charset="-128"/>
              </a:defRPr>
            </a:lvl5pPr>
            <a:lvl6pPr marL="25146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6pPr>
            <a:lvl7pPr marL="29718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7pPr>
            <a:lvl8pPr marL="34290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8pPr>
            <a:lvl9pPr marL="38862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9pPr>
          </a:lstStyle>
          <a:p>
            <a:pPr algn="just" eaLnBrk="1" hangingPunct="1">
              <a:lnSpc>
                <a:spcPct val="95000"/>
              </a:lnSpc>
              <a:buClr>
                <a:srgbClr val="000000"/>
              </a:buClr>
              <a:buSzPct val="100000"/>
              <a:buFont typeface="Times New Roman" panose="02020603050405020304" pitchFamily="18" charset="0"/>
              <a:buNone/>
            </a:pPr>
            <a:r>
              <a:rPr lang="en-US" altLang="en-US" sz="1800" b="1" u="none"/>
              <a:t>Dispatcher Servlet</a:t>
            </a:r>
            <a:r>
              <a:rPr lang="en-US" altLang="en-US" sz="1800" u="none"/>
              <a:t>: A front controller to interact with internet user.  Integrated with IOC container. </a:t>
            </a:r>
          </a:p>
          <a:p>
            <a:pPr algn="just" eaLnBrk="1" hangingPunct="1">
              <a:lnSpc>
                <a:spcPct val="95000"/>
              </a:lnSpc>
              <a:buClr>
                <a:srgbClr val="000000"/>
              </a:buClr>
              <a:buSzPct val="100000"/>
              <a:buFont typeface="Times New Roman" panose="02020603050405020304" pitchFamily="18" charset="0"/>
              <a:buNone/>
            </a:pPr>
            <a:endParaRPr lang="en-US" altLang="en-US" sz="1800" u="none"/>
          </a:p>
          <a:p>
            <a:pPr algn="just" eaLnBrk="1" hangingPunct="1">
              <a:lnSpc>
                <a:spcPct val="95000"/>
              </a:lnSpc>
              <a:buClr>
                <a:srgbClr val="000000"/>
              </a:buClr>
              <a:buSzPct val="100000"/>
              <a:buFont typeface="Times New Roman" panose="02020603050405020304" pitchFamily="18" charset="0"/>
              <a:buNone/>
            </a:pPr>
            <a:r>
              <a:rPr lang="en-US" altLang="en-US" sz="1800" b="1" u="none"/>
              <a:t>Handler Mapping</a:t>
            </a:r>
            <a:r>
              <a:rPr lang="en-US" altLang="en-US" sz="1800" u="none"/>
              <a:t>: Provides different matching scheme to locate Controller corresponding to client request.</a:t>
            </a:r>
          </a:p>
          <a:p>
            <a:pPr algn="just" eaLnBrk="1" hangingPunct="1">
              <a:lnSpc>
                <a:spcPct val="95000"/>
              </a:lnSpc>
              <a:buClr>
                <a:srgbClr val="000000"/>
              </a:buClr>
              <a:buSzPct val="100000"/>
              <a:buFont typeface="Times New Roman" panose="02020603050405020304" pitchFamily="18" charset="0"/>
              <a:buNone/>
            </a:pPr>
            <a:endParaRPr lang="en-US" altLang="en-US" sz="1800" u="none"/>
          </a:p>
          <a:p>
            <a:pPr algn="just" eaLnBrk="1" hangingPunct="1">
              <a:lnSpc>
                <a:spcPct val="95000"/>
              </a:lnSpc>
              <a:buClr>
                <a:srgbClr val="000000"/>
              </a:buClr>
              <a:buSzPct val="100000"/>
              <a:buFont typeface="Times New Roman" panose="02020603050405020304" pitchFamily="18" charset="0"/>
              <a:buNone/>
            </a:pPr>
            <a:r>
              <a:rPr lang="en-US" altLang="en-US" sz="1800" b="1" u="none"/>
              <a:t>Controller</a:t>
            </a:r>
            <a:r>
              <a:rPr lang="en-US" altLang="en-US" sz="1800" u="none"/>
              <a:t>: Handles HTTP request, delegates to Service Façade, composes response objects (Model), passes response (Instance of ModelAndView) back to work flow managing mechanism.</a:t>
            </a:r>
          </a:p>
          <a:p>
            <a:pPr algn="just" eaLnBrk="1" hangingPunct="1">
              <a:lnSpc>
                <a:spcPct val="95000"/>
              </a:lnSpc>
              <a:buClr>
                <a:srgbClr val="000000"/>
              </a:buClr>
              <a:buSzPct val="100000"/>
              <a:buFont typeface="Times New Roman" panose="02020603050405020304" pitchFamily="18" charset="0"/>
              <a:buNone/>
            </a:pPr>
            <a:endParaRPr lang="en-US" altLang="en-US" sz="1800" u="none"/>
          </a:p>
        </p:txBody>
      </p:sp>
      <p:sp>
        <p:nvSpPr>
          <p:cNvPr id="26630" name="TextBox 6">
            <a:extLst>
              <a:ext uri="{FF2B5EF4-FFF2-40B4-BE49-F238E27FC236}">
                <a16:creationId xmlns:a16="http://schemas.microsoft.com/office/drawing/2014/main" id="{C8C40B89-79B7-4A3C-9F51-02A11CA5DC82}"/>
              </a:ext>
            </a:extLst>
          </p:cNvPr>
          <p:cNvSpPr txBox="1">
            <a:spLocks noChangeArrowheads="1"/>
          </p:cNvSpPr>
          <p:nvPr/>
        </p:nvSpPr>
        <p:spPr bwMode="auto">
          <a:xfrm>
            <a:off x="1752600" y="4860926"/>
            <a:ext cx="89154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bg1"/>
                </a:solidFill>
                <a:latin typeface="Times New Roman" panose="02020603050405020304" pitchFamily="18" charset="0"/>
                <a:ea typeface="Arial Unicode MS" pitchFamily="34" charset="-128"/>
              </a:defRPr>
            </a:lvl1pPr>
            <a:lvl2pPr marL="742950" indent="-285750" eaLnBrk="0" hangingPunct="0">
              <a:defRPr sz="2400" u="sng">
                <a:solidFill>
                  <a:schemeClr val="bg1"/>
                </a:solidFill>
                <a:latin typeface="Times New Roman" panose="02020603050405020304" pitchFamily="18" charset="0"/>
                <a:ea typeface="Arial Unicode MS" pitchFamily="34" charset="-128"/>
              </a:defRPr>
            </a:lvl2pPr>
            <a:lvl3pPr marL="1143000" indent="-228600" eaLnBrk="0" hangingPunct="0">
              <a:defRPr sz="2400" u="sng">
                <a:solidFill>
                  <a:schemeClr val="bg1"/>
                </a:solidFill>
                <a:latin typeface="Times New Roman" panose="02020603050405020304" pitchFamily="18" charset="0"/>
                <a:ea typeface="Arial Unicode MS" pitchFamily="34" charset="-128"/>
              </a:defRPr>
            </a:lvl3pPr>
            <a:lvl4pPr marL="1600200" indent="-228600" eaLnBrk="0" hangingPunct="0">
              <a:defRPr sz="2400" u="sng">
                <a:solidFill>
                  <a:schemeClr val="bg1"/>
                </a:solidFill>
                <a:latin typeface="Times New Roman" panose="02020603050405020304" pitchFamily="18" charset="0"/>
                <a:ea typeface="Arial Unicode MS" pitchFamily="34" charset="-128"/>
              </a:defRPr>
            </a:lvl4pPr>
            <a:lvl5pPr marL="2057400" indent="-228600" eaLnBrk="0" hangingPunct="0">
              <a:defRPr sz="2400" u="sng">
                <a:solidFill>
                  <a:schemeClr val="bg1"/>
                </a:solidFill>
                <a:latin typeface="Times New Roman" panose="02020603050405020304" pitchFamily="18" charset="0"/>
                <a:ea typeface="Arial Unicode MS" pitchFamily="34" charset="-128"/>
              </a:defRPr>
            </a:lvl5pPr>
            <a:lvl6pPr marL="25146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6pPr>
            <a:lvl7pPr marL="29718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7pPr>
            <a:lvl8pPr marL="34290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8pPr>
            <a:lvl9pPr marL="38862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9pPr>
          </a:lstStyle>
          <a:p>
            <a:pPr algn="just" eaLnBrk="1" hangingPunct="1">
              <a:lnSpc>
                <a:spcPct val="95000"/>
              </a:lnSpc>
              <a:buClr>
                <a:srgbClr val="000000"/>
              </a:buClr>
              <a:buSzPct val="100000"/>
              <a:buFont typeface="Times New Roman" panose="02020603050405020304" pitchFamily="18" charset="0"/>
              <a:buNone/>
            </a:pPr>
            <a:r>
              <a:rPr lang="en-US" altLang="en-US" sz="1800" b="1" u="none"/>
              <a:t>View Resolver</a:t>
            </a:r>
            <a:r>
              <a:rPr lang="en-US" altLang="en-US" sz="1800" u="none"/>
              <a:t>: Maps view names to actual view instances.</a:t>
            </a:r>
          </a:p>
          <a:p>
            <a:pPr algn="just" eaLnBrk="1" hangingPunct="1">
              <a:lnSpc>
                <a:spcPct val="95000"/>
              </a:lnSpc>
              <a:buClr>
                <a:srgbClr val="000000"/>
              </a:buClr>
              <a:buSzPct val="100000"/>
              <a:buFont typeface="Times New Roman" panose="02020603050405020304" pitchFamily="18" charset="0"/>
              <a:buNone/>
            </a:pPr>
            <a:endParaRPr lang="en-US" altLang="en-US" sz="1800" u="none"/>
          </a:p>
          <a:p>
            <a:pPr algn="just" eaLnBrk="1" hangingPunct="1">
              <a:lnSpc>
                <a:spcPct val="95000"/>
              </a:lnSpc>
              <a:buClr>
                <a:srgbClr val="000000"/>
              </a:buClr>
              <a:buSzPct val="100000"/>
              <a:buFont typeface="Times New Roman" panose="02020603050405020304" pitchFamily="18" charset="0"/>
              <a:buNone/>
            </a:pPr>
            <a:r>
              <a:rPr lang="en-US" altLang="en-US" sz="1800" b="1" u="none"/>
              <a:t>View</a:t>
            </a:r>
            <a:r>
              <a:rPr lang="en-US" altLang="en-US" sz="1800" u="none"/>
              <a:t>: Responsible to render contents of ModelAndView using different view technology.</a:t>
            </a:r>
          </a:p>
        </p:txBody>
      </p:sp>
      <p:sp>
        <p:nvSpPr>
          <p:cNvPr id="7" name="TextBox 5">
            <a:extLst>
              <a:ext uri="{FF2B5EF4-FFF2-40B4-BE49-F238E27FC236}">
                <a16:creationId xmlns:a16="http://schemas.microsoft.com/office/drawing/2014/main" id="{D2783027-276C-4F90-B86F-BCB8876FC238}"/>
              </a:ext>
            </a:extLst>
          </p:cNvPr>
          <p:cNvSpPr txBox="1">
            <a:spLocks noChangeArrowheads="1"/>
          </p:cNvSpPr>
          <p:nvPr/>
        </p:nvSpPr>
        <p:spPr bwMode="auto">
          <a:xfrm>
            <a:off x="609600" y="1423388"/>
            <a:ext cx="44958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bg1"/>
                </a:solidFill>
                <a:latin typeface="Times New Roman" panose="02020603050405020304" pitchFamily="18" charset="0"/>
                <a:ea typeface="Arial Unicode MS" pitchFamily="34" charset="-128"/>
              </a:defRPr>
            </a:lvl1pPr>
            <a:lvl2pPr marL="742950" indent="-285750" eaLnBrk="0" hangingPunct="0">
              <a:defRPr sz="2400" u="sng">
                <a:solidFill>
                  <a:schemeClr val="bg1"/>
                </a:solidFill>
                <a:latin typeface="Times New Roman" panose="02020603050405020304" pitchFamily="18" charset="0"/>
                <a:ea typeface="Arial Unicode MS" pitchFamily="34" charset="-128"/>
              </a:defRPr>
            </a:lvl2pPr>
            <a:lvl3pPr marL="1143000" indent="-228600" eaLnBrk="0" hangingPunct="0">
              <a:defRPr sz="2400" u="sng">
                <a:solidFill>
                  <a:schemeClr val="bg1"/>
                </a:solidFill>
                <a:latin typeface="Times New Roman" panose="02020603050405020304" pitchFamily="18" charset="0"/>
                <a:ea typeface="Arial Unicode MS" pitchFamily="34" charset="-128"/>
              </a:defRPr>
            </a:lvl3pPr>
            <a:lvl4pPr marL="1600200" indent="-228600" eaLnBrk="0" hangingPunct="0">
              <a:defRPr sz="2400" u="sng">
                <a:solidFill>
                  <a:schemeClr val="bg1"/>
                </a:solidFill>
                <a:latin typeface="Times New Roman" panose="02020603050405020304" pitchFamily="18" charset="0"/>
                <a:ea typeface="Arial Unicode MS" pitchFamily="34" charset="-128"/>
              </a:defRPr>
            </a:lvl4pPr>
            <a:lvl5pPr marL="2057400" indent="-228600" eaLnBrk="0" hangingPunct="0">
              <a:defRPr sz="2400" u="sng">
                <a:solidFill>
                  <a:schemeClr val="bg1"/>
                </a:solidFill>
                <a:latin typeface="Times New Roman" panose="02020603050405020304" pitchFamily="18" charset="0"/>
                <a:ea typeface="Arial Unicode MS" pitchFamily="34" charset="-128"/>
              </a:defRPr>
            </a:lvl5pPr>
            <a:lvl6pPr marL="25146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6pPr>
            <a:lvl7pPr marL="29718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7pPr>
            <a:lvl8pPr marL="34290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8pPr>
            <a:lvl9pPr marL="38862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9pPr>
          </a:lstStyle>
          <a:p>
            <a:pPr algn="just" eaLnBrk="1" hangingPunct="1">
              <a:lnSpc>
                <a:spcPct val="95000"/>
              </a:lnSpc>
              <a:buClr>
                <a:srgbClr val="000000"/>
              </a:buClr>
              <a:buSzPct val="100000"/>
              <a:buFont typeface="Times New Roman" panose="02020603050405020304" pitchFamily="18" charset="0"/>
              <a:buNone/>
            </a:pPr>
            <a:r>
              <a:rPr lang="en-US" altLang="en-US" sz="1800" b="1" u="none" dirty="0">
                <a:solidFill>
                  <a:schemeClr val="tx1"/>
                </a:solidFill>
              </a:rPr>
              <a:t>Dispatcher Servlet</a:t>
            </a:r>
            <a:r>
              <a:rPr lang="en-US" altLang="en-US" sz="1800" u="none" dirty="0">
                <a:solidFill>
                  <a:schemeClr val="tx1"/>
                </a:solidFill>
              </a:rPr>
              <a:t>: A front controller to interact with internet user.  Integrated with IOC container. </a:t>
            </a:r>
          </a:p>
          <a:p>
            <a:pPr algn="just" eaLnBrk="1" hangingPunct="1">
              <a:lnSpc>
                <a:spcPct val="95000"/>
              </a:lnSpc>
              <a:buClr>
                <a:srgbClr val="000000"/>
              </a:buClr>
              <a:buSzPct val="100000"/>
              <a:buFont typeface="Times New Roman" panose="02020603050405020304" pitchFamily="18" charset="0"/>
              <a:buNone/>
            </a:pPr>
            <a:endParaRPr lang="en-US" altLang="en-US" sz="1800" u="none" dirty="0">
              <a:solidFill>
                <a:schemeClr val="tx1"/>
              </a:solidFill>
            </a:endParaRPr>
          </a:p>
          <a:p>
            <a:pPr algn="just" eaLnBrk="1" hangingPunct="1">
              <a:lnSpc>
                <a:spcPct val="95000"/>
              </a:lnSpc>
              <a:buClr>
                <a:srgbClr val="000000"/>
              </a:buClr>
              <a:buSzPct val="100000"/>
              <a:buFont typeface="Times New Roman" panose="02020603050405020304" pitchFamily="18" charset="0"/>
              <a:buNone/>
            </a:pPr>
            <a:r>
              <a:rPr lang="en-US" altLang="en-US" sz="1800" b="1" u="none" dirty="0">
                <a:solidFill>
                  <a:schemeClr val="tx1"/>
                </a:solidFill>
              </a:rPr>
              <a:t>Handler Mapping</a:t>
            </a:r>
            <a:r>
              <a:rPr lang="en-US" altLang="en-US" sz="1800" u="none" dirty="0">
                <a:solidFill>
                  <a:schemeClr val="tx1"/>
                </a:solidFill>
              </a:rPr>
              <a:t>: Provides different matching scheme to locate Controller corresponding to client request.</a:t>
            </a:r>
          </a:p>
          <a:p>
            <a:pPr algn="just" eaLnBrk="1" hangingPunct="1">
              <a:lnSpc>
                <a:spcPct val="95000"/>
              </a:lnSpc>
              <a:buClr>
                <a:srgbClr val="000000"/>
              </a:buClr>
              <a:buSzPct val="100000"/>
              <a:buFont typeface="Times New Roman" panose="02020603050405020304" pitchFamily="18" charset="0"/>
              <a:buNone/>
            </a:pPr>
            <a:endParaRPr lang="en-US" altLang="en-US" sz="1800" u="none" dirty="0">
              <a:solidFill>
                <a:schemeClr val="tx1"/>
              </a:solidFill>
            </a:endParaRPr>
          </a:p>
          <a:p>
            <a:pPr algn="just" eaLnBrk="1" hangingPunct="1">
              <a:lnSpc>
                <a:spcPct val="95000"/>
              </a:lnSpc>
              <a:buClr>
                <a:srgbClr val="000000"/>
              </a:buClr>
              <a:buSzPct val="100000"/>
              <a:buFont typeface="Times New Roman" panose="02020603050405020304" pitchFamily="18" charset="0"/>
              <a:buNone/>
            </a:pPr>
            <a:r>
              <a:rPr lang="en-US" altLang="en-US" sz="1800" b="1" u="none" dirty="0">
                <a:solidFill>
                  <a:schemeClr val="tx1"/>
                </a:solidFill>
              </a:rPr>
              <a:t>Controller</a:t>
            </a:r>
            <a:r>
              <a:rPr lang="en-US" altLang="en-US" sz="1800" u="none" dirty="0">
                <a:solidFill>
                  <a:schemeClr val="tx1"/>
                </a:solidFill>
              </a:rPr>
              <a:t>: Handles HTTP request, delegates to Service Façade, composes response objects (Model), passes response (Instance of </a:t>
            </a:r>
            <a:r>
              <a:rPr lang="en-US" altLang="en-US" sz="1800" u="none" dirty="0" err="1">
                <a:solidFill>
                  <a:schemeClr val="tx1"/>
                </a:solidFill>
              </a:rPr>
              <a:t>ModelAndView</a:t>
            </a:r>
            <a:r>
              <a:rPr lang="en-US" altLang="en-US" sz="1800" u="none" dirty="0">
                <a:solidFill>
                  <a:schemeClr val="tx1"/>
                </a:solidFill>
              </a:rPr>
              <a:t>) back to work flow managing mechanism.</a:t>
            </a:r>
          </a:p>
          <a:p>
            <a:pPr algn="just" eaLnBrk="1" hangingPunct="1">
              <a:lnSpc>
                <a:spcPct val="95000"/>
              </a:lnSpc>
              <a:buClr>
                <a:srgbClr val="000000"/>
              </a:buClr>
              <a:buSzPct val="100000"/>
              <a:buFont typeface="Times New Roman" panose="02020603050405020304" pitchFamily="18" charset="0"/>
              <a:buNone/>
            </a:pPr>
            <a:endParaRPr lang="en-US" altLang="en-US" sz="1800" u="none" dirty="0">
              <a:solidFill>
                <a:schemeClr val="tx1"/>
              </a:solidFill>
            </a:endParaRPr>
          </a:p>
        </p:txBody>
      </p:sp>
      <p:sp>
        <p:nvSpPr>
          <p:cNvPr id="8" name="TextBox 6">
            <a:extLst>
              <a:ext uri="{FF2B5EF4-FFF2-40B4-BE49-F238E27FC236}">
                <a16:creationId xmlns:a16="http://schemas.microsoft.com/office/drawing/2014/main" id="{24B95F53-E962-4251-8A9E-CBE9B3FC639A}"/>
              </a:ext>
            </a:extLst>
          </p:cNvPr>
          <p:cNvSpPr txBox="1">
            <a:spLocks noChangeArrowheads="1"/>
          </p:cNvSpPr>
          <p:nvPr/>
        </p:nvSpPr>
        <p:spPr bwMode="auto">
          <a:xfrm>
            <a:off x="609600" y="5011847"/>
            <a:ext cx="89154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bg1"/>
                </a:solidFill>
                <a:latin typeface="Times New Roman" panose="02020603050405020304" pitchFamily="18" charset="0"/>
                <a:ea typeface="Arial Unicode MS" pitchFamily="34" charset="-128"/>
              </a:defRPr>
            </a:lvl1pPr>
            <a:lvl2pPr marL="742950" indent="-285750" eaLnBrk="0" hangingPunct="0">
              <a:defRPr sz="2400" u="sng">
                <a:solidFill>
                  <a:schemeClr val="bg1"/>
                </a:solidFill>
                <a:latin typeface="Times New Roman" panose="02020603050405020304" pitchFamily="18" charset="0"/>
                <a:ea typeface="Arial Unicode MS" pitchFamily="34" charset="-128"/>
              </a:defRPr>
            </a:lvl2pPr>
            <a:lvl3pPr marL="1143000" indent="-228600" eaLnBrk="0" hangingPunct="0">
              <a:defRPr sz="2400" u="sng">
                <a:solidFill>
                  <a:schemeClr val="bg1"/>
                </a:solidFill>
                <a:latin typeface="Times New Roman" panose="02020603050405020304" pitchFamily="18" charset="0"/>
                <a:ea typeface="Arial Unicode MS" pitchFamily="34" charset="-128"/>
              </a:defRPr>
            </a:lvl3pPr>
            <a:lvl4pPr marL="1600200" indent="-228600" eaLnBrk="0" hangingPunct="0">
              <a:defRPr sz="2400" u="sng">
                <a:solidFill>
                  <a:schemeClr val="bg1"/>
                </a:solidFill>
                <a:latin typeface="Times New Roman" panose="02020603050405020304" pitchFamily="18" charset="0"/>
                <a:ea typeface="Arial Unicode MS" pitchFamily="34" charset="-128"/>
              </a:defRPr>
            </a:lvl4pPr>
            <a:lvl5pPr marL="2057400" indent="-228600" eaLnBrk="0" hangingPunct="0">
              <a:defRPr sz="2400" u="sng">
                <a:solidFill>
                  <a:schemeClr val="bg1"/>
                </a:solidFill>
                <a:latin typeface="Times New Roman" panose="02020603050405020304" pitchFamily="18" charset="0"/>
                <a:ea typeface="Arial Unicode MS" pitchFamily="34" charset="-128"/>
              </a:defRPr>
            </a:lvl5pPr>
            <a:lvl6pPr marL="25146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6pPr>
            <a:lvl7pPr marL="29718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7pPr>
            <a:lvl8pPr marL="34290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8pPr>
            <a:lvl9pPr marL="38862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9pPr>
          </a:lstStyle>
          <a:p>
            <a:pPr algn="just" eaLnBrk="1" hangingPunct="1">
              <a:lnSpc>
                <a:spcPct val="95000"/>
              </a:lnSpc>
              <a:buClr>
                <a:srgbClr val="000000"/>
              </a:buClr>
              <a:buSzPct val="100000"/>
              <a:buFont typeface="Times New Roman" panose="02020603050405020304" pitchFamily="18" charset="0"/>
              <a:buNone/>
            </a:pPr>
            <a:r>
              <a:rPr lang="en-US" altLang="en-US" sz="1800" b="1" u="none" dirty="0">
                <a:solidFill>
                  <a:schemeClr val="tx1"/>
                </a:solidFill>
              </a:rPr>
              <a:t>View Resolver</a:t>
            </a:r>
            <a:r>
              <a:rPr lang="en-US" altLang="en-US" sz="1800" u="none" dirty="0">
                <a:solidFill>
                  <a:schemeClr val="tx1"/>
                </a:solidFill>
              </a:rPr>
              <a:t>: Maps view names to actual view instances.</a:t>
            </a:r>
          </a:p>
          <a:p>
            <a:pPr algn="just" eaLnBrk="1" hangingPunct="1">
              <a:lnSpc>
                <a:spcPct val="95000"/>
              </a:lnSpc>
              <a:buClr>
                <a:srgbClr val="000000"/>
              </a:buClr>
              <a:buSzPct val="100000"/>
              <a:buFont typeface="Times New Roman" panose="02020603050405020304" pitchFamily="18" charset="0"/>
              <a:buNone/>
            </a:pPr>
            <a:endParaRPr lang="en-US" altLang="en-US" sz="1800" u="none" dirty="0">
              <a:solidFill>
                <a:schemeClr val="tx1"/>
              </a:solidFill>
            </a:endParaRPr>
          </a:p>
          <a:p>
            <a:pPr algn="just" eaLnBrk="1" hangingPunct="1">
              <a:lnSpc>
                <a:spcPct val="95000"/>
              </a:lnSpc>
              <a:buClr>
                <a:srgbClr val="000000"/>
              </a:buClr>
              <a:buSzPct val="100000"/>
              <a:buFont typeface="Times New Roman" panose="02020603050405020304" pitchFamily="18" charset="0"/>
              <a:buNone/>
            </a:pPr>
            <a:r>
              <a:rPr lang="en-US" altLang="en-US" sz="1800" b="1" u="none" dirty="0">
                <a:solidFill>
                  <a:schemeClr val="tx1"/>
                </a:solidFill>
              </a:rPr>
              <a:t>View</a:t>
            </a:r>
            <a:r>
              <a:rPr lang="en-US" altLang="en-US" sz="1800" u="none" dirty="0">
                <a:solidFill>
                  <a:schemeClr val="tx1"/>
                </a:solidFill>
              </a:rPr>
              <a:t>: Responsible to render contents of </a:t>
            </a:r>
            <a:r>
              <a:rPr lang="en-US" altLang="en-US" sz="1800" u="none" dirty="0" err="1">
                <a:solidFill>
                  <a:schemeClr val="tx1"/>
                </a:solidFill>
              </a:rPr>
              <a:t>ModelAndView</a:t>
            </a:r>
            <a:r>
              <a:rPr lang="en-US" altLang="en-US" sz="1800" u="none" dirty="0">
                <a:solidFill>
                  <a:schemeClr val="tx1"/>
                </a:solidFill>
              </a:rPr>
              <a:t> using different view technology.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20" name="Group 2">
            <a:extLst>
              <a:ext uri="{FF2B5EF4-FFF2-40B4-BE49-F238E27FC236}">
                <a16:creationId xmlns:a16="http://schemas.microsoft.com/office/drawing/2014/main" id="{0A32F7C6-22E7-4F68-842C-94DBDA8DE80F}"/>
              </a:ext>
            </a:extLst>
          </p:cNvPr>
          <p:cNvGrpSpPr>
            <a:grpSpLocks/>
          </p:cNvGrpSpPr>
          <p:nvPr/>
        </p:nvGrpSpPr>
        <p:grpSpPr bwMode="auto">
          <a:xfrm>
            <a:off x="2286000" y="1828800"/>
            <a:ext cx="7696200" cy="3657600"/>
            <a:chOff x="1500" y="1230"/>
            <a:chExt cx="8520" cy="2760"/>
          </a:xfrm>
        </p:grpSpPr>
        <p:sp>
          <p:nvSpPr>
            <p:cNvPr id="137221" name="Rectangle 3">
              <a:extLst>
                <a:ext uri="{FF2B5EF4-FFF2-40B4-BE49-F238E27FC236}">
                  <a16:creationId xmlns:a16="http://schemas.microsoft.com/office/drawing/2014/main" id="{E960801A-3AFD-491A-B980-F7D0768A9D71}"/>
                </a:ext>
              </a:extLst>
            </p:cNvPr>
            <p:cNvSpPr>
              <a:spLocks noChangeArrowheads="1"/>
            </p:cNvSpPr>
            <p:nvPr/>
          </p:nvSpPr>
          <p:spPr bwMode="auto">
            <a:xfrm>
              <a:off x="1500" y="1230"/>
              <a:ext cx="8520" cy="2760"/>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nvGrpSpPr>
            <p:cNvPr id="137222" name="Group 4">
              <a:extLst>
                <a:ext uri="{FF2B5EF4-FFF2-40B4-BE49-F238E27FC236}">
                  <a16:creationId xmlns:a16="http://schemas.microsoft.com/office/drawing/2014/main" id="{159D3F1C-88DA-47BF-B8F1-0B588F1231BB}"/>
                </a:ext>
              </a:extLst>
            </p:cNvPr>
            <p:cNvGrpSpPr>
              <a:grpSpLocks/>
            </p:cNvGrpSpPr>
            <p:nvPr/>
          </p:nvGrpSpPr>
          <p:grpSpPr bwMode="auto">
            <a:xfrm>
              <a:off x="1740" y="1845"/>
              <a:ext cx="2730" cy="960"/>
              <a:chOff x="1740" y="1845"/>
              <a:chExt cx="2730" cy="960"/>
            </a:xfrm>
          </p:grpSpPr>
          <p:sp>
            <p:nvSpPr>
              <p:cNvPr id="137243" name="Rectangle 5">
                <a:extLst>
                  <a:ext uri="{FF2B5EF4-FFF2-40B4-BE49-F238E27FC236}">
                    <a16:creationId xmlns:a16="http://schemas.microsoft.com/office/drawing/2014/main" id="{CC442F3E-ED5B-49D7-99C1-F9A74482EA7E}"/>
                  </a:ext>
                </a:extLst>
              </p:cNvPr>
              <p:cNvSpPr>
                <a:spLocks noChangeArrowheads="1"/>
              </p:cNvSpPr>
              <p:nvPr/>
            </p:nvSpPr>
            <p:spPr bwMode="auto">
              <a:xfrm>
                <a:off x="2925" y="1950"/>
                <a:ext cx="1545" cy="7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Dispatcher Servlet</a:t>
                </a:r>
              </a:p>
            </p:txBody>
          </p:sp>
          <p:cxnSp>
            <p:nvCxnSpPr>
              <p:cNvPr id="137244" name="AutoShape 6">
                <a:extLst>
                  <a:ext uri="{FF2B5EF4-FFF2-40B4-BE49-F238E27FC236}">
                    <a16:creationId xmlns:a16="http://schemas.microsoft.com/office/drawing/2014/main" id="{9E6D93AE-41B2-4CE1-B9D5-0F0B01F14F34}"/>
                  </a:ext>
                </a:extLst>
              </p:cNvPr>
              <p:cNvCxnSpPr>
                <a:cxnSpLocks noChangeShapeType="1"/>
              </p:cNvCxnSpPr>
              <p:nvPr/>
            </p:nvCxnSpPr>
            <p:spPr bwMode="auto">
              <a:xfrm>
                <a:off x="1965" y="2370"/>
                <a:ext cx="96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7245" name="Rectangle 7">
                <a:extLst>
                  <a:ext uri="{FF2B5EF4-FFF2-40B4-BE49-F238E27FC236}">
                    <a16:creationId xmlns:a16="http://schemas.microsoft.com/office/drawing/2014/main" id="{9E17AF95-DDD8-474F-91F8-22A37C2C0DB1}"/>
                  </a:ext>
                </a:extLst>
              </p:cNvPr>
              <p:cNvSpPr>
                <a:spLocks noChangeArrowheads="1"/>
              </p:cNvSpPr>
              <p:nvPr/>
            </p:nvSpPr>
            <p:spPr bwMode="auto">
              <a:xfrm>
                <a:off x="1740" y="1845"/>
                <a:ext cx="1185" cy="420"/>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Request</a:t>
                </a:r>
              </a:p>
            </p:txBody>
          </p:sp>
          <p:sp>
            <p:nvSpPr>
              <p:cNvPr id="137246" name="Oval 8">
                <a:extLst>
                  <a:ext uri="{FF2B5EF4-FFF2-40B4-BE49-F238E27FC236}">
                    <a16:creationId xmlns:a16="http://schemas.microsoft.com/office/drawing/2014/main" id="{AA64B066-A718-4EA9-968A-847E1732203E}"/>
                  </a:ext>
                </a:extLst>
              </p:cNvPr>
              <p:cNvSpPr>
                <a:spLocks noChangeArrowheads="1"/>
              </p:cNvSpPr>
              <p:nvPr/>
            </p:nvSpPr>
            <p:spPr bwMode="auto">
              <a:xfrm>
                <a:off x="2085" y="2415"/>
                <a:ext cx="405" cy="390"/>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1</a:t>
                </a:r>
              </a:p>
            </p:txBody>
          </p:sp>
        </p:grpSp>
        <p:grpSp>
          <p:nvGrpSpPr>
            <p:cNvPr id="137223" name="Group 9">
              <a:extLst>
                <a:ext uri="{FF2B5EF4-FFF2-40B4-BE49-F238E27FC236}">
                  <a16:creationId xmlns:a16="http://schemas.microsoft.com/office/drawing/2014/main" id="{A2DD8956-D9B0-49B1-909C-0DCF5E014FB5}"/>
                </a:ext>
              </a:extLst>
            </p:cNvPr>
            <p:cNvGrpSpPr>
              <a:grpSpLocks/>
            </p:cNvGrpSpPr>
            <p:nvPr/>
          </p:nvGrpSpPr>
          <p:grpSpPr bwMode="auto">
            <a:xfrm>
              <a:off x="4470" y="1320"/>
              <a:ext cx="5100" cy="720"/>
              <a:chOff x="4470" y="1320"/>
              <a:chExt cx="5100" cy="720"/>
            </a:xfrm>
          </p:grpSpPr>
          <p:sp>
            <p:nvSpPr>
              <p:cNvPr id="137240" name="Rectangle 10">
                <a:extLst>
                  <a:ext uri="{FF2B5EF4-FFF2-40B4-BE49-F238E27FC236}">
                    <a16:creationId xmlns:a16="http://schemas.microsoft.com/office/drawing/2014/main" id="{A65B4238-6B44-48B6-826E-0B0E8F074FBD}"/>
                  </a:ext>
                </a:extLst>
              </p:cNvPr>
              <p:cNvSpPr>
                <a:spLocks noChangeArrowheads="1"/>
              </p:cNvSpPr>
              <p:nvPr/>
            </p:nvSpPr>
            <p:spPr bwMode="auto">
              <a:xfrm>
                <a:off x="7560" y="1320"/>
                <a:ext cx="2010" cy="4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Mapping Handler</a:t>
                </a:r>
              </a:p>
            </p:txBody>
          </p:sp>
          <p:cxnSp>
            <p:nvCxnSpPr>
              <p:cNvPr id="137241" name="AutoShape 11">
                <a:extLst>
                  <a:ext uri="{FF2B5EF4-FFF2-40B4-BE49-F238E27FC236}">
                    <a16:creationId xmlns:a16="http://schemas.microsoft.com/office/drawing/2014/main" id="{12E35A38-BB84-48DD-8F42-7FE6D7AEE827}"/>
                  </a:ext>
                </a:extLst>
              </p:cNvPr>
              <p:cNvCxnSpPr>
                <a:cxnSpLocks noChangeShapeType="1"/>
              </p:cNvCxnSpPr>
              <p:nvPr/>
            </p:nvCxnSpPr>
            <p:spPr bwMode="auto">
              <a:xfrm flipV="1">
                <a:off x="4470" y="1485"/>
                <a:ext cx="3090" cy="5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7242" name="Oval 12">
                <a:extLst>
                  <a:ext uri="{FF2B5EF4-FFF2-40B4-BE49-F238E27FC236}">
                    <a16:creationId xmlns:a16="http://schemas.microsoft.com/office/drawing/2014/main" id="{AA590371-E5FD-43C1-86D7-411A342E9EFF}"/>
                  </a:ext>
                </a:extLst>
              </p:cNvPr>
              <p:cNvSpPr>
                <a:spLocks noChangeArrowheads="1"/>
              </p:cNvSpPr>
              <p:nvPr/>
            </p:nvSpPr>
            <p:spPr bwMode="auto">
              <a:xfrm>
                <a:off x="5730" y="1365"/>
                <a:ext cx="405" cy="480"/>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2</a:t>
                </a:r>
              </a:p>
            </p:txBody>
          </p:sp>
        </p:grpSp>
        <p:grpSp>
          <p:nvGrpSpPr>
            <p:cNvPr id="137224" name="Group 13">
              <a:extLst>
                <a:ext uri="{FF2B5EF4-FFF2-40B4-BE49-F238E27FC236}">
                  <a16:creationId xmlns:a16="http://schemas.microsoft.com/office/drawing/2014/main" id="{C10AF362-DE46-4FC8-870C-48169FF32705}"/>
                </a:ext>
              </a:extLst>
            </p:cNvPr>
            <p:cNvGrpSpPr>
              <a:grpSpLocks/>
            </p:cNvGrpSpPr>
            <p:nvPr/>
          </p:nvGrpSpPr>
          <p:grpSpPr bwMode="auto">
            <a:xfrm>
              <a:off x="4470" y="1695"/>
              <a:ext cx="5100" cy="1020"/>
              <a:chOff x="4470" y="1695"/>
              <a:chExt cx="5100" cy="1020"/>
            </a:xfrm>
          </p:grpSpPr>
          <p:sp>
            <p:nvSpPr>
              <p:cNvPr id="137233" name="Rectangle 14">
                <a:extLst>
                  <a:ext uri="{FF2B5EF4-FFF2-40B4-BE49-F238E27FC236}">
                    <a16:creationId xmlns:a16="http://schemas.microsoft.com/office/drawing/2014/main" id="{E9CDC562-28F9-4B44-8716-D44265C98636}"/>
                  </a:ext>
                </a:extLst>
              </p:cNvPr>
              <p:cNvSpPr>
                <a:spLocks noChangeArrowheads="1"/>
              </p:cNvSpPr>
              <p:nvPr/>
            </p:nvSpPr>
            <p:spPr bwMode="auto">
              <a:xfrm>
                <a:off x="7560" y="1965"/>
                <a:ext cx="2010" cy="4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Controller</a:t>
                </a:r>
              </a:p>
            </p:txBody>
          </p:sp>
          <p:sp>
            <p:nvSpPr>
              <p:cNvPr id="137234" name="Rectangle 15">
                <a:extLst>
                  <a:ext uri="{FF2B5EF4-FFF2-40B4-BE49-F238E27FC236}">
                    <a16:creationId xmlns:a16="http://schemas.microsoft.com/office/drawing/2014/main" id="{3FCAFCF3-FC6D-460B-98E5-6C44BF5EC414}"/>
                  </a:ext>
                </a:extLst>
              </p:cNvPr>
              <p:cNvSpPr>
                <a:spLocks noChangeArrowheads="1"/>
              </p:cNvSpPr>
              <p:nvPr/>
            </p:nvSpPr>
            <p:spPr bwMode="auto">
              <a:xfrm>
                <a:off x="5055" y="2175"/>
                <a:ext cx="1785" cy="4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Model &amp; View </a:t>
                </a:r>
              </a:p>
            </p:txBody>
          </p:sp>
          <p:cxnSp>
            <p:nvCxnSpPr>
              <p:cNvPr id="137235" name="AutoShape 16">
                <a:extLst>
                  <a:ext uri="{FF2B5EF4-FFF2-40B4-BE49-F238E27FC236}">
                    <a16:creationId xmlns:a16="http://schemas.microsoft.com/office/drawing/2014/main" id="{362483DC-8D14-41CC-BC81-1B47A52E9563}"/>
                  </a:ext>
                </a:extLst>
              </p:cNvPr>
              <p:cNvCxnSpPr>
                <a:cxnSpLocks noChangeShapeType="1"/>
              </p:cNvCxnSpPr>
              <p:nvPr/>
            </p:nvCxnSpPr>
            <p:spPr bwMode="auto">
              <a:xfrm>
                <a:off x="4470" y="2040"/>
                <a:ext cx="30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236" name="AutoShape 17">
                <a:extLst>
                  <a:ext uri="{FF2B5EF4-FFF2-40B4-BE49-F238E27FC236}">
                    <a16:creationId xmlns:a16="http://schemas.microsoft.com/office/drawing/2014/main" id="{392357F9-6A00-4AF5-AB06-AD3218C11E92}"/>
                  </a:ext>
                </a:extLst>
              </p:cNvPr>
              <p:cNvCxnSpPr>
                <a:cxnSpLocks noChangeShapeType="1"/>
              </p:cNvCxnSpPr>
              <p:nvPr/>
            </p:nvCxnSpPr>
            <p:spPr bwMode="auto">
              <a:xfrm flipH="1">
                <a:off x="6840" y="2265"/>
                <a:ext cx="72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237" name="AutoShape 18">
                <a:extLst>
                  <a:ext uri="{FF2B5EF4-FFF2-40B4-BE49-F238E27FC236}">
                    <a16:creationId xmlns:a16="http://schemas.microsoft.com/office/drawing/2014/main" id="{DF890BD7-BA51-49AE-83B2-95EC5E6F81B1}"/>
                  </a:ext>
                </a:extLst>
              </p:cNvPr>
              <p:cNvCxnSpPr>
                <a:cxnSpLocks noChangeShapeType="1"/>
              </p:cNvCxnSpPr>
              <p:nvPr/>
            </p:nvCxnSpPr>
            <p:spPr bwMode="auto">
              <a:xfrm flipH="1">
                <a:off x="4470" y="2370"/>
                <a:ext cx="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7238" name="Oval 19">
                <a:extLst>
                  <a:ext uri="{FF2B5EF4-FFF2-40B4-BE49-F238E27FC236}">
                    <a16:creationId xmlns:a16="http://schemas.microsoft.com/office/drawing/2014/main" id="{351626D2-8CAB-4D98-B551-B81F46238234}"/>
                  </a:ext>
                </a:extLst>
              </p:cNvPr>
              <p:cNvSpPr>
                <a:spLocks noChangeArrowheads="1"/>
              </p:cNvSpPr>
              <p:nvPr/>
            </p:nvSpPr>
            <p:spPr bwMode="auto">
              <a:xfrm>
                <a:off x="6915" y="1695"/>
                <a:ext cx="405" cy="480"/>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3</a:t>
                </a:r>
              </a:p>
            </p:txBody>
          </p:sp>
          <p:sp>
            <p:nvSpPr>
              <p:cNvPr id="137239" name="Oval 20">
                <a:extLst>
                  <a:ext uri="{FF2B5EF4-FFF2-40B4-BE49-F238E27FC236}">
                    <a16:creationId xmlns:a16="http://schemas.microsoft.com/office/drawing/2014/main" id="{2F5BFE32-E5E2-4E80-8EB8-01B8EC5E7614}"/>
                  </a:ext>
                </a:extLst>
              </p:cNvPr>
              <p:cNvSpPr>
                <a:spLocks noChangeArrowheads="1"/>
              </p:cNvSpPr>
              <p:nvPr/>
            </p:nvSpPr>
            <p:spPr bwMode="auto">
              <a:xfrm>
                <a:off x="6630" y="2265"/>
                <a:ext cx="405" cy="450"/>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4</a:t>
                </a:r>
              </a:p>
            </p:txBody>
          </p:sp>
        </p:grpSp>
        <p:grpSp>
          <p:nvGrpSpPr>
            <p:cNvPr id="137225" name="Group 21">
              <a:extLst>
                <a:ext uri="{FF2B5EF4-FFF2-40B4-BE49-F238E27FC236}">
                  <a16:creationId xmlns:a16="http://schemas.microsoft.com/office/drawing/2014/main" id="{419205F3-F831-4A04-8A85-625FD6C9B49E}"/>
                </a:ext>
              </a:extLst>
            </p:cNvPr>
            <p:cNvGrpSpPr>
              <a:grpSpLocks/>
            </p:cNvGrpSpPr>
            <p:nvPr/>
          </p:nvGrpSpPr>
          <p:grpSpPr bwMode="auto">
            <a:xfrm>
              <a:off x="4470" y="2580"/>
              <a:ext cx="5100" cy="690"/>
              <a:chOff x="4470" y="2580"/>
              <a:chExt cx="5100" cy="690"/>
            </a:xfrm>
          </p:grpSpPr>
          <p:sp>
            <p:nvSpPr>
              <p:cNvPr id="137230" name="Rectangle 22">
                <a:extLst>
                  <a:ext uri="{FF2B5EF4-FFF2-40B4-BE49-F238E27FC236}">
                    <a16:creationId xmlns:a16="http://schemas.microsoft.com/office/drawing/2014/main" id="{E8BDB02C-9273-451A-8BB6-759D1865B4F8}"/>
                  </a:ext>
                </a:extLst>
              </p:cNvPr>
              <p:cNvSpPr>
                <a:spLocks noChangeArrowheads="1"/>
              </p:cNvSpPr>
              <p:nvPr/>
            </p:nvSpPr>
            <p:spPr bwMode="auto">
              <a:xfrm>
                <a:off x="7560" y="2805"/>
                <a:ext cx="2010" cy="4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View Resolver</a:t>
                </a:r>
              </a:p>
            </p:txBody>
          </p:sp>
          <p:cxnSp>
            <p:nvCxnSpPr>
              <p:cNvPr id="137231" name="AutoShape 23">
                <a:extLst>
                  <a:ext uri="{FF2B5EF4-FFF2-40B4-BE49-F238E27FC236}">
                    <a16:creationId xmlns:a16="http://schemas.microsoft.com/office/drawing/2014/main" id="{19894E47-4461-4687-8CE8-AD1059138EAC}"/>
                  </a:ext>
                </a:extLst>
              </p:cNvPr>
              <p:cNvCxnSpPr>
                <a:cxnSpLocks noChangeShapeType="1"/>
              </p:cNvCxnSpPr>
              <p:nvPr/>
            </p:nvCxnSpPr>
            <p:spPr bwMode="auto">
              <a:xfrm>
                <a:off x="4470" y="2580"/>
                <a:ext cx="3090"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7232" name="Oval 24">
                <a:extLst>
                  <a:ext uri="{FF2B5EF4-FFF2-40B4-BE49-F238E27FC236}">
                    <a16:creationId xmlns:a16="http://schemas.microsoft.com/office/drawing/2014/main" id="{255C1DB4-CCBC-45ED-8EE9-CC62D9D87483}"/>
                  </a:ext>
                </a:extLst>
              </p:cNvPr>
              <p:cNvSpPr>
                <a:spLocks noChangeArrowheads="1"/>
              </p:cNvSpPr>
              <p:nvPr/>
            </p:nvSpPr>
            <p:spPr bwMode="auto">
              <a:xfrm>
                <a:off x="6915" y="2805"/>
                <a:ext cx="405" cy="465"/>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5</a:t>
                </a:r>
              </a:p>
            </p:txBody>
          </p:sp>
        </p:grpSp>
        <p:grpSp>
          <p:nvGrpSpPr>
            <p:cNvPr id="137226" name="Group 25">
              <a:extLst>
                <a:ext uri="{FF2B5EF4-FFF2-40B4-BE49-F238E27FC236}">
                  <a16:creationId xmlns:a16="http://schemas.microsoft.com/office/drawing/2014/main" id="{5F435956-2092-4D82-85C1-57FF6C7A2374}"/>
                </a:ext>
              </a:extLst>
            </p:cNvPr>
            <p:cNvGrpSpPr>
              <a:grpSpLocks/>
            </p:cNvGrpSpPr>
            <p:nvPr/>
          </p:nvGrpSpPr>
          <p:grpSpPr bwMode="auto">
            <a:xfrm>
              <a:off x="4350" y="2655"/>
              <a:ext cx="5220" cy="1230"/>
              <a:chOff x="4350" y="2655"/>
              <a:chExt cx="5220" cy="1230"/>
            </a:xfrm>
          </p:grpSpPr>
          <p:sp>
            <p:nvSpPr>
              <p:cNvPr id="137227" name="Rectangle 26">
                <a:extLst>
                  <a:ext uri="{FF2B5EF4-FFF2-40B4-BE49-F238E27FC236}">
                    <a16:creationId xmlns:a16="http://schemas.microsoft.com/office/drawing/2014/main" id="{58E26EB2-EEB7-459B-91C6-70B06F7D29D1}"/>
                  </a:ext>
                </a:extLst>
              </p:cNvPr>
              <p:cNvSpPr>
                <a:spLocks noChangeArrowheads="1"/>
              </p:cNvSpPr>
              <p:nvPr/>
            </p:nvSpPr>
            <p:spPr bwMode="auto">
              <a:xfrm>
                <a:off x="7560" y="3375"/>
                <a:ext cx="2010" cy="405"/>
              </a:xfrm>
              <a:prstGeom prst="rect">
                <a:avLst/>
              </a:prstGeom>
              <a:solidFill>
                <a:srgbClr val="FFFFFF"/>
              </a:solidFill>
              <a:ln w="9525">
                <a:solidFill>
                  <a:srgbClr val="000000"/>
                </a:solidFill>
                <a:miter lim="800000"/>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solidFill>
                      <a:schemeClr val="tx1"/>
                    </a:solidFill>
                    <a:cs typeface="Arial" panose="020B0604020202020204" pitchFamily="34" charset="0"/>
                  </a:rPr>
                  <a:t>View </a:t>
                </a:r>
              </a:p>
            </p:txBody>
          </p:sp>
          <p:cxnSp>
            <p:nvCxnSpPr>
              <p:cNvPr id="137228" name="AutoShape 27">
                <a:extLst>
                  <a:ext uri="{FF2B5EF4-FFF2-40B4-BE49-F238E27FC236}">
                    <a16:creationId xmlns:a16="http://schemas.microsoft.com/office/drawing/2014/main" id="{E05F0B28-C78A-489D-9449-58D5E72F8179}"/>
                  </a:ext>
                </a:extLst>
              </p:cNvPr>
              <p:cNvCxnSpPr>
                <a:cxnSpLocks noChangeShapeType="1"/>
              </p:cNvCxnSpPr>
              <p:nvPr/>
            </p:nvCxnSpPr>
            <p:spPr bwMode="auto">
              <a:xfrm>
                <a:off x="4350" y="2655"/>
                <a:ext cx="3210" cy="8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7229" name="Oval 28">
                <a:extLst>
                  <a:ext uri="{FF2B5EF4-FFF2-40B4-BE49-F238E27FC236}">
                    <a16:creationId xmlns:a16="http://schemas.microsoft.com/office/drawing/2014/main" id="{19C732D0-544A-4F7C-963A-909CC0C76B90}"/>
                  </a:ext>
                </a:extLst>
              </p:cNvPr>
              <p:cNvSpPr>
                <a:spLocks noChangeArrowheads="1"/>
              </p:cNvSpPr>
              <p:nvPr/>
            </p:nvSpPr>
            <p:spPr bwMode="auto">
              <a:xfrm>
                <a:off x="6915" y="3375"/>
                <a:ext cx="405" cy="510"/>
              </a:xfrm>
              <a:prstGeom prst="ellipse">
                <a:avLst/>
              </a:prstGeom>
              <a:solidFill>
                <a:srgbClr val="808080"/>
              </a:solidFill>
              <a:ln w="9525">
                <a:solidFill>
                  <a:srgbClr val="000000"/>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Aft>
                    <a:spcPts val="1000"/>
                  </a:spcAft>
                </a:pPr>
                <a:r>
                  <a:rPr lang="en-US" altLang="en-US" sz="1800">
                    <a:cs typeface="Arial" panose="020B0604020202020204" pitchFamily="34" charset="0"/>
                  </a:rPr>
                  <a:t>6</a:t>
                </a:r>
              </a:p>
            </p:txBody>
          </p:sp>
        </p:grpSp>
      </p:grpSp>
      <p:sp>
        <p:nvSpPr>
          <p:cNvPr id="2" name="Title 1">
            <a:extLst>
              <a:ext uri="{FF2B5EF4-FFF2-40B4-BE49-F238E27FC236}">
                <a16:creationId xmlns:a16="http://schemas.microsoft.com/office/drawing/2014/main" id="{B898A235-73D8-4A46-95E2-A6FFDB0DEF6B}"/>
              </a:ext>
            </a:extLst>
          </p:cNvPr>
          <p:cNvSpPr>
            <a:spLocks noGrp="1"/>
          </p:cNvSpPr>
          <p:nvPr>
            <p:ph type="title"/>
          </p:nvPr>
        </p:nvSpPr>
        <p:spPr/>
        <p:txBody>
          <a:bodyPr/>
          <a:lstStyle/>
          <a:p>
            <a:r>
              <a:rPr lang="en-GB" altLang="en-US" dirty="0"/>
              <a:t>Spring MVC architecture</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1090F54-8B61-4F0B-88BD-CFC6D51C8AC7}"/>
              </a:ext>
            </a:extLst>
          </p:cNvPr>
          <p:cNvSpPr>
            <a:spLocks noGrp="1"/>
          </p:cNvSpPr>
          <p:nvPr>
            <p:ph type="title"/>
          </p:nvPr>
        </p:nvSpPr>
        <p:spPr/>
        <p:txBody>
          <a:bodyPr/>
          <a:lstStyle/>
          <a:p>
            <a:pPr eaLnBrk="1" hangingPunct="1"/>
            <a:r>
              <a:rPr lang="en-US" altLang="en-US"/>
              <a:t>MVC Processing Elements</a:t>
            </a:r>
          </a:p>
        </p:txBody>
      </p:sp>
      <p:graphicFrame>
        <p:nvGraphicFramePr>
          <p:cNvPr id="5" name="Content Placeholder 4">
            <a:extLst>
              <a:ext uri="{FF2B5EF4-FFF2-40B4-BE49-F238E27FC236}">
                <a16:creationId xmlns:a16="http://schemas.microsoft.com/office/drawing/2014/main" id="{9D9152F3-269D-47D3-B64D-9B17BDBBF98D}"/>
              </a:ext>
            </a:extLst>
          </p:cNvPr>
          <p:cNvGraphicFramePr>
            <a:graphicFrameLocks noGrp="1"/>
          </p:cNvGraphicFramePr>
          <p:nvPr>
            <p:ph idx="1"/>
            <p:extLst>
              <p:ext uri="{D42A27DB-BD31-4B8C-83A1-F6EECF244321}">
                <p14:modId xmlns:p14="http://schemas.microsoft.com/office/powerpoint/2010/main" val="136701634"/>
              </p:ext>
            </p:extLst>
          </p:nvPr>
        </p:nvGraphicFramePr>
        <p:xfrm>
          <a:off x="712433" y="1457325"/>
          <a:ext cx="10979458" cy="4330916"/>
        </p:xfrm>
        <a:graphic>
          <a:graphicData uri="http://schemas.openxmlformats.org/drawingml/2006/table">
            <a:tbl>
              <a:tblPr firstRow="1" bandRow="1">
                <a:tableStyleId>{5C22544A-7EE6-4342-B048-85BDC9FD1C3A}</a:tableStyleId>
              </a:tblPr>
              <a:tblGrid>
                <a:gridCol w="469208">
                  <a:extLst>
                    <a:ext uri="{9D8B030D-6E8A-4147-A177-3AD203B41FA5}">
                      <a16:colId xmlns:a16="http://schemas.microsoft.com/office/drawing/2014/main" val="20000"/>
                    </a:ext>
                  </a:extLst>
                </a:gridCol>
                <a:gridCol w="2346038">
                  <a:extLst>
                    <a:ext uri="{9D8B030D-6E8A-4147-A177-3AD203B41FA5}">
                      <a16:colId xmlns:a16="http://schemas.microsoft.com/office/drawing/2014/main" val="20001"/>
                    </a:ext>
                  </a:extLst>
                </a:gridCol>
                <a:gridCol w="8164212">
                  <a:extLst>
                    <a:ext uri="{9D8B030D-6E8A-4147-A177-3AD203B41FA5}">
                      <a16:colId xmlns:a16="http://schemas.microsoft.com/office/drawing/2014/main" val="20002"/>
                    </a:ext>
                  </a:extLst>
                </a:gridCol>
              </a:tblGrid>
              <a:tr h="370884">
                <a:tc>
                  <a:txBody>
                    <a:bodyPr/>
                    <a:lstStyle/>
                    <a:p>
                      <a:pPr algn="ctr"/>
                      <a:r>
                        <a:rPr lang="en-US" sz="1800" dirty="0"/>
                        <a:t>S.</a:t>
                      </a:r>
                    </a:p>
                  </a:txBody>
                  <a:tcPr marT="45725" marB="45725"/>
                </a:tc>
                <a:tc>
                  <a:txBody>
                    <a:bodyPr/>
                    <a:lstStyle/>
                    <a:p>
                      <a:pPr algn="ctr"/>
                      <a:r>
                        <a:rPr lang="en-US" sz="1800" dirty="0"/>
                        <a:t>Component</a:t>
                      </a:r>
                    </a:p>
                  </a:txBody>
                  <a:tcPr marT="45725" marB="45725"/>
                </a:tc>
                <a:tc>
                  <a:txBody>
                    <a:bodyPr/>
                    <a:lstStyle/>
                    <a:p>
                      <a:pPr algn="ctr"/>
                      <a:r>
                        <a:rPr lang="en-US" sz="1800" dirty="0"/>
                        <a:t>Description</a:t>
                      </a:r>
                    </a:p>
                  </a:txBody>
                  <a:tcPr marT="45725" marB="45725"/>
                </a:tc>
                <a:extLst>
                  <a:ext uri="{0D108BD9-81ED-4DB2-BD59-A6C34878D82A}">
                    <a16:rowId xmlns:a16="http://schemas.microsoft.com/office/drawing/2014/main" val="10000"/>
                  </a:ext>
                </a:extLst>
              </a:tr>
              <a:tr h="640155">
                <a:tc>
                  <a:txBody>
                    <a:bodyPr/>
                    <a:lstStyle/>
                    <a:p>
                      <a:r>
                        <a:rPr lang="en-US" sz="1600" dirty="0"/>
                        <a:t>1</a:t>
                      </a:r>
                    </a:p>
                  </a:txBody>
                  <a:tcPr marT="45725" marB="45725"/>
                </a:tc>
                <a:tc>
                  <a:txBody>
                    <a:bodyPr/>
                    <a:lstStyle/>
                    <a:p>
                      <a:r>
                        <a:rPr lang="en-US" sz="1600" dirty="0" err="1"/>
                        <a:t>LocaleAware</a:t>
                      </a:r>
                      <a:endParaRPr lang="en-US" sz="1600" dirty="0"/>
                    </a:p>
                  </a:txBody>
                  <a:tcPr marT="45725" marB="45725"/>
                </a:tc>
                <a:tc>
                  <a:txBody>
                    <a:bodyPr/>
                    <a:lstStyle/>
                    <a:p>
                      <a:r>
                        <a:rPr lang="en-US" sz="1600" dirty="0"/>
                        <a:t>Spring MVC binds client locale</a:t>
                      </a:r>
                      <a:r>
                        <a:rPr lang="en-US" sz="1600" baseline="0" dirty="0"/>
                        <a:t> to all requests.  Locale Resolvers makes the locale available during entire  request processing.</a:t>
                      </a:r>
                      <a:endParaRPr lang="en-US" sz="1600" dirty="0"/>
                    </a:p>
                  </a:txBody>
                  <a:tcPr marT="45725" marB="45725"/>
                </a:tc>
                <a:extLst>
                  <a:ext uri="{0D108BD9-81ED-4DB2-BD59-A6C34878D82A}">
                    <a16:rowId xmlns:a16="http://schemas.microsoft.com/office/drawing/2014/main" val="10001"/>
                  </a:ext>
                </a:extLst>
              </a:tr>
              <a:tr h="585554">
                <a:tc>
                  <a:txBody>
                    <a:bodyPr/>
                    <a:lstStyle/>
                    <a:p>
                      <a:r>
                        <a:rPr lang="en-US" sz="1600" dirty="0"/>
                        <a:t>2</a:t>
                      </a:r>
                    </a:p>
                  </a:txBody>
                  <a:tcPr marT="45725" marB="45725"/>
                </a:tc>
                <a:tc>
                  <a:txBody>
                    <a:bodyPr/>
                    <a:lstStyle/>
                    <a:p>
                      <a:r>
                        <a:rPr lang="en-US" sz="1600" dirty="0"/>
                        <a:t>Multipart File Uploads</a:t>
                      </a:r>
                    </a:p>
                  </a:txBody>
                  <a:tcPr marT="45725" marB="45725"/>
                </a:tc>
                <a:tc>
                  <a:txBody>
                    <a:bodyPr/>
                    <a:lstStyle/>
                    <a:p>
                      <a:r>
                        <a:rPr lang="en-US" sz="1600" dirty="0"/>
                        <a:t>Framework</a:t>
                      </a:r>
                      <a:r>
                        <a:rPr lang="en-US" sz="1600" baseline="0" dirty="0"/>
                        <a:t> is integrated with two libraries- COS and Jakarta’s Commons File Upload. For further customization, implementation of </a:t>
                      </a:r>
                      <a:r>
                        <a:rPr lang="en-US" sz="1600" baseline="0" dirty="0" err="1"/>
                        <a:t>MultipartResolver</a:t>
                      </a:r>
                      <a:r>
                        <a:rPr lang="en-US" sz="1600" baseline="0" dirty="0"/>
                        <a:t> is possible.</a:t>
                      </a:r>
                      <a:endParaRPr lang="en-US" sz="1600" dirty="0"/>
                    </a:p>
                  </a:txBody>
                  <a:tcPr marT="45725" marB="45725"/>
                </a:tc>
                <a:extLst>
                  <a:ext uri="{0D108BD9-81ED-4DB2-BD59-A6C34878D82A}">
                    <a16:rowId xmlns:a16="http://schemas.microsoft.com/office/drawing/2014/main" val="10002"/>
                  </a:ext>
                </a:extLst>
              </a:tr>
              <a:tr h="640155">
                <a:tc>
                  <a:txBody>
                    <a:bodyPr/>
                    <a:lstStyle/>
                    <a:p>
                      <a:r>
                        <a:rPr lang="en-US" sz="1600" dirty="0"/>
                        <a:t>3</a:t>
                      </a:r>
                    </a:p>
                  </a:txBody>
                  <a:tcPr marT="45725" marB="45725"/>
                </a:tc>
                <a:tc>
                  <a:txBody>
                    <a:bodyPr/>
                    <a:lstStyle/>
                    <a:p>
                      <a:r>
                        <a:rPr lang="en-US" sz="1600" dirty="0"/>
                        <a:t>Request Handler Adapters</a:t>
                      </a:r>
                    </a:p>
                  </a:txBody>
                  <a:tcPr marT="45725" marB="45725"/>
                </a:tc>
                <a:tc>
                  <a:txBody>
                    <a:bodyPr/>
                    <a:lstStyle/>
                    <a:p>
                      <a:r>
                        <a:rPr lang="en-US" sz="1600" dirty="0"/>
                        <a:t>Framework provides extension points to integrate with any third</a:t>
                      </a:r>
                      <a:r>
                        <a:rPr lang="en-US" sz="1600" baseline="0" dirty="0"/>
                        <a:t> party request handling framework.</a:t>
                      </a:r>
                      <a:endParaRPr lang="en-US" sz="1600" dirty="0"/>
                    </a:p>
                  </a:txBody>
                  <a:tcPr marT="45725" marB="45725"/>
                </a:tc>
                <a:extLst>
                  <a:ext uri="{0D108BD9-81ED-4DB2-BD59-A6C34878D82A}">
                    <a16:rowId xmlns:a16="http://schemas.microsoft.com/office/drawing/2014/main" val="10003"/>
                  </a:ext>
                </a:extLst>
              </a:tr>
              <a:tr h="593842">
                <a:tc>
                  <a:txBody>
                    <a:bodyPr/>
                    <a:lstStyle/>
                    <a:p>
                      <a:r>
                        <a:rPr lang="en-US" sz="1600" dirty="0"/>
                        <a:t>4</a:t>
                      </a:r>
                    </a:p>
                  </a:txBody>
                  <a:tcPr marT="45725" marB="45725"/>
                </a:tc>
                <a:tc>
                  <a:txBody>
                    <a:bodyPr/>
                    <a:lstStyle/>
                    <a:p>
                      <a:r>
                        <a:rPr lang="en-US" sz="1600" dirty="0"/>
                        <a:t>Handler Mapping</a:t>
                      </a:r>
                    </a:p>
                  </a:txBody>
                  <a:tcPr marT="45725" marB="45725"/>
                </a:tc>
                <a:tc>
                  <a:txBody>
                    <a:bodyPr/>
                    <a:lstStyle/>
                    <a:p>
                      <a:r>
                        <a:rPr lang="en-US" sz="1600" dirty="0"/>
                        <a:t>They map request to their handlers.  Typical</a:t>
                      </a:r>
                      <a:r>
                        <a:rPr lang="en-US" sz="1600" baseline="0" dirty="0"/>
                        <a:t> mapping is through URL but otherwise possible on Class names, cookies and request parameters.</a:t>
                      </a:r>
                      <a:endParaRPr lang="en-US" sz="1600" dirty="0"/>
                    </a:p>
                  </a:txBody>
                  <a:tcPr marT="45725" marB="45725"/>
                </a:tc>
                <a:extLst>
                  <a:ext uri="{0D108BD9-81ED-4DB2-BD59-A6C34878D82A}">
                    <a16:rowId xmlns:a16="http://schemas.microsoft.com/office/drawing/2014/main" val="10004"/>
                  </a:ext>
                </a:extLst>
              </a:tr>
              <a:tr h="435005">
                <a:tc>
                  <a:txBody>
                    <a:bodyPr/>
                    <a:lstStyle/>
                    <a:p>
                      <a:r>
                        <a:rPr lang="en-US" sz="1600" dirty="0"/>
                        <a:t>5</a:t>
                      </a:r>
                    </a:p>
                  </a:txBody>
                  <a:tcPr marT="45725" marB="45725"/>
                </a:tc>
                <a:tc>
                  <a:txBody>
                    <a:bodyPr/>
                    <a:lstStyle/>
                    <a:p>
                      <a:r>
                        <a:rPr lang="en-US" sz="1600" dirty="0"/>
                        <a:t>Interceptors</a:t>
                      </a:r>
                    </a:p>
                  </a:txBody>
                  <a:tcPr marT="45725" marB="45725"/>
                </a:tc>
                <a:tc>
                  <a:txBody>
                    <a:bodyPr/>
                    <a:lstStyle/>
                    <a:p>
                      <a:r>
                        <a:rPr lang="en-US" sz="1600" dirty="0" err="1"/>
                        <a:t>HandlerInterceptors</a:t>
                      </a:r>
                      <a:r>
                        <a:rPr lang="en-US" sz="1600" dirty="0"/>
                        <a:t> can wrap request handlers to execute common code across many handlers. </a:t>
                      </a:r>
                    </a:p>
                  </a:txBody>
                  <a:tcPr marT="45725" marB="45725"/>
                </a:tc>
                <a:extLst>
                  <a:ext uri="{0D108BD9-81ED-4DB2-BD59-A6C34878D82A}">
                    <a16:rowId xmlns:a16="http://schemas.microsoft.com/office/drawing/2014/main" val="10005"/>
                  </a:ext>
                </a:extLst>
              </a:tr>
              <a:tr h="640155">
                <a:tc>
                  <a:txBody>
                    <a:bodyPr/>
                    <a:lstStyle/>
                    <a:p>
                      <a:r>
                        <a:rPr lang="en-US" sz="1600" dirty="0"/>
                        <a:t>6</a:t>
                      </a:r>
                    </a:p>
                  </a:txBody>
                  <a:tcPr marT="45725" marB="45725"/>
                </a:tc>
                <a:tc>
                  <a:txBody>
                    <a:bodyPr/>
                    <a:lstStyle/>
                    <a:p>
                      <a:r>
                        <a:rPr lang="en-US" sz="1600" dirty="0"/>
                        <a:t>Custom</a:t>
                      </a:r>
                      <a:r>
                        <a:rPr lang="en-US" sz="1600" baseline="0" dirty="0"/>
                        <a:t> Exception Handling</a:t>
                      </a:r>
                      <a:endParaRPr lang="en-US" sz="1600" dirty="0"/>
                    </a:p>
                  </a:txBody>
                  <a:tcPr marT="45725" marB="45725"/>
                </a:tc>
                <a:tc>
                  <a:txBody>
                    <a:bodyPr/>
                    <a:lstStyle/>
                    <a:p>
                      <a:r>
                        <a:rPr lang="en-US" sz="1600" dirty="0"/>
                        <a:t>Possible through </a:t>
                      </a:r>
                      <a:r>
                        <a:rPr lang="en-US" sz="1600" dirty="0" err="1"/>
                        <a:t>HandlerExceptionResolver</a:t>
                      </a:r>
                      <a:r>
                        <a:rPr lang="en-US" sz="1600" dirty="0"/>
                        <a:t>.  It can</a:t>
                      </a:r>
                      <a:r>
                        <a:rPr lang="en-US" sz="1600" baseline="0" dirty="0"/>
                        <a:t> map request handler plus exception thrown.</a:t>
                      </a:r>
                      <a:endParaRPr lang="en-US" sz="1600" dirty="0"/>
                    </a:p>
                  </a:txBody>
                  <a:tcPr marT="45725" marB="45725"/>
                </a:tc>
                <a:extLst>
                  <a:ext uri="{0D108BD9-81ED-4DB2-BD59-A6C34878D82A}">
                    <a16:rowId xmlns:a16="http://schemas.microsoft.com/office/drawing/2014/main" val="10006"/>
                  </a:ext>
                </a:extLst>
              </a:tr>
              <a:tr h="425166">
                <a:tc>
                  <a:txBody>
                    <a:bodyPr/>
                    <a:lstStyle/>
                    <a:p>
                      <a:r>
                        <a:rPr lang="en-US" sz="1600" dirty="0"/>
                        <a:t>7</a:t>
                      </a:r>
                    </a:p>
                  </a:txBody>
                  <a:tcPr marT="45725" marB="45725"/>
                </a:tc>
                <a:tc>
                  <a:txBody>
                    <a:bodyPr/>
                    <a:lstStyle/>
                    <a:p>
                      <a:r>
                        <a:rPr lang="en-US" sz="1600" dirty="0"/>
                        <a:t>View</a:t>
                      </a:r>
                      <a:r>
                        <a:rPr lang="en-US" sz="1600" baseline="0" dirty="0"/>
                        <a:t> Mappings</a:t>
                      </a:r>
                      <a:endParaRPr lang="en-US" sz="1600" dirty="0"/>
                    </a:p>
                  </a:txBody>
                  <a:tcPr marT="45725" marB="45725"/>
                </a:tc>
                <a:tc>
                  <a:txBody>
                    <a:bodyPr/>
                    <a:lstStyle/>
                    <a:p>
                      <a:r>
                        <a:rPr lang="en-US" sz="1600" dirty="0"/>
                        <a:t>Facilitate</a:t>
                      </a:r>
                      <a:r>
                        <a:rPr lang="en-US" sz="1600" baseline="0" dirty="0"/>
                        <a:t> flexible view mappings.  Converts logical view name to physical view instance.</a:t>
                      </a:r>
                      <a:endParaRPr lang="en-US" sz="1600" dirty="0"/>
                    </a:p>
                  </a:txBody>
                  <a:tcPr marT="45725" marB="45725"/>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680F58D-4E31-4028-AFF9-F223434EDCAF}"/>
              </a:ext>
            </a:extLst>
          </p:cNvPr>
          <p:cNvSpPr>
            <a:spLocks noGrp="1"/>
          </p:cNvSpPr>
          <p:nvPr>
            <p:ph type="title"/>
          </p:nvPr>
        </p:nvSpPr>
        <p:spPr/>
        <p:txBody>
          <a:bodyPr/>
          <a:lstStyle/>
          <a:p>
            <a:pPr eaLnBrk="1" hangingPunct="1"/>
            <a:r>
              <a:rPr lang="en-US" altLang="en-US"/>
              <a:t>Lifecycle of framework</a:t>
            </a:r>
          </a:p>
        </p:txBody>
      </p:sp>
      <p:sp>
        <p:nvSpPr>
          <p:cNvPr id="3" name="Content Placeholder 2">
            <a:extLst>
              <a:ext uri="{FF2B5EF4-FFF2-40B4-BE49-F238E27FC236}">
                <a16:creationId xmlns:a16="http://schemas.microsoft.com/office/drawing/2014/main" id="{635F9FD3-16F8-4F69-A5FB-14EB366AE5DB}"/>
              </a:ext>
            </a:extLst>
          </p:cNvPr>
          <p:cNvSpPr>
            <a:spLocks noGrp="1"/>
          </p:cNvSpPr>
          <p:nvPr>
            <p:ph idx="1"/>
          </p:nvPr>
        </p:nvSpPr>
        <p:spPr/>
        <p:txBody>
          <a:bodyPr>
            <a:normAutofit/>
          </a:bodyPr>
          <a:lstStyle/>
          <a:p>
            <a:pPr marL="914400" lvl="1" indent="-457200">
              <a:spcAft>
                <a:spcPts val="600"/>
              </a:spcAft>
              <a:buFont typeface="+mj-lt"/>
              <a:buAutoNum type="arabicPeriod"/>
              <a:defRPr/>
            </a:pPr>
            <a:r>
              <a:rPr lang="en-US" sz="1600" dirty="0"/>
              <a:t>Context Listener loads application context.</a:t>
            </a:r>
          </a:p>
          <a:p>
            <a:pPr marL="914400" lvl="1" indent="-457200">
              <a:spcAft>
                <a:spcPts val="600"/>
              </a:spcAft>
              <a:buFont typeface="+mj-lt"/>
              <a:buAutoNum type="arabicPeriod"/>
              <a:defRPr/>
            </a:pPr>
            <a:r>
              <a:rPr lang="en-US" sz="1600" dirty="0" err="1"/>
              <a:t>Servlet</a:t>
            </a:r>
            <a:r>
              <a:rPr lang="en-US" sz="1600" dirty="0"/>
              <a:t> container </a:t>
            </a:r>
            <a:r>
              <a:rPr lang="en-US" sz="1600" dirty="0" err="1"/>
              <a:t>deployes</a:t>
            </a:r>
            <a:r>
              <a:rPr lang="en-US" sz="1600" dirty="0"/>
              <a:t> </a:t>
            </a:r>
            <a:r>
              <a:rPr lang="en-US" sz="1600" dirty="0" err="1"/>
              <a:t>DispatcherServlet</a:t>
            </a:r>
            <a:r>
              <a:rPr lang="en-US" sz="1600" dirty="0"/>
              <a:t>.</a:t>
            </a:r>
          </a:p>
          <a:p>
            <a:pPr marL="914400" lvl="1" indent="-457200">
              <a:spcAft>
                <a:spcPts val="600"/>
              </a:spcAft>
              <a:buFont typeface="+mj-lt"/>
              <a:buAutoNum type="arabicPeriod"/>
              <a:defRPr/>
            </a:pPr>
            <a:r>
              <a:rPr lang="en-US" sz="1600" dirty="0"/>
              <a:t>DS searches for Web Application Context and loads and starts it.</a:t>
            </a:r>
          </a:p>
          <a:p>
            <a:pPr marL="914400" lvl="1" indent="-457200">
              <a:spcAft>
                <a:spcPts val="600"/>
              </a:spcAft>
              <a:buFont typeface="+mj-lt"/>
              <a:buAutoNum type="arabicPeriod"/>
              <a:defRPr/>
            </a:pPr>
            <a:r>
              <a:rPr lang="en-US" sz="1600" dirty="0"/>
              <a:t>On receipt of request, </a:t>
            </a:r>
            <a:r>
              <a:rPr lang="en-US" sz="1600" dirty="0" err="1"/>
              <a:t>WebApplicationContext</a:t>
            </a:r>
            <a:r>
              <a:rPr lang="en-US" sz="1600" dirty="0"/>
              <a:t> is bound to request under key- </a:t>
            </a:r>
            <a:r>
              <a:rPr lang="en-US" sz="1200" dirty="0" err="1"/>
              <a:t>DispatcherServlet.WEB_APPLICATION_CONTEXT_ATTRIBUTE</a:t>
            </a:r>
            <a:r>
              <a:rPr lang="en-US" sz="1200" dirty="0"/>
              <a:t>.</a:t>
            </a:r>
            <a:endParaRPr lang="en-US" sz="1600" dirty="0"/>
          </a:p>
          <a:p>
            <a:pPr marL="914400" lvl="1" indent="-457200">
              <a:spcAft>
                <a:spcPts val="600"/>
              </a:spcAft>
              <a:buFont typeface="+mj-lt"/>
              <a:buAutoNum type="arabicPeriod"/>
              <a:defRPr/>
            </a:pPr>
            <a:r>
              <a:rPr lang="en-US" sz="1600" dirty="0"/>
              <a:t>The Locale resolver is bound to the request.</a:t>
            </a:r>
          </a:p>
          <a:p>
            <a:pPr marL="914400" lvl="1" indent="-457200">
              <a:spcAft>
                <a:spcPts val="600"/>
              </a:spcAft>
              <a:buFont typeface="+mj-lt"/>
              <a:buAutoNum type="arabicPeriod"/>
              <a:defRPr/>
            </a:pPr>
            <a:r>
              <a:rPr lang="en-US" sz="1600" dirty="0"/>
              <a:t>The theme resolver is bound to the request.</a:t>
            </a:r>
          </a:p>
          <a:p>
            <a:pPr marL="914400" lvl="1" indent="-457200">
              <a:spcAft>
                <a:spcPts val="600"/>
              </a:spcAft>
              <a:buFont typeface="+mj-lt"/>
              <a:buAutoNum type="arabicPeriod"/>
              <a:defRPr/>
            </a:pPr>
            <a:r>
              <a:rPr lang="en-US" sz="1600" dirty="0"/>
              <a:t>If request is multi-part, wrapped in </a:t>
            </a:r>
            <a:r>
              <a:rPr lang="en-US" sz="1600" dirty="0" err="1"/>
              <a:t>MultipartHttpServletRequest</a:t>
            </a:r>
            <a:r>
              <a:rPr lang="en-US" sz="1600" dirty="0"/>
              <a:t>.</a:t>
            </a:r>
          </a:p>
          <a:p>
            <a:pPr marL="914400" lvl="1" indent="-457200">
              <a:spcAft>
                <a:spcPts val="600"/>
              </a:spcAft>
              <a:buFont typeface="+mj-lt"/>
              <a:buAutoNum type="arabicPeriod"/>
              <a:defRPr/>
            </a:pPr>
            <a:r>
              <a:rPr lang="en-US" sz="1600" dirty="0"/>
              <a:t>Appropriate handler is searched for and execution chain is set and executed for interceptors and controllers.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00722CF-1F61-4D6B-8055-9A90B139168A}"/>
              </a:ext>
            </a:extLst>
          </p:cNvPr>
          <p:cNvSpPr>
            <a:spLocks noGrp="1"/>
          </p:cNvSpPr>
          <p:nvPr>
            <p:ph type="title"/>
          </p:nvPr>
        </p:nvSpPr>
        <p:spPr/>
        <p:txBody>
          <a:bodyPr/>
          <a:lstStyle/>
          <a:p>
            <a:pPr eaLnBrk="1" hangingPunct="1"/>
            <a:r>
              <a:rPr lang="en-US" altLang="en-US"/>
              <a:t>Lifecycle of framework</a:t>
            </a:r>
          </a:p>
        </p:txBody>
      </p:sp>
      <p:sp>
        <p:nvSpPr>
          <p:cNvPr id="3" name="Content Placeholder 2">
            <a:extLst>
              <a:ext uri="{FF2B5EF4-FFF2-40B4-BE49-F238E27FC236}">
                <a16:creationId xmlns:a16="http://schemas.microsoft.com/office/drawing/2014/main" id="{D0E57710-6DDA-4C55-9C4F-70CAFB61D700}"/>
              </a:ext>
            </a:extLst>
          </p:cNvPr>
          <p:cNvSpPr>
            <a:spLocks noGrp="1"/>
          </p:cNvSpPr>
          <p:nvPr>
            <p:ph idx="1"/>
          </p:nvPr>
        </p:nvSpPr>
        <p:spPr/>
        <p:txBody>
          <a:bodyPr/>
          <a:lstStyle/>
          <a:p>
            <a:pPr marL="914400" lvl="1" indent="-457200">
              <a:spcAft>
                <a:spcPts val="600"/>
              </a:spcAft>
              <a:buFont typeface="+mj-lt"/>
              <a:buAutoNum type="arabicPeriod" startAt="9"/>
              <a:defRPr/>
            </a:pPr>
            <a:r>
              <a:rPr lang="en-US" sz="1800" dirty="0"/>
              <a:t>Controller returns with model for view to render.</a:t>
            </a:r>
          </a:p>
          <a:p>
            <a:pPr marL="914400" lvl="1" indent="-457200">
              <a:spcAft>
                <a:spcPts val="600"/>
              </a:spcAft>
              <a:buFont typeface="+mj-lt"/>
              <a:buAutoNum type="arabicPeriod" startAt="9"/>
              <a:defRPr/>
            </a:pPr>
            <a:r>
              <a:rPr lang="en-US" sz="1800" dirty="0"/>
              <a:t>The view resolver resolve the mapped view.</a:t>
            </a:r>
          </a:p>
          <a:p>
            <a:pPr marL="914400" lvl="1" indent="-457200">
              <a:spcAft>
                <a:spcPts val="600"/>
              </a:spcAft>
              <a:buFont typeface="+mj-lt"/>
              <a:buAutoNum type="arabicPeriod" startAt="9"/>
              <a:defRPr/>
            </a:pPr>
            <a:r>
              <a:rPr lang="en-US" sz="1800" dirty="0"/>
              <a:t>The model returned by controller is presented to resolved view.</a:t>
            </a:r>
          </a:p>
          <a:p>
            <a:pPr marL="914400" lvl="1" indent="-457200">
              <a:spcAft>
                <a:spcPts val="600"/>
              </a:spcAft>
              <a:buFont typeface="+mj-lt"/>
              <a:buAutoNum type="arabicPeriod" startAt="9"/>
              <a:defRPr/>
            </a:pPr>
            <a:r>
              <a:rPr lang="en-US" sz="1800" dirty="0"/>
              <a:t>View uses model to render on web page and returns to </a:t>
            </a:r>
            <a:r>
              <a:rPr lang="en-US" sz="1800" dirty="0" err="1"/>
              <a:t>to</a:t>
            </a:r>
            <a:r>
              <a:rPr lang="en-US" sz="1800" dirty="0"/>
              <a:t> </a:t>
            </a:r>
            <a:r>
              <a:rPr lang="en-US" sz="1800" dirty="0" err="1"/>
              <a:t>DispatcherServlet</a:t>
            </a:r>
            <a:r>
              <a:rPr lang="en-US" sz="1800" dirty="0"/>
              <a:t> to  present it to end user.</a:t>
            </a:r>
          </a:p>
          <a:p>
            <a:pPr marL="914400" lvl="1" indent="-457200">
              <a:spcAft>
                <a:spcPts val="600"/>
              </a:spcAft>
              <a:buFont typeface="+mj-lt"/>
              <a:buAutoNum type="arabicPeriod" startAt="9"/>
              <a:defRPr/>
            </a:pPr>
            <a:r>
              <a:rPr lang="en-US" sz="1800" dirty="0"/>
              <a:t>If exception is thrown in whole process, </a:t>
            </a:r>
            <a:r>
              <a:rPr lang="en-US" sz="1800" dirty="0" err="1"/>
              <a:t>handlerexception</a:t>
            </a:r>
            <a:r>
              <a:rPr lang="en-US" sz="1800" dirty="0"/>
              <a:t>  resolver comes in action and resolves to exception handling component.</a:t>
            </a:r>
          </a:p>
          <a:p>
            <a:pPr eaLnBrk="1" hangingPunct="1">
              <a:buFont typeface="Wingdings 2" pitchFamily="18" charset="2"/>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C9F8761-F1BD-43A6-8AF9-0955B13208CE}"/>
              </a:ext>
            </a:extLst>
          </p:cNvPr>
          <p:cNvSpPr>
            <a:spLocks noGrp="1"/>
          </p:cNvSpPr>
          <p:nvPr>
            <p:ph type="title"/>
          </p:nvPr>
        </p:nvSpPr>
        <p:spPr/>
        <p:txBody>
          <a:bodyPr/>
          <a:lstStyle/>
          <a:p>
            <a:pPr eaLnBrk="1" hangingPunct="1"/>
            <a:r>
              <a:rPr lang="en-US" altLang="en-US"/>
              <a:t>JAR Dependencies</a:t>
            </a:r>
          </a:p>
        </p:txBody>
      </p:sp>
      <p:grpSp>
        <p:nvGrpSpPr>
          <p:cNvPr id="30724" name="Group 20">
            <a:extLst>
              <a:ext uri="{FF2B5EF4-FFF2-40B4-BE49-F238E27FC236}">
                <a16:creationId xmlns:a16="http://schemas.microsoft.com/office/drawing/2014/main" id="{8F88D17F-7D3F-4EBE-B18E-A2CB124BC8B8}"/>
              </a:ext>
            </a:extLst>
          </p:cNvPr>
          <p:cNvGrpSpPr>
            <a:grpSpLocks/>
          </p:cNvGrpSpPr>
          <p:nvPr/>
        </p:nvGrpSpPr>
        <p:grpSpPr bwMode="auto">
          <a:xfrm>
            <a:off x="3504832" y="1937553"/>
            <a:ext cx="5164138" cy="2816225"/>
            <a:chOff x="644856" y="2209800"/>
            <a:chExt cx="5164536" cy="2815984"/>
          </a:xfrm>
        </p:grpSpPr>
        <p:sp>
          <p:nvSpPr>
            <p:cNvPr id="6" name="Folded Corner 5">
              <a:extLst>
                <a:ext uri="{FF2B5EF4-FFF2-40B4-BE49-F238E27FC236}">
                  <a16:creationId xmlns:a16="http://schemas.microsoft.com/office/drawing/2014/main" id="{A1B07D55-47B7-48C9-8D5E-52A8CB8988B4}"/>
                </a:ext>
              </a:extLst>
            </p:cNvPr>
            <p:cNvSpPr/>
            <p:nvPr/>
          </p:nvSpPr>
          <p:spPr>
            <a:xfrm rot="16200000">
              <a:off x="492525" y="2362131"/>
              <a:ext cx="990515"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err="1">
                  <a:solidFill>
                    <a:schemeClr val="tx1"/>
                  </a:solidFill>
                </a:rPr>
                <a:t>webmvc</a:t>
              </a:r>
              <a:endParaRPr lang="en-US" dirty="0">
                <a:solidFill>
                  <a:schemeClr val="tx1"/>
                </a:solidFill>
              </a:endParaRPr>
            </a:p>
          </p:txBody>
        </p:sp>
        <p:sp>
          <p:nvSpPr>
            <p:cNvPr id="7" name="Folded Corner 6">
              <a:extLst>
                <a:ext uri="{FF2B5EF4-FFF2-40B4-BE49-F238E27FC236}">
                  <a16:creationId xmlns:a16="http://schemas.microsoft.com/office/drawing/2014/main" id="{BDE3AE62-9DE5-4BA1-8AEA-F7B5E9ABFCC0}"/>
                </a:ext>
              </a:extLst>
            </p:cNvPr>
            <p:cNvSpPr/>
            <p:nvPr/>
          </p:nvSpPr>
          <p:spPr>
            <a:xfrm rot="16200000">
              <a:off x="1600685" y="2362131"/>
              <a:ext cx="990515"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web</a:t>
              </a:r>
            </a:p>
          </p:txBody>
        </p:sp>
        <p:sp>
          <p:nvSpPr>
            <p:cNvPr id="8" name="Folded Corner 7">
              <a:extLst>
                <a:ext uri="{FF2B5EF4-FFF2-40B4-BE49-F238E27FC236}">
                  <a16:creationId xmlns:a16="http://schemas.microsoft.com/office/drawing/2014/main" id="{55C35205-A033-4D12-A1A4-63651D05B83D}"/>
                </a:ext>
              </a:extLst>
            </p:cNvPr>
            <p:cNvSpPr/>
            <p:nvPr/>
          </p:nvSpPr>
          <p:spPr>
            <a:xfrm rot="16200000">
              <a:off x="1410202" y="3997116"/>
              <a:ext cx="1371483"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err="1">
                  <a:solidFill>
                    <a:schemeClr val="tx1"/>
                  </a:solidFill>
                </a:rPr>
                <a:t>Servlet-api</a:t>
              </a:r>
              <a:endParaRPr lang="en-US" dirty="0">
                <a:solidFill>
                  <a:schemeClr val="tx1"/>
                </a:solidFill>
              </a:endParaRPr>
            </a:p>
          </p:txBody>
        </p:sp>
        <p:sp>
          <p:nvSpPr>
            <p:cNvPr id="9" name="Folded Corner 8">
              <a:extLst>
                <a:ext uri="{FF2B5EF4-FFF2-40B4-BE49-F238E27FC236}">
                  <a16:creationId xmlns:a16="http://schemas.microsoft.com/office/drawing/2014/main" id="{40FDCDDE-B2A9-4F93-A22F-D931AACFE6D6}"/>
                </a:ext>
              </a:extLst>
            </p:cNvPr>
            <p:cNvSpPr/>
            <p:nvPr/>
          </p:nvSpPr>
          <p:spPr>
            <a:xfrm rot="16200000">
              <a:off x="2737423" y="2362131"/>
              <a:ext cx="990515"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context</a:t>
              </a:r>
            </a:p>
          </p:txBody>
        </p:sp>
        <p:sp>
          <p:nvSpPr>
            <p:cNvPr id="11" name="Folded Corner 10">
              <a:extLst>
                <a:ext uri="{FF2B5EF4-FFF2-40B4-BE49-F238E27FC236}">
                  <a16:creationId xmlns:a16="http://schemas.microsoft.com/office/drawing/2014/main" id="{E2126DA2-2FFF-4990-A9D0-380A305D6EFF}"/>
                </a:ext>
              </a:extLst>
            </p:cNvPr>
            <p:cNvSpPr/>
            <p:nvPr/>
          </p:nvSpPr>
          <p:spPr>
            <a:xfrm rot="16200000">
              <a:off x="3861459" y="2362131"/>
              <a:ext cx="990515"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beans</a:t>
              </a:r>
            </a:p>
          </p:txBody>
        </p:sp>
        <p:sp>
          <p:nvSpPr>
            <p:cNvPr id="12" name="Folded Corner 11">
              <a:extLst>
                <a:ext uri="{FF2B5EF4-FFF2-40B4-BE49-F238E27FC236}">
                  <a16:creationId xmlns:a16="http://schemas.microsoft.com/office/drawing/2014/main" id="{C92B4319-A895-40C3-8063-0057F7FEA508}"/>
                </a:ext>
              </a:extLst>
            </p:cNvPr>
            <p:cNvSpPr/>
            <p:nvPr/>
          </p:nvSpPr>
          <p:spPr>
            <a:xfrm rot="16200000">
              <a:off x="4971208" y="2362131"/>
              <a:ext cx="990515"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core</a:t>
              </a:r>
            </a:p>
          </p:txBody>
        </p:sp>
        <p:sp>
          <p:nvSpPr>
            <p:cNvPr id="13" name="Folded Corner 12">
              <a:extLst>
                <a:ext uri="{FF2B5EF4-FFF2-40B4-BE49-F238E27FC236}">
                  <a16:creationId xmlns:a16="http://schemas.microsoft.com/office/drawing/2014/main" id="{D6443246-595E-4B7E-B503-0EB340378B3E}"/>
                </a:ext>
              </a:extLst>
            </p:cNvPr>
            <p:cNvSpPr/>
            <p:nvPr/>
          </p:nvSpPr>
          <p:spPr>
            <a:xfrm rot="16200000">
              <a:off x="4753734" y="3997116"/>
              <a:ext cx="1371483" cy="685853"/>
            </a:xfrm>
            <a:prstGeom prst="foldedCorner">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Commons-logging</a:t>
              </a:r>
            </a:p>
          </p:txBody>
        </p:sp>
        <p:sp>
          <p:nvSpPr>
            <p:cNvPr id="14" name="Left Arrow 13">
              <a:extLst>
                <a:ext uri="{FF2B5EF4-FFF2-40B4-BE49-F238E27FC236}">
                  <a16:creationId xmlns:a16="http://schemas.microsoft.com/office/drawing/2014/main" id="{2FCFB5CE-AB5D-4B2D-9E57-FE14651C0341}"/>
                </a:ext>
              </a:extLst>
            </p:cNvPr>
            <p:cNvSpPr/>
            <p:nvPr/>
          </p:nvSpPr>
          <p:spPr>
            <a:xfrm>
              <a:off x="1295781" y="2514574"/>
              <a:ext cx="457235" cy="380967"/>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5" name="Left Arrow 14">
              <a:extLst>
                <a:ext uri="{FF2B5EF4-FFF2-40B4-BE49-F238E27FC236}">
                  <a16:creationId xmlns:a16="http://schemas.microsoft.com/office/drawing/2014/main" id="{78770648-8A9B-4E51-A5B6-DA35BBF48404}"/>
                </a:ext>
              </a:extLst>
            </p:cNvPr>
            <p:cNvSpPr/>
            <p:nvPr/>
          </p:nvSpPr>
          <p:spPr>
            <a:xfrm>
              <a:off x="2438869" y="2549496"/>
              <a:ext cx="457235" cy="380967"/>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6" name="Left Arrow 15">
              <a:extLst>
                <a:ext uri="{FF2B5EF4-FFF2-40B4-BE49-F238E27FC236}">
                  <a16:creationId xmlns:a16="http://schemas.microsoft.com/office/drawing/2014/main" id="{0439D04E-C2AF-483F-87B8-58CCB3F06A94}"/>
                </a:ext>
              </a:extLst>
            </p:cNvPr>
            <p:cNvSpPr/>
            <p:nvPr/>
          </p:nvSpPr>
          <p:spPr>
            <a:xfrm>
              <a:off x="3556555" y="2549496"/>
              <a:ext cx="457235" cy="380967"/>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7" name="Left Arrow 16">
              <a:extLst>
                <a:ext uri="{FF2B5EF4-FFF2-40B4-BE49-F238E27FC236}">
                  <a16:creationId xmlns:a16="http://schemas.microsoft.com/office/drawing/2014/main" id="{B741E47D-11AB-4A32-A873-5CA4D1741507}"/>
                </a:ext>
              </a:extLst>
            </p:cNvPr>
            <p:cNvSpPr/>
            <p:nvPr/>
          </p:nvSpPr>
          <p:spPr>
            <a:xfrm>
              <a:off x="4666304" y="2549496"/>
              <a:ext cx="457235" cy="380967"/>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8" name="Left Arrow 17">
              <a:extLst>
                <a:ext uri="{FF2B5EF4-FFF2-40B4-BE49-F238E27FC236}">
                  <a16:creationId xmlns:a16="http://schemas.microsoft.com/office/drawing/2014/main" id="{170DB6E4-C7E9-4013-8A7A-040B85F343E2}"/>
                </a:ext>
              </a:extLst>
            </p:cNvPr>
            <p:cNvSpPr/>
            <p:nvPr/>
          </p:nvSpPr>
          <p:spPr>
            <a:xfrm rot="5400000">
              <a:off x="1867362" y="3238381"/>
              <a:ext cx="457161" cy="381029"/>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20" name="Left Arrow 19">
              <a:extLst>
                <a:ext uri="{FF2B5EF4-FFF2-40B4-BE49-F238E27FC236}">
                  <a16:creationId xmlns:a16="http://schemas.microsoft.com/office/drawing/2014/main" id="{774B24DD-03BB-41D8-A54B-1F712A06D4DC}"/>
                </a:ext>
              </a:extLst>
            </p:cNvPr>
            <p:cNvSpPr/>
            <p:nvPr/>
          </p:nvSpPr>
          <p:spPr>
            <a:xfrm rot="5400000">
              <a:off x="5220421" y="3238381"/>
              <a:ext cx="457161" cy="381029"/>
            </a:xfrm>
            <a:prstGeom prst="lef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096E27C-E1BD-447B-B5A2-4C5555D1ABCD}"/>
              </a:ext>
            </a:extLst>
          </p:cNvPr>
          <p:cNvSpPr>
            <a:spLocks noGrp="1"/>
          </p:cNvSpPr>
          <p:nvPr>
            <p:ph type="title"/>
          </p:nvPr>
        </p:nvSpPr>
        <p:spPr/>
        <p:txBody>
          <a:bodyPr/>
          <a:lstStyle/>
          <a:p>
            <a:pPr eaLnBrk="1" hangingPunct="1"/>
            <a:r>
              <a:rPr lang="en-US" altLang="en-US"/>
              <a:t>Loading Application Context</a:t>
            </a:r>
          </a:p>
        </p:txBody>
      </p:sp>
      <p:sp>
        <p:nvSpPr>
          <p:cNvPr id="3" name="Content Placeholder 2">
            <a:extLst>
              <a:ext uri="{FF2B5EF4-FFF2-40B4-BE49-F238E27FC236}">
                <a16:creationId xmlns:a16="http://schemas.microsoft.com/office/drawing/2014/main" id="{83B25AA1-1E6C-430B-AB28-C53F49A558EC}"/>
              </a:ext>
            </a:extLst>
          </p:cNvPr>
          <p:cNvSpPr>
            <a:spLocks noGrp="1"/>
          </p:cNvSpPr>
          <p:nvPr>
            <p:ph idx="1"/>
          </p:nvPr>
        </p:nvSpPr>
        <p:spPr/>
        <p:txBody>
          <a:bodyPr/>
          <a:lstStyle/>
          <a:p>
            <a:pPr marL="342900" lvl="1" indent="-342900" algn="just">
              <a:defRPr/>
            </a:pPr>
            <a:r>
              <a:rPr lang="en-US" sz="1800" dirty="0"/>
              <a:t>Application context is responsible to declare Service Façade and domain models.  Their dependencies are declared, </a:t>
            </a:r>
            <a:r>
              <a:rPr lang="en-US" sz="1800" dirty="0" err="1"/>
              <a:t>autowired</a:t>
            </a:r>
            <a:r>
              <a:rPr lang="en-US" sz="1800" dirty="0"/>
              <a:t>, injected in applicationContext.xml</a:t>
            </a:r>
          </a:p>
          <a:p>
            <a:pPr marL="0" lvl="1" indent="0" algn="just">
              <a:buNone/>
              <a:defRPr/>
            </a:pPr>
            <a:endParaRPr lang="en-US" sz="1800" dirty="0"/>
          </a:p>
          <a:p>
            <a:pPr algn="just" eaLnBrk="1" hangingPunct="1">
              <a:defRPr/>
            </a:pPr>
            <a:r>
              <a:rPr lang="en-US" sz="1800" dirty="0"/>
              <a:t>Application context must be loaded before </a:t>
            </a:r>
            <a:r>
              <a:rPr lang="en-US" sz="1800" dirty="0" err="1"/>
              <a:t>DispatcherServlet</a:t>
            </a:r>
            <a:r>
              <a:rPr lang="en-US" sz="1800" dirty="0"/>
              <a:t> is loaded.</a:t>
            </a:r>
          </a:p>
          <a:p>
            <a:pPr lvl="1" algn="just" eaLnBrk="1" hangingPunct="1">
              <a:defRPr/>
            </a:pPr>
            <a:r>
              <a:rPr lang="en-US" sz="1800" u="sng" dirty="0"/>
              <a:t>Using Context Listener</a:t>
            </a:r>
            <a:r>
              <a:rPr lang="en-US" sz="1800" dirty="0"/>
              <a:t>: It is a </a:t>
            </a:r>
            <a:r>
              <a:rPr lang="en-US" sz="1800" dirty="0" err="1"/>
              <a:t>ServletContextListener</a:t>
            </a:r>
            <a:r>
              <a:rPr lang="en-US" sz="1800" dirty="0"/>
              <a:t> with </a:t>
            </a:r>
            <a:r>
              <a:rPr lang="en-US" sz="1800" dirty="0" err="1"/>
              <a:t>contextInitialized</a:t>
            </a:r>
            <a:r>
              <a:rPr lang="en-US" sz="1800" dirty="0"/>
              <a:t>() method which refers applicationContext.xml in </a:t>
            </a:r>
            <a:r>
              <a:rPr lang="en-US" sz="1800" dirty="0" err="1"/>
              <a:t>classpath</a:t>
            </a:r>
            <a:r>
              <a:rPr lang="en-US" sz="1800" dirty="0"/>
              <a:t> and creates </a:t>
            </a:r>
            <a:r>
              <a:rPr lang="en-US" sz="1800" dirty="0" err="1"/>
              <a:t>ApplicationContext</a:t>
            </a:r>
            <a:r>
              <a:rPr lang="en-US" sz="1800" dirty="0"/>
              <a:t> container. If applicationContext.xml is not with default name and at default place, then Context Parameter with the name </a:t>
            </a:r>
            <a:r>
              <a:rPr lang="en-US" sz="1800" dirty="0" err="1"/>
              <a:t>contextConfigLocation</a:t>
            </a:r>
            <a:r>
              <a:rPr lang="en-US" sz="1800" dirty="0"/>
              <a:t> must be declared to refer to context configuration. </a:t>
            </a:r>
            <a:r>
              <a:rPr lang="en-US" sz="1800" b="1" dirty="0"/>
              <a:t>This is Recommended approach.</a:t>
            </a:r>
          </a:p>
          <a:p>
            <a:pPr lvl="1" algn="just" eaLnBrk="1" hangingPunct="1">
              <a:defRPr/>
            </a:pPr>
            <a:r>
              <a:rPr lang="en-US" sz="1800" u="sng" dirty="0"/>
              <a:t>Using </a:t>
            </a:r>
            <a:r>
              <a:rPr lang="en-US" sz="1800" u="sng" dirty="0" err="1"/>
              <a:t>ContextLoaderServlet</a:t>
            </a:r>
            <a:r>
              <a:rPr lang="en-US" sz="1800" dirty="0"/>
              <a:t>: In very old Servlet (Ver 2.2), listeners are loaded after servlet. So, </a:t>
            </a:r>
            <a:r>
              <a:rPr lang="en-US" sz="1800" dirty="0" err="1"/>
              <a:t>Servlets</a:t>
            </a:r>
            <a:r>
              <a:rPr lang="en-US" sz="1800" dirty="0"/>
              <a:t> are responsible for loading and starting Application Context using </a:t>
            </a:r>
            <a:r>
              <a:rPr lang="en-US" sz="1800" dirty="0" err="1"/>
              <a:t>ContextLoaderServlet</a:t>
            </a:r>
            <a:r>
              <a:rPr lang="en-US" sz="1800" dirty="0"/>
              <a:t>.</a:t>
            </a:r>
          </a:p>
          <a:p>
            <a:pPr lvl="1" algn="just" eaLnBrk="1" hangingPunct="1">
              <a:defRPr/>
            </a:pPr>
            <a:endParaRPr lang="en-US" sz="2200" dirty="0"/>
          </a:p>
          <a:p>
            <a:pPr lvl="1" algn="just" eaLnBrk="1" hangingPunct="1">
              <a:buFont typeface="Wingdings 2" pitchFamily="18" charset="2"/>
              <a:buNone/>
              <a:defRPr/>
            </a:pPr>
            <a:endParaRPr lang="en-US" sz="2200" dirty="0"/>
          </a:p>
          <a:p>
            <a:pPr lvl="1" algn="just" eaLnBrk="1" hangingPunct="1">
              <a:buFont typeface="Wingdings 2" pitchFamily="18" charset="2"/>
              <a:buNone/>
              <a:defRPr/>
            </a:pPr>
            <a:endParaRPr lang="en-US" sz="2200" b="1"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3E8D-F8F7-4AE6-BC34-EFE586F23F4F}"/>
              </a:ext>
            </a:extLst>
          </p:cNvPr>
          <p:cNvSpPr>
            <a:spLocks noGrp="1"/>
          </p:cNvSpPr>
          <p:nvPr>
            <p:ph type="title"/>
          </p:nvPr>
        </p:nvSpPr>
        <p:spPr/>
        <p:txBody>
          <a:bodyPr/>
          <a:lstStyle/>
          <a:p>
            <a:r>
              <a:rPr lang="en-US" dirty="0"/>
              <a:t>Spring Container</a:t>
            </a:r>
            <a:endParaRPr lang="en-IN" dirty="0"/>
          </a:p>
        </p:txBody>
      </p:sp>
      <p:sp>
        <p:nvSpPr>
          <p:cNvPr id="4" name="Text Box 2">
            <a:extLst>
              <a:ext uri="{FF2B5EF4-FFF2-40B4-BE49-F238E27FC236}">
                <a16:creationId xmlns:a16="http://schemas.microsoft.com/office/drawing/2014/main" id="{8D1C0A5A-D3D6-4622-B2CF-EDF3D4F88481}"/>
              </a:ext>
            </a:extLst>
          </p:cNvPr>
          <p:cNvSpPr txBox="1">
            <a:spLocks noChangeArrowheads="1"/>
          </p:cNvSpPr>
          <p:nvPr/>
        </p:nvSpPr>
        <p:spPr bwMode="auto">
          <a:xfrm>
            <a:off x="515645" y="1427086"/>
            <a:ext cx="8077200" cy="422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86000"/>
              </a:lnSpc>
              <a:spcBef>
                <a:spcPts val="500"/>
              </a:spcBef>
            </a:pPr>
            <a:r>
              <a:rPr lang="en-GB" altLang="en-US" sz="2200" dirty="0">
                <a:solidFill>
                  <a:srgbClr val="000000"/>
                </a:solidFill>
                <a:latin typeface="Times New Roman" panose="02020603050405020304" pitchFamily="18" charset="0"/>
              </a:rPr>
              <a:t>Container reads configuration meta data to...</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Instantiate object with the given scope.</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To initialize object with configured data</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To inject dependencies in object etc</a:t>
            </a:r>
          </a:p>
          <a:p>
            <a:pPr lvl="1" algn="l" eaLnBrk="1" hangingPunct="1">
              <a:lnSpc>
                <a:spcPct val="86000"/>
              </a:lnSpc>
              <a:spcBef>
                <a:spcPts val="500"/>
              </a:spcBef>
            </a:pPr>
            <a:r>
              <a:rPr lang="en-GB" altLang="en-US" sz="2200" dirty="0">
                <a:solidFill>
                  <a:srgbClr val="000000"/>
                </a:solidFill>
                <a:latin typeface="Times New Roman" panose="02020603050405020304" pitchFamily="18" charset="0"/>
              </a:rPr>
              <a:t>	</a:t>
            </a: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pPr>
            <a:r>
              <a:rPr lang="en-GB" altLang="en-US" sz="2200" dirty="0">
                <a:solidFill>
                  <a:srgbClr val="000000"/>
                </a:solidFill>
                <a:latin typeface="Times New Roman" panose="02020603050405020304" pitchFamily="18" charset="0"/>
              </a:rPr>
              <a:t>Container reads meta information from...</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XML configuration file.</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Java Annotations</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Java code.</a:t>
            </a:r>
          </a:p>
          <a:p>
            <a:pPr lvl="1" algn="l"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Maven configuration in case of Spring Boot</a:t>
            </a: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21385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61EAE72-6667-4BDD-BC73-97F591E7385A}"/>
              </a:ext>
            </a:extLst>
          </p:cNvPr>
          <p:cNvSpPr>
            <a:spLocks noGrp="1"/>
          </p:cNvSpPr>
          <p:nvPr>
            <p:ph type="title"/>
          </p:nvPr>
        </p:nvSpPr>
        <p:spPr/>
        <p:txBody>
          <a:bodyPr/>
          <a:lstStyle/>
          <a:p>
            <a:pPr eaLnBrk="1" hangingPunct="1"/>
            <a:r>
              <a:rPr lang="en-US" altLang="en-US"/>
              <a:t>Configuring DispatcherServlet</a:t>
            </a:r>
          </a:p>
        </p:txBody>
      </p:sp>
      <p:sp>
        <p:nvSpPr>
          <p:cNvPr id="3" name="Content Placeholder 2">
            <a:extLst>
              <a:ext uri="{FF2B5EF4-FFF2-40B4-BE49-F238E27FC236}">
                <a16:creationId xmlns:a16="http://schemas.microsoft.com/office/drawing/2014/main" id="{D71B0F67-3E92-4FE9-B6CA-8F1BB70ADC2B}"/>
              </a:ext>
            </a:extLst>
          </p:cNvPr>
          <p:cNvSpPr>
            <a:spLocks noGrp="1"/>
          </p:cNvSpPr>
          <p:nvPr>
            <p:ph idx="1"/>
          </p:nvPr>
        </p:nvSpPr>
        <p:spPr/>
        <p:txBody>
          <a:bodyPr>
            <a:normAutofit/>
          </a:bodyPr>
          <a:lstStyle/>
          <a:p>
            <a:pPr eaLnBrk="1" hangingPunct="1">
              <a:defRPr/>
            </a:pPr>
            <a:r>
              <a:rPr lang="en-US" sz="2000" dirty="0"/>
              <a:t>Declared in web.xml or using annotations.</a:t>
            </a:r>
          </a:p>
          <a:p>
            <a:pPr eaLnBrk="1" hangingPunct="1">
              <a:defRPr/>
            </a:pPr>
            <a:r>
              <a:rPr lang="en-US" sz="2000" dirty="0"/>
              <a:t>Depends on Application Context.</a:t>
            </a:r>
          </a:p>
          <a:p>
            <a:pPr eaLnBrk="1" hangingPunct="1">
              <a:defRPr/>
            </a:pPr>
            <a:r>
              <a:rPr lang="en-US" sz="2000" dirty="0"/>
              <a:t>On loading, creates a Web Context by referring to xxx-servlet.xml.  Its name is derived from canonical name of a Dispatcher </a:t>
            </a:r>
            <a:r>
              <a:rPr lang="en-US" sz="2000" dirty="0" err="1"/>
              <a:t>Servlet</a:t>
            </a:r>
            <a:r>
              <a:rPr lang="en-US" sz="2000" dirty="0"/>
              <a:t>. Default location is class path.</a:t>
            </a:r>
          </a:p>
          <a:p>
            <a:pPr eaLnBrk="1" hangingPunct="1">
              <a:defRPr/>
            </a:pPr>
            <a:r>
              <a:rPr lang="en-US" sz="2000" dirty="0"/>
              <a:t>This configuration file is specific to Dispatcher </a:t>
            </a:r>
            <a:r>
              <a:rPr lang="en-US" sz="2000" dirty="0" err="1"/>
              <a:t>Servlet</a:t>
            </a:r>
            <a:r>
              <a:rPr lang="en-US" sz="2000" dirty="0"/>
              <a:t>.</a:t>
            </a:r>
          </a:p>
          <a:p>
            <a:pPr eaLnBrk="1" hangingPunct="1">
              <a:defRPr/>
            </a:pPr>
            <a:r>
              <a:rPr lang="en-US" sz="2000" dirty="0"/>
              <a:t> There can be more than one Dispatcher </a:t>
            </a:r>
            <a:r>
              <a:rPr lang="en-US" sz="2000" dirty="0" err="1"/>
              <a:t>Servlet</a:t>
            </a:r>
            <a:r>
              <a:rPr lang="en-US" sz="2000" dirty="0"/>
              <a:t> in an application each having its own configuration file identified by a canonical name of a </a:t>
            </a:r>
            <a:r>
              <a:rPr lang="en-US" sz="2000" dirty="0" err="1"/>
              <a:t>servlet</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AB7BAC2-EDE5-4E42-9EA9-36F49E45DA52}"/>
              </a:ext>
            </a:extLst>
          </p:cNvPr>
          <p:cNvSpPr>
            <a:spLocks noGrp="1"/>
          </p:cNvSpPr>
          <p:nvPr>
            <p:ph type="title"/>
          </p:nvPr>
        </p:nvSpPr>
        <p:spPr/>
        <p:txBody>
          <a:bodyPr/>
          <a:lstStyle/>
          <a:p>
            <a:pPr eaLnBrk="1" hangingPunct="1"/>
            <a:r>
              <a:rPr lang="en-US" altLang="en-US"/>
              <a:t>Declaring other MVC components</a:t>
            </a:r>
          </a:p>
        </p:txBody>
      </p:sp>
      <p:sp>
        <p:nvSpPr>
          <p:cNvPr id="3" name="Content Placeholder 2">
            <a:extLst>
              <a:ext uri="{FF2B5EF4-FFF2-40B4-BE49-F238E27FC236}">
                <a16:creationId xmlns:a16="http://schemas.microsoft.com/office/drawing/2014/main" id="{FF7A0D5F-ED7F-4C92-8BCD-17565BDBA177}"/>
              </a:ext>
            </a:extLst>
          </p:cNvPr>
          <p:cNvSpPr>
            <a:spLocks noGrp="1"/>
          </p:cNvSpPr>
          <p:nvPr>
            <p:ph idx="1"/>
          </p:nvPr>
        </p:nvSpPr>
        <p:spPr/>
        <p:txBody>
          <a:bodyPr/>
          <a:lstStyle/>
          <a:p>
            <a:pPr eaLnBrk="1" hangingPunct="1">
              <a:defRPr/>
            </a:pPr>
            <a:r>
              <a:rPr lang="en-US" sz="2000" dirty="0"/>
              <a:t>Controllers, </a:t>
            </a:r>
            <a:r>
              <a:rPr lang="en-US" sz="2000" dirty="0" err="1"/>
              <a:t>HandleMappings</a:t>
            </a:r>
            <a:r>
              <a:rPr lang="en-US" sz="2000" dirty="0"/>
              <a:t> and </a:t>
            </a:r>
            <a:r>
              <a:rPr lang="en-US" sz="2000" dirty="0" err="1"/>
              <a:t>ViewResolvers</a:t>
            </a:r>
            <a:r>
              <a:rPr lang="en-US" sz="2000" dirty="0"/>
              <a:t> are declared in xxx-servlet.xml</a:t>
            </a:r>
          </a:p>
          <a:p>
            <a:pPr eaLnBrk="1" hangingPunct="1">
              <a:defRPr/>
            </a:pPr>
            <a:endParaRPr lang="en-US" sz="2000" dirty="0"/>
          </a:p>
          <a:p>
            <a:pPr eaLnBrk="1" hangingPunct="1">
              <a:defRPr/>
            </a:pPr>
            <a:r>
              <a:rPr lang="en-US" sz="2000" dirty="0"/>
              <a:t>If not declared, defaults are granted where ever possible.</a:t>
            </a:r>
          </a:p>
          <a:p>
            <a:pPr eaLnBrk="1" hangingPunct="1">
              <a:defRPr/>
            </a:pPr>
            <a:endParaRPr lang="en-US" sz="2000" dirty="0"/>
          </a:p>
          <a:p>
            <a:pPr eaLnBrk="1" hangingPunct="1">
              <a:defRPr/>
            </a:pPr>
            <a:r>
              <a:rPr lang="en-US" sz="2000" dirty="0"/>
              <a:t>All they are declared as bean with appropriate properties set.</a:t>
            </a:r>
          </a:p>
          <a:p>
            <a:pPr eaLnBrk="1" hangingPunct="1">
              <a:buFont typeface="Wingdings 2" pitchFamily="18" charset="2"/>
              <a:buNone/>
              <a:defRPr/>
            </a:pPr>
            <a:endParaRPr lang="en-US" sz="1800"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DD35353-5659-476A-AC50-D8E0B8AA3769}"/>
              </a:ext>
            </a:extLst>
          </p:cNvPr>
          <p:cNvSpPr>
            <a:spLocks noGrp="1"/>
          </p:cNvSpPr>
          <p:nvPr>
            <p:ph type="title"/>
          </p:nvPr>
        </p:nvSpPr>
        <p:spPr/>
        <p:txBody>
          <a:bodyPr/>
          <a:lstStyle/>
          <a:p>
            <a:pPr eaLnBrk="1" hangingPunct="1"/>
            <a:r>
              <a:rPr lang="en-US" altLang="en-US"/>
              <a:t>Mapping Handlers</a:t>
            </a:r>
          </a:p>
        </p:txBody>
      </p:sp>
      <p:graphicFrame>
        <p:nvGraphicFramePr>
          <p:cNvPr id="5" name="Content Placeholder 4">
            <a:extLst>
              <a:ext uri="{FF2B5EF4-FFF2-40B4-BE49-F238E27FC236}">
                <a16:creationId xmlns:a16="http://schemas.microsoft.com/office/drawing/2014/main" id="{1AFC99C3-7689-40F8-A820-1DE9ED1A7B4D}"/>
              </a:ext>
            </a:extLst>
          </p:cNvPr>
          <p:cNvGraphicFramePr>
            <a:graphicFrameLocks noGrp="1"/>
          </p:cNvGraphicFramePr>
          <p:nvPr>
            <p:ph idx="1"/>
          </p:nvPr>
        </p:nvGraphicFramePr>
        <p:xfrm>
          <a:off x="1905000" y="2362201"/>
          <a:ext cx="8534400" cy="2200275"/>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640265">
                <a:tc>
                  <a:txBody>
                    <a:bodyPr/>
                    <a:lstStyle/>
                    <a:p>
                      <a:pPr algn="ctr"/>
                      <a:r>
                        <a:rPr lang="en-US" sz="1800" dirty="0"/>
                        <a:t>S.N.</a:t>
                      </a:r>
                    </a:p>
                  </a:txBody>
                  <a:tcPr marT="45733" marB="45733"/>
                </a:tc>
                <a:tc>
                  <a:txBody>
                    <a:bodyPr/>
                    <a:lstStyle/>
                    <a:p>
                      <a:pPr algn="ctr"/>
                      <a:r>
                        <a:rPr lang="en-US" sz="1800" dirty="0"/>
                        <a:t>Handler</a:t>
                      </a:r>
                      <a:r>
                        <a:rPr lang="en-US" sz="1800" baseline="0" dirty="0"/>
                        <a:t> Mapping</a:t>
                      </a:r>
                      <a:endParaRPr lang="en-US" sz="1800" dirty="0"/>
                    </a:p>
                  </a:txBody>
                  <a:tcPr marT="45733" marB="45733"/>
                </a:tc>
                <a:tc>
                  <a:txBody>
                    <a:bodyPr/>
                    <a:lstStyle/>
                    <a:p>
                      <a:pPr algn="ctr"/>
                      <a:r>
                        <a:rPr lang="en-US" sz="1800" dirty="0"/>
                        <a:t>Particulars</a:t>
                      </a:r>
                    </a:p>
                  </a:txBody>
                  <a:tcPr marT="45733" marB="45733"/>
                </a:tc>
                <a:extLst>
                  <a:ext uri="{0D108BD9-81ED-4DB2-BD59-A6C34878D82A}">
                    <a16:rowId xmlns:a16="http://schemas.microsoft.com/office/drawing/2014/main" val="10000"/>
                  </a:ext>
                </a:extLst>
              </a:tr>
              <a:tr h="548798">
                <a:tc>
                  <a:txBody>
                    <a:bodyPr/>
                    <a:lstStyle/>
                    <a:p>
                      <a:r>
                        <a:rPr lang="en-US" sz="1800" dirty="0"/>
                        <a:t>1.</a:t>
                      </a:r>
                    </a:p>
                  </a:txBody>
                  <a:tcPr marT="45733" marB="45733"/>
                </a:tc>
                <a:tc>
                  <a:txBody>
                    <a:bodyPr/>
                    <a:lstStyle/>
                    <a:p>
                      <a:pPr marL="0" marR="0">
                        <a:spcBef>
                          <a:spcPts val="0"/>
                        </a:spcBef>
                        <a:spcAft>
                          <a:spcPts val="0"/>
                        </a:spcAft>
                      </a:pPr>
                      <a:r>
                        <a:rPr lang="en-US" sz="1800" dirty="0" err="1">
                          <a:latin typeface="Times New Roman"/>
                          <a:ea typeface="Times New Roman"/>
                          <a:cs typeface="Times New Roman"/>
                        </a:rPr>
                        <a:t>BeanNameUrlHandlerMapping</a:t>
                      </a:r>
                      <a:endParaRPr lang="en-US" sz="1800" dirty="0">
                        <a:latin typeface="Times New Roman"/>
                        <a:ea typeface="Times New Roman"/>
                        <a:cs typeface="Times New Roman"/>
                      </a:endParaRPr>
                    </a:p>
                  </a:txBody>
                  <a:tcPr marL="68580" marR="68580" marT="0" marB="0"/>
                </a:tc>
                <a:tc>
                  <a:txBody>
                    <a:bodyPr/>
                    <a:lstStyle/>
                    <a:p>
                      <a:pPr marL="0" marR="0">
                        <a:spcBef>
                          <a:spcPts val="0"/>
                        </a:spcBef>
                        <a:spcAft>
                          <a:spcPts val="0"/>
                        </a:spcAft>
                      </a:pPr>
                      <a:r>
                        <a:rPr lang="en-US" sz="1800" dirty="0">
                          <a:latin typeface="Times New Roman"/>
                          <a:ea typeface="Times New Roman"/>
                          <a:cs typeface="Times New Roman"/>
                        </a:rPr>
                        <a:t>Controller’s bean names are mapped to URL. (default)</a:t>
                      </a:r>
                    </a:p>
                  </a:txBody>
                  <a:tcPr marL="68580" marR="68580" marT="0" marB="0"/>
                </a:tc>
                <a:extLst>
                  <a:ext uri="{0D108BD9-81ED-4DB2-BD59-A6C34878D82A}">
                    <a16:rowId xmlns:a16="http://schemas.microsoft.com/office/drawing/2014/main" val="10001"/>
                  </a:ext>
                </a:extLst>
              </a:tr>
              <a:tr h="370947">
                <a:tc>
                  <a:txBody>
                    <a:bodyPr/>
                    <a:lstStyle/>
                    <a:p>
                      <a:r>
                        <a:rPr lang="en-US" sz="1800" dirty="0"/>
                        <a:t>2.</a:t>
                      </a:r>
                    </a:p>
                  </a:txBody>
                  <a:tcPr marT="45733" marB="45733"/>
                </a:tc>
                <a:tc>
                  <a:txBody>
                    <a:bodyPr/>
                    <a:lstStyle/>
                    <a:p>
                      <a:r>
                        <a:rPr lang="en-US" sz="1800" dirty="0" err="1"/>
                        <a:t>SimpleUrlHandlerMapping</a:t>
                      </a:r>
                      <a:endParaRPr lang="en-US" sz="1800" dirty="0"/>
                    </a:p>
                  </a:txBody>
                  <a:tcPr marT="45733" marB="45733"/>
                </a:tc>
                <a:tc>
                  <a:txBody>
                    <a:bodyPr/>
                    <a:lstStyle/>
                    <a:p>
                      <a:r>
                        <a:rPr lang="en-US" sz="1800" dirty="0"/>
                        <a:t>Mappings are explicitly specified.</a:t>
                      </a:r>
                    </a:p>
                  </a:txBody>
                  <a:tcPr marT="45733" marB="45733"/>
                </a:tc>
                <a:extLst>
                  <a:ext uri="{0D108BD9-81ED-4DB2-BD59-A6C34878D82A}">
                    <a16:rowId xmlns:a16="http://schemas.microsoft.com/office/drawing/2014/main" val="10002"/>
                  </a:ext>
                </a:extLst>
              </a:tr>
              <a:tr h="640265">
                <a:tc>
                  <a:txBody>
                    <a:bodyPr/>
                    <a:lstStyle/>
                    <a:p>
                      <a:r>
                        <a:rPr lang="en-US" sz="1800" dirty="0">
                          <a:solidFill>
                            <a:schemeClr val="tx1"/>
                          </a:solidFill>
                        </a:rPr>
                        <a:t>3.</a:t>
                      </a:r>
                    </a:p>
                  </a:txBody>
                  <a:tcPr marT="45733" marB="45733"/>
                </a:tc>
                <a:tc>
                  <a:txBody>
                    <a:bodyPr/>
                    <a:lstStyle/>
                    <a:p>
                      <a:r>
                        <a:rPr lang="en-US" sz="1800" kern="1200" dirty="0" err="1">
                          <a:solidFill>
                            <a:schemeClr val="tx1"/>
                          </a:solidFill>
                          <a:latin typeface="+mn-lt"/>
                          <a:ea typeface="+mn-ea"/>
                          <a:cs typeface="+mn-cs"/>
                        </a:rPr>
                        <a:t>ControllerClassNameHandlerMapping</a:t>
                      </a:r>
                      <a:endParaRPr lang="en-US" sz="1800" dirty="0">
                        <a:solidFill>
                          <a:schemeClr val="tx1"/>
                        </a:solidFill>
                      </a:endParaRPr>
                    </a:p>
                  </a:txBody>
                  <a:tcPr marT="45733" marB="45733"/>
                </a:tc>
                <a:tc>
                  <a:txBody>
                    <a:bodyPr/>
                    <a:lstStyle/>
                    <a:p>
                      <a:r>
                        <a:rPr lang="en-US" sz="1800" dirty="0">
                          <a:solidFill>
                            <a:schemeClr val="tx1"/>
                          </a:solidFill>
                        </a:rPr>
                        <a:t>Maps class</a:t>
                      </a:r>
                      <a:r>
                        <a:rPr lang="en-US" sz="1800" baseline="0" dirty="0">
                          <a:solidFill>
                            <a:schemeClr val="tx1"/>
                          </a:solidFill>
                        </a:rPr>
                        <a:t> names from URL to actual controller class.</a:t>
                      </a:r>
                      <a:endParaRPr lang="en-US" sz="1800" dirty="0">
                        <a:solidFill>
                          <a:schemeClr val="tx1"/>
                        </a:solidFill>
                      </a:endParaRPr>
                    </a:p>
                  </a:txBody>
                  <a:tcPr marT="45733" marB="45733"/>
                </a:tc>
                <a:extLst>
                  <a:ext uri="{0D108BD9-81ED-4DB2-BD59-A6C34878D82A}">
                    <a16:rowId xmlns:a16="http://schemas.microsoft.com/office/drawing/2014/main" val="10003"/>
                  </a:ext>
                </a:extLst>
              </a:tr>
            </a:tbl>
          </a:graphicData>
        </a:graphic>
      </p:graphicFrame>
      <p:sp>
        <p:nvSpPr>
          <p:cNvPr id="34842" name="TextBox 5">
            <a:extLst>
              <a:ext uri="{FF2B5EF4-FFF2-40B4-BE49-F238E27FC236}">
                <a16:creationId xmlns:a16="http://schemas.microsoft.com/office/drawing/2014/main" id="{F6631977-5B4C-42AD-B796-34E00CA1E8C9}"/>
              </a:ext>
            </a:extLst>
          </p:cNvPr>
          <p:cNvSpPr txBox="1">
            <a:spLocks noChangeArrowheads="1"/>
          </p:cNvSpPr>
          <p:nvPr/>
        </p:nvSpPr>
        <p:spPr bwMode="auto">
          <a:xfrm>
            <a:off x="2133600" y="1295400"/>
            <a:ext cx="7391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bg1"/>
                </a:solidFill>
                <a:latin typeface="Times New Roman" panose="02020603050405020304" pitchFamily="18" charset="0"/>
                <a:ea typeface="Arial Unicode MS" pitchFamily="34" charset="-128"/>
              </a:defRPr>
            </a:lvl1pPr>
            <a:lvl2pPr marL="742950" indent="-285750" eaLnBrk="0" hangingPunct="0">
              <a:defRPr sz="2400" u="sng">
                <a:solidFill>
                  <a:schemeClr val="bg1"/>
                </a:solidFill>
                <a:latin typeface="Times New Roman" panose="02020603050405020304" pitchFamily="18" charset="0"/>
                <a:ea typeface="Arial Unicode MS" pitchFamily="34" charset="-128"/>
              </a:defRPr>
            </a:lvl2pPr>
            <a:lvl3pPr marL="1143000" indent="-228600" eaLnBrk="0" hangingPunct="0">
              <a:defRPr sz="2400" u="sng">
                <a:solidFill>
                  <a:schemeClr val="bg1"/>
                </a:solidFill>
                <a:latin typeface="Times New Roman" panose="02020603050405020304" pitchFamily="18" charset="0"/>
                <a:ea typeface="Arial Unicode MS" pitchFamily="34" charset="-128"/>
              </a:defRPr>
            </a:lvl3pPr>
            <a:lvl4pPr marL="1600200" indent="-228600" eaLnBrk="0" hangingPunct="0">
              <a:defRPr sz="2400" u="sng">
                <a:solidFill>
                  <a:schemeClr val="bg1"/>
                </a:solidFill>
                <a:latin typeface="Times New Roman" panose="02020603050405020304" pitchFamily="18" charset="0"/>
                <a:ea typeface="Arial Unicode MS" pitchFamily="34" charset="-128"/>
              </a:defRPr>
            </a:lvl4pPr>
            <a:lvl5pPr marL="2057400" indent="-228600" eaLnBrk="0" hangingPunct="0">
              <a:defRPr sz="2400" u="sng">
                <a:solidFill>
                  <a:schemeClr val="bg1"/>
                </a:solidFill>
                <a:latin typeface="Times New Roman" panose="02020603050405020304" pitchFamily="18" charset="0"/>
                <a:ea typeface="Arial Unicode MS" pitchFamily="34" charset="-128"/>
              </a:defRPr>
            </a:lvl5pPr>
            <a:lvl6pPr marL="25146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6pPr>
            <a:lvl7pPr marL="29718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7pPr>
            <a:lvl8pPr marL="34290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8pPr>
            <a:lvl9pPr marL="3886200" indent="-228600" defTabSz="457200" eaLnBrk="0" fontAlgn="base" hangingPunct="0">
              <a:spcBef>
                <a:spcPct val="0"/>
              </a:spcBef>
              <a:spcAft>
                <a:spcPct val="0"/>
              </a:spcAft>
              <a:defRPr sz="2400" u="sng">
                <a:solidFill>
                  <a:schemeClr val="bg1"/>
                </a:solidFill>
                <a:latin typeface="Times New Roman" panose="02020603050405020304" pitchFamily="18" charset="0"/>
                <a:ea typeface="Arial Unicode MS" pitchFamily="34" charset="-128"/>
              </a:defRPr>
            </a:lvl9pPr>
          </a:lstStyle>
          <a:p>
            <a:pPr eaLnBrk="1" hangingPunct="1">
              <a:lnSpc>
                <a:spcPct val="95000"/>
              </a:lnSpc>
              <a:buClr>
                <a:srgbClr val="000000"/>
              </a:buClr>
              <a:buSzPct val="100000"/>
              <a:buFont typeface="Times New Roman" panose="02020603050405020304" pitchFamily="18" charset="0"/>
              <a:buNone/>
            </a:pPr>
            <a:r>
              <a:rPr lang="en-US" altLang="en-US" u="none"/>
              <a:t>Basic purpose is to map specific controller bean to url pattern sent by end user.</a:t>
            </a:r>
          </a:p>
          <a:p>
            <a:pPr eaLnBrk="1" hangingPunct="1">
              <a:lnSpc>
                <a:spcPct val="95000"/>
              </a:lnSpc>
              <a:buClr>
                <a:srgbClr val="000000"/>
              </a:buClr>
              <a:buSzPct val="100000"/>
              <a:buFont typeface="Times New Roman" panose="02020603050405020304" pitchFamily="18" charset="0"/>
              <a:buNone/>
            </a:pPr>
            <a:endParaRPr lang="en-US" altLang="en-US" u="non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414FB71-A73E-49A1-A448-006D3F687DE9}"/>
              </a:ext>
            </a:extLst>
          </p:cNvPr>
          <p:cNvSpPr>
            <a:spLocks noGrp="1"/>
          </p:cNvSpPr>
          <p:nvPr>
            <p:ph type="title"/>
          </p:nvPr>
        </p:nvSpPr>
        <p:spPr/>
        <p:txBody>
          <a:bodyPr/>
          <a:lstStyle/>
          <a:p>
            <a:pPr eaLnBrk="1" hangingPunct="1"/>
            <a:r>
              <a:rPr lang="en-US" altLang="en-US"/>
              <a:t>Handler Mappings</a:t>
            </a:r>
          </a:p>
        </p:txBody>
      </p:sp>
      <p:sp>
        <p:nvSpPr>
          <p:cNvPr id="5" name="Rounded Rectangle 4">
            <a:extLst>
              <a:ext uri="{FF2B5EF4-FFF2-40B4-BE49-F238E27FC236}">
                <a16:creationId xmlns:a16="http://schemas.microsoft.com/office/drawing/2014/main" id="{6D435962-5EE7-42A7-B663-F185A0484D49}"/>
              </a:ext>
            </a:extLst>
          </p:cNvPr>
          <p:cNvSpPr/>
          <p:nvPr/>
        </p:nvSpPr>
        <p:spPr>
          <a:xfrm rot="16200000">
            <a:off x="1066800" y="4572000"/>
            <a:ext cx="2209800" cy="6858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Dispatcher </a:t>
            </a:r>
            <a:r>
              <a:rPr lang="en-US" dirty="0" err="1">
                <a:solidFill>
                  <a:schemeClr val="tx1"/>
                </a:solidFill>
              </a:rPr>
              <a:t>Servlet</a:t>
            </a:r>
            <a:endParaRPr lang="en-US" dirty="0">
              <a:solidFill>
                <a:schemeClr val="tx1"/>
              </a:solidFill>
            </a:endParaRPr>
          </a:p>
        </p:txBody>
      </p:sp>
      <p:sp>
        <p:nvSpPr>
          <p:cNvPr id="6" name="Rounded Rectangle 5">
            <a:extLst>
              <a:ext uri="{FF2B5EF4-FFF2-40B4-BE49-F238E27FC236}">
                <a16:creationId xmlns:a16="http://schemas.microsoft.com/office/drawing/2014/main" id="{125424C7-DDA1-4C65-B315-68983281E77A}"/>
              </a:ext>
            </a:extLst>
          </p:cNvPr>
          <p:cNvSpPr/>
          <p:nvPr/>
        </p:nvSpPr>
        <p:spPr>
          <a:xfrm rot="16200000">
            <a:off x="5257800" y="4495800"/>
            <a:ext cx="2209800" cy="6858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a:solidFill>
                  <a:schemeClr val="tx1"/>
                </a:solidFill>
              </a:rPr>
              <a:t>Controller</a:t>
            </a:r>
          </a:p>
        </p:txBody>
      </p:sp>
      <p:sp>
        <p:nvSpPr>
          <p:cNvPr id="7" name="Right Arrow 6">
            <a:extLst>
              <a:ext uri="{FF2B5EF4-FFF2-40B4-BE49-F238E27FC236}">
                <a16:creationId xmlns:a16="http://schemas.microsoft.com/office/drawing/2014/main" id="{725ADF12-432A-481E-A969-D07B98A8E0BD}"/>
              </a:ext>
            </a:extLst>
          </p:cNvPr>
          <p:cNvSpPr/>
          <p:nvPr/>
        </p:nvSpPr>
        <p:spPr>
          <a:xfrm>
            <a:off x="2514600" y="4572000"/>
            <a:ext cx="3505200" cy="838200"/>
          </a:xfrm>
          <a:prstGeom prst="right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Line Callout 1 7">
            <a:extLst>
              <a:ext uri="{FF2B5EF4-FFF2-40B4-BE49-F238E27FC236}">
                <a16:creationId xmlns:a16="http://schemas.microsoft.com/office/drawing/2014/main" id="{FD20EEFC-7A05-44A8-89C4-742DE3E36254}"/>
              </a:ext>
            </a:extLst>
          </p:cNvPr>
          <p:cNvSpPr/>
          <p:nvPr/>
        </p:nvSpPr>
        <p:spPr>
          <a:xfrm>
            <a:off x="5181600" y="1676400"/>
            <a:ext cx="4953000" cy="1143000"/>
          </a:xfrm>
          <a:prstGeom prst="borderCallout1">
            <a:avLst>
              <a:gd name="adj1" fmla="val 97556"/>
              <a:gd name="adj2" fmla="val 484"/>
              <a:gd name="adj3" fmla="val 320063"/>
              <a:gd name="adj4" fmla="val -26660"/>
            </a:avLst>
          </a:prstGeom>
          <a:gradFill>
            <a:gsLst>
              <a:gs pos="0">
                <a:srgbClr val="D6B19C"/>
              </a:gs>
              <a:gs pos="30000">
                <a:srgbClr val="D49E6C"/>
              </a:gs>
              <a:gs pos="70000">
                <a:srgbClr val="A65528"/>
              </a:gs>
              <a:gs pos="100000">
                <a:srgbClr val="663012"/>
              </a:gs>
            </a:gsLst>
            <a:lin ang="5400000" scaled="0"/>
          </a:gra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lnSpc>
                <a:spcPct val="95000"/>
              </a:lnSpc>
              <a:buClr>
                <a:srgbClr val="000000"/>
              </a:buClr>
              <a:buSzPct val="100000"/>
              <a:buFont typeface="Times New Roman" pitchFamily="18" charset="0"/>
              <a:buAutoNum type="arabicPeriod"/>
              <a:defRPr/>
            </a:pPr>
            <a:r>
              <a:rPr lang="en-US" sz="2200" dirty="0" err="1"/>
              <a:t>BeanNameUrlHandlerMapping</a:t>
            </a:r>
            <a:r>
              <a:rPr lang="en-US" sz="2200" dirty="0"/>
              <a:t>.</a:t>
            </a:r>
          </a:p>
          <a:p>
            <a:pPr marL="457200" indent="-457200">
              <a:lnSpc>
                <a:spcPct val="95000"/>
              </a:lnSpc>
              <a:buClr>
                <a:srgbClr val="000000"/>
              </a:buClr>
              <a:buSzPct val="100000"/>
              <a:buFont typeface="Times New Roman" pitchFamily="18" charset="0"/>
              <a:buAutoNum type="arabicPeriod"/>
              <a:defRPr/>
            </a:pPr>
            <a:r>
              <a:rPr lang="en-US" sz="2200" dirty="0" err="1"/>
              <a:t>SimpleUrlHandlerMapping</a:t>
            </a:r>
            <a:endParaRPr lang="en-US" sz="2200" dirty="0"/>
          </a:p>
          <a:p>
            <a:pPr marL="457200" indent="-457200">
              <a:lnSpc>
                <a:spcPct val="95000"/>
              </a:lnSpc>
              <a:buClr>
                <a:srgbClr val="000000"/>
              </a:buClr>
              <a:buSzPct val="100000"/>
              <a:buFont typeface="Times New Roman" pitchFamily="18" charset="0"/>
              <a:buAutoNum type="arabicPeriod"/>
              <a:defRPr/>
            </a:pPr>
            <a:r>
              <a:rPr lang="en-US" sz="2200" dirty="0" err="1"/>
              <a:t>ControllerClassNameHandlerMapping</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1A24FCF-DD9B-4E1F-995C-D4E424AF5D3F}"/>
              </a:ext>
            </a:extLst>
          </p:cNvPr>
          <p:cNvSpPr>
            <a:spLocks noGrp="1"/>
          </p:cNvSpPr>
          <p:nvPr>
            <p:ph type="title"/>
          </p:nvPr>
        </p:nvSpPr>
        <p:spPr/>
        <p:txBody>
          <a:bodyPr/>
          <a:lstStyle/>
          <a:p>
            <a:pPr eaLnBrk="1" hangingPunct="1"/>
            <a:r>
              <a:rPr lang="en-US" altLang="en-US"/>
              <a:t>Exception Resolvers</a:t>
            </a:r>
          </a:p>
        </p:txBody>
      </p:sp>
      <p:sp>
        <p:nvSpPr>
          <p:cNvPr id="3" name="Content Placeholder 2">
            <a:extLst>
              <a:ext uri="{FF2B5EF4-FFF2-40B4-BE49-F238E27FC236}">
                <a16:creationId xmlns:a16="http://schemas.microsoft.com/office/drawing/2014/main" id="{4982D007-ADA6-4F8A-A79D-AFEA83C4FEB5}"/>
              </a:ext>
            </a:extLst>
          </p:cNvPr>
          <p:cNvSpPr>
            <a:spLocks noGrp="1"/>
          </p:cNvSpPr>
          <p:nvPr>
            <p:ph idx="1"/>
          </p:nvPr>
        </p:nvSpPr>
        <p:spPr/>
        <p:txBody>
          <a:bodyPr>
            <a:normAutofit/>
          </a:bodyPr>
          <a:lstStyle/>
          <a:p>
            <a:pPr eaLnBrk="1" hangingPunct="1">
              <a:defRPr/>
            </a:pPr>
            <a:r>
              <a:rPr lang="en-US" sz="2000" dirty="0"/>
              <a:t>Exception Resolvers map raised exception to exception views.</a:t>
            </a:r>
          </a:p>
          <a:p>
            <a:pPr eaLnBrk="1" hangingPunct="1">
              <a:defRPr/>
            </a:pPr>
            <a:r>
              <a:rPr lang="en-US" sz="2000" dirty="0"/>
              <a:t>The </a:t>
            </a:r>
            <a:r>
              <a:rPr lang="en-US" sz="2000" dirty="0" err="1"/>
              <a:t>HandlerExceptionResolver</a:t>
            </a:r>
            <a:r>
              <a:rPr lang="en-US" sz="2000" dirty="0"/>
              <a:t> resolves exception raised from Controllers, Interceptors or Views.</a:t>
            </a:r>
          </a:p>
          <a:p>
            <a:pPr eaLnBrk="1" hangingPunct="1">
              <a:defRPr/>
            </a:pPr>
            <a:r>
              <a:rPr lang="en-US" sz="2000" dirty="0"/>
              <a:t>Spring MVC’s exception handler overrides exception handling feature of </a:t>
            </a:r>
            <a:r>
              <a:rPr lang="en-US" sz="2000" dirty="0" err="1"/>
              <a:t>Servlet</a:t>
            </a:r>
            <a:r>
              <a:rPr lang="en-US" sz="2000" dirty="0"/>
              <a:t> API.  If exception handler is not declared, exceptions are handled as per declared in web.xml if any.</a:t>
            </a:r>
          </a:p>
          <a:p>
            <a:pPr>
              <a:spcBef>
                <a:spcPts val="0"/>
              </a:spcBef>
              <a:defRPr/>
            </a:pPr>
            <a:r>
              <a:rPr lang="en-US" sz="2000" dirty="0"/>
              <a:t>The default implementation is…</a:t>
            </a:r>
          </a:p>
          <a:p>
            <a:pPr>
              <a:spcBef>
                <a:spcPts val="0"/>
              </a:spcBef>
              <a:buNone/>
              <a:defRPr/>
            </a:pPr>
            <a:r>
              <a:rPr lang="en-US" sz="2000" dirty="0"/>
              <a:t> 		</a:t>
            </a:r>
            <a:r>
              <a:rPr lang="en-US" sz="1600" dirty="0"/>
              <a:t>org.springframework.web.servlet.handler.SimpleMappingExceptionResolver.</a:t>
            </a:r>
          </a:p>
          <a:p>
            <a:pPr eaLnBrk="1" hangingPunct="1">
              <a:defRPr/>
            </a:pPr>
            <a:r>
              <a:rPr lang="en-US" sz="2000" dirty="0"/>
              <a:t>If code throws exception which is not mapped, it is ignored.</a:t>
            </a:r>
          </a:p>
          <a:p>
            <a:pPr eaLnBrk="1" hangingPunct="1">
              <a:defRPr/>
            </a:pPr>
            <a:r>
              <a:rPr lang="en-US" sz="2000" dirty="0"/>
              <a:t>The </a:t>
            </a:r>
            <a:r>
              <a:rPr lang="en-US" sz="2000" dirty="0" err="1"/>
              <a:t>HandlerExceptionResolver</a:t>
            </a:r>
            <a:r>
              <a:rPr lang="en-US" sz="2000" dirty="0"/>
              <a:t> resolves exception raised from Controllers, Interceptors or Views.</a:t>
            </a:r>
          </a:p>
          <a:p>
            <a:pPr>
              <a:spcBef>
                <a:spcPts val="0"/>
              </a:spcBef>
              <a:buNone/>
              <a:defRPr/>
            </a:pPr>
            <a:endParaRPr lang="en-US" sz="1800" dirty="0"/>
          </a:p>
          <a:p>
            <a:pPr>
              <a:spcBef>
                <a:spcPts val="0"/>
              </a:spcBef>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8703BFD-D8A0-4622-BB50-3E666512FBCA}"/>
              </a:ext>
            </a:extLst>
          </p:cNvPr>
          <p:cNvSpPr>
            <a:spLocks noGrp="1"/>
          </p:cNvSpPr>
          <p:nvPr>
            <p:ph type="title"/>
          </p:nvPr>
        </p:nvSpPr>
        <p:spPr/>
        <p:txBody>
          <a:bodyPr/>
          <a:lstStyle/>
          <a:p>
            <a:pPr eaLnBrk="1" hangingPunct="1"/>
            <a:r>
              <a:rPr lang="en-US" altLang="en-US"/>
              <a:t>Multi-action Controller</a:t>
            </a:r>
          </a:p>
        </p:txBody>
      </p:sp>
      <p:sp>
        <p:nvSpPr>
          <p:cNvPr id="3" name="Content Placeholder 2">
            <a:extLst>
              <a:ext uri="{FF2B5EF4-FFF2-40B4-BE49-F238E27FC236}">
                <a16:creationId xmlns:a16="http://schemas.microsoft.com/office/drawing/2014/main" id="{FDEEE78A-2A6E-4488-91BE-7326AF22C374}"/>
              </a:ext>
            </a:extLst>
          </p:cNvPr>
          <p:cNvSpPr>
            <a:spLocks noGrp="1"/>
          </p:cNvSpPr>
          <p:nvPr>
            <p:ph idx="1"/>
          </p:nvPr>
        </p:nvSpPr>
        <p:spPr/>
        <p:txBody>
          <a:bodyPr>
            <a:normAutofit/>
          </a:bodyPr>
          <a:lstStyle/>
          <a:p>
            <a:pPr eaLnBrk="1" hangingPunct="1">
              <a:defRPr/>
            </a:pPr>
            <a:r>
              <a:rPr lang="en-US" dirty="0"/>
              <a:t>One controller managing more than one workflow of logical group of read-only operations.</a:t>
            </a:r>
          </a:p>
          <a:p>
            <a:pPr eaLnBrk="1" hangingPunct="1">
              <a:defRPr/>
            </a:pPr>
            <a:r>
              <a:rPr lang="en-US" dirty="0"/>
              <a:t>It groups multiple actions or request handler within one controller.</a:t>
            </a:r>
          </a:p>
          <a:p>
            <a:pPr eaLnBrk="1" hangingPunct="1">
              <a:defRPr/>
            </a:pPr>
            <a:r>
              <a:rPr lang="en-US" dirty="0"/>
              <a:t>Features…</a:t>
            </a:r>
          </a:p>
          <a:p>
            <a:pPr lvl="1" eaLnBrk="1" hangingPunct="1">
              <a:defRPr/>
            </a:pPr>
            <a:r>
              <a:rPr lang="en-US" dirty="0"/>
              <a:t>By default, URL is mapped to method names.</a:t>
            </a:r>
          </a:p>
          <a:p>
            <a:pPr lvl="1" eaLnBrk="1" hangingPunct="1">
              <a:defRPr/>
            </a:pPr>
            <a:r>
              <a:rPr lang="en-US" dirty="0"/>
              <a:t>Command bean binding.</a:t>
            </a:r>
          </a:p>
          <a:p>
            <a:pPr lvl="1" eaLnBrk="1" hangingPunct="1">
              <a:defRPr/>
            </a:pPr>
            <a:r>
              <a:rPr lang="en-US" dirty="0"/>
              <a:t>Support for one or more </a:t>
            </a:r>
            <a:r>
              <a:rPr lang="en-US" dirty="0" err="1"/>
              <a:t>validaters</a:t>
            </a:r>
            <a:r>
              <a:rPr lang="en-US" dirty="0"/>
              <a:t>.</a:t>
            </a:r>
          </a:p>
          <a:p>
            <a:pPr lvl="1" eaLnBrk="1" hangingPunct="1">
              <a:defRPr/>
            </a:pPr>
            <a:r>
              <a:rPr lang="en-US" dirty="0"/>
              <a:t>Exception handling.</a:t>
            </a:r>
          </a:p>
          <a:p>
            <a:pPr lvl="1" eaLnBrk="1" hangingPunct="1">
              <a:defRPr/>
            </a:pPr>
            <a:r>
              <a:rPr lang="en-US" dirty="0"/>
              <a:t>Supporting of HTTP method type can be set for each controller method.</a:t>
            </a:r>
          </a:p>
          <a:p>
            <a:pPr eaLnBrk="1" hangingPunct="1">
              <a:defRPr/>
            </a:pPr>
            <a:r>
              <a:rPr lang="en-US" dirty="0"/>
              <a:t>Does not support form handling workflow.</a:t>
            </a:r>
          </a:p>
          <a:p>
            <a:pPr eaLnBrk="1" hangingPunct="1">
              <a:defRPr/>
            </a:pPr>
            <a:r>
              <a:rPr lang="en-US" dirty="0"/>
              <a:t>Uses reflection inside.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F82C827-C636-4965-9D70-3B104002FBDA}"/>
              </a:ext>
            </a:extLst>
          </p:cNvPr>
          <p:cNvSpPr>
            <a:spLocks noGrp="1"/>
          </p:cNvSpPr>
          <p:nvPr>
            <p:ph type="title"/>
          </p:nvPr>
        </p:nvSpPr>
        <p:spPr/>
        <p:txBody>
          <a:bodyPr/>
          <a:lstStyle/>
          <a:p>
            <a:pPr eaLnBrk="1" hangingPunct="1"/>
            <a:r>
              <a:rPr lang="en-US" altLang="en-US"/>
              <a:t>View Hierarchy</a:t>
            </a:r>
          </a:p>
        </p:txBody>
      </p:sp>
      <p:grpSp>
        <p:nvGrpSpPr>
          <p:cNvPr id="60420" name="Group 60">
            <a:extLst>
              <a:ext uri="{FF2B5EF4-FFF2-40B4-BE49-F238E27FC236}">
                <a16:creationId xmlns:a16="http://schemas.microsoft.com/office/drawing/2014/main" id="{6DC8ABC1-58E2-42B5-B83F-2609588EAB0A}"/>
              </a:ext>
            </a:extLst>
          </p:cNvPr>
          <p:cNvGrpSpPr>
            <a:grpSpLocks/>
          </p:cNvGrpSpPr>
          <p:nvPr/>
        </p:nvGrpSpPr>
        <p:grpSpPr bwMode="auto">
          <a:xfrm>
            <a:off x="1524000" y="1491448"/>
            <a:ext cx="8991600" cy="4909351"/>
            <a:chOff x="381000" y="1252184"/>
            <a:chExt cx="8991600" cy="5148616"/>
          </a:xfrm>
        </p:grpSpPr>
        <p:grpSp>
          <p:nvGrpSpPr>
            <p:cNvPr id="60421" name="Group 59">
              <a:extLst>
                <a:ext uri="{FF2B5EF4-FFF2-40B4-BE49-F238E27FC236}">
                  <a16:creationId xmlns:a16="http://schemas.microsoft.com/office/drawing/2014/main" id="{25504F51-2C81-4D79-9235-54C2FF0E55A4}"/>
                </a:ext>
              </a:extLst>
            </p:cNvPr>
            <p:cNvGrpSpPr>
              <a:grpSpLocks/>
            </p:cNvGrpSpPr>
            <p:nvPr/>
          </p:nvGrpSpPr>
          <p:grpSpPr bwMode="auto">
            <a:xfrm>
              <a:off x="4106840" y="1252184"/>
              <a:ext cx="1684360" cy="1676400"/>
              <a:chOff x="4106840" y="1252184"/>
              <a:chExt cx="1684360" cy="1676400"/>
            </a:xfrm>
          </p:grpSpPr>
          <p:sp>
            <p:nvSpPr>
              <p:cNvPr id="5" name="Rounded Rectangle 4">
                <a:extLst>
                  <a:ext uri="{FF2B5EF4-FFF2-40B4-BE49-F238E27FC236}">
                    <a16:creationId xmlns:a16="http://schemas.microsoft.com/office/drawing/2014/main" id="{BAA909E7-2235-425D-A53B-49060D4E2783}"/>
                  </a:ext>
                </a:extLst>
              </p:cNvPr>
              <p:cNvSpPr/>
              <p:nvPr/>
            </p:nvSpPr>
            <p:spPr bwMode="auto">
              <a:xfrm>
                <a:off x="4106863" y="1252184"/>
                <a:ext cx="16764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a:solidFill>
                      <a:schemeClr val="tx1"/>
                    </a:solidFill>
                  </a:rPr>
                  <a:t>&lt;&lt;Interface&gt;&gt;</a:t>
                </a:r>
              </a:p>
              <a:p>
                <a:pPr algn="ctr">
                  <a:lnSpc>
                    <a:spcPct val="95000"/>
                  </a:lnSpc>
                  <a:buClr>
                    <a:srgbClr val="000000"/>
                  </a:buClr>
                  <a:buSzPct val="100000"/>
                  <a:buFont typeface="Times New Roman" pitchFamily="18" charset="0"/>
                  <a:buNone/>
                  <a:defRPr/>
                </a:pPr>
                <a:r>
                  <a:rPr lang="en-US" dirty="0">
                    <a:solidFill>
                      <a:schemeClr val="tx1"/>
                    </a:solidFill>
                  </a:rPr>
                  <a:t>View</a:t>
                </a:r>
              </a:p>
            </p:txBody>
          </p:sp>
          <p:sp>
            <p:nvSpPr>
              <p:cNvPr id="6" name="Rounded Rectangle 5">
                <a:extLst>
                  <a:ext uri="{FF2B5EF4-FFF2-40B4-BE49-F238E27FC236}">
                    <a16:creationId xmlns:a16="http://schemas.microsoft.com/office/drawing/2014/main" id="{E746A0A7-6FE7-4742-98D0-D8CC07DDA958}"/>
                  </a:ext>
                </a:extLst>
              </p:cNvPr>
              <p:cNvSpPr/>
              <p:nvPr/>
            </p:nvSpPr>
            <p:spPr bwMode="auto">
              <a:xfrm>
                <a:off x="4114800" y="2242852"/>
                <a:ext cx="16764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dirty="0" err="1">
                    <a:solidFill>
                      <a:schemeClr val="tx1"/>
                    </a:solidFill>
                  </a:rPr>
                  <a:t>AbstractView</a:t>
                </a:r>
                <a:endParaRPr lang="en-US" dirty="0">
                  <a:solidFill>
                    <a:schemeClr val="tx1"/>
                  </a:solidFill>
                </a:endParaRPr>
              </a:p>
            </p:txBody>
          </p:sp>
          <p:cxnSp>
            <p:nvCxnSpPr>
              <p:cNvPr id="20" name="Straight Arrow Connector 19">
                <a:extLst>
                  <a:ext uri="{FF2B5EF4-FFF2-40B4-BE49-F238E27FC236}">
                    <a16:creationId xmlns:a16="http://schemas.microsoft.com/office/drawing/2014/main" id="{DFEC0737-2F51-4075-8A8F-B6C12C1B7410}"/>
                  </a:ext>
                </a:extLst>
              </p:cNvPr>
              <p:cNvCxnSpPr>
                <a:stCxn id="6" idx="0"/>
                <a:endCxn id="5" idx="2"/>
              </p:cNvCxnSpPr>
              <p:nvPr/>
            </p:nvCxnSpPr>
            <p:spPr>
              <a:xfrm flipH="1" flipV="1">
                <a:off x="4945063" y="1938031"/>
                <a:ext cx="7937" cy="304821"/>
              </a:xfrm>
              <a:prstGeom prst="straightConnector1">
                <a:avLst/>
              </a:prstGeom>
              <a:ln w="25400">
                <a:solidFill>
                  <a:schemeClr val="accent6">
                    <a:lumMod val="75000"/>
                  </a:schemeClr>
                </a:solidFill>
                <a:prstDash val="sysDash"/>
                <a:tailEnd type="stealth" w="lg" len="lg"/>
              </a:ln>
            </p:spPr>
            <p:style>
              <a:lnRef idx="1">
                <a:schemeClr val="accent1"/>
              </a:lnRef>
              <a:fillRef idx="0">
                <a:schemeClr val="accent1"/>
              </a:fillRef>
              <a:effectRef idx="0">
                <a:schemeClr val="accent1"/>
              </a:effectRef>
              <a:fontRef idx="minor">
                <a:schemeClr val="tx1"/>
              </a:fontRef>
            </p:style>
          </p:cxnSp>
        </p:grpSp>
        <p:grpSp>
          <p:nvGrpSpPr>
            <p:cNvPr id="60422" name="Group 49">
              <a:extLst>
                <a:ext uri="{FF2B5EF4-FFF2-40B4-BE49-F238E27FC236}">
                  <a16:creationId xmlns:a16="http://schemas.microsoft.com/office/drawing/2014/main" id="{85D953EE-4364-4670-B7DE-94BE41C3FF8E}"/>
                </a:ext>
              </a:extLst>
            </p:cNvPr>
            <p:cNvGrpSpPr>
              <a:grpSpLocks/>
            </p:cNvGrpSpPr>
            <p:nvPr/>
          </p:nvGrpSpPr>
          <p:grpSpPr bwMode="auto">
            <a:xfrm>
              <a:off x="2993408" y="5250968"/>
              <a:ext cx="4245592" cy="1149832"/>
              <a:chOff x="3069608" y="5257800"/>
              <a:chExt cx="4245592" cy="1149832"/>
            </a:xfrm>
          </p:grpSpPr>
          <p:sp>
            <p:nvSpPr>
              <p:cNvPr id="13" name="Rounded Rectangle 12">
                <a:extLst>
                  <a:ext uri="{FF2B5EF4-FFF2-40B4-BE49-F238E27FC236}">
                    <a16:creationId xmlns:a16="http://schemas.microsoft.com/office/drawing/2014/main" id="{E4A0E4F2-100E-4908-964A-2EE7F9AA9FC6}"/>
                  </a:ext>
                </a:extLst>
              </p:cNvPr>
              <p:cNvSpPr/>
              <p:nvPr/>
            </p:nvSpPr>
            <p:spPr bwMode="auto">
              <a:xfrm>
                <a:off x="3070225" y="5721785"/>
                <a:ext cx="19050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JstlView</a:t>
                </a:r>
                <a:endParaRPr lang="en-US" sz="1400" dirty="0">
                  <a:solidFill>
                    <a:schemeClr val="tx1"/>
                  </a:solidFill>
                </a:endParaRPr>
              </a:p>
            </p:txBody>
          </p:sp>
          <p:sp>
            <p:nvSpPr>
              <p:cNvPr id="14" name="Rounded Rectangle 13">
                <a:extLst>
                  <a:ext uri="{FF2B5EF4-FFF2-40B4-BE49-F238E27FC236}">
                    <a16:creationId xmlns:a16="http://schemas.microsoft.com/office/drawing/2014/main" id="{74E1248D-B15F-40AE-8399-354D31B1246E}"/>
                  </a:ext>
                </a:extLst>
              </p:cNvPr>
              <p:cNvSpPr/>
              <p:nvPr/>
            </p:nvSpPr>
            <p:spPr bwMode="auto">
              <a:xfrm>
                <a:off x="5410200" y="5721785"/>
                <a:ext cx="19050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TilesView</a:t>
                </a:r>
                <a:endParaRPr lang="en-US" sz="1400" dirty="0">
                  <a:solidFill>
                    <a:schemeClr val="tx1"/>
                  </a:solidFill>
                </a:endParaRPr>
              </a:p>
            </p:txBody>
          </p:sp>
          <p:cxnSp>
            <p:nvCxnSpPr>
              <p:cNvPr id="27" name="Straight Connector 26">
                <a:extLst>
                  <a:ext uri="{FF2B5EF4-FFF2-40B4-BE49-F238E27FC236}">
                    <a16:creationId xmlns:a16="http://schemas.microsoft.com/office/drawing/2014/main" id="{F9604D60-86DB-4A54-854D-B2085E94BECC}"/>
                  </a:ext>
                </a:extLst>
              </p:cNvPr>
              <p:cNvCxnSpPr/>
              <p:nvPr/>
            </p:nvCxnSpPr>
            <p:spPr>
              <a:xfrm>
                <a:off x="4038600" y="5486819"/>
                <a:ext cx="2362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0098859-816D-4890-9A1E-6CB64BF86D99}"/>
                  </a:ext>
                </a:extLst>
              </p:cNvPr>
              <p:cNvCxnSpPr/>
              <p:nvPr/>
            </p:nvCxnSpPr>
            <p:spPr>
              <a:xfrm flipV="1">
                <a:off x="6400800" y="5486819"/>
                <a:ext cx="0" cy="23496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5546B1D-D116-4BB8-9DA9-9726334E7E0C}"/>
                  </a:ext>
                </a:extLst>
              </p:cNvPr>
              <p:cNvCxnSpPr/>
              <p:nvPr/>
            </p:nvCxnSpPr>
            <p:spPr>
              <a:xfrm flipV="1">
                <a:off x="4038600" y="5486819"/>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F7BC47-2B01-4D29-BBD2-F4E2B1352818}"/>
                  </a:ext>
                </a:extLst>
              </p:cNvPr>
              <p:cNvCxnSpPr/>
              <p:nvPr/>
            </p:nvCxnSpPr>
            <p:spPr>
              <a:xfrm flipV="1">
                <a:off x="5257800" y="5258203"/>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423" name="Group 52">
              <a:extLst>
                <a:ext uri="{FF2B5EF4-FFF2-40B4-BE49-F238E27FC236}">
                  <a16:creationId xmlns:a16="http://schemas.microsoft.com/office/drawing/2014/main" id="{DBE434C3-7257-4579-A912-6686E4F4EB60}"/>
                </a:ext>
              </a:extLst>
            </p:cNvPr>
            <p:cNvGrpSpPr>
              <a:grpSpLocks/>
            </p:cNvGrpSpPr>
            <p:nvPr/>
          </p:nvGrpSpPr>
          <p:grpSpPr bwMode="auto">
            <a:xfrm>
              <a:off x="1074760" y="4114800"/>
              <a:ext cx="5021240" cy="1143000"/>
              <a:chOff x="1074760" y="4114800"/>
              <a:chExt cx="5021240" cy="1143000"/>
            </a:xfrm>
          </p:grpSpPr>
          <p:cxnSp>
            <p:nvCxnSpPr>
              <p:cNvPr id="47" name="Straight Arrow Connector 46">
                <a:extLst>
                  <a:ext uri="{FF2B5EF4-FFF2-40B4-BE49-F238E27FC236}">
                    <a16:creationId xmlns:a16="http://schemas.microsoft.com/office/drawing/2014/main" id="{2076395E-32F8-4354-9256-5D8C9F3CB9FD}"/>
                  </a:ext>
                </a:extLst>
              </p:cNvPr>
              <p:cNvCxnSpPr/>
              <p:nvPr/>
            </p:nvCxnSpPr>
            <p:spPr>
              <a:xfrm flipV="1">
                <a:off x="5181600" y="4343259"/>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60436" name="Group 50">
                <a:extLst>
                  <a:ext uri="{FF2B5EF4-FFF2-40B4-BE49-F238E27FC236}">
                    <a16:creationId xmlns:a16="http://schemas.microsoft.com/office/drawing/2014/main" id="{C6BAF8CB-D655-499E-A315-FF030330EEFE}"/>
                  </a:ext>
                </a:extLst>
              </p:cNvPr>
              <p:cNvGrpSpPr>
                <a:grpSpLocks/>
              </p:cNvGrpSpPr>
              <p:nvPr/>
            </p:nvGrpSpPr>
            <p:grpSpPr bwMode="auto">
              <a:xfrm>
                <a:off x="1074760" y="4114800"/>
                <a:ext cx="5021240" cy="1143000"/>
                <a:chOff x="1074760" y="3733800"/>
                <a:chExt cx="5021240" cy="1143000"/>
              </a:xfrm>
            </p:grpSpPr>
            <p:sp>
              <p:nvSpPr>
                <p:cNvPr id="11" name="Rounded Rectangle 10">
                  <a:extLst>
                    <a:ext uri="{FF2B5EF4-FFF2-40B4-BE49-F238E27FC236}">
                      <a16:creationId xmlns:a16="http://schemas.microsoft.com/office/drawing/2014/main" id="{401F9EFB-A72C-4BF5-8AEB-E01A75677451}"/>
                    </a:ext>
                  </a:extLst>
                </p:cNvPr>
                <p:cNvSpPr/>
                <p:nvPr/>
              </p:nvSpPr>
              <p:spPr bwMode="auto">
                <a:xfrm>
                  <a:off x="1074738" y="4168648"/>
                  <a:ext cx="22860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AbstractJasperReportView</a:t>
                  </a:r>
                  <a:endParaRPr lang="en-US" sz="1400" dirty="0">
                    <a:solidFill>
                      <a:schemeClr val="tx1"/>
                    </a:solidFill>
                  </a:endParaRPr>
                </a:p>
              </p:txBody>
            </p:sp>
            <p:sp>
              <p:nvSpPr>
                <p:cNvPr id="12" name="Rounded Rectangle 11">
                  <a:extLst>
                    <a:ext uri="{FF2B5EF4-FFF2-40B4-BE49-F238E27FC236}">
                      <a16:creationId xmlns:a16="http://schemas.microsoft.com/office/drawing/2014/main" id="{E1B84615-4BF9-4CDC-9078-312F379832E0}"/>
                    </a:ext>
                  </a:extLst>
                </p:cNvPr>
                <p:cNvSpPr/>
                <p:nvPr/>
              </p:nvSpPr>
              <p:spPr bwMode="auto">
                <a:xfrm>
                  <a:off x="4191000" y="4190875"/>
                  <a:ext cx="19050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InternalResolverView</a:t>
                  </a:r>
                  <a:endParaRPr lang="en-US" sz="1400" dirty="0">
                    <a:solidFill>
                      <a:schemeClr val="tx1"/>
                    </a:solidFill>
                  </a:endParaRPr>
                </a:p>
              </p:txBody>
            </p:sp>
            <p:cxnSp>
              <p:nvCxnSpPr>
                <p:cNvPr id="30" name="Straight Connector 29">
                  <a:extLst>
                    <a:ext uri="{FF2B5EF4-FFF2-40B4-BE49-F238E27FC236}">
                      <a16:creationId xmlns:a16="http://schemas.microsoft.com/office/drawing/2014/main" id="{8107A14C-484F-45BB-A567-7DC8A9A949B2}"/>
                    </a:ext>
                  </a:extLst>
                </p:cNvPr>
                <p:cNvCxnSpPr/>
                <p:nvPr/>
              </p:nvCxnSpPr>
              <p:spPr>
                <a:xfrm>
                  <a:off x="2209800" y="3962259"/>
                  <a:ext cx="29718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92673CE-A271-40F4-9343-E0CB1632CF41}"/>
                    </a:ext>
                  </a:extLst>
                </p:cNvPr>
                <p:cNvCxnSpPr/>
                <p:nvPr/>
              </p:nvCxnSpPr>
              <p:spPr>
                <a:xfrm flipV="1">
                  <a:off x="2209800" y="3962259"/>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093AFCF-03CB-4748-A006-9F2C346FFBEA}"/>
                    </a:ext>
                  </a:extLst>
                </p:cNvPr>
                <p:cNvCxnSpPr/>
                <p:nvPr/>
              </p:nvCxnSpPr>
              <p:spPr>
                <a:xfrm flipV="1">
                  <a:off x="3733800" y="3733643"/>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0424" name="Group 58">
              <a:extLst>
                <a:ext uri="{FF2B5EF4-FFF2-40B4-BE49-F238E27FC236}">
                  <a16:creationId xmlns:a16="http://schemas.microsoft.com/office/drawing/2014/main" id="{BA871745-C005-4926-9564-A762E58C98B4}"/>
                </a:ext>
              </a:extLst>
            </p:cNvPr>
            <p:cNvGrpSpPr>
              <a:grpSpLocks/>
            </p:cNvGrpSpPr>
            <p:nvPr/>
          </p:nvGrpSpPr>
          <p:grpSpPr bwMode="auto">
            <a:xfrm>
              <a:off x="381000" y="2971800"/>
              <a:ext cx="8991600" cy="1174856"/>
              <a:chOff x="381000" y="2971800"/>
              <a:chExt cx="8991600" cy="1174856"/>
            </a:xfrm>
          </p:grpSpPr>
          <p:sp>
            <p:nvSpPr>
              <p:cNvPr id="7" name="Rounded Rectangle 6">
                <a:extLst>
                  <a:ext uri="{FF2B5EF4-FFF2-40B4-BE49-F238E27FC236}">
                    <a16:creationId xmlns:a16="http://schemas.microsoft.com/office/drawing/2014/main" id="{BE5320D7-5740-4988-A99C-9CA533C0BA69}"/>
                  </a:ext>
                </a:extLst>
              </p:cNvPr>
              <p:cNvSpPr/>
              <p:nvPr/>
            </p:nvSpPr>
            <p:spPr bwMode="auto">
              <a:xfrm>
                <a:off x="381000" y="3457372"/>
                <a:ext cx="16764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AbstractExcelView</a:t>
                </a:r>
                <a:endParaRPr lang="en-US" sz="1400" dirty="0">
                  <a:solidFill>
                    <a:schemeClr val="tx1"/>
                  </a:solidFill>
                </a:endParaRPr>
              </a:p>
            </p:txBody>
          </p:sp>
          <p:sp>
            <p:nvSpPr>
              <p:cNvPr id="8" name="Rounded Rectangle 7">
                <a:extLst>
                  <a:ext uri="{FF2B5EF4-FFF2-40B4-BE49-F238E27FC236}">
                    <a16:creationId xmlns:a16="http://schemas.microsoft.com/office/drawing/2014/main" id="{E6AD716D-71B2-42E9-A673-7424FE993E6A}"/>
                  </a:ext>
                </a:extLst>
              </p:cNvPr>
              <p:cNvSpPr/>
              <p:nvPr/>
            </p:nvSpPr>
            <p:spPr bwMode="auto">
              <a:xfrm>
                <a:off x="2559050" y="3441496"/>
                <a:ext cx="19050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AbstractUrlBasedView</a:t>
                </a:r>
                <a:endParaRPr lang="en-US" sz="1400" dirty="0">
                  <a:solidFill>
                    <a:schemeClr val="tx1"/>
                  </a:solidFill>
                </a:endParaRPr>
              </a:p>
            </p:txBody>
          </p:sp>
          <p:sp>
            <p:nvSpPr>
              <p:cNvPr id="9" name="Rounded Rectangle 8">
                <a:extLst>
                  <a:ext uri="{FF2B5EF4-FFF2-40B4-BE49-F238E27FC236}">
                    <a16:creationId xmlns:a16="http://schemas.microsoft.com/office/drawing/2014/main" id="{F1FD7813-5E8A-46B6-90FF-FE4843F9B084}"/>
                  </a:ext>
                </a:extLst>
              </p:cNvPr>
              <p:cNvSpPr/>
              <p:nvPr/>
            </p:nvSpPr>
            <p:spPr bwMode="auto">
              <a:xfrm>
                <a:off x="5475288" y="3446260"/>
                <a:ext cx="16764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AbstractPdfView</a:t>
                </a:r>
                <a:endParaRPr lang="en-US" sz="1400" dirty="0">
                  <a:solidFill>
                    <a:schemeClr val="tx1"/>
                  </a:solidFill>
                </a:endParaRPr>
              </a:p>
            </p:txBody>
          </p:sp>
          <p:sp>
            <p:nvSpPr>
              <p:cNvPr id="10" name="Rounded Rectangle 9">
                <a:extLst>
                  <a:ext uri="{FF2B5EF4-FFF2-40B4-BE49-F238E27FC236}">
                    <a16:creationId xmlns:a16="http://schemas.microsoft.com/office/drawing/2014/main" id="{960F12D8-8BB2-4360-8F6E-8143CB37856A}"/>
                  </a:ext>
                </a:extLst>
              </p:cNvPr>
              <p:cNvSpPr/>
              <p:nvPr/>
            </p:nvSpPr>
            <p:spPr bwMode="auto">
              <a:xfrm>
                <a:off x="7696200" y="3460548"/>
                <a:ext cx="1676400" cy="685847"/>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r>
                  <a:rPr lang="en-US" sz="1400" dirty="0" err="1">
                    <a:solidFill>
                      <a:schemeClr val="tx1"/>
                    </a:solidFill>
                  </a:rPr>
                  <a:t>AbstractXsltView</a:t>
                </a:r>
                <a:endParaRPr lang="en-US" sz="1400" dirty="0">
                  <a:solidFill>
                    <a:schemeClr val="tx1"/>
                  </a:solidFill>
                </a:endParaRPr>
              </a:p>
            </p:txBody>
          </p:sp>
          <p:cxnSp>
            <p:nvCxnSpPr>
              <p:cNvPr id="42" name="Straight Arrow Connector 41">
                <a:extLst>
                  <a:ext uri="{FF2B5EF4-FFF2-40B4-BE49-F238E27FC236}">
                    <a16:creationId xmlns:a16="http://schemas.microsoft.com/office/drawing/2014/main" id="{26AB9121-DEE5-482F-AB5B-357A3FFAEEF5}"/>
                  </a:ext>
                </a:extLst>
              </p:cNvPr>
              <p:cNvCxnSpPr/>
              <p:nvPr/>
            </p:nvCxnSpPr>
            <p:spPr>
              <a:xfrm flipV="1">
                <a:off x="4953000" y="2971564"/>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970D6F-30BD-4AC7-9B9D-6672A0441D7D}"/>
                  </a:ext>
                </a:extLst>
              </p:cNvPr>
              <p:cNvCxnSpPr/>
              <p:nvPr/>
            </p:nvCxnSpPr>
            <p:spPr>
              <a:xfrm>
                <a:off x="1371600" y="3200180"/>
                <a:ext cx="72390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E54C34-1200-45C3-9A5C-6F7252951A93}"/>
                  </a:ext>
                </a:extLst>
              </p:cNvPr>
              <p:cNvCxnSpPr/>
              <p:nvPr/>
            </p:nvCxnSpPr>
            <p:spPr>
              <a:xfrm flipV="1">
                <a:off x="1371600" y="3222406"/>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F19F16C-CAC7-4619-9BD7-A938CE4BFD73}"/>
                  </a:ext>
                </a:extLst>
              </p:cNvPr>
              <p:cNvCxnSpPr/>
              <p:nvPr/>
            </p:nvCxnSpPr>
            <p:spPr>
              <a:xfrm flipV="1">
                <a:off x="3505200" y="3200180"/>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85AD5D8-3C0F-4F00-B248-EF1A9982F47B}"/>
                  </a:ext>
                </a:extLst>
              </p:cNvPr>
              <p:cNvCxnSpPr/>
              <p:nvPr/>
            </p:nvCxnSpPr>
            <p:spPr>
              <a:xfrm flipV="1">
                <a:off x="6324600" y="3192242"/>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B98054F-F556-4257-BAA5-5B5F36BC93B4}"/>
                  </a:ext>
                </a:extLst>
              </p:cNvPr>
              <p:cNvCxnSpPr/>
              <p:nvPr/>
            </p:nvCxnSpPr>
            <p:spPr>
              <a:xfrm flipV="1">
                <a:off x="8610600" y="3200180"/>
                <a:ext cx="0" cy="228616"/>
              </a:xfrm>
              <a:prstGeom prst="straightConnector1">
                <a:avLst/>
              </a:prstGeom>
              <a:ln w="254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9</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Spring Boot</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124" y="2743199"/>
            <a:ext cx="2457450" cy="971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0F06677-C95D-42C6-B969-53C2A27E0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2265" y="2810298"/>
            <a:ext cx="2305050" cy="904875"/>
          </a:xfrm>
          <a:prstGeom prst="rect">
            <a:avLst/>
          </a:prstGeom>
        </p:spPr>
      </p:pic>
    </p:spTree>
    <p:extLst>
      <p:ext uri="{BB962C8B-B14F-4D97-AF65-F5344CB8AC3E}">
        <p14:creationId xmlns:p14="http://schemas.microsoft.com/office/powerpoint/2010/main" val="234876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Spring Boot</a:t>
            </a:r>
          </a:p>
        </p:txBody>
      </p:sp>
      <p:sp>
        <p:nvSpPr>
          <p:cNvPr id="3" name="Text Placeholder 2"/>
          <p:cNvSpPr>
            <a:spLocks noGrp="1"/>
          </p:cNvSpPr>
          <p:nvPr>
            <p:ph idx="1"/>
          </p:nvPr>
        </p:nvSpPr>
        <p:spPr/>
        <p:txBody>
          <a:bodyPr>
            <a:normAutofit/>
          </a:bodyPr>
          <a:lstStyle/>
          <a:p>
            <a:r>
              <a:rPr lang="en-US" sz="2000" dirty="0"/>
              <a:t>An Open Source Java-Spring Framework to create Micro-services.</a:t>
            </a:r>
          </a:p>
          <a:p>
            <a:r>
              <a:rPr lang="en-US" sz="2000" dirty="0"/>
              <a:t>Used to build stand-alone and production ready spring application.</a:t>
            </a:r>
          </a:p>
          <a:p>
            <a:r>
              <a:rPr lang="en-US" sz="2000" dirty="0"/>
              <a:t>Powerful batch processing and easy publishing of REST end points.</a:t>
            </a:r>
          </a:p>
          <a:p>
            <a:r>
              <a:rPr lang="en-US" sz="2000" dirty="0"/>
              <a:t>Prefer </a:t>
            </a:r>
            <a:r>
              <a:rPr lang="en-US" sz="2000" b="1" i="1" dirty="0"/>
              <a:t>Convention over Configuration</a:t>
            </a:r>
            <a:r>
              <a:rPr lang="en-US" sz="2000" dirty="0"/>
              <a:t>.</a:t>
            </a:r>
          </a:p>
          <a:p>
            <a:r>
              <a:rPr lang="en-US" sz="2200" dirty="0"/>
              <a:t>Has embedded Servlet Container.</a:t>
            </a:r>
          </a:p>
          <a:p>
            <a:r>
              <a:rPr lang="en-US" sz="2200" dirty="0"/>
              <a:t>Can reduce complex xml configuration.  Can go in combination with Spring configuration ways like: XML, Annotations, Spring Config.</a:t>
            </a:r>
          </a:p>
          <a:p>
            <a:r>
              <a:rPr lang="en-US" sz="2200" dirty="0"/>
              <a:t>Create its own container with own runtime environment within it.</a:t>
            </a:r>
          </a:p>
          <a:p>
            <a:r>
              <a:rPr lang="en-US" sz="2200" dirty="0"/>
              <a:t>Goal is to reduce development time and increase production capacity.</a:t>
            </a:r>
          </a:p>
          <a:p>
            <a:r>
              <a:rPr lang="en-US" sz="2200" dirty="0"/>
              <a:t>Recent Stable Release is 2.2.1 with Snapshot version 2.2.2</a:t>
            </a:r>
          </a:p>
          <a:p>
            <a:r>
              <a:rPr lang="en-US" sz="2200" dirty="0"/>
              <a:t>The stable release depends on Spring 5.x and JPA 2.x.</a:t>
            </a:r>
          </a:p>
        </p:txBody>
      </p:sp>
      <p:pic>
        <p:nvPicPr>
          <p:cNvPr id="9" name="Picture 8">
            <a:extLst>
              <a:ext uri="{FF2B5EF4-FFF2-40B4-BE49-F238E27FC236}">
                <a16:creationId xmlns:a16="http://schemas.microsoft.com/office/drawing/2014/main" id="{F9B9B685-EFC0-4D75-AE5B-728BD1A95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705" y="748944"/>
            <a:ext cx="2305050" cy="904875"/>
          </a:xfrm>
          <a:prstGeom prst="rect">
            <a:avLst/>
          </a:prstGeom>
        </p:spPr>
      </p:pic>
    </p:spTree>
    <p:extLst>
      <p:ext uri="{BB962C8B-B14F-4D97-AF65-F5344CB8AC3E}">
        <p14:creationId xmlns:p14="http://schemas.microsoft.com/office/powerpoint/2010/main" val="394040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4814-2EF3-48BA-AF6E-DD1037B9A0B6}"/>
              </a:ext>
            </a:extLst>
          </p:cNvPr>
          <p:cNvSpPr>
            <a:spLocks noGrp="1"/>
          </p:cNvSpPr>
          <p:nvPr>
            <p:ph type="title"/>
          </p:nvPr>
        </p:nvSpPr>
        <p:spPr/>
        <p:txBody>
          <a:bodyPr/>
          <a:lstStyle/>
          <a:p>
            <a:r>
              <a:rPr lang="en-US" dirty="0"/>
              <a:t>Spring Boot Components</a:t>
            </a:r>
          </a:p>
        </p:txBody>
      </p:sp>
      <p:sp>
        <p:nvSpPr>
          <p:cNvPr id="5" name="Text Placeholder 2">
            <a:extLst>
              <a:ext uri="{FF2B5EF4-FFF2-40B4-BE49-F238E27FC236}">
                <a16:creationId xmlns:a16="http://schemas.microsoft.com/office/drawing/2014/main" id="{50B32C2F-BEC5-41DC-9214-497B07E02A27}"/>
              </a:ext>
            </a:extLst>
          </p:cNvPr>
          <p:cNvSpPr>
            <a:spLocks noGrp="1"/>
          </p:cNvSpPr>
          <p:nvPr>
            <p:ph idx="1"/>
          </p:nvPr>
        </p:nvSpPr>
        <p:spPr>
          <a:xfrm>
            <a:off x="395785" y="1443897"/>
            <a:ext cx="6336485" cy="4876893"/>
          </a:xfrm>
        </p:spPr>
        <p:txBody>
          <a:bodyPr>
            <a:normAutofit/>
          </a:bodyPr>
          <a:lstStyle/>
          <a:p>
            <a:pPr algn="just"/>
            <a:r>
              <a:rPr lang="en-US" sz="2000" b="1" dirty="0"/>
              <a:t>Spring Tool Suit</a:t>
            </a:r>
            <a:r>
              <a:rPr lang="en-US" sz="2000" dirty="0"/>
              <a:t>: An eclipsed based IDE for Spring Project Development.  It comes with Pivotal </a:t>
            </a:r>
            <a:r>
              <a:rPr lang="en-US" sz="2000" dirty="0" err="1"/>
              <a:t>tc</a:t>
            </a:r>
            <a:r>
              <a:rPr lang="en-US" sz="2000" dirty="0"/>
              <a:t> server, Pivotal Cloud Foundry, Git, Maven and AspectJ.</a:t>
            </a:r>
          </a:p>
          <a:p>
            <a:pPr marL="0" indent="0" algn="just">
              <a:buNone/>
            </a:pPr>
            <a:endParaRPr lang="en-US" sz="2000" dirty="0"/>
          </a:p>
          <a:p>
            <a:pPr algn="just"/>
            <a:r>
              <a:rPr lang="en-US" sz="2000" b="1" dirty="0"/>
              <a:t>Eclipse with Spring Plugin</a:t>
            </a:r>
            <a:r>
              <a:rPr lang="en-US" sz="2000" dirty="0"/>
              <a:t> is also an equally good option.  It comes with Tomcat Server, Git, Maven and other basic dependencies.</a:t>
            </a:r>
          </a:p>
          <a:p>
            <a:pPr marL="0" indent="0" algn="just">
              <a:buNone/>
            </a:pPr>
            <a:endParaRPr lang="en-US" sz="2000" dirty="0"/>
          </a:p>
          <a:p>
            <a:pPr algn="just"/>
            <a:r>
              <a:rPr lang="en-US" sz="2000" b="1" dirty="0"/>
              <a:t>Spring Initializer</a:t>
            </a:r>
            <a:r>
              <a:rPr lang="en-US" sz="2000" dirty="0"/>
              <a:t>: Easy way to create Spring Boot Project structure.  Provides choices like which build tool to choose from Maven/Gradle. Visit </a:t>
            </a:r>
            <a:r>
              <a:rPr lang="en-US" sz="2000" dirty="0">
                <a:hlinkClick r:id="rId3"/>
              </a:rPr>
              <a:t>https://start.spring.io/</a:t>
            </a:r>
            <a:r>
              <a:rPr lang="en-US" sz="2000" dirty="0"/>
              <a:t> to get it.  The Initializer also comes with STA and Eclipse with Spring Plugin.</a:t>
            </a:r>
          </a:p>
          <a:p>
            <a:endParaRPr lang="en-US" sz="2000" dirty="0"/>
          </a:p>
          <a:p>
            <a:endParaRPr lang="en-US" sz="2000" dirty="0"/>
          </a:p>
          <a:p>
            <a:endParaRPr lang="en-US" sz="2000" dirty="0"/>
          </a:p>
          <a:p>
            <a:pPr lvl="1"/>
            <a:endParaRPr lang="en-US" sz="1800" dirty="0"/>
          </a:p>
          <a:p>
            <a:pPr lvl="1"/>
            <a:endParaRPr lang="en-US" sz="1800" dirty="0"/>
          </a:p>
        </p:txBody>
      </p:sp>
      <p:pic>
        <p:nvPicPr>
          <p:cNvPr id="6" name="Picture 5">
            <a:extLst>
              <a:ext uri="{FF2B5EF4-FFF2-40B4-BE49-F238E27FC236}">
                <a16:creationId xmlns:a16="http://schemas.microsoft.com/office/drawing/2014/main" id="{1122E644-B6CA-42B7-BE4B-6CE94B252316}"/>
              </a:ext>
            </a:extLst>
          </p:cNvPr>
          <p:cNvPicPr/>
          <p:nvPr/>
        </p:nvPicPr>
        <p:blipFill>
          <a:blip r:embed="rId4">
            <a:extLst>
              <a:ext uri="{28A0092B-C50C-407E-A947-70E740481C1C}">
                <a14:useLocalDpi xmlns:a14="http://schemas.microsoft.com/office/drawing/2010/main" val="0"/>
              </a:ext>
            </a:extLst>
          </a:blip>
          <a:stretch>
            <a:fillRect/>
          </a:stretch>
        </p:blipFill>
        <p:spPr>
          <a:xfrm>
            <a:off x="7049452" y="2701197"/>
            <a:ext cx="4928235" cy="3057525"/>
          </a:xfrm>
          <a:prstGeom prst="rect">
            <a:avLst/>
          </a:prstGeom>
          <a:effectLst>
            <a:outerShdw blurRad="317500" dist="215900" dir="10200000" algn="t" rotWithShape="0">
              <a:prstClr val="black">
                <a:alpha val="40000"/>
              </a:prstClr>
            </a:outerShdw>
          </a:effectLst>
        </p:spPr>
      </p:pic>
    </p:spTree>
    <p:extLst>
      <p:ext uri="{BB962C8B-B14F-4D97-AF65-F5344CB8AC3E}">
        <p14:creationId xmlns:p14="http://schemas.microsoft.com/office/powerpoint/2010/main" val="187653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4F60-4363-48AA-97C8-BE9FFBAA3915}"/>
              </a:ext>
            </a:extLst>
          </p:cNvPr>
          <p:cNvSpPr>
            <a:spLocks noGrp="1"/>
          </p:cNvSpPr>
          <p:nvPr>
            <p:ph type="title"/>
          </p:nvPr>
        </p:nvSpPr>
        <p:spPr/>
        <p:txBody>
          <a:bodyPr/>
          <a:lstStyle/>
          <a:p>
            <a:r>
              <a:rPr lang="en-US" dirty="0"/>
              <a:t>Spring Container</a:t>
            </a:r>
            <a:endParaRPr lang="en-IN" dirty="0"/>
          </a:p>
        </p:txBody>
      </p:sp>
      <p:sp>
        <p:nvSpPr>
          <p:cNvPr id="4" name="Text Box 2">
            <a:extLst>
              <a:ext uri="{FF2B5EF4-FFF2-40B4-BE49-F238E27FC236}">
                <a16:creationId xmlns:a16="http://schemas.microsoft.com/office/drawing/2014/main" id="{F65464E8-93AB-4BB8-BAEF-0D340FA9F9A8}"/>
              </a:ext>
            </a:extLst>
          </p:cNvPr>
          <p:cNvSpPr txBox="1">
            <a:spLocks noChangeArrowheads="1"/>
          </p:cNvSpPr>
          <p:nvPr/>
        </p:nvSpPr>
        <p:spPr bwMode="auto">
          <a:xfrm>
            <a:off x="510540" y="1463040"/>
            <a:ext cx="80772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just" eaLnBrk="1" hangingPunct="1">
              <a:lnSpc>
                <a:spcPct val="86000"/>
              </a:lnSpc>
              <a:spcBef>
                <a:spcPts val="500"/>
              </a:spcBef>
            </a:pPr>
            <a:r>
              <a:rPr lang="en-GB" altLang="en-US" sz="2200" dirty="0">
                <a:solidFill>
                  <a:srgbClr val="000000"/>
                </a:solidFill>
                <a:latin typeface="Times New Roman" panose="02020603050405020304" pitchFamily="18" charset="0"/>
              </a:rPr>
              <a:t>Its a light weight implementation of </a:t>
            </a:r>
            <a:r>
              <a:rPr lang="en-GB" altLang="en-US" sz="2200"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interface</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Sophisticated implementation of factory pattern.  Gives objects with scope- Singleton or prototype.  Decouples business logic from configuration and dependency specifications.</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ApplicationContext</a:t>
            </a:r>
            <a:r>
              <a:rPr lang="en-GB" altLang="en-US" sz="2200" dirty="0">
                <a:solidFill>
                  <a:srgbClr val="000000"/>
                </a:solidFill>
                <a:latin typeface="Times New Roman" panose="02020603050405020304" pitchFamily="18" charset="0"/>
              </a:rPr>
              <a:t>: Augments </a:t>
            </a:r>
            <a:r>
              <a:rPr lang="en-GB" altLang="en-US" sz="2200"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with enterprise centric functionalities like integration with AOP features, message resource, event propagation etc.</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WebApplicationContext</a:t>
            </a:r>
            <a:r>
              <a:rPr lang="en-GB" altLang="en-US" sz="2200" dirty="0">
                <a:solidFill>
                  <a:srgbClr val="000000"/>
                </a:solidFill>
                <a:latin typeface="Times New Roman" panose="02020603050405020304" pitchFamily="18" charset="0"/>
              </a:rPr>
              <a:t>: Augments </a:t>
            </a:r>
            <a:r>
              <a:rPr lang="en-GB" altLang="en-US" sz="2200" dirty="0" err="1">
                <a:solidFill>
                  <a:srgbClr val="000000"/>
                </a:solidFill>
                <a:latin typeface="Times New Roman" panose="02020603050405020304" pitchFamily="18" charset="0"/>
              </a:rPr>
              <a:t>ApplicationContext</a:t>
            </a:r>
            <a:r>
              <a:rPr lang="en-GB" altLang="en-US" sz="2200" dirty="0">
                <a:solidFill>
                  <a:srgbClr val="000000"/>
                </a:solidFill>
                <a:latin typeface="Times New Roman" panose="02020603050405020304" pitchFamily="18" charset="0"/>
              </a:rPr>
              <a:t> with web application specific features like scopes- </a:t>
            </a:r>
            <a:r>
              <a:rPr lang="en-GB" altLang="en-US" sz="2200" dirty="0" err="1">
                <a:solidFill>
                  <a:srgbClr val="000000"/>
                </a:solidFill>
                <a:latin typeface="Times New Roman" panose="02020603050405020304" pitchFamily="18" charset="0"/>
              </a:rPr>
              <a:t>globalSession</a:t>
            </a:r>
            <a:r>
              <a:rPr lang="en-GB" altLang="en-US" sz="2200" dirty="0">
                <a:solidFill>
                  <a:srgbClr val="000000"/>
                </a:solidFill>
                <a:latin typeface="Times New Roman" panose="02020603050405020304" pitchFamily="18" charset="0"/>
              </a:rPr>
              <a:t>, </a:t>
            </a:r>
            <a:r>
              <a:rPr lang="en-GB" altLang="en-US" sz="2200" dirty="0" err="1">
                <a:solidFill>
                  <a:srgbClr val="000000"/>
                </a:solidFill>
                <a:latin typeface="Times New Roman" panose="02020603050405020304" pitchFamily="18" charset="0"/>
              </a:rPr>
              <a:t>sesssion</a:t>
            </a:r>
            <a:r>
              <a:rPr lang="en-GB" altLang="en-US" sz="2200" dirty="0">
                <a:solidFill>
                  <a:srgbClr val="000000"/>
                </a:solidFill>
                <a:latin typeface="Times New Roman" panose="02020603050405020304" pitchFamily="18" charset="0"/>
              </a:rPr>
              <a:t> and request etc.</a:t>
            </a: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41787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542A-EFDB-4B45-8F86-99BF0C7AFC75}"/>
              </a:ext>
            </a:extLst>
          </p:cNvPr>
          <p:cNvSpPr>
            <a:spLocks noGrp="1"/>
          </p:cNvSpPr>
          <p:nvPr>
            <p:ph type="title"/>
          </p:nvPr>
        </p:nvSpPr>
        <p:spPr/>
        <p:txBody>
          <a:bodyPr/>
          <a:lstStyle/>
          <a:p>
            <a:r>
              <a:rPr lang="en-US" dirty="0"/>
              <a:t>Spring Boot Components</a:t>
            </a:r>
          </a:p>
        </p:txBody>
      </p:sp>
      <p:sp>
        <p:nvSpPr>
          <p:cNvPr id="3" name="Content Placeholder 2">
            <a:extLst>
              <a:ext uri="{FF2B5EF4-FFF2-40B4-BE49-F238E27FC236}">
                <a16:creationId xmlns:a16="http://schemas.microsoft.com/office/drawing/2014/main" id="{4D63754B-9E94-4F82-91E7-9366BB23BD7A}"/>
              </a:ext>
            </a:extLst>
          </p:cNvPr>
          <p:cNvSpPr>
            <a:spLocks noGrp="1"/>
          </p:cNvSpPr>
          <p:nvPr>
            <p:ph idx="1"/>
          </p:nvPr>
        </p:nvSpPr>
        <p:spPr/>
        <p:txBody>
          <a:bodyPr/>
          <a:lstStyle/>
          <a:p>
            <a:r>
              <a:rPr lang="en-US" dirty="0"/>
              <a:t>Spring Boot CLI: A command line interface to run Spring Groovy Script.</a:t>
            </a:r>
          </a:p>
          <a:p>
            <a:pPr marL="0" indent="0">
              <a:buNone/>
            </a:pPr>
            <a:endParaRPr lang="en-US" dirty="0"/>
          </a:p>
          <a:p>
            <a:r>
              <a:rPr lang="en-US" dirty="0"/>
              <a:t>Spring Boot Starters: To be added on class path through Maven’s pom.xml.  They resolve all the dependencies needed for specific module.</a:t>
            </a:r>
          </a:p>
          <a:p>
            <a:pPr lvl="1"/>
            <a:r>
              <a:rPr lang="en-US" dirty="0"/>
              <a:t>The format is spring-boot-starter-*.</a:t>
            </a:r>
          </a:p>
          <a:p>
            <a:pPr lvl="1"/>
            <a:r>
              <a:rPr lang="en-US" dirty="0"/>
              <a:t>spring-boot-starter-data-</a:t>
            </a:r>
            <a:r>
              <a:rPr lang="en-US" dirty="0" err="1"/>
              <a:t>jpa</a:t>
            </a:r>
            <a:r>
              <a:rPr lang="en-US" dirty="0"/>
              <a:t>: Manage Spring Data for JPA.</a:t>
            </a:r>
            <a:endParaRPr lang="en-US" sz="1600" dirty="0"/>
          </a:p>
          <a:p>
            <a:pPr lvl="1"/>
            <a:r>
              <a:rPr lang="en-US" dirty="0"/>
              <a:t>spring-boot-starter-actuator: Used to monitor and manage application.</a:t>
            </a:r>
            <a:endParaRPr lang="en-US" sz="1600" dirty="0"/>
          </a:p>
          <a:p>
            <a:pPr lvl="1"/>
            <a:r>
              <a:rPr lang="en-US" dirty="0"/>
              <a:t>spring-boot-starter-web: Used to manage all Spring MVC and Spring REST related dependencies.</a:t>
            </a:r>
          </a:p>
          <a:p>
            <a:endParaRPr lang="en-US" dirty="0"/>
          </a:p>
        </p:txBody>
      </p:sp>
    </p:spTree>
    <p:extLst>
      <p:ext uri="{BB962C8B-B14F-4D97-AF65-F5344CB8AC3E}">
        <p14:creationId xmlns:p14="http://schemas.microsoft.com/office/powerpoint/2010/main" val="158730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53DB-668D-4811-BAFB-D0BEA9759441}"/>
              </a:ext>
            </a:extLst>
          </p:cNvPr>
          <p:cNvSpPr>
            <a:spLocks noGrp="1"/>
          </p:cNvSpPr>
          <p:nvPr>
            <p:ph type="title"/>
          </p:nvPr>
        </p:nvSpPr>
        <p:spPr/>
        <p:txBody>
          <a:bodyPr/>
          <a:lstStyle/>
          <a:p>
            <a:r>
              <a:rPr lang="en-US" dirty="0"/>
              <a:t>Spring Boot Annotations</a:t>
            </a:r>
          </a:p>
        </p:txBody>
      </p:sp>
      <p:sp>
        <p:nvSpPr>
          <p:cNvPr id="3" name="Content Placeholder 2">
            <a:extLst>
              <a:ext uri="{FF2B5EF4-FFF2-40B4-BE49-F238E27FC236}">
                <a16:creationId xmlns:a16="http://schemas.microsoft.com/office/drawing/2014/main" id="{7DEB2487-A5E6-4D9C-9D74-44F5CEFD1D83}"/>
              </a:ext>
            </a:extLst>
          </p:cNvPr>
          <p:cNvSpPr>
            <a:spLocks noGrp="1"/>
          </p:cNvSpPr>
          <p:nvPr>
            <p:ph idx="1"/>
          </p:nvPr>
        </p:nvSpPr>
        <p:spPr/>
        <p:txBody>
          <a:bodyPr>
            <a:normAutofit/>
          </a:bodyPr>
          <a:lstStyle/>
          <a:p>
            <a:r>
              <a:rPr lang="en-US" sz="2000" dirty="0"/>
              <a:t>@</a:t>
            </a:r>
            <a:r>
              <a:rPr lang="en-US" sz="2000" dirty="0" err="1"/>
              <a:t>EnableAutoConfiguration</a:t>
            </a:r>
            <a:r>
              <a:rPr lang="en-US" sz="2000" dirty="0"/>
              <a:t>: Triggers automatic configuration by referring to pom.xml</a:t>
            </a:r>
          </a:p>
          <a:p>
            <a:endParaRPr lang="en-US" sz="2000" dirty="0"/>
          </a:p>
          <a:p>
            <a:r>
              <a:rPr lang="en-US" sz="2000" dirty="0"/>
              <a:t>@</a:t>
            </a:r>
            <a:r>
              <a:rPr lang="en-US" sz="2000" dirty="0" err="1"/>
              <a:t>ComponentScan</a:t>
            </a:r>
            <a:r>
              <a:rPr lang="en-US" sz="2000" dirty="0"/>
              <a:t>: Directs spring to the package and sub packages to search for annotated beans.</a:t>
            </a:r>
          </a:p>
          <a:p>
            <a:endParaRPr lang="en-US" sz="2000" dirty="0"/>
          </a:p>
          <a:p>
            <a:r>
              <a:rPr lang="en-US" sz="2000" dirty="0"/>
              <a:t>@</a:t>
            </a:r>
            <a:r>
              <a:rPr lang="en-US" sz="2000" dirty="0" err="1"/>
              <a:t>SpringBootConfiguration</a:t>
            </a:r>
            <a:r>
              <a:rPr lang="en-US" sz="2000" dirty="0"/>
              <a:t>: Refers to the Java Config Class.</a:t>
            </a:r>
          </a:p>
          <a:p>
            <a:endParaRPr lang="en-US" sz="2000" dirty="0"/>
          </a:p>
          <a:p>
            <a:r>
              <a:rPr lang="en-US" sz="2000" dirty="0"/>
              <a:t>@</a:t>
            </a:r>
            <a:r>
              <a:rPr lang="en-US" sz="2000" dirty="0" err="1"/>
              <a:t>SpringBootApplication</a:t>
            </a:r>
            <a:r>
              <a:rPr lang="en-US" sz="2000" dirty="0"/>
              <a:t>: Collectively does job of above configurations.</a:t>
            </a:r>
          </a:p>
        </p:txBody>
      </p:sp>
    </p:spTree>
    <p:extLst>
      <p:ext uri="{BB962C8B-B14F-4D97-AF65-F5344CB8AC3E}">
        <p14:creationId xmlns:p14="http://schemas.microsoft.com/office/powerpoint/2010/main" val="325495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BEC-8781-484F-BADE-98E816D05478}"/>
              </a:ext>
            </a:extLst>
          </p:cNvPr>
          <p:cNvSpPr>
            <a:spLocks noGrp="1"/>
          </p:cNvSpPr>
          <p:nvPr>
            <p:ph type="title"/>
          </p:nvPr>
        </p:nvSpPr>
        <p:spPr/>
        <p:txBody>
          <a:bodyPr/>
          <a:lstStyle/>
          <a:p>
            <a:r>
              <a:rPr lang="en-US" dirty="0"/>
              <a:t>Spring Boot: </a:t>
            </a:r>
            <a:r>
              <a:rPr lang="en-US"/>
              <a:t>Actuater</a:t>
            </a:r>
            <a:endParaRPr lang="en-IN" dirty="0"/>
          </a:p>
        </p:txBody>
      </p:sp>
      <p:sp>
        <p:nvSpPr>
          <p:cNvPr id="3" name="Content Placeholder 2">
            <a:extLst>
              <a:ext uri="{FF2B5EF4-FFF2-40B4-BE49-F238E27FC236}">
                <a16:creationId xmlns:a16="http://schemas.microsoft.com/office/drawing/2014/main" id="{5F5AEDB9-F94D-4F97-8BDE-9CE7883055D8}"/>
              </a:ext>
            </a:extLst>
          </p:cNvPr>
          <p:cNvSpPr>
            <a:spLocks noGrp="1"/>
          </p:cNvSpPr>
          <p:nvPr>
            <p:ph idx="1"/>
          </p:nvPr>
        </p:nvSpPr>
        <p:spPr/>
        <p:txBody>
          <a:bodyPr/>
          <a:lstStyle/>
          <a:p>
            <a:r>
              <a:rPr lang="en-US" sz="1800" dirty="0"/>
              <a:t>Spring Boot provides actuator to monitor and manage our application. Actuator is a tool which has HTTP endpoints. when application is pushed to production, you can choose to manage and monitor your application using HTTP endpoints.</a:t>
            </a:r>
          </a:p>
          <a:p>
            <a:r>
              <a:rPr lang="en-IN" sz="1800" dirty="0"/>
              <a:t>The Maven Dependency is as below…</a:t>
            </a:r>
          </a:p>
          <a:p>
            <a:pPr marL="457200" lvl="1" indent="0">
              <a:buNone/>
            </a:pPr>
            <a:r>
              <a:rPr lang="en-IN" sz="1400" dirty="0"/>
              <a:t>&lt;dependencies&gt;  </a:t>
            </a:r>
          </a:p>
          <a:p>
            <a:pPr marL="457200" lvl="1" indent="0">
              <a:buNone/>
            </a:pPr>
            <a:r>
              <a:rPr lang="en-IN" sz="1400" dirty="0"/>
              <a:t>    &lt;dependency&gt;  </a:t>
            </a:r>
          </a:p>
          <a:p>
            <a:pPr marL="457200" lvl="1" indent="0">
              <a:buNone/>
            </a:pPr>
            <a:r>
              <a:rPr lang="en-IN" sz="1400" dirty="0"/>
              <a:t>        &lt;</a:t>
            </a:r>
            <a:r>
              <a:rPr lang="en-IN" sz="1400" dirty="0" err="1"/>
              <a:t>groupId</a:t>
            </a:r>
            <a:r>
              <a:rPr lang="en-IN" sz="1400" dirty="0"/>
              <a:t>&gt;</a:t>
            </a:r>
            <a:r>
              <a:rPr lang="en-IN" sz="1400" dirty="0" err="1"/>
              <a:t>org.springframework.boot</a:t>
            </a:r>
            <a:r>
              <a:rPr lang="en-IN" sz="1400" dirty="0"/>
              <a:t>&lt;/</a:t>
            </a:r>
            <a:r>
              <a:rPr lang="en-IN" sz="1400" dirty="0" err="1"/>
              <a:t>groupId</a:t>
            </a:r>
            <a:r>
              <a:rPr lang="en-IN" sz="1400" dirty="0"/>
              <a:t>&gt;  </a:t>
            </a:r>
          </a:p>
          <a:p>
            <a:pPr marL="457200" lvl="1" indent="0">
              <a:buNone/>
            </a:pPr>
            <a:r>
              <a:rPr lang="en-IN" sz="1400" dirty="0"/>
              <a:t>        &lt;</a:t>
            </a:r>
            <a:r>
              <a:rPr lang="en-IN" sz="1400" dirty="0" err="1"/>
              <a:t>artifactId</a:t>
            </a:r>
            <a:r>
              <a:rPr lang="en-IN" sz="1400" dirty="0"/>
              <a:t>&gt;spring-boot-starter-actuator&lt;/</a:t>
            </a:r>
            <a:r>
              <a:rPr lang="en-IN" sz="1400" dirty="0" err="1"/>
              <a:t>artifactId</a:t>
            </a:r>
            <a:r>
              <a:rPr lang="en-IN" sz="1400" dirty="0"/>
              <a:t>&gt;  </a:t>
            </a:r>
          </a:p>
          <a:p>
            <a:pPr marL="457200" lvl="1" indent="0">
              <a:buNone/>
            </a:pPr>
            <a:r>
              <a:rPr lang="en-IN" sz="1400" dirty="0"/>
              <a:t>    &lt;/dependency&gt;  </a:t>
            </a:r>
          </a:p>
          <a:p>
            <a:pPr marL="457200" lvl="1" indent="0">
              <a:buNone/>
            </a:pPr>
            <a:r>
              <a:rPr lang="en-IN" sz="1400" dirty="0"/>
              <a:t>&lt;/dependencies&gt;</a:t>
            </a:r>
          </a:p>
          <a:p>
            <a:r>
              <a:rPr lang="en-IN" sz="1800" dirty="0"/>
              <a:t>End Points: </a:t>
            </a:r>
            <a:r>
              <a:rPr lang="en-US" sz="1800" dirty="0"/>
              <a:t>Actuator endpoints allow us to monitor and interact with our Spring Boot application. Spring Boot includes number of built-in endpoints and we can also add custom.</a:t>
            </a:r>
          </a:p>
          <a:p>
            <a:endParaRPr lang="en-IN" dirty="0"/>
          </a:p>
        </p:txBody>
      </p:sp>
    </p:spTree>
    <p:extLst>
      <p:ext uri="{BB962C8B-B14F-4D97-AF65-F5344CB8AC3E}">
        <p14:creationId xmlns:p14="http://schemas.microsoft.com/office/powerpoint/2010/main" val="168925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983C-7D24-411C-A91D-BB1117A81911}"/>
              </a:ext>
            </a:extLst>
          </p:cNvPr>
          <p:cNvSpPr>
            <a:spLocks noGrp="1"/>
          </p:cNvSpPr>
          <p:nvPr>
            <p:ph type="title"/>
          </p:nvPr>
        </p:nvSpPr>
        <p:spPr/>
        <p:txBody>
          <a:bodyPr/>
          <a:lstStyle/>
          <a:p>
            <a:r>
              <a:rPr lang="en-US" dirty="0"/>
              <a:t>Spring Boot: Actuator Endpoints</a:t>
            </a:r>
            <a:endParaRPr lang="en-IN" dirty="0"/>
          </a:p>
        </p:txBody>
      </p:sp>
      <p:graphicFrame>
        <p:nvGraphicFramePr>
          <p:cNvPr id="6" name="Table 6">
            <a:extLst>
              <a:ext uri="{FF2B5EF4-FFF2-40B4-BE49-F238E27FC236}">
                <a16:creationId xmlns:a16="http://schemas.microsoft.com/office/drawing/2014/main" id="{E61FC20E-F2F6-4C7E-9114-E9ADC107E8EE}"/>
              </a:ext>
            </a:extLst>
          </p:cNvPr>
          <p:cNvGraphicFramePr>
            <a:graphicFrameLocks noGrp="1"/>
          </p:cNvGraphicFramePr>
          <p:nvPr>
            <p:extLst>
              <p:ext uri="{D42A27DB-BD31-4B8C-83A1-F6EECF244321}">
                <p14:modId xmlns:p14="http://schemas.microsoft.com/office/powerpoint/2010/main" val="2780957190"/>
              </p:ext>
            </p:extLst>
          </p:nvPr>
        </p:nvGraphicFramePr>
        <p:xfrm>
          <a:off x="620450" y="1492023"/>
          <a:ext cx="11231240" cy="4547656"/>
        </p:xfrm>
        <a:graphic>
          <a:graphicData uri="http://schemas.openxmlformats.org/drawingml/2006/table">
            <a:tbl>
              <a:tblPr firstRow="1" bandRow="1">
                <a:tableStyleId>{5C22544A-7EE6-4342-B048-85BDC9FD1C3A}</a:tableStyleId>
              </a:tblPr>
              <a:tblGrid>
                <a:gridCol w="1598968">
                  <a:extLst>
                    <a:ext uri="{9D8B030D-6E8A-4147-A177-3AD203B41FA5}">
                      <a16:colId xmlns:a16="http://schemas.microsoft.com/office/drawing/2014/main" val="3455302814"/>
                    </a:ext>
                  </a:extLst>
                </a:gridCol>
                <a:gridCol w="9632272">
                  <a:extLst>
                    <a:ext uri="{9D8B030D-6E8A-4147-A177-3AD203B41FA5}">
                      <a16:colId xmlns:a16="http://schemas.microsoft.com/office/drawing/2014/main" val="2812845485"/>
                    </a:ext>
                  </a:extLst>
                </a:gridCol>
              </a:tblGrid>
              <a:tr h="496574">
                <a:tc>
                  <a:txBody>
                    <a:bodyPr/>
                    <a:lstStyle/>
                    <a:p>
                      <a:r>
                        <a:rPr lang="en-US" dirty="0"/>
                        <a:t>End Point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821253752"/>
                  </a:ext>
                </a:extLst>
              </a:tr>
              <a:tr h="695322">
                <a:tc>
                  <a:txBody>
                    <a:bodyPr/>
                    <a:lstStyle/>
                    <a:p>
                      <a:pPr algn="l" fontAlgn="t"/>
                      <a:r>
                        <a:rPr lang="en-IN" sz="1600" dirty="0">
                          <a:solidFill>
                            <a:srgbClr val="000000"/>
                          </a:solidFill>
                          <a:effectLst/>
                          <a:latin typeface="verdana" panose="020B0604030504040204" pitchFamily="34" charset="0"/>
                        </a:rPr>
                        <a:t>actuator</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provides a hypermedia-based "discovery page" for the other endpoints. It requires Spring HATEOAS to be on the </a:t>
                      </a:r>
                      <a:r>
                        <a:rPr lang="en-US" sz="1600" dirty="0" err="1">
                          <a:solidFill>
                            <a:srgbClr val="000000"/>
                          </a:solidFill>
                          <a:effectLst/>
                          <a:latin typeface="verdana" panose="020B0604030504040204" pitchFamily="34" charset="0"/>
                        </a:rPr>
                        <a:t>classpath</a:t>
                      </a:r>
                      <a:r>
                        <a:rPr lang="en-US" sz="1600" dirty="0">
                          <a:solidFill>
                            <a:srgbClr val="000000"/>
                          </a:solidFill>
                          <a:effectLst/>
                          <a:latin typeface="verdana" panose="020B0604030504040204" pitchFamily="34" charset="0"/>
                        </a:rPr>
                        <a:t>.</a:t>
                      </a:r>
                    </a:p>
                  </a:txBody>
                  <a:tcPr marL="60960" marR="60960" marT="60960" marB="60960"/>
                </a:tc>
                <a:extLst>
                  <a:ext uri="{0D108BD9-81ED-4DB2-BD59-A6C34878D82A}">
                    <a16:rowId xmlns:a16="http://schemas.microsoft.com/office/drawing/2014/main" val="2573146254"/>
                  </a:ext>
                </a:extLst>
              </a:tr>
              <a:tr h="476531">
                <a:tc>
                  <a:txBody>
                    <a:bodyPr/>
                    <a:lstStyle/>
                    <a:p>
                      <a:pPr algn="l" fontAlgn="t"/>
                      <a:r>
                        <a:rPr lang="en-IN" sz="1600">
                          <a:solidFill>
                            <a:srgbClr val="000000"/>
                          </a:solidFill>
                          <a:effectLst/>
                          <a:latin typeface="verdana" panose="020B0604030504040204" pitchFamily="34" charset="0"/>
                        </a:rPr>
                        <a:t>auditevents</a:t>
                      </a:r>
                    </a:p>
                  </a:txBody>
                  <a:tcPr marL="60960" marR="60960" marT="60960" marB="60960"/>
                </a:tc>
                <a:tc>
                  <a:txBody>
                    <a:bodyPr/>
                    <a:lstStyle/>
                    <a:p>
                      <a:pPr algn="l" fontAlgn="t"/>
                      <a:r>
                        <a:rPr lang="en-IN" sz="1600" dirty="0">
                          <a:solidFill>
                            <a:srgbClr val="000000"/>
                          </a:solidFill>
                          <a:effectLst/>
                          <a:latin typeface="verdana" panose="020B0604030504040204" pitchFamily="34" charset="0"/>
                        </a:rPr>
                        <a:t>It exposes audit events information for the current application.</a:t>
                      </a:r>
                    </a:p>
                  </a:txBody>
                  <a:tcPr marL="60960" marR="60960" marT="60960" marB="60960"/>
                </a:tc>
                <a:extLst>
                  <a:ext uri="{0D108BD9-81ED-4DB2-BD59-A6C34878D82A}">
                    <a16:rowId xmlns:a16="http://schemas.microsoft.com/office/drawing/2014/main" val="1372783137"/>
                  </a:ext>
                </a:extLst>
              </a:tr>
              <a:tr h="695322">
                <a:tc>
                  <a:txBody>
                    <a:bodyPr/>
                    <a:lstStyle/>
                    <a:p>
                      <a:pPr algn="l" fontAlgn="t"/>
                      <a:r>
                        <a:rPr lang="en-IN" sz="1600">
                          <a:solidFill>
                            <a:srgbClr val="000000"/>
                          </a:solidFill>
                          <a:effectLst/>
                          <a:latin typeface="verdana" panose="020B0604030504040204" pitchFamily="34" charset="0"/>
                        </a:rPr>
                        <a:t>autoconfig</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is used to display an auto-configuration report showing all auto-configuration candidates and the reason why they 'were' or 'were not' applied.</a:t>
                      </a:r>
                    </a:p>
                  </a:txBody>
                  <a:tcPr marL="60960" marR="60960" marT="60960" marB="60960"/>
                </a:tc>
                <a:extLst>
                  <a:ext uri="{0D108BD9-81ED-4DB2-BD59-A6C34878D82A}">
                    <a16:rowId xmlns:a16="http://schemas.microsoft.com/office/drawing/2014/main" val="4246757180"/>
                  </a:ext>
                </a:extLst>
              </a:tr>
              <a:tr h="467653">
                <a:tc>
                  <a:txBody>
                    <a:bodyPr/>
                    <a:lstStyle/>
                    <a:p>
                      <a:pPr algn="l" fontAlgn="t"/>
                      <a:r>
                        <a:rPr lang="en-IN" sz="1600">
                          <a:solidFill>
                            <a:srgbClr val="000000"/>
                          </a:solidFill>
                          <a:effectLst/>
                          <a:latin typeface="verdana" panose="020B0604030504040204" pitchFamily="34" charset="0"/>
                        </a:rPr>
                        <a:t>beans</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is used to display a complete list of all the Spring beans in your application.</a:t>
                      </a:r>
                    </a:p>
                  </a:txBody>
                  <a:tcPr marL="60960" marR="60960" marT="60960" marB="60960"/>
                </a:tc>
                <a:extLst>
                  <a:ext uri="{0D108BD9-81ED-4DB2-BD59-A6C34878D82A}">
                    <a16:rowId xmlns:a16="http://schemas.microsoft.com/office/drawing/2014/main" val="279949433"/>
                  </a:ext>
                </a:extLst>
              </a:tr>
              <a:tr h="497149">
                <a:tc>
                  <a:txBody>
                    <a:bodyPr/>
                    <a:lstStyle/>
                    <a:p>
                      <a:pPr algn="l" fontAlgn="t"/>
                      <a:r>
                        <a:rPr lang="en-IN" sz="1600">
                          <a:solidFill>
                            <a:srgbClr val="000000"/>
                          </a:solidFill>
                          <a:effectLst/>
                          <a:latin typeface="verdana" panose="020B0604030504040204" pitchFamily="34" charset="0"/>
                        </a:rPr>
                        <a:t>configprops</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is used to display a collated list of all @</a:t>
                      </a:r>
                      <a:r>
                        <a:rPr lang="en-US" sz="1600" dirty="0" err="1">
                          <a:solidFill>
                            <a:srgbClr val="000000"/>
                          </a:solidFill>
                          <a:effectLst/>
                          <a:latin typeface="verdana" panose="020B0604030504040204" pitchFamily="34" charset="0"/>
                        </a:rPr>
                        <a:t>ConfigurationProperties</a:t>
                      </a:r>
                      <a:r>
                        <a:rPr lang="en-US" sz="1600" dirty="0">
                          <a:solidFill>
                            <a:srgbClr val="000000"/>
                          </a:solidFill>
                          <a:effectLst/>
                          <a:latin typeface="verdana" panose="020B0604030504040204" pitchFamily="34" charset="0"/>
                        </a:rPr>
                        <a:t>.</a:t>
                      </a:r>
                    </a:p>
                  </a:txBody>
                  <a:tcPr marL="60960" marR="60960" marT="60960" marB="60960"/>
                </a:tc>
                <a:extLst>
                  <a:ext uri="{0D108BD9-81ED-4DB2-BD59-A6C34878D82A}">
                    <a16:rowId xmlns:a16="http://schemas.microsoft.com/office/drawing/2014/main" val="967007279"/>
                  </a:ext>
                </a:extLst>
              </a:tr>
              <a:tr h="523783">
                <a:tc>
                  <a:txBody>
                    <a:bodyPr/>
                    <a:lstStyle/>
                    <a:p>
                      <a:pPr algn="l" fontAlgn="t"/>
                      <a:r>
                        <a:rPr lang="en-IN" sz="1600">
                          <a:solidFill>
                            <a:srgbClr val="000000"/>
                          </a:solidFill>
                          <a:effectLst/>
                          <a:latin typeface="verdana" panose="020B0604030504040204" pitchFamily="34" charset="0"/>
                        </a:rPr>
                        <a:t>dump</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is used to perform a thread dump.</a:t>
                      </a:r>
                    </a:p>
                  </a:txBody>
                  <a:tcPr marL="60960" marR="60960" marT="60960" marB="60960"/>
                </a:tc>
                <a:extLst>
                  <a:ext uri="{0D108BD9-81ED-4DB2-BD59-A6C34878D82A}">
                    <a16:rowId xmlns:a16="http://schemas.microsoft.com/office/drawing/2014/main" val="889593046"/>
                  </a:ext>
                </a:extLst>
              </a:tr>
              <a:tr h="695322">
                <a:tc>
                  <a:txBody>
                    <a:bodyPr/>
                    <a:lstStyle/>
                    <a:p>
                      <a:pPr algn="l" fontAlgn="t"/>
                      <a:r>
                        <a:rPr lang="en-IN" sz="1600">
                          <a:solidFill>
                            <a:srgbClr val="000000"/>
                          </a:solidFill>
                          <a:effectLst/>
                          <a:latin typeface="verdana" panose="020B0604030504040204" pitchFamily="34" charset="0"/>
                        </a:rPr>
                        <a:t>env</a:t>
                      </a:r>
                    </a:p>
                  </a:txBody>
                  <a:tcPr marL="60960" marR="60960" marT="60960" marB="60960"/>
                </a:tc>
                <a:tc>
                  <a:txBody>
                    <a:bodyPr/>
                    <a:lstStyle/>
                    <a:p>
                      <a:pPr algn="l" fontAlgn="t"/>
                      <a:r>
                        <a:rPr lang="en-US" sz="1600" dirty="0">
                          <a:solidFill>
                            <a:srgbClr val="000000"/>
                          </a:solidFill>
                          <a:effectLst/>
                          <a:latin typeface="verdana" panose="020B0604030504040204" pitchFamily="34" charset="0"/>
                        </a:rPr>
                        <a:t>It is used to expose properties from Spring's </a:t>
                      </a:r>
                      <a:r>
                        <a:rPr lang="en-US" sz="1600" dirty="0" err="1">
                          <a:solidFill>
                            <a:srgbClr val="000000"/>
                          </a:solidFill>
                          <a:effectLst/>
                          <a:latin typeface="verdana" panose="020B0604030504040204" pitchFamily="34" charset="0"/>
                        </a:rPr>
                        <a:t>ConfigurableEnvironment</a:t>
                      </a:r>
                      <a:r>
                        <a:rPr lang="en-US" sz="1600" dirty="0">
                          <a:solidFill>
                            <a:srgbClr val="000000"/>
                          </a:solidFill>
                          <a:effectLst/>
                          <a:latin typeface="verdana" panose="020B0604030504040204" pitchFamily="34" charset="0"/>
                        </a:rPr>
                        <a:t>.</a:t>
                      </a:r>
                    </a:p>
                  </a:txBody>
                  <a:tcPr marL="60960" marR="60960" marT="60960" marB="60960"/>
                </a:tc>
                <a:extLst>
                  <a:ext uri="{0D108BD9-81ED-4DB2-BD59-A6C34878D82A}">
                    <a16:rowId xmlns:a16="http://schemas.microsoft.com/office/drawing/2014/main" val="2598833083"/>
                  </a:ext>
                </a:extLst>
              </a:tr>
            </a:tbl>
          </a:graphicData>
        </a:graphic>
      </p:graphicFrame>
    </p:spTree>
    <p:extLst>
      <p:ext uri="{BB962C8B-B14F-4D97-AF65-F5344CB8AC3E}">
        <p14:creationId xmlns:p14="http://schemas.microsoft.com/office/powerpoint/2010/main" val="192587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05E0-FB0E-40E2-A8EB-9EED7BF3E443}"/>
              </a:ext>
            </a:extLst>
          </p:cNvPr>
          <p:cNvSpPr>
            <a:spLocks noGrp="1"/>
          </p:cNvSpPr>
          <p:nvPr>
            <p:ph type="title"/>
          </p:nvPr>
        </p:nvSpPr>
        <p:spPr/>
        <p:txBody>
          <a:bodyPr/>
          <a:lstStyle/>
          <a:p>
            <a:r>
              <a:rPr lang="en-US" dirty="0"/>
              <a:t>Spring Boot: Actuator Endpoints</a:t>
            </a:r>
            <a:endParaRPr lang="en-IN" dirty="0"/>
          </a:p>
        </p:txBody>
      </p:sp>
      <p:graphicFrame>
        <p:nvGraphicFramePr>
          <p:cNvPr id="4" name="Table 6">
            <a:extLst>
              <a:ext uri="{FF2B5EF4-FFF2-40B4-BE49-F238E27FC236}">
                <a16:creationId xmlns:a16="http://schemas.microsoft.com/office/drawing/2014/main" id="{53162399-2ABD-4B16-A063-DEFCE879D303}"/>
              </a:ext>
            </a:extLst>
          </p:cNvPr>
          <p:cNvGraphicFramePr>
            <a:graphicFrameLocks noGrp="1"/>
          </p:cNvGraphicFramePr>
          <p:nvPr>
            <p:extLst>
              <p:ext uri="{D42A27DB-BD31-4B8C-83A1-F6EECF244321}">
                <p14:modId xmlns:p14="http://schemas.microsoft.com/office/powerpoint/2010/main" val="2936929168"/>
              </p:ext>
            </p:extLst>
          </p:nvPr>
        </p:nvGraphicFramePr>
        <p:xfrm>
          <a:off x="620450" y="1550907"/>
          <a:ext cx="11157568" cy="4521419"/>
        </p:xfrm>
        <a:graphic>
          <a:graphicData uri="http://schemas.openxmlformats.org/drawingml/2006/table">
            <a:tbl>
              <a:tblPr firstRow="1" bandRow="1">
                <a:tableStyleId>{5C22544A-7EE6-4342-B048-85BDC9FD1C3A}</a:tableStyleId>
              </a:tblPr>
              <a:tblGrid>
                <a:gridCol w="1359270">
                  <a:extLst>
                    <a:ext uri="{9D8B030D-6E8A-4147-A177-3AD203B41FA5}">
                      <a16:colId xmlns:a16="http://schemas.microsoft.com/office/drawing/2014/main" val="3455302814"/>
                    </a:ext>
                  </a:extLst>
                </a:gridCol>
                <a:gridCol w="9798298">
                  <a:extLst>
                    <a:ext uri="{9D8B030D-6E8A-4147-A177-3AD203B41FA5}">
                      <a16:colId xmlns:a16="http://schemas.microsoft.com/office/drawing/2014/main" val="2675191748"/>
                    </a:ext>
                  </a:extLst>
                </a:gridCol>
              </a:tblGrid>
              <a:tr h="495302">
                <a:tc>
                  <a:txBody>
                    <a:bodyPr/>
                    <a:lstStyle/>
                    <a:p>
                      <a:r>
                        <a:rPr lang="en-US" dirty="0"/>
                        <a:t>End Point</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821253752"/>
                  </a:ext>
                </a:extLst>
              </a:tr>
              <a:tr h="552263">
                <a:tc>
                  <a:txBody>
                    <a:bodyPr/>
                    <a:lstStyle/>
                    <a:p>
                      <a:pPr algn="l" fontAlgn="t"/>
                      <a:r>
                        <a:rPr lang="en-IN" dirty="0">
                          <a:solidFill>
                            <a:srgbClr val="000000"/>
                          </a:solidFill>
                          <a:effectLst/>
                          <a:latin typeface="verdana" panose="020B0604030504040204" pitchFamily="34" charset="0"/>
                        </a:rPr>
                        <a:t>health</a:t>
                      </a:r>
                    </a:p>
                  </a:txBody>
                  <a:tcPr marL="60960" marR="60960" marT="60960" marB="60960"/>
                </a:tc>
                <a:tc>
                  <a:txBody>
                    <a:bodyPr/>
                    <a:lstStyle/>
                    <a:p>
                      <a:pPr algn="l" fontAlgn="t"/>
                      <a:r>
                        <a:rPr lang="en-US">
                          <a:solidFill>
                            <a:srgbClr val="000000"/>
                          </a:solidFill>
                          <a:effectLst/>
                          <a:latin typeface="verdana" panose="020B0604030504040204" pitchFamily="34" charset="0"/>
                        </a:rPr>
                        <a:t>It is used to show application health information.</a:t>
                      </a:r>
                    </a:p>
                  </a:txBody>
                  <a:tcPr marL="60960" marR="60960" marT="60960" marB="60960"/>
                </a:tc>
                <a:extLst>
                  <a:ext uri="{0D108BD9-81ED-4DB2-BD59-A6C34878D82A}">
                    <a16:rowId xmlns:a16="http://schemas.microsoft.com/office/drawing/2014/main" val="2573146254"/>
                  </a:ext>
                </a:extLst>
              </a:tr>
              <a:tr h="506027">
                <a:tc>
                  <a:txBody>
                    <a:bodyPr/>
                    <a:lstStyle/>
                    <a:p>
                      <a:pPr algn="l" fontAlgn="t"/>
                      <a:r>
                        <a:rPr lang="en-IN">
                          <a:solidFill>
                            <a:srgbClr val="000000"/>
                          </a:solidFill>
                          <a:effectLst/>
                          <a:latin typeface="verdana" panose="020B0604030504040204" pitchFamily="34" charset="0"/>
                        </a:rPr>
                        <a:t>info</a:t>
                      </a:r>
                    </a:p>
                  </a:txBody>
                  <a:tcPr marL="60960" marR="60960" marT="60960" marB="60960"/>
                </a:tc>
                <a:tc>
                  <a:txBody>
                    <a:bodyPr/>
                    <a:lstStyle/>
                    <a:p>
                      <a:pPr algn="l" fontAlgn="t"/>
                      <a:r>
                        <a:rPr lang="en-US">
                          <a:solidFill>
                            <a:srgbClr val="000000"/>
                          </a:solidFill>
                          <a:effectLst/>
                          <a:latin typeface="verdana" panose="020B0604030504040204" pitchFamily="34" charset="0"/>
                        </a:rPr>
                        <a:t>It is used to display arbitrary application info.</a:t>
                      </a:r>
                    </a:p>
                  </a:txBody>
                  <a:tcPr marL="60960" marR="60960" marT="60960" marB="60960"/>
                </a:tc>
                <a:extLst>
                  <a:ext uri="{0D108BD9-81ED-4DB2-BD59-A6C34878D82A}">
                    <a16:rowId xmlns:a16="http://schemas.microsoft.com/office/drawing/2014/main" val="3810771924"/>
                  </a:ext>
                </a:extLst>
              </a:tr>
              <a:tr h="612559">
                <a:tc>
                  <a:txBody>
                    <a:bodyPr/>
                    <a:lstStyle/>
                    <a:p>
                      <a:pPr algn="l" fontAlgn="t"/>
                      <a:r>
                        <a:rPr lang="en-IN">
                          <a:solidFill>
                            <a:srgbClr val="000000"/>
                          </a:solidFill>
                          <a:effectLst/>
                          <a:latin typeface="verdana" panose="020B0604030504040204" pitchFamily="34" charset="0"/>
                        </a:rPr>
                        <a:t>loggers</a:t>
                      </a:r>
                    </a:p>
                  </a:txBody>
                  <a:tcPr marL="60960" marR="60960" marT="60960" marB="60960"/>
                </a:tc>
                <a:tc>
                  <a:txBody>
                    <a:bodyPr/>
                    <a:lstStyle/>
                    <a:p>
                      <a:pPr algn="l" fontAlgn="t"/>
                      <a:r>
                        <a:rPr lang="en-US">
                          <a:solidFill>
                            <a:srgbClr val="000000"/>
                          </a:solidFill>
                          <a:effectLst/>
                          <a:latin typeface="verdana" panose="020B0604030504040204" pitchFamily="34" charset="0"/>
                        </a:rPr>
                        <a:t>It is used to show and modify the configuration of loggers in the application.</a:t>
                      </a:r>
                    </a:p>
                  </a:txBody>
                  <a:tcPr marL="60960" marR="60960" marT="60960" marB="60960"/>
                </a:tc>
                <a:extLst>
                  <a:ext uri="{0D108BD9-81ED-4DB2-BD59-A6C34878D82A}">
                    <a16:rowId xmlns:a16="http://schemas.microsoft.com/office/drawing/2014/main" val="1372783137"/>
                  </a:ext>
                </a:extLst>
              </a:tr>
              <a:tr h="550416">
                <a:tc>
                  <a:txBody>
                    <a:bodyPr/>
                    <a:lstStyle/>
                    <a:p>
                      <a:pPr algn="l" fontAlgn="t"/>
                      <a:r>
                        <a:rPr lang="en-IN">
                          <a:solidFill>
                            <a:srgbClr val="000000"/>
                          </a:solidFill>
                          <a:effectLst/>
                          <a:latin typeface="verdana" panose="020B0604030504040204" pitchFamily="34" charset="0"/>
                        </a:rPr>
                        <a:t>Metrics</a:t>
                      </a:r>
                    </a:p>
                  </a:txBody>
                  <a:tcPr marL="60960" marR="60960" marT="60960" marB="60960"/>
                </a:tc>
                <a:tc>
                  <a:txBody>
                    <a:bodyPr/>
                    <a:lstStyle/>
                    <a:p>
                      <a:pPr algn="l" fontAlgn="t"/>
                      <a:r>
                        <a:rPr lang="en-US" dirty="0">
                          <a:solidFill>
                            <a:srgbClr val="000000"/>
                          </a:solidFill>
                          <a:effectLst/>
                          <a:latin typeface="verdana" panose="020B0604030504040204" pitchFamily="34" charset="0"/>
                        </a:rPr>
                        <a:t>It is used to show metrics information for the current application.</a:t>
                      </a:r>
                    </a:p>
                  </a:txBody>
                  <a:tcPr marL="60960" marR="60960" marT="60960" marB="60960"/>
                </a:tc>
                <a:extLst>
                  <a:ext uri="{0D108BD9-81ED-4DB2-BD59-A6C34878D82A}">
                    <a16:rowId xmlns:a16="http://schemas.microsoft.com/office/drawing/2014/main" val="279949433"/>
                  </a:ext>
                </a:extLst>
              </a:tr>
              <a:tr h="612559">
                <a:tc>
                  <a:txBody>
                    <a:bodyPr/>
                    <a:lstStyle/>
                    <a:p>
                      <a:pPr algn="l" fontAlgn="t"/>
                      <a:r>
                        <a:rPr lang="en-IN">
                          <a:solidFill>
                            <a:srgbClr val="000000"/>
                          </a:solidFill>
                          <a:effectLst/>
                          <a:latin typeface="verdana" panose="020B0604030504040204" pitchFamily="34" charset="0"/>
                        </a:rPr>
                        <a:t>mappings</a:t>
                      </a:r>
                    </a:p>
                  </a:txBody>
                  <a:tcPr marL="60960" marR="60960" marT="60960" marB="60960"/>
                </a:tc>
                <a:tc>
                  <a:txBody>
                    <a:bodyPr/>
                    <a:lstStyle/>
                    <a:p>
                      <a:pPr algn="l" fontAlgn="t"/>
                      <a:r>
                        <a:rPr lang="en-US">
                          <a:solidFill>
                            <a:srgbClr val="000000"/>
                          </a:solidFill>
                          <a:effectLst/>
                          <a:latin typeface="verdana" panose="020B0604030504040204" pitchFamily="34" charset="0"/>
                        </a:rPr>
                        <a:t>It is used to display a collated list of all @RequestMapping paths.</a:t>
                      </a:r>
                    </a:p>
                  </a:txBody>
                  <a:tcPr marL="60960" marR="60960" marT="60960" marB="60960"/>
                </a:tc>
                <a:extLst>
                  <a:ext uri="{0D108BD9-81ED-4DB2-BD59-A6C34878D82A}">
                    <a16:rowId xmlns:a16="http://schemas.microsoft.com/office/drawing/2014/main" val="967007279"/>
                  </a:ext>
                </a:extLst>
              </a:tr>
              <a:tr h="648070">
                <a:tc>
                  <a:txBody>
                    <a:bodyPr/>
                    <a:lstStyle/>
                    <a:p>
                      <a:pPr algn="l" fontAlgn="t"/>
                      <a:r>
                        <a:rPr lang="en-IN">
                          <a:solidFill>
                            <a:srgbClr val="000000"/>
                          </a:solidFill>
                          <a:effectLst/>
                          <a:latin typeface="verdana" panose="020B0604030504040204" pitchFamily="34" charset="0"/>
                        </a:rPr>
                        <a:t>shutdown</a:t>
                      </a:r>
                    </a:p>
                  </a:txBody>
                  <a:tcPr marL="60960" marR="60960" marT="60960" marB="60960"/>
                </a:tc>
                <a:tc>
                  <a:txBody>
                    <a:bodyPr/>
                    <a:lstStyle/>
                    <a:p>
                      <a:pPr algn="l" fontAlgn="t"/>
                      <a:r>
                        <a:rPr lang="en-US">
                          <a:solidFill>
                            <a:srgbClr val="000000"/>
                          </a:solidFill>
                          <a:effectLst/>
                          <a:latin typeface="verdana" panose="020B0604030504040204" pitchFamily="34" charset="0"/>
                        </a:rPr>
                        <a:t>It is used to allow the application to be gracefully shutdown.</a:t>
                      </a:r>
                    </a:p>
                  </a:txBody>
                  <a:tcPr marL="60960" marR="60960" marT="60960" marB="60960"/>
                </a:tc>
                <a:extLst>
                  <a:ext uri="{0D108BD9-81ED-4DB2-BD59-A6C34878D82A}">
                    <a16:rowId xmlns:a16="http://schemas.microsoft.com/office/drawing/2014/main" val="889593046"/>
                  </a:ext>
                </a:extLst>
              </a:tr>
              <a:tr h="544223">
                <a:tc>
                  <a:txBody>
                    <a:bodyPr/>
                    <a:lstStyle/>
                    <a:p>
                      <a:pPr algn="l" fontAlgn="t"/>
                      <a:r>
                        <a:rPr lang="en-IN">
                          <a:solidFill>
                            <a:srgbClr val="000000"/>
                          </a:solidFill>
                          <a:effectLst/>
                          <a:latin typeface="verdana" panose="020B0604030504040204" pitchFamily="34" charset="0"/>
                        </a:rPr>
                        <a:t>trace</a:t>
                      </a:r>
                    </a:p>
                  </a:txBody>
                  <a:tcPr marL="60960" marR="60960" marT="60960" marB="60960"/>
                </a:tc>
                <a:tc>
                  <a:txBody>
                    <a:bodyPr/>
                    <a:lstStyle/>
                    <a:p>
                      <a:pPr algn="l" fontAlgn="t"/>
                      <a:r>
                        <a:rPr lang="en-US" dirty="0">
                          <a:solidFill>
                            <a:srgbClr val="000000"/>
                          </a:solidFill>
                          <a:effectLst/>
                          <a:latin typeface="verdana" panose="020B0604030504040204" pitchFamily="34" charset="0"/>
                        </a:rPr>
                        <a:t>It is used to display trace information.</a:t>
                      </a:r>
                    </a:p>
                  </a:txBody>
                  <a:tcPr marL="60960" marR="60960" marT="60960" marB="60960"/>
                </a:tc>
                <a:extLst>
                  <a:ext uri="{0D108BD9-81ED-4DB2-BD59-A6C34878D82A}">
                    <a16:rowId xmlns:a16="http://schemas.microsoft.com/office/drawing/2014/main" val="2598833083"/>
                  </a:ext>
                </a:extLst>
              </a:tr>
            </a:tbl>
          </a:graphicData>
        </a:graphic>
      </p:graphicFrame>
    </p:spTree>
    <p:extLst>
      <p:ext uri="{BB962C8B-B14F-4D97-AF65-F5344CB8AC3E}">
        <p14:creationId xmlns:p14="http://schemas.microsoft.com/office/powerpoint/2010/main" val="257896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&amp; A</a:t>
            </a:r>
          </a:p>
        </p:txBody>
      </p:sp>
      <p:sp>
        <p:nvSpPr>
          <p:cNvPr id="3" name="Text Placeholder 2"/>
          <p:cNvSpPr>
            <a:spLocks noGrp="1"/>
          </p:cNvSpPr>
          <p:nvPr>
            <p:ph type="body" idx="1"/>
          </p:nvPr>
        </p:nvSpPr>
        <p:spPr>
          <a:solidFill>
            <a:schemeClr val="tx1"/>
          </a:solidFill>
        </p:spPr>
        <p:txBody>
          <a:bodyPr/>
          <a:lstStyle/>
          <a:p>
            <a:r>
              <a:rPr lang="en-US" dirty="0"/>
              <a:t>Contact: </a:t>
            </a:r>
            <a:r>
              <a:rPr lang="en-US" dirty="0">
                <a:hlinkClick r:id="rId2"/>
              </a:rPr>
              <a:t>makarandbhoir@synergetics-india.com</a:t>
            </a:r>
            <a:endParaRPr lang="en-US" dirty="0"/>
          </a:p>
          <a:p>
            <a:endParaRPr lang="en-US" dirty="0"/>
          </a:p>
        </p:txBody>
      </p:sp>
    </p:spTree>
    <p:extLst>
      <p:ext uri="{BB962C8B-B14F-4D97-AF65-F5344CB8AC3E}">
        <p14:creationId xmlns:p14="http://schemas.microsoft.com/office/powerpoint/2010/main" val="126105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idx="1"/>
          </p:nvPr>
        </p:nvSpPr>
        <p:spPr/>
        <p:txBody>
          <a:bodyPr>
            <a:normAutofit/>
          </a:bodyPr>
          <a:lstStyle/>
          <a:p>
            <a:pPr>
              <a:lnSpc>
                <a:spcPct val="100000"/>
              </a:lnSpc>
            </a:pPr>
            <a:r>
              <a:rPr lang="en-US" dirty="0"/>
              <a:t>Online reference:</a:t>
            </a:r>
          </a:p>
          <a:p>
            <a:pPr lvl="1">
              <a:lnSpc>
                <a:spcPct val="100000"/>
              </a:lnSpc>
            </a:pPr>
            <a:r>
              <a:rPr lang="en-IN" sz="2400" dirty="0">
                <a:hlinkClick r:id="rId3"/>
              </a:rPr>
              <a:t>https://docs.spring.io/spring/docs/current/spring-framework-reference/</a:t>
            </a:r>
            <a:endParaRPr lang="en-US" sz="2400" dirty="0"/>
          </a:p>
          <a:p>
            <a:pPr lvl="1">
              <a:lnSpc>
                <a:spcPct val="100000"/>
              </a:lnSpc>
            </a:pPr>
            <a:r>
              <a:rPr lang="en-IN" sz="2400" dirty="0">
                <a:hlinkClick r:id="rId4"/>
              </a:rPr>
              <a:t>https://howtodoinjava.com/spring-5-tutorial/</a:t>
            </a:r>
            <a:endParaRPr lang="en-IN" sz="2400" dirty="0"/>
          </a:p>
          <a:p>
            <a:pPr lvl="1">
              <a:lnSpc>
                <a:spcPct val="100000"/>
              </a:lnSpc>
            </a:pPr>
            <a:r>
              <a:rPr lang="en-IN" sz="2400" dirty="0">
                <a:hlinkClick r:id="rId5"/>
              </a:rPr>
              <a:t>https://www.baeldung.com/spring-5</a:t>
            </a:r>
            <a:endParaRPr lang="en-IN" sz="2400" dirty="0"/>
          </a:p>
          <a:p>
            <a:pPr lvl="1">
              <a:lnSpc>
                <a:spcPct val="100000"/>
              </a:lnSpc>
            </a:pPr>
            <a:r>
              <a:rPr lang="en-IN" sz="2400" dirty="0">
                <a:hlinkClick r:id="rId6"/>
              </a:rPr>
              <a:t>https://www.journaldev.com/20714/spring-5</a:t>
            </a:r>
            <a:endParaRPr lang="en-US" sz="2400" dirty="0"/>
          </a:p>
          <a:p>
            <a:pPr>
              <a:lnSpc>
                <a:spcPct val="100000"/>
              </a:lnSpc>
            </a:pPr>
            <a:endParaRPr lang="en-US" sz="1800" dirty="0"/>
          </a:p>
        </p:txBody>
      </p:sp>
    </p:spTree>
    <p:extLst>
      <p:ext uri="{BB962C8B-B14F-4D97-AF65-F5344CB8AC3E}">
        <p14:creationId xmlns:p14="http://schemas.microsoft.com/office/powerpoint/2010/main" val="48566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93D6-71FF-4369-8ACC-B9BB968897D7}"/>
              </a:ext>
            </a:extLst>
          </p:cNvPr>
          <p:cNvSpPr>
            <a:spLocks noGrp="1"/>
          </p:cNvSpPr>
          <p:nvPr>
            <p:ph type="title"/>
          </p:nvPr>
        </p:nvSpPr>
        <p:spPr/>
        <p:txBody>
          <a:bodyPr/>
          <a:lstStyle/>
          <a:p>
            <a:r>
              <a:rPr lang="en-US" dirty="0"/>
              <a:t>The </a:t>
            </a:r>
            <a:r>
              <a:rPr lang="en-US" dirty="0" err="1"/>
              <a:t>ApplicationContext</a:t>
            </a:r>
            <a:endParaRPr lang="en-IN" dirty="0"/>
          </a:p>
        </p:txBody>
      </p:sp>
      <p:sp>
        <p:nvSpPr>
          <p:cNvPr id="4" name="Text Box 2">
            <a:extLst>
              <a:ext uri="{FF2B5EF4-FFF2-40B4-BE49-F238E27FC236}">
                <a16:creationId xmlns:a16="http://schemas.microsoft.com/office/drawing/2014/main" id="{50D29C66-BCDB-4562-8C8C-5D5DAAD6C02F}"/>
              </a:ext>
            </a:extLst>
          </p:cNvPr>
          <p:cNvSpPr txBox="1">
            <a:spLocks noChangeArrowheads="1"/>
          </p:cNvSpPr>
          <p:nvPr/>
        </p:nvSpPr>
        <p:spPr bwMode="auto">
          <a:xfrm>
            <a:off x="533400" y="1539240"/>
            <a:ext cx="8077200" cy="2964180"/>
          </a:xfrm>
          <a:prstGeom prst="rect">
            <a:avLst/>
          </a:prstGeom>
          <a:noFill/>
          <a:ln w="9525">
            <a:noFill/>
            <a:round/>
            <a:headEnd/>
            <a:tailEnd/>
          </a:ln>
        </p:spPr>
        <p:txBody>
          <a:bodyPr lIns="90000" tIns="46800" rIns="90000" bIns="46800"/>
          <a:lstStyle/>
          <a:p>
            <a:pPr marL="279400" indent="-279400" algn="just">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dirty="0">
                <a:solidFill>
                  <a:schemeClr val="tx1"/>
                </a:solidFill>
                <a:latin typeface="Times New Roman" pitchFamily="18" charset="0"/>
              </a:rPr>
              <a:t>The </a:t>
            </a:r>
            <a:r>
              <a:rPr lang="en-GB" sz="2200" dirty="0" err="1">
                <a:solidFill>
                  <a:schemeClr val="tx1"/>
                </a:solidFill>
                <a:latin typeface="Times New Roman" pitchFamily="18" charset="0"/>
              </a:rPr>
              <a:t>ApplicationContext</a:t>
            </a:r>
            <a:r>
              <a:rPr lang="en-GB" sz="2200" dirty="0">
                <a:solidFill>
                  <a:schemeClr val="tx1"/>
                </a:solidFill>
                <a:latin typeface="Times New Roman" pitchFamily="18" charset="0"/>
              </a:rPr>
              <a:t>: </a:t>
            </a:r>
          </a:p>
          <a:p>
            <a:pPr marL="279400" indent="-279400" algn="just">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lvl="1" algn="l">
              <a:buFont typeface="Arial" pitchFamily="34" charset="0"/>
              <a:buChar char="•"/>
              <a:defRPr/>
            </a:pP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MessageSource</a:t>
            </a:r>
            <a:endParaRPr lang="en-US" sz="2000" dirty="0">
              <a:solidFill>
                <a:schemeClr val="tx1"/>
              </a:solidFill>
              <a:latin typeface="Times New Roman" pitchFamily="18" charset="0"/>
              <a:cs typeface="Times New Roman" pitchFamily="18" charset="0"/>
            </a:endParaRPr>
          </a:p>
          <a:p>
            <a:pPr lvl="1" algn="l">
              <a:buFont typeface="Arial" pitchFamily="34" charset="0"/>
              <a:buChar char="•"/>
              <a:defRPr/>
            </a:pPr>
            <a:endParaRPr lang="en-US" sz="2000" dirty="0">
              <a:solidFill>
                <a:schemeClr val="tx1"/>
              </a:solidFill>
              <a:latin typeface="Times New Roman" pitchFamily="18" charset="0"/>
              <a:cs typeface="Times New Roman" pitchFamily="18" charset="0"/>
            </a:endParaRPr>
          </a:p>
          <a:p>
            <a:pPr lvl="1" algn="l">
              <a:buFont typeface="Arial" pitchFamily="34" charset="0"/>
              <a:buChar char="•"/>
              <a:defRPr/>
            </a:pPr>
            <a:r>
              <a:rPr lang="en-US" sz="2000" dirty="0">
                <a:solidFill>
                  <a:schemeClr val="tx1"/>
                </a:solidFill>
                <a:latin typeface="Times New Roman" pitchFamily="18" charset="0"/>
                <a:cs typeface="Times New Roman" pitchFamily="18" charset="0"/>
              </a:rPr>
              <a:t>   Access to resources such as URLs and files.</a:t>
            </a:r>
          </a:p>
          <a:p>
            <a:pPr lvl="1" algn="l">
              <a:buFont typeface="Arial" pitchFamily="34" charset="0"/>
              <a:buChar char="•"/>
              <a:defRPr/>
            </a:pPr>
            <a:endParaRPr lang="en-US" sz="2000" dirty="0">
              <a:solidFill>
                <a:schemeClr val="tx1"/>
              </a:solidFill>
              <a:latin typeface="Times New Roman" pitchFamily="18" charset="0"/>
              <a:cs typeface="Times New Roman" pitchFamily="18" charset="0"/>
            </a:endParaRPr>
          </a:p>
          <a:p>
            <a:pPr lvl="1" algn="l">
              <a:buFont typeface="Arial" pitchFamily="34" charset="0"/>
              <a:buChar char="•"/>
              <a:defRPr/>
            </a:pPr>
            <a:r>
              <a:rPr lang="en-US" sz="2000" dirty="0">
                <a:solidFill>
                  <a:schemeClr val="tx1"/>
                </a:solidFill>
                <a:latin typeface="Times New Roman" pitchFamily="18" charset="0"/>
                <a:cs typeface="Times New Roman" pitchFamily="18" charset="0"/>
              </a:rPr>
              <a:t>   Event propagation</a:t>
            </a:r>
          </a:p>
          <a:p>
            <a:pPr lvl="1" algn="l">
              <a:buFont typeface="Arial" pitchFamily="34" charset="0"/>
              <a:buChar char="•"/>
              <a:defRPr/>
            </a:pPr>
            <a:endParaRPr lang="en-US" sz="2000" dirty="0">
              <a:solidFill>
                <a:schemeClr val="tx1"/>
              </a:solidFill>
              <a:latin typeface="Times New Roman" pitchFamily="18" charset="0"/>
              <a:cs typeface="Times New Roman" pitchFamily="18" charset="0"/>
            </a:endParaRPr>
          </a:p>
          <a:p>
            <a:pPr lvl="1" algn="l">
              <a:buFont typeface="Arial" pitchFamily="34" charset="0"/>
              <a:buChar char="•"/>
              <a:defRPr/>
            </a:pPr>
            <a:r>
              <a:rPr lang="en-US" sz="2000" dirty="0">
                <a:solidFill>
                  <a:schemeClr val="tx1"/>
                </a:solidFill>
                <a:latin typeface="Times New Roman" pitchFamily="18" charset="0"/>
                <a:cs typeface="Times New Roman" pitchFamily="18" charset="0"/>
              </a:rPr>
              <a:t>   Multiple hierarchical context.</a:t>
            </a: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spTree>
    <p:extLst>
      <p:ext uri="{BB962C8B-B14F-4D97-AF65-F5344CB8AC3E}">
        <p14:creationId xmlns:p14="http://schemas.microsoft.com/office/powerpoint/2010/main" val="280753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2</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Working with Beans</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93D6-71FF-4369-8ACC-B9BB968897D7}"/>
              </a:ext>
            </a:extLst>
          </p:cNvPr>
          <p:cNvSpPr>
            <a:spLocks noGrp="1"/>
          </p:cNvSpPr>
          <p:nvPr>
            <p:ph type="title"/>
          </p:nvPr>
        </p:nvSpPr>
        <p:spPr/>
        <p:txBody>
          <a:bodyPr/>
          <a:lstStyle/>
          <a:p>
            <a:r>
              <a:rPr lang="en-US" dirty="0"/>
              <a:t>Spring as Factory of Beans</a:t>
            </a:r>
            <a:endParaRPr lang="en-IN" dirty="0"/>
          </a:p>
        </p:txBody>
      </p:sp>
      <p:sp>
        <p:nvSpPr>
          <p:cNvPr id="5" name="Text Box 2">
            <a:extLst>
              <a:ext uri="{FF2B5EF4-FFF2-40B4-BE49-F238E27FC236}">
                <a16:creationId xmlns:a16="http://schemas.microsoft.com/office/drawing/2014/main" id="{A9315C58-0D13-49EF-950B-7CED3AEBC648}"/>
              </a:ext>
            </a:extLst>
          </p:cNvPr>
          <p:cNvSpPr txBox="1">
            <a:spLocks noChangeArrowheads="1"/>
          </p:cNvSpPr>
          <p:nvPr/>
        </p:nvSpPr>
        <p:spPr bwMode="auto">
          <a:xfrm>
            <a:off x="533400" y="1515532"/>
            <a:ext cx="8077200" cy="488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86000"/>
              </a:lnSpc>
              <a:spcBef>
                <a:spcPts val="500"/>
              </a:spcBef>
            </a:pPr>
            <a:r>
              <a:rPr lang="en-GB" altLang="en-US" sz="2200" dirty="0">
                <a:solidFill>
                  <a:schemeClr val="tx1"/>
                </a:solidFill>
                <a:latin typeface="Times New Roman" panose="02020603050405020304" pitchFamily="18" charset="0"/>
              </a:rPr>
              <a:t>Configuring bean...</a:t>
            </a:r>
          </a:p>
          <a:p>
            <a:pPr algn="l" eaLnBrk="1" hangingPunct="1"/>
            <a:r>
              <a:rPr lang="en-GB" altLang="en-US" sz="2200" dirty="0">
                <a:solidFill>
                  <a:schemeClr val="tx1"/>
                </a:solidFill>
                <a:latin typeface="Times New Roman" panose="02020603050405020304" pitchFamily="18" charset="0"/>
              </a:rPr>
              <a:t>	</a:t>
            </a:r>
            <a:r>
              <a:rPr lang="en-US" altLang="en-US" dirty="0">
                <a:solidFill>
                  <a:schemeClr val="tx1"/>
                </a:solidFill>
                <a:latin typeface="Arial Narrow" panose="020B0606020202030204" pitchFamily="34" charset="0"/>
              </a:rPr>
              <a:t> </a:t>
            </a:r>
            <a:r>
              <a:rPr lang="en-US" altLang="en-US" sz="1800" dirty="0">
                <a:solidFill>
                  <a:schemeClr val="tx1"/>
                </a:solidFill>
                <a:latin typeface="Arial Narrow" panose="020B0606020202030204" pitchFamily="34" charset="0"/>
              </a:rPr>
              <a:t>&lt;bean </a:t>
            </a:r>
            <a:r>
              <a:rPr lang="en-US" altLang="en-US" sz="1800" b="1" dirty="0">
                <a:solidFill>
                  <a:schemeClr val="tx1"/>
                </a:solidFill>
                <a:latin typeface="Arial Narrow" panose="020B0606020202030204" pitchFamily="34" charset="0"/>
              </a:rPr>
              <a:t>id</a:t>
            </a:r>
            <a:r>
              <a:rPr lang="en-US" altLang="en-US" sz="1800" dirty="0">
                <a:solidFill>
                  <a:schemeClr val="tx1"/>
                </a:solidFill>
                <a:latin typeface="Arial Narrow" panose="020B0606020202030204" pitchFamily="34" charset="0"/>
              </a:rPr>
              <a:t>=</a:t>
            </a:r>
            <a:r>
              <a:rPr lang="en-US" altLang="en-US" sz="1800" i="1" dirty="0">
                <a:solidFill>
                  <a:schemeClr val="tx1"/>
                </a:solidFill>
                <a:latin typeface="Arial Narrow" panose="020B0606020202030204" pitchFamily="34" charset="0"/>
              </a:rPr>
              <a:t>"</a:t>
            </a:r>
            <a:r>
              <a:rPr lang="en-US" altLang="en-US" sz="1800" b="1" i="1" dirty="0">
                <a:solidFill>
                  <a:schemeClr val="tx1"/>
                </a:solidFill>
                <a:latin typeface="Arial Narrow" panose="020B0606020202030204" pitchFamily="34" charset="0"/>
              </a:rPr>
              <a:t>resourceBean1</a:t>
            </a:r>
            <a:r>
              <a:rPr lang="en-US" altLang="en-US" sz="1800" i="1" dirty="0">
                <a:solidFill>
                  <a:schemeClr val="tx1"/>
                </a:solidFill>
                <a:latin typeface="Arial Narrow" panose="020B0606020202030204" pitchFamily="34" charset="0"/>
              </a:rPr>
              <a:t>" </a:t>
            </a:r>
            <a:r>
              <a:rPr lang="en-US" altLang="en-US" sz="1800" b="1" i="1" dirty="0">
                <a:solidFill>
                  <a:schemeClr val="tx1"/>
                </a:solidFill>
                <a:latin typeface="Arial Narrow" panose="020B0606020202030204" pitchFamily="34" charset="0"/>
              </a:rPr>
              <a:t>class</a:t>
            </a:r>
            <a:r>
              <a:rPr lang="en-US" altLang="en-US" sz="1800" i="1" dirty="0">
                <a:solidFill>
                  <a:schemeClr val="tx1"/>
                </a:solidFill>
                <a:latin typeface="Arial Narrow" panose="020B0606020202030204" pitchFamily="34" charset="0"/>
              </a:rPr>
              <a:t>="pack_10_ioc..GlobalInvestment"&gt;</a:t>
            </a:r>
            <a:endParaRPr lang="en-US" altLang="en-US" sz="1800" dirty="0">
              <a:solidFill>
                <a:schemeClr val="tx1"/>
              </a:solidFill>
              <a:latin typeface="Arial Narrow" panose="020B0606020202030204" pitchFamily="34" charset="0"/>
            </a:endParaRPr>
          </a:p>
          <a:p>
            <a:pPr algn="l" eaLnBrk="1" hangingPunct="1"/>
            <a:r>
              <a:rPr lang="en-US" altLang="en-US" sz="1800" dirty="0">
                <a:solidFill>
                  <a:schemeClr val="tx1"/>
                </a:solidFill>
                <a:latin typeface="Arial Narrow" panose="020B0606020202030204" pitchFamily="34" charset="0"/>
              </a:rPr>
              <a:t>	&lt;/bean&gt;</a:t>
            </a:r>
            <a:endParaRPr lang="en-GB" altLang="en-US" sz="18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pPr>
            <a:r>
              <a:rPr lang="en-GB" altLang="en-US" sz="2200" dirty="0">
                <a:solidFill>
                  <a:schemeClr val="tx1"/>
                </a:solidFill>
                <a:latin typeface="Times New Roman" panose="02020603050405020304" pitchFamily="18" charset="0"/>
              </a:rPr>
              <a:t>Instantiating bean...</a:t>
            </a:r>
          </a:p>
          <a:p>
            <a:pPr algn="l" eaLnBrk="1" hangingPunct="1"/>
            <a:r>
              <a:rPr lang="en-GB" altLang="en-US" sz="2200" dirty="0">
                <a:solidFill>
                  <a:schemeClr val="tx1"/>
                </a:solidFill>
                <a:latin typeface="Times New Roman" panose="02020603050405020304" pitchFamily="18" charset="0"/>
              </a:rPr>
              <a:t>	</a:t>
            </a:r>
            <a:r>
              <a:rPr lang="en-US" altLang="en-US" sz="1800" dirty="0">
                <a:solidFill>
                  <a:schemeClr val="tx1"/>
                </a:solidFill>
                <a:latin typeface="Arial Narrow" panose="020B0606020202030204" pitchFamily="34" charset="0"/>
              </a:rPr>
              <a:t> </a:t>
            </a:r>
            <a:r>
              <a:rPr lang="en-US" altLang="en-US" sz="1800" dirty="0" err="1">
                <a:solidFill>
                  <a:schemeClr val="tx1"/>
                </a:solidFill>
                <a:latin typeface="Arial Narrow" panose="020B0606020202030204" pitchFamily="34" charset="0"/>
              </a:rPr>
              <a:t>BeanFactory</a:t>
            </a:r>
            <a:r>
              <a:rPr lang="en-US" altLang="en-US" sz="1800" dirty="0">
                <a:solidFill>
                  <a:schemeClr val="tx1"/>
                </a:solidFill>
                <a:latin typeface="Arial Narrow" panose="020B0606020202030204" pitchFamily="34" charset="0"/>
              </a:rPr>
              <a:t> </a:t>
            </a:r>
            <a:r>
              <a:rPr lang="en-US" altLang="en-US" sz="1800" dirty="0" err="1">
                <a:solidFill>
                  <a:schemeClr val="tx1"/>
                </a:solidFill>
                <a:latin typeface="Arial Narrow" panose="020B0606020202030204" pitchFamily="34" charset="0"/>
              </a:rPr>
              <a:t>beanFactory</a:t>
            </a:r>
            <a:r>
              <a:rPr lang="en-US" altLang="en-US" sz="1800" dirty="0">
                <a:solidFill>
                  <a:schemeClr val="tx1"/>
                </a:solidFill>
                <a:latin typeface="Arial Narrow" panose="020B0606020202030204" pitchFamily="34" charset="0"/>
              </a:rPr>
              <a:t> =  new </a:t>
            </a:r>
            <a:r>
              <a:rPr lang="en-US" altLang="en-US" sz="1800" dirty="0" err="1">
                <a:solidFill>
                  <a:schemeClr val="tx1"/>
                </a:solidFill>
                <a:latin typeface="Arial Narrow" panose="020B0606020202030204" pitchFamily="34" charset="0"/>
              </a:rPr>
              <a:t>XmlBeanFactory</a:t>
            </a:r>
            <a:r>
              <a:rPr lang="en-US" altLang="en-US" sz="1800" dirty="0">
                <a:solidFill>
                  <a:schemeClr val="tx1"/>
                </a:solidFill>
                <a:latin typeface="Arial Narrow" panose="020B0606020202030204" pitchFamily="34" charset="0"/>
              </a:rPr>
              <a:t>(</a:t>
            </a:r>
          </a:p>
          <a:p>
            <a:pPr algn="l" eaLnBrk="1" hangingPunct="1"/>
            <a:r>
              <a:rPr lang="en-US" altLang="en-US" sz="1800" dirty="0">
                <a:solidFill>
                  <a:schemeClr val="tx1"/>
                </a:solidFill>
                <a:latin typeface="Arial Narrow" panose="020B0606020202030204" pitchFamily="34" charset="0"/>
              </a:rPr>
              <a:t>							new </a:t>
            </a:r>
            <a:r>
              <a:rPr lang="en-US" altLang="en-US" sz="1800" dirty="0" err="1">
                <a:solidFill>
                  <a:schemeClr val="tx1"/>
                </a:solidFill>
                <a:latin typeface="Arial Narrow" panose="020B0606020202030204" pitchFamily="34" charset="0"/>
              </a:rPr>
              <a:t>ClassPathResource</a:t>
            </a:r>
            <a:r>
              <a:rPr lang="en-US" altLang="en-US" sz="1800" dirty="0">
                <a:solidFill>
                  <a:schemeClr val="tx1"/>
                </a:solidFill>
                <a:latin typeface="Arial Narrow" panose="020B0606020202030204" pitchFamily="34" charset="0"/>
              </a:rPr>
              <a:t>(</a:t>
            </a:r>
          </a:p>
          <a:p>
            <a:pPr algn="l" eaLnBrk="1" hangingPunct="1"/>
            <a:r>
              <a:rPr lang="en-US" altLang="en-US" sz="1800" dirty="0">
                <a:solidFill>
                  <a:schemeClr val="tx1"/>
                </a:solidFill>
                <a:latin typeface="Arial Narrow" panose="020B0606020202030204" pitchFamily="34" charset="0"/>
              </a:rPr>
              <a:t>    “							  path-configuration\\context.xml"));</a:t>
            </a:r>
            <a:endParaRPr lang="en-US" altLang="en-US" sz="1800" dirty="0">
              <a:solidFill>
                <a:schemeClr val="tx1"/>
              </a:solidFill>
              <a:latin typeface="Times New Roman" panose="02020603050405020304" pitchFamily="18" charset="0"/>
            </a:endParaRPr>
          </a:p>
          <a:p>
            <a:pPr algn="l" eaLnBrk="1" hangingPunct="1"/>
            <a:r>
              <a:rPr lang="en-US" altLang="en-US" sz="1800" dirty="0">
                <a:solidFill>
                  <a:schemeClr val="tx1"/>
                </a:solidFill>
                <a:latin typeface="Times New Roman" panose="02020603050405020304" pitchFamily="18" charset="0"/>
              </a:rPr>
              <a:t>	</a:t>
            </a:r>
            <a:r>
              <a:rPr lang="en-US" altLang="en-US" sz="1800" dirty="0" err="1">
                <a:solidFill>
                  <a:schemeClr val="tx1"/>
                </a:solidFill>
                <a:latin typeface="Arial Narrow" panose="020B0606020202030204" pitchFamily="34" charset="0"/>
              </a:rPr>
              <a:t>GlobalInvestment</a:t>
            </a:r>
            <a:r>
              <a:rPr lang="en-US" altLang="en-US" sz="1800" dirty="0">
                <a:solidFill>
                  <a:schemeClr val="tx1"/>
                </a:solidFill>
                <a:latin typeface="Arial Narrow" panose="020B0606020202030204" pitchFamily="34" charset="0"/>
              </a:rPr>
              <a:t> bean = 						 				(</a:t>
            </a:r>
            <a:r>
              <a:rPr lang="en-US" altLang="en-US" sz="1800" dirty="0" err="1">
                <a:solidFill>
                  <a:schemeClr val="tx1"/>
                </a:solidFill>
                <a:latin typeface="Arial Narrow" panose="020B0606020202030204" pitchFamily="34" charset="0"/>
              </a:rPr>
              <a:t>GlobalInvestment</a:t>
            </a:r>
            <a:r>
              <a:rPr lang="en-US" altLang="en-US" sz="1800" dirty="0">
                <a:solidFill>
                  <a:schemeClr val="tx1"/>
                </a:solidFill>
                <a:latin typeface="Arial Narrow" panose="020B0606020202030204" pitchFamily="34" charset="0"/>
              </a:rPr>
              <a:t>)</a:t>
            </a:r>
            <a:r>
              <a:rPr lang="en-US" altLang="en-US" sz="1800" dirty="0" err="1">
                <a:solidFill>
                  <a:schemeClr val="tx1"/>
                </a:solidFill>
                <a:latin typeface="Arial Narrow" panose="020B0606020202030204" pitchFamily="34" charset="0"/>
              </a:rPr>
              <a:t>beanFactory</a:t>
            </a:r>
            <a:r>
              <a:rPr lang="en-US" altLang="en-US" sz="1800" dirty="0">
                <a:solidFill>
                  <a:schemeClr val="tx1"/>
                </a:solidFill>
                <a:latin typeface="Arial Narrow" panose="020B0606020202030204" pitchFamily="34" charset="0"/>
              </a:rPr>
              <a:t>..</a:t>
            </a:r>
            <a:r>
              <a:rPr lang="en-US" altLang="en-US" sz="1800" dirty="0" err="1">
                <a:solidFill>
                  <a:schemeClr val="tx1"/>
                </a:solidFill>
                <a:latin typeface="Arial Narrow" panose="020B0606020202030204" pitchFamily="34" charset="0"/>
              </a:rPr>
              <a:t>getBean</a:t>
            </a:r>
            <a:r>
              <a:rPr lang="en-US" altLang="en-US" sz="1800" dirty="0">
                <a:solidFill>
                  <a:schemeClr val="tx1"/>
                </a:solidFill>
                <a:latin typeface="Arial Narrow" panose="020B0606020202030204" pitchFamily="34" charset="0"/>
              </a:rPr>
              <a:t>(“</a:t>
            </a:r>
            <a:r>
              <a:rPr lang="en-US" altLang="en-US" sz="1800" b="1" dirty="0">
                <a:solidFill>
                  <a:schemeClr val="tx1"/>
                </a:solidFill>
                <a:latin typeface="Arial Narrow" panose="020B0606020202030204" pitchFamily="34" charset="0"/>
              </a:rPr>
              <a:t>resourceBean1</a:t>
            </a:r>
            <a:r>
              <a:rPr lang="en-US" altLang="en-US" sz="1800" dirty="0">
                <a:solidFill>
                  <a:schemeClr val="tx1"/>
                </a:solidFill>
                <a:latin typeface="Arial Narrow" panose="020B0606020202030204" pitchFamily="34" charset="0"/>
              </a:rPr>
              <a:t>”);</a:t>
            </a:r>
            <a:endParaRPr lang="en-GB" altLang="en-US" sz="18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buFont typeface="Arial" panose="020B0604020202020204" pitchFamily="34" charset="0"/>
              <a:buChar char="•"/>
            </a:pPr>
            <a:r>
              <a:rPr lang="en-GB" altLang="en-US" sz="1800" dirty="0">
                <a:solidFill>
                  <a:srgbClr val="000000"/>
                </a:solidFill>
                <a:latin typeface="Times New Roman" panose="02020603050405020304" pitchFamily="18" charset="0"/>
              </a:rPr>
              <a:t>Class name goes in configuration file.</a:t>
            </a:r>
          </a:p>
          <a:p>
            <a:pPr lvl="1" algn="just" eaLnBrk="1" hangingPunct="1">
              <a:lnSpc>
                <a:spcPct val="86000"/>
              </a:lnSpc>
              <a:spcBef>
                <a:spcPts val="500"/>
              </a:spcBef>
              <a:buFont typeface="Arial" panose="020B0604020202020204" pitchFamily="34" charset="0"/>
              <a:buChar char="•"/>
            </a:pPr>
            <a:r>
              <a:rPr lang="en-GB" altLang="en-US" sz="1800" dirty="0">
                <a:solidFill>
                  <a:srgbClr val="000000"/>
                </a:solidFill>
                <a:latin typeface="Times New Roman" panose="02020603050405020304" pitchFamily="18" charset="0"/>
              </a:rPr>
              <a:t>Client code refers bean with identification name and not by class name.</a:t>
            </a:r>
          </a:p>
          <a:p>
            <a:pPr lvl="1" algn="just" eaLnBrk="1" hangingPunct="1">
              <a:lnSpc>
                <a:spcPct val="86000"/>
              </a:lnSpc>
              <a:spcBef>
                <a:spcPts val="500"/>
              </a:spcBef>
              <a:buFont typeface="Arial" panose="020B0604020202020204" pitchFamily="34" charset="0"/>
              <a:buChar char="•"/>
            </a:pPr>
            <a:r>
              <a:rPr lang="en-GB" altLang="en-US" sz="1800" dirty="0">
                <a:solidFill>
                  <a:srgbClr val="000000"/>
                </a:solidFill>
                <a:latin typeface="Times New Roman" panose="02020603050405020304" pitchFamily="18" charset="0"/>
              </a:rPr>
              <a:t>The </a:t>
            </a:r>
            <a:r>
              <a:rPr lang="en-GB" altLang="en-US" sz="1800" dirty="0" err="1">
                <a:solidFill>
                  <a:srgbClr val="000000"/>
                </a:solidFill>
                <a:latin typeface="Times New Roman" panose="02020603050405020304" pitchFamily="18" charset="0"/>
              </a:rPr>
              <a:t>beanFactory</a:t>
            </a:r>
            <a:r>
              <a:rPr lang="en-GB" altLang="en-US" sz="1800" dirty="0">
                <a:solidFill>
                  <a:srgbClr val="000000"/>
                </a:solidFill>
                <a:latin typeface="Times New Roman" panose="02020603050405020304" pitchFamily="18" charset="0"/>
              </a:rPr>
              <a:t> refers to the container.</a:t>
            </a:r>
          </a:p>
          <a:p>
            <a:pPr lvl="1" algn="just" eaLnBrk="1" hangingPunct="1">
              <a:lnSpc>
                <a:spcPct val="86000"/>
              </a:lnSpc>
              <a:spcBef>
                <a:spcPts val="500"/>
              </a:spcBef>
              <a:buFont typeface="Arial" panose="020B0604020202020204" pitchFamily="34" charset="0"/>
              <a:buChar char="•"/>
            </a:pPr>
            <a:r>
              <a:rPr lang="en-GB" altLang="en-US" sz="1800" dirty="0">
                <a:solidFill>
                  <a:srgbClr val="000000"/>
                </a:solidFill>
                <a:latin typeface="Times New Roman" panose="02020603050405020304" pitchFamily="18" charset="0"/>
              </a:rPr>
              <a:t>The </a:t>
            </a:r>
            <a:r>
              <a:rPr lang="en-GB" altLang="en-US" sz="1800" dirty="0" err="1">
                <a:solidFill>
                  <a:srgbClr val="000000"/>
                </a:solidFill>
                <a:latin typeface="Times New Roman" panose="02020603050405020304" pitchFamily="18" charset="0"/>
              </a:rPr>
              <a:t>getBean</a:t>
            </a:r>
            <a:r>
              <a:rPr lang="en-GB" altLang="en-US" sz="1800" dirty="0">
                <a:solidFill>
                  <a:srgbClr val="000000"/>
                </a:solidFill>
                <a:latin typeface="Times New Roman" panose="02020603050405020304" pitchFamily="18" charset="0"/>
              </a:rPr>
              <a:t> method instantiate object and return reference.</a:t>
            </a: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380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D54C-2F92-4F4E-80BC-31B4F096BD7F}"/>
              </a:ext>
            </a:extLst>
          </p:cNvPr>
          <p:cNvSpPr>
            <a:spLocks noGrp="1"/>
          </p:cNvSpPr>
          <p:nvPr>
            <p:ph type="title"/>
          </p:nvPr>
        </p:nvSpPr>
        <p:spPr/>
        <p:txBody>
          <a:bodyPr/>
          <a:lstStyle/>
          <a:p>
            <a:r>
              <a:rPr lang="en-US" dirty="0"/>
              <a:t>Bean Initialization</a:t>
            </a:r>
            <a:endParaRPr lang="en-IN" dirty="0"/>
          </a:p>
        </p:txBody>
      </p:sp>
      <p:sp>
        <p:nvSpPr>
          <p:cNvPr id="4" name="Text Box 2">
            <a:extLst>
              <a:ext uri="{FF2B5EF4-FFF2-40B4-BE49-F238E27FC236}">
                <a16:creationId xmlns:a16="http://schemas.microsoft.com/office/drawing/2014/main" id="{49B21158-08D3-482B-88F4-DF7E075C1C4C}"/>
              </a:ext>
            </a:extLst>
          </p:cNvPr>
          <p:cNvSpPr txBox="1">
            <a:spLocks noChangeArrowheads="1"/>
          </p:cNvSpPr>
          <p:nvPr/>
        </p:nvSpPr>
        <p:spPr bwMode="auto">
          <a:xfrm>
            <a:off x="457200" y="1598612"/>
            <a:ext cx="8077200"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Bean initialization through constructor</a:t>
            </a:r>
          </a:p>
          <a:p>
            <a:pPr lvl="1" algn="l">
              <a:defRPr/>
            </a:pPr>
            <a:r>
              <a:rPr lang="en-GB" dirty="0">
                <a:solidFill>
                  <a:schemeClr val="tx1"/>
                </a:solidFill>
                <a:latin typeface="Times New Roman" pitchFamily="18" charset="0"/>
              </a:rPr>
              <a:t>	</a:t>
            </a:r>
            <a:r>
              <a:rPr lang="en-US" sz="1400" dirty="0">
                <a:solidFill>
                  <a:schemeClr val="tx1"/>
                </a:solidFill>
              </a:rPr>
              <a:t> </a:t>
            </a:r>
            <a:r>
              <a:rPr lang="en-US" sz="1400" b="1" dirty="0">
                <a:solidFill>
                  <a:schemeClr val="tx1"/>
                </a:solidFill>
                <a:latin typeface="Arial Narrow" pitchFamily="34" charset="0"/>
              </a:rPr>
              <a:t>&lt;constructor-</a:t>
            </a:r>
            <a:r>
              <a:rPr lang="en-US" sz="1400" b="1" dirty="0" err="1">
                <a:solidFill>
                  <a:schemeClr val="tx1"/>
                </a:solidFill>
                <a:latin typeface="Arial Narrow" pitchFamily="34" charset="0"/>
              </a:rPr>
              <a:t>arg</a:t>
            </a:r>
            <a:r>
              <a:rPr lang="en-US" sz="1400" b="1" dirty="0">
                <a:solidFill>
                  <a:schemeClr val="tx1"/>
                </a:solidFill>
                <a:latin typeface="Arial Narrow" pitchFamily="34" charset="0"/>
              </a:rPr>
              <a:t> type=</a:t>
            </a:r>
            <a:r>
              <a:rPr lang="en-US" sz="1400" b="1" i="1" dirty="0">
                <a:solidFill>
                  <a:schemeClr val="tx1"/>
                </a:solidFill>
                <a:latin typeface="Arial Narrow" pitchFamily="34" charset="0"/>
              </a:rPr>
              <a:t>"String"&gt;</a:t>
            </a:r>
          </a:p>
          <a:p>
            <a:pPr lvl="1" algn="l">
              <a:defRPr/>
            </a:pPr>
            <a:r>
              <a:rPr lang="en-US" sz="1400" dirty="0">
                <a:solidFill>
                  <a:schemeClr val="tx1"/>
                </a:solidFill>
                <a:latin typeface="Arial Narrow" pitchFamily="34" charset="0"/>
              </a:rPr>
              <a:t>   		&lt;value&gt;</a:t>
            </a:r>
            <a:r>
              <a:rPr lang="en-US" sz="1400" dirty="0" err="1">
                <a:solidFill>
                  <a:schemeClr val="tx1"/>
                </a:solidFill>
                <a:latin typeface="Arial Narrow" pitchFamily="34" charset="0"/>
              </a:rPr>
              <a:t>Gobal</a:t>
            </a:r>
            <a:r>
              <a:rPr lang="en-US" sz="1400" dirty="0">
                <a:solidFill>
                  <a:schemeClr val="tx1"/>
                </a:solidFill>
                <a:latin typeface="Arial Narrow" pitchFamily="34" charset="0"/>
              </a:rPr>
              <a:t> Investment Pvt. Ltd.&lt;/value&gt;</a:t>
            </a:r>
          </a:p>
          <a:p>
            <a:pPr lvl="1" algn="l">
              <a:defRPr/>
            </a:pPr>
            <a:r>
              <a:rPr lang="en-US" sz="1400" dirty="0">
                <a:solidFill>
                  <a:schemeClr val="tx1"/>
                </a:solidFill>
                <a:latin typeface="Arial Narrow" pitchFamily="34" charset="0"/>
              </a:rPr>
              <a:t>   	&lt;/constructor-</a:t>
            </a:r>
            <a:r>
              <a:rPr lang="en-US" sz="1400" dirty="0" err="1">
                <a:solidFill>
                  <a:schemeClr val="tx1"/>
                </a:solidFill>
                <a:latin typeface="Arial Narrow" pitchFamily="34" charset="0"/>
              </a:rPr>
              <a:t>arg</a:t>
            </a:r>
            <a:r>
              <a:rPr lang="en-US" sz="1400" dirty="0">
                <a:solidFill>
                  <a:schemeClr val="tx1"/>
                </a:solidFill>
                <a:latin typeface="Arial Narrow" pitchFamily="34" charset="0"/>
              </a:rPr>
              <a:t>&gt;</a:t>
            </a:r>
          </a:p>
          <a:p>
            <a:pPr lvl="1" algn="l">
              <a:defRPr/>
            </a:pPr>
            <a:r>
              <a:rPr lang="en-US" sz="1400" dirty="0">
                <a:solidFill>
                  <a:schemeClr val="tx1"/>
                </a:solidFill>
                <a:latin typeface="Arial Narrow" pitchFamily="34" charset="0"/>
              </a:rPr>
              <a:t>   	&lt;constructor-</a:t>
            </a:r>
            <a:r>
              <a:rPr lang="en-US" sz="1400" dirty="0" err="1">
                <a:solidFill>
                  <a:schemeClr val="tx1"/>
                </a:solidFill>
                <a:latin typeface="Arial Narrow" pitchFamily="34" charset="0"/>
              </a:rPr>
              <a:t>arg</a:t>
            </a:r>
            <a:r>
              <a:rPr lang="en-US" sz="1400" dirty="0">
                <a:solidFill>
                  <a:schemeClr val="tx1"/>
                </a:solidFill>
                <a:latin typeface="Arial Narrow" pitchFamily="34" charset="0"/>
              </a:rPr>
              <a:t> type=</a:t>
            </a:r>
            <a:r>
              <a:rPr lang="en-US" sz="1400" i="1" dirty="0">
                <a:solidFill>
                  <a:schemeClr val="tx1"/>
                </a:solidFill>
                <a:latin typeface="Arial Narrow" pitchFamily="34" charset="0"/>
              </a:rPr>
              <a:t>"String" &gt;</a:t>
            </a:r>
          </a:p>
          <a:p>
            <a:pPr lvl="1" algn="l">
              <a:defRPr/>
            </a:pPr>
            <a:r>
              <a:rPr lang="en-US" sz="1400" dirty="0">
                <a:solidFill>
                  <a:schemeClr val="tx1"/>
                </a:solidFill>
                <a:latin typeface="Arial Narrow" pitchFamily="34" charset="0"/>
              </a:rPr>
              <a:t>   		&lt;value&gt;Ladder of success&lt;/value&gt;</a:t>
            </a:r>
          </a:p>
          <a:p>
            <a:pPr lvl="1" algn="l">
              <a:defRPr/>
            </a:pPr>
            <a:r>
              <a:rPr lang="en-US" sz="1400" dirty="0">
                <a:solidFill>
                  <a:schemeClr val="tx1"/>
                </a:solidFill>
                <a:latin typeface="Arial Narrow" pitchFamily="34" charset="0"/>
              </a:rPr>
              <a:t>   	&lt;/constructor-</a:t>
            </a:r>
            <a:r>
              <a:rPr lang="en-US" sz="1400" dirty="0" err="1">
                <a:solidFill>
                  <a:schemeClr val="tx1"/>
                </a:solidFill>
                <a:latin typeface="Arial Narrow" pitchFamily="34" charset="0"/>
              </a:rPr>
              <a:t>arg</a:t>
            </a:r>
            <a:r>
              <a:rPr lang="en-US" sz="1400" dirty="0">
                <a:solidFill>
                  <a:schemeClr val="tx1"/>
                </a:solidFill>
                <a:latin typeface="Arial Narrow" pitchFamily="34" charset="0"/>
              </a:rPr>
              <a:t>&gt;</a:t>
            </a:r>
          </a:p>
          <a:p>
            <a:pPr lvl="1" algn="l">
              <a:defRPr/>
            </a:pPr>
            <a:endParaRPr lang="en-US" sz="1400" dirty="0">
              <a:solidFill>
                <a:schemeClr val="tx1"/>
              </a:solidFill>
              <a:latin typeface="Arial Narrow" pitchFamily="34" charset="0"/>
            </a:endParaRPr>
          </a:p>
          <a:p>
            <a:pPr lvl="1" algn="just">
              <a:buFont typeface="Arial" pitchFamily="34" charset="0"/>
              <a:buChar char="•"/>
              <a:defRPr/>
            </a:pPr>
            <a:r>
              <a:rPr lang="en-US" sz="1400" dirty="0">
                <a:solidFill>
                  <a:schemeClr val="tx1"/>
                </a:solidFill>
                <a:latin typeface="Times New Roman" pitchFamily="18" charset="0"/>
              </a:rPr>
              <a:t>   Type “String” is optional.  But mandatory for any other type.</a:t>
            </a:r>
          </a:p>
          <a:p>
            <a:pPr lvl="1" algn="just">
              <a:buFont typeface="Arial" pitchFamily="34" charset="0"/>
              <a:buChar char="•"/>
              <a:defRPr/>
            </a:pPr>
            <a:r>
              <a:rPr lang="en-US" sz="1400" dirty="0">
                <a:solidFill>
                  <a:schemeClr val="tx1"/>
                </a:solidFill>
                <a:latin typeface="Times New Roman" pitchFamily="18" charset="0"/>
              </a:rPr>
              <a:t>   Order and type of &lt;constructor-</a:t>
            </a:r>
            <a:r>
              <a:rPr lang="en-US" sz="1400" dirty="0" err="1">
                <a:solidFill>
                  <a:schemeClr val="tx1"/>
                </a:solidFill>
                <a:latin typeface="Times New Roman" pitchFamily="18" charset="0"/>
              </a:rPr>
              <a:t>arg</a:t>
            </a:r>
            <a:r>
              <a:rPr lang="en-US" sz="1400" dirty="0">
                <a:solidFill>
                  <a:schemeClr val="tx1"/>
                </a:solidFill>
                <a:latin typeface="Times New Roman" pitchFamily="18" charset="0"/>
              </a:rPr>
              <a:t>&gt; decides the signature of constructor.</a:t>
            </a:r>
          </a:p>
          <a:p>
            <a:pPr lvl="1" algn="just">
              <a:buFont typeface="Arial" pitchFamily="34" charset="0"/>
              <a:buChar char="•"/>
              <a:defRPr/>
            </a:pPr>
            <a:r>
              <a:rPr lang="en-US" sz="1400" dirty="0">
                <a:solidFill>
                  <a:schemeClr val="tx1"/>
                </a:solidFill>
                <a:latin typeface="Times New Roman" pitchFamily="18" charset="0"/>
              </a:rPr>
              <a:t>   Spring container invokes appropriate constructor on the object while instantiating the object.</a:t>
            </a:r>
            <a:endParaRPr lang="en-GB" sz="1400"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Bean initialization through setters</a:t>
            </a:r>
          </a:p>
          <a:p>
            <a:pPr lvl="1" algn="l">
              <a:defRPr/>
            </a:pPr>
            <a:r>
              <a:rPr lang="en-GB" dirty="0">
                <a:solidFill>
                  <a:schemeClr val="tx1"/>
                </a:solidFill>
                <a:latin typeface="Times New Roman" pitchFamily="18" charset="0"/>
              </a:rPr>
              <a:t>	</a:t>
            </a:r>
            <a:r>
              <a:rPr lang="en-US" sz="1400" dirty="0">
                <a:solidFill>
                  <a:schemeClr val="tx1"/>
                </a:solidFill>
                <a:latin typeface="Arial Narrow" pitchFamily="34" charset="0"/>
              </a:rPr>
              <a:t> </a:t>
            </a:r>
            <a:r>
              <a:rPr lang="en-US" sz="1400" b="1" dirty="0">
                <a:solidFill>
                  <a:schemeClr val="tx1"/>
                </a:solidFill>
                <a:latin typeface="Arial Narrow" pitchFamily="34" charset="0"/>
              </a:rPr>
              <a:t>&lt;property name="</a:t>
            </a:r>
            <a:r>
              <a:rPr lang="en-US" sz="1400" b="1" dirty="0" err="1">
                <a:solidFill>
                  <a:schemeClr val="tx1"/>
                </a:solidFill>
                <a:latin typeface="Arial Narrow" pitchFamily="34" charset="0"/>
              </a:rPr>
              <a:t>globalRank</a:t>
            </a:r>
            <a:r>
              <a:rPr lang="en-US" sz="1400" b="1" dirty="0">
                <a:solidFill>
                  <a:schemeClr val="tx1"/>
                </a:solidFill>
                <a:latin typeface="Arial Narrow" pitchFamily="34" charset="0"/>
              </a:rPr>
              <a:t>"&gt; </a:t>
            </a:r>
          </a:p>
          <a:p>
            <a:pPr lvl="1" algn="l">
              <a:defRPr/>
            </a:pPr>
            <a:r>
              <a:rPr lang="en-US" sz="1400" dirty="0">
                <a:solidFill>
                  <a:schemeClr val="tx1"/>
                </a:solidFill>
                <a:latin typeface="Arial Narrow" pitchFamily="34" charset="0"/>
              </a:rPr>
              <a:t>   		&lt;value&gt;104&lt;/value&gt;</a:t>
            </a:r>
          </a:p>
          <a:p>
            <a:pPr lvl="1" algn="l">
              <a:defRPr/>
            </a:pPr>
            <a:r>
              <a:rPr lang="en-US" sz="1400" dirty="0">
                <a:solidFill>
                  <a:schemeClr val="tx1"/>
                </a:solidFill>
                <a:latin typeface="Arial Narrow" pitchFamily="34" charset="0"/>
              </a:rPr>
              <a:t>   	&lt;/property&gt;</a:t>
            </a:r>
          </a:p>
          <a:p>
            <a:pPr lvl="1" algn="l">
              <a:defRPr/>
            </a:pPr>
            <a:endParaRPr lang="en-GB" sz="1400" dirty="0">
              <a:solidFill>
                <a:schemeClr val="tx1"/>
              </a:solidFill>
              <a:latin typeface="Arial Narrow" pitchFamily="34" charset="0"/>
            </a:endParaRPr>
          </a:p>
          <a:p>
            <a:pPr lvl="2" indent="-279400" algn="jus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dirty="0">
                <a:solidFill>
                  <a:schemeClr val="tx1"/>
                </a:solidFill>
                <a:latin typeface="Times New Roman" pitchFamily="18" charset="0"/>
              </a:rPr>
              <a:t>Property name is the name of the setter method without “set” word.</a:t>
            </a:r>
          </a:p>
          <a:p>
            <a:pPr lvl="2" indent="-279400" algn="jus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dirty="0">
                <a:solidFill>
                  <a:schemeClr val="tx1"/>
                </a:solidFill>
                <a:latin typeface="Times New Roman" pitchFamily="18" charset="0"/>
              </a:rPr>
              <a:t>Spring container calls appropriate setter method and passes value on the created object.</a:t>
            </a:r>
          </a:p>
          <a:p>
            <a:pPr lvl="2" indent="-279400" algn="l">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380822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DA42-B70D-4997-A5D5-DABC5003904C}"/>
              </a:ext>
            </a:extLst>
          </p:cNvPr>
          <p:cNvSpPr>
            <a:spLocks noGrp="1"/>
          </p:cNvSpPr>
          <p:nvPr>
            <p:ph type="title"/>
          </p:nvPr>
        </p:nvSpPr>
        <p:spPr/>
        <p:txBody>
          <a:bodyPr/>
          <a:lstStyle/>
          <a:p>
            <a:r>
              <a:rPr lang="en-US" dirty="0"/>
              <a:t>Bean Initialization: Collection</a:t>
            </a:r>
            <a:endParaRPr lang="en-IN" dirty="0"/>
          </a:p>
        </p:txBody>
      </p:sp>
      <p:sp>
        <p:nvSpPr>
          <p:cNvPr id="4" name="Text Box 2">
            <a:extLst>
              <a:ext uri="{FF2B5EF4-FFF2-40B4-BE49-F238E27FC236}">
                <a16:creationId xmlns:a16="http://schemas.microsoft.com/office/drawing/2014/main" id="{E431AF59-2E61-414A-BE82-801814AE8C08}"/>
              </a:ext>
            </a:extLst>
          </p:cNvPr>
          <p:cNvSpPr txBox="1">
            <a:spLocks noChangeArrowheads="1"/>
          </p:cNvSpPr>
          <p:nvPr/>
        </p:nvSpPr>
        <p:spPr bwMode="auto">
          <a:xfrm>
            <a:off x="533400" y="1490133"/>
            <a:ext cx="8077200" cy="4089400"/>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chemeClr val="tx1"/>
                </a:solidFill>
                <a:latin typeface="Times New Roman" pitchFamily="18" charset="0"/>
              </a:rPr>
              <a:t>Initializing ‘Set’ field...</a:t>
            </a:r>
          </a:p>
          <a:p>
            <a:pPr algn="l">
              <a:defRPr/>
            </a:pPr>
            <a:r>
              <a:rPr lang="en-US" sz="1600" dirty="0">
                <a:solidFill>
                  <a:schemeClr val="tx1"/>
                </a:solidFill>
                <a:latin typeface="Arial Narrow" pitchFamily="34" charset="0"/>
              </a:rPr>
              <a:t>		&lt;property name="</a:t>
            </a:r>
            <a:r>
              <a:rPr lang="en-US" sz="1600" dirty="0" err="1">
                <a:solidFill>
                  <a:schemeClr val="tx1"/>
                </a:solidFill>
                <a:latin typeface="Arial Narrow" pitchFamily="34" charset="0"/>
              </a:rPr>
              <a:t>directorsPanel</a:t>
            </a:r>
            <a:r>
              <a:rPr lang="en-US" sz="1600" dirty="0">
                <a:solidFill>
                  <a:schemeClr val="tx1"/>
                </a:solidFill>
                <a:latin typeface="Arial Narrow" pitchFamily="34" charset="0"/>
              </a:rPr>
              <a:t>"&gt;</a:t>
            </a:r>
          </a:p>
          <a:p>
            <a:pPr algn="l">
              <a:defRPr/>
            </a:pPr>
            <a:r>
              <a:rPr lang="en-US" sz="1600" dirty="0">
                <a:solidFill>
                  <a:schemeClr val="tx1"/>
                </a:solidFill>
                <a:latin typeface="Arial Narrow" pitchFamily="34" charset="0"/>
              </a:rPr>
              <a:t>			</a:t>
            </a:r>
            <a:r>
              <a:rPr lang="en-US" sz="1600" b="1" dirty="0">
                <a:solidFill>
                  <a:schemeClr val="tx1"/>
                </a:solidFill>
                <a:latin typeface="Arial Narrow" pitchFamily="34" charset="0"/>
              </a:rPr>
              <a:t>&lt;set&gt;</a:t>
            </a:r>
          </a:p>
          <a:p>
            <a:pPr algn="l">
              <a:defRPr/>
            </a:pPr>
            <a:r>
              <a:rPr lang="en-US" sz="1600" dirty="0">
                <a:solidFill>
                  <a:schemeClr val="tx1"/>
                </a:solidFill>
                <a:latin typeface="Arial Narrow" pitchFamily="34" charset="0"/>
              </a:rPr>
              <a:t>				&lt;value&gt;Mr. </a:t>
            </a:r>
            <a:r>
              <a:rPr lang="en-US" sz="1600" dirty="0" err="1">
                <a:solidFill>
                  <a:schemeClr val="tx1"/>
                </a:solidFill>
                <a:latin typeface="Arial Narrow" pitchFamily="34" charset="0"/>
              </a:rPr>
              <a:t>Malhotra</a:t>
            </a:r>
            <a:r>
              <a:rPr lang="en-US" sz="1600" dirty="0">
                <a:solidFill>
                  <a:schemeClr val="tx1"/>
                </a:solidFill>
                <a:latin typeface="Arial Narrow" pitchFamily="34" charset="0"/>
              </a:rPr>
              <a:t>&lt;/value&gt;</a:t>
            </a:r>
          </a:p>
          <a:p>
            <a:pPr algn="l">
              <a:defRPr/>
            </a:pPr>
            <a:r>
              <a:rPr lang="en-US" sz="1600" dirty="0">
                <a:solidFill>
                  <a:schemeClr val="tx1"/>
                </a:solidFill>
                <a:latin typeface="Arial Narrow" pitchFamily="34" charset="0"/>
              </a:rPr>
              <a:t>				&lt;value&gt;Mr. </a:t>
            </a:r>
            <a:r>
              <a:rPr lang="en-US" sz="1600" dirty="0" err="1">
                <a:solidFill>
                  <a:schemeClr val="tx1"/>
                </a:solidFill>
                <a:latin typeface="Arial Narrow" pitchFamily="34" charset="0"/>
              </a:rPr>
              <a:t>Gihrotra</a:t>
            </a:r>
            <a:r>
              <a:rPr lang="en-US" sz="1600" dirty="0">
                <a:solidFill>
                  <a:schemeClr val="tx1"/>
                </a:solidFill>
                <a:latin typeface="Arial Narrow" pitchFamily="34" charset="0"/>
              </a:rPr>
              <a:t>&lt;/value&gt;</a:t>
            </a:r>
          </a:p>
          <a:p>
            <a:pPr algn="l">
              <a:defRPr/>
            </a:pPr>
            <a:r>
              <a:rPr lang="en-US" sz="1600" dirty="0">
                <a:solidFill>
                  <a:schemeClr val="tx1"/>
                </a:solidFill>
                <a:latin typeface="Arial Narrow" pitchFamily="34" charset="0"/>
              </a:rPr>
              <a:t>				&lt;value&gt;Mr. </a:t>
            </a:r>
            <a:r>
              <a:rPr lang="en-US" sz="1600" dirty="0" err="1">
                <a:solidFill>
                  <a:schemeClr val="tx1"/>
                </a:solidFill>
                <a:latin typeface="Arial Narrow" pitchFamily="34" charset="0"/>
              </a:rPr>
              <a:t>Sanmitra</a:t>
            </a:r>
            <a:r>
              <a:rPr lang="en-US" sz="1600" dirty="0">
                <a:solidFill>
                  <a:schemeClr val="tx1"/>
                </a:solidFill>
                <a:latin typeface="Arial Narrow" pitchFamily="34" charset="0"/>
              </a:rPr>
              <a:t>&lt;/value&gt;</a:t>
            </a:r>
          </a:p>
          <a:p>
            <a:pPr algn="l">
              <a:defRPr/>
            </a:pPr>
            <a:r>
              <a:rPr lang="en-US" sz="1600" dirty="0">
                <a:solidFill>
                  <a:schemeClr val="tx1"/>
                </a:solidFill>
                <a:latin typeface="Arial Narrow" pitchFamily="34" charset="0"/>
              </a:rPr>
              <a:t>			&lt;/set&gt;</a:t>
            </a:r>
          </a:p>
          <a:p>
            <a:pPr algn="l">
              <a:defRPr/>
            </a:pPr>
            <a:r>
              <a:rPr lang="en-US" sz="1600" dirty="0">
                <a:solidFill>
                  <a:schemeClr val="tx1"/>
                </a:solidFill>
                <a:latin typeface="Arial Narrow" pitchFamily="34" charset="0"/>
              </a:rPr>
              <a:t>		&lt;/property&gt;</a:t>
            </a: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solidFill>
                  <a:schemeClr val="tx1"/>
                </a:solidFill>
                <a:latin typeface="Times New Roman" pitchFamily="18" charset="0"/>
              </a:rPr>
              <a:t>Similarly, other tags for initializing array, list fields are…</a:t>
            </a:r>
            <a:endParaRPr lang="en-US" sz="1600" dirty="0">
              <a:solidFill>
                <a:schemeClr val="tx1"/>
              </a:solidFill>
              <a:latin typeface="Arial Narrow" pitchFamily="34" charset="0"/>
            </a:endParaRPr>
          </a:p>
          <a:p>
            <a:pPr algn="l">
              <a:defRPr/>
            </a:pPr>
            <a:r>
              <a:rPr lang="en-GB" sz="1600" dirty="0">
                <a:solidFill>
                  <a:schemeClr val="tx1"/>
                </a:solidFill>
                <a:latin typeface="Arial Narrow" pitchFamily="34" charset="0"/>
              </a:rPr>
              <a:t>	</a:t>
            </a:r>
            <a:r>
              <a:rPr lang="en-US" sz="1600" dirty="0">
                <a:solidFill>
                  <a:schemeClr val="tx1"/>
                </a:solidFill>
                <a:latin typeface="Arial Narrow" pitchFamily="34" charset="0"/>
              </a:rPr>
              <a:t>	</a:t>
            </a:r>
            <a:r>
              <a:rPr lang="en-US" sz="1600" b="1" dirty="0">
                <a:solidFill>
                  <a:schemeClr val="tx1"/>
                </a:solidFill>
                <a:latin typeface="Arial Narrow" pitchFamily="34" charset="0"/>
              </a:rPr>
              <a:t>&lt;array&gt;</a:t>
            </a: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a:t>
            </a:r>
            <a:r>
              <a:rPr lang="en-US" sz="2000" dirty="0">
                <a:solidFill>
                  <a:schemeClr val="tx1"/>
                </a:solidFill>
                <a:latin typeface="Times New Roman" pitchFamily="18" charset="0"/>
              </a:rPr>
              <a:t>and </a:t>
            </a: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a:t>
            </a:r>
            <a:r>
              <a:rPr lang="en-US" sz="1600" b="1" dirty="0">
                <a:solidFill>
                  <a:schemeClr val="tx1"/>
                </a:solidFill>
                <a:latin typeface="Arial Narrow" pitchFamily="34" charset="0"/>
              </a:rPr>
              <a:t>&lt;list&gt;</a:t>
            </a: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301171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FACD-2C9C-4332-A254-0F1640184ADF}"/>
              </a:ext>
            </a:extLst>
          </p:cNvPr>
          <p:cNvSpPr>
            <a:spLocks noGrp="1"/>
          </p:cNvSpPr>
          <p:nvPr>
            <p:ph type="title"/>
          </p:nvPr>
        </p:nvSpPr>
        <p:spPr/>
        <p:txBody>
          <a:bodyPr/>
          <a:lstStyle/>
          <a:p>
            <a:r>
              <a:rPr lang="en-US" dirty="0"/>
              <a:t>Bean Initialization: Collection</a:t>
            </a:r>
            <a:endParaRPr lang="en-IN" dirty="0"/>
          </a:p>
        </p:txBody>
      </p:sp>
      <p:sp>
        <p:nvSpPr>
          <p:cNvPr id="4" name="Text Box 2">
            <a:extLst>
              <a:ext uri="{FF2B5EF4-FFF2-40B4-BE49-F238E27FC236}">
                <a16:creationId xmlns:a16="http://schemas.microsoft.com/office/drawing/2014/main" id="{A6BB74B0-2587-49FB-BF80-CC59E1BC26FB}"/>
              </a:ext>
            </a:extLst>
          </p:cNvPr>
          <p:cNvSpPr txBox="1">
            <a:spLocks noChangeArrowheads="1"/>
          </p:cNvSpPr>
          <p:nvPr/>
        </p:nvSpPr>
        <p:spPr bwMode="auto">
          <a:xfrm>
            <a:off x="516467" y="1490134"/>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86000"/>
              </a:lnSpc>
              <a:spcBef>
                <a:spcPts val="500"/>
              </a:spcBef>
            </a:pPr>
            <a:r>
              <a:rPr lang="en-GB" altLang="en-US" sz="2000" dirty="0">
                <a:solidFill>
                  <a:schemeClr val="tx1"/>
                </a:solidFill>
                <a:latin typeface="Times New Roman" panose="02020603050405020304" pitchFamily="18" charset="0"/>
              </a:rPr>
              <a:t>Initializing ‘map’ field</a:t>
            </a:r>
          </a:p>
          <a:p>
            <a:pPr algn="l" eaLnBrk="1" hangingPunct="1"/>
            <a:r>
              <a:rPr lang="en-GB" altLang="en-US" sz="2000" dirty="0">
                <a:solidFill>
                  <a:schemeClr val="tx1"/>
                </a:solidFill>
                <a:latin typeface="Times New Roman" panose="02020603050405020304" pitchFamily="18" charset="0"/>
              </a:rPr>
              <a:t>	</a:t>
            </a:r>
            <a:r>
              <a:rPr lang="en-US" altLang="en-US" sz="1600" dirty="0">
                <a:solidFill>
                  <a:schemeClr val="tx1"/>
                </a:solidFill>
              </a:rPr>
              <a:t> </a:t>
            </a:r>
            <a:r>
              <a:rPr lang="en-US" altLang="en-US" sz="1600" dirty="0">
                <a:solidFill>
                  <a:schemeClr val="tx1"/>
                </a:solidFill>
                <a:latin typeface="Arial Narrow" panose="020B0606020202030204" pitchFamily="34" charset="0"/>
              </a:rPr>
              <a:t>&lt;property name="branches"&gt;</a:t>
            </a:r>
          </a:p>
          <a:p>
            <a:pPr algn="l" eaLnBrk="1" hangingPunct="1"/>
            <a:r>
              <a:rPr lang="en-US" altLang="en-US" sz="1600" dirty="0">
                <a:solidFill>
                  <a:schemeClr val="tx1"/>
                </a:solidFill>
                <a:latin typeface="Arial Narrow" panose="020B0606020202030204" pitchFamily="34" charset="0"/>
              </a:rPr>
              <a:t>		</a:t>
            </a:r>
            <a:r>
              <a:rPr lang="en-US" altLang="en-US" sz="1600" b="1" dirty="0">
                <a:solidFill>
                  <a:schemeClr val="tx1"/>
                </a:solidFill>
                <a:latin typeface="Arial Narrow" panose="020B0606020202030204" pitchFamily="34" charset="0"/>
              </a:rPr>
              <a:t>&lt;map&gt; </a:t>
            </a:r>
          </a:p>
          <a:p>
            <a:pPr algn="l" eaLnBrk="1" hangingPunct="1"/>
            <a:r>
              <a:rPr lang="en-US" altLang="en-US" sz="1600" dirty="0">
                <a:solidFill>
                  <a:schemeClr val="tx1"/>
                </a:solidFill>
                <a:latin typeface="Arial Narrow" panose="020B0606020202030204" pitchFamily="34" charset="0"/>
              </a:rPr>
              <a:t>			&lt;entry key="Mumbai"&gt;</a:t>
            </a:r>
          </a:p>
          <a:p>
            <a:pPr lvl="3" algn="l" eaLnBrk="1" hangingPunct="1"/>
            <a:r>
              <a:rPr lang="en-US" altLang="en-US" sz="1600" dirty="0">
                <a:solidFill>
                  <a:schemeClr val="tx1"/>
                </a:solidFill>
                <a:latin typeface="Arial Narrow" panose="020B0606020202030204" pitchFamily="34" charset="0"/>
              </a:rPr>
              <a:t>	&lt;value&gt;Shop 123, Lane 6, Subhash Road&lt;/value&gt;</a:t>
            </a:r>
          </a:p>
          <a:p>
            <a:pPr lvl="3" algn="l" eaLnBrk="1" hangingPunct="1"/>
            <a:r>
              <a:rPr lang="en-US" altLang="en-US" sz="1600" dirty="0">
                <a:solidFill>
                  <a:schemeClr val="tx1"/>
                </a:solidFill>
                <a:latin typeface="Arial Narrow" panose="020B0606020202030204" pitchFamily="34" charset="0"/>
              </a:rPr>
              <a:t>&lt;/entry&gt;</a:t>
            </a:r>
          </a:p>
          <a:p>
            <a:pPr algn="l" eaLnBrk="1" hangingPunct="1"/>
            <a:r>
              <a:rPr lang="en-US" altLang="en-US" sz="1600" dirty="0">
                <a:solidFill>
                  <a:schemeClr val="tx1"/>
                </a:solidFill>
                <a:latin typeface="Arial Narrow" panose="020B0606020202030204" pitchFamily="34" charset="0"/>
              </a:rPr>
              <a:t>			&lt;entry key="Delhi"&gt;</a:t>
            </a:r>
          </a:p>
          <a:p>
            <a:pPr algn="l" eaLnBrk="1" hangingPunct="1"/>
            <a:r>
              <a:rPr lang="en-US" altLang="en-US" sz="1600" dirty="0">
                <a:solidFill>
                  <a:schemeClr val="tx1"/>
                </a:solidFill>
                <a:latin typeface="Arial Narrow" panose="020B0606020202030204" pitchFamily="34" charset="0"/>
              </a:rPr>
              <a:t>				&lt;value&gt;Shop 234, </a:t>
            </a:r>
            <a:r>
              <a:rPr lang="en-US" altLang="en-US" sz="1600" dirty="0" err="1">
                <a:solidFill>
                  <a:schemeClr val="tx1"/>
                </a:solidFill>
                <a:latin typeface="Arial Narrow" panose="020B0606020202030204" pitchFamily="34" charset="0"/>
              </a:rPr>
              <a:t>Shoper's</a:t>
            </a:r>
            <a:r>
              <a:rPr lang="en-US" altLang="en-US" sz="1600" dirty="0">
                <a:solidFill>
                  <a:schemeClr val="tx1"/>
                </a:solidFill>
                <a:latin typeface="Arial Narrow" panose="020B0606020202030204" pitchFamily="34" charset="0"/>
              </a:rPr>
              <a:t> Stop, Link Road&lt;/value&gt;</a:t>
            </a:r>
          </a:p>
          <a:p>
            <a:pPr algn="l" eaLnBrk="1" hangingPunct="1"/>
            <a:r>
              <a:rPr lang="en-US" altLang="en-US" sz="1600" dirty="0">
                <a:solidFill>
                  <a:schemeClr val="tx1"/>
                </a:solidFill>
                <a:latin typeface="Arial Narrow" panose="020B0606020202030204" pitchFamily="34" charset="0"/>
              </a:rPr>
              <a:t>			&lt;/entry&gt;</a:t>
            </a:r>
          </a:p>
          <a:p>
            <a:pPr algn="l" eaLnBrk="1" hangingPunct="1"/>
            <a:r>
              <a:rPr lang="en-US" altLang="en-US" sz="1600" dirty="0">
                <a:solidFill>
                  <a:schemeClr val="tx1"/>
                </a:solidFill>
                <a:latin typeface="Arial Narrow" panose="020B0606020202030204" pitchFamily="34" charset="0"/>
              </a:rPr>
              <a:t>		&lt;/map&gt;</a:t>
            </a:r>
          </a:p>
          <a:p>
            <a:pPr algn="l" eaLnBrk="1" hangingPunct="1"/>
            <a:r>
              <a:rPr lang="en-US" altLang="en-US" sz="1600" dirty="0">
                <a:solidFill>
                  <a:schemeClr val="tx1"/>
                </a:solidFill>
                <a:latin typeface="Arial Narrow" panose="020B0606020202030204" pitchFamily="34" charset="0"/>
              </a:rPr>
              <a:t>	&lt;/property&gt;</a:t>
            </a:r>
          </a:p>
          <a:p>
            <a:pPr algn="l" eaLnBrk="1" hangingPunct="1"/>
            <a:endParaRPr lang="en-GB" altLang="en-US" sz="2000" dirty="0">
              <a:solidFill>
                <a:schemeClr val="tx1"/>
              </a:solidFill>
              <a:latin typeface="Times New Roman" panose="02020603050405020304" pitchFamily="18" charset="0"/>
            </a:endParaRPr>
          </a:p>
          <a:p>
            <a:pPr lvl="1" algn="l" eaLnBrk="1" hangingPunct="1">
              <a:lnSpc>
                <a:spcPct val="86000"/>
              </a:lnSpc>
              <a:spcBef>
                <a:spcPts val="500"/>
              </a:spcBef>
            </a:pPr>
            <a:r>
              <a:rPr lang="en-GB" altLang="en-US" sz="2000" dirty="0">
                <a:solidFill>
                  <a:schemeClr val="tx1"/>
                </a:solidFill>
                <a:latin typeface="Times New Roman" panose="02020603050405020304" pitchFamily="18" charset="0"/>
              </a:rPr>
              <a:t>Initializing ‘</a:t>
            </a:r>
            <a:r>
              <a:rPr lang="en-GB" altLang="en-US" sz="2000" dirty="0" err="1">
                <a:solidFill>
                  <a:schemeClr val="tx1"/>
                </a:solidFill>
                <a:latin typeface="Times New Roman" panose="02020603050405020304" pitchFamily="18" charset="0"/>
              </a:rPr>
              <a:t>java.util.properties</a:t>
            </a:r>
            <a:r>
              <a:rPr lang="en-GB" altLang="en-US" sz="2000" dirty="0">
                <a:solidFill>
                  <a:schemeClr val="tx1"/>
                </a:solidFill>
                <a:latin typeface="Times New Roman" panose="02020603050405020304" pitchFamily="18" charset="0"/>
              </a:rPr>
              <a:t>’ field</a:t>
            </a:r>
          </a:p>
          <a:p>
            <a:pPr algn="l" eaLnBrk="1" hangingPunct="1"/>
            <a:r>
              <a:rPr lang="en-GB" altLang="en-US" sz="2000" dirty="0">
                <a:solidFill>
                  <a:schemeClr val="tx1"/>
                </a:solidFill>
                <a:latin typeface="Times New Roman" panose="02020603050405020304" pitchFamily="18" charset="0"/>
              </a:rPr>
              <a:t>	</a:t>
            </a:r>
            <a:r>
              <a:rPr lang="en-US" altLang="en-US" sz="1600" dirty="0">
                <a:solidFill>
                  <a:schemeClr val="tx1"/>
                </a:solidFill>
                <a:latin typeface="Arial Narrow" panose="020B0606020202030204" pitchFamily="34" charset="0"/>
              </a:rPr>
              <a:t> &lt;property name="</a:t>
            </a:r>
            <a:r>
              <a:rPr lang="en-US" altLang="en-US" sz="1600" dirty="0" err="1">
                <a:solidFill>
                  <a:schemeClr val="tx1"/>
                </a:solidFill>
                <a:latin typeface="Arial Narrow" panose="020B0606020202030204" pitchFamily="34" charset="0"/>
              </a:rPr>
              <a:t>branchManagers</a:t>
            </a:r>
            <a:r>
              <a:rPr lang="en-US" altLang="en-US" sz="1600" dirty="0">
                <a:solidFill>
                  <a:schemeClr val="tx1"/>
                </a:solidFill>
                <a:latin typeface="Arial Narrow" panose="020B0606020202030204" pitchFamily="34" charset="0"/>
              </a:rPr>
              <a:t>"&gt;</a:t>
            </a:r>
          </a:p>
          <a:p>
            <a:pPr algn="l" eaLnBrk="1" hangingPunct="1"/>
            <a:r>
              <a:rPr lang="en-US" altLang="en-US" sz="1600" dirty="0">
                <a:solidFill>
                  <a:schemeClr val="tx1"/>
                </a:solidFill>
                <a:latin typeface="Arial Narrow" panose="020B0606020202030204" pitchFamily="34" charset="0"/>
              </a:rPr>
              <a:t>		</a:t>
            </a:r>
            <a:r>
              <a:rPr lang="en-US" altLang="en-US" sz="1600" b="1" dirty="0">
                <a:solidFill>
                  <a:schemeClr val="tx1"/>
                </a:solidFill>
                <a:latin typeface="Arial Narrow" panose="020B0606020202030204" pitchFamily="34" charset="0"/>
              </a:rPr>
              <a:t>&lt;props&gt;</a:t>
            </a:r>
          </a:p>
          <a:p>
            <a:pPr algn="l" eaLnBrk="1" hangingPunct="1"/>
            <a:r>
              <a:rPr lang="en-US" altLang="en-US" sz="1600" dirty="0">
                <a:solidFill>
                  <a:schemeClr val="tx1"/>
                </a:solidFill>
                <a:latin typeface="Arial Narrow" panose="020B0606020202030204" pitchFamily="34" charset="0"/>
              </a:rPr>
              <a:t>			&lt;prop key="Mumbai"&gt;Mr. Jagtap&lt;/prop&gt;</a:t>
            </a:r>
          </a:p>
          <a:p>
            <a:pPr algn="l" eaLnBrk="1" hangingPunct="1"/>
            <a:r>
              <a:rPr lang="en-US" altLang="en-US" sz="1600" dirty="0">
                <a:solidFill>
                  <a:schemeClr val="tx1"/>
                </a:solidFill>
                <a:latin typeface="Arial Narrow" panose="020B0606020202030204" pitchFamily="34" charset="0"/>
              </a:rPr>
              <a:t>			&lt;prop key="Delhi"&gt;Mr. Bhupendra Singh&lt;/prop&gt;</a:t>
            </a:r>
            <a:endParaRPr lang="sv-SE" altLang="en-US" sz="1600" dirty="0">
              <a:solidFill>
                <a:schemeClr val="tx1"/>
              </a:solidFill>
              <a:latin typeface="Arial Narrow" panose="020B0606020202030204" pitchFamily="34" charset="0"/>
            </a:endParaRPr>
          </a:p>
          <a:p>
            <a:pPr algn="l" eaLnBrk="1" hangingPunct="1"/>
            <a:r>
              <a:rPr lang="en-US" altLang="en-US" sz="1600" dirty="0">
                <a:solidFill>
                  <a:schemeClr val="tx1"/>
                </a:solidFill>
                <a:latin typeface="Arial Narrow" panose="020B0606020202030204" pitchFamily="34" charset="0"/>
              </a:rPr>
              <a:t>		&lt;/props&gt;</a:t>
            </a:r>
          </a:p>
          <a:p>
            <a:pPr algn="l" eaLnBrk="1" hangingPunct="1"/>
            <a:r>
              <a:rPr lang="en-US" altLang="en-US" sz="1600" dirty="0">
                <a:solidFill>
                  <a:schemeClr val="tx1"/>
                </a:solidFill>
                <a:latin typeface="Arial Narrow" panose="020B0606020202030204" pitchFamily="34" charset="0"/>
              </a:rPr>
              <a:t>	&lt;/property&gt;</a:t>
            </a:r>
            <a:endParaRPr lang="en-GB" altLang="en-US" sz="16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214503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1B80-8547-4635-8830-C4609B16D036}"/>
              </a:ext>
            </a:extLst>
          </p:cNvPr>
          <p:cNvSpPr>
            <a:spLocks noGrp="1"/>
          </p:cNvSpPr>
          <p:nvPr>
            <p:ph type="title"/>
          </p:nvPr>
        </p:nvSpPr>
        <p:spPr/>
        <p:txBody>
          <a:bodyPr/>
          <a:lstStyle/>
          <a:p>
            <a:r>
              <a:rPr lang="en-US" dirty="0"/>
              <a:t>Bean Scope: Singleton and Prototype</a:t>
            </a:r>
            <a:endParaRPr lang="en-IN" dirty="0"/>
          </a:p>
        </p:txBody>
      </p:sp>
      <p:sp>
        <p:nvSpPr>
          <p:cNvPr id="4" name="Text Box 2">
            <a:extLst>
              <a:ext uri="{FF2B5EF4-FFF2-40B4-BE49-F238E27FC236}">
                <a16:creationId xmlns:a16="http://schemas.microsoft.com/office/drawing/2014/main" id="{CAC30274-5F92-4096-A0D6-70C58A0BF75B}"/>
              </a:ext>
            </a:extLst>
          </p:cNvPr>
          <p:cNvSpPr txBox="1">
            <a:spLocks noChangeArrowheads="1"/>
          </p:cNvSpPr>
          <p:nvPr/>
        </p:nvSpPr>
        <p:spPr bwMode="auto">
          <a:xfrm>
            <a:off x="516467" y="1507067"/>
            <a:ext cx="9889066" cy="4436533"/>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chemeClr val="tx1"/>
                </a:solidFill>
                <a:latin typeface="Times New Roman" pitchFamily="18" charset="0"/>
              </a:rPr>
              <a:t>Bean with scope- “singleton”</a:t>
            </a:r>
          </a:p>
          <a:p>
            <a:pPr algn="l">
              <a:defRPr/>
            </a:pPr>
            <a:r>
              <a:rPr lang="en-GB" sz="2000" dirty="0">
                <a:solidFill>
                  <a:schemeClr val="tx1"/>
                </a:solidFill>
                <a:latin typeface="Times New Roman" pitchFamily="18" charset="0"/>
              </a:rPr>
              <a:t>	</a:t>
            </a:r>
            <a:r>
              <a:rPr lang="en-US" sz="1600" dirty="0">
                <a:solidFill>
                  <a:schemeClr val="tx1"/>
                </a:solidFill>
              </a:rPr>
              <a:t> </a:t>
            </a:r>
            <a:r>
              <a:rPr lang="en-US" sz="1600" dirty="0">
                <a:solidFill>
                  <a:schemeClr val="tx1"/>
                </a:solidFill>
                <a:latin typeface="Arial Narrow" pitchFamily="34" charset="0"/>
              </a:rPr>
              <a:t>&lt;bean id=</a:t>
            </a:r>
            <a:r>
              <a:rPr lang="en-US" sz="1600" i="1" dirty="0">
                <a:solidFill>
                  <a:schemeClr val="tx1"/>
                </a:solidFill>
                <a:latin typeface="Arial Narrow" pitchFamily="34" charset="0"/>
              </a:rPr>
              <a:t>"resourceBean1" class="pack_10_ioc..</a:t>
            </a:r>
            <a:r>
              <a:rPr lang="en-US" sz="1600" i="1" dirty="0" err="1">
                <a:solidFill>
                  <a:schemeClr val="tx1"/>
                </a:solidFill>
                <a:latin typeface="Arial Narrow" pitchFamily="34" charset="0"/>
              </a:rPr>
              <a:t>GlobalInvestment</a:t>
            </a:r>
            <a:r>
              <a:rPr lang="en-US" sz="1600" i="1" dirty="0">
                <a:solidFill>
                  <a:schemeClr val="tx1"/>
                </a:solidFill>
                <a:latin typeface="Arial Narrow" pitchFamily="34" charset="0"/>
              </a:rPr>
              <a:t>“  							</a:t>
            </a:r>
            <a:r>
              <a:rPr lang="en-US" sz="1600" b="1" i="1" dirty="0">
                <a:solidFill>
                  <a:schemeClr val="tx1"/>
                </a:solidFill>
                <a:latin typeface="Arial Narrow" pitchFamily="34" charset="0"/>
              </a:rPr>
              <a:t>scope=“singleton”</a:t>
            </a:r>
            <a:r>
              <a:rPr lang="en-US" sz="1600" i="1" dirty="0">
                <a:solidFill>
                  <a:schemeClr val="tx1"/>
                </a:solidFill>
                <a:latin typeface="Arial Narrow" pitchFamily="34" charset="0"/>
              </a:rPr>
              <a:t>&gt;</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&lt;/bean&gt;</a:t>
            </a:r>
          </a:p>
          <a:p>
            <a:pPr lvl="1" algn="l">
              <a:defRPr/>
            </a:pPr>
            <a:endParaRPr lang="en-US" sz="1600" dirty="0">
              <a:solidFill>
                <a:schemeClr val="tx1"/>
              </a:solidFill>
              <a:latin typeface="Arial Narrow" pitchFamily="34" charset="0"/>
            </a:endParaRPr>
          </a:p>
          <a:p>
            <a:pPr lvl="1" algn="l">
              <a:buFont typeface="Arial" pitchFamily="34" charset="0"/>
              <a:buChar char="•"/>
              <a:defRPr/>
            </a:pPr>
            <a:r>
              <a:rPr lang="en-US" sz="1600" dirty="0">
                <a:solidFill>
                  <a:schemeClr val="tx1"/>
                </a:solidFill>
                <a:latin typeface="Times New Roman" pitchFamily="18" charset="0"/>
              </a:rPr>
              <a:t>The scope singleton is optional.  A bean without ‘scope’ clause is singleton.</a:t>
            </a: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chemeClr val="tx1"/>
                </a:solidFill>
                <a:latin typeface="Times New Roman" pitchFamily="18" charset="0"/>
              </a:rPr>
              <a:t>Bean with scope- “prototype”</a:t>
            </a:r>
          </a:p>
          <a:p>
            <a:pPr algn="l">
              <a:defRPr/>
            </a:pPr>
            <a:r>
              <a:rPr lang="en-GB" sz="2000" dirty="0">
                <a:solidFill>
                  <a:schemeClr val="tx1"/>
                </a:solidFill>
                <a:latin typeface="Times New Roman" pitchFamily="18" charset="0"/>
              </a:rPr>
              <a:t>	</a:t>
            </a:r>
            <a:r>
              <a:rPr lang="en-US" sz="1600" dirty="0">
                <a:solidFill>
                  <a:schemeClr val="tx1"/>
                </a:solidFill>
                <a:latin typeface="Arial Narrow" pitchFamily="34" charset="0"/>
              </a:rPr>
              <a:t> &lt;bean id=</a:t>
            </a:r>
            <a:r>
              <a:rPr lang="en-US" sz="1600" i="1" dirty="0">
                <a:solidFill>
                  <a:schemeClr val="tx1"/>
                </a:solidFill>
                <a:latin typeface="Arial Narrow" pitchFamily="34" charset="0"/>
              </a:rPr>
              <a:t>"resourceBean1" class="pack_10_ioc.EmpBean“  							</a:t>
            </a:r>
            <a:r>
              <a:rPr lang="en-US" sz="1600" b="1" i="1" dirty="0">
                <a:solidFill>
                  <a:schemeClr val="tx1"/>
                </a:solidFill>
                <a:latin typeface="Arial Narrow" pitchFamily="34" charset="0"/>
              </a:rPr>
              <a:t>scope=“prototype”</a:t>
            </a:r>
            <a:r>
              <a:rPr lang="en-US" sz="1600" i="1" dirty="0">
                <a:solidFill>
                  <a:schemeClr val="tx1"/>
                </a:solidFill>
                <a:latin typeface="Arial Narrow" pitchFamily="34" charset="0"/>
              </a:rPr>
              <a:t>&gt;</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&lt;/bean&gt;</a:t>
            </a:r>
          </a:p>
          <a:p>
            <a:pPr lvl="1" algn="l">
              <a:defRPr/>
            </a:pPr>
            <a:endParaRPr lang="en-GB" sz="1600" dirty="0">
              <a:solidFill>
                <a:schemeClr val="tx1"/>
              </a:solidFill>
              <a:latin typeface="Arial Narrow" pitchFamily="34" charset="0"/>
            </a:endParaRPr>
          </a:p>
          <a:p>
            <a:pPr lvl="2" indent="-279400" algn="jus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The scope of Spring can not overrule the scope if declared programmatically in the object.</a:t>
            </a: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46939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1</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Introduction to Spring 5</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5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51C1-82FE-4742-993A-50C6DE28663E}"/>
              </a:ext>
            </a:extLst>
          </p:cNvPr>
          <p:cNvSpPr>
            <a:spLocks noGrp="1"/>
          </p:cNvSpPr>
          <p:nvPr>
            <p:ph type="title"/>
          </p:nvPr>
        </p:nvSpPr>
        <p:spPr/>
        <p:txBody>
          <a:bodyPr/>
          <a:lstStyle/>
          <a:p>
            <a:r>
              <a:rPr lang="en-US" dirty="0"/>
              <a:t>Resource Injections</a:t>
            </a:r>
            <a:endParaRPr lang="en-IN" dirty="0"/>
          </a:p>
        </p:txBody>
      </p:sp>
      <p:sp>
        <p:nvSpPr>
          <p:cNvPr id="4" name="Text Box 2">
            <a:extLst>
              <a:ext uri="{FF2B5EF4-FFF2-40B4-BE49-F238E27FC236}">
                <a16:creationId xmlns:a16="http://schemas.microsoft.com/office/drawing/2014/main" id="{257AA3DE-BC23-459E-984D-3656D4E38186}"/>
              </a:ext>
            </a:extLst>
          </p:cNvPr>
          <p:cNvSpPr txBox="1">
            <a:spLocks noChangeArrowheads="1"/>
          </p:cNvSpPr>
          <p:nvPr/>
        </p:nvSpPr>
        <p:spPr bwMode="auto">
          <a:xfrm>
            <a:off x="499532" y="1515533"/>
            <a:ext cx="11278485"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86000"/>
              </a:lnSpc>
              <a:spcBef>
                <a:spcPts val="500"/>
              </a:spcBef>
            </a:pPr>
            <a:r>
              <a:rPr lang="en-GB" altLang="en-US" sz="2000" dirty="0">
                <a:solidFill>
                  <a:schemeClr val="tx1"/>
                </a:solidFill>
                <a:latin typeface="Times New Roman" panose="02020603050405020304" pitchFamily="18" charset="0"/>
              </a:rPr>
              <a:t>Bean with constructor and setter method</a:t>
            </a:r>
          </a:p>
          <a:p>
            <a:pPr algn="l" eaLnBrk="1" hangingPunct="1"/>
            <a:r>
              <a:rPr lang="en-GB" altLang="en-US" sz="2000" dirty="0">
                <a:solidFill>
                  <a:schemeClr val="tx1"/>
                </a:solidFill>
                <a:latin typeface="Times New Roman" panose="02020603050405020304" pitchFamily="18" charset="0"/>
              </a:rPr>
              <a:t>	</a:t>
            </a:r>
            <a:r>
              <a:rPr lang="en-US" altLang="en-US" sz="1600" dirty="0">
                <a:solidFill>
                  <a:schemeClr val="tx1"/>
                </a:solidFill>
              </a:rPr>
              <a:t> </a:t>
            </a:r>
            <a:r>
              <a:rPr lang="en-US" altLang="en-US" sz="1600" dirty="0">
                <a:solidFill>
                  <a:schemeClr val="tx1"/>
                </a:solidFill>
                <a:latin typeface="Arial Narrow" panose="020B0606020202030204" pitchFamily="34" charset="0"/>
              </a:rPr>
              <a:t>public class </a:t>
            </a:r>
            <a:r>
              <a:rPr lang="en-US" altLang="en-US" sz="1600" dirty="0" err="1">
                <a:solidFill>
                  <a:schemeClr val="tx1"/>
                </a:solidFill>
                <a:latin typeface="Arial Narrow" panose="020B0606020202030204" pitchFamily="34" charset="0"/>
              </a:rPr>
              <a:t>EmpDao</a:t>
            </a:r>
            <a:r>
              <a:rPr lang="en-US" altLang="en-US" sz="1600" dirty="0">
                <a:solidFill>
                  <a:schemeClr val="tx1"/>
                </a:solidFill>
                <a:latin typeface="Arial Narrow" panose="020B0606020202030204" pitchFamily="34" charset="0"/>
              </a:rPr>
              <a:t> {</a:t>
            </a:r>
          </a:p>
          <a:p>
            <a:pPr algn="l" eaLnBrk="1" hangingPunct="1"/>
            <a:r>
              <a:rPr lang="en-US" altLang="en-US" sz="1600" dirty="0">
                <a:solidFill>
                  <a:schemeClr val="tx1"/>
                </a:solidFill>
                <a:latin typeface="Arial Narrow" panose="020B0606020202030204" pitchFamily="34" charset="0"/>
              </a:rPr>
              <a:t>		private </a:t>
            </a:r>
            <a:r>
              <a:rPr lang="en-US" altLang="en-US" sz="1600" dirty="0" err="1">
                <a:solidFill>
                  <a:schemeClr val="tx1"/>
                </a:solidFill>
                <a:latin typeface="Arial Narrow" panose="020B0606020202030204" pitchFamily="34" charset="0"/>
              </a:rPr>
              <a:t>DataSource</a:t>
            </a:r>
            <a:r>
              <a:rPr lang="en-US" altLang="en-US" sz="1600" dirty="0">
                <a:solidFill>
                  <a:schemeClr val="tx1"/>
                </a:solidFill>
                <a:latin typeface="Arial Narrow" panose="020B0606020202030204" pitchFamily="34" charset="0"/>
              </a:rPr>
              <a:t> </a:t>
            </a:r>
            <a:r>
              <a:rPr lang="en-US" altLang="en-US" sz="1600" dirty="0" err="1">
                <a:solidFill>
                  <a:schemeClr val="tx1"/>
                </a:solidFill>
                <a:latin typeface="Arial Narrow" panose="020B0606020202030204" pitchFamily="34" charset="0"/>
              </a:rPr>
              <a:t>dataSource</a:t>
            </a:r>
            <a:r>
              <a:rPr lang="en-US" altLang="en-US" sz="1600" dirty="0">
                <a:solidFill>
                  <a:schemeClr val="tx1"/>
                </a:solidFill>
                <a:latin typeface="Arial Narrow" panose="020B0606020202030204" pitchFamily="34" charset="0"/>
              </a:rPr>
              <a:t>;</a:t>
            </a:r>
          </a:p>
          <a:p>
            <a:pPr algn="l" eaLnBrk="1" hangingPunct="1"/>
            <a:r>
              <a:rPr lang="en-US" altLang="en-US" sz="1600" dirty="0">
                <a:solidFill>
                  <a:schemeClr val="tx1"/>
                </a:solidFill>
                <a:latin typeface="Arial Narrow" panose="020B0606020202030204" pitchFamily="34" charset="0"/>
              </a:rPr>
              <a:t>		private </a:t>
            </a:r>
            <a:r>
              <a:rPr lang="en-US" altLang="en-US" sz="1600" dirty="0" err="1">
                <a:solidFill>
                  <a:schemeClr val="tx1"/>
                </a:solidFill>
                <a:latin typeface="Arial Narrow" panose="020B0606020202030204" pitchFamily="34" charset="0"/>
              </a:rPr>
              <a:t>GlobalInvestment</a:t>
            </a:r>
            <a:r>
              <a:rPr lang="en-US" altLang="en-US" sz="1600" dirty="0">
                <a:solidFill>
                  <a:schemeClr val="tx1"/>
                </a:solidFill>
                <a:latin typeface="Arial Narrow" panose="020B0606020202030204" pitchFamily="34" charset="0"/>
              </a:rPr>
              <a:t> resource;</a:t>
            </a:r>
          </a:p>
          <a:p>
            <a:pPr algn="l" eaLnBrk="1" hangingPunct="1"/>
            <a:endParaRPr lang="en-US" altLang="en-US" sz="1600" dirty="0">
              <a:solidFill>
                <a:schemeClr val="tx1"/>
              </a:solidFill>
              <a:latin typeface="Arial Narrow" panose="020B0606020202030204" pitchFamily="34" charset="0"/>
            </a:endParaRPr>
          </a:p>
          <a:p>
            <a:pPr algn="l" eaLnBrk="1" hangingPunct="1"/>
            <a:r>
              <a:rPr lang="en-US" altLang="en-US" sz="1600" dirty="0">
                <a:solidFill>
                  <a:schemeClr val="tx1"/>
                </a:solidFill>
                <a:latin typeface="Arial Narrow" panose="020B0606020202030204" pitchFamily="34" charset="0"/>
              </a:rPr>
              <a:t>		</a:t>
            </a:r>
            <a:r>
              <a:rPr lang="en-US" altLang="en-US" sz="1600" b="1" dirty="0">
                <a:solidFill>
                  <a:schemeClr val="tx1"/>
                </a:solidFill>
                <a:latin typeface="Arial Narrow" panose="020B0606020202030204" pitchFamily="34" charset="0"/>
              </a:rPr>
              <a:t>public </a:t>
            </a:r>
            <a:r>
              <a:rPr lang="en-US" altLang="en-US" sz="1600" b="1" dirty="0" err="1">
                <a:solidFill>
                  <a:schemeClr val="tx1"/>
                </a:solidFill>
                <a:latin typeface="Arial Narrow" panose="020B0606020202030204" pitchFamily="34" charset="0"/>
              </a:rPr>
              <a:t>EmpDao</a:t>
            </a:r>
            <a:r>
              <a:rPr lang="en-US" altLang="en-US" sz="1600" b="1" dirty="0">
                <a:solidFill>
                  <a:schemeClr val="tx1"/>
                </a:solidFill>
                <a:latin typeface="Arial Narrow" panose="020B0606020202030204" pitchFamily="34" charset="0"/>
              </a:rPr>
              <a:t>(</a:t>
            </a:r>
            <a:r>
              <a:rPr lang="en-US" altLang="en-US" sz="1600" b="1" dirty="0" err="1">
                <a:solidFill>
                  <a:schemeClr val="tx1"/>
                </a:solidFill>
                <a:latin typeface="Arial Narrow" panose="020B0606020202030204" pitchFamily="34" charset="0"/>
              </a:rPr>
              <a:t>GlobalInvestment</a:t>
            </a:r>
            <a:r>
              <a:rPr lang="en-US" altLang="en-US" sz="1600" b="1" dirty="0">
                <a:solidFill>
                  <a:schemeClr val="tx1"/>
                </a:solidFill>
                <a:latin typeface="Arial Narrow" panose="020B0606020202030204" pitchFamily="34" charset="0"/>
              </a:rPr>
              <a:t> resource){</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this.resource</a:t>
            </a:r>
            <a:r>
              <a:rPr lang="en-US" altLang="en-US" sz="1600" b="1" dirty="0">
                <a:solidFill>
                  <a:schemeClr val="tx1"/>
                </a:solidFill>
                <a:latin typeface="Arial Narrow" panose="020B0606020202030204" pitchFamily="34" charset="0"/>
              </a:rPr>
              <a:t> = resource;</a:t>
            </a:r>
          </a:p>
          <a:p>
            <a:pPr algn="l" eaLnBrk="1" hangingPunct="1"/>
            <a:r>
              <a:rPr lang="en-US" altLang="en-US" sz="1600" b="1" dirty="0">
                <a:solidFill>
                  <a:schemeClr val="tx1"/>
                </a:solidFill>
                <a:latin typeface="Arial Narrow" panose="020B0606020202030204" pitchFamily="34" charset="0"/>
              </a:rPr>
              <a:t>		}</a:t>
            </a:r>
          </a:p>
          <a:p>
            <a:pPr algn="l" eaLnBrk="1" hangingPunct="1"/>
            <a:endParaRPr lang="en-US" altLang="en-US" sz="1600" b="1" dirty="0">
              <a:solidFill>
                <a:schemeClr val="tx1"/>
              </a:solidFill>
              <a:latin typeface="Arial Narrow" panose="020B0606020202030204" pitchFamily="34" charset="0"/>
            </a:endParaRPr>
          </a:p>
          <a:p>
            <a:pPr algn="l" eaLnBrk="1" hangingPunct="1"/>
            <a:r>
              <a:rPr lang="en-US" altLang="en-US" sz="1600" b="1" dirty="0">
                <a:solidFill>
                  <a:schemeClr val="tx1"/>
                </a:solidFill>
                <a:latin typeface="Arial Narrow" panose="020B0606020202030204" pitchFamily="34" charset="0"/>
              </a:rPr>
              <a:t>		public void </a:t>
            </a:r>
            <a:r>
              <a:rPr lang="en-US" altLang="en-US" sz="1600" b="1" dirty="0" err="1">
                <a:solidFill>
                  <a:schemeClr val="tx1"/>
                </a:solidFill>
                <a:latin typeface="Arial Narrow" panose="020B0606020202030204" pitchFamily="34" charset="0"/>
              </a:rPr>
              <a:t>setDataSource</a:t>
            </a:r>
            <a:r>
              <a:rPr lang="en-US" altLang="en-US" sz="1600" b="1" dirty="0">
                <a:solidFill>
                  <a:schemeClr val="tx1"/>
                </a:solidFill>
                <a:latin typeface="Arial Narrow" panose="020B0606020202030204" pitchFamily="34" charset="0"/>
              </a:rPr>
              <a:t>(</a:t>
            </a:r>
            <a:r>
              <a:rPr lang="en-US" altLang="en-US" sz="1600" b="1" dirty="0" err="1">
                <a:solidFill>
                  <a:schemeClr val="tx1"/>
                </a:solidFill>
                <a:latin typeface="Arial Narrow" panose="020B0606020202030204" pitchFamily="34" charset="0"/>
              </a:rPr>
              <a:t>DataSource</a:t>
            </a:r>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dataSource</a:t>
            </a:r>
            <a:r>
              <a:rPr lang="en-US" altLang="en-US" sz="1600" b="1" dirty="0">
                <a:solidFill>
                  <a:schemeClr val="tx1"/>
                </a:solidFill>
                <a:latin typeface="Arial Narrow" panose="020B0606020202030204" pitchFamily="34" charset="0"/>
              </a:rPr>
              <a:t>) {</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this.dataSource</a:t>
            </a:r>
            <a:r>
              <a:rPr lang="en-US" altLang="en-US" sz="1600" b="1" dirty="0">
                <a:solidFill>
                  <a:schemeClr val="tx1"/>
                </a:solidFill>
                <a:latin typeface="Arial Narrow" panose="020B0606020202030204" pitchFamily="34" charset="0"/>
              </a:rPr>
              <a:t> = </a:t>
            </a:r>
            <a:r>
              <a:rPr lang="en-US" altLang="en-US" sz="1600" b="1" dirty="0" err="1">
                <a:solidFill>
                  <a:schemeClr val="tx1"/>
                </a:solidFill>
                <a:latin typeface="Arial Narrow" panose="020B0606020202030204" pitchFamily="34" charset="0"/>
              </a:rPr>
              <a:t>dataSource</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p>
          <a:p>
            <a:pPr algn="l" eaLnBrk="1" hangingPunct="1"/>
            <a:r>
              <a:rPr lang="en-US" altLang="en-US" sz="1600" dirty="0">
                <a:solidFill>
                  <a:schemeClr val="tx1"/>
                </a:solidFill>
                <a:latin typeface="Arial Narrow" panose="020B0606020202030204" pitchFamily="34" charset="0"/>
              </a:rPr>
              <a:t>		……………</a:t>
            </a:r>
          </a:p>
          <a:p>
            <a:pPr algn="l" eaLnBrk="1" hangingPunct="1"/>
            <a:r>
              <a:rPr lang="en-US" altLang="en-US" sz="1600" dirty="0">
                <a:solidFill>
                  <a:schemeClr val="tx1"/>
                </a:solidFill>
                <a:latin typeface="Arial Narrow" panose="020B0606020202030204" pitchFamily="34" charset="0"/>
              </a:rPr>
              <a:t>	}</a:t>
            </a:r>
          </a:p>
          <a:p>
            <a:pPr algn="l" eaLnBrk="1" hangingPunct="1"/>
            <a:endParaRPr lang="en-GB" altLang="en-US" sz="2000" dirty="0">
              <a:solidFill>
                <a:schemeClr val="tx1"/>
              </a:solidFill>
              <a:latin typeface="Times New Roman" panose="02020603050405020304" pitchFamily="18" charset="0"/>
            </a:endParaRPr>
          </a:p>
          <a:p>
            <a:pPr lvl="1" algn="just" eaLnBrk="1" hangingPunct="1">
              <a:lnSpc>
                <a:spcPct val="86000"/>
              </a:lnSpc>
              <a:spcBef>
                <a:spcPts val="500"/>
              </a:spcBef>
              <a:buFont typeface="Arial" panose="020B0604020202020204" pitchFamily="34" charset="0"/>
              <a:buChar char="•"/>
            </a:pPr>
            <a:r>
              <a:rPr lang="en-GB" altLang="en-US" sz="2000" dirty="0">
                <a:solidFill>
                  <a:srgbClr val="000000"/>
                </a:solidFill>
                <a:latin typeface="Times New Roman" panose="02020603050405020304" pitchFamily="18" charset="0"/>
              </a:rPr>
              <a:t>The resource “</a:t>
            </a:r>
            <a:r>
              <a:rPr lang="en-GB" altLang="en-US" sz="2000" dirty="0" err="1">
                <a:solidFill>
                  <a:srgbClr val="000000"/>
                </a:solidFill>
                <a:latin typeface="Times New Roman" panose="02020603050405020304" pitchFamily="18" charset="0"/>
              </a:rPr>
              <a:t>GlobalInvestment</a:t>
            </a:r>
            <a:r>
              <a:rPr lang="en-GB" altLang="en-US" sz="2000" dirty="0">
                <a:solidFill>
                  <a:srgbClr val="000000"/>
                </a:solidFill>
                <a:latin typeface="Times New Roman" panose="02020603050405020304" pitchFamily="18" charset="0"/>
              </a:rPr>
              <a:t>” will be injected through Constructor injection while resource </a:t>
            </a:r>
            <a:r>
              <a:rPr lang="en-GB" altLang="en-US" sz="2000" dirty="0" err="1">
                <a:solidFill>
                  <a:srgbClr val="000000"/>
                </a:solidFill>
                <a:latin typeface="Times New Roman" panose="02020603050405020304" pitchFamily="18" charset="0"/>
              </a:rPr>
              <a:t>DataSource</a:t>
            </a:r>
            <a:r>
              <a:rPr lang="en-GB" altLang="en-US" sz="2000" dirty="0">
                <a:solidFill>
                  <a:srgbClr val="000000"/>
                </a:solidFill>
                <a:latin typeface="Times New Roman" panose="02020603050405020304" pitchFamily="18" charset="0"/>
              </a:rPr>
              <a:t> will be injected through setter method.</a:t>
            </a: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352682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7150-7D52-4C11-B56F-AF3C9CF0AE4B}"/>
              </a:ext>
            </a:extLst>
          </p:cNvPr>
          <p:cNvSpPr>
            <a:spLocks noGrp="1"/>
          </p:cNvSpPr>
          <p:nvPr>
            <p:ph type="title"/>
          </p:nvPr>
        </p:nvSpPr>
        <p:spPr/>
        <p:txBody>
          <a:bodyPr/>
          <a:lstStyle/>
          <a:p>
            <a:r>
              <a:rPr lang="en-US" dirty="0"/>
              <a:t>Constructor Injection</a:t>
            </a:r>
            <a:endParaRPr lang="en-IN" dirty="0"/>
          </a:p>
        </p:txBody>
      </p:sp>
      <p:sp>
        <p:nvSpPr>
          <p:cNvPr id="4" name="Text Box 2">
            <a:extLst>
              <a:ext uri="{FF2B5EF4-FFF2-40B4-BE49-F238E27FC236}">
                <a16:creationId xmlns:a16="http://schemas.microsoft.com/office/drawing/2014/main" id="{24507117-8D3C-414E-A46B-036C96553E16}"/>
              </a:ext>
            </a:extLst>
          </p:cNvPr>
          <p:cNvSpPr txBox="1">
            <a:spLocks noChangeArrowheads="1"/>
          </p:cNvSpPr>
          <p:nvPr/>
        </p:nvSpPr>
        <p:spPr bwMode="auto">
          <a:xfrm>
            <a:off x="457200" y="1598612"/>
            <a:ext cx="11320818" cy="4378855"/>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chemeClr val="tx1"/>
                </a:solidFill>
                <a:latin typeface="Times New Roman" pitchFamily="18" charset="0"/>
              </a:rPr>
              <a:t>Bean of type </a:t>
            </a:r>
            <a:r>
              <a:rPr lang="en-GB" sz="2000" dirty="0" err="1">
                <a:solidFill>
                  <a:schemeClr val="tx1"/>
                </a:solidFill>
                <a:latin typeface="Times New Roman" pitchFamily="18" charset="0"/>
              </a:rPr>
              <a:t>GlobalResource</a:t>
            </a:r>
            <a:endParaRPr lang="en-GB" sz="2000" dirty="0">
              <a:solidFill>
                <a:schemeClr val="tx1"/>
              </a:solidFill>
              <a:latin typeface="Times New Roman" pitchFamily="18" charset="0"/>
            </a:endParaRPr>
          </a:p>
          <a:p>
            <a:pPr algn="l">
              <a:defRPr/>
            </a:pPr>
            <a:r>
              <a:rPr lang="en-US" sz="1600" dirty="0">
                <a:solidFill>
                  <a:schemeClr val="tx1"/>
                </a:solidFill>
              </a:rPr>
              <a:t>		</a:t>
            </a:r>
            <a:r>
              <a:rPr lang="en-US" sz="1600" dirty="0">
                <a:solidFill>
                  <a:schemeClr val="tx1"/>
                </a:solidFill>
                <a:latin typeface="Arial Narrow" pitchFamily="34" charset="0"/>
              </a:rPr>
              <a:t>&lt;bean id=“</a:t>
            </a:r>
            <a:r>
              <a:rPr lang="en-US" sz="1600" b="1" dirty="0" err="1">
                <a:solidFill>
                  <a:schemeClr val="tx1"/>
                </a:solidFill>
                <a:latin typeface="Arial Narrow" pitchFamily="34" charset="0"/>
              </a:rPr>
              <a:t>globalResource</a:t>
            </a:r>
            <a:r>
              <a:rPr lang="en-US" sz="1600" dirty="0">
                <a:solidFill>
                  <a:schemeClr val="tx1"/>
                </a:solidFill>
                <a:latin typeface="Arial Narrow" pitchFamily="34" charset="0"/>
              </a:rPr>
              <a:t>"</a:t>
            </a:r>
          </a:p>
          <a:p>
            <a:pPr algn="l">
              <a:defRPr/>
            </a:pPr>
            <a:r>
              <a:rPr lang="en-US" sz="1600" dirty="0">
                <a:solidFill>
                  <a:schemeClr val="tx1"/>
                </a:solidFill>
                <a:latin typeface="Arial Narrow" pitchFamily="34" charset="0"/>
              </a:rPr>
              <a:t>      			class=“</a:t>
            </a:r>
            <a:r>
              <a:rPr lang="en-US" sz="1600" dirty="0" err="1">
                <a:solidFill>
                  <a:schemeClr val="tx1"/>
                </a:solidFill>
                <a:latin typeface="Arial Narrow" pitchFamily="34" charset="0"/>
              </a:rPr>
              <a:t>pack.GlobalInvestment</a:t>
            </a:r>
            <a:r>
              <a:rPr lang="en-US" sz="1600" dirty="0">
                <a:solidFill>
                  <a:schemeClr val="tx1"/>
                </a:solidFill>
                <a:latin typeface="Arial Narrow" pitchFamily="34" charset="0"/>
              </a:rPr>
              <a:t>“&gt;</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a:t>
            </a:r>
          </a:p>
          <a:p>
            <a:pPr algn="l">
              <a:defRPr/>
            </a:pPr>
            <a:r>
              <a:rPr lang="en-US" sz="1600" dirty="0">
                <a:solidFill>
                  <a:schemeClr val="tx1"/>
                </a:solidFill>
                <a:latin typeface="Arial Narrow" pitchFamily="34" charset="0"/>
              </a:rPr>
              <a:t>			…………………</a:t>
            </a:r>
          </a:p>
          <a:p>
            <a:pPr algn="l">
              <a:defRPr/>
            </a:pPr>
            <a:r>
              <a:rPr lang="en-US" sz="1600" dirty="0">
                <a:solidFill>
                  <a:schemeClr val="tx1"/>
                </a:solidFill>
              </a:rPr>
              <a:t>		</a:t>
            </a:r>
            <a:r>
              <a:rPr lang="en-US" sz="1600" dirty="0">
                <a:solidFill>
                  <a:schemeClr val="tx1"/>
                </a:solidFill>
                <a:latin typeface="Arial Narrow" pitchFamily="34" charset="0"/>
              </a:rPr>
              <a:t>&lt;bean&gt;</a:t>
            </a: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chemeClr val="tx1"/>
                </a:solidFill>
                <a:latin typeface="Times New Roman" pitchFamily="18" charset="0"/>
              </a:rPr>
              <a:t>Constructor injection</a:t>
            </a:r>
          </a:p>
          <a:p>
            <a:pPr lvl="1" algn="l">
              <a:defRPr/>
            </a:pPr>
            <a:r>
              <a:rPr lang="en-GB" sz="1600" dirty="0">
                <a:solidFill>
                  <a:schemeClr val="tx1"/>
                </a:solidFill>
                <a:latin typeface="Arial Narrow" pitchFamily="34" charset="0"/>
              </a:rPr>
              <a:t>	</a:t>
            </a:r>
            <a:r>
              <a:rPr lang="en-US" sz="1600" dirty="0">
                <a:solidFill>
                  <a:schemeClr val="tx1"/>
                </a:solidFill>
                <a:latin typeface="Arial Narrow" pitchFamily="34" charset="0"/>
              </a:rPr>
              <a:t> &lt;bean id="</a:t>
            </a:r>
            <a:r>
              <a:rPr lang="en-US" sz="1600" dirty="0" err="1">
                <a:solidFill>
                  <a:schemeClr val="tx1"/>
                </a:solidFill>
                <a:latin typeface="Arial Narrow" pitchFamily="34" charset="0"/>
              </a:rPr>
              <a:t>emp_list</a:t>
            </a:r>
            <a:r>
              <a:rPr lang="en-US" sz="1600" dirty="0">
                <a:solidFill>
                  <a:schemeClr val="tx1"/>
                </a:solidFill>
                <a:latin typeface="Arial Narrow" pitchFamily="34" charset="0"/>
              </a:rPr>
              <a:t>“    class="pack_01_xml.EmpDao"&gt;</a:t>
            </a:r>
          </a:p>
          <a:p>
            <a:pPr lvl="1" algn="l">
              <a:defRPr/>
            </a:pPr>
            <a:r>
              <a:rPr lang="en-US" sz="1600" dirty="0">
                <a:solidFill>
                  <a:schemeClr val="tx1"/>
                </a:solidFill>
                <a:latin typeface="Arial Narrow" pitchFamily="34" charset="0"/>
              </a:rPr>
              <a:t>		&lt;constructor-</a:t>
            </a:r>
            <a:r>
              <a:rPr lang="en-US" sz="1600" dirty="0" err="1">
                <a:solidFill>
                  <a:schemeClr val="tx1"/>
                </a:solidFill>
                <a:latin typeface="Arial Narrow" pitchFamily="34" charset="0"/>
              </a:rPr>
              <a:t>arg</a:t>
            </a:r>
            <a:r>
              <a:rPr lang="en-US" sz="1600" dirty="0">
                <a:solidFill>
                  <a:schemeClr val="tx1"/>
                </a:solidFill>
                <a:latin typeface="Arial Narrow" pitchFamily="34" charset="0"/>
              </a:rPr>
              <a:t>   r</a:t>
            </a:r>
            <a:r>
              <a:rPr lang="en-US" sz="1600" b="1" dirty="0">
                <a:solidFill>
                  <a:schemeClr val="tx1"/>
                </a:solidFill>
                <a:latin typeface="Arial Narrow" pitchFamily="34" charset="0"/>
              </a:rPr>
              <a:t>ef="</a:t>
            </a:r>
            <a:r>
              <a:rPr lang="en-US" sz="1600" b="1" dirty="0" err="1">
                <a:solidFill>
                  <a:schemeClr val="tx1"/>
                </a:solidFill>
                <a:latin typeface="Arial Narrow" pitchFamily="34" charset="0"/>
              </a:rPr>
              <a:t>globalResource</a:t>
            </a:r>
            <a:r>
              <a:rPr lang="en-US" sz="1600" b="1" dirty="0">
                <a:solidFill>
                  <a:schemeClr val="tx1"/>
                </a:solidFill>
                <a:latin typeface="Arial Narrow" pitchFamily="34" charset="0"/>
              </a:rPr>
              <a:t>“ </a:t>
            </a:r>
            <a:r>
              <a:rPr lang="en-US" sz="1600" dirty="0">
                <a:solidFill>
                  <a:schemeClr val="tx1"/>
                </a:solidFill>
                <a:latin typeface="Arial Narrow" pitchFamily="34" charset="0"/>
              </a:rPr>
              <a:t>/&gt;</a:t>
            </a:r>
          </a:p>
          <a:p>
            <a:pPr lvl="1" algn="l">
              <a:defRPr/>
            </a:pPr>
            <a:r>
              <a:rPr lang="en-US" sz="1600" dirty="0">
                <a:solidFill>
                  <a:schemeClr val="tx1"/>
                </a:solidFill>
                <a:latin typeface="Arial Narrow" pitchFamily="34" charset="0"/>
              </a:rPr>
              <a:t>   	&lt;/bean&gt;</a:t>
            </a:r>
          </a:p>
          <a:p>
            <a:pPr lvl="1" algn="l">
              <a:defRPr/>
            </a:pPr>
            <a:endParaRPr lang="en-GB" sz="1600" dirty="0">
              <a:solidFill>
                <a:schemeClr val="tx1"/>
              </a:solidFill>
              <a:latin typeface="Arial Narrow" pitchFamily="34" charset="0"/>
            </a:endParaRPr>
          </a:p>
          <a:p>
            <a:pPr lvl="2" indent="-279400" algn="just">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dirty="0">
                <a:solidFill>
                  <a:schemeClr val="tx1"/>
                </a:solidFill>
                <a:latin typeface="Times New Roman" pitchFamily="18" charset="0"/>
              </a:rPr>
              <a:t>The ‘ref’ clause </a:t>
            </a:r>
            <a:r>
              <a:rPr lang="en-GB" sz="1600" b="1" dirty="0" err="1">
                <a:solidFill>
                  <a:schemeClr val="tx1"/>
                </a:solidFill>
                <a:latin typeface="Times New Roman" pitchFamily="18" charset="0"/>
              </a:rPr>
              <a:t>referes</a:t>
            </a:r>
            <a:r>
              <a:rPr lang="en-GB" sz="1600" b="1" dirty="0">
                <a:solidFill>
                  <a:schemeClr val="tx1"/>
                </a:solidFill>
                <a:latin typeface="Times New Roman" pitchFamily="18" charset="0"/>
              </a:rPr>
              <a:t> to bean of which dependency is to be injected in </a:t>
            </a:r>
            <a:r>
              <a:rPr lang="en-GB" sz="1600" b="1" dirty="0" err="1">
                <a:solidFill>
                  <a:schemeClr val="tx1"/>
                </a:solidFill>
                <a:latin typeface="Times New Roman" pitchFamily="18" charset="0"/>
              </a:rPr>
              <a:t>EmpDao</a:t>
            </a:r>
            <a:r>
              <a:rPr lang="en-GB" sz="1600" b="1" dirty="0">
                <a:solidFill>
                  <a:schemeClr val="tx1"/>
                </a:solidFill>
                <a:latin typeface="Times New Roman" pitchFamily="18" charset="0"/>
              </a:rPr>
              <a:t> object.   The </a:t>
            </a:r>
            <a:r>
              <a:rPr lang="en-GB" sz="1600" b="1" dirty="0" err="1">
                <a:solidFill>
                  <a:schemeClr val="tx1"/>
                </a:solidFill>
                <a:latin typeface="Times New Roman" pitchFamily="18" charset="0"/>
              </a:rPr>
              <a:t>EmpDao</a:t>
            </a:r>
            <a:r>
              <a:rPr lang="en-GB" sz="1600" b="1" dirty="0">
                <a:solidFill>
                  <a:schemeClr val="tx1"/>
                </a:solidFill>
                <a:latin typeface="Times New Roman" pitchFamily="18" charset="0"/>
              </a:rPr>
              <a:t> class must have constructor to accept </a:t>
            </a:r>
            <a:r>
              <a:rPr lang="en-GB" sz="1600" b="1" dirty="0" err="1">
                <a:solidFill>
                  <a:schemeClr val="tx1"/>
                </a:solidFill>
                <a:latin typeface="Times New Roman" pitchFamily="18" charset="0"/>
              </a:rPr>
              <a:t>GlobalResource</a:t>
            </a:r>
            <a:r>
              <a:rPr lang="en-GB" sz="1600" b="1" dirty="0">
                <a:solidFill>
                  <a:schemeClr val="tx1"/>
                </a:solidFill>
                <a:latin typeface="Times New Roman" pitchFamily="18" charset="0"/>
              </a:rPr>
              <a:t> type of parameter.</a:t>
            </a: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152300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D9EE-EC26-498B-8C65-4194FAB3B24C}"/>
              </a:ext>
            </a:extLst>
          </p:cNvPr>
          <p:cNvSpPr>
            <a:spLocks noGrp="1"/>
          </p:cNvSpPr>
          <p:nvPr>
            <p:ph type="title"/>
          </p:nvPr>
        </p:nvSpPr>
        <p:spPr/>
        <p:txBody>
          <a:bodyPr/>
          <a:lstStyle/>
          <a:p>
            <a:r>
              <a:rPr lang="en-US" dirty="0"/>
              <a:t>Setter Injection</a:t>
            </a:r>
            <a:endParaRPr lang="en-IN" dirty="0"/>
          </a:p>
        </p:txBody>
      </p:sp>
      <p:sp>
        <p:nvSpPr>
          <p:cNvPr id="4" name="Text Box 2">
            <a:extLst>
              <a:ext uri="{FF2B5EF4-FFF2-40B4-BE49-F238E27FC236}">
                <a16:creationId xmlns:a16="http://schemas.microsoft.com/office/drawing/2014/main" id="{CD9E6BEB-2819-4D67-99FD-8BB678533B6C}"/>
              </a:ext>
            </a:extLst>
          </p:cNvPr>
          <p:cNvSpPr txBox="1">
            <a:spLocks noChangeArrowheads="1"/>
          </p:cNvSpPr>
          <p:nvPr/>
        </p:nvSpPr>
        <p:spPr bwMode="auto">
          <a:xfrm>
            <a:off x="508000" y="1598612"/>
            <a:ext cx="11382232"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Bean of type </a:t>
            </a:r>
            <a:r>
              <a:rPr lang="en-GB" dirty="0" err="1">
                <a:solidFill>
                  <a:schemeClr val="tx1"/>
                </a:solidFill>
                <a:latin typeface="Times New Roman" pitchFamily="18" charset="0"/>
              </a:rPr>
              <a:t>DriverManager</a:t>
            </a:r>
            <a:endParaRPr lang="en-GB" dirty="0">
              <a:solidFill>
                <a:schemeClr val="tx1"/>
              </a:solidFill>
              <a:latin typeface="Times New Roman" pitchFamily="18" charset="0"/>
            </a:endParaRPr>
          </a:p>
          <a:p>
            <a:pPr algn="l">
              <a:defRPr/>
            </a:pPr>
            <a:r>
              <a:rPr lang="en-US" sz="1400" dirty="0">
                <a:solidFill>
                  <a:schemeClr val="tx1"/>
                </a:solidFill>
              </a:rPr>
              <a:t>		</a:t>
            </a:r>
            <a:r>
              <a:rPr lang="en-US" sz="1400" dirty="0">
                <a:solidFill>
                  <a:schemeClr val="tx1"/>
                </a:solidFill>
                <a:latin typeface="Arial Narrow" pitchFamily="34" charset="0"/>
              </a:rPr>
              <a:t>&lt;bean id="</a:t>
            </a:r>
            <a:r>
              <a:rPr lang="en-US" sz="1400" b="1" dirty="0" err="1">
                <a:solidFill>
                  <a:schemeClr val="tx1"/>
                </a:solidFill>
                <a:latin typeface="Arial Narrow" pitchFamily="34" charset="0"/>
              </a:rPr>
              <a:t>ds</a:t>
            </a:r>
            <a:r>
              <a:rPr lang="en-US" sz="1400"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dirty="0" err="1">
                <a:solidFill>
                  <a:schemeClr val="tx1"/>
                </a:solidFill>
                <a:latin typeface="Arial Narrow" pitchFamily="34" charset="0"/>
              </a:rPr>
              <a:t>org.springframework.jdbc.datasource.DriverManagerDataSource</a:t>
            </a:r>
            <a:r>
              <a:rPr lang="en-US" sz="1400" dirty="0">
                <a:solidFill>
                  <a:schemeClr val="tx1"/>
                </a:solidFill>
                <a:latin typeface="Arial Narrow" pitchFamily="34" charset="0"/>
              </a:rPr>
              <a:t>“&gt;</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Arial Narrow" pitchFamily="34" charset="0"/>
              </a:rPr>
              <a:t>    			&lt;property name="</a:t>
            </a:r>
            <a:r>
              <a:rPr lang="en-US" sz="1400" dirty="0" err="1">
                <a:solidFill>
                  <a:schemeClr val="tx1"/>
                </a:solidFill>
                <a:latin typeface="Arial Narrow" pitchFamily="34" charset="0"/>
              </a:rPr>
              <a:t>driverClassName</a:t>
            </a:r>
            <a:r>
              <a:rPr lang="en-US" sz="1400" dirty="0">
                <a:solidFill>
                  <a:schemeClr val="tx1"/>
                </a:solidFill>
                <a:latin typeface="Arial Narrow" pitchFamily="34" charset="0"/>
              </a:rPr>
              <a:t>" value="</a:t>
            </a:r>
            <a:r>
              <a:rPr lang="en-US" sz="1400" dirty="0" err="1">
                <a:solidFill>
                  <a:schemeClr val="tx1"/>
                </a:solidFill>
                <a:latin typeface="Arial Narrow" pitchFamily="34" charset="0"/>
              </a:rPr>
              <a:t>oracle.jdbc.OracleDriver</a:t>
            </a:r>
            <a:r>
              <a:rPr lang="en-US" sz="1400" dirty="0">
                <a:solidFill>
                  <a:schemeClr val="tx1"/>
                </a:solidFill>
                <a:latin typeface="Arial Narrow" pitchFamily="34" charset="0"/>
              </a:rPr>
              <a:t>"/&gt;</a:t>
            </a:r>
          </a:p>
          <a:p>
            <a:pPr algn="l">
              <a:defRPr/>
            </a:pPr>
            <a:r>
              <a:rPr lang="en-US" sz="1400" dirty="0">
                <a:solidFill>
                  <a:schemeClr val="tx1"/>
                </a:solidFill>
                <a:latin typeface="Arial Narrow" pitchFamily="34" charset="0"/>
              </a:rPr>
              <a:t>    			&lt;property name="</a:t>
            </a:r>
            <a:r>
              <a:rPr lang="en-US" sz="1400" dirty="0" err="1">
                <a:solidFill>
                  <a:schemeClr val="tx1"/>
                </a:solidFill>
                <a:latin typeface="Arial Narrow" pitchFamily="34" charset="0"/>
              </a:rPr>
              <a:t>url</a:t>
            </a:r>
            <a:r>
              <a:rPr lang="en-US" sz="1400" dirty="0">
                <a:solidFill>
                  <a:schemeClr val="tx1"/>
                </a:solidFill>
                <a:latin typeface="Arial Narrow" pitchFamily="34" charset="0"/>
              </a:rPr>
              <a:t>" value="</a:t>
            </a:r>
            <a:r>
              <a:rPr lang="en-US" sz="1400" dirty="0" err="1">
                <a:solidFill>
                  <a:schemeClr val="tx1"/>
                </a:solidFill>
                <a:latin typeface="Arial Narrow" pitchFamily="34" charset="0"/>
              </a:rPr>
              <a:t>jdbc:oracle:thin</a:t>
            </a:r>
            <a:r>
              <a:rPr lang="en-US" sz="1400" dirty="0">
                <a:solidFill>
                  <a:schemeClr val="tx1"/>
                </a:solidFill>
                <a:latin typeface="Arial Narrow" pitchFamily="34" charset="0"/>
              </a:rPr>
              <a:t>:@172.16.0.51:1521:orcl"/&gt;</a:t>
            </a:r>
          </a:p>
          <a:p>
            <a:pPr algn="l">
              <a:defRPr/>
            </a:pPr>
            <a:r>
              <a:rPr lang="en-US" sz="1400" dirty="0">
                <a:solidFill>
                  <a:schemeClr val="tx1"/>
                </a:solidFill>
                <a:latin typeface="Arial Narrow" pitchFamily="34" charset="0"/>
              </a:rPr>
              <a:t>    			&lt;property name="username" value="</a:t>
            </a:r>
            <a:r>
              <a:rPr lang="en-US" sz="1400" dirty="0" err="1">
                <a:solidFill>
                  <a:schemeClr val="tx1"/>
                </a:solidFill>
                <a:latin typeface="Arial Narrow" pitchFamily="34" charset="0"/>
              </a:rPr>
              <a:t>scott</a:t>
            </a:r>
            <a:r>
              <a:rPr lang="en-US" sz="1400" dirty="0">
                <a:solidFill>
                  <a:schemeClr val="tx1"/>
                </a:solidFill>
                <a:latin typeface="Arial Narrow" pitchFamily="34" charset="0"/>
              </a:rPr>
              <a:t>"/&gt;</a:t>
            </a:r>
          </a:p>
          <a:p>
            <a:pPr algn="l">
              <a:defRPr/>
            </a:pPr>
            <a:r>
              <a:rPr lang="en-US" sz="1400" dirty="0">
                <a:solidFill>
                  <a:schemeClr val="tx1"/>
                </a:solidFill>
                <a:latin typeface="Arial Narrow" pitchFamily="34" charset="0"/>
              </a:rPr>
              <a:t>    			&lt;property name="password" value="tiger"/&gt;</a:t>
            </a:r>
          </a:p>
          <a:p>
            <a:pPr algn="l">
              <a:defRPr/>
            </a:pPr>
            <a:r>
              <a:rPr lang="en-US" sz="1400" dirty="0">
                <a:solidFill>
                  <a:schemeClr val="tx1"/>
                </a:solidFill>
              </a:rPr>
              <a:t>		</a:t>
            </a:r>
            <a:r>
              <a:rPr lang="en-US" sz="1400" dirty="0">
                <a:solidFill>
                  <a:schemeClr val="tx1"/>
                </a:solidFill>
                <a:latin typeface="Arial Narrow" pitchFamily="34" charset="0"/>
              </a:rPr>
              <a:t>&lt;bean&gt;</a:t>
            </a:r>
          </a:p>
          <a:p>
            <a:pPr algn="l">
              <a:defRPr/>
            </a:pPr>
            <a:endParaRPr lang="en-US" sz="1400" dirty="0">
              <a:solidFill>
                <a:schemeClr val="tx1"/>
              </a:solidFill>
              <a:latin typeface="Arial Narrow" pitchFamily="34" charset="0"/>
            </a:endParaRPr>
          </a:p>
          <a:p>
            <a:pPr lvl="1" algn="l">
              <a:buFont typeface="Arial" pitchFamily="34" charset="0"/>
              <a:buChar char="•"/>
              <a:defRPr/>
            </a:pPr>
            <a:r>
              <a:rPr lang="en-US" sz="1400" dirty="0">
                <a:solidFill>
                  <a:schemeClr val="tx1"/>
                </a:solidFill>
                <a:latin typeface="Times New Roman" pitchFamily="18" charset="0"/>
              </a:rPr>
              <a:t>   The </a:t>
            </a:r>
            <a:r>
              <a:rPr lang="en-US" sz="1400" dirty="0" err="1">
                <a:solidFill>
                  <a:schemeClr val="tx1"/>
                </a:solidFill>
                <a:latin typeface="Times New Roman" pitchFamily="18" charset="0"/>
              </a:rPr>
              <a:t>DriverManagerDataSource</a:t>
            </a:r>
            <a:r>
              <a:rPr lang="en-US" sz="1400" dirty="0">
                <a:solidFill>
                  <a:schemeClr val="tx1"/>
                </a:solidFill>
                <a:latin typeface="Times New Roman" pitchFamily="18" charset="0"/>
              </a:rPr>
              <a:t> is a class of Spring API.</a:t>
            </a:r>
          </a:p>
          <a:p>
            <a:pPr lvl="1" algn="l">
              <a:buFont typeface="Arial" pitchFamily="34" charset="0"/>
              <a:buChar char="•"/>
              <a:defRPr/>
            </a:pPr>
            <a:r>
              <a:rPr lang="en-US" sz="1400" dirty="0">
                <a:solidFill>
                  <a:schemeClr val="tx1"/>
                </a:solidFill>
                <a:latin typeface="Times New Roman" pitchFamily="18" charset="0"/>
              </a:rPr>
              <a:t>   It has already written setter methods like </a:t>
            </a:r>
            <a:r>
              <a:rPr lang="en-US" sz="1400" dirty="0" err="1">
                <a:solidFill>
                  <a:schemeClr val="tx1"/>
                </a:solidFill>
                <a:latin typeface="Times New Roman" pitchFamily="18" charset="0"/>
              </a:rPr>
              <a:t>setUrl</a:t>
            </a:r>
            <a:r>
              <a:rPr lang="en-US" sz="1400" dirty="0">
                <a:solidFill>
                  <a:schemeClr val="tx1"/>
                </a:solidFill>
                <a:latin typeface="Times New Roman" pitchFamily="18" charset="0"/>
              </a:rPr>
              <a:t>(), </a:t>
            </a:r>
            <a:r>
              <a:rPr lang="en-US" sz="1400" dirty="0" err="1">
                <a:solidFill>
                  <a:schemeClr val="tx1"/>
                </a:solidFill>
                <a:latin typeface="Times New Roman" pitchFamily="18" charset="0"/>
              </a:rPr>
              <a:t>setUsername</a:t>
            </a:r>
            <a:r>
              <a:rPr lang="en-US" sz="1400" dirty="0">
                <a:solidFill>
                  <a:schemeClr val="tx1"/>
                </a:solidFill>
                <a:latin typeface="Times New Roman" pitchFamily="18" charset="0"/>
              </a:rPr>
              <a:t>() etc.</a:t>
            </a:r>
            <a:endParaRPr lang="en-US" sz="1400" dirty="0"/>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Setter injection</a:t>
            </a:r>
          </a:p>
          <a:p>
            <a:pPr lvl="1" algn="l">
              <a:defRPr/>
            </a:pPr>
            <a:r>
              <a:rPr lang="en-GB" sz="1400" dirty="0">
                <a:solidFill>
                  <a:schemeClr val="tx1"/>
                </a:solidFill>
                <a:latin typeface="Arial Narrow" pitchFamily="34" charset="0"/>
              </a:rPr>
              <a:t>	</a:t>
            </a:r>
            <a:r>
              <a:rPr lang="en-US" sz="1400" dirty="0">
                <a:solidFill>
                  <a:schemeClr val="tx1"/>
                </a:solidFill>
                <a:latin typeface="Arial Narrow" pitchFamily="34" charset="0"/>
              </a:rPr>
              <a:t> &lt;bean id="</a:t>
            </a:r>
            <a:r>
              <a:rPr lang="en-US" sz="1400" dirty="0" err="1">
                <a:solidFill>
                  <a:schemeClr val="tx1"/>
                </a:solidFill>
                <a:latin typeface="Arial Narrow" pitchFamily="34" charset="0"/>
              </a:rPr>
              <a:t>emp_list</a:t>
            </a:r>
            <a:r>
              <a:rPr lang="en-US" sz="1400" dirty="0">
                <a:solidFill>
                  <a:schemeClr val="tx1"/>
                </a:solidFill>
                <a:latin typeface="Arial Narrow" pitchFamily="34" charset="0"/>
              </a:rPr>
              <a:t>“    class="pack_01_xml.EmpDao"&gt;</a:t>
            </a:r>
          </a:p>
          <a:p>
            <a:pPr lvl="1" algn="l">
              <a:defRPr/>
            </a:pPr>
            <a:r>
              <a:rPr lang="en-US" sz="1400" dirty="0">
                <a:solidFill>
                  <a:schemeClr val="tx1"/>
                </a:solidFill>
                <a:latin typeface="Arial Narrow" pitchFamily="34" charset="0"/>
              </a:rPr>
              <a:t>		&lt;property    name="</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b="1" dirty="0">
                <a:solidFill>
                  <a:schemeClr val="tx1"/>
                </a:solidFill>
                <a:latin typeface="Arial Narrow" pitchFamily="34" charset="0"/>
              </a:rPr>
              <a:t>ref="</a:t>
            </a:r>
            <a:r>
              <a:rPr lang="en-US" sz="1400" b="1" dirty="0" err="1">
                <a:solidFill>
                  <a:schemeClr val="tx1"/>
                </a:solidFill>
                <a:latin typeface="Arial Narrow" pitchFamily="34" charset="0"/>
              </a:rPr>
              <a:t>ds</a:t>
            </a:r>
            <a:r>
              <a:rPr lang="en-US" sz="1400" b="1" dirty="0">
                <a:solidFill>
                  <a:schemeClr val="tx1"/>
                </a:solidFill>
                <a:latin typeface="Arial Narrow" pitchFamily="34" charset="0"/>
              </a:rPr>
              <a:t>“ </a:t>
            </a:r>
            <a:r>
              <a:rPr lang="en-US" sz="1400" dirty="0">
                <a:solidFill>
                  <a:schemeClr val="tx1"/>
                </a:solidFill>
                <a:latin typeface="Arial Narrow" pitchFamily="34" charset="0"/>
              </a:rPr>
              <a:t>/&gt;</a:t>
            </a:r>
          </a:p>
          <a:p>
            <a:pPr lvl="1" algn="l">
              <a:defRPr/>
            </a:pPr>
            <a:r>
              <a:rPr lang="en-US" sz="1400" dirty="0">
                <a:solidFill>
                  <a:schemeClr val="tx1"/>
                </a:solidFill>
                <a:latin typeface="Arial Narrow" pitchFamily="34" charset="0"/>
              </a:rPr>
              <a:t>   	&lt;/bean&gt;</a:t>
            </a:r>
          </a:p>
          <a:p>
            <a:pPr lvl="1" algn="l">
              <a:defRPr/>
            </a:pPr>
            <a:endParaRPr lang="en-GB" sz="1400" dirty="0">
              <a:solidFill>
                <a:schemeClr val="tx1"/>
              </a:solidFill>
              <a:latin typeface="Arial Narrow" pitchFamily="34" charset="0"/>
            </a:endParaRPr>
          </a:p>
          <a:p>
            <a:pPr lvl="2" indent="-279400" algn="l">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b="1" dirty="0">
                <a:solidFill>
                  <a:schemeClr val="tx1"/>
                </a:solidFill>
                <a:latin typeface="Times New Roman" pitchFamily="18" charset="0"/>
              </a:rPr>
              <a:t>The ‘ref’ clause </a:t>
            </a:r>
            <a:r>
              <a:rPr lang="en-GB" sz="1400" b="1" dirty="0" err="1">
                <a:solidFill>
                  <a:schemeClr val="tx1"/>
                </a:solidFill>
                <a:latin typeface="Times New Roman" pitchFamily="18" charset="0"/>
              </a:rPr>
              <a:t>referes</a:t>
            </a:r>
            <a:r>
              <a:rPr lang="en-GB" sz="1400" b="1" dirty="0">
                <a:solidFill>
                  <a:schemeClr val="tx1"/>
                </a:solidFill>
                <a:latin typeface="Times New Roman" pitchFamily="18" charset="0"/>
              </a:rPr>
              <a:t> to </a:t>
            </a:r>
            <a:r>
              <a:rPr lang="en-GB" sz="1400" b="1" dirty="0" err="1">
                <a:solidFill>
                  <a:schemeClr val="tx1"/>
                </a:solidFill>
                <a:latin typeface="Times New Roman" pitchFamily="18" charset="0"/>
              </a:rPr>
              <a:t>DriverManager</a:t>
            </a:r>
            <a:r>
              <a:rPr lang="en-GB" sz="1400" b="1" dirty="0">
                <a:solidFill>
                  <a:schemeClr val="tx1"/>
                </a:solidFill>
                <a:latin typeface="Times New Roman" pitchFamily="18" charset="0"/>
              </a:rPr>
              <a:t> object and brings its reference to set in </a:t>
            </a:r>
            <a:r>
              <a:rPr lang="en-GB" sz="1400" b="1" dirty="0" err="1">
                <a:solidFill>
                  <a:schemeClr val="tx1"/>
                </a:solidFill>
                <a:latin typeface="Times New Roman" pitchFamily="18" charset="0"/>
              </a:rPr>
              <a:t>EmpDao</a:t>
            </a:r>
            <a:r>
              <a:rPr lang="en-GB" sz="1400" b="1" dirty="0">
                <a:solidFill>
                  <a:schemeClr val="tx1"/>
                </a:solidFill>
                <a:latin typeface="Times New Roman" pitchFamily="18" charset="0"/>
              </a:rPr>
              <a:t> by calling setter method </a:t>
            </a:r>
            <a:r>
              <a:rPr lang="en-GB" sz="1400" b="1" dirty="0" err="1">
                <a:solidFill>
                  <a:schemeClr val="tx1"/>
                </a:solidFill>
                <a:latin typeface="Times New Roman" pitchFamily="18" charset="0"/>
              </a:rPr>
              <a:t>setDataSource</a:t>
            </a:r>
            <a:r>
              <a:rPr lang="en-GB" sz="1400" b="1" dirty="0">
                <a:solidFill>
                  <a:schemeClr val="tx1"/>
                </a:solidFill>
                <a:latin typeface="Times New Roman" pitchFamily="18" charset="0"/>
              </a:rPr>
              <a:t>().</a:t>
            </a:r>
            <a:endParaRPr lang="en-GB"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400"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400"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402429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D8FD-2312-499F-9427-7C1B3B7F8150}"/>
              </a:ext>
            </a:extLst>
          </p:cNvPr>
          <p:cNvSpPr>
            <a:spLocks noGrp="1"/>
          </p:cNvSpPr>
          <p:nvPr>
            <p:ph type="title"/>
          </p:nvPr>
        </p:nvSpPr>
        <p:spPr/>
        <p:txBody>
          <a:bodyPr/>
          <a:lstStyle/>
          <a:p>
            <a:r>
              <a:rPr lang="en-US" dirty="0"/>
              <a:t>Annotations to declare beans</a:t>
            </a:r>
            <a:endParaRPr lang="en-IN" dirty="0"/>
          </a:p>
        </p:txBody>
      </p:sp>
      <p:sp>
        <p:nvSpPr>
          <p:cNvPr id="4" name="Text Box 2">
            <a:extLst>
              <a:ext uri="{FF2B5EF4-FFF2-40B4-BE49-F238E27FC236}">
                <a16:creationId xmlns:a16="http://schemas.microsoft.com/office/drawing/2014/main" id="{E9FAEBB1-DDCA-4FCC-8737-33A6D568460B}"/>
              </a:ext>
            </a:extLst>
          </p:cNvPr>
          <p:cNvSpPr txBox="1">
            <a:spLocks noChangeArrowheads="1"/>
          </p:cNvSpPr>
          <p:nvPr/>
        </p:nvSpPr>
        <p:spPr bwMode="auto">
          <a:xfrm>
            <a:off x="355072" y="3985693"/>
            <a:ext cx="8077200" cy="215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100000"/>
              </a:lnSpc>
              <a:spcBef>
                <a:spcPts val="500"/>
              </a:spcBef>
              <a:buFont typeface="Wingdings" panose="05000000000000000000" pitchFamily="2" charset="2"/>
              <a:buNone/>
            </a:pPr>
            <a:r>
              <a:rPr lang="en-GB" altLang="en-US" sz="2200" dirty="0">
                <a:solidFill>
                  <a:schemeClr val="tx1"/>
                </a:solidFill>
                <a:latin typeface="Times New Roman" panose="02020603050405020304" pitchFamily="18" charset="0"/>
              </a:rPr>
              <a:t>Different types of annotations document a bean for a specific functionality.</a:t>
            </a:r>
          </a:p>
          <a:p>
            <a:pPr lvl="1" algn="l" eaLnBrk="1" hangingPunct="1">
              <a:lnSpc>
                <a:spcPct val="100000"/>
              </a:lnSpc>
              <a:spcBef>
                <a:spcPts val="500"/>
              </a:spcBef>
              <a:buFont typeface="Arial" panose="020B0604020202020204" pitchFamily="34" charset="0"/>
              <a:buChar char="•"/>
            </a:pPr>
            <a:r>
              <a:rPr lang="en-GB" altLang="en-US" sz="2200" b="1" dirty="0">
                <a:solidFill>
                  <a:schemeClr val="tx1"/>
                </a:solidFill>
                <a:latin typeface="Times New Roman" panose="02020603050405020304" pitchFamily="18" charset="0"/>
              </a:rPr>
              <a:t>@ Service</a:t>
            </a:r>
            <a:r>
              <a:rPr lang="en-GB" altLang="en-US" sz="2200" dirty="0">
                <a:solidFill>
                  <a:schemeClr val="tx1"/>
                </a:solidFill>
                <a:latin typeface="Times New Roman" panose="02020603050405020304" pitchFamily="18" charset="0"/>
              </a:rPr>
              <a:t>: Bean having set of services.</a:t>
            </a:r>
          </a:p>
          <a:p>
            <a:pPr lvl="1" algn="l" eaLnBrk="1" hangingPunct="1">
              <a:lnSpc>
                <a:spcPct val="100000"/>
              </a:lnSpc>
              <a:spcBef>
                <a:spcPts val="500"/>
              </a:spcBef>
              <a:buFont typeface="Arial" panose="020B0604020202020204" pitchFamily="34" charset="0"/>
              <a:buChar char="•"/>
            </a:pPr>
            <a:r>
              <a:rPr lang="en-GB" altLang="en-US" sz="2200" b="1" dirty="0">
                <a:solidFill>
                  <a:schemeClr val="tx1"/>
                </a:solidFill>
                <a:latin typeface="Times New Roman" panose="02020603050405020304" pitchFamily="18" charset="0"/>
              </a:rPr>
              <a:t>@ Repository</a:t>
            </a:r>
            <a:r>
              <a:rPr lang="en-GB" altLang="en-US" sz="2200" dirty="0">
                <a:solidFill>
                  <a:schemeClr val="tx1"/>
                </a:solidFill>
                <a:latin typeface="Times New Roman" panose="02020603050405020304" pitchFamily="18" charset="0"/>
              </a:rPr>
              <a:t>: The DAO types of beans.</a:t>
            </a:r>
          </a:p>
          <a:p>
            <a:pPr lvl="1" algn="l" eaLnBrk="1" hangingPunct="1">
              <a:lnSpc>
                <a:spcPct val="100000"/>
              </a:lnSpc>
              <a:spcBef>
                <a:spcPts val="500"/>
              </a:spcBef>
              <a:buFont typeface="Arial" panose="020B0604020202020204" pitchFamily="34" charset="0"/>
              <a:buChar char="•"/>
            </a:pPr>
            <a:r>
              <a:rPr lang="en-GB" altLang="en-US" sz="2200" b="1" dirty="0">
                <a:solidFill>
                  <a:schemeClr val="tx1"/>
                </a:solidFill>
                <a:latin typeface="Times New Roman" panose="02020603050405020304" pitchFamily="18" charset="0"/>
              </a:rPr>
              <a:t>@ Controller</a:t>
            </a:r>
            <a:r>
              <a:rPr lang="en-GB" altLang="en-US" sz="2200" dirty="0">
                <a:solidFill>
                  <a:schemeClr val="tx1"/>
                </a:solidFill>
                <a:latin typeface="Times New Roman" panose="02020603050405020304" pitchFamily="18" charset="0"/>
              </a:rPr>
              <a:t>: The execution flow controlling </a:t>
            </a:r>
            <a:r>
              <a:rPr lang="en-GB" altLang="en-US" sz="2200" dirty="0" err="1">
                <a:solidFill>
                  <a:schemeClr val="tx1"/>
                </a:solidFill>
                <a:latin typeface="Times New Roman" panose="02020603050405020304" pitchFamily="18" charset="0"/>
              </a:rPr>
              <a:t>functionalilties</a:t>
            </a:r>
            <a:r>
              <a:rPr lang="en-GB" altLang="en-US" sz="2200" dirty="0">
                <a:solidFill>
                  <a:schemeClr val="tx1"/>
                </a:solidFill>
                <a:latin typeface="Times New Roman" panose="02020603050405020304" pitchFamily="18" charset="0"/>
              </a:rPr>
              <a:t>.</a:t>
            </a:r>
          </a:p>
        </p:txBody>
      </p:sp>
      <p:grpSp>
        <p:nvGrpSpPr>
          <p:cNvPr id="5" name="Group 24">
            <a:extLst>
              <a:ext uri="{FF2B5EF4-FFF2-40B4-BE49-F238E27FC236}">
                <a16:creationId xmlns:a16="http://schemas.microsoft.com/office/drawing/2014/main" id="{5D87282F-3B1F-432B-9423-3E9C7F64E6C5}"/>
              </a:ext>
            </a:extLst>
          </p:cNvPr>
          <p:cNvGrpSpPr>
            <a:grpSpLocks/>
          </p:cNvGrpSpPr>
          <p:nvPr/>
        </p:nvGrpSpPr>
        <p:grpSpPr bwMode="auto">
          <a:xfrm>
            <a:off x="1650472" y="1439862"/>
            <a:ext cx="8001000" cy="1989138"/>
            <a:chOff x="914400" y="1219200"/>
            <a:chExt cx="8001000" cy="1988454"/>
          </a:xfrm>
        </p:grpSpPr>
        <p:cxnSp>
          <p:nvCxnSpPr>
            <p:cNvPr id="6" name="Straight Connector 9">
              <a:extLst>
                <a:ext uri="{FF2B5EF4-FFF2-40B4-BE49-F238E27FC236}">
                  <a16:creationId xmlns:a16="http://schemas.microsoft.com/office/drawing/2014/main" id="{FEB8BB28-55B1-4399-BBA7-AD6F11B98510}"/>
                </a:ext>
              </a:extLst>
            </p:cNvPr>
            <p:cNvCxnSpPr>
              <a:cxnSpLocks noChangeShapeType="1"/>
              <a:stCxn id="18" idx="0"/>
              <a:endCxn id="16" idx="0"/>
            </p:cNvCxnSpPr>
            <p:nvPr/>
          </p:nvCxnSpPr>
          <p:spPr bwMode="auto">
            <a:xfrm rot="5400000" flipH="1" flipV="1">
              <a:off x="4876800" y="-526146"/>
              <a:ext cx="1588" cy="5486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7" name="Group 21">
              <a:extLst>
                <a:ext uri="{FF2B5EF4-FFF2-40B4-BE49-F238E27FC236}">
                  <a16:creationId xmlns:a16="http://schemas.microsoft.com/office/drawing/2014/main" id="{FBD895C4-2A97-4AA4-99F2-FB563F405057}"/>
                </a:ext>
              </a:extLst>
            </p:cNvPr>
            <p:cNvGrpSpPr>
              <a:grpSpLocks/>
            </p:cNvGrpSpPr>
            <p:nvPr/>
          </p:nvGrpSpPr>
          <p:grpSpPr bwMode="auto">
            <a:xfrm>
              <a:off x="914400" y="2217054"/>
              <a:ext cx="2514600" cy="990600"/>
              <a:chOff x="914400" y="2217054"/>
              <a:chExt cx="2514600" cy="990600"/>
            </a:xfrm>
          </p:grpSpPr>
          <p:sp>
            <p:nvSpPr>
              <p:cNvPr id="17" name="Rounded Rectangle 5">
                <a:extLst>
                  <a:ext uri="{FF2B5EF4-FFF2-40B4-BE49-F238E27FC236}">
                    <a16:creationId xmlns:a16="http://schemas.microsoft.com/office/drawing/2014/main" id="{E85E010A-07CF-4F12-A71B-2C8C179E812E}"/>
                  </a:ext>
                </a:extLst>
              </p:cNvPr>
              <p:cNvSpPr>
                <a:spLocks noChangeArrowheads="1"/>
              </p:cNvSpPr>
              <p:nvPr/>
            </p:nvSpPr>
            <p:spPr bwMode="auto">
              <a:xfrm>
                <a:off x="914400" y="2674254"/>
                <a:ext cx="2514600" cy="533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 Service</a:t>
                </a:r>
              </a:p>
            </p:txBody>
          </p:sp>
          <p:sp>
            <p:nvSpPr>
              <p:cNvPr id="18" name="Up Arrow 14">
                <a:extLst>
                  <a:ext uri="{FF2B5EF4-FFF2-40B4-BE49-F238E27FC236}">
                    <a16:creationId xmlns:a16="http://schemas.microsoft.com/office/drawing/2014/main" id="{578BBEB7-9FA2-4EDA-93AF-2468D573C55D}"/>
                  </a:ext>
                </a:extLst>
              </p:cNvPr>
              <p:cNvSpPr>
                <a:spLocks noChangeArrowheads="1"/>
              </p:cNvSpPr>
              <p:nvPr/>
            </p:nvSpPr>
            <p:spPr bwMode="auto">
              <a:xfrm flipH="1">
                <a:off x="1981200" y="2217054"/>
                <a:ext cx="304800" cy="457200"/>
              </a:xfrm>
              <a:prstGeom prst="up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nvGrpSpPr>
            <p:cNvPr id="8" name="Group 23">
              <a:extLst>
                <a:ext uri="{FF2B5EF4-FFF2-40B4-BE49-F238E27FC236}">
                  <a16:creationId xmlns:a16="http://schemas.microsoft.com/office/drawing/2014/main" id="{CE4DCEFF-2B92-4534-B786-14E7CB6CAD67}"/>
                </a:ext>
              </a:extLst>
            </p:cNvPr>
            <p:cNvGrpSpPr>
              <a:grpSpLocks/>
            </p:cNvGrpSpPr>
            <p:nvPr/>
          </p:nvGrpSpPr>
          <p:grpSpPr bwMode="auto">
            <a:xfrm>
              <a:off x="6400800" y="2217054"/>
              <a:ext cx="2514600" cy="990600"/>
              <a:chOff x="6400800" y="2217054"/>
              <a:chExt cx="2514600" cy="990600"/>
            </a:xfrm>
          </p:grpSpPr>
          <p:sp>
            <p:nvSpPr>
              <p:cNvPr id="15" name="Rounded Rectangle 7">
                <a:extLst>
                  <a:ext uri="{FF2B5EF4-FFF2-40B4-BE49-F238E27FC236}">
                    <a16:creationId xmlns:a16="http://schemas.microsoft.com/office/drawing/2014/main" id="{C35F28AB-9BFA-4C5E-8BA3-64DFA4B791AC}"/>
                  </a:ext>
                </a:extLst>
              </p:cNvPr>
              <p:cNvSpPr>
                <a:spLocks noChangeArrowheads="1"/>
              </p:cNvSpPr>
              <p:nvPr/>
            </p:nvSpPr>
            <p:spPr bwMode="auto">
              <a:xfrm>
                <a:off x="6400800" y="2674254"/>
                <a:ext cx="2514600" cy="533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 Controller</a:t>
                </a:r>
              </a:p>
            </p:txBody>
          </p:sp>
          <p:sp>
            <p:nvSpPr>
              <p:cNvPr id="16" name="Up Arrow 15">
                <a:extLst>
                  <a:ext uri="{FF2B5EF4-FFF2-40B4-BE49-F238E27FC236}">
                    <a16:creationId xmlns:a16="http://schemas.microsoft.com/office/drawing/2014/main" id="{CEFB64AA-871A-4D8F-A9DC-1566E786990A}"/>
                  </a:ext>
                </a:extLst>
              </p:cNvPr>
              <p:cNvSpPr>
                <a:spLocks noChangeArrowheads="1"/>
              </p:cNvSpPr>
              <p:nvPr/>
            </p:nvSpPr>
            <p:spPr bwMode="auto">
              <a:xfrm flipH="1">
                <a:off x="7467600" y="2217054"/>
                <a:ext cx="304800" cy="457200"/>
              </a:xfrm>
              <a:prstGeom prst="up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nvGrpSpPr>
            <p:cNvPr id="9" name="Group 22">
              <a:extLst>
                <a:ext uri="{FF2B5EF4-FFF2-40B4-BE49-F238E27FC236}">
                  <a16:creationId xmlns:a16="http://schemas.microsoft.com/office/drawing/2014/main" id="{3DB5537E-83A5-4111-A465-2B74CA64DE16}"/>
                </a:ext>
              </a:extLst>
            </p:cNvPr>
            <p:cNvGrpSpPr>
              <a:grpSpLocks/>
            </p:cNvGrpSpPr>
            <p:nvPr/>
          </p:nvGrpSpPr>
          <p:grpSpPr bwMode="auto">
            <a:xfrm>
              <a:off x="3657600" y="2217054"/>
              <a:ext cx="2514600" cy="990600"/>
              <a:chOff x="3657600" y="2217054"/>
              <a:chExt cx="2514600" cy="990600"/>
            </a:xfrm>
          </p:grpSpPr>
          <p:sp>
            <p:nvSpPr>
              <p:cNvPr id="13" name="Rounded Rectangle 6">
                <a:extLst>
                  <a:ext uri="{FF2B5EF4-FFF2-40B4-BE49-F238E27FC236}">
                    <a16:creationId xmlns:a16="http://schemas.microsoft.com/office/drawing/2014/main" id="{9C75FAEF-8497-41B7-9240-0421116F3D6C}"/>
                  </a:ext>
                </a:extLst>
              </p:cNvPr>
              <p:cNvSpPr>
                <a:spLocks noChangeArrowheads="1"/>
              </p:cNvSpPr>
              <p:nvPr/>
            </p:nvSpPr>
            <p:spPr bwMode="auto">
              <a:xfrm>
                <a:off x="3657600" y="2674254"/>
                <a:ext cx="2514600" cy="533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 Repository</a:t>
                </a:r>
              </a:p>
            </p:txBody>
          </p:sp>
          <p:sp>
            <p:nvSpPr>
              <p:cNvPr id="14" name="Up Arrow 16">
                <a:extLst>
                  <a:ext uri="{FF2B5EF4-FFF2-40B4-BE49-F238E27FC236}">
                    <a16:creationId xmlns:a16="http://schemas.microsoft.com/office/drawing/2014/main" id="{D6B472DA-C3A9-4981-8EA7-B1052AF1BD1E}"/>
                  </a:ext>
                </a:extLst>
              </p:cNvPr>
              <p:cNvSpPr>
                <a:spLocks noChangeArrowheads="1"/>
              </p:cNvSpPr>
              <p:nvPr/>
            </p:nvSpPr>
            <p:spPr bwMode="auto">
              <a:xfrm flipH="1">
                <a:off x="4724400" y="2217054"/>
                <a:ext cx="304800" cy="457200"/>
              </a:xfrm>
              <a:prstGeom prst="up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nvGrpSpPr>
            <p:cNvPr id="10" name="Group 20">
              <a:extLst>
                <a:ext uri="{FF2B5EF4-FFF2-40B4-BE49-F238E27FC236}">
                  <a16:creationId xmlns:a16="http://schemas.microsoft.com/office/drawing/2014/main" id="{675CBFB7-413C-4CD5-AC5D-33DA782A5969}"/>
                </a:ext>
              </a:extLst>
            </p:cNvPr>
            <p:cNvGrpSpPr>
              <a:grpSpLocks/>
            </p:cNvGrpSpPr>
            <p:nvPr/>
          </p:nvGrpSpPr>
          <p:grpSpPr bwMode="auto">
            <a:xfrm>
              <a:off x="3581400" y="1219200"/>
              <a:ext cx="2514600" cy="997854"/>
              <a:chOff x="3581400" y="1219200"/>
              <a:chExt cx="2514600" cy="997854"/>
            </a:xfrm>
          </p:grpSpPr>
          <p:sp>
            <p:nvSpPr>
              <p:cNvPr id="11" name="Rounded Rectangle 4">
                <a:extLst>
                  <a:ext uri="{FF2B5EF4-FFF2-40B4-BE49-F238E27FC236}">
                    <a16:creationId xmlns:a16="http://schemas.microsoft.com/office/drawing/2014/main" id="{3207F63F-B280-453F-96C2-B6989DCF2947}"/>
                  </a:ext>
                </a:extLst>
              </p:cNvPr>
              <p:cNvSpPr>
                <a:spLocks noChangeArrowheads="1"/>
              </p:cNvSpPr>
              <p:nvPr/>
            </p:nvSpPr>
            <p:spPr bwMode="auto">
              <a:xfrm>
                <a:off x="3581400" y="1219200"/>
                <a:ext cx="2514600" cy="533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 Component</a:t>
                </a:r>
              </a:p>
            </p:txBody>
          </p:sp>
          <p:sp>
            <p:nvSpPr>
              <p:cNvPr id="12" name="Up Arrow 17">
                <a:extLst>
                  <a:ext uri="{FF2B5EF4-FFF2-40B4-BE49-F238E27FC236}">
                    <a16:creationId xmlns:a16="http://schemas.microsoft.com/office/drawing/2014/main" id="{C0059D4A-90C1-4587-90D4-07EB4CDA2622}"/>
                  </a:ext>
                </a:extLst>
              </p:cNvPr>
              <p:cNvSpPr>
                <a:spLocks noChangeArrowheads="1"/>
              </p:cNvSpPr>
              <p:nvPr/>
            </p:nvSpPr>
            <p:spPr bwMode="auto">
              <a:xfrm flipH="1">
                <a:off x="4724400" y="1759854"/>
                <a:ext cx="304800" cy="457200"/>
              </a:xfrm>
              <a:prstGeom prst="up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spTree>
    <p:extLst>
      <p:ext uri="{BB962C8B-B14F-4D97-AF65-F5344CB8AC3E}">
        <p14:creationId xmlns:p14="http://schemas.microsoft.com/office/powerpoint/2010/main" val="233884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1CF8-DA7C-431E-9D4C-4643F19950D3}"/>
              </a:ext>
            </a:extLst>
          </p:cNvPr>
          <p:cNvSpPr>
            <a:spLocks noGrp="1"/>
          </p:cNvSpPr>
          <p:nvPr>
            <p:ph type="title"/>
          </p:nvPr>
        </p:nvSpPr>
        <p:spPr/>
        <p:txBody>
          <a:bodyPr/>
          <a:lstStyle/>
          <a:p>
            <a:r>
              <a:rPr lang="en-US" dirty="0"/>
              <a:t>Annotations to declare beans</a:t>
            </a:r>
            <a:endParaRPr lang="en-IN" dirty="0"/>
          </a:p>
        </p:txBody>
      </p:sp>
      <p:sp>
        <p:nvSpPr>
          <p:cNvPr id="4" name="Text Box 2">
            <a:extLst>
              <a:ext uri="{FF2B5EF4-FFF2-40B4-BE49-F238E27FC236}">
                <a16:creationId xmlns:a16="http://schemas.microsoft.com/office/drawing/2014/main" id="{B8639791-D8E5-446D-AF60-BEC8D2FF155F}"/>
              </a:ext>
            </a:extLst>
          </p:cNvPr>
          <p:cNvSpPr txBox="1">
            <a:spLocks noChangeArrowheads="1"/>
          </p:cNvSpPr>
          <p:nvPr/>
        </p:nvSpPr>
        <p:spPr bwMode="auto">
          <a:xfrm>
            <a:off x="395785" y="1405466"/>
            <a:ext cx="8077200" cy="4478867"/>
          </a:xfrm>
          <a:prstGeom prst="rect">
            <a:avLst/>
          </a:prstGeom>
          <a:noFill/>
          <a:ln w="9525">
            <a:noFill/>
            <a:round/>
            <a:headEnd/>
            <a:tailEnd/>
          </a:ln>
        </p:spPr>
        <p:txBody>
          <a:bodyPr lIns="90000" tIns="46800" rIns="90000" bIns="46800"/>
          <a:lstStyle/>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dirty="0">
                <a:solidFill>
                  <a:srgbClr val="000000"/>
                </a:solidFill>
                <a:latin typeface="Times New Roman" pitchFamily="18" charset="0"/>
              </a:rPr>
              <a:t>Bean Declaration...</a:t>
            </a:r>
          </a:p>
          <a:p>
            <a:pPr algn="l">
              <a:defRPr/>
            </a:pPr>
            <a:r>
              <a:rPr lang="en-US" sz="1600" b="1" dirty="0">
                <a:solidFill>
                  <a:schemeClr val="tx1"/>
                </a:solidFill>
              </a:rPr>
              <a:t>	</a:t>
            </a:r>
            <a:r>
              <a:rPr lang="en-US" b="1" dirty="0">
                <a:solidFill>
                  <a:schemeClr val="tx1"/>
                </a:solidFill>
                <a:latin typeface="Arial Narrow" pitchFamily="34" charset="0"/>
              </a:rPr>
              <a:t>@Service ("</a:t>
            </a:r>
            <a:r>
              <a:rPr lang="en-US" b="1" dirty="0" err="1">
                <a:solidFill>
                  <a:schemeClr val="tx1"/>
                </a:solidFill>
                <a:latin typeface="Arial Narrow" pitchFamily="34" charset="0"/>
              </a:rPr>
              <a:t>empEntity</a:t>
            </a:r>
            <a:r>
              <a:rPr lang="en-US" b="1" dirty="0">
                <a:solidFill>
                  <a:schemeClr val="tx1"/>
                </a:solidFill>
                <a:latin typeface="Arial Narrow" pitchFamily="34" charset="0"/>
              </a:rPr>
              <a:t>")</a:t>
            </a:r>
          </a:p>
          <a:p>
            <a:pPr algn="l">
              <a:defRPr/>
            </a:pPr>
            <a:r>
              <a:rPr lang="en-US" b="1" dirty="0">
                <a:solidFill>
                  <a:schemeClr val="tx1"/>
                </a:solidFill>
                <a:latin typeface="Arial Narrow" pitchFamily="34" charset="0"/>
              </a:rPr>
              <a:t>	@Scope ("prototype")</a:t>
            </a:r>
          </a:p>
          <a:p>
            <a:pPr algn="l">
              <a:defRPr/>
            </a:pPr>
            <a:r>
              <a:rPr lang="en-US" b="1" dirty="0">
                <a:solidFill>
                  <a:schemeClr val="tx1"/>
                </a:solidFill>
                <a:latin typeface="Arial Narrow" pitchFamily="34" charset="0"/>
              </a:rPr>
              <a:t>	</a:t>
            </a:r>
            <a:r>
              <a:rPr lang="en-US" dirty="0">
                <a:solidFill>
                  <a:schemeClr val="tx1"/>
                </a:solidFill>
                <a:latin typeface="Arial Narrow" pitchFamily="34" charset="0"/>
              </a:rPr>
              <a:t>public class </a:t>
            </a:r>
            <a:r>
              <a:rPr lang="en-US" dirty="0" err="1">
                <a:solidFill>
                  <a:schemeClr val="tx1"/>
                </a:solidFill>
                <a:latin typeface="Arial Narrow" pitchFamily="34" charset="0"/>
              </a:rPr>
              <a:t>EmpBean</a:t>
            </a:r>
            <a:r>
              <a:rPr lang="en-US" dirty="0">
                <a:solidFill>
                  <a:schemeClr val="tx1"/>
                </a:solidFill>
                <a:latin typeface="Arial Narrow" pitchFamily="34" charset="0"/>
              </a:rPr>
              <a:t> {</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rgbClr val="000000"/>
                </a:solidFill>
                <a:latin typeface="Arial Narrow" pitchFamily="34" charset="0"/>
              </a:rPr>
              <a:t>}</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b="1" dirty="0">
                <a:solidFill>
                  <a:srgbClr val="000000"/>
                </a:solidFill>
                <a:latin typeface="Times New Roman" pitchFamily="18" charset="0"/>
              </a:rPr>
              <a:t>The XML description</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b="1" dirty="0">
                <a:solidFill>
                  <a:schemeClr val="tx1"/>
                </a:solidFill>
                <a:latin typeface="Arial Narrow" pitchFamily="34" charset="0"/>
              </a:rPr>
              <a:t>&lt;</a:t>
            </a:r>
            <a:r>
              <a:rPr lang="en-US" b="1" dirty="0" err="1">
                <a:solidFill>
                  <a:schemeClr val="tx1"/>
                </a:solidFill>
                <a:latin typeface="Arial Narrow" pitchFamily="34" charset="0"/>
              </a:rPr>
              <a:t>context:component</a:t>
            </a:r>
            <a:r>
              <a:rPr lang="en-US" b="1" dirty="0">
                <a:solidFill>
                  <a:schemeClr val="tx1"/>
                </a:solidFill>
                <a:latin typeface="Arial Narrow" pitchFamily="34" charset="0"/>
              </a:rPr>
              <a:t>-scan base-package="pack_02_annot" /&gt;</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b="1" dirty="0">
              <a:solidFill>
                <a:schemeClr val="tx1"/>
              </a:solidFill>
              <a:latin typeface="Arial Narrow" pitchFamily="34" charset="0"/>
            </a:endParaRPr>
          </a:p>
          <a:p>
            <a:pPr marL="736600" lvl="1" indent="-279400" algn="l">
              <a:lnSpc>
                <a:spcPct val="100000"/>
              </a:lnSpc>
              <a:spcBef>
                <a:spcPts val="5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a:solidFill>
                  <a:schemeClr val="tx1"/>
                </a:solidFill>
                <a:latin typeface="+mn-lt"/>
              </a:rPr>
              <a:t>Bean is not declared in xml.  The full name of a package container containing bean is declared.</a:t>
            </a:r>
          </a:p>
          <a:p>
            <a:pPr marL="736600" lvl="1" indent="-279400" algn="l">
              <a:lnSpc>
                <a:spcPct val="100000"/>
              </a:lnSpc>
              <a:spcBef>
                <a:spcPts val="5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a:solidFill>
                  <a:schemeClr val="tx1"/>
                </a:solidFill>
                <a:latin typeface="+mn-lt"/>
              </a:rPr>
              <a:t>Allows more than one component-scan declarations to declare more than one package containers for multiple beans.</a:t>
            </a:r>
            <a:endParaRPr lang="en-GB" dirty="0">
              <a:solidFill>
                <a:srgbClr val="000000"/>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endParaRPr>
          </a:p>
        </p:txBody>
      </p:sp>
    </p:spTree>
    <p:extLst>
      <p:ext uri="{BB962C8B-B14F-4D97-AF65-F5344CB8AC3E}">
        <p14:creationId xmlns:p14="http://schemas.microsoft.com/office/powerpoint/2010/main" val="281722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7364-4758-4A4F-91B0-A1A564B17972}"/>
              </a:ext>
            </a:extLst>
          </p:cNvPr>
          <p:cNvSpPr>
            <a:spLocks noGrp="1"/>
          </p:cNvSpPr>
          <p:nvPr>
            <p:ph type="title"/>
          </p:nvPr>
        </p:nvSpPr>
        <p:spPr/>
        <p:txBody>
          <a:bodyPr/>
          <a:lstStyle/>
          <a:p>
            <a:r>
              <a:rPr lang="en-US" dirty="0"/>
              <a:t>Bean Creation using Java Config</a:t>
            </a:r>
            <a:endParaRPr lang="en-IN" dirty="0"/>
          </a:p>
        </p:txBody>
      </p:sp>
      <p:sp>
        <p:nvSpPr>
          <p:cNvPr id="4" name="Text Box 2">
            <a:extLst>
              <a:ext uri="{FF2B5EF4-FFF2-40B4-BE49-F238E27FC236}">
                <a16:creationId xmlns:a16="http://schemas.microsoft.com/office/drawing/2014/main" id="{D233D60D-0091-4E8D-A7A5-5E4DCA4010D7}"/>
              </a:ext>
            </a:extLst>
          </p:cNvPr>
          <p:cNvSpPr txBox="1">
            <a:spLocks noChangeArrowheads="1"/>
          </p:cNvSpPr>
          <p:nvPr/>
        </p:nvSpPr>
        <p:spPr bwMode="auto">
          <a:xfrm>
            <a:off x="550333" y="1337733"/>
            <a:ext cx="8077200" cy="5410200"/>
          </a:xfrm>
          <a:prstGeom prst="rect">
            <a:avLst/>
          </a:prstGeom>
          <a:noFill/>
          <a:ln w="9525">
            <a:noFill/>
            <a:round/>
            <a:headEnd/>
            <a:tailEnd/>
          </a:ln>
        </p:spPr>
        <p:txBody>
          <a:bodyPr lIns="90000" tIns="46800" rIns="90000" bIns="46800"/>
          <a:lstStyle/>
          <a:p>
            <a:pPr algn="l">
              <a:defRPr/>
            </a:pPr>
            <a:r>
              <a:rPr lang="en-US" sz="1400" dirty="0">
                <a:solidFill>
                  <a:schemeClr val="tx1"/>
                </a:solidFill>
                <a:latin typeface="+mn-lt"/>
              </a:rPr>
              <a:t>Configuration using Java Code</a:t>
            </a:r>
          </a:p>
          <a:p>
            <a:pPr algn="l">
              <a:defRPr/>
            </a:pPr>
            <a:r>
              <a:rPr lang="en-US" sz="1400" b="1" dirty="0">
                <a:solidFill>
                  <a:schemeClr val="tx1"/>
                </a:solidFill>
                <a:latin typeface="Arial Narrow" pitchFamily="34" charset="0"/>
              </a:rPr>
              <a:t>@Configuration</a:t>
            </a:r>
          </a:p>
          <a:p>
            <a:pPr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AppConfig</a:t>
            </a:r>
            <a:r>
              <a:rPr lang="en-US" sz="1400" dirty="0">
                <a:solidFill>
                  <a:schemeClr val="tx1"/>
                </a:solidFill>
                <a:latin typeface="Arial Narrow" pitchFamily="34" charset="0"/>
              </a:rPr>
              <a:t> {</a:t>
            </a:r>
          </a:p>
          <a:p>
            <a:pPr algn="l">
              <a:defRPr/>
            </a:pPr>
            <a:endParaRPr lang="en-US" sz="1400" dirty="0">
              <a:solidFill>
                <a:schemeClr val="tx1"/>
              </a:solidFill>
              <a:latin typeface="Arial Narrow" pitchFamily="34" charset="0"/>
            </a:endParaRPr>
          </a:p>
          <a:p>
            <a:pPr lvl="1" algn="l">
              <a:defRPr/>
            </a:pPr>
            <a:r>
              <a:rPr lang="en-US" sz="1400" b="1" dirty="0">
                <a:solidFill>
                  <a:schemeClr val="tx1"/>
                </a:solidFill>
                <a:latin typeface="Arial Narrow" pitchFamily="34" charset="0"/>
              </a:rPr>
              <a:t>@Bean</a:t>
            </a:r>
          </a:p>
          <a:p>
            <a:pPr lvl="1" algn="l">
              <a:defRPr/>
            </a:pPr>
            <a:r>
              <a:rPr lang="en-US" sz="1400" dirty="0">
                <a:solidFill>
                  <a:schemeClr val="tx1"/>
                </a:solidFill>
                <a:latin typeface="Arial Narrow" pitchFamily="34" charset="0"/>
              </a:rPr>
              <a:t>public </a:t>
            </a:r>
            <a:r>
              <a:rPr lang="en-US" sz="1400" dirty="0" err="1">
                <a:solidFill>
                  <a:schemeClr val="tx1"/>
                </a:solidFill>
                <a:latin typeface="Arial Narrow" pitchFamily="34" charset="0"/>
              </a:rPr>
              <a:t>CustomerService</a:t>
            </a:r>
            <a:r>
              <a:rPr lang="en-US" sz="1400" dirty="0">
                <a:solidFill>
                  <a:schemeClr val="tx1"/>
                </a:solidFill>
                <a:latin typeface="Arial Narrow" pitchFamily="34" charset="0"/>
              </a:rPr>
              <a:t> </a:t>
            </a:r>
            <a:r>
              <a:rPr lang="en-US" sz="1400" b="1" dirty="0" err="1">
                <a:solidFill>
                  <a:schemeClr val="tx1"/>
                </a:solidFill>
                <a:latin typeface="Arial Narrow" pitchFamily="34" charset="0"/>
              </a:rPr>
              <a:t>customerService</a:t>
            </a:r>
            <a:r>
              <a:rPr lang="en-US" sz="1400" b="1" dirty="0">
                <a:solidFill>
                  <a:schemeClr val="tx1"/>
                </a:solidFill>
                <a:latin typeface="Arial Narrow" pitchFamily="34" charset="0"/>
              </a:rPr>
              <a:t>() </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return new </a:t>
            </a:r>
            <a:r>
              <a:rPr lang="en-US" sz="1400" dirty="0" err="1">
                <a:solidFill>
                  <a:schemeClr val="tx1"/>
                </a:solidFill>
                <a:latin typeface="Arial Narrow" pitchFamily="34" charset="0"/>
              </a:rPr>
              <a:t>CustomerServiceImpl</a:t>
            </a:r>
            <a:r>
              <a:rPr lang="en-US" sz="1400" dirty="0">
                <a:solidFill>
                  <a:schemeClr val="tx1"/>
                </a:solidFill>
                <a:latin typeface="Arial Narrow" pitchFamily="34" charset="0"/>
              </a:rPr>
              <a:t>();</a:t>
            </a:r>
          </a:p>
          <a:p>
            <a:pPr lvl="1"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a:t>
            </a:r>
          </a:p>
          <a:p>
            <a:pPr lvl="1" algn="l">
              <a:defRPr/>
            </a:pPr>
            <a:r>
              <a:rPr lang="en-US" sz="1400" b="1" dirty="0">
                <a:solidFill>
                  <a:schemeClr val="tx1"/>
                </a:solidFill>
                <a:latin typeface="Arial Narrow" pitchFamily="34" charset="0"/>
              </a:rPr>
              <a:t>@Bean</a:t>
            </a:r>
          </a:p>
          <a:p>
            <a:pPr lvl="1" algn="l">
              <a:defRPr/>
            </a:pPr>
            <a:r>
              <a:rPr lang="en-US" sz="1400" dirty="0">
                <a:solidFill>
                  <a:schemeClr val="tx1"/>
                </a:solidFill>
                <a:latin typeface="Arial Narrow" pitchFamily="34" charset="0"/>
              </a:rPr>
              <a:t>public </a:t>
            </a:r>
            <a:r>
              <a:rPr lang="en-US" sz="1400" dirty="0" err="1">
                <a:solidFill>
                  <a:schemeClr val="tx1"/>
                </a:solidFill>
                <a:latin typeface="Arial Narrow" pitchFamily="34" charset="0"/>
              </a:rPr>
              <a:t>BankService</a:t>
            </a:r>
            <a:r>
              <a:rPr lang="en-US" sz="1400" dirty="0">
                <a:solidFill>
                  <a:schemeClr val="tx1"/>
                </a:solidFill>
                <a:latin typeface="Arial Narrow" pitchFamily="34" charset="0"/>
              </a:rPr>
              <a:t> </a:t>
            </a:r>
            <a:r>
              <a:rPr lang="en-US" sz="1400" b="1" dirty="0" err="1">
                <a:solidFill>
                  <a:schemeClr val="tx1"/>
                </a:solidFill>
                <a:latin typeface="Arial Narrow" pitchFamily="34" charset="0"/>
              </a:rPr>
              <a:t>bankService</a:t>
            </a:r>
            <a:r>
              <a:rPr lang="en-US" sz="1400" b="1" dirty="0">
                <a:solidFill>
                  <a:schemeClr val="tx1"/>
                </a:solidFill>
                <a:latin typeface="Arial Narrow" pitchFamily="34" charset="0"/>
              </a:rPr>
              <a:t>() </a:t>
            </a:r>
            <a:r>
              <a:rPr lang="en-US" sz="1400" dirty="0">
                <a:solidFill>
                  <a:schemeClr val="tx1"/>
                </a:solidFill>
                <a:latin typeface="Arial Narrow" pitchFamily="34" charset="0"/>
              </a:rPr>
              <a:t>{</a:t>
            </a:r>
          </a:p>
          <a:p>
            <a:pPr lvl="2" algn="l">
              <a:defRPr/>
            </a:pPr>
            <a:r>
              <a:rPr lang="en-US" sz="1400" dirty="0" err="1">
                <a:solidFill>
                  <a:schemeClr val="tx1"/>
                </a:solidFill>
                <a:latin typeface="Arial Narrow" pitchFamily="34" charset="0"/>
              </a:rPr>
              <a:t>BankServiceImpl</a:t>
            </a:r>
            <a:r>
              <a:rPr lang="en-US" sz="1400" dirty="0">
                <a:solidFill>
                  <a:schemeClr val="tx1"/>
                </a:solidFill>
                <a:latin typeface="Arial Narrow" pitchFamily="34" charset="0"/>
              </a:rPr>
              <a:t> </a:t>
            </a:r>
            <a:r>
              <a:rPr lang="en-US" sz="1400" dirty="0" err="1">
                <a:solidFill>
                  <a:schemeClr val="tx1"/>
                </a:solidFill>
                <a:latin typeface="Arial Narrow" pitchFamily="34" charset="0"/>
              </a:rPr>
              <a:t>bankService</a:t>
            </a:r>
            <a:r>
              <a:rPr lang="en-US" sz="1400" dirty="0">
                <a:solidFill>
                  <a:schemeClr val="tx1"/>
                </a:solidFill>
                <a:latin typeface="Arial Narrow" pitchFamily="34" charset="0"/>
              </a:rPr>
              <a:t> = new </a:t>
            </a:r>
            <a:r>
              <a:rPr lang="en-US" sz="1400" dirty="0" err="1">
                <a:solidFill>
                  <a:schemeClr val="tx1"/>
                </a:solidFill>
                <a:latin typeface="Arial Narrow" pitchFamily="34" charset="0"/>
              </a:rPr>
              <a:t>BankServiceImpl</a:t>
            </a:r>
            <a:r>
              <a:rPr lang="en-US" sz="1400" dirty="0">
                <a:solidFill>
                  <a:schemeClr val="tx1"/>
                </a:solidFill>
                <a:latin typeface="Arial Narrow" pitchFamily="34" charset="0"/>
              </a:rPr>
              <a:t>();</a:t>
            </a:r>
          </a:p>
          <a:p>
            <a:pPr lvl="2" algn="l">
              <a:defRPr/>
            </a:pPr>
            <a:r>
              <a:rPr lang="en-US" sz="1400" dirty="0" err="1">
                <a:solidFill>
                  <a:schemeClr val="tx1"/>
                </a:solidFill>
                <a:latin typeface="Arial Narrow" pitchFamily="34" charset="0"/>
              </a:rPr>
              <a:t>bankService.setCustomerService</a:t>
            </a:r>
            <a:r>
              <a:rPr lang="en-US" sz="1400" dirty="0">
                <a:solidFill>
                  <a:schemeClr val="tx1"/>
                </a:solidFill>
                <a:latin typeface="Arial Narrow" pitchFamily="34" charset="0"/>
              </a:rPr>
              <a:t>(</a:t>
            </a:r>
            <a:r>
              <a:rPr lang="en-US" sz="1400" dirty="0" err="1">
                <a:solidFill>
                  <a:schemeClr val="tx1"/>
                </a:solidFill>
                <a:latin typeface="Arial Narrow" pitchFamily="34" charset="0"/>
              </a:rPr>
              <a:t>customerService</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return </a:t>
            </a:r>
            <a:r>
              <a:rPr lang="en-US" sz="1400" dirty="0" err="1">
                <a:solidFill>
                  <a:schemeClr val="tx1"/>
                </a:solidFill>
                <a:latin typeface="Arial Narrow" pitchFamily="34" charset="0"/>
              </a:rPr>
              <a:t>bankService</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a:t>
            </a:r>
          </a:p>
          <a:p>
            <a:pPr algn="l">
              <a:defRPr/>
            </a:pPr>
            <a:r>
              <a:rPr lang="en-US" sz="1400"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mn-lt"/>
              </a:rPr>
              <a:t>Client Code…</a:t>
            </a:r>
            <a:endParaRPr lang="en-GB" sz="1400" dirty="0">
              <a:solidFill>
                <a:schemeClr val="tx1"/>
              </a:solidFill>
              <a:latin typeface="+mn-lt"/>
            </a:endParaRPr>
          </a:p>
          <a:p>
            <a:pPr algn="l">
              <a:defRPr/>
            </a:pPr>
            <a:r>
              <a:rPr lang="en-US" sz="1400" dirty="0" err="1">
                <a:solidFill>
                  <a:schemeClr val="tx1"/>
                </a:solidFill>
                <a:latin typeface="Arial Narrow" pitchFamily="34" charset="0"/>
              </a:rPr>
              <a:t>ApplicationContext</a:t>
            </a:r>
            <a:r>
              <a:rPr lang="en-US" sz="1400" dirty="0">
                <a:solidFill>
                  <a:schemeClr val="tx1"/>
                </a:solidFill>
                <a:latin typeface="Arial Narrow" pitchFamily="34" charset="0"/>
              </a:rPr>
              <a:t> </a:t>
            </a:r>
            <a:r>
              <a:rPr lang="en-US" sz="1400" dirty="0" err="1">
                <a:solidFill>
                  <a:schemeClr val="tx1"/>
                </a:solidFill>
                <a:latin typeface="Arial Narrow" pitchFamily="34" charset="0"/>
              </a:rPr>
              <a:t>ctx</a:t>
            </a:r>
            <a:r>
              <a:rPr lang="en-US" sz="1400" dirty="0">
                <a:solidFill>
                  <a:schemeClr val="tx1"/>
                </a:solidFill>
                <a:latin typeface="Arial Narrow" pitchFamily="34" charset="0"/>
              </a:rPr>
              <a:t> = </a:t>
            </a:r>
            <a:r>
              <a:rPr lang="en-US" sz="1400" b="1" dirty="0">
                <a:solidFill>
                  <a:schemeClr val="tx1"/>
                </a:solidFill>
                <a:latin typeface="Arial Narrow" pitchFamily="34" charset="0"/>
              </a:rPr>
              <a:t>new </a:t>
            </a:r>
            <a:r>
              <a:rPr lang="en-US" sz="1400" b="1" dirty="0" err="1">
                <a:solidFill>
                  <a:schemeClr val="tx1"/>
                </a:solidFill>
                <a:latin typeface="Arial Narrow" pitchFamily="34" charset="0"/>
              </a:rPr>
              <a:t>AnnotationConfigApplicationContext</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AppConfig.class</a:t>
            </a:r>
            <a:r>
              <a:rPr lang="en-US" sz="1400" b="1"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algn="l">
              <a:defRPr/>
            </a:pPr>
            <a:r>
              <a:rPr lang="en-US" sz="1400" dirty="0" err="1">
                <a:solidFill>
                  <a:schemeClr val="tx1"/>
                </a:solidFill>
                <a:latin typeface="Arial Narrow" pitchFamily="34" charset="0"/>
              </a:rPr>
              <a:t>BankService</a:t>
            </a:r>
            <a:r>
              <a:rPr lang="en-US" sz="1400" dirty="0">
                <a:solidFill>
                  <a:schemeClr val="tx1"/>
                </a:solidFill>
                <a:latin typeface="Arial Narrow" pitchFamily="34" charset="0"/>
              </a:rPr>
              <a:t> </a:t>
            </a:r>
            <a:r>
              <a:rPr lang="en-US" sz="1400" dirty="0" err="1">
                <a:solidFill>
                  <a:schemeClr val="tx1"/>
                </a:solidFill>
                <a:latin typeface="Arial Narrow" pitchFamily="34" charset="0"/>
              </a:rPr>
              <a:t>bankService</a:t>
            </a:r>
            <a:r>
              <a:rPr lang="en-US" sz="1400" dirty="0">
                <a:solidFill>
                  <a:schemeClr val="tx1"/>
                </a:solidFill>
                <a:latin typeface="Arial Narrow" pitchFamily="34" charset="0"/>
              </a:rPr>
              <a:t> = </a:t>
            </a:r>
            <a:r>
              <a:rPr lang="en-US" sz="1400" dirty="0" err="1">
                <a:solidFill>
                  <a:schemeClr val="tx1"/>
                </a:solidFill>
                <a:latin typeface="Arial Narrow" pitchFamily="34" charset="0"/>
              </a:rPr>
              <a:t>ctx.getBean</a:t>
            </a:r>
            <a:r>
              <a:rPr lang="en-US" sz="1400" dirty="0">
                <a:solidFill>
                  <a:schemeClr val="tx1"/>
                </a:solidFill>
                <a:latin typeface="Arial Narrow" pitchFamily="34" charset="0"/>
              </a:rPr>
              <a:t>("</a:t>
            </a:r>
            <a:r>
              <a:rPr lang="en-US" sz="1400" b="1" dirty="0" err="1">
                <a:solidFill>
                  <a:schemeClr val="tx1"/>
                </a:solidFill>
                <a:latin typeface="Arial Narrow" pitchFamily="34" charset="0"/>
              </a:rPr>
              <a:t>bankService</a:t>
            </a:r>
            <a:r>
              <a:rPr lang="en-US" sz="1400" dirty="0">
                <a:solidFill>
                  <a:schemeClr val="tx1"/>
                </a:solidFill>
                <a:latin typeface="Arial Narrow" pitchFamily="34" charset="0"/>
              </a:rPr>
              <a:t>", </a:t>
            </a:r>
            <a:r>
              <a:rPr lang="en-US" sz="1400" dirty="0" err="1">
                <a:solidFill>
                  <a:schemeClr val="tx1"/>
                </a:solidFill>
                <a:latin typeface="Arial Narrow" pitchFamily="34" charset="0"/>
              </a:rPr>
              <a:t>BankService.class</a:t>
            </a:r>
            <a:r>
              <a:rPr lang="en-US" sz="1400" dirty="0">
                <a:solidFill>
                  <a:schemeClr val="tx1"/>
                </a:solidFill>
                <a:latin typeface="Arial Narrow" pitchFamily="34" charset="0"/>
              </a:rPr>
              <a:t>)</a:t>
            </a:r>
            <a:r>
              <a:rPr lang="en-US" sz="1400" b="1" dirty="0">
                <a:solidFill>
                  <a:schemeClr val="tx1"/>
                </a:solidFill>
                <a:latin typeface="Arial Narrow" pitchFamily="34" charset="0"/>
              </a:rPr>
              <a:t>;</a:t>
            </a:r>
            <a:endParaRPr lang="en-US" sz="1400" dirty="0">
              <a:solidFill>
                <a:schemeClr val="tx1"/>
              </a:solidFill>
              <a:latin typeface="Arial Narrow" pitchFamily="34" charset="0"/>
            </a:endParaRPr>
          </a:p>
          <a:p>
            <a:pPr algn="l">
              <a:defRPr/>
            </a:pPr>
            <a:endParaRPr lang="en-US" sz="1400" i="1" dirty="0">
              <a:solidFill>
                <a:schemeClr val="tx1"/>
              </a:solidFill>
              <a:latin typeface="Arial Narrow" pitchFamily="34" charset="0"/>
            </a:endParaRPr>
          </a:p>
          <a:p>
            <a:pPr algn="l">
              <a:defRPr/>
            </a:pPr>
            <a:r>
              <a:rPr lang="en-US" sz="1400" dirty="0" err="1">
                <a:solidFill>
                  <a:schemeClr val="tx1"/>
                </a:solidFill>
                <a:latin typeface="Arial Narrow" pitchFamily="34" charset="0"/>
              </a:rPr>
              <a:t>CustomerService</a:t>
            </a:r>
            <a:r>
              <a:rPr lang="en-US" sz="1400" dirty="0">
                <a:solidFill>
                  <a:schemeClr val="tx1"/>
                </a:solidFill>
                <a:latin typeface="Arial Narrow" pitchFamily="34" charset="0"/>
              </a:rPr>
              <a:t> sc = (</a:t>
            </a:r>
            <a:r>
              <a:rPr lang="en-US" sz="1400" dirty="0" err="1">
                <a:solidFill>
                  <a:schemeClr val="tx1"/>
                </a:solidFill>
                <a:latin typeface="Arial Narrow" pitchFamily="34" charset="0"/>
              </a:rPr>
              <a:t>CustomerService</a:t>
            </a:r>
            <a:r>
              <a:rPr lang="en-US" sz="1400" dirty="0">
                <a:solidFill>
                  <a:schemeClr val="tx1"/>
                </a:solidFill>
                <a:latin typeface="Arial Narrow" pitchFamily="34" charset="0"/>
              </a:rPr>
              <a:t>)</a:t>
            </a:r>
            <a:r>
              <a:rPr lang="en-US" sz="1400" dirty="0" err="1">
                <a:solidFill>
                  <a:schemeClr val="tx1"/>
                </a:solidFill>
                <a:latin typeface="Arial Narrow" pitchFamily="34" charset="0"/>
              </a:rPr>
              <a:t>ctx.getBean</a:t>
            </a:r>
            <a:r>
              <a:rPr lang="en-US" sz="1400" dirty="0">
                <a:solidFill>
                  <a:schemeClr val="tx1"/>
                </a:solidFill>
                <a:latin typeface="Arial Narrow" pitchFamily="34" charset="0"/>
              </a:rPr>
              <a:t>("</a:t>
            </a:r>
            <a:r>
              <a:rPr lang="en-US" sz="1400" b="1" dirty="0" err="1">
                <a:solidFill>
                  <a:schemeClr val="tx1"/>
                </a:solidFill>
                <a:latin typeface="Arial Narrow" pitchFamily="34" charset="0"/>
              </a:rPr>
              <a:t>customerService</a:t>
            </a: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Arial Narrow" pitchFamily="34" charset="0"/>
            </a:endParaRPr>
          </a:p>
        </p:txBody>
      </p:sp>
    </p:spTree>
    <p:extLst>
      <p:ext uri="{BB962C8B-B14F-4D97-AF65-F5344CB8AC3E}">
        <p14:creationId xmlns:p14="http://schemas.microsoft.com/office/powerpoint/2010/main" val="166932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3</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a:t>
            </a:r>
            <a:r>
              <a:rPr lang="en-US" dirty="0" err="1"/>
              <a:t>IoC</a:t>
            </a:r>
            <a:r>
              <a:rPr lang="en-US" dirty="0"/>
              <a:t> and DI</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4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7364-4758-4A4F-91B0-A1A564B17972}"/>
              </a:ext>
            </a:extLst>
          </p:cNvPr>
          <p:cNvSpPr>
            <a:spLocks noGrp="1"/>
          </p:cNvSpPr>
          <p:nvPr>
            <p:ph type="title"/>
          </p:nvPr>
        </p:nvSpPr>
        <p:spPr/>
        <p:txBody>
          <a:bodyPr/>
          <a:lstStyle/>
          <a:p>
            <a:r>
              <a:rPr lang="en-US" dirty="0"/>
              <a:t>Types of Auto-wiring</a:t>
            </a:r>
            <a:endParaRPr lang="en-IN" dirty="0"/>
          </a:p>
        </p:txBody>
      </p:sp>
      <p:sp>
        <p:nvSpPr>
          <p:cNvPr id="5" name="Text Box 2">
            <a:extLst>
              <a:ext uri="{FF2B5EF4-FFF2-40B4-BE49-F238E27FC236}">
                <a16:creationId xmlns:a16="http://schemas.microsoft.com/office/drawing/2014/main" id="{1C4F13C0-57C7-429F-B780-A7F492F5D81F}"/>
              </a:ext>
            </a:extLst>
          </p:cNvPr>
          <p:cNvSpPr txBox="1">
            <a:spLocks noChangeArrowheads="1"/>
          </p:cNvSpPr>
          <p:nvPr/>
        </p:nvSpPr>
        <p:spPr bwMode="auto">
          <a:xfrm>
            <a:off x="643467" y="1540933"/>
            <a:ext cx="90424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94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l" eaLnBrk="1" hangingPunct="1">
              <a:lnSpc>
                <a:spcPct val="86000"/>
              </a:lnSpc>
              <a:spcBef>
                <a:spcPts val="500"/>
              </a:spcBef>
            </a:pPr>
            <a:r>
              <a:rPr lang="en-GB" altLang="en-US" sz="2200" dirty="0">
                <a:solidFill>
                  <a:srgbClr val="000000"/>
                </a:solidFill>
                <a:latin typeface="Times New Roman" panose="02020603050405020304" pitchFamily="18" charset="0"/>
              </a:rPr>
              <a:t>Auto-wiring: Framework automatically sets the dependency.</a:t>
            </a:r>
          </a:p>
          <a:p>
            <a:pPr algn="l"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algn="just" eaLnBrk="1" hangingPunct="1">
              <a:lnSpc>
                <a:spcPct val="86000"/>
              </a:lnSpc>
              <a:spcBef>
                <a:spcPts val="500"/>
              </a:spcBef>
            </a:pPr>
            <a:r>
              <a:rPr lang="en-GB" altLang="en-US" sz="2200" dirty="0">
                <a:solidFill>
                  <a:srgbClr val="000000"/>
                </a:solidFill>
                <a:latin typeface="Times New Roman" panose="02020603050405020304" pitchFamily="18" charset="0"/>
              </a:rPr>
              <a:t>	There are two ways- </a:t>
            </a:r>
          </a:p>
          <a:p>
            <a:pPr lvl="1" algn="just" eaLnBrk="1" hangingPunct="1">
              <a:lnSpc>
                <a:spcPct val="86000"/>
              </a:lnSpc>
              <a:spcBef>
                <a:spcPts val="500"/>
              </a:spcBef>
            </a:pPr>
            <a:r>
              <a:rPr lang="en-GB" altLang="en-US" sz="2200" dirty="0">
                <a:solidFill>
                  <a:srgbClr val="000000"/>
                </a:solidFill>
                <a:latin typeface="Times New Roman" panose="02020603050405020304" pitchFamily="18" charset="0"/>
              </a:rPr>
              <a:t>	1. </a:t>
            </a:r>
            <a:r>
              <a:rPr lang="en-GB" altLang="en-US" sz="2200" b="1" dirty="0">
                <a:solidFill>
                  <a:srgbClr val="000000"/>
                </a:solidFill>
                <a:latin typeface="Times New Roman" panose="02020603050405020304" pitchFamily="18" charset="0"/>
              </a:rPr>
              <a:t>By Type: </a:t>
            </a:r>
            <a:r>
              <a:rPr lang="en-GB" altLang="en-US" sz="2200" dirty="0">
                <a:solidFill>
                  <a:srgbClr val="000000"/>
                </a:solidFill>
                <a:latin typeface="Times New Roman" panose="02020603050405020304" pitchFamily="18" charset="0"/>
              </a:rPr>
              <a:t>Bean searched for wiring is searched on basis of type.</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dirty="0">
                <a:solidFill>
                  <a:srgbClr val="000000"/>
                </a:solidFill>
                <a:latin typeface="Times New Roman" panose="02020603050405020304" pitchFamily="18" charset="0"/>
              </a:rPr>
              <a:t>	2. </a:t>
            </a:r>
            <a:r>
              <a:rPr lang="en-GB" altLang="en-US" sz="2200" b="1" dirty="0">
                <a:solidFill>
                  <a:srgbClr val="000000"/>
                </a:solidFill>
                <a:latin typeface="Times New Roman" panose="02020603050405020304" pitchFamily="18" charset="0"/>
              </a:rPr>
              <a:t>By Name: </a:t>
            </a:r>
            <a:r>
              <a:rPr lang="en-GB" altLang="en-US" sz="2200" dirty="0">
                <a:solidFill>
                  <a:srgbClr val="000000"/>
                </a:solidFill>
                <a:latin typeface="Times New Roman" panose="02020603050405020304" pitchFamily="18" charset="0"/>
              </a:rPr>
              <a:t>Bean searched for wiring is searched on basis of name.</a:t>
            </a: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209099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75A9-E7B6-42E9-89E9-3815A3A2CD91}"/>
              </a:ext>
            </a:extLst>
          </p:cNvPr>
          <p:cNvSpPr>
            <a:spLocks noGrp="1"/>
          </p:cNvSpPr>
          <p:nvPr>
            <p:ph type="title"/>
          </p:nvPr>
        </p:nvSpPr>
        <p:spPr/>
        <p:txBody>
          <a:bodyPr/>
          <a:lstStyle/>
          <a:p>
            <a:r>
              <a:rPr lang="en-US" dirty="0"/>
              <a:t>Auto-wiring: XML Configuration</a:t>
            </a:r>
            <a:endParaRPr lang="en-IN" dirty="0"/>
          </a:p>
        </p:txBody>
      </p:sp>
      <p:sp>
        <p:nvSpPr>
          <p:cNvPr id="4" name="Text Box 2">
            <a:extLst>
              <a:ext uri="{FF2B5EF4-FFF2-40B4-BE49-F238E27FC236}">
                <a16:creationId xmlns:a16="http://schemas.microsoft.com/office/drawing/2014/main" id="{4F09E208-5A64-4C35-B53F-69D344D31C13}"/>
              </a:ext>
            </a:extLst>
          </p:cNvPr>
          <p:cNvSpPr txBox="1">
            <a:spLocks noChangeArrowheads="1"/>
          </p:cNvSpPr>
          <p:nvPr/>
        </p:nvSpPr>
        <p:spPr bwMode="auto">
          <a:xfrm>
            <a:off x="541867" y="1397000"/>
            <a:ext cx="8077200"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a:solidFill>
                  <a:schemeClr val="tx1"/>
                </a:solidFill>
                <a:latin typeface="Times New Roman" pitchFamily="18" charset="0"/>
              </a:rPr>
              <a:t>Auto-wiring by name</a:t>
            </a:r>
          </a:p>
          <a:p>
            <a:pPr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EmpDao</a:t>
            </a: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GlobalInvestment</a:t>
            </a:r>
            <a:r>
              <a:rPr lang="en-US" sz="1400" dirty="0">
                <a:solidFill>
                  <a:schemeClr val="tx1"/>
                </a:solidFill>
                <a:latin typeface="Arial Narrow" pitchFamily="34" charset="0"/>
              </a:rPr>
              <a:t> resource;</a:t>
            </a:r>
          </a:p>
          <a:p>
            <a:pPr lvl="1"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public void </a:t>
            </a:r>
            <a:r>
              <a:rPr lang="en-US" sz="1400" b="1" dirty="0" err="1">
                <a:solidFill>
                  <a:schemeClr val="tx1"/>
                </a:solidFill>
                <a:latin typeface="Arial Narrow" pitchFamily="34" charset="0"/>
              </a:rPr>
              <a:t>setDataSourceRef</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this.dataSource</a:t>
            </a:r>
            <a:r>
              <a:rPr lang="en-US" sz="1400" dirty="0">
                <a:solidFill>
                  <a:schemeClr val="tx1"/>
                </a:solidFill>
                <a:latin typeface="Arial Narrow" pitchFamily="34" charset="0"/>
              </a:rPr>
              <a:t> =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a:t>
            </a:r>
          </a:p>
          <a:p>
            <a:pPr lvl="1"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public void </a:t>
            </a:r>
            <a:r>
              <a:rPr lang="en-US" sz="1400" b="1" dirty="0" err="1">
                <a:solidFill>
                  <a:schemeClr val="tx1"/>
                </a:solidFill>
                <a:latin typeface="Arial Narrow" pitchFamily="34" charset="0"/>
              </a:rPr>
              <a:t>setMainResource</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GlobalInvestment</a:t>
            </a:r>
            <a:r>
              <a:rPr lang="en-US" sz="1400" b="1" dirty="0">
                <a:solidFill>
                  <a:schemeClr val="tx1"/>
                </a:solidFill>
                <a:latin typeface="Arial Narrow" pitchFamily="34" charset="0"/>
              </a:rPr>
              <a:t> </a:t>
            </a:r>
            <a:r>
              <a:rPr lang="en-US" sz="1400" dirty="0">
                <a:solidFill>
                  <a:schemeClr val="tx1"/>
                </a:solidFill>
                <a:latin typeface="Arial Narrow" pitchFamily="34" charset="0"/>
              </a:rPr>
              <a:t>resource){</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this.resource</a:t>
            </a:r>
            <a:r>
              <a:rPr lang="en-US" sz="1400" dirty="0">
                <a:solidFill>
                  <a:schemeClr val="tx1"/>
                </a:solidFill>
                <a:latin typeface="Arial Narrow" pitchFamily="34" charset="0"/>
              </a:rPr>
              <a:t> = resource;</a:t>
            </a:r>
          </a:p>
          <a:p>
            <a:pPr lvl="1" algn="l">
              <a:defRPr/>
            </a:pP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Declaration in XML</a:t>
            </a: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emp_list</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i="1" dirty="0">
                <a:solidFill>
                  <a:schemeClr val="tx1"/>
                </a:solidFill>
                <a:latin typeface="Arial Narrow" pitchFamily="34" charset="0"/>
              </a:rPr>
              <a:t>"pack_20_wireXml.EmpDao" </a:t>
            </a:r>
            <a:r>
              <a:rPr lang="en-US" sz="1400" b="1" i="1" dirty="0" err="1">
                <a:solidFill>
                  <a:schemeClr val="tx1"/>
                </a:solidFill>
                <a:latin typeface="Arial Narrow" pitchFamily="34" charset="0"/>
              </a:rPr>
              <a:t>autowire</a:t>
            </a:r>
            <a:r>
              <a:rPr lang="en-US" sz="1400" b="1" i="1" dirty="0">
                <a:solidFill>
                  <a:schemeClr val="tx1"/>
                </a:solidFill>
                <a:latin typeface="Arial Narrow" pitchFamily="34" charset="0"/>
              </a:rPr>
              <a:t>="</a:t>
            </a:r>
            <a:r>
              <a:rPr lang="en-US" sz="1400" b="1" i="1" dirty="0" err="1">
                <a:solidFill>
                  <a:schemeClr val="tx1"/>
                </a:solidFill>
                <a:latin typeface="Arial Narrow" pitchFamily="34" charset="0"/>
              </a:rPr>
              <a:t>byName</a:t>
            </a:r>
            <a:r>
              <a:rPr lang="en-US" sz="1400" b="1" i="1" dirty="0">
                <a:solidFill>
                  <a:schemeClr val="tx1"/>
                </a:solidFill>
                <a:latin typeface="Arial Narrow" pitchFamily="34" charset="0"/>
              </a:rPr>
              <a:t>" </a:t>
            </a:r>
            <a:r>
              <a:rPr lang="en-US" sz="1400" i="1" dirty="0">
                <a:solidFill>
                  <a:schemeClr val="tx1"/>
                </a:solidFill>
                <a:latin typeface="Arial Narrow" pitchFamily="34" charset="0"/>
              </a:rPr>
              <a:t>&gt;</a:t>
            </a:r>
          </a:p>
          <a:p>
            <a:pPr algn="l">
              <a:defRPr/>
            </a:pPr>
            <a:endParaRPr lang="en-GB" sz="1400" dirty="0">
              <a:solidFill>
                <a:schemeClr val="tx1"/>
              </a:solidFill>
              <a:latin typeface="Arial Narrow" pitchFamily="34"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b="1" i="1" dirty="0" err="1">
                <a:solidFill>
                  <a:schemeClr val="tx1"/>
                </a:solidFill>
                <a:latin typeface="Arial Narrow" pitchFamily="34" charset="0"/>
              </a:rPr>
              <a:t>dataSourceRef</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dirty="0" err="1">
                <a:solidFill>
                  <a:schemeClr val="tx1"/>
                </a:solidFill>
                <a:latin typeface="Arial Narrow" pitchFamily="34" charset="0"/>
              </a:rPr>
              <a:t>org.springframework.jdbc.datasource.DriverManagerDataSource</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b="1" i="1" dirty="0" err="1">
                <a:solidFill>
                  <a:schemeClr val="tx1"/>
                </a:solidFill>
                <a:latin typeface="Arial Narrow" pitchFamily="34" charset="0"/>
              </a:rPr>
              <a:t>mainResource</a:t>
            </a:r>
            <a:r>
              <a:rPr lang="en-US" sz="1400" i="1" dirty="0">
                <a:solidFill>
                  <a:schemeClr val="tx1"/>
                </a:solidFill>
                <a:latin typeface="Arial Narrow" pitchFamily="34" charset="0"/>
              </a:rPr>
              <a:t>“    </a:t>
            </a:r>
            <a:r>
              <a:rPr lang="en-US" sz="1400" dirty="0">
                <a:solidFill>
                  <a:schemeClr val="tx1"/>
                </a:solidFill>
                <a:latin typeface="Arial Narrow" pitchFamily="34" charset="0"/>
              </a:rPr>
              <a:t>class=“</a:t>
            </a:r>
            <a:r>
              <a:rPr lang="en-US" sz="1400" dirty="0" err="1">
                <a:solidFill>
                  <a:schemeClr val="tx1"/>
                </a:solidFill>
                <a:latin typeface="Arial Narrow" pitchFamily="34" charset="0"/>
              </a:rPr>
              <a:t>pack.GlobalInvestment</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p:txBody>
      </p:sp>
      <p:grpSp>
        <p:nvGrpSpPr>
          <p:cNvPr id="10" name="Group 33">
            <a:extLst>
              <a:ext uri="{FF2B5EF4-FFF2-40B4-BE49-F238E27FC236}">
                <a16:creationId xmlns:a16="http://schemas.microsoft.com/office/drawing/2014/main" id="{EAB46CFE-4D7B-4B9A-99BA-F6B538F36A12}"/>
              </a:ext>
            </a:extLst>
          </p:cNvPr>
          <p:cNvGrpSpPr>
            <a:grpSpLocks/>
          </p:cNvGrpSpPr>
          <p:nvPr/>
        </p:nvGrpSpPr>
        <p:grpSpPr bwMode="auto">
          <a:xfrm>
            <a:off x="685800" y="3429004"/>
            <a:ext cx="2333625" cy="2819400"/>
            <a:chOff x="685800" y="3276600"/>
            <a:chExt cx="2333172" cy="2819400"/>
          </a:xfrm>
        </p:grpSpPr>
        <p:cxnSp>
          <p:nvCxnSpPr>
            <p:cNvPr id="11" name="Elbow Connector 14">
              <a:extLst>
                <a:ext uri="{FF2B5EF4-FFF2-40B4-BE49-F238E27FC236}">
                  <a16:creationId xmlns:a16="http://schemas.microsoft.com/office/drawing/2014/main" id="{9DF086F6-992C-4801-8D97-663E1228020C}"/>
                </a:ext>
              </a:extLst>
            </p:cNvPr>
            <p:cNvCxnSpPr>
              <a:cxnSpLocks noChangeShapeType="1"/>
            </p:cNvCxnSpPr>
            <p:nvPr/>
          </p:nvCxnSpPr>
          <p:spPr bwMode="auto">
            <a:xfrm rot="16200000" flipV="1">
              <a:off x="152400" y="3810000"/>
              <a:ext cx="2819400" cy="1752600"/>
            </a:xfrm>
            <a:prstGeom prst="bentConnector3">
              <a:avLst>
                <a:gd name="adj1" fmla="val 624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a:extLst>
                <a:ext uri="{FF2B5EF4-FFF2-40B4-BE49-F238E27FC236}">
                  <a16:creationId xmlns:a16="http://schemas.microsoft.com/office/drawing/2014/main" id="{B63DDFD5-C553-4C74-846D-8CBCCE7B19E0}"/>
                </a:ext>
              </a:extLst>
            </p:cNvPr>
            <p:cNvCxnSpPr>
              <a:cxnSpLocks noChangeShapeType="1"/>
            </p:cNvCxnSpPr>
            <p:nvPr/>
          </p:nvCxnSpPr>
          <p:spPr bwMode="auto">
            <a:xfrm>
              <a:off x="685800" y="3276600"/>
              <a:ext cx="2209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Arrow Connector 32">
              <a:extLst>
                <a:ext uri="{FF2B5EF4-FFF2-40B4-BE49-F238E27FC236}">
                  <a16:creationId xmlns:a16="http://schemas.microsoft.com/office/drawing/2014/main" id="{CB3889B7-1058-45FF-8B08-4590C083BC08}"/>
                </a:ext>
              </a:extLst>
            </p:cNvPr>
            <p:cNvCxnSpPr>
              <a:cxnSpLocks noChangeShapeType="1"/>
            </p:cNvCxnSpPr>
            <p:nvPr/>
          </p:nvCxnSpPr>
          <p:spPr bwMode="auto">
            <a:xfrm>
              <a:off x="2866572" y="3280230"/>
              <a:ext cx="1524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14" name="Elbow Connector 35">
            <a:extLst>
              <a:ext uri="{FF2B5EF4-FFF2-40B4-BE49-F238E27FC236}">
                <a16:creationId xmlns:a16="http://schemas.microsoft.com/office/drawing/2014/main" id="{4E844731-6517-456A-914B-1949257ED04C}"/>
              </a:ext>
            </a:extLst>
          </p:cNvPr>
          <p:cNvCxnSpPr>
            <a:cxnSpLocks noChangeShapeType="1"/>
          </p:cNvCxnSpPr>
          <p:nvPr/>
        </p:nvCxnSpPr>
        <p:spPr bwMode="auto">
          <a:xfrm rot="16200000" flipV="1">
            <a:off x="228600" y="3200404"/>
            <a:ext cx="2971800" cy="1752600"/>
          </a:xfrm>
          <a:prstGeom prst="bentConnector3">
            <a:avLst>
              <a:gd name="adj1" fmla="val 897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6">
            <a:extLst>
              <a:ext uri="{FF2B5EF4-FFF2-40B4-BE49-F238E27FC236}">
                <a16:creationId xmlns:a16="http://schemas.microsoft.com/office/drawing/2014/main" id="{2F13F357-895A-49A5-ABE3-283BB522C975}"/>
              </a:ext>
            </a:extLst>
          </p:cNvPr>
          <p:cNvCxnSpPr>
            <a:cxnSpLocks noChangeShapeType="1"/>
          </p:cNvCxnSpPr>
          <p:nvPr/>
        </p:nvCxnSpPr>
        <p:spPr bwMode="auto">
          <a:xfrm>
            <a:off x="838200" y="2588762"/>
            <a:ext cx="2209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964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C970-7A47-41F5-97E7-1C590E1ABB0A}"/>
              </a:ext>
            </a:extLst>
          </p:cNvPr>
          <p:cNvSpPr>
            <a:spLocks noGrp="1"/>
          </p:cNvSpPr>
          <p:nvPr>
            <p:ph type="title"/>
          </p:nvPr>
        </p:nvSpPr>
        <p:spPr/>
        <p:txBody>
          <a:bodyPr/>
          <a:lstStyle/>
          <a:p>
            <a:r>
              <a:rPr lang="en-US" dirty="0"/>
              <a:t> </a:t>
            </a:r>
            <a:endParaRPr lang="en-IN" dirty="0"/>
          </a:p>
        </p:txBody>
      </p:sp>
      <p:sp>
        <p:nvSpPr>
          <p:cNvPr id="4" name="Text Box 2">
            <a:extLst>
              <a:ext uri="{FF2B5EF4-FFF2-40B4-BE49-F238E27FC236}">
                <a16:creationId xmlns:a16="http://schemas.microsoft.com/office/drawing/2014/main" id="{B6C7BF2B-D4F0-4778-9E2D-4A8E0924EA97}"/>
              </a:ext>
            </a:extLst>
          </p:cNvPr>
          <p:cNvSpPr txBox="1">
            <a:spLocks noChangeArrowheads="1"/>
          </p:cNvSpPr>
          <p:nvPr/>
        </p:nvSpPr>
        <p:spPr bwMode="auto">
          <a:xfrm>
            <a:off x="558800" y="1388534"/>
            <a:ext cx="8077200"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err="1">
                <a:solidFill>
                  <a:schemeClr val="tx1"/>
                </a:solidFill>
                <a:latin typeface="Times New Roman" pitchFamily="18" charset="0"/>
              </a:rPr>
              <a:t>Autowiring</a:t>
            </a:r>
            <a:r>
              <a:rPr lang="en-US" dirty="0">
                <a:solidFill>
                  <a:schemeClr val="tx1"/>
                </a:solidFill>
                <a:latin typeface="Times New Roman" pitchFamily="18" charset="0"/>
              </a:rPr>
              <a:t> by type</a:t>
            </a:r>
          </a:p>
          <a:p>
            <a:pPr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EmpDao</a:t>
            </a: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GlobalInvestment</a:t>
            </a:r>
            <a:r>
              <a:rPr lang="en-US" sz="1400" dirty="0">
                <a:solidFill>
                  <a:schemeClr val="tx1"/>
                </a:solidFill>
                <a:latin typeface="Arial Narrow" pitchFamily="34" charset="0"/>
              </a:rPr>
              <a:t> resource;</a:t>
            </a:r>
          </a:p>
          <a:p>
            <a:pPr lvl="1"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setDataSourceRef</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this.dataSource</a:t>
            </a:r>
            <a:r>
              <a:rPr lang="en-US" sz="1400" dirty="0">
                <a:solidFill>
                  <a:schemeClr val="tx1"/>
                </a:solidFill>
                <a:latin typeface="Arial Narrow" pitchFamily="34" charset="0"/>
              </a:rPr>
              <a:t> =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a:t>
            </a:r>
          </a:p>
          <a:p>
            <a:pPr lvl="1"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setMainResource</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GlobalInvestment</a:t>
            </a:r>
            <a:r>
              <a:rPr lang="en-US" sz="1400" b="1" dirty="0">
                <a:solidFill>
                  <a:schemeClr val="tx1"/>
                </a:solidFill>
                <a:latin typeface="Arial Narrow" pitchFamily="34" charset="0"/>
              </a:rPr>
              <a:t> </a:t>
            </a:r>
            <a:r>
              <a:rPr lang="en-US" sz="1400" dirty="0">
                <a:solidFill>
                  <a:schemeClr val="tx1"/>
                </a:solidFill>
                <a:latin typeface="Arial Narrow" pitchFamily="34" charset="0"/>
              </a:rPr>
              <a:t>resource){</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this.resource</a:t>
            </a:r>
            <a:r>
              <a:rPr lang="en-US" sz="1400" dirty="0">
                <a:solidFill>
                  <a:schemeClr val="tx1"/>
                </a:solidFill>
                <a:latin typeface="Arial Narrow" pitchFamily="34" charset="0"/>
              </a:rPr>
              <a:t> = resource;</a:t>
            </a:r>
          </a:p>
          <a:p>
            <a:pPr lvl="1" algn="l">
              <a:defRPr/>
            </a:pP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Declaration in XML</a:t>
            </a: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emp_list</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i="1" dirty="0">
                <a:solidFill>
                  <a:schemeClr val="tx1"/>
                </a:solidFill>
                <a:latin typeface="Arial Narrow" pitchFamily="34" charset="0"/>
              </a:rPr>
              <a:t>"pack_20_wireXml.EmpDao" </a:t>
            </a:r>
            <a:r>
              <a:rPr lang="en-US" sz="1400" b="1" i="1" dirty="0" err="1">
                <a:solidFill>
                  <a:schemeClr val="tx1"/>
                </a:solidFill>
                <a:latin typeface="Arial Narrow" pitchFamily="34" charset="0"/>
              </a:rPr>
              <a:t>autowire</a:t>
            </a:r>
            <a:r>
              <a:rPr lang="en-US" sz="1400" b="1" i="1" dirty="0">
                <a:solidFill>
                  <a:schemeClr val="tx1"/>
                </a:solidFill>
                <a:latin typeface="Arial Narrow" pitchFamily="34" charset="0"/>
              </a:rPr>
              <a:t>="</a:t>
            </a:r>
            <a:r>
              <a:rPr lang="en-US" sz="1400" b="1" i="1" dirty="0" err="1">
                <a:solidFill>
                  <a:schemeClr val="tx1"/>
                </a:solidFill>
                <a:latin typeface="Arial Narrow" pitchFamily="34" charset="0"/>
              </a:rPr>
              <a:t>byType</a:t>
            </a:r>
            <a:r>
              <a:rPr lang="en-US" sz="1400" b="1" i="1" dirty="0">
                <a:solidFill>
                  <a:schemeClr val="tx1"/>
                </a:solidFill>
                <a:latin typeface="Arial Narrow" pitchFamily="34" charset="0"/>
              </a:rPr>
              <a:t>" </a:t>
            </a:r>
            <a:r>
              <a:rPr lang="en-US" sz="1400" i="1" dirty="0">
                <a:solidFill>
                  <a:schemeClr val="tx1"/>
                </a:solidFill>
                <a:latin typeface="Arial Narrow" pitchFamily="34" charset="0"/>
              </a:rPr>
              <a:t>&gt;</a:t>
            </a:r>
          </a:p>
          <a:p>
            <a:pPr algn="l">
              <a:defRPr/>
            </a:pPr>
            <a:endParaRPr lang="en-GB" sz="1400" dirty="0">
              <a:solidFill>
                <a:schemeClr val="tx1"/>
              </a:solidFill>
              <a:latin typeface="Arial Narrow" pitchFamily="34"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dataSourceRef</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dirty="0" err="1">
                <a:solidFill>
                  <a:schemeClr val="tx1"/>
                </a:solidFill>
                <a:latin typeface="Arial Narrow" pitchFamily="34" charset="0"/>
              </a:rPr>
              <a:t>org.springframework.jdbc.datasource.</a:t>
            </a:r>
            <a:r>
              <a:rPr lang="en-US" sz="1400" b="1" dirty="0" err="1">
                <a:solidFill>
                  <a:schemeClr val="tx1"/>
                </a:solidFill>
                <a:latin typeface="Arial Narrow" pitchFamily="34" charset="0"/>
              </a:rPr>
              <a:t>DriverManagerDataSource</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mainResource</a:t>
            </a:r>
            <a:r>
              <a:rPr lang="en-US" sz="1400" i="1" dirty="0">
                <a:solidFill>
                  <a:schemeClr val="tx1"/>
                </a:solidFill>
                <a:latin typeface="Arial Narrow" pitchFamily="34" charset="0"/>
              </a:rPr>
              <a:t>“    </a:t>
            </a:r>
            <a:r>
              <a:rPr lang="en-US" sz="1400" dirty="0">
                <a:solidFill>
                  <a:schemeClr val="tx1"/>
                </a:solidFill>
                <a:latin typeface="Arial Narrow" pitchFamily="34" charset="0"/>
              </a:rPr>
              <a:t>class=“</a:t>
            </a:r>
            <a:r>
              <a:rPr lang="en-US" sz="1400" b="1" dirty="0" err="1">
                <a:solidFill>
                  <a:schemeClr val="tx1"/>
                </a:solidFill>
                <a:latin typeface="Arial Narrow" pitchFamily="34" charset="0"/>
              </a:rPr>
              <a:t>pack.GlobalInvestment</a:t>
            </a:r>
            <a:r>
              <a:rPr lang="en-US" sz="1400" b="1" dirty="0">
                <a:solidFill>
                  <a:schemeClr val="tx1"/>
                </a:solidFill>
                <a:latin typeface="Arial Narrow" pitchFamily="34" charset="0"/>
              </a:rPr>
              <a:t>"</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p:txBody>
      </p:sp>
      <p:grpSp>
        <p:nvGrpSpPr>
          <p:cNvPr id="5" name="Group 25">
            <a:extLst>
              <a:ext uri="{FF2B5EF4-FFF2-40B4-BE49-F238E27FC236}">
                <a16:creationId xmlns:a16="http://schemas.microsoft.com/office/drawing/2014/main" id="{22A31161-C70F-41B5-BB27-1C69B65891CB}"/>
              </a:ext>
            </a:extLst>
          </p:cNvPr>
          <p:cNvGrpSpPr>
            <a:grpSpLocks/>
          </p:cNvGrpSpPr>
          <p:nvPr/>
        </p:nvGrpSpPr>
        <p:grpSpPr bwMode="auto">
          <a:xfrm>
            <a:off x="914400" y="2582340"/>
            <a:ext cx="5029200" cy="3124200"/>
            <a:chOff x="914400" y="2438400"/>
            <a:chExt cx="5029200" cy="3124200"/>
          </a:xfrm>
        </p:grpSpPr>
        <p:cxnSp>
          <p:nvCxnSpPr>
            <p:cNvPr id="6" name="Elbow Connector 35">
              <a:extLst>
                <a:ext uri="{FF2B5EF4-FFF2-40B4-BE49-F238E27FC236}">
                  <a16:creationId xmlns:a16="http://schemas.microsoft.com/office/drawing/2014/main" id="{038366B4-69A1-4D15-8978-3BE4F72F610B}"/>
                </a:ext>
              </a:extLst>
            </p:cNvPr>
            <p:cNvCxnSpPr>
              <a:cxnSpLocks noChangeShapeType="1"/>
            </p:cNvCxnSpPr>
            <p:nvPr/>
          </p:nvCxnSpPr>
          <p:spPr bwMode="auto">
            <a:xfrm rot="10800000">
              <a:off x="914400" y="2438400"/>
              <a:ext cx="4953000" cy="2895600"/>
            </a:xfrm>
            <a:prstGeom prst="bentConnector3">
              <a:avLst>
                <a:gd name="adj1" fmla="val 99523"/>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36">
              <a:extLst>
                <a:ext uri="{FF2B5EF4-FFF2-40B4-BE49-F238E27FC236}">
                  <a16:creationId xmlns:a16="http://schemas.microsoft.com/office/drawing/2014/main" id="{6FF19060-105D-4625-BE1C-3A8F48BBED0D}"/>
                </a:ext>
              </a:extLst>
            </p:cNvPr>
            <p:cNvCxnSpPr>
              <a:cxnSpLocks noChangeShapeType="1"/>
            </p:cNvCxnSpPr>
            <p:nvPr/>
          </p:nvCxnSpPr>
          <p:spPr bwMode="auto">
            <a:xfrm>
              <a:off x="914400" y="2438400"/>
              <a:ext cx="3352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Arrow Connector 37">
              <a:extLst>
                <a:ext uri="{FF2B5EF4-FFF2-40B4-BE49-F238E27FC236}">
                  <a16:creationId xmlns:a16="http://schemas.microsoft.com/office/drawing/2014/main" id="{142DFD92-5DF7-4913-9A30-5E42F094DB5D}"/>
                </a:ext>
              </a:extLst>
            </p:cNvPr>
            <p:cNvCxnSpPr>
              <a:cxnSpLocks noChangeShapeType="1"/>
            </p:cNvCxnSpPr>
            <p:nvPr/>
          </p:nvCxnSpPr>
          <p:spPr bwMode="auto">
            <a:xfrm>
              <a:off x="4267200" y="2442030"/>
              <a:ext cx="1524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21">
              <a:extLst>
                <a:ext uri="{FF2B5EF4-FFF2-40B4-BE49-F238E27FC236}">
                  <a16:creationId xmlns:a16="http://schemas.microsoft.com/office/drawing/2014/main" id="{040C97C1-61C2-4D9B-AA56-D0DA814BB9F5}"/>
                </a:ext>
              </a:extLst>
            </p:cNvPr>
            <p:cNvCxnSpPr>
              <a:cxnSpLocks noChangeShapeType="1"/>
            </p:cNvCxnSpPr>
            <p:nvPr/>
          </p:nvCxnSpPr>
          <p:spPr bwMode="auto">
            <a:xfrm rot="16200000" flipV="1">
              <a:off x="5791200" y="5410200"/>
              <a:ext cx="2286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0" name="Group 26">
            <a:extLst>
              <a:ext uri="{FF2B5EF4-FFF2-40B4-BE49-F238E27FC236}">
                <a16:creationId xmlns:a16="http://schemas.microsoft.com/office/drawing/2014/main" id="{24798010-D3DE-4C9F-9D49-B437151477D7}"/>
              </a:ext>
            </a:extLst>
          </p:cNvPr>
          <p:cNvGrpSpPr>
            <a:grpSpLocks/>
          </p:cNvGrpSpPr>
          <p:nvPr/>
        </p:nvGrpSpPr>
        <p:grpSpPr bwMode="auto">
          <a:xfrm>
            <a:off x="685800" y="3276600"/>
            <a:ext cx="4267200" cy="2819400"/>
            <a:chOff x="685800" y="3276600"/>
            <a:chExt cx="4267200" cy="2819400"/>
          </a:xfrm>
        </p:grpSpPr>
        <p:cxnSp>
          <p:nvCxnSpPr>
            <p:cNvPr id="11" name="Elbow Connector 14">
              <a:extLst>
                <a:ext uri="{FF2B5EF4-FFF2-40B4-BE49-F238E27FC236}">
                  <a16:creationId xmlns:a16="http://schemas.microsoft.com/office/drawing/2014/main" id="{9988F386-AB05-4AB6-ACB3-2CA004747C1D}"/>
                </a:ext>
              </a:extLst>
            </p:cNvPr>
            <p:cNvCxnSpPr>
              <a:cxnSpLocks noChangeShapeType="1"/>
            </p:cNvCxnSpPr>
            <p:nvPr/>
          </p:nvCxnSpPr>
          <p:spPr bwMode="auto">
            <a:xfrm rot="10800000">
              <a:off x="685800" y="3276600"/>
              <a:ext cx="4267200" cy="2819400"/>
            </a:xfrm>
            <a:prstGeom prst="bentConnector3">
              <a:avLst>
                <a:gd name="adj1" fmla="val 9966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a:extLst>
                <a:ext uri="{FF2B5EF4-FFF2-40B4-BE49-F238E27FC236}">
                  <a16:creationId xmlns:a16="http://schemas.microsoft.com/office/drawing/2014/main" id="{2CF75C9C-8D1D-40D6-BAF1-49D7047F0BA7}"/>
                </a:ext>
              </a:extLst>
            </p:cNvPr>
            <p:cNvCxnSpPr>
              <a:cxnSpLocks noChangeShapeType="1"/>
            </p:cNvCxnSpPr>
            <p:nvPr/>
          </p:nvCxnSpPr>
          <p:spPr bwMode="auto">
            <a:xfrm>
              <a:off x="685800" y="3276600"/>
              <a:ext cx="3581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Arrow Connector 32">
              <a:extLst>
                <a:ext uri="{FF2B5EF4-FFF2-40B4-BE49-F238E27FC236}">
                  <a16:creationId xmlns:a16="http://schemas.microsoft.com/office/drawing/2014/main" id="{ADF35995-10F5-452B-9EC7-EAFF0011C945}"/>
                </a:ext>
              </a:extLst>
            </p:cNvPr>
            <p:cNvCxnSpPr>
              <a:cxnSpLocks noChangeShapeType="1"/>
            </p:cNvCxnSpPr>
            <p:nvPr/>
          </p:nvCxnSpPr>
          <p:spPr bwMode="auto">
            <a:xfrm>
              <a:off x="4267200" y="3280230"/>
              <a:ext cx="1524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67123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Spring Framework</a:t>
            </a:r>
          </a:p>
        </p:txBody>
      </p:sp>
      <p:sp>
        <p:nvSpPr>
          <p:cNvPr id="3" name="Text Placeholder 2"/>
          <p:cNvSpPr>
            <a:spLocks noGrp="1"/>
          </p:cNvSpPr>
          <p:nvPr>
            <p:ph idx="1"/>
          </p:nvPr>
        </p:nvSpPr>
        <p:spPr/>
        <p:txBody>
          <a:bodyPr>
            <a:normAutofit/>
          </a:bodyPr>
          <a:lstStyle/>
          <a:p>
            <a:pPr lvl="1">
              <a:lnSpc>
                <a:spcPct val="86000"/>
              </a:lnSpc>
            </a:pPr>
            <a:r>
              <a:rPr lang="en-GB" altLang="en-US" sz="2200" dirty="0">
                <a:solidFill>
                  <a:srgbClr val="000000"/>
                </a:solidFill>
                <a:latin typeface="Times New Roman" panose="02020603050405020304" pitchFamily="18" charset="0"/>
              </a:rPr>
              <a:t>Light weight, Open source framework for developing Enterprise Grade Application.</a:t>
            </a:r>
          </a:p>
          <a:p>
            <a:pPr lvl="1">
              <a:lnSpc>
                <a:spcPct val="86000"/>
              </a:lnSpc>
            </a:pPr>
            <a:r>
              <a:rPr lang="en-GB" altLang="en-US" sz="2200" dirty="0">
                <a:solidFill>
                  <a:srgbClr val="000000"/>
                </a:solidFill>
                <a:latin typeface="Times New Roman" panose="02020603050405020304" pitchFamily="18" charset="0"/>
              </a:rPr>
              <a:t>Developed in 2004 by Rode Johnson</a:t>
            </a:r>
          </a:p>
          <a:p>
            <a:pPr lvl="1">
              <a:lnSpc>
                <a:spcPct val="86000"/>
              </a:lnSpc>
            </a:pPr>
            <a:r>
              <a:rPr lang="en-GB" altLang="en-US" sz="2200" dirty="0">
                <a:solidFill>
                  <a:srgbClr val="000000"/>
                </a:solidFill>
                <a:latin typeface="Times New Roman" panose="02020603050405020304" pitchFamily="18" charset="0"/>
              </a:rPr>
              <a:t>Lightweight, Simple solution to compete EJB</a:t>
            </a:r>
          </a:p>
          <a:p>
            <a:pPr lvl="1">
              <a:lnSpc>
                <a:spcPct val="86000"/>
              </a:lnSpc>
            </a:pPr>
            <a:r>
              <a:rPr lang="en-GB" altLang="en-US" sz="2200" dirty="0">
                <a:solidFill>
                  <a:srgbClr val="000000"/>
                </a:solidFill>
                <a:latin typeface="Times New Roman" panose="02020603050405020304" pitchFamily="18" charset="0"/>
              </a:rPr>
              <a:t>Provides light weight container to create objects lazily, singleton</a:t>
            </a:r>
          </a:p>
          <a:p>
            <a:pPr lvl="1">
              <a:lnSpc>
                <a:spcPct val="86000"/>
              </a:lnSpc>
            </a:pPr>
            <a:r>
              <a:rPr lang="en-GB" altLang="en-US" sz="2200" dirty="0">
                <a:solidFill>
                  <a:srgbClr val="000000"/>
                </a:solidFill>
                <a:latin typeface="Times New Roman" panose="02020603050405020304" pitchFamily="18" charset="0"/>
              </a:rPr>
              <a:t>Declarative plumbing, transaction, security and logging.</a:t>
            </a:r>
            <a:endParaRPr lang="en-US" sz="1800" dirty="0"/>
          </a:p>
        </p:txBody>
      </p:sp>
      <p:pic>
        <p:nvPicPr>
          <p:cNvPr id="9" name="Picture 2" descr="Image result for spring framework in java">
            <a:extLst>
              <a:ext uri="{FF2B5EF4-FFF2-40B4-BE49-F238E27FC236}">
                <a16:creationId xmlns:a16="http://schemas.microsoft.com/office/drawing/2014/main" id="{9ED808DF-A98C-4572-B30B-1F5DAA138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077" y="4492101"/>
            <a:ext cx="2077669" cy="1216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91D48E2-C211-400A-B7EE-5B362D22588B}"/>
              </a:ext>
            </a:extLst>
          </p:cNvPr>
          <p:cNvGrpSpPr>
            <a:grpSpLocks/>
          </p:cNvGrpSpPr>
          <p:nvPr/>
        </p:nvGrpSpPr>
        <p:grpSpPr bwMode="auto">
          <a:xfrm>
            <a:off x="1976438" y="4114800"/>
            <a:ext cx="5099050" cy="2133600"/>
            <a:chOff x="1975785" y="4343400"/>
            <a:chExt cx="5099727" cy="2133600"/>
          </a:xfrm>
        </p:grpSpPr>
        <p:sp>
          <p:nvSpPr>
            <p:cNvPr id="11" name="Isosceles Triangle 4">
              <a:extLst>
                <a:ext uri="{FF2B5EF4-FFF2-40B4-BE49-F238E27FC236}">
                  <a16:creationId xmlns:a16="http://schemas.microsoft.com/office/drawing/2014/main" id="{EA19D981-093C-4E80-8FD1-4963717E0157}"/>
                </a:ext>
              </a:extLst>
            </p:cNvPr>
            <p:cNvSpPr>
              <a:spLocks noChangeArrowheads="1"/>
            </p:cNvSpPr>
            <p:nvPr/>
          </p:nvSpPr>
          <p:spPr bwMode="auto">
            <a:xfrm>
              <a:off x="2362200" y="4343400"/>
              <a:ext cx="4267200" cy="1447800"/>
            </a:xfrm>
            <a:prstGeom prst="triangle">
              <a:avLst>
                <a:gd name="adj" fmla="val 50000"/>
              </a:avLst>
            </a:prstGeom>
            <a:solidFill>
              <a:srgbClr val="FFFF0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dirty="0">
                  <a:solidFill>
                    <a:schemeClr val="tx1"/>
                  </a:solidFill>
                </a:rPr>
                <a:t>Simple Object</a:t>
              </a:r>
            </a:p>
          </p:txBody>
        </p:sp>
        <p:sp>
          <p:nvSpPr>
            <p:cNvPr id="12" name="Rectangle 5">
              <a:extLst>
                <a:ext uri="{FF2B5EF4-FFF2-40B4-BE49-F238E27FC236}">
                  <a16:creationId xmlns:a16="http://schemas.microsoft.com/office/drawing/2014/main" id="{E8B243DE-C2C7-4419-BABE-A366EA687C2C}"/>
                </a:ext>
              </a:extLst>
            </p:cNvPr>
            <p:cNvSpPr>
              <a:spLocks noChangeArrowheads="1"/>
            </p:cNvSpPr>
            <p:nvPr/>
          </p:nvSpPr>
          <p:spPr bwMode="auto">
            <a:xfrm>
              <a:off x="2438400" y="5791200"/>
              <a:ext cx="4114800" cy="685800"/>
            </a:xfrm>
            <a:prstGeom prst="rect">
              <a:avLst/>
            </a:prstGeom>
            <a:solidFill>
              <a:srgbClr val="00B8FF"/>
            </a:solidFill>
            <a:ln w="9525" algn="ctr">
              <a:solidFill>
                <a:schemeClr val="tx1"/>
              </a:solidFill>
              <a:round/>
              <a:headEnd/>
              <a:tailEnd/>
            </a:ln>
          </p:spPr>
          <p:txBody>
            <a:bodyPr anchor="ctr" anchorCtr="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sz="2000" dirty="0"/>
                <a:t>Enterprise Service Abstraction</a:t>
              </a:r>
            </a:p>
          </p:txBody>
        </p:sp>
        <p:sp>
          <p:nvSpPr>
            <p:cNvPr id="13" name="Rectangle 7">
              <a:extLst>
                <a:ext uri="{FF2B5EF4-FFF2-40B4-BE49-F238E27FC236}">
                  <a16:creationId xmlns:a16="http://schemas.microsoft.com/office/drawing/2014/main" id="{803D210C-0169-4184-89AC-6106F8103C6D}"/>
                </a:ext>
              </a:extLst>
            </p:cNvPr>
            <p:cNvSpPr>
              <a:spLocks noChangeArrowheads="1"/>
            </p:cNvSpPr>
            <p:nvPr/>
          </p:nvSpPr>
          <p:spPr bwMode="auto">
            <a:xfrm rot="-1998840">
              <a:off x="1975785" y="4445947"/>
              <a:ext cx="2514600" cy="685800"/>
            </a:xfrm>
            <a:prstGeom prst="rect">
              <a:avLst/>
            </a:prstGeom>
            <a:solidFill>
              <a:srgbClr val="00B8FF"/>
            </a:solidFill>
            <a:ln w="9525" algn="ctr">
              <a:solidFill>
                <a:schemeClr val="tx1"/>
              </a:solidFill>
              <a:round/>
              <a:headEnd/>
              <a:tailEnd/>
            </a:ln>
          </p:spPr>
          <p:txBody>
            <a:bodyPr anchor="ctr" anchorCtr="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t>Dependency Injection</a:t>
              </a:r>
            </a:p>
          </p:txBody>
        </p:sp>
        <p:sp>
          <p:nvSpPr>
            <p:cNvPr id="14" name="Rectangle 8">
              <a:extLst>
                <a:ext uri="{FF2B5EF4-FFF2-40B4-BE49-F238E27FC236}">
                  <a16:creationId xmlns:a16="http://schemas.microsoft.com/office/drawing/2014/main" id="{E233012D-64E2-4DCE-8638-A12B8C73D532}"/>
                </a:ext>
              </a:extLst>
            </p:cNvPr>
            <p:cNvSpPr>
              <a:spLocks noChangeArrowheads="1"/>
            </p:cNvSpPr>
            <p:nvPr/>
          </p:nvSpPr>
          <p:spPr bwMode="auto">
            <a:xfrm rot="2021265">
              <a:off x="4560912" y="4390447"/>
              <a:ext cx="2514600" cy="762000"/>
            </a:xfrm>
            <a:prstGeom prst="rect">
              <a:avLst/>
            </a:prstGeom>
            <a:solidFill>
              <a:srgbClr val="00B8FF"/>
            </a:solidFill>
            <a:ln w="9525" algn="ctr">
              <a:solidFill>
                <a:schemeClr val="tx1"/>
              </a:solidFill>
              <a:round/>
              <a:headEnd/>
              <a:tailEnd/>
            </a:ln>
          </p:spPr>
          <p:txBody>
            <a:bodyPr anchor="ctr" anchorCtr="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sz="1800" dirty="0"/>
                <a:t>Aspect Oriented Programming</a:t>
              </a:r>
            </a:p>
          </p:txBody>
        </p:sp>
      </p:grpSp>
    </p:spTree>
    <p:extLst>
      <p:ext uri="{BB962C8B-B14F-4D97-AF65-F5344CB8AC3E}">
        <p14:creationId xmlns:p14="http://schemas.microsoft.com/office/powerpoint/2010/main" val="38654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7232-3C9D-418A-8CCD-106274D4BA08}"/>
              </a:ext>
            </a:extLst>
          </p:cNvPr>
          <p:cNvSpPr>
            <a:spLocks noGrp="1"/>
          </p:cNvSpPr>
          <p:nvPr>
            <p:ph type="title"/>
          </p:nvPr>
        </p:nvSpPr>
        <p:spPr/>
        <p:txBody>
          <a:bodyPr/>
          <a:lstStyle/>
          <a:p>
            <a:r>
              <a:rPr lang="en-US" dirty="0"/>
              <a:t>Auto-wiring: Annotations</a:t>
            </a:r>
            <a:endParaRPr lang="en-IN" dirty="0"/>
          </a:p>
        </p:txBody>
      </p:sp>
      <p:sp>
        <p:nvSpPr>
          <p:cNvPr id="4" name="Text Box 2">
            <a:extLst>
              <a:ext uri="{FF2B5EF4-FFF2-40B4-BE49-F238E27FC236}">
                <a16:creationId xmlns:a16="http://schemas.microsoft.com/office/drawing/2014/main" id="{D570847C-521A-44D4-B8A8-25AC26B2924C}"/>
              </a:ext>
            </a:extLst>
          </p:cNvPr>
          <p:cNvSpPr txBox="1">
            <a:spLocks noChangeArrowheads="1"/>
          </p:cNvSpPr>
          <p:nvPr/>
        </p:nvSpPr>
        <p:spPr bwMode="auto">
          <a:xfrm>
            <a:off x="524934" y="1588376"/>
            <a:ext cx="8077200"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err="1">
                <a:solidFill>
                  <a:schemeClr val="tx1"/>
                </a:solidFill>
                <a:latin typeface="Times New Roman" pitchFamily="18" charset="0"/>
              </a:rPr>
              <a:t>Autowiring</a:t>
            </a:r>
            <a:r>
              <a:rPr lang="en-US" dirty="0">
                <a:solidFill>
                  <a:schemeClr val="tx1"/>
                </a:solidFill>
                <a:latin typeface="Times New Roman" pitchFamily="18" charset="0"/>
              </a:rPr>
              <a:t> using annotation by name and type</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Arial Narrow" pitchFamily="34" charset="0"/>
              </a:rPr>
              <a:t>	@Repository("</a:t>
            </a:r>
            <a:r>
              <a:rPr lang="en-US" sz="1400" dirty="0" err="1">
                <a:solidFill>
                  <a:schemeClr val="tx1"/>
                </a:solidFill>
                <a:latin typeface="Arial Narrow" pitchFamily="34" charset="0"/>
              </a:rPr>
              <a:t>emp_list</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EmpDao</a:t>
            </a: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GlobalInvestment</a:t>
            </a:r>
            <a:r>
              <a:rPr lang="en-US" sz="1400" dirty="0">
                <a:solidFill>
                  <a:schemeClr val="tx1"/>
                </a:solidFill>
                <a:latin typeface="Arial Narrow" pitchFamily="34" charset="0"/>
              </a:rPr>
              <a:t> resource;</a:t>
            </a:r>
          </a:p>
          <a:p>
            <a:pPr lvl="1"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	</a:t>
            </a:r>
            <a:r>
              <a:rPr lang="en-US" sz="1400" b="1" dirty="0">
                <a:solidFill>
                  <a:schemeClr val="tx1"/>
                </a:solidFill>
                <a:latin typeface="Arial Narrow" pitchFamily="34" charset="0"/>
              </a:rPr>
              <a:t> @</a:t>
            </a:r>
            <a:r>
              <a:rPr lang="en-US" sz="1400" b="1" dirty="0" err="1">
                <a:solidFill>
                  <a:schemeClr val="tx1"/>
                </a:solidFill>
                <a:latin typeface="Arial Narrow" pitchFamily="34" charset="0"/>
              </a:rPr>
              <a:t>Autowired</a:t>
            </a:r>
            <a:r>
              <a:rPr lang="en-US" sz="1400" b="1" dirty="0">
                <a:solidFill>
                  <a:schemeClr val="tx1"/>
                </a:solidFill>
              </a:rPr>
              <a:t> </a:t>
            </a:r>
            <a:r>
              <a:rPr lang="en-US" sz="1400" b="1" dirty="0">
                <a:solidFill>
                  <a:schemeClr val="tx1"/>
                </a:solidFill>
                <a:latin typeface="Arial Narrow" pitchFamily="34" charset="0"/>
              </a:rPr>
              <a:t>@Qualifier("</a:t>
            </a:r>
            <a:r>
              <a:rPr lang="en-US" sz="1400" b="1" dirty="0" err="1">
                <a:solidFill>
                  <a:schemeClr val="tx1"/>
                </a:solidFill>
                <a:latin typeface="Arial Narrow" pitchFamily="34" charset="0"/>
              </a:rPr>
              <a:t>dataSourceRef</a:t>
            </a:r>
            <a:r>
              <a:rPr lang="en-US" sz="1400" b="1" dirty="0">
                <a:solidFill>
                  <a:schemeClr val="tx1"/>
                </a:solidFill>
                <a:latin typeface="Arial Narrow" pitchFamily="34" charset="0"/>
              </a:rPr>
              <a:t>") </a:t>
            </a:r>
            <a:r>
              <a:rPr lang="en-US" sz="1400" dirty="0">
                <a:solidFill>
                  <a:schemeClr val="tx1"/>
                </a:solidFill>
                <a:latin typeface="Arial Narrow" pitchFamily="34" charset="0"/>
              </a:rPr>
              <a:t>  // </a:t>
            </a:r>
            <a:r>
              <a:rPr lang="en-US" sz="1400" dirty="0" err="1">
                <a:solidFill>
                  <a:schemeClr val="tx1"/>
                </a:solidFill>
                <a:latin typeface="Arial Narrow" pitchFamily="34" charset="0"/>
              </a:rPr>
              <a:t>Autowiring</a:t>
            </a:r>
            <a:r>
              <a:rPr lang="en-US" sz="1400" dirty="0">
                <a:solidFill>
                  <a:schemeClr val="tx1"/>
                </a:solidFill>
                <a:latin typeface="Arial Narrow" pitchFamily="34" charset="0"/>
              </a:rPr>
              <a:t> by name</a:t>
            </a: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setDataSourceRef</a:t>
            </a:r>
            <a:r>
              <a:rPr lang="en-US" sz="1400" b="1" dirty="0">
                <a:solidFill>
                  <a:schemeClr val="tx1"/>
                </a:solidFill>
                <a:latin typeface="Arial Narrow" pitchFamily="34" charset="0"/>
              </a:rPr>
              <a:t>(</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this.dataSource</a:t>
            </a:r>
            <a:r>
              <a:rPr lang="en-US" sz="1400" dirty="0">
                <a:solidFill>
                  <a:schemeClr val="tx1"/>
                </a:solidFill>
                <a:latin typeface="Arial Narrow" pitchFamily="34" charset="0"/>
              </a:rPr>
              <a:t> =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 </a:t>
            </a:r>
            <a:r>
              <a:rPr lang="en-US" sz="1400" dirty="0" err="1">
                <a:solidFill>
                  <a:schemeClr val="tx1"/>
                </a:solidFill>
                <a:latin typeface="Arial Narrow" pitchFamily="34" charset="0"/>
              </a:rPr>
              <a:t>Autowired</a:t>
            </a:r>
            <a:r>
              <a:rPr lang="en-US" sz="1400" dirty="0">
                <a:solidFill>
                  <a:schemeClr val="tx1"/>
                </a:solidFill>
                <a:latin typeface="Arial Narrow" pitchFamily="34" charset="0"/>
              </a:rPr>
              <a:t> // </a:t>
            </a:r>
            <a:r>
              <a:rPr lang="en-US" sz="1400" dirty="0" err="1">
                <a:solidFill>
                  <a:schemeClr val="tx1"/>
                </a:solidFill>
                <a:latin typeface="Arial Narrow" pitchFamily="34" charset="0"/>
              </a:rPr>
              <a:t>Autowiring</a:t>
            </a:r>
            <a:r>
              <a:rPr lang="en-US" sz="1400" dirty="0">
                <a:solidFill>
                  <a:schemeClr val="tx1"/>
                </a:solidFill>
                <a:latin typeface="Arial Narrow" pitchFamily="34" charset="0"/>
              </a:rPr>
              <a:t> by type</a:t>
            </a: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setMainResource</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GlobalInvestment</a:t>
            </a:r>
            <a:r>
              <a:rPr lang="en-US" sz="1400" b="1" dirty="0">
                <a:solidFill>
                  <a:schemeClr val="tx1"/>
                </a:solidFill>
                <a:latin typeface="Arial Narrow" pitchFamily="34" charset="0"/>
              </a:rPr>
              <a:t> </a:t>
            </a:r>
            <a:r>
              <a:rPr lang="en-US" sz="1400" dirty="0">
                <a:solidFill>
                  <a:schemeClr val="tx1"/>
                </a:solidFill>
                <a:latin typeface="Arial Narrow" pitchFamily="34" charset="0"/>
              </a:rPr>
              <a:t>resource){</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this.resource</a:t>
            </a:r>
            <a:r>
              <a:rPr lang="en-US" sz="1400" dirty="0">
                <a:solidFill>
                  <a:schemeClr val="tx1"/>
                </a:solidFill>
                <a:latin typeface="Arial Narrow" pitchFamily="34" charset="0"/>
              </a:rPr>
              <a:t> = resource;</a:t>
            </a:r>
          </a:p>
          <a:p>
            <a:pPr lvl="1" algn="l">
              <a:defRPr/>
            </a:pP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Declaration in XML</a:t>
            </a:r>
          </a:p>
          <a:p>
            <a:pPr algn="l">
              <a:defRPr/>
            </a:pPr>
            <a:r>
              <a:rPr lang="en-US" sz="1400" dirty="0">
                <a:solidFill>
                  <a:schemeClr val="tx1"/>
                </a:solidFill>
                <a:latin typeface="Arial Narrow" pitchFamily="34" charset="0"/>
              </a:rPr>
              <a:t>	</a:t>
            </a:r>
            <a:endParaRPr lang="en-GB" sz="1400" dirty="0">
              <a:solidFill>
                <a:schemeClr val="tx1"/>
              </a:solidFill>
              <a:latin typeface="Arial Narrow" pitchFamily="34"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b="1" i="1" dirty="0" err="1">
                <a:solidFill>
                  <a:schemeClr val="tx1"/>
                </a:solidFill>
                <a:latin typeface="Arial Narrow" pitchFamily="34" charset="0"/>
              </a:rPr>
              <a:t>dataSourceRef</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dirty="0" err="1">
                <a:solidFill>
                  <a:schemeClr val="tx1"/>
                </a:solidFill>
                <a:latin typeface="Arial Narrow" pitchFamily="34" charset="0"/>
              </a:rPr>
              <a:t>org.springframework.jdbc.datasource.DriverManagerDataSource</a:t>
            </a:r>
            <a:r>
              <a:rPr lang="en-US" sz="1400" dirty="0">
                <a:solidFill>
                  <a:schemeClr val="tx1"/>
                </a:solidFill>
                <a:latin typeface="Arial Narrow" pitchFamily="34" charset="0"/>
              </a:rPr>
              <a:t>" &gt;</a:t>
            </a:r>
            <a:endParaRPr lang="en-GB" dirty="0">
              <a:solidFill>
                <a:schemeClr val="tx1"/>
              </a:solidFill>
              <a:latin typeface="Times New Roman" pitchFamily="18"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mainResource</a:t>
            </a:r>
            <a:r>
              <a:rPr lang="en-US" sz="1400" i="1" dirty="0">
                <a:solidFill>
                  <a:schemeClr val="tx1"/>
                </a:solidFill>
                <a:latin typeface="Arial Narrow" pitchFamily="34" charset="0"/>
              </a:rPr>
              <a:t>“    </a:t>
            </a:r>
            <a:r>
              <a:rPr lang="en-US" sz="1400" dirty="0">
                <a:solidFill>
                  <a:schemeClr val="tx1"/>
                </a:solidFill>
                <a:latin typeface="Arial Narrow" pitchFamily="34" charset="0"/>
              </a:rPr>
              <a:t>class=“</a:t>
            </a:r>
            <a:r>
              <a:rPr lang="en-US" sz="1400" b="1" dirty="0" err="1">
                <a:solidFill>
                  <a:schemeClr val="tx1"/>
                </a:solidFill>
                <a:latin typeface="Arial Narrow" pitchFamily="34" charset="0"/>
              </a:rPr>
              <a:t>pack.GlobalInvestment</a:t>
            </a:r>
            <a:r>
              <a:rPr lang="en-US" sz="1400" b="1" dirty="0">
                <a:solidFill>
                  <a:schemeClr val="tx1"/>
                </a:solidFill>
                <a:latin typeface="Arial Narrow" pitchFamily="34" charset="0"/>
              </a:rPr>
              <a:t>"</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p:txBody>
      </p:sp>
    </p:spTree>
    <p:extLst>
      <p:ext uri="{BB962C8B-B14F-4D97-AF65-F5344CB8AC3E}">
        <p14:creationId xmlns:p14="http://schemas.microsoft.com/office/powerpoint/2010/main" val="347493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9862-160D-4ED9-BB2A-6BE7DD0002A5}"/>
              </a:ext>
            </a:extLst>
          </p:cNvPr>
          <p:cNvSpPr>
            <a:spLocks noGrp="1"/>
          </p:cNvSpPr>
          <p:nvPr>
            <p:ph type="title"/>
          </p:nvPr>
        </p:nvSpPr>
        <p:spPr/>
        <p:txBody>
          <a:bodyPr/>
          <a:lstStyle/>
          <a:p>
            <a:r>
              <a:rPr lang="en-US" dirty="0" err="1"/>
              <a:t>Autowiring</a:t>
            </a:r>
            <a:r>
              <a:rPr lang="en-US" dirty="0"/>
              <a:t> using @Resource</a:t>
            </a:r>
            <a:endParaRPr lang="en-IN" dirty="0"/>
          </a:p>
        </p:txBody>
      </p:sp>
      <p:sp>
        <p:nvSpPr>
          <p:cNvPr id="4" name="Text Box 2">
            <a:extLst>
              <a:ext uri="{FF2B5EF4-FFF2-40B4-BE49-F238E27FC236}">
                <a16:creationId xmlns:a16="http://schemas.microsoft.com/office/drawing/2014/main" id="{0B405490-8F29-4FF9-A8E3-76D0825CF987}"/>
              </a:ext>
            </a:extLst>
          </p:cNvPr>
          <p:cNvSpPr txBox="1">
            <a:spLocks noChangeArrowheads="1"/>
          </p:cNvSpPr>
          <p:nvPr/>
        </p:nvSpPr>
        <p:spPr bwMode="auto">
          <a:xfrm>
            <a:off x="474134" y="1490133"/>
            <a:ext cx="8077200" cy="5259388"/>
          </a:xfrm>
          <a:prstGeom prst="rect">
            <a:avLst/>
          </a:prstGeom>
          <a:noFill/>
          <a:ln w="9525">
            <a:noFill/>
            <a:round/>
            <a:headEnd/>
            <a:tailEnd/>
          </a:ln>
        </p:spPr>
        <p:txBody>
          <a:bodyPr lIns="90000" tIns="46800" rIns="90000" bIns="46800"/>
          <a:lstStyle/>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err="1">
                <a:solidFill>
                  <a:schemeClr val="tx1"/>
                </a:solidFill>
                <a:latin typeface="Times New Roman" pitchFamily="18" charset="0"/>
              </a:rPr>
              <a:t>Autowiring</a:t>
            </a:r>
            <a:r>
              <a:rPr lang="en-US" dirty="0">
                <a:solidFill>
                  <a:schemeClr val="tx1"/>
                </a:solidFill>
                <a:latin typeface="Times New Roman" pitchFamily="18" charset="0"/>
              </a:rPr>
              <a:t> using annotation by name and type</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Arial Narrow" pitchFamily="34" charset="0"/>
              </a:rPr>
              <a:t>	@Repository("</a:t>
            </a:r>
            <a:r>
              <a:rPr lang="en-US" sz="1400" dirty="0" err="1">
                <a:solidFill>
                  <a:schemeClr val="tx1"/>
                </a:solidFill>
                <a:latin typeface="Arial Narrow" pitchFamily="34" charset="0"/>
              </a:rPr>
              <a:t>emp_list</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EmpDao</a:t>
            </a: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private </a:t>
            </a:r>
            <a:r>
              <a:rPr lang="en-US" sz="1400" dirty="0" err="1">
                <a:solidFill>
                  <a:schemeClr val="tx1"/>
                </a:solidFill>
                <a:latin typeface="Arial Narrow" pitchFamily="34" charset="0"/>
              </a:rPr>
              <a:t>GlobalInvestment</a:t>
            </a:r>
            <a:r>
              <a:rPr lang="en-US" sz="1400" dirty="0">
                <a:solidFill>
                  <a:schemeClr val="tx1"/>
                </a:solidFill>
                <a:latin typeface="Arial Narrow" pitchFamily="34" charset="0"/>
              </a:rPr>
              <a:t> resource;</a:t>
            </a:r>
          </a:p>
          <a:p>
            <a:pPr lvl="1"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	</a:t>
            </a:r>
            <a:r>
              <a:rPr lang="en-US" sz="1400" b="1" dirty="0">
                <a:solidFill>
                  <a:schemeClr val="tx1"/>
                </a:solidFill>
                <a:latin typeface="Arial Narrow" pitchFamily="34" charset="0"/>
              </a:rPr>
              <a:t> @Resource(name="</a:t>
            </a:r>
            <a:r>
              <a:rPr lang="en-US" sz="1400" b="1" dirty="0" err="1">
                <a:solidFill>
                  <a:schemeClr val="tx1"/>
                </a:solidFill>
                <a:latin typeface="Arial Narrow" pitchFamily="34" charset="0"/>
              </a:rPr>
              <a:t>dataSourceRef</a:t>
            </a:r>
            <a:r>
              <a:rPr lang="en-US" sz="1400" b="1" dirty="0">
                <a:solidFill>
                  <a:schemeClr val="tx1"/>
                </a:solidFill>
                <a:latin typeface="Arial Narrow" pitchFamily="34" charset="0"/>
              </a:rPr>
              <a:t>")</a:t>
            </a:r>
            <a:r>
              <a:rPr lang="en-US" sz="1400" dirty="0">
                <a:solidFill>
                  <a:schemeClr val="tx1"/>
                </a:solidFill>
                <a:latin typeface="Arial Narrow" pitchFamily="34" charset="0"/>
              </a:rPr>
              <a:t>  // </a:t>
            </a:r>
            <a:r>
              <a:rPr lang="en-US" sz="1400" dirty="0" err="1">
                <a:solidFill>
                  <a:schemeClr val="tx1"/>
                </a:solidFill>
                <a:latin typeface="Arial Narrow" pitchFamily="34" charset="0"/>
              </a:rPr>
              <a:t>Autowiring</a:t>
            </a:r>
            <a:r>
              <a:rPr lang="en-US" sz="1400" dirty="0">
                <a:solidFill>
                  <a:schemeClr val="tx1"/>
                </a:solidFill>
                <a:latin typeface="Arial Narrow" pitchFamily="34" charset="0"/>
              </a:rPr>
              <a:t> by name</a:t>
            </a: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setDataSourceRef</a:t>
            </a:r>
            <a:r>
              <a:rPr lang="en-US" sz="1400" b="1" dirty="0">
                <a:solidFill>
                  <a:schemeClr val="tx1"/>
                </a:solidFill>
                <a:latin typeface="Arial Narrow" pitchFamily="34" charset="0"/>
              </a:rPr>
              <a:t>(</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 {</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this.dataSource</a:t>
            </a:r>
            <a:r>
              <a:rPr lang="en-US" sz="1400" dirty="0">
                <a:solidFill>
                  <a:schemeClr val="tx1"/>
                </a:solidFill>
                <a:latin typeface="Arial Narrow" pitchFamily="34" charset="0"/>
              </a:rPr>
              <a:t> = </a:t>
            </a:r>
            <a:r>
              <a:rPr lang="en-US" sz="1400" dirty="0" err="1">
                <a:solidFill>
                  <a:schemeClr val="tx1"/>
                </a:solidFill>
                <a:latin typeface="Arial Narrow" pitchFamily="34" charset="0"/>
              </a:rPr>
              <a:t>dataSource</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	</a:t>
            </a:r>
            <a:r>
              <a:rPr lang="en-US" sz="1400" b="1" dirty="0">
                <a:solidFill>
                  <a:schemeClr val="tx1"/>
                </a:solidFill>
                <a:latin typeface="Arial Narrow" pitchFamily="34" charset="0"/>
              </a:rPr>
              <a:t>@ Resource</a:t>
            </a:r>
            <a:r>
              <a:rPr lang="en-US" sz="1400" dirty="0">
                <a:solidFill>
                  <a:schemeClr val="tx1"/>
                </a:solidFill>
                <a:latin typeface="Arial Narrow" pitchFamily="34" charset="0"/>
              </a:rPr>
              <a:t> // </a:t>
            </a:r>
            <a:r>
              <a:rPr lang="en-US" sz="1400" dirty="0" err="1">
                <a:solidFill>
                  <a:schemeClr val="tx1"/>
                </a:solidFill>
                <a:latin typeface="Arial Narrow" pitchFamily="34" charset="0"/>
              </a:rPr>
              <a:t>Autowiring</a:t>
            </a:r>
            <a:r>
              <a:rPr lang="en-US" sz="1400" dirty="0">
                <a:solidFill>
                  <a:schemeClr val="tx1"/>
                </a:solidFill>
                <a:latin typeface="Arial Narrow" pitchFamily="34" charset="0"/>
              </a:rPr>
              <a:t> by type</a:t>
            </a:r>
          </a:p>
          <a:p>
            <a:pPr lvl="2"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setMainResource</a:t>
            </a:r>
            <a:r>
              <a:rPr lang="en-US" sz="1400" b="1" dirty="0">
                <a:solidFill>
                  <a:schemeClr val="tx1"/>
                </a:solidFill>
                <a:latin typeface="Arial Narrow" pitchFamily="34" charset="0"/>
              </a:rPr>
              <a:t>(</a:t>
            </a:r>
            <a:r>
              <a:rPr lang="en-US" sz="1400" b="1" dirty="0" err="1">
                <a:solidFill>
                  <a:schemeClr val="tx1"/>
                </a:solidFill>
                <a:latin typeface="Arial Narrow" pitchFamily="34" charset="0"/>
              </a:rPr>
              <a:t>GlobalInvestment</a:t>
            </a:r>
            <a:r>
              <a:rPr lang="en-US" sz="1400" b="1" dirty="0">
                <a:solidFill>
                  <a:schemeClr val="tx1"/>
                </a:solidFill>
                <a:latin typeface="Arial Narrow" pitchFamily="34" charset="0"/>
              </a:rPr>
              <a:t> </a:t>
            </a:r>
            <a:r>
              <a:rPr lang="en-US" sz="1400" dirty="0">
                <a:solidFill>
                  <a:schemeClr val="tx1"/>
                </a:solidFill>
                <a:latin typeface="Arial Narrow" pitchFamily="34" charset="0"/>
              </a:rPr>
              <a:t>resource){</a:t>
            </a:r>
          </a:p>
          <a:p>
            <a:pPr lvl="2" algn="l">
              <a:defRPr/>
            </a:pPr>
            <a:r>
              <a:rPr lang="en-US" sz="1400" dirty="0">
                <a:solidFill>
                  <a:schemeClr val="tx1"/>
                </a:solidFill>
                <a:latin typeface="Arial Narrow" pitchFamily="34" charset="0"/>
              </a:rPr>
              <a:t>	</a:t>
            </a:r>
            <a:r>
              <a:rPr lang="en-US" sz="1400" dirty="0" err="1">
                <a:solidFill>
                  <a:schemeClr val="tx1"/>
                </a:solidFill>
                <a:latin typeface="Arial Narrow" pitchFamily="34" charset="0"/>
              </a:rPr>
              <a:t>this.resource</a:t>
            </a:r>
            <a:r>
              <a:rPr lang="en-US" sz="1400" dirty="0">
                <a:solidFill>
                  <a:schemeClr val="tx1"/>
                </a:solidFill>
                <a:latin typeface="Arial Narrow" pitchFamily="34" charset="0"/>
              </a:rPr>
              <a:t> = resource;</a:t>
            </a:r>
          </a:p>
          <a:p>
            <a:pPr lvl="1" algn="l">
              <a:defRPr/>
            </a:pPr>
            <a:r>
              <a:rPr lang="en-US" sz="1400" dirty="0">
                <a:solidFill>
                  <a:schemeClr val="tx1"/>
                </a:solidFill>
                <a:latin typeface="Arial Narrow" pitchFamily="34" charset="0"/>
              </a:rPr>
              <a:t>	}</a:t>
            </a:r>
          </a:p>
          <a:p>
            <a:pPr lvl="1" algn="l">
              <a:defRPr/>
            </a:pP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Times New Roman" pitchFamily="18" charset="0"/>
              </a:rPr>
              <a:t>Declaration in XML</a:t>
            </a:r>
          </a:p>
          <a:p>
            <a:pPr algn="l">
              <a:defRPr/>
            </a:pPr>
            <a:r>
              <a:rPr lang="en-US" sz="1400" dirty="0">
                <a:solidFill>
                  <a:schemeClr val="tx1"/>
                </a:solidFill>
                <a:latin typeface="Arial Narrow" pitchFamily="34" charset="0"/>
              </a:rPr>
              <a:t>	</a:t>
            </a:r>
            <a:endParaRPr lang="en-GB" sz="1400" dirty="0">
              <a:solidFill>
                <a:schemeClr val="tx1"/>
              </a:solidFill>
              <a:latin typeface="Arial Narrow" pitchFamily="34"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b="1" i="1" dirty="0" err="1">
                <a:solidFill>
                  <a:schemeClr val="tx1"/>
                </a:solidFill>
                <a:latin typeface="Arial Narrow" pitchFamily="34" charset="0"/>
              </a:rPr>
              <a:t>dataSourceRef</a:t>
            </a:r>
            <a:r>
              <a:rPr lang="en-US" sz="1400" i="1" dirty="0">
                <a:solidFill>
                  <a:schemeClr val="tx1"/>
                </a:solidFill>
                <a:latin typeface="Arial Narrow" pitchFamily="34" charset="0"/>
              </a:rPr>
              <a:t>"</a:t>
            </a:r>
          </a:p>
          <a:p>
            <a:pPr algn="l">
              <a:defRPr/>
            </a:pPr>
            <a:r>
              <a:rPr lang="en-US" sz="1400" dirty="0">
                <a:solidFill>
                  <a:schemeClr val="tx1"/>
                </a:solidFill>
                <a:latin typeface="Arial Narrow" pitchFamily="34" charset="0"/>
              </a:rPr>
              <a:t>   		class="</a:t>
            </a:r>
            <a:r>
              <a:rPr lang="en-US" sz="1400" dirty="0" err="1">
                <a:solidFill>
                  <a:schemeClr val="tx1"/>
                </a:solidFill>
                <a:latin typeface="Arial Narrow" pitchFamily="34" charset="0"/>
              </a:rPr>
              <a:t>org.springframework.jdbc.datasource.DriverManagerDataSource</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algn="l">
              <a:defRPr/>
            </a:pPr>
            <a:r>
              <a:rPr lang="en-US" sz="1400" dirty="0">
                <a:solidFill>
                  <a:schemeClr val="tx1"/>
                </a:solidFill>
                <a:latin typeface="Arial Narrow" pitchFamily="34" charset="0"/>
              </a:rPr>
              <a:t>	&lt;bean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mainResource</a:t>
            </a:r>
            <a:r>
              <a:rPr lang="en-US" sz="1400" i="1" dirty="0">
                <a:solidFill>
                  <a:schemeClr val="tx1"/>
                </a:solidFill>
                <a:latin typeface="Arial Narrow" pitchFamily="34" charset="0"/>
              </a:rPr>
              <a:t>“    </a:t>
            </a:r>
            <a:r>
              <a:rPr lang="en-US" sz="1400" dirty="0">
                <a:solidFill>
                  <a:schemeClr val="tx1"/>
                </a:solidFill>
                <a:latin typeface="Arial Narrow" pitchFamily="34" charset="0"/>
              </a:rPr>
              <a:t>class=“</a:t>
            </a:r>
            <a:r>
              <a:rPr lang="en-US" sz="1400" b="1" dirty="0" err="1">
                <a:solidFill>
                  <a:schemeClr val="tx1"/>
                </a:solidFill>
                <a:latin typeface="Arial Narrow" pitchFamily="34" charset="0"/>
              </a:rPr>
              <a:t>pack.GlobalInvestment</a:t>
            </a:r>
            <a:r>
              <a:rPr lang="en-US" sz="1400" b="1" dirty="0">
                <a:solidFill>
                  <a:schemeClr val="tx1"/>
                </a:solidFill>
                <a:latin typeface="Arial Narrow" pitchFamily="34" charset="0"/>
              </a:rPr>
              <a:t>"</a:t>
            </a:r>
            <a:r>
              <a:rPr lang="en-US" sz="1400" dirty="0">
                <a:solidFill>
                  <a:schemeClr val="tx1"/>
                </a:solidFill>
                <a:latin typeface="Arial Narrow" pitchFamily="34" charset="0"/>
              </a:rPr>
              <a:t> &gt;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chemeClr val="tx1"/>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p:txBody>
      </p:sp>
    </p:spTree>
    <p:extLst>
      <p:ext uri="{BB962C8B-B14F-4D97-AF65-F5344CB8AC3E}">
        <p14:creationId xmlns:p14="http://schemas.microsoft.com/office/powerpoint/2010/main" val="197320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D765-ADC7-4F14-BE64-533C7F42C889}"/>
              </a:ext>
            </a:extLst>
          </p:cNvPr>
          <p:cNvSpPr>
            <a:spLocks noGrp="1"/>
          </p:cNvSpPr>
          <p:nvPr>
            <p:ph type="title"/>
          </p:nvPr>
        </p:nvSpPr>
        <p:spPr/>
        <p:txBody>
          <a:bodyPr/>
          <a:lstStyle/>
          <a:p>
            <a:r>
              <a:rPr lang="en-US" dirty="0"/>
              <a:t>Injecting Context reference in a bean</a:t>
            </a:r>
            <a:endParaRPr lang="en-IN" dirty="0"/>
          </a:p>
        </p:txBody>
      </p:sp>
      <p:sp>
        <p:nvSpPr>
          <p:cNvPr id="4" name="Text Box 2">
            <a:extLst>
              <a:ext uri="{FF2B5EF4-FFF2-40B4-BE49-F238E27FC236}">
                <a16:creationId xmlns:a16="http://schemas.microsoft.com/office/drawing/2014/main" id="{64165705-1EEA-442E-9D12-95AC007E4699}"/>
              </a:ext>
            </a:extLst>
          </p:cNvPr>
          <p:cNvSpPr txBox="1">
            <a:spLocks noChangeArrowheads="1"/>
          </p:cNvSpPr>
          <p:nvPr/>
        </p:nvSpPr>
        <p:spPr bwMode="auto">
          <a:xfrm>
            <a:off x="533400" y="1405467"/>
            <a:ext cx="8077200" cy="5257800"/>
          </a:xfrm>
          <a:prstGeom prst="rect">
            <a:avLst/>
          </a:prstGeom>
          <a:noFill/>
          <a:ln w="9525">
            <a:noFill/>
            <a:round/>
            <a:headEnd/>
            <a:tailEnd/>
          </a:ln>
        </p:spPr>
        <p:txBody>
          <a:bodyPr lIns="90000" tIns="46800" rIns="90000" bIns="46800"/>
          <a:lstStyle/>
          <a:p>
            <a:pPr marL="279400"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mn-lt"/>
              </a:rPr>
              <a:t>Bean can receive a reference of Spring Context in two ways...</a:t>
            </a:r>
          </a:p>
          <a:p>
            <a:pPr marL="279400"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latin typeface="+mn-lt"/>
            </a:endParaRPr>
          </a:p>
          <a:p>
            <a:pPr marL="279400"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solidFill>
                  <a:schemeClr val="tx1"/>
                </a:solidFill>
                <a:latin typeface="+mn-lt"/>
              </a:rPr>
              <a:t>I. Injection...</a:t>
            </a:r>
            <a:endParaRPr lang="en-GB" sz="1400" dirty="0">
              <a:solidFill>
                <a:schemeClr val="tx1"/>
              </a:solidFill>
              <a:latin typeface="Arial Narrow" pitchFamily="34" charset="0"/>
            </a:endParaRPr>
          </a:p>
          <a:p>
            <a:pPr algn="l">
              <a:defRPr/>
            </a:pPr>
            <a:r>
              <a:rPr lang="en-US" sz="1600" dirty="0">
                <a:solidFill>
                  <a:schemeClr val="tx1"/>
                </a:solidFill>
                <a:latin typeface="Arial Narrow" pitchFamily="34" charset="0"/>
              </a:rPr>
              <a:t>public class </a:t>
            </a:r>
            <a:r>
              <a:rPr lang="en-US" sz="1600" dirty="0" err="1">
                <a:solidFill>
                  <a:schemeClr val="tx1"/>
                </a:solidFill>
                <a:latin typeface="Arial Narrow" pitchFamily="34" charset="0"/>
              </a:rPr>
              <a:t>NewsPrintManager</a:t>
            </a:r>
            <a:r>
              <a:rPr lang="en-US" sz="1600" dirty="0">
                <a:solidFill>
                  <a:schemeClr val="tx1"/>
                </a:solidFill>
                <a:latin typeface="Arial Narrow" pitchFamily="34" charset="0"/>
              </a:rPr>
              <a:t> implements </a:t>
            </a:r>
            <a:r>
              <a:rPr lang="en-US" sz="1600" b="1" dirty="0" err="1">
                <a:solidFill>
                  <a:schemeClr val="tx1"/>
                </a:solidFill>
                <a:latin typeface="Arial Narrow" pitchFamily="34" charset="0"/>
              </a:rPr>
              <a:t>ApplicationContextAware</a:t>
            </a:r>
            <a:r>
              <a:rPr lang="en-US" sz="1600" dirty="0">
                <a:solidFill>
                  <a:schemeClr val="tx1"/>
                </a:solidFill>
                <a:latin typeface="Arial Narrow" pitchFamily="34" charset="0"/>
              </a:rPr>
              <a:t> {</a:t>
            </a:r>
          </a:p>
          <a:p>
            <a:pPr algn="l">
              <a:defRPr/>
            </a:pPr>
            <a:endParaRPr lang="en-US" sz="1600" dirty="0">
              <a:solidFill>
                <a:schemeClr val="tx1"/>
              </a:solidFill>
              <a:latin typeface="Arial Narrow" pitchFamily="34" charset="0"/>
            </a:endParaRPr>
          </a:p>
          <a:p>
            <a:pPr lvl="1" algn="l">
              <a:defRPr/>
            </a:pPr>
            <a:r>
              <a:rPr lang="en-US" sz="1600" dirty="0">
                <a:solidFill>
                  <a:schemeClr val="tx1"/>
                </a:solidFill>
                <a:latin typeface="Arial Narrow" pitchFamily="34" charset="0"/>
              </a:rPr>
              <a:t>private </a:t>
            </a:r>
            <a:r>
              <a:rPr lang="en-US" sz="1600" dirty="0" err="1">
                <a:solidFill>
                  <a:schemeClr val="tx1"/>
                </a:solidFill>
                <a:latin typeface="Arial Narrow" pitchFamily="34" charset="0"/>
              </a:rPr>
              <a:t>ApplicationContext</a:t>
            </a:r>
            <a:r>
              <a:rPr lang="en-US" sz="1600" dirty="0">
                <a:solidFill>
                  <a:schemeClr val="tx1"/>
                </a:solidFill>
                <a:latin typeface="Arial Narrow" pitchFamily="34" charset="0"/>
              </a:rPr>
              <a:t> </a:t>
            </a:r>
            <a:r>
              <a:rPr lang="en-US" sz="1600" dirty="0" err="1">
                <a:solidFill>
                  <a:schemeClr val="tx1"/>
                </a:solidFill>
                <a:latin typeface="Arial Narrow" pitchFamily="34" charset="0"/>
              </a:rPr>
              <a:t>ctx</a:t>
            </a: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lvl="1" algn="l">
              <a:defRPr/>
            </a:pPr>
            <a:r>
              <a:rPr lang="en-US" sz="1600" dirty="0">
                <a:solidFill>
                  <a:schemeClr val="tx1"/>
                </a:solidFill>
                <a:latin typeface="Arial Narrow" pitchFamily="34" charset="0"/>
              </a:rPr>
              <a:t>public void </a:t>
            </a:r>
            <a:r>
              <a:rPr lang="en-US" sz="1600" b="1" dirty="0" err="1">
                <a:solidFill>
                  <a:schemeClr val="tx1"/>
                </a:solidFill>
                <a:latin typeface="Arial Narrow" pitchFamily="34" charset="0"/>
              </a:rPr>
              <a:t>setApplicationContext</a:t>
            </a:r>
            <a:r>
              <a:rPr lang="en-US" sz="1600" dirty="0">
                <a:solidFill>
                  <a:schemeClr val="tx1"/>
                </a:solidFill>
                <a:latin typeface="Arial Narrow" pitchFamily="34" charset="0"/>
              </a:rPr>
              <a:t>(</a:t>
            </a:r>
            <a:r>
              <a:rPr lang="en-US" sz="1600" dirty="0" err="1">
                <a:solidFill>
                  <a:schemeClr val="tx1"/>
                </a:solidFill>
                <a:latin typeface="Arial Narrow" pitchFamily="34" charset="0"/>
              </a:rPr>
              <a:t>ApplicationContext</a:t>
            </a:r>
            <a:r>
              <a:rPr lang="en-US" sz="1600" dirty="0">
                <a:solidFill>
                  <a:schemeClr val="tx1"/>
                </a:solidFill>
                <a:latin typeface="Arial Narrow" pitchFamily="34" charset="0"/>
              </a:rPr>
              <a:t> </a:t>
            </a:r>
            <a:r>
              <a:rPr lang="en-US" sz="1600" dirty="0" err="1">
                <a:solidFill>
                  <a:schemeClr val="tx1"/>
                </a:solidFill>
                <a:latin typeface="Arial Narrow" pitchFamily="34" charset="0"/>
              </a:rPr>
              <a:t>ctx</a:t>
            </a:r>
            <a:r>
              <a:rPr lang="en-US" sz="1600" dirty="0">
                <a:solidFill>
                  <a:schemeClr val="tx1"/>
                </a:solidFill>
                <a:latin typeface="Arial Narrow" pitchFamily="34" charset="0"/>
              </a:rPr>
              <a:t>)</a:t>
            </a:r>
          </a:p>
          <a:p>
            <a:pPr lvl="1" algn="l">
              <a:defRPr/>
            </a:pPr>
            <a:r>
              <a:rPr lang="en-US" sz="1600" dirty="0">
                <a:solidFill>
                  <a:schemeClr val="tx1"/>
                </a:solidFill>
                <a:latin typeface="Arial Narrow" pitchFamily="34" charset="0"/>
              </a:rPr>
              <a:t>throws </a:t>
            </a:r>
            <a:r>
              <a:rPr lang="en-US" sz="1600" dirty="0" err="1">
                <a:solidFill>
                  <a:schemeClr val="tx1"/>
                </a:solidFill>
                <a:latin typeface="Arial Narrow" pitchFamily="34" charset="0"/>
              </a:rPr>
              <a:t>BeansException</a:t>
            </a:r>
            <a:r>
              <a:rPr lang="en-US" sz="1600" dirty="0">
                <a:solidFill>
                  <a:schemeClr val="tx1"/>
                </a:solidFill>
                <a:latin typeface="Arial Narrow" pitchFamily="34" charset="0"/>
              </a:rPr>
              <a:t> {</a:t>
            </a:r>
          </a:p>
          <a:p>
            <a:pPr lvl="1" algn="l">
              <a:defRPr/>
            </a:pPr>
            <a:endParaRPr lang="en-US" sz="1600" dirty="0">
              <a:solidFill>
                <a:schemeClr val="tx1"/>
              </a:solidFill>
              <a:latin typeface="Arial Narrow" pitchFamily="34" charset="0"/>
            </a:endParaRPr>
          </a:p>
          <a:p>
            <a:pPr lvl="1" algn="l">
              <a:defRPr/>
            </a:pPr>
            <a:r>
              <a:rPr lang="en-US" sz="1600" dirty="0">
                <a:solidFill>
                  <a:schemeClr val="tx1"/>
                </a:solidFill>
                <a:latin typeface="Arial Narrow" pitchFamily="34" charset="0"/>
              </a:rPr>
              <a:t>	this.ctx = </a:t>
            </a:r>
            <a:r>
              <a:rPr lang="en-US" sz="1600" dirty="0" err="1">
                <a:solidFill>
                  <a:schemeClr val="tx1"/>
                </a:solidFill>
                <a:latin typeface="Arial Narrow" pitchFamily="34" charset="0"/>
              </a:rPr>
              <a:t>ctx</a:t>
            </a:r>
            <a:r>
              <a:rPr lang="en-US" sz="1600" dirty="0">
                <a:solidFill>
                  <a:schemeClr val="tx1"/>
                </a:solidFill>
                <a:latin typeface="Arial Narrow" pitchFamily="34" charset="0"/>
              </a:rPr>
              <a:t>;</a:t>
            </a:r>
          </a:p>
          <a:p>
            <a:pPr algn="l">
              <a:defRPr/>
            </a:pPr>
            <a:r>
              <a:rPr lang="en-US" sz="1600" dirty="0">
                <a:solidFill>
                  <a:schemeClr val="tx1"/>
                </a:solidFill>
                <a:latin typeface="Arial Narrow" pitchFamily="34" charset="0"/>
              </a:rPr>
              <a:t>	}</a:t>
            </a:r>
          </a:p>
          <a:p>
            <a:pPr algn="l">
              <a:defRPr/>
            </a:pPr>
            <a:r>
              <a:rPr lang="en-US" sz="1600" dirty="0">
                <a:solidFill>
                  <a:schemeClr val="tx1"/>
                </a:solidFill>
                <a:latin typeface="Arial Narrow" pitchFamily="34" charset="0"/>
              </a:rPr>
              <a:t>}  // </a:t>
            </a:r>
            <a:r>
              <a:rPr lang="en-US" sz="1600" b="1" dirty="0">
                <a:solidFill>
                  <a:schemeClr val="tx1"/>
                </a:solidFill>
                <a:latin typeface="Arial Narrow" pitchFamily="34" charset="0"/>
              </a:rPr>
              <a:t>The setter is called automatically as a part of bean creation by Spring container.</a:t>
            </a:r>
          </a:p>
          <a:p>
            <a:pPr algn="l">
              <a:defRPr/>
            </a:pPr>
            <a:endParaRPr lang="en-GB" sz="1600" b="1" dirty="0">
              <a:solidFill>
                <a:schemeClr val="tx1"/>
              </a:solidFill>
              <a:latin typeface="Arial Narrow" pitchFamily="34" charset="0"/>
            </a:endParaRPr>
          </a:p>
          <a:p>
            <a:pPr algn="l">
              <a:defRPr/>
            </a:pPr>
            <a:r>
              <a:rPr lang="en-GB" dirty="0">
                <a:solidFill>
                  <a:schemeClr val="tx1"/>
                </a:solidFill>
                <a:latin typeface="+mn-lt"/>
              </a:rPr>
              <a:t>II. Resource lookup...</a:t>
            </a:r>
          </a:p>
          <a:p>
            <a:pPr algn="l">
              <a:defRPr/>
            </a:pPr>
            <a:r>
              <a:rPr lang="en-US" sz="1600" dirty="0">
                <a:solidFill>
                  <a:schemeClr val="tx1"/>
                </a:solidFill>
                <a:latin typeface="Arial Narrow" pitchFamily="34" charset="0"/>
              </a:rPr>
              <a:t>public class </a:t>
            </a:r>
            <a:r>
              <a:rPr lang="en-US" sz="1600" dirty="0" err="1">
                <a:solidFill>
                  <a:schemeClr val="tx1"/>
                </a:solidFill>
                <a:latin typeface="Arial Narrow" pitchFamily="34" charset="0"/>
              </a:rPr>
              <a:t>NewsPrintManager</a:t>
            </a:r>
            <a:r>
              <a:rPr lang="en-US" sz="1600" dirty="0">
                <a:solidFill>
                  <a:schemeClr val="tx1"/>
                </a:solidFill>
                <a:latin typeface="Arial Narrow" pitchFamily="34" charset="0"/>
              </a:rPr>
              <a:t>  {</a:t>
            </a:r>
          </a:p>
          <a:p>
            <a:pPr algn="l">
              <a:defRPr/>
            </a:pPr>
            <a:r>
              <a:rPr lang="en-US" sz="1600" dirty="0">
                <a:solidFill>
                  <a:schemeClr val="tx1"/>
                </a:solidFill>
                <a:latin typeface="Arial Narrow" pitchFamily="34" charset="0"/>
              </a:rPr>
              <a:t>	</a:t>
            </a:r>
            <a:r>
              <a:rPr lang="en-US" sz="1600" b="1" dirty="0">
                <a:solidFill>
                  <a:schemeClr val="tx1"/>
                </a:solidFill>
                <a:latin typeface="Arial Narrow" pitchFamily="34" charset="0"/>
              </a:rPr>
              <a:t>@ Resource/@</a:t>
            </a:r>
            <a:r>
              <a:rPr lang="en-US" sz="1600" b="1" dirty="0" err="1">
                <a:solidFill>
                  <a:schemeClr val="tx1"/>
                </a:solidFill>
                <a:latin typeface="Arial Narrow" pitchFamily="34" charset="0"/>
              </a:rPr>
              <a:t>Autowire</a:t>
            </a:r>
            <a:endParaRPr lang="en-US" sz="1600" b="1" dirty="0">
              <a:solidFill>
                <a:schemeClr val="tx1"/>
              </a:solidFill>
              <a:latin typeface="Arial Narrow" pitchFamily="34" charset="0"/>
            </a:endParaRPr>
          </a:p>
          <a:p>
            <a:pPr lvl="1" algn="l">
              <a:defRPr/>
            </a:pPr>
            <a:r>
              <a:rPr lang="en-US" sz="1600" dirty="0">
                <a:solidFill>
                  <a:schemeClr val="tx1"/>
                </a:solidFill>
                <a:latin typeface="Arial Narrow" pitchFamily="34" charset="0"/>
              </a:rPr>
              <a:t>private </a:t>
            </a:r>
            <a:r>
              <a:rPr lang="en-US" sz="1600" dirty="0" err="1">
                <a:solidFill>
                  <a:schemeClr val="tx1"/>
                </a:solidFill>
                <a:latin typeface="Arial Narrow" pitchFamily="34" charset="0"/>
              </a:rPr>
              <a:t>ApplicationContext</a:t>
            </a:r>
            <a:r>
              <a:rPr lang="en-US" sz="1600" dirty="0">
                <a:solidFill>
                  <a:schemeClr val="tx1"/>
                </a:solidFill>
                <a:latin typeface="Arial Narrow" pitchFamily="34" charset="0"/>
              </a:rPr>
              <a:t> </a:t>
            </a:r>
            <a:r>
              <a:rPr lang="en-US" sz="1600" dirty="0" err="1">
                <a:solidFill>
                  <a:schemeClr val="tx1"/>
                </a:solidFill>
                <a:latin typeface="Arial Narrow" pitchFamily="34" charset="0"/>
              </a:rPr>
              <a:t>ctx</a:t>
            </a: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 </a:t>
            </a:r>
            <a:r>
              <a:rPr lang="en-US" sz="1600" b="1" dirty="0">
                <a:solidFill>
                  <a:schemeClr val="tx1"/>
                </a:solidFill>
                <a:latin typeface="Arial Narrow" pitchFamily="34" charset="0"/>
              </a:rPr>
              <a:t>Field reference is automatically set after object is created.</a:t>
            </a:r>
          </a:p>
          <a:p>
            <a:pPr algn="l">
              <a:defRPr/>
            </a:pPr>
            <a:endParaRPr lang="en-GB" dirty="0">
              <a:solidFill>
                <a:schemeClr val="tx1"/>
              </a:solidFill>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chemeClr val="tx1"/>
              </a:solidFill>
            </a:endParaRPr>
          </a:p>
        </p:txBody>
      </p:sp>
    </p:spTree>
    <p:extLst>
      <p:ext uri="{BB962C8B-B14F-4D97-AF65-F5344CB8AC3E}">
        <p14:creationId xmlns:p14="http://schemas.microsoft.com/office/powerpoint/2010/main" val="122612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4</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Bean Lifecycle and Callback Methods</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D765-ADC7-4F14-BE64-533C7F42C889}"/>
              </a:ext>
            </a:extLst>
          </p:cNvPr>
          <p:cNvSpPr>
            <a:spLocks noGrp="1"/>
          </p:cNvSpPr>
          <p:nvPr>
            <p:ph type="title"/>
          </p:nvPr>
        </p:nvSpPr>
        <p:spPr/>
        <p:txBody>
          <a:bodyPr/>
          <a:lstStyle/>
          <a:p>
            <a:r>
              <a:rPr lang="en-US" dirty="0"/>
              <a:t>Bean Construction and Destruction</a:t>
            </a:r>
            <a:endParaRPr lang="en-IN" dirty="0"/>
          </a:p>
        </p:txBody>
      </p:sp>
      <p:sp>
        <p:nvSpPr>
          <p:cNvPr id="5" name="Text Box 2">
            <a:extLst>
              <a:ext uri="{FF2B5EF4-FFF2-40B4-BE49-F238E27FC236}">
                <a16:creationId xmlns:a16="http://schemas.microsoft.com/office/drawing/2014/main" id="{22573611-6349-4E71-9D8B-78093F46B2EF}"/>
              </a:ext>
            </a:extLst>
          </p:cNvPr>
          <p:cNvSpPr txBox="1">
            <a:spLocks noChangeArrowheads="1"/>
          </p:cNvSpPr>
          <p:nvPr/>
        </p:nvSpPr>
        <p:spPr bwMode="auto">
          <a:xfrm>
            <a:off x="541867" y="1600200"/>
            <a:ext cx="80772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94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l" eaLnBrk="1" hangingPunct="1">
              <a:lnSpc>
                <a:spcPct val="86000"/>
              </a:lnSpc>
              <a:spcBef>
                <a:spcPts val="500"/>
              </a:spcBef>
            </a:pPr>
            <a:r>
              <a:rPr lang="en-GB" altLang="en-US" sz="2000" dirty="0">
                <a:solidFill>
                  <a:srgbClr val="000000"/>
                </a:solidFill>
                <a:latin typeface="Times New Roman" panose="02020603050405020304" pitchFamily="18" charset="0"/>
              </a:rPr>
              <a:t>There are different ways to declare container call back methods for a bean.  These call back methods form a life cycle.</a:t>
            </a:r>
          </a:p>
          <a:p>
            <a:pPr lvl="1" algn="l" eaLnBrk="1" hangingPunct="1">
              <a:lnSpc>
                <a:spcPct val="86000"/>
              </a:lnSpc>
              <a:spcBef>
                <a:spcPts val="500"/>
              </a:spcBef>
            </a:pPr>
            <a:endParaRPr lang="en-GB" altLang="en-US" sz="2000" dirty="0">
              <a:solidFill>
                <a:srgbClr val="000000"/>
              </a:solidFill>
              <a:latin typeface="Times New Roman" panose="02020603050405020304" pitchFamily="18" charset="0"/>
            </a:endParaRPr>
          </a:p>
          <a:p>
            <a:pPr lvl="1" algn="just" eaLnBrk="1" hangingPunct="1">
              <a:lnSpc>
                <a:spcPct val="86000"/>
              </a:lnSpc>
              <a:spcBef>
                <a:spcPts val="500"/>
              </a:spcBef>
              <a:buFont typeface="Arial" panose="020B0604020202020204" pitchFamily="34" charset="0"/>
              <a:buChar char="•"/>
            </a:pPr>
            <a:r>
              <a:rPr lang="en-GB" altLang="en-US" sz="2000" dirty="0">
                <a:solidFill>
                  <a:srgbClr val="000000"/>
                </a:solidFill>
                <a:latin typeface="Times New Roman" panose="02020603050405020304" pitchFamily="18" charset="0"/>
              </a:rPr>
              <a:t>The </a:t>
            </a:r>
            <a:r>
              <a:rPr lang="en-GB" altLang="en-US" sz="2000" dirty="0" err="1">
                <a:solidFill>
                  <a:srgbClr val="000000"/>
                </a:solidFill>
                <a:latin typeface="Times New Roman" panose="02020603050405020304" pitchFamily="18" charset="0"/>
              </a:rPr>
              <a:t>init</a:t>
            </a:r>
            <a:r>
              <a:rPr lang="en-GB" altLang="en-US" sz="2000" dirty="0">
                <a:solidFill>
                  <a:srgbClr val="000000"/>
                </a:solidFill>
                <a:latin typeface="Times New Roman" panose="02020603050405020304" pitchFamily="18" charset="0"/>
              </a:rPr>
              <a:t>-method/destroy-method clauses.</a:t>
            </a:r>
          </a:p>
          <a:p>
            <a:pPr lvl="1" algn="just" eaLnBrk="1" hangingPunct="1">
              <a:lnSpc>
                <a:spcPct val="86000"/>
              </a:lnSpc>
              <a:spcBef>
                <a:spcPts val="500"/>
              </a:spcBef>
              <a:buFont typeface="Arial" panose="020B0604020202020204" pitchFamily="34" charset="0"/>
              <a:buChar char="•"/>
            </a:pPr>
            <a:endParaRPr lang="en-GB" altLang="en-US" sz="2000" dirty="0">
              <a:solidFill>
                <a:srgbClr val="000000"/>
              </a:solidFill>
              <a:latin typeface="Times New Roman" panose="02020603050405020304" pitchFamily="18" charset="0"/>
            </a:endParaRPr>
          </a:p>
          <a:p>
            <a:pPr lvl="1" algn="just" eaLnBrk="1" hangingPunct="1">
              <a:lnSpc>
                <a:spcPct val="86000"/>
              </a:lnSpc>
              <a:spcBef>
                <a:spcPts val="500"/>
              </a:spcBef>
              <a:buFont typeface="Arial" panose="020B0604020202020204" pitchFamily="34" charset="0"/>
              <a:buChar char="•"/>
            </a:pPr>
            <a:r>
              <a:rPr lang="en-GB" altLang="en-US" sz="2000" dirty="0">
                <a:solidFill>
                  <a:srgbClr val="000000"/>
                </a:solidFill>
                <a:latin typeface="Times New Roman" panose="02020603050405020304" pitchFamily="18" charset="0"/>
              </a:rPr>
              <a:t>The </a:t>
            </a:r>
            <a:r>
              <a:rPr lang="en-GB" altLang="en-US" sz="2000" dirty="0" err="1">
                <a:solidFill>
                  <a:srgbClr val="000000"/>
                </a:solidFill>
                <a:latin typeface="Times New Roman" panose="02020603050405020304" pitchFamily="18" charset="0"/>
              </a:rPr>
              <a:t>InitializingBean</a:t>
            </a:r>
            <a:r>
              <a:rPr lang="en-GB" altLang="en-US" sz="2000" dirty="0">
                <a:solidFill>
                  <a:srgbClr val="000000"/>
                </a:solidFill>
                <a:latin typeface="Times New Roman" panose="02020603050405020304" pitchFamily="18" charset="0"/>
              </a:rPr>
              <a:t> and </a:t>
            </a:r>
            <a:r>
              <a:rPr lang="en-GB" altLang="en-US" sz="2000" dirty="0" err="1">
                <a:solidFill>
                  <a:srgbClr val="000000"/>
                </a:solidFill>
                <a:latin typeface="Times New Roman" panose="02020603050405020304" pitchFamily="18" charset="0"/>
              </a:rPr>
              <a:t>DesposableBean</a:t>
            </a:r>
            <a:r>
              <a:rPr lang="en-GB" altLang="en-US" sz="2000" dirty="0">
                <a:solidFill>
                  <a:srgbClr val="000000"/>
                </a:solidFill>
                <a:latin typeface="Times New Roman" panose="02020603050405020304" pitchFamily="18" charset="0"/>
              </a:rPr>
              <a:t>.</a:t>
            </a:r>
          </a:p>
          <a:p>
            <a:pPr lvl="1" algn="just" eaLnBrk="1" hangingPunct="1">
              <a:lnSpc>
                <a:spcPct val="86000"/>
              </a:lnSpc>
              <a:spcBef>
                <a:spcPts val="500"/>
              </a:spcBef>
              <a:buFont typeface="Arial" panose="020B0604020202020204" pitchFamily="34" charset="0"/>
              <a:buChar char="•"/>
            </a:pPr>
            <a:endParaRPr lang="en-GB" altLang="en-US" sz="2000" dirty="0">
              <a:solidFill>
                <a:srgbClr val="000000"/>
              </a:solidFill>
              <a:latin typeface="Times New Roman" panose="02020603050405020304" pitchFamily="18" charset="0"/>
            </a:endParaRPr>
          </a:p>
          <a:p>
            <a:pPr lvl="1" algn="just" eaLnBrk="1" hangingPunct="1">
              <a:lnSpc>
                <a:spcPct val="86000"/>
              </a:lnSpc>
              <a:spcBef>
                <a:spcPts val="500"/>
              </a:spcBef>
              <a:buFont typeface="Arial" panose="020B0604020202020204" pitchFamily="34" charset="0"/>
              <a:buChar char="•"/>
            </a:pPr>
            <a:r>
              <a:rPr lang="en-GB" altLang="en-US" sz="2000" dirty="0">
                <a:solidFill>
                  <a:srgbClr val="000000"/>
                </a:solidFill>
                <a:latin typeface="Times New Roman" panose="02020603050405020304" pitchFamily="18" charset="0"/>
              </a:rPr>
              <a:t>The @ </a:t>
            </a:r>
            <a:r>
              <a:rPr lang="en-GB" altLang="en-US" sz="2000" dirty="0" err="1">
                <a:solidFill>
                  <a:srgbClr val="000000"/>
                </a:solidFill>
                <a:latin typeface="Times New Roman" panose="02020603050405020304" pitchFamily="18" charset="0"/>
              </a:rPr>
              <a:t>PostConstruct</a:t>
            </a:r>
            <a:r>
              <a:rPr lang="en-GB" altLang="en-US" sz="2000" dirty="0">
                <a:solidFill>
                  <a:srgbClr val="000000"/>
                </a:solidFill>
                <a:latin typeface="Times New Roman" panose="02020603050405020304" pitchFamily="18" charset="0"/>
              </a:rPr>
              <a:t> and @ </a:t>
            </a:r>
            <a:r>
              <a:rPr lang="en-GB" altLang="en-US" sz="2000" dirty="0" err="1">
                <a:solidFill>
                  <a:srgbClr val="000000"/>
                </a:solidFill>
                <a:latin typeface="Times New Roman" panose="02020603050405020304" pitchFamily="18" charset="0"/>
              </a:rPr>
              <a:t>PreDestroy</a:t>
            </a:r>
            <a:r>
              <a:rPr lang="en-GB" altLang="en-US" sz="2000" dirty="0">
                <a:solidFill>
                  <a:srgbClr val="000000"/>
                </a:solidFill>
                <a:latin typeface="Times New Roman" panose="02020603050405020304" pitchFamily="18" charset="0"/>
              </a:rPr>
              <a:t> annotations.</a:t>
            </a:r>
          </a:p>
        </p:txBody>
      </p:sp>
    </p:spTree>
    <p:extLst>
      <p:ext uri="{BB962C8B-B14F-4D97-AF65-F5344CB8AC3E}">
        <p14:creationId xmlns:p14="http://schemas.microsoft.com/office/powerpoint/2010/main" val="421653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6B0F-29BD-4910-A655-EF8F3FA8B0EA}"/>
              </a:ext>
            </a:extLst>
          </p:cNvPr>
          <p:cNvSpPr>
            <a:spLocks noGrp="1"/>
          </p:cNvSpPr>
          <p:nvPr>
            <p:ph type="title"/>
          </p:nvPr>
        </p:nvSpPr>
        <p:spPr/>
        <p:txBody>
          <a:bodyPr/>
          <a:lstStyle/>
          <a:p>
            <a:r>
              <a:rPr lang="en-GB" altLang="en-US" dirty="0"/>
              <a:t>The </a:t>
            </a:r>
            <a:r>
              <a:rPr lang="en-GB" altLang="en-US" dirty="0" err="1"/>
              <a:t>InitializingBean</a:t>
            </a:r>
            <a:r>
              <a:rPr lang="en-GB" altLang="en-US" dirty="0"/>
              <a:t>, </a:t>
            </a:r>
            <a:r>
              <a:rPr lang="en-GB" altLang="en-US" dirty="0" err="1"/>
              <a:t>DisposableBean</a:t>
            </a:r>
            <a:r>
              <a:rPr lang="en-GB" altLang="en-US" dirty="0"/>
              <a:t> interface</a:t>
            </a:r>
            <a:endParaRPr lang="en-IN" dirty="0"/>
          </a:p>
        </p:txBody>
      </p:sp>
      <p:sp>
        <p:nvSpPr>
          <p:cNvPr id="4" name="Text Box 2">
            <a:extLst>
              <a:ext uri="{FF2B5EF4-FFF2-40B4-BE49-F238E27FC236}">
                <a16:creationId xmlns:a16="http://schemas.microsoft.com/office/drawing/2014/main" id="{2FAFC376-7804-45EF-84C8-1A02FF76C3F2}"/>
              </a:ext>
            </a:extLst>
          </p:cNvPr>
          <p:cNvSpPr txBox="1">
            <a:spLocks noChangeArrowheads="1"/>
          </p:cNvSpPr>
          <p:nvPr/>
        </p:nvSpPr>
        <p:spPr bwMode="auto">
          <a:xfrm>
            <a:off x="533400" y="1394862"/>
            <a:ext cx="11244618" cy="5411788"/>
          </a:xfrm>
          <a:prstGeom prst="rect">
            <a:avLst/>
          </a:prstGeom>
          <a:noFill/>
          <a:ln w="9525">
            <a:noFill/>
            <a:round/>
            <a:headEnd/>
            <a:tailEnd/>
          </a:ln>
        </p:spPr>
        <p:txBody>
          <a:bodyPr lIns="90000" tIns="46800" rIns="90000" bIns="46800"/>
          <a:lstStyle/>
          <a:p>
            <a:pPr algn="l">
              <a:defRPr/>
            </a:pPr>
            <a:r>
              <a:rPr lang="en-US" sz="1400" dirty="0">
                <a:solidFill>
                  <a:schemeClr val="tx1"/>
                </a:solidFill>
                <a:latin typeface="Arial Narrow" pitchFamily="34" charset="0"/>
              </a:rPr>
              <a:t>Spring’s way to validate configuration inputs…</a:t>
            </a:r>
          </a:p>
          <a:p>
            <a:pPr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LeavesConfiguration</a:t>
            </a:r>
            <a:r>
              <a:rPr lang="en-US" sz="1400" dirty="0">
                <a:solidFill>
                  <a:schemeClr val="tx1"/>
                </a:solidFill>
                <a:latin typeface="Arial Narrow" pitchFamily="34" charset="0"/>
              </a:rPr>
              <a:t> implements </a:t>
            </a:r>
            <a:r>
              <a:rPr lang="en-US" sz="1400" b="1" dirty="0" err="1">
                <a:solidFill>
                  <a:schemeClr val="tx1"/>
                </a:solidFill>
                <a:latin typeface="Arial Narrow" pitchFamily="34" charset="0"/>
              </a:rPr>
              <a:t>InitializingBean</a:t>
            </a:r>
            <a:r>
              <a:rPr lang="en-US" sz="1400" b="1" dirty="0">
                <a:solidFill>
                  <a:schemeClr val="tx1"/>
                </a:solidFill>
                <a:latin typeface="Arial Narrow" pitchFamily="34" charset="0"/>
              </a:rPr>
              <a:t>, </a:t>
            </a:r>
            <a:r>
              <a:rPr lang="en-US" sz="1400" b="1" dirty="0" err="1">
                <a:solidFill>
                  <a:schemeClr val="tx1"/>
                </a:solidFill>
                <a:latin typeface="Arial Narrow" pitchFamily="34" charset="0"/>
              </a:rPr>
              <a:t>DisposableBean</a:t>
            </a:r>
            <a:r>
              <a:rPr lang="en-US" sz="1400" dirty="0">
                <a:solidFill>
                  <a:schemeClr val="tx1"/>
                </a:solidFill>
                <a:latin typeface="Arial Narrow" pitchFamily="34" charset="0"/>
              </a:rPr>
              <a:t>{</a:t>
            </a:r>
          </a:p>
          <a:p>
            <a:pPr lvl="1" algn="l">
              <a:defRPr/>
            </a:pPr>
            <a:r>
              <a:rPr lang="en-US" sz="1400" dirty="0">
                <a:solidFill>
                  <a:schemeClr val="tx1"/>
                </a:solidFill>
                <a:latin typeface="Arial Narrow" pitchFamily="34" charset="0"/>
              </a:rPr>
              <a:t>private int </a:t>
            </a:r>
            <a:r>
              <a:rPr lang="en-US" sz="1400" dirty="0" err="1">
                <a:solidFill>
                  <a:schemeClr val="tx1"/>
                </a:solidFill>
                <a:latin typeface="Arial Narrow" pitchFamily="34" charset="0"/>
              </a:rPr>
              <a:t>maxPLAnnually</a:t>
            </a:r>
            <a:r>
              <a:rPr lang="en-US" sz="1400"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 Implementation of </a:t>
            </a:r>
            <a:r>
              <a:rPr lang="en-US" sz="1400" dirty="0" err="1">
                <a:solidFill>
                  <a:schemeClr val="tx1"/>
                </a:solidFill>
                <a:latin typeface="Arial Narrow" pitchFamily="34" charset="0"/>
              </a:rPr>
              <a:t>InitializingBean</a:t>
            </a: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public void </a:t>
            </a:r>
            <a:r>
              <a:rPr lang="en-US" sz="1400" b="1" dirty="0" err="1">
                <a:solidFill>
                  <a:schemeClr val="tx1"/>
                </a:solidFill>
                <a:latin typeface="Arial Narrow" pitchFamily="34" charset="0"/>
              </a:rPr>
              <a:t>afterPropertiesSet</a:t>
            </a:r>
            <a:r>
              <a:rPr lang="en-US" sz="1400" b="1" dirty="0">
                <a:solidFill>
                  <a:schemeClr val="tx1"/>
                </a:solidFill>
                <a:latin typeface="Arial Narrow" pitchFamily="34" charset="0"/>
              </a:rPr>
              <a:t>()</a:t>
            </a:r>
            <a:r>
              <a:rPr lang="en-US" sz="1400" dirty="0">
                <a:solidFill>
                  <a:schemeClr val="tx1"/>
                </a:solidFill>
                <a:latin typeface="Arial Narrow" pitchFamily="34" charset="0"/>
              </a:rPr>
              <a:t> throws Exception {</a:t>
            </a:r>
          </a:p>
          <a:p>
            <a:pPr lvl="1" algn="l">
              <a:defRPr/>
            </a:pPr>
            <a:r>
              <a:rPr lang="en-US" sz="1400" dirty="0">
                <a:solidFill>
                  <a:schemeClr val="tx1"/>
                </a:solidFill>
                <a:latin typeface="Arial Narrow" pitchFamily="34" charset="0"/>
              </a:rPr>
              <a:t>	</a:t>
            </a:r>
            <a:r>
              <a:rPr lang="en-US" sz="1400" b="1" dirty="0">
                <a:solidFill>
                  <a:schemeClr val="tx1"/>
                </a:solidFill>
                <a:latin typeface="Arial Narrow" pitchFamily="34" charset="0"/>
              </a:rPr>
              <a:t>// Validating configured inputs and/or allotting mandatory resources to bean</a:t>
            </a:r>
          </a:p>
          <a:p>
            <a:pPr lvl="2" algn="l">
              <a:defRPr/>
            </a:pPr>
            <a:r>
              <a:rPr lang="en-US" sz="1400" dirty="0">
                <a:solidFill>
                  <a:schemeClr val="tx1"/>
                </a:solidFill>
                <a:latin typeface="Arial Narrow" pitchFamily="34" charset="0"/>
              </a:rPr>
              <a:t>if (</a:t>
            </a:r>
            <a:r>
              <a:rPr lang="en-US" sz="1400" dirty="0" err="1">
                <a:solidFill>
                  <a:schemeClr val="tx1"/>
                </a:solidFill>
                <a:latin typeface="Arial Narrow" pitchFamily="34" charset="0"/>
              </a:rPr>
              <a:t>maxPLAnnually</a:t>
            </a:r>
            <a:r>
              <a:rPr lang="en-US" sz="1400" dirty="0">
                <a:solidFill>
                  <a:schemeClr val="tx1"/>
                </a:solidFill>
                <a:latin typeface="Arial Narrow" pitchFamily="34" charset="0"/>
              </a:rPr>
              <a:t>&gt;22)</a:t>
            </a:r>
            <a:endParaRPr lang="en-US" sz="1400" b="1" dirty="0">
              <a:solidFill>
                <a:schemeClr val="tx1"/>
              </a:solidFill>
              <a:latin typeface="Arial Narrow" pitchFamily="34" charset="0"/>
            </a:endParaRPr>
          </a:p>
          <a:p>
            <a:pPr lvl="2" algn="l">
              <a:defRPr/>
            </a:pPr>
            <a:r>
              <a:rPr lang="en-US" sz="1400" dirty="0">
                <a:solidFill>
                  <a:schemeClr val="tx1"/>
                </a:solidFill>
                <a:latin typeface="Arial Narrow" pitchFamily="34" charset="0"/>
              </a:rPr>
              <a:t>	throw new Exception("Wrong </a:t>
            </a:r>
            <a:r>
              <a:rPr lang="en-US" sz="1400" dirty="0" err="1">
                <a:solidFill>
                  <a:schemeClr val="tx1"/>
                </a:solidFill>
                <a:latin typeface="Arial Narrow" pitchFamily="34" charset="0"/>
              </a:rPr>
              <a:t>configuraton</a:t>
            </a:r>
            <a:r>
              <a:rPr lang="en-US" sz="1400" dirty="0">
                <a:solidFill>
                  <a:schemeClr val="tx1"/>
                </a:solidFill>
                <a:latin typeface="Arial Narrow" pitchFamily="34" charset="0"/>
              </a:rPr>
              <a:t> of max PL");</a:t>
            </a:r>
          </a:p>
          <a:p>
            <a:pPr lvl="2" algn="l">
              <a:defRPr/>
            </a:pPr>
            <a:r>
              <a:rPr lang="en-US" sz="1400"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 Implementation of </a:t>
            </a:r>
            <a:r>
              <a:rPr lang="en-US" sz="1400" dirty="0" err="1">
                <a:solidFill>
                  <a:schemeClr val="tx1"/>
                </a:solidFill>
                <a:latin typeface="Arial Narrow" pitchFamily="34" charset="0"/>
              </a:rPr>
              <a:t>DisposableBean</a:t>
            </a:r>
            <a:endParaRPr lang="en-US" sz="1400" dirty="0">
              <a:solidFill>
                <a:schemeClr val="tx1"/>
              </a:solidFill>
              <a:latin typeface="Arial Narrow" pitchFamily="34" charset="0"/>
            </a:endParaRPr>
          </a:p>
          <a:p>
            <a:pPr lvl="1" algn="l">
              <a:defRPr/>
            </a:pPr>
            <a:r>
              <a:rPr lang="en-US" sz="1400" dirty="0">
                <a:solidFill>
                  <a:schemeClr val="tx1"/>
                </a:solidFill>
                <a:latin typeface="Arial Narrow" pitchFamily="34" charset="0"/>
              </a:rPr>
              <a:t>public void </a:t>
            </a:r>
            <a:r>
              <a:rPr lang="en-US" sz="1400" b="1" dirty="0">
                <a:solidFill>
                  <a:schemeClr val="tx1"/>
                </a:solidFill>
                <a:latin typeface="Arial Narrow" pitchFamily="34" charset="0"/>
              </a:rPr>
              <a:t>destroy() </a:t>
            </a:r>
            <a:r>
              <a:rPr lang="en-US" sz="1400" dirty="0">
                <a:solidFill>
                  <a:schemeClr val="tx1"/>
                </a:solidFill>
                <a:latin typeface="Arial Narrow" pitchFamily="34" charset="0"/>
              </a:rPr>
              <a:t>throws Exception {</a:t>
            </a:r>
          </a:p>
          <a:p>
            <a:pPr lvl="1" algn="l">
              <a:defRPr/>
            </a:pPr>
            <a:r>
              <a:rPr lang="en-US" sz="1400" dirty="0">
                <a:solidFill>
                  <a:schemeClr val="tx1"/>
                </a:solidFill>
                <a:latin typeface="Arial Narrow" pitchFamily="34" charset="0"/>
              </a:rPr>
              <a:t>	// De-allotting resources if any</a:t>
            </a:r>
            <a:endParaRPr lang="en-US" sz="1400" i="1" dirty="0">
              <a:solidFill>
                <a:schemeClr val="tx1"/>
              </a:solidFill>
              <a:latin typeface="Arial Narrow" pitchFamily="34" charset="0"/>
            </a:endParaRPr>
          </a:p>
          <a:p>
            <a:pPr lvl="1" algn="l">
              <a:defRPr/>
            </a:pPr>
            <a:r>
              <a:rPr lang="en-US" sz="1400" dirty="0">
                <a:solidFill>
                  <a:schemeClr val="tx1"/>
                </a:solidFill>
                <a:latin typeface="Arial Narrow" pitchFamily="34" charset="0"/>
              </a:rPr>
              <a:t>}</a:t>
            </a:r>
            <a:endParaRPr lang="en-GB" sz="1400" dirty="0">
              <a:solidFill>
                <a:schemeClr val="tx1"/>
              </a:solidFill>
              <a:latin typeface="Arial Narrow" pitchFamily="34" charset="0"/>
            </a:endParaRPr>
          </a:p>
          <a:p>
            <a:pPr marL="736600" lvl="1"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400" b="1" dirty="0">
              <a:solidFill>
                <a:schemeClr val="tx1"/>
              </a:solidFill>
              <a:latin typeface="+mn-lt"/>
            </a:endParaRPr>
          </a:p>
          <a:p>
            <a:pPr marL="279400" indent="-279400" algn="l">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dirty="0">
                <a:solidFill>
                  <a:schemeClr val="tx1"/>
                </a:solidFill>
                <a:latin typeface="+mn-lt"/>
              </a:rPr>
              <a:t>The configuration in XML</a:t>
            </a:r>
          </a:p>
          <a:p>
            <a:pPr lvl="1" algn="l">
              <a:defRPr/>
            </a:pPr>
            <a:r>
              <a:rPr lang="en-US" sz="1400" dirty="0">
                <a:solidFill>
                  <a:schemeClr val="tx1"/>
                </a:solidFill>
                <a:latin typeface="Arial Narrow" pitchFamily="34" charset="0"/>
              </a:rPr>
              <a:t>&lt;bean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leavesLimits</a:t>
            </a:r>
            <a:r>
              <a:rPr lang="en-US" sz="1400" i="1" dirty="0">
                <a:solidFill>
                  <a:schemeClr val="tx1"/>
                </a:solidFill>
                <a:latin typeface="Arial Narrow" pitchFamily="34" charset="0"/>
              </a:rPr>
              <a:t>“ </a:t>
            </a:r>
            <a:r>
              <a:rPr lang="en-US" sz="1400" dirty="0">
                <a:solidFill>
                  <a:schemeClr val="tx1"/>
                </a:solidFill>
                <a:latin typeface="Arial Narrow" pitchFamily="34" charset="0"/>
              </a:rPr>
              <a:t>  class=</a:t>
            </a:r>
            <a:r>
              <a:rPr lang="en-US" sz="1400" i="1" dirty="0">
                <a:solidFill>
                  <a:schemeClr val="tx1"/>
                </a:solidFill>
                <a:latin typeface="Arial Narrow" pitchFamily="34" charset="0"/>
              </a:rPr>
              <a:t>"pack_20_lifecycle.LeavesConfiguration"  </a:t>
            </a:r>
            <a:r>
              <a:rPr lang="en-US" sz="1400" dirty="0">
                <a:solidFill>
                  <a:schemeClr val="tx1"/>
                </a:solidFill>
                <a:latin typeface="Arial Narrow" pitchFamily="34" charset="0"/>
              </a:rPr>
              <a:t>&gt;</a:t>
            </a:r>
          </a:p>
          <a:p>
            <a:pPr lvl="2" algn="l">
              <a:defRPr/>
            </a:pPr>
            <a:r>
              <a:rPr lang="en-US" sz="1400" dirty="0">
                <a:solidFill>
                  <a:schemeClr val="tx1"/>
                </a:solidFill>
                <a:latin typeface="Arial Narrow" pitchFamily="34" charset="0"/>
              </a:rPr>
              <a:t>   &lt;property name=</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maxPLAnnually</a:t>
            </a:r>
            <a:r>
              <a:rPr lang="en-US" sz="1400" i="1" dirty="0">
                <a:solidFill>
                  <a:schemeClr val="tx1"/>
                </a:solidFill>
                <a:latin typeface="Arial Narrow" pitchFamily="34" charset="0"/>
              </a:rPr>
              <a:t>"&gt;</a:t>
            </a:r>
          </a:p>
          <a:p>
            <a:pPr lvl="2" algn="l">
              <a:defRPr/>
            </a:pPr>
            <a:r>
              <a:rPr lang="en-US" sz="1400" dirty="0">
                <a:solidFill>
                  <a:schemeClr val="tx1"/>
                </a:solidFill>
                <a:latin typeface="Arial Narrow" pitchFamily="34" charset="0"/>
              </a:rPr>
              <a:t>   	&lt;value&gt;25&lt;/value&gt;  </a:t>
            </a:r>
            <a:r>
              <a:rPr lang="en-US" sz="1400" b="1" dirty="0">
                <a:solidFill>
                  <a:schemeClr val="tx1"/>
                </a:solidFill>
                <a:latin typeface="Arial Narrow" pitchFamily="34" charset="0"/>
              </a:rPr>
              <a:t>&lt;!– The </a:t>
            </a:r>
            <a:r>
              <a:rPr lang="en-US" sz="1400" b="1" dirty="0" err="1">
                <a:solidFill>
                  <a:schemeClr val="tx1"/>
                </a:solidFill>
                <a:latin typeface="Arial Narrow" pitchFamily="34" charset="0"/>
              </a:rPr>
              <a:t>afterPropertySet</a:t>
            </a:r>
            <a:r>
              <a:rPr lang="en-US" sz="1400" b="1" dirty="0">
                <a:solidFill>
                  <a:schemeClr val="tx1"/>
                </a:solidFill>
                <a:latin typeface="Arial Narrow" pitchFamily="34" charset="0"/>
              </a:rPr>
              <a:t>() validates this value. --&gt;</a:t>
            </a:r>
          </a:p>
          <a:p>
            <a:pPr lvl="2" algn="l">
              <a:defRPr/>
            </a:pPr>
            <a:r>
              <a:rPr lang="en-US" sz="1400" dirty="0">
                <a:solidFill>
                  <a:schemeClr val="tx1"/>
                </a:solidFill>
                <a:latin typeface="Arial Narrow" pitchFamily="34" charset="0"/>
              </a:rPr>
              <a:t>   &lt;/property&gt;</a:t>
            </a:r>
          </a:p>
          <a:p>
            <a:pPr lvl="1" algn="l">
              <a:defRPr/>
            </a:pPr>
            <a:r>
              <a:rPr lang="en-US" sz="1400" dirty="0">
                <a:solidFill>
                  <a:schemeClr val="tx1"/>
                </a:solidFill>
                <a:latin typeface="Arial Narrow" pitchFamily="34" charset="0"/>
              </a:rPr>
              <a:t>&lt;/bean&gt;</a:t>
            </a:r>
            <a:endParaRPr lang="en-GB" sz="1800" b="1" dirty="0">
              <a:solidFill>
                <a:schemeClr val="tx1"/>
              </a:solidFill>
              <a:latin typeface="Arial Narrow" pitchFamily="34"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
        <p:nvSpPr>
          <p:cNvPr id="5" name="TextBox 4">
            <a:extLst>
              <a:ext uri="{FF2B5EF4-FFF2-40B4-BE49-F238E27FC236}">
                <a16:creationId xmlns:a16="http://schemas.microsoft.com/office/drawing/2014/main" id="{93C14D23-C55C-4E58-9D7B-18DFFA88BABB}"/>
              </a:ext>
            </a:extLst>
          </p:cNvPr>
          <p:cNvSpPr txBox="1"/>
          <p:nvPr/>
        </p:nvSpPr>
        <p:spPr>
          <a:xfrm>
            <a:off x="5837465" y="3522133"/>
            <a:ext cx="5940553" cy="517001"/>
          </a:xfrm>
          <a:prstGeom prst="rect">
            <a:avLst/>
          </a:prstGeom>
          <a:noFill/>
          <a:ln w="15875">
            <a:solidFill>
              <a:schemeClr val="tx2"/>
            </a:solidFill>
          </a:ln>
        </p:spPr>
        <p:txBody>
          <a:bodyPr wrap="square" lIns="45720" rIns="45720">
            <a:spAutoFit/>
          </a:bodyPr>
          <a:lstStyle/>
          <a:p>
            <a:pPr algn="just">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chemeClr val="tx1"/>
                </a:solidFill>
                <a:latin typeface="+mn-lt"/>
              </a:rPr>
              <a:t>This method is automatically executed after all configured properties are called on the created object.</a:t>
            </a:r>
          </a:p>
        </p:txBody>
      </p:sp>
      <p:cxnSp>
        <p:nvCxnSpPr>
          <p:cNvPr id="6" name="Straight Arrow Connector 8">
            <a:extLst>
              <a:ext uri="{FF2B5EF4-FFF2-40B4-BE49-F238E27FC236}">
                <a16:creationId xmlns:a16="http://schemas.microsoft.com/office/drawing/2014/main" id="{BCDF88FC-270F-4AED-8E5C-C2332AFCF55A}"/>
              </a:ext>
            </a:extLst>
          </p:cNvPr>
          <p:cNvCxnSpPr>
            <a:cxnSpLocks noChangeShapeType="1"/>
            <a:stCxn id="5" idx="1"/>
          </p:cNvCxnSpPr>
          <p:nvPr/>
        </p:nvCxnSpPr>
        <p:spPr bwMode="auto">
          <a:xfrm flipH="1" flipV="1">
            <a:off x="3183469" y="2734734"/>
            <a:ext cx="2653996" cy="1045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383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4B51-725E-414B-AC52-7E6B9F7F8631}"/>
              </a:ext>
            </a:extLst>
          </p:cNvPr>
          <p:cNvSpPr>
            <a:spLocks noGrp="1"/>
          </p:cNvSpPr>
          <p:nvPr>
            <p:ph type="title"/>
          </p:nvPr>
        </p:nvSpPr>
        <p:spPr/>
        <p:txBody>
          <a:bodyPr/>
          <a:lstStyle/>
          <a:p>
            <a:r>
              <a:rPr lang="en-GB" altLang="en-US" dirty="0"/>
              <a:t>The @</a:t>
            </a:r>
            <a:r>
              <a:rPr lang="en-GB" altLang="en-US" dirty="0" err="1"/>
              <a:t>PostConstruct</a:t>
            </a:r>
            <a:r>
              <a:rPr lang="en-GB" altLang="en-US" dirty="0"/>
              <a:t> and @</a:t>
            </a:r>
            <a:r>
              <a:rPr lang="en-GB" altLang="en-US" dirty="0" err="1"/>
              <a:t>PreDestroy</a:t>
            </a:r>
            <a:endParaRPr lang="en-IN" dirty="0"/>
          </a:p>
        </p:txBody>
      </p:sp>
      <p:sp>
        <p:nvSpPr>
          <p:cNvPr id="4" name="Text Box 2">
            <a:extLst>
              <a:ext uri="{FF2B5EF4-FFF2-40B4-BE49-F238E27FC236}">
                <a16:creationId xmlns:a16="http://schemas.microsoft.com/office/drawing/2014/main" id="{0946483D-E875-49E9-A016-E1F55F77CE2E}"/>
              </a:ext>
            </a:extLst>
          </p:cNvPr>
          <p:cNvSpPr txBox="1">
            <a:spLocks noChangeArrowheads="1"/>
          </p:cNvSpPr>
          <p:nvPr/>
        </p:nvSpPr>
        <p:spPr bwMode="auto">
          <a:xfrm>
            <a:off x="524933" y="1303867"/>
            <a:ext cx="8077200" cy="5411788"/>
          </a:xfrm>
          <a:prstGeom prst="rect">
            <a:avLst/>
          </a:prstGeom>
          <a:noFill/>
          <a:ln w="9525">
            <a:noFill/>
            <a:round/>
            <a:headEnd/>
            <a:tailEnd/>
          </a:ln>
        </p:spPr>
        <p:txBody>
          <a:bodyPr lIns="90000" tIns="46800" rIns="90000" bIns="46800"/>
          <a:lstStyle/>
          <a:p>
            <a:pPr algn="l">
              <a:defRPr/>
            </a:pPr>
            <a:r>
              <a:rPr lang="en-US" sz="1600" dirty="0">
                <a:solidFill>
                  <a:schemeClr val="tx1"/>
                </a:solidFill>
                <a:latin typeface="Arial Narrow" pitchFamily="34" charset="0"/>
              </a:rPr>
              <a:t>Spring’s way to assign mandatory resources on condition…</a:t>
            </a:r>
          </a:p>
          <a:p>
            <a:pPr algn="l">
              <a:defRPr/>
            </a:pPr>
            <a:endParaRPr lang="en-US" sz="1600" b="1" dirty="0">
              <a:solidFill>
                <a:schemeClr val="tx1"/>
              </a:solidFill>
              <a:latin typeface="Arial Narrow" pitchFamily="34" charset="0"/>
            </a:endParaRPr>
          </a:p>
          <a:p>
            <a:pPr algn="l">
              <a:defRPr/>
            </a:pPr>
            <a:r>
              <a:rPr lang="en-US" sz="1600" b="1" dirty="0">
                <a:solidFill>
                  <a:schemeClr val="tx1"/>
                </a:solidFill>
                <a:latin typeface="Arial Narrow" pitchFamily="34" charset="0"/>
              </a:rPr>
              <a:t>@ Component</a:t>
            </a:r>
          </a:p>
          <a:p>
            <a:pPr algn="l">
              <a:defRPr/>
            </a:pPr>
            <a:r>
              <a:rPr lang="en-US" sz="1600" dirty="0">
                <a:solidFill>
                  <a:schemeClr val="tx1"/>
                </a:solidFill>
                <a:latin typeface="Arial Narrow" pitchFamily="34" charset="0"/>
              </a:rPr>
              <a:t>public class </a:t>
            </a:r>
            <a:r>
              <a:rPr lang="en-US" sz="1600" dirty="0" err="1">
                <a:solidFill>
                  <a:schemeClr val="tx1"/>
                </a:solidFill>
                <a:latin typeface="Arial Narrow" pitchFamily="34" charset="0"/>
              </a:rPr>
              <a:t>LeavesConfiguration</a:t>
            </a: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private </a:t>
            </a:r>
            <a:r>
              <a:rPr lang="en-US" sz="1600" dirty="0" err="1">
                <a:solidFill>
                  <a:schemeClr val="tx1"/>
                </a:solidFill>
                <a:latin typeface="Arial Narrow" pitchFamily="34" charset="0"/>
              </a:rPr>
              <a:t>int</a:t>
            </a:r>
            <a:r>
              <a:rPr lang="en-US" sz="1600" dirty="0">
                <a:solidFill>
                  <a:schemeClr val="tx1"/>
                </a:solidFill>
                <a:latin typeface="Arial Narrow" pitchFamily="34" charset="0"/>
              </a:rPr>
              <a:t> </a:t>
            </a:r>
            <a:r>
              <a:rPr lang="en-US" sz="1600" dirty="0" err="1">
                <a:solidFill>
                  <a:schemeClr val="tx1"/>
                </a:solidFill>
                <a:latin typeface="Arial Narrow" pitchFamily="34" charset="0"/>
              </a:rPr>
              <a:t>maxPLAnnually</a:t>
            </a:r>
            <a:r>
              <a:rPr lang="en-US" sz="1600" dirty="0">
                <a:solidFill>
                  <a:schemeClr val="tx1"/>
                </a:solidFill>
                <a:latin typeface="Arial Narrow" pitchFamily="34" charset="0"/>
              </a:rPr>
              <a:t>;</a:t>
            </a:r>
          </a:p>
          <a:p>
            <a:pPr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a:t>
            </a:r>
            <a:r>
              <a:rPr lang="en-US" sz="1600" b="1" dirty="0" err="1">
                <a:solidFill>
                  <a:schemeClr val="tx1"/>
                </a:solidFill>
                <a:latin typeface="Arial Narrow" pitchFamily="34" charset="0"/>
              </a:rPr>
              <a:t>PostConstruct</a:t>
            </a:r>
            <a:endParaRPr lang="en-US" sz="1600" b="1" dirty="0">
              <a:solidFill>
                <a:schemeClr val="tx1"/>
              </a:solidFill>
              <a:latin typeface="Arial Narrow" pitchFamily="34" charset="0"/>
            </a:endParaRPr>
          </a:p>
          <a:p>
            <a:pPr lvl="1" algn="l">
              <a:defRPr/>
            </a:pPr>
            <a:r>
              <a:rPr lang="en-US" sz="1600" dirty="0">
                <a:solidFill>
                  <a:schemeClr val="tx1"/>
                </a:solidFill>
                <a:latin typeface="Arial Narrow" pitchFamily="34" charset="0"/>
              </a:rPr>
              <a:t>public void </a:t>
            </a:r>
            <a:r>
              <a:rPr lang="en-US" sz="1600" dirty="0" err="1">
                <a:solidFill>
                  <a:schemeClr val="tx1"/>
                </a:solidFill>
                <a:latin typeface="Arial Narrow" pitchFamily="34" charset="0"/>
              </a:rPr>
              <a:t>assignDefaultResources</a:t>
            </a:r>
            <a:r>
              <a:rPr lang="en-US" sz="1600" dirty="0">
                <a:solidFill>
                  <a:schemeClr val="tx1"/>
                </a:solidFill>
                <a:latin typeface="Arial Narrow" pitchFamily="34" charset="0"/>
              </a:rPr>
              <a:t>() throws Exception {</a:t>
            </a:r>
          </a:p>
          <a:p>
            <a:pPr lvl="1" algn="l">
              <a:defRPr/>
            </a:pPr>
            <a:r>
              <a:rPr lang="en-US" sz="1600" dirty="0">
                <a:solidFill>
                  <a:schemeClr val="tx1"/>
                </a:solidFill>
                <a:latin typeface="Arial Narrow" pitchFamily="34" charset="0"/>
              </a:rPr>
              <a:t>	// Assign logger.</a:t>
            </a:r>
          </a:p>
          <a:p>
            <a:pPr lvl="1" algn="l">
              <a:defRPr/>
            </a:pP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a:t>
            </a:r>
            <a:r>
              <a:rPr lang="en-US" sz="1600" b="1" dirty="0" err="1">
                <a:solidFill>
                  <a:schemeClr val="tx1"/>
                </a:solidFill>
                <a:latin typeface="Arial Narrow" pitchFamily="34" charset="0"/>
              </a:rPr>
              <a:t>PostConstruct</a:t>
            </a:r>
            <a:endParaRPr lang="en-US" sz="1600" b="1" dirty="0">
              <a:solidFill>
                <a:schemeClr val="tx1"/>
              </a:solidFill>
              <a:latin typeface="Arial Narrow" pitchFamily="34" charset="0"/>
            </a:endParaRPr>
          </a:p>
          <a:p>
            <a:pPr lvl="1" algn="l">
              <a:defRPr/>
            </a:pPr>
            <a:r>
              <a:rPr lang="en-US" sz="1600" dirty="0">
                <a:solidFill>
                  <a:schemeClr val="tx1"/>
                </a:solidFill>
                <a:latin typeface="Arial Narrow" pitchFamily="34" charset="0"/>
              </a:rPr>
              <a:t>public void </a:t>
            </a:r>
            <a:r>
              <a:rPr lang="en-US" sz="1600" dirty="0" err="1">
                <a:solidFill>
                  <a:schemeClr val="tx1"/>
                </a:solidFill>
                <a:latin typeface="Arial Narrow" pitchFamily="34" charset="0"/>
              </a:rPr>
              <a:t>assignSpecificResources</a:t>
            </a:r>
            <a:r>
              <a:rPr lang="en-US" sz="1600" dirty="0">
                <a:solidFill>
                  <a:schemeClr val="tx1"/>
                </a:solidFill>
                <a:latin typeface="Arial Narrow" pitchFamily="34" charset="0"/>
              </a:rPr>
              <a:t>() throws Exception {</a:t>
            </a:r>
          </a:p>
          <a:p>
            <a:pPr lvl="1" algn="l">
              <a:defRPr/>
            </a:pPr>
            <a:r>
              <a:rPr lang="en-US" sz="1600" dirty="0">
                <a:solidFill>
                  <a:schemeClr val="tx1"/>
                </a:solidFill>
                <a:latin typeface="Arial Narrow" pitchFamily="34" charset="0"/>
              </a:rPr>
              <a:t>	// Assign persistent storage.</a:t>
            </a:r>
          </a:p>
          <a:p>
            <a:pPr lvl="1" algn="l">
              <a:defRPr/>
            </a:pP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a:t>
            </a:r>
            <a:r>
              <a:rPr lang="en-US" sz="1600" b="1" dirty="0" err="1">
                <a:solidFill>
                  <a:schemeClr val="tx1"/>
                </a:solidFill>
                <a:latin typeface="Arial Narrow" pitchFamily="34" charset="0"/>
              </a:rPr>
              <a:t>PreDestroy</a:t>
            </a:r>
            <a:endParaRPr lang="en-US" sz="1600" b="1" dirty="0">
              <a:solidFill>
                <a:schemeClr val="tx1"/>
              </a:solidFill>
              <a:latin typeface="Arial Narrow" pitchFamily="34" charset="0"/>
            </a:endParaRPr>
          </a:p>
          <a:p>
            <a:pPr lvl="1" algn="l">
              <a:defRPr/>
            </a:pPr>
            <a:r>
              <a:rPr lang="en-US" sz="1600" dirty="0">
                <a:solidFill>
                  <a:schemeClr val="tx1"/>
                </a:solidFill>
                <a:latin typeface="Arial Narrow" pitchFamily="34" charset="0"/>
              </a:rPr>
              <a:t>public void </a:t>
            </a:r>
            <a:r>
              <a:rPr lang="en-US" sz="1600" dirty="0" err="1">
                <a:solidFill>
                  <a:schemeClr val="tx1"/>
                </a:solidFill>
                <a:latin typeface="Arial Narrow" pitchFamily="34" charset="0"/>
              </a:rPr>
              <a:t>releaseResources</a:t>
            </a:r>
            <a:r>
              <a:rPr lang="en-US" sz="1600" dirty="0">
                <a:solidFill>
                  <a:schemeClr val="tx1"/>
                </a:solidFill>
                <a:latin typeface="Arial Narrow" pitchFamily="34" charset="0"/>
              </a:rPr>
              <a:t>() throws Exception {</a:t>
            </a:r>
          </a:p>
          <a:p>
            <a:pPr lvl="1" algn="l">
              <a:defRPr/>
            </a:pPr>
            <a:r>
              <a:rPr lang="en-US" sz="1600" dirty="0">
                <a:solidFill>
                  <a:schemeClr val="tx1"/>
                </a:solidFill>
                <a:latin typeface="Arial Narrow" pitchFamily="34" charset="0"/>
              </a:rPr>
              <a:t>	// Close all resources</a:t>
            </a:r>
          </a:p>
          <a:p>
            <a:pPr lvl="1" algn="l">
              <a:defRPr/>
            </a:pPr>
            <a:r>
              <a:rPr lang="en-US" sz="1600" dirty="0">
                <a:solidFill>
                  <a:schemeClr val="tx1"/>
                </a:solidFill>
                <a:latin typeface="Arial Narrow" pitchFamily="34" charset="0"/>
              </a:rPr>
              <a:t>}</a:t>
            </a:r>
          </a:p>
          <a:p>
            <a:pPr algn="l">
              <a:defRPr/>
            </a:pPr>
            <a:r>
              <a:rPr lang="en-US" sz="1600" dirty="0">
                <a:solidFill>
                  <a:schemeClr val="tx1"/>
                </a:solidFill>
                <a:latin typeface="Arial Narrow" pitchFamily="34" charset="0"/>
              </a:rPr>
              <a:t>}</a:t>
            </a:r>
            <a:endParaRPr lang="en-GB" sz="1600" dirty="0">
              <a:solidFill>
                <a:schemeClr val="tx1"/>
              </a:solidFill>
              <a:latin typeface="Arial Narrow" pitchFamily="34"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Tree>
    <p:extLst>
      <p:ext uri="{BB962C8B-B14F-4D97-AF65-F5344CB8AC3E}">
        <p14:creationId xmlns:p14="http://schemas.microsoft.com/office/powerpoint/2010/main" val="17517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5326-C10C-4EAC-AF36-5792D34B0932}"/>
              </a:ext>
            </a:extLst>
          </p:cNvPr>
          <p:cNvSpPr>
            <a:spLocks noGrp="1"/>
          </p:cNvSpPr>
          <p:nvPr>
            <p:ph type="title"/>
          </p:nvPr>
        </p:nvSpPr>
        <p:spPr/>
        <p:txBody>
          <a:bodyPr/>
          <a:lstStyle/>
          <a:p>
            <a:r>
              <a:rPr lang="en-GB" altLang="en-US" dirty="0"/>
              <a:t>The @</a:t>
            </a:r>
            <a:r>
              <a:rPr lang="en-GB" altLang="en-US" dirty="0" err="1"/>
              <a:t>PostConstruct</a:t>
            </a:r>
            <a:r>
              <a:rPr lang="en-GB" altLang="en-US" dirty="0"/>
              <a:t> and @</a:t>
            </a:r>
            <a:r>
              <a:rPr lang="en-GB" altLang="en-US" dirty="0" err="1"/>
              <a:t>PreDestroy</a:t>
            </a:r>
            <a:endParaRPr lang="en-IN" dirty="0"/>
          </a:p>
        </p:txBody>
      </p:sp>
      <p:sp>
        <p:nvSpPr>
          <p:cNvPr id="4" name="Text Box 2">
            <a:extLst>
              <a:ext uri="{FF2B5EF4-FFF2-40B4-BE49-F238E27FC236}">
                <a16:creationId xmlns:a16="http://schemas.microsoft.com/office/drawing/2014/main" id="{F292C2AF-01FD-4F5F-A001-D650500F5CEC}"/>
              </a:ext>
            </a:extLst>
          </p:cNvPr>
          <p:cNvSpPr txBox="1">
            <a:spLocks noChangeArrowheads="1"/>
          </p:cNvSpPr>
          <p:nvPr/>
        </p:nvSpPr>
        <p:spPr bwMode="auto">
          <a:xfrm>
            <a:off x="584200" y="1684866"/>
            <a:ext cx="11023600" cy="3276600"/>
          </a:xfrm>
          <a:prstGeom prst="rect">
            <a:avLst/>
          </a:prstGeom>
          <a:noFill/>
          <a:ln w="9525">
            <a:noFill/>
            <a:round/>
            <a:headEnd/>
            <a:tailEnd/>
          </a:ln>
        </p:spPr>
        <p:txBody>
          <a:bodyPr lIns="90000" tIns="46800" rIns="90000" bIns="46800"/>
          <a:lstStyle/>
          <a:p>
            <a:pPr algn="l">
              <a:defRPr/>
            </a:pPr>
            <a:r>
              <a:rPr lang="en-US" dirty="0">
                <a:solidFill>
                  <a:schemeClr val="tx1"/>
                </a:solidFill>
                <a:latin typeface="+mn-lt"/>
              </a:rPr>
              <a:t>The configuration in XML</a:t>
            </a:r>
            <a:r>
              <a:rPr lang="en-US" dirty="0">
                <a:solidFill>
                  <a:schemeClr val="tx1"/>
                </a:solidFill>
                <a:latin typeface="Arial Narrow" pitchFamily="34" charset="0"/>
              </a:rPr>
              <a:t>…</a:t>
            </a:r>
          </a:p>
          <a:p>
            <a:pPr algn="l">
              <a:defRPr/>
            </a:pPr>
            <a:endParaRPr lang="en-US" sz="1800" b="1" dirty="0">
              <a:solidFill>
                <a:schemeClr val="tx1"/>
              </a:solidFill>
              <a:latin typeface="Arial Narrow" pitchFamily="34" charset="0"/>
            </a:endParaRPr>
          </a:p>
          <a:p>
            <a:pPr algn="l">
              <a:defRPr/>
            </a:pPr>
            <a:r>
              <a:rPr lang="en-US" sz="1800" dirty="0">
                <a:solidFill>
                  <a:schemeClr val="tx1"/>
                </a:solidFill>
                <a:latin typeface="Arial Narrow" pitchFamily="34" charset="0"/>
              </a:rPr>
              <a:t>	&lt;</a:t>
            </a:r>
            <a:r>
              <a:rPr lang="en-US" sz="1800" dirty="0" err="1">
                <a:solidFill>
                  <a:schemeClr val="tx1"/>
                </a:solidFill>
                <a:latin typeface="Arial Narrow" pitchFamily="34" charset="0"/>
              </a:rPr>
              <a:t>context:component</a:t>
            </a:r>
            <a:r>
              <a:rPr lang="en-US" sz="1800" dirty="0">
                <a:solidFill>
                  <a:schemeClr val="tx1"/>
                </a:solidFill>
                <a:latin typeface="Arial Narrow" pitchFamily="34" charset="0"/>
              </a:rPr>
              <a:t>-scan base-package=</a:t>
            </a:r>
            <a:r>
              <a:rPr lang="en-US" sz="1800" i="1" dirty="0">
                <a:solidFill>
                  <a:schemeClr val="tx1"/>
                </a:solidFill>
                <a:latin typeface="Arial Narrow" pitchFamily="34" charset="0"/>
              </a:rPr>
              <a:t>"</a:t>
            </a:r>
            <a:r>
              <a:rPr lang="en-US" sz="1800" dirty="0">
                <a:solidFill>
                  <a:schemeClr val="tx1"/>
                </a:solidFill>
                <a:latin typeface="Arial Narrow" pitchFamily="34" charset="0"/>
              </a:rPr>
              <a:t>pack_20_lifecycle.pack30_annotate</a:t>
            </a:r>
            <a:r>
              <a:rPr lang="en-US" sz="1800" i="1" dirty="0">
                <a:solidFill>
                  <a:schemeClr val="tx1"/>
                </a:solidFill>
                <a:latin typeface="Arial Narrow" pitchFamily="34" charset="0"/>
              </a:rPr>
              <a:t>" /&gt;</a:t>
            </a:r>
          </a:p>
          <a:p>
            <a:pPr algn="l">
              <a:defRPr/>
            </a:pPr>
            <a:endParaRPr lang="en-US" sz="1800" i="1" dirty="0">
              <a:solidFill>
                <a:schemeClr val="tx1"/>
              </a:solidFill>
              <a:latin typeface="Arial Narrow" pitchFamily="34" charset="0"/>
            </a:endParaRPr>
          </a:p>
          <a:p>
            <a:pPr algn="l">
              <a:defRPr/>
            </a:pPr>
            <a:endParaRPr lang="en-US" sz="1800" i="1" dirty="0">
              <a:solidFill>
                <a:schemeClr val="tx1"/>
              </a:solidFill>
              <a:latin typeface="Arial Narrow" pitchFamily="34" charset="0"/>
            </a:endParaRPr>
          </a:p>
          <a:p>
            <a:pPr algn="l">
              <a:defRPr/>
            </a:pPr>
            <a:r>
              <a:rPr lang="en-US" dirty="0">
                <a:solidFill>
                  <a:schemeClr val="tx1"/>
                </a:solidFill>
                <a:latin typeface="+mn-lt"/>
              </a:rPr>
              <a:t>Points to note…</a:t>
            </a:r>
          </a:p>
          <a:p>
            <a:pPr algn="l">
              <a:buFont typeface="Arial" charset="0"/>
              <a:buChar char="•"/>
              <a:defRPr/>
            </a:pPr>
            <a:r>
              <a:rPr lang="en-US" sz="2000" dirty="0">
                <a:solidFill>
                  <a:schemeClr val="tx1"/>
                </a:solidFill>
                <a:latin typeface="+mn-lt"/>
              </a:rPr>
              <a:t> Sets of initialization statements can be segregated across multiple methods.</a:t>
            </a:r>
          </a:p>
          <a:p>
            <a:pPr algn="l">
              <a:buFont typeface="Arial" charset="0"/>
              <a:buChar char="•"/>
              <a:defRPr/>
            </a:pPr>
            <a:r>
              <a:rPr lang="en-GB" sz="2000" dirty="0">
                <a:solidFill>
                  <a:schemeClr val="tx1"/>
                </a:solidFill>
                <a:latin typeface="+mn-lt"/>
              </a:rPr>
              <a:t> Such multiple methods are executed in the physical order from top to bottom.</a:t>
            </a:r>
          </a:p>
          <a:p>
            <a:pPr algn="l">
              <a:buFont typeface="Arial" charset="0"/>
              <a:buChar char="•"/>
              <a:defRPr/>
            </a:pPr>
            <a:r>
              <a:rPr lang="en-GB" sz="2000" dirty="0">
                <a:solidFill>
                  <a:schemeClr val="tx1"/>
                </a:solidFill>
                <a:latin typeface="+mn-lt"/>
              </a:rPr>
              <a:t> Annotation gives liberty to give context specific meaningful name to methods.</a:t>
            </a:r>
          </a:p>
          <a:p>
            <a:pPr algn="l">
              <a:buFont typeface="Arial" charset="0"/>
              <a:buChar char="•"/>
              <a:defRPr/>
            </a:pPr>
            <a:r>
              <a:rPr lang="en-GB" sz="2000" dirty="0">
                <a:solidFill>
                  <a:schemeClr val="tx1"/>
                </a:solidFill>
                <a:latin typeface="+mn-lt"/>
              </a:rPr>
              <a:t> This approach is preferred for being Java standard.</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Tree>
    <p:extLst>
      <p:ext uri="{BB962C8B-B14F-4D97-AF65-F5344CB8AC3E}">
        <p14:creationId xmlns:p14="http://schemas.microsoft.com/office/powerpoint/2010/main" val="425154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7BC2-D2E8-4632-92A3-B1A7B0A128E3}"/>
              </a:ext>
            </a:extLst>
          </p:cNvPr>
          <p:cNvSpPr>
            <a:spLocks noGrp="1"/>
          </p:cNvSpPr>
          <p:nvPr>
            <p:ph type="title"/>
          </p:nvPr>
        </p:nvSpPr>
        <p:spPr/>
        <p:txBody>
          <a:bodyPr/>
          <a:lstStyle/>
          <a:p>
            <a:r>
              <a:rPr lang="en-US" dirty="0"/>
              <a:t>The Interface </a:t>
            </a:r>
            <a:r>
              <a:rPr lang="en-US" dirty="0" err="1"/>
              <a:t>BeanFactoryPostProcessor</a:t>
            </a:r>
            <a:endParaRPr lang="en-IN" dirty="0"/>
          </a:p>
        </p:txBody>
      </p:sp>
      <p:sp>
        <p:nvSpPr>
          <p:cNvPr id="4" name="Text Box 2">
            <a:extLst>
              <a:ext uri="{FF2B5EF4-FFF2-40B4-BE49-F238E27FC236}">
                <a16:creationId xmlns:a16="http://schemas.microsoft.com/office/drawing/2014/main" id="{EAE68177-5D2B-4732-AE95-324DAA19ACA8}"/>
              </a:ext>
            </a:extLst>
          </p:cNvPr>
          <p:cNvSpPr txBox="1">
            <a:spLocks noChangeArrowheads="1"/>
          </p:cNvSpPr>
          <p:nvPr/>
        </p:nvSpPr>
        <p:spPr bwMode="auto">
          <a:xfrm>
            <a:off x="584200" y="1600200"/>
            <a:ext cx="10795000" cy="3352800"/>
          </a:xfrm>
          <a:prstGeom prst="rect">
            <a:avLst/>
          </a:prstGeom>
          <a:noFill/>
          <a:ln w="9525">
            <a:noFill/>
            <a:round/>
            <a:headEnd/>
            <a:tailEnd/>
          </a:ln>
        </p:spPr>
        <p:txBody>
          <a:bodyPr lIns="90000" tIns="46800" rIns="90000" bIns="46800"/>
          <a:lstStyle/>
          <a:p>
            <a:pPr algn="l">
              <a:buFont typeface="Arial" charset="0"/>
              <a:buChar char="•"/>
              <a:defRPr/>
            </a:pPr>
            <a:r>
              <a:rPr lang="en-US" dirty="0">
                <a:solidFill>
                  <a:schemeClr val="tx1"/>
                </a:solidFill>
                <a:latin typeface="+mn-lt"/>
              </a:rPr>
              <a:t>  </a:t>
            </a:r>
            <a:r>
              <a:rPr lang="en-US" sz="2000" dirty="0">
                <a:solidFill>
                  <a:schemeClr val="tx1"/>
                </a:solidFill>
                <a:latin typeface="+mn-lt"/>
              </a:rPr>
              <a:t>Interface from org.springframework.bean.factory.config.BeanFactoryPostProcessor.</a:t>
            </a:r>
          </a:p>
          <a:p>
            <a:pPr algn="l">
              <a:defRPr/>
            </a:pPr>
            <a:endParaRPr lang="en-US" sz="2000" dirty="0">
              <a:solidFill>
                <a:schemeClr val="tx1"/>
              </a:solidFill>
              <a:latin typeface="+mn-lt"/>
            </a:endParaRPr>
          </a:p>
          <a:p>
            <a:pPr algn="l">
              <a:buFont typeface="Arial" charset="0"/>
              <a:buChar char="•"/>
              <a:defRPr/>
            </a:pPr>
            <a:r>
              <a:rPr lang="en-US" sz="2000" dirty="0">
                <a:solidFill>
                  <a:schemeClr val="tx1"/>
                </a:solidFill>
                <a:latin typeface="+mn-lt"/>
              </a:rPr>
              <a:t>  It is a factory hook for custom modifications of a </a:t>
            </a:r>
            <a:r>
              <a:rPr lang="en-US" sz="2000" dirty="0" err="1">
                <a:solidFill>
                  <a:schemeClr val="tx1"/>
                </a:solidFill>
                <a:latin typeface="+mn-lt"/>
              </a:rPr>
              <a:t>ApplicationContext’s</a:t>
            </a:r>
            <a:r>
              <a:rPr lang="en-US" sz="2000" dirty="0">
                <a:solidFill>
                  <a:schemeClr val="tx1"/>
                </a:solidFill>
                <a:latin typeface="+mn-lt"/>
              </a:rPr>
              <a:t> bean definitions.</a:t>
            </a:r>
          </a:p>
          <a:p>
            <a:pPr algn="l">
              <a:defRPr/>
            </a:pPr>
            <a:endParaRPr lang="en-US" sz="2000" dirty="0">
              <a:solidFill>
                <a:schemeClr val="tx1"/>
              </a:solidFill>
              <a:latin typeface="+mn-lt"/>
            </a:endParaRPr>
          </a:p>
          <a:p>
            <a:pPr algn="l">
              <a:buFont typeface="Arial" charset="0"/>
              <a:buChar char="•"/>
              <a:defRPr/>
            </a:pPr>
            <a:r>
              <a:rPr lang="en-GB" sz="2000" dirty="0">
                <a:solidFill>
                  <a:schemeClr val="tx1"/>
                </a:solidFill>
                <a:latin typeface="+mn-lt"/>
              </a:rPr>
              <a:t>  Auto-detected by </a:t>
            </a:r>
            <a:r>
              <a:rPr lang="en-GB" sz="2000" dirty="0" err="1">
                <a:solidFill>
                  <a:schemeClr val="tx1"/>
                </a:solidFill>
                <a:latin typeface="+mn-lt"/>
              </a:rPr>
              <a:t>ApplicationContext</a:t>
            </a:r>
            <a:r>
              <a:rPr lang="en-GB" sz="2000" dirty="0">
                <a:solidFill>
                  <a:schemeClr val="tx1"/>
                </a:solidFill>
                <a:latin typeface="+mn-lt"/>
              </a:rPr>
              <a:t> after bean definitions are recognized but before any bean is created. </a:t>
            </a:r>
          </a:p>
          <a:p>
            <a:pPr algn="l">
              <a:defRPr/>
            </a:pPr>
            <a:endParaRPr lang="en-GB" sz="2000" dirty="0">
              <a:solidFill>
                <a:schemeClr val="tx1"/>
              </a:solidFill>
              <a:latin typeface="+mn-lt"/>
            </a:endParaRPr>
          </a:p>
          <a:p>
            <a:pPr algn="l">
              <a:buFont typeface="Arial" charset="0"/>
              <a:buChar char="•"/>
              <a:defRPr/>
            </a:pPr>
            <a:r>
              <a:rPr lang="en-GB" sz="2000" dirty="0">
                <a:solidFill>
                  <a:schemeClr val="tx1"/>
                </a:solidFill>
                <a:latin typeface="+mn-lt"/>
              </a:rPr>
              <a:t>Imposes implementation of a method...</a:t>
            </a:r>
          </a:p>
          <a:p>
            <a:pPr lvl="1" algn="l">
              <a:buFont typeface="Arial" charset="0"/>
              <a:buChar char="•"/>
              <a:defRPr/>
            </a:pPr>
            <a:r>
              <a:rPr lang="en-GB" sz="2000" dirty="0">
                <a:solidFill>
                  <a:schemeClr val="tx1"/>
                </a:solidFill>
                <a:latin typeface="+mn-lt"/>
              </a:rPr>
              <a:t>  The </a:t>
            </a:r>
            <a:r>
              <a:rPr lang="en-GB" sz="2000" dirty="0" err="1">
                <a:solidFill>
                  <a:schemeClr val="tx1"/>
                </a:solidFill>
                <a:latin typeface="+mn-lt"/>
              </a:rPr>
              <a:t>postProcessBeanFactory</a:t>
            </a:r>
            <a:r>
              <a:rPr lang="en-GB" sz="2000" dirty="0">
                <a:solidFill>
                  <a:schemeClr val="tx1"/>
                </a:solidFill>
                <a:latin typeface="+mn-lt"/>
              </a:rPr>
              <a:t>(</a:t>
            </a:r>
            <a:r>
              <a:rPr lang="en-GB" sz="2000" dirty="0" err="1">
                <a:solidFill>
                  <a:schemeClr val="tx1"/>
                </a:solidFill>
                <a:latin typeface="+mn-lt"/>
              </a:rPr>
              <a:t>ConfigurableBeanFactory</a:t>
            </a:r>
            <a:r>
              <a:rPr lang="en-GB" sz="2000" dirty="0">
                <a:solidFill>
                  <a:schemeClr val="tx1"/>
                </a:solidFill>
                <a:latin typeface="+mn-lt"/>
              </a:rPr>
              <a:t>) :  Executed between loading of all beans and their instantiation.  Allows overriding and adding properties to lazy-eager beans.</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Tree>
    <p:extLst>
      <p:ext uri="{BB962C8B-B14F-4D97-AF65-F5344CB8AC3E}">
        <p14:creationId xmlns:p14="http://schemas.microsoft.com/office/powerpoint/2010/main" val="11173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67D9-560B-4309-A3EF-C1FA0E580F56}"/>
              </a:ext>
            </a:extLst>
          </p:cNvPr>
          <p:cNvSpPr>
            <a:spLocks noGrp="1"/>
          </p:cNvSpPr>
          <p:nvPr>
            <p:ph type="title"/>
          </p:nvPr>
        </p:nvSpPr>
        <p:spPr/>
        <p:txBody>
          <a:bodyPr/>
          <a:lstStyle/>
          <a:p>
            <a:r>
              <a:rPr lang="en-US" dirty="0"/>
              <a:t>The Interface </a:t>
            </a:r>
            <a:r>
              <a:rPr lang="en-US" dirty="0" err="1"/>
              <a:t>BeanPostProcessor</a:t>
            </a:r>
            <a:endParaRPr lang="en-IN" dirty="0"/>
          </a:p>
        </p:txBody>
      </p:sp>
      <p:sp>
        <p:nvSpPr>
          <p:cNvPr id="4" name="Text Box 2">
            <a:extLst>
              <a:ext uri="{FF2B5EF4-FFF2-40B4-BE49-F238E27FC236}">
                <a16:creationId xmlns:a16="http://schemas.microsoft.com/office/drawing/2014/main" id="{4CDFC7BF-1C0C-44F4-AA12-1EAD649CAADE}"/>
              </a:ext>
            </a:extLst>
          </p:cNvPr>
          <p:cNvSpPr txBox="1">
            <a:spLocks noChangeArrowheads="1"/>
          </p:cNvSpPr>
          <p:nvPr/>
        </p:nvSpPr>
        <p:spPr bwMode="auto">
          <a:xfrm>
            <a:off x="524932" y="1371600"/>
            <a:ext cx="11382233" cy="5257800"/>
          </a:xfrm>
          <a:prstGeom prst="rect">
            <a:avLst/>
          </a:prstGeom>
          <a:noFill/>
          <a:ln w="9525">
            <a:noFill/>
            <a:round/>
            <a:headEnd/>
            <a:tailEnd/>
          </a:ln>
        </p:spPr>
        <p:txBody>
          <a:bodyPr lIns="90000" tIns="46800" rIns="90000" bIns="46800"/>
          <a:lstStyle/>
          <a:p>
            <a:pPr algn="l">
              <a:buFont typeface="Arial" charset="0"/>
              <a:buChar char="•"/>
              <a:defRPr/>
            </a:pPr>
            <a:r>
              <a:rPr lang="en-US" dirty="0">
                <a:solidFill>
                  <a:schemeClr val="tx1"/>
                </a:solidFill>
                <a:latin typeface="+mn-lt"/>
              </a:rPr>
              <a:t>  </a:t>
            </a:r>
            <a:r>
              <a:rPr lang="en-US" sz="2000" dirty="0">
                <a:solidFill>
                  <a:schemeClr val="tx1"/>
                </a:solidFill>
                <a:latin typeface="+mn-lt"/>
              </a:rPr>
              <a:t>Interface from </a:t>
            </a:r>
            <a:r>
              <a:rPr lang="en-US" sz="2000" dirty="0" err="1">
                <a:solidFill>
                  <a:schemeClr val="tx1"/>
                </a:solidFill>
                <a:latin typeface="+mn-lt"/>
              </a:rPr>
              <a:t>org.springframework.bean.factory.config.BeanPostProcessor</a:t>
            </a:r>
            <a:r>
              <a:rPr lang="en-US" sz="2000" dirty="0">
                <a:solidFill>
                  <a:schemeClr val="tx1"/>
                </a:solidFill>
                <a:latin typeface="+mn-lt"/>
              </a:rPr>
              <a:t>.</a:t>
            </a:r>
          </a:p>
          <a:p>
            <a:pPr algn="l">
              <a:defRPr/>
            </a:pPr>
            <a:endParaRPr lang="en-US" sz="2000" dirty="0">
              <a:solidFill>
                <a:schemeClr val="tx1"/>
              </a:solidFill>
              <a:latin typeface="+mn-lt"/>
            </a:endParaRPr>
          </a:p>
          <a:p>
            <a:pPr algn="l">
              <a:buFont typeface="Arial" charset="0"/>
              <a:buChar char="•"/>
              <a:defRPr/>
            </a:pPr>
            <a:r>
              <a:rPr lang="en-US" sz="2000" dirty="0">
                <a:solidFill>
                  <a:schemeClr val="tx1"/>
                </a:solidFill>
                <a:latin typeface="+mn-lt"/>
              </a:rPr>
              <a:t>  It is a factory hook for custom modification on/in created bean.</a:t>
            </a:r>
          </a:p>
          <a:p>
            <a:pPr algn="l">
              <a:defRPr/>
            </a:pPr>
            <a:endParaRPr lang="en-US" sz="2000" dirty="0">
              <a:solidFill>
                <a:schemeClr val="tx1"/>
              </a:solidFill>
              <a:latin typeface="+mn-lt"/>
            </a:endParaRPr>
          </a:p>
          <a:p>
            <a:pPr algn="l">
              <a:buFont typeface="Arial" charset="0"/>
              <a:buChar char="•"/>
              <a:defRPr/>
            </a:pPr>
            <a:r>
              <a:rPr lang="en-GB" sz="2000" dirty="0">
                <a:solidFill>
                  <a:schemeClr val="tx1"/>
                </a:solidFill>
                <a:latin typeface="+mn-lt"/>
              </a:rPr>
              <a:t>  Auto-detected by </a:t>
            </a:r>
            <a:r>
              <a:rPr lang="en-GB" sz="2000" dirty="0" err="1">
                <a:solidFill>
                  <a:schemeClr val="tx1"/>
                </a:solidFill>
                <a:latin typeface="+mn-lt"/>
              </a:rPr>
              <a:t>ApplicationContext</a:t>
            </a:r>
            <a:r>
              <a:rPr lang="en-GB" sz="2000" dirty="0">
                <a:solidFill>
                  <a:schemeClr val="tx1"/>
                </a:solidFill>
                <a:latin typeface="+mn-lt"/>
              </a:rPr>
              <a:t> after bean creation and declarative initialization but before bean initialization using </a:t>
            </a:r>
            <a:r>
              <a:rPr lang="en-GB" sz="2000" dirty="0" err="1">
                <a:solidFill>
                  <a:schemeClr val="tx1"/>
                </a:solidFill>
                <a:latin typeface="+mn-lt"/>
              </a:rPr>
              <a:t>callbacks</a:t>
            </a:r>
            <a:r>
              <a:rPr lang="en-GB" sz="2000" dirty="0">
                <a:solidFill>
                  <a:schemeClr val="tx1"/>
                </a:solidFill>
                <a:latin typeface="+mn-lt"/>
              </a:rPr>
              <a:t>/init methods.</a:t>
            </a:r>
          </a:p>
          <a:p>
            <a:pPr algn="l">
              <a:buFont typeface="Arial" charset="0"/>
              <a:buChar char="•"/>
              <a:defRPr/>
            </a:pPr>
            <a:endParaRPr lang="en-GB" sz="2000" dirty="0">
              <a:solidFill>
                <a:schemeClr val="tx1"/>
              </a:solidFill>
              <a:latin typeface="+mn-lt"/>
            </a:endParaRPr>
          </a:p>
          <a:p>
            <a:pPr algn="l">
              <a:buFont typeface="Arial" charset="0"/>
              <a:buChar char="•"/>
              <a:defRPr/>
            </a:pPr>
            <a:r>
              <a:rPr lang="en-GB" sz="2000" dirty="0">
                <a:solidFill>
                  <a:schemeClr val="tx1"/>
                </a:solidFill>
                <a:latin typeface="+mn-lt"/>
              </a:rPr>
              <a:t>  Imposes implementation of two methods...</a:t>
            </a:r>
          </a:p>
          <a:p>
            <a:pPr lvl="1" algn="l">
              <a:buFont typeface="Arial" charset="0"/>
              <a:buChar char="•"/>
              <a:defRPr/>
            </a:pPr>
            <a:r>
              <a:rPr lang="en-GB" sz="2000" dirty="0">
                <a:solidFill>
                  <a:schemeClr val="tx1"/>
                </a:solidFill>
                <a:latin typeface="+mn-lt"/>
              </a:rPr>
              <a:t>  The </a:t>
            </a:r>
            <a:r>
              <a:rPr lang="en-GB" sz="2000" dirty="0" err="1">
                <a:solidFill>
                  <a:schemeClr val="tx1"/>
                </a:solidFill>
                <a:latin typeface="+mn-lt"/>
              </a:rPr>
              <a:t>postProcessBeforeInitialization</a:t>
            </a:r>
            <a:r>
              <a:rPr lang="en-GB" sz="2000" dirty="0">
                <a:solidFill>
                  <a:schemeClr val="tx1"/>
                </a:solidFill>
                <a:latin typeface="+mn-lt"/>
              </a:rPr>
              <a:t>(Object, String) : Executed before bean initialization </a:t>
            </a:r>
            <a:r>
              <a:rPr lang="en-GB" sz="2000" dirty="0" err="1">
                <a:solidFill>
                  <a:schemeClr val="tx1"/>
                </a:solidFill>
                <a:latin typeface="+mn-lt"/>
              </a:rPr>
              <a:t>callbacks</a:t>
            </a:r>
            <a:r>
              <a:rPr lang="en-GB" sz="2000" dirty="0">
                <a:solidFill>
                  <a:schemeClr val="tx1"/>
                </a:solidFill>
                <a:latin typeface="+mn-lt"/>
              </a:rPr>
              <a:t>.  May check for marker interfaces/custom annotations to initialize bean.  The ‘Object’ is actual bean object with its alias as ‘String’.</a:t>
            </a:r>
          </a:p>
          <a:p>
            <a:pPr lvl="1" algn="l">
              <a:defRPr/>
            </a:pPr>
            <a:endParaRPr lang="en-GB" sz="2000" dirty="0">
              <a:solidFill>
                <a:schemeClr val="tx1"/>
              </a:solidFill>
              <a:latin typeface="+mn-lt"/>
            </a:endParaRPr>
          </a:p>
          <a:p>
            <a:pPr lvl="1" algn="l">
              <a:buFont typeface="Arial" charset="0"/>
              <a:buChar char="•"/>
              <a:defRPr/>
            </a:pPr>
            <a:r>
              <a:rPr lang="en-GB" sz="2000" dirty="0">
                <a:solidFill>
                  <a:schemeClr val="tx1"/>
                </a:solidFill>
                <a:latin typeface="+mn-lt"/>
              </a:rPr>
              <a:t>The </a:t>
            </a:r>
            <a:r>
              <a:rPr lang="en-GB" sz="2000" dirty="0" err="1">
                <a:solidFill>
                  <a:schemeClr val="tx1"/>
                </a:solidFill>
                <a:latin typeface="+mn-lt"/>
              </a:rPr>
              <a:t>postProcessAfterInitilialization</a:t>
            </a:r>
            <a:r>
              <a:rPr lang="en-GB" sz="2000" dirty="0">
                <a:solidFill>
                  <a:schemeClr val="tx1"/>
                </a:solidFill>
                <a:latin typeface="+mn-lt"/>
              </a:rPr>
              <a:t>(Object, String) : Executed after all initialization </a:t>
            </a:r>
            <a:r>
              <a:rPr lang="en-GB" sz="2000" dirty="0" err="1">
                <a:solidFill>
                  <a:schemeClr val="tx1"/>
                </a:solidFill>
                <a:latin typeface="+mn-lt"/>
              </a:rPr>
              <a:t>callbacks</a:t>
            </a:r>
            <a:r>
              <a:rPr lang="en-GB" sz="2000" dirty="0">
                <a:solidFill>
                  <a:schemeClr val="tx1"/>
                </a:solidFill>
                <a:latin typeface="+mn-lt"/>
              </a:rPr>
              <a:t>.  May wrap bean in proxy.  In case of </a:t>
            </a:r>
            <a:r>
              <a:rPr lang="en-GB" sz="2000" dirty="0" err="1">
                <a:solidFill>
                  <a:schemeClr val="tx1"/>
                </a:solidFill>
                <a:latin typeface="+mn-lt"/>
              </a:rPr>
              <a:t>FactoryBean</a:t>
            </a:r>
            <a:r>
              <a:rPr lang="en-GB" sz="2000" dirty="0">
                <a:solidFill>
                  <a:schemeClr val="tx1"/>
                </a:solidFill>
                <a:latin typeface="+mn-lt"/>
              </a:rPr>
              <a:t>, it is called for both- </a:t>
            </a:r>
            <a:r>
              <a:rPr lang="en-GB" sz="2000" dirty="0" err="1">
                <a:solidFill>
                  <a:schemeClr val="tx1"/>
                </a:solidFill>
                <a:latin typeface="+mn-lt"/>
              </a:rPr>
              <a:t>FactoryBean</a:t>
            </a:r>
            <a:r>
              <a:rPr lang="en-GB" sz="2000" dirty="0">
                <a:solidFill>
                  <a:schemeClr val="tx1"/>
                </a:solidFill>
                <a:latin typeface="+mn-lt"/>
              </a:rPr>
              <a:t> and object being returned.  Method needs to check ‘</a:t>
            </a:r>
            <a:r>
              <a:rPr lang="en-GB" sz="2000" dirty="0" err="1">
                <a:solidFill>
                  <a:schemeClr val="tx1"/>
                </a:solidFill>
                <a:latin typeface="+mn-lt"/>
              </a:rPr>
              <a:t>instanceof</a:t>
            </a:r>
            <a:r>
              <a:rPr lang="en-GB" sz="2000" dirty="0">
                <a:solidFill>
                  <a:schemeClr val="tx1"/>
                </a:solidFill>
                <a:latin typeface="+mn-lt"/>
              </a:rPr>
              <a:t>’ to apply ‘After’ process.</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Tree>
    <p:extLst>
      <p:ext uri="{BB962C8B-B14F-4D97-AF65-F5344CB8AC3E}">
        <p14:creationId xmlns:p14="http://schemas.microsoft.com/office/powerpoint/2010/main" val="28693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847F-1FB1-43F5-BA8A-FD3698F19A7B}"/>
              </a:ext>
            </a:extLst>
          </p:cNvPr>
          <p:cNvSpPr>
            <a:spLocks noGrp="1"/>
          </p:cNvSpPr>
          <p:nvPr>
            <p:ph type="title"/>
          </p:nvPr>
        </p:nvSpPr>
        <p:spPr/>
        <p:txBody>
          <a:bodyPr/>
          <a:lstStyle/>
          <a:p>
            <a:r>
              <a:rPr lang="en-US" dirty="0"/>
              <a:t>Why Spring Framework?</a:t>
            </a:r>
            <a:endParaRPr lang="en-IN" dirty="0"/>
          </a:p>
        </p:txBody>
      </p:sp>
      <p:sp>
        <p:nvSpPr>
          <p:cNvPr id="3" name="Content Placeholder 2">
            <a:extLst>
              <a:ext uri="{FF2B5EF4-FFF2-40B4-BE49-F238E27FC236}">
                <a16:creationId xmlns:a16="http://schemas.microsoft.com/office/drawing/2014/main" id="{DCCF3AB1-F06D-4030-8EDD-FC088F72D25E}"/>
              </a:ext>
            </a:extLst>
          </p:cNvPr>
          <p:cNvSpPr>
            <a:spLocks noGrp="1"/>
          </p:cNvSpPr>
          <p:nvPr>
            <p:ph idx="1"/>
          </p:nvPr>
        </p:nvSpPr>
        <p:spPr/>
        <p:txBody>
          <a:bodyPr/>
          <a:lstStyle/>
          <a:p>
            <a:pPr lvl="1">
              <a:lnSpc>
                <a:spcPct val="86000"/>
              </a:lnSpc>
            </a:pPr>
            <a:r>
              <a:rPr lang="en-GB" altLang="en-US" sz="2200" dirty="0">
                <a:solidFill>
                  <a:srgbClr val="000000"/>
                </a:solidFill>
                <a:latin typeface="Times New Roman" panose="02020603050405020304" pitchFamily="18" charset="0"/>
              </a:rPr>
              <a:t>Provides loose coupling with services, objects, tools and technology as they are configurable and declarative.</a:t>
            </a:r>
          </a:p>
          <a:p>
            <a:pPr lvl="1">
              <a:lnSpc>
                <a:spcPct val="86000"/>
              </a:lnSpc>
            </a:pPr>
            <a:r>
              <a:rPr lang="en-GB" altLang="en-US" sz="2200" dirty="0">
                <a:solidFill>
                  <a:srgbClr val="000000"/>
                </a:solidFill>
                <a:latin typeface="Times New Roman" panose="02020603050405020304" pitchFamily="18" charset="0"/>
              </a:rPr>
              <a:t>Encourage non-invasive approach to code</a:t>
            </a:r>
          </a:p>
          <a:p>
            <a:pPr lvl="1">
              <a:lnSpc>
                <a:spcPct val="86000"/>
              </a:lnSpc>
            </a:pPr>
            <a:r>
              <a:rPr lang="en-GB" altLang="en-US" sz="2200" dirty="0">
                <a:solidFill>
                  <a:srgbClr val="000000"/>
                </a:solidFill>
                <a:latin typeface="Times New Roman" panose="02020603050405020304" pitchFamily="18" charset="0"/>
              </a:rPr>
              <a:t>Susceptible to unit testing</a:t>
            </a:r>
          </a:p>
          <a:p>
            <a:pPr lvl="1">
              <a:lnSpc>
                <a:spcPct val="86000"/>
              </a:lnSpc>
            </a:pPr>
            <a:r>
              <a:rPr lang="en-GB" altLang="en-US" sz="2200" dirty="0">
                <a:solidFill>
                  <a:srgbClr val="000000"/>
                </a:solidFill>
                <a:latin typeface="Times New Roman" panose="02020603050405020304" pitchFamily="18" charset="0"/>
              </a:rPr>
              <a:t>Light weight as may run without server</a:t>
            </a:r>
          </a:p>
          <a:p>
            <a:pPr lvl="1">
              <a:lnSpc>
                <a:spcPct val="86000"/>
              </a:lnSpc>
            </a:pPr>
            <a:r>
              <a:rPr lang="en-GB" altLang="en-US" sz="2200" dirty="0">
                <a:solidFill>
                  <a:srgbClr val="000000"/>
                </a:solidFill>
                <a:latin typeface="Times New Roman" panose="02020603050405020304" pitchFamily="18" charset="0"/>
              </a:rPr>
              <a:t>Provides abstraction to integrate with best breed of products like Hibernate, </a:t>
            </a:r>
            <a:r>
              <a:rPr lang="en-GB" altLang="en-US" sz="2200" dirty="0" err="1">
                <a:solidFill>
                  <a:srgbClr val="000000"/>
                </a:solidFill>
                <a:latin typeface="Times New Roman" panose="02020603050405020304" pitchFamily="18" charset="0"/>
              </a:rPr>
              <a:t>Aceji</a:t>
            </a:r>
            <a:r>
              <a:rPr lang="en-GB" altLang="en-US" sz="2200" dirty="0">
                <a:solidFill>
                  <a:srgbClr val="000000"/>
                </a:solidFill>
                <a:latin typeface="Times New Roman" panose="02020603050405020304" pitchFamily="18" charset="0"/>
              </a:rPr>
              <a:t>, Struts etc.</a:t>
            </a:r>
          </a:p>
          <a:p>
            <a:pPr lvl="1">
              <a:lnSpc>
                <a:spcPct val="86000"/>
              </a:lnSpc>
            </a:pPr>
            <a:r>
              <a:rPr lang="en-GB" altLang="en-US" sz="2200" dirty="0">
                <a:solidFill>
                  <a:srgbClr val="000000"/>
                </a:solidFill>
                <a:latin typeface="Times New Roman" panose="02020603050405020304" pitchFamily="18" charset="0"/>
              </a:rPr>
              <a:t>Flexible to run in both managed and un-managed environment.</a:t>
            </a:r>
          </a:p>
          <a:p>
            <a:pPr lvl="1">
              <a:lnSpc>
                <a:spcPct val="86000"/>
              </a:lnSpc>
            </a:pPr>
            <a:r>
              <a:rPr lang="en-GB" altLang="en-US" sz="2200" dirty="0">
                <a:solidFill>
                  <a:srgbClr val="000000"/>
                </a:solidFill>
                <a:latin typeface="Times New Roman" panose="02020603050405020304" pitchFamily="18" charset="0"/>
              </a:rPr>
              <a:t>Rich of solutions for different tiers</a:t>
            </a:r>
          </a:p>
          <a:p>
            <a:endParaRPr lang="en-IN" dirty="0"/>
          </a:p>
        </p:txBody>
      </p:sp>
    </p:spTree>
    <p:extLst>
      <p:ext uri="{BB962C8B-B14F-4D97-AF65-F5344CB8AC3E}">
        <p14:creationId xmlns:p14="http://schemas.microsoft.com/office/powerpoint/2010/main" val="393625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35C5-38C5-483B-9353-2B9822E3A9D5}"/>
              </a:ext>
            </a:extLst>
          </p:cNvPr>
          <p:cNvSpPr>
            <a:spLocks noGrp="1"/>
          </p:cNvSpPr>
          <p:nvPr>
            <p:ph type="title"/>
          </p:nvPr>
        </p:nvSpPr>
        <p:spPr/>
        <p:txBody>
          <a:bodyPr/>
          <a:lstStyle/>
          <a:p>
            <a:r>
              <a:rPr lang="en-US" dirty="0"/>
              <a:t>The </a:t>
            </a:r>
            <a:r>
              <a:rPr lang="en-US" dirty="0" err="1"/>
              <a:t>InstantiationAwareBeanPostProcessor</a:t>
            </a:r>
            <a:endParaRPr lang="en-IN" dirty="0"/>
          </a:p>
        </p:txBody>
      </p:sp>
      <p:sp>
        <p:nvSpPr>
          <p:cNvPr id="4" name="Text Box 2">
            <a:extLst>
              <a:ext uri="{FF2B5EF4-FFF2-40B4-BE49-F238E27FC236}">
                <a16:creationId xmlns:a16="http://schemas.microsoft.com/office/drawing/2014/main" id="{EEDD2032-3D93-40DD-9656-F3B3911F8F28}"/>
              </a:ext>
            </a:extLst>
          </p:cNvPr>
          <p:cNvSpPr txBox="1">
            <a:spLocks noChangeArrowheads="1"/>
          </p:cNvSpPr>
          <p:nvPr/>
        </p:nvSpPr>
        <p:spPr bwMode="auto">
          <a:xfrm>
            <a:off x="533400" y="1490133"/>
            <a:ext cx="11244618" cy="5486400"/>
          </a:xfrm>
          <a:prstGeom prst="rect">
            <a:avLst/>
          </a:prstGeom>
          <a:noFill/>
          <a:ln w="9525">
            <a:noFill/>
            <a:round/>
            <a:headEnd/>
            <a:tailEnd/>
          </a:ln>
        </p:spPr>
        <p:txBody>
          <a:bodyPr lIns="90000" tIns="46800" rIns="90000" bIns="46800"/>
          <a:lstStyle/>
          <a:p>
            <a:pPr algn="l">
              <a:buFont typeface="Arial" charset="0"/>
              <a:buChar char="•"/>
              <a:defRPr/>
            </a:pPr>
            <a:r>
              <a:rPr lang="en-US" dirty="0">
                <a:solidFill>
                  <a:schemeClr val="tx1"/>
                </a:solidFill>
                <a:latin typeface="+mn-lt"/>
              </a:rPr>
              <a:t>  Interface from </a:t>
            </a:r>
          </a:p>
          <a:p>
            <a:pPr algn="l">
              <a:defRPr/>
            </a:pPr>
            <a:r>
              <a:rPr lang="en-US" dirty="0">
                <a:solidFill>
                  <a:schemeClr val="tx1"/>
                </a:solidFill>
                <a:latin typeface="+mn-lt"/>
              </a:rPr>
              <a:t>	</a:t>
            </a:r>
            <a:r>
              <a:rPr lang="en-US" sz="1600" dirty="0">
                <a:solidFill>
                  <a:schemeClr val="tx1"/>
                </a:solidFill>
                <a:latin typeface="+mn-lt"/>
              </a:rPr>
              <a:t>org.springframework.bean.factory.config.InstantiationAwareBeanPostProcessor</a:t>
            </a:r>
            <a:endParaRPr lang="en-US" dirty="0">
              <a:solidFill>
                <a:schemeClr val="tx1"/>
              </a:solidFill>
              <a:latin typeface="+mn-lt"/>
            </a:endParaRPr>
          </a:p>
          <a:p>
            <a:pPr algn="l">
              <a:defRPr/>
            </a:pPr>
            <a:endParaRPr lang="en-US" dirty="0">
              <a:solidFill>
                <a:schemeClr val="tx1"/>
              </a:solidFill>
              <a:latin typeface="+mn-lt"/>
            </a:endParaRPr>
          </a:p>
          <a:p>
            <a:pPr algn="l">
              <a:buFont typeface="Arial" charset="0"/>
              <a:buChar char="•"/>
              <a:defRPr/>
            </a:pPr>
            <a:r>
              <a:rPr lang="en-US" dirty="0">
                <a:solidFill>
                  <a:schemeClr val="tx1"/>
                </a:solidFill>
                <a:latin typeface="+mn-lt"/>
              </a:rPr>
              <a:t>  Provides hooks at different stages in life of bean creation.</a:t>
            </a:r>
          </a:p>
          <a:p>
            <a:pPr algn="l">
              <a:buFont typeface="Arial" charset="0"/>
              <a:buChar char="•"/>
              <a:defRPr/>
            </a:pPr>
            <a:r>
              <a:rPr lang="en-US" dirty="0">
                <a:solidFill>
                  <a:schemeClr val="tx1"/>
                </a:solidFill>
                <a:latin typeface="+mn-lt"/>
              </a:rPr>
              <a:t>  Extended from </a:t>
            </a:r>
            <a:r>
              <a:rPr lang="en-US" dirty="0" err="1">
                <a:solidFill>
                  <a:schemeClr val="tx1"/>
                </a:solidFill>
                <a:latin typeface="+mn-lt"/>
              </a:rPr>
              <a:t>BeanPostProcessor</a:t>
            </a:r>
            <a:r>
              <a:rPr lang="en-US" dirty="0">
                <a:solidFill>
                  <a:schemeClr val="tx1"/>
                </a:solidFill>
                <a:latin typeface="+mn-lt"/>
              </a:rPr>
              <a:t>.  Provides additional hooks for instantiation.</a:t>
            </a:r>
          </a:p>
          <a:p>
            <a:pPr algn="l">
              <a:defRPr/>
            </a:pPr>
            <a:endParaRPr lang="en-US" dirty="0">
              <a:solidFill>
                <a:schemeClr val="tx1"/>
              </a:solidFill>
              <a:latin typeface="+mn-lt"/>
            </a:endParaRPr>
          </a:p>
          <a:p>
            <a:pPr algn="l">
              <a:buFont typeface="Arial" charset="0"/>
              <a:buChar char="•"/>
              <a:defRPr/>
            </a:pPr>
            <a:r>
              <a:rPr lang="en-GB" dirty="0">
                <a:solidFill>
                  <a:schemeClr val="tx1"/>
                </a:solidFill>
                <a:latin typeface="+mn-lt"/>
              </a:rPr>
              <a:t>  Auto-detected by </a:t>
            </a:r>
            <a:r>
              <a:rPr lang="en-GB" dirty="0" err="1">
                <a:solidFill>
                  <a:schemeClr val="tx1"/>
                </a:solidFill>
                <a:latin typeface="+mn-lt"/>
              </a:rPr>
              <a:t>ApplicationContext</a:t>
            </a:r>
            <a:r>
              <a:rPr lang="en-GB" dirty="0">
                <a:solidFill>
                  <a:schemeClr val="tx1"/>
                </a:solidFill>
                <a:latin typeface="+mn-lt"/>
              </a:rPr>
              <a:t> after context loading but before bean creation.</a:t>
            </a:r>
          </a:p>
          <a:p>
            <a:pPr algn="l">
              <a:buFont typeface="Arial" charset="0"/>
              <a:buChar char="•"/>
              <a:defRPr/>
            </a:pPr>
            <a:endParaRPr lang="en-GB" dirty="0">
              <a:solidFill>
                <a:schemeClr val="tx1"/>
              </a:solidFill>
              <a:latin typeface="+mn-lt"/>
            </a:endParaRPr>
          </a:p>
          <a:p>
            <a:pPr algn="l">
              <a:buFont typeface="Arial" charset="0"/>
              <a:buChar char="•"/>
              <a:defRPr/>
            </a:pPr>
            <a:r>
              <a:rPr lang="en-GB" dirty="0">
                <a:solidFill>
                  <a:schemeClr val="tx1"/>
                </a:solidFill>
                <a:latin typeface="+mn-lt"/>
              </a:rPr>
              <a:t>  Imposes implementation of methods...</a:t>
            </a:r>
          </a:p>
          <a:p>
            <a:pPr lvl="1" algn="l">
              <a:buFont typeface="Arial" charset="0"/>
              <a:buChar char="•"/>
              <a:defRPr/>
            </a:pPr>
            <a:r>
              <a:rPr lang="en-GB" dirty="0">
                <a:solidFill>
                  <a:schemeClr val="tx1"/>
                </a:solidFill>
                <a:latin typeface="+mn-lt"/>
              </a:rPr>
              <a:t>  The </a:t>
            </a:r>
            <a:r>
              <a:rPr lang="en-GB" dirty="0" err="1">
                <a:solidFill>
                  <a:schemeClr val="tx1"/>
                </a:solidFill>
                <a:latin typeface="+mn-lt"/>
              </a:rPr>
              <a:t>postProcessBeforeInstantiation</a:t>
            </a:r>
            <a:r>
              <a:rPr lang="en-GB" dirty="0">
                <a:solidFill>
                  <a:schemeClr val="tx1"/>
                </a:solidFill>
                <a:latin typeface="+mn-lt"/>
              </a:rPr>
              <a:t>(Class, String) : It is for custom instantiation.  If returns object, short-circuits to step- </a:t>
            </a:r>
            <a:r>
              <a:rPr lang="en-GB" dirty="0" err="1">
                <a:solidFill>
                  <a:schemeClr val="tx1"/>
                </a:solidFill>
                <a:latin typeface="+mn-lt"/>
              </a:rPr>
              <a:t>afterInitialization</a:t>
            </a:r>
            <a:r>
              <a:rPr lang="en-GB" dirty="0">
                <a:solidFill>
                  <a:schemeClr val="tx1"/>
                </a:solidFill>
                <a:latin typeface="+mn-lt"/>
              </a:rPr>
              <a:t>.  If returns ‘null’ applies all steps.  Not applied if bean is created using factory-method().</a:t>
            </a:r>
          </a:p>
          <a:p>
            <a:pPr lvl="1" algn="l">
              <a:defRPr/>
            </a:pPr>
            <a:endParaRPr lang="en-GB" dirty="0">
              <a:solidFill>
                <a:schemeClr val="tx1"/>
              </a:solidFill>
              <a:latin typeface="+mn-lt"/>
            </a:endParaRPr>
          </a:p>
          <a:p>
            <a:pPr lvl="1" algn="l">
              <a:buFont typeface="Arial" charset="0"/>
              <a:buChar char="•"/>
              <a:defRPr/>
            </a:pPr>
            <a:r>
              <a:rPr lang="en-GB" dirty="0">
                <a:solidFill>
                  <a:schemeClr val="tx1"/>
                </a:solidFill>
                <a:latin typeface="+mn-lt"/>
              </a:rPr>
              <a:t>The </a:t>
            </a:r>
            <a:r>
              <a:rPr lang="en-GB" dirty="0" err="1">
                <a:solidFill>
                  <a:schemeClr val="tx1"/>
                </a:solidFill>
                <a:latin typeface="+mn-lt"/>
              </a:rPr>
              <a:t>postProcessAfterInstantiation</a:t>
            </a:r>
            <a:r>
              <a:rPr lang="en-GB" dirty="0">
                <a:solidFill>
                  <a:schemeClr val="tx1"/>
                </a:solidFill>
                <a:latin typeface="+mn-lt"/>
              </a:rPr>
              <a:t>(Object, String) : Executed after bean is instantiated but before applying properties.  Used for field injection.</a:t>
            </a:r>
          </a:p>
          <a:p>
            <a:pPr lvl="1" algn="l">
              <a:buFont typeface="Arial" charset="0"/>
              <a:buChar char="•"/>
              <a:defRPr/>
            </a:pPr>
            <a:endParaRPr lang="en-GB" dirty="0">
              <a:solidFill>
                <a:schemeClr val="tx1"/>
              </a:solidFill>
              <a:latin typeface="+mn-lt"/>
            </a:endParaRPr>
          </a:p>
          <a:p>
            <a:pPr lvl="1" algn="l">
              <a:buFont typeface="Arial" charset="0"/>
              <a:buChar char="•"/>
              <a:defRPr/>
            </a:pPr>
            <a:r>
              <a:rPr lang="en-GB" dirty="0">
                <a:solidFill>
                  <a:schemeClr val="tx1"/>
                </a:solidFill>
                <a:latin typeface="+mn-lt"/>
              </a:rPr>
              <a:t>The </a:t>
            </a:r>
            <a:r>
              <a:rPr lang="en-GB" dirty="0" err="1">
                <a:solidFill>
                  <a:schemeClr val="tx1"/>
                </a:solidFill>
                <a:latin typeface="+mn-lt"/>
              </a:rPr>
              <a:t>postProcessPropertyValues</a:t>
            </a:r>
            <a:r>
              <a:rPr lang="en-GB" dirty="0">
                <a:solidFill>
                  <a:schemeClr val="tx1"/>
                </a:solidFill>
                <a:latin typeface="+mn-lt"/>
              </a:rPr>
              <a:t>(</a:t>
            </a:r>
            <a:r>
              <a:rPr lang="en-GB" dirty="0" err="1">
                <a:solidFill>
                  <a:schemeClr val="tx1"/>
                </a:solidFill>
                <a:latin typeface="+mn-lt"/>
              </a:rPr>
              <a:t>PropertyValues</a:t>
            </a:r>
            <a:r>
              <a:rPr lang="en-GB" dirty="0">
                <a:solidFill>
                  <a:schemeClr val="tx1"/>
                </a:solidFill>
                <a:latin typeface="+mn-lt"/>
              </a:rPr>
              <a:t>, </a:t>
            </a:r>
            <a:r>
              <a:rPr lang="en-GB" dirty="0" err="1">
                <a:solidFill>
                  <a:schemeClr val="tx1"/>
                </a:solidFill>
                <a:latin typeface="+mn-lt"/>
              </a:rPr>
              <a:t>PropertyDescriptor</a:t>
            </a:r>
            <a:r>
              <a:rPr lang="en-GB" dirty="0">
                <a:solidFill>
                  <a:schemeClr val="tx1"/>
                </a:solidFill>
                <a:latin typeface="+mn-lt"/>
              </a:rPr>
              <a:t>, bean, alias): Executed after instantiation after applying properties.  Used to check all ‘Required’ dependencies.</a:t>
            </a: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chemeClr val="tx1"/>
              </a:solidFill>
              <a:latin typeface="Arial Narrow" pitchFamily="34"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p:txBody>
      </p:sp>
    </p:spTree>
    <p:extLst>
      <p:ext uri="{BB962C8B-B14F-4D97-AF65-F5344CB8AC3E}">
        <p14:creationId xmlns:p14="http://schemas.microsoft.com/office/powerpoint/2010/main" val="21437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1ED6-5E82-4273-8784-D11BFEFD4148}"/>
              </a:ext>
            </a:extLst>
          </p:cNvPr>
          <p:cNvSpPr>
            <a:spLocks noGrp="1"/>
          </p:cNvSpPr>
          <p:nvPr>
            <p:ph type="title"/>
          </p:nvPr>
        </p:nvSpPr>
        <p:spPr/>
        <p:txBody>
          <a:bodyPr/>
          <a:lstStyle/>
          <a:p>
            <a:r>
              <a:rPr lang="en-US" dirty="0"/>
              <a:t>Bean Lifecycle</a:t>
            </a:r>
            <a:endParaRPr lang="en-IN" dirty="0"/>
          </a:p>
        </p:txBody>
      </p:sp>
      <p:grpSp>
        <p:nvGrpSpPr>
          <p:cNvPr id="4" name="Group 5">
            <a:extLst>
              <a:ext uri="{FF2B5EF4-FFF2-40B4-BE49-F238E27FC236}">
                <a16:creationId xmlns:a16="http://schemas.microsoft.com/office/drawing/2014/main" id="{DCCD7719-B89F-4501-A76E-2D5BCEA6A744}"/>
              </a:ext>
            </a:extLst>
          </p:cNvPr>
          <p:cNvGrpSpPr>
            <a:grpSpLocks/>
          </p:cNvGrpSpPr>
          <p:nvPr/>
        </p:nvGrpSpPr>
        <p:grpSpPr bwMode="auto">
          <a:xfrm>
            <a:off x="1989668" y="1447801"/>
            <a:ext cx="7696198" cy="4834466"/>
            <a:chOff x="685800" y="990600"/>
            <a:chExt cx="7848600" cy="5334000"/>
          </a:xfrm>
        </p:grpSpPr>
        <p:pic>
          <p:nvPicPr>
            <p:cNvPr id="5" name="Picture 3" descr="spring-bean-lifecycle.png">
              <a:extLst>
                <a:ext uri="{FF2B5EF4-FFF2-40B4-BE49-F238E27FC236}">
                  <a16:creationId xmlns:a16="http://schemas.microsoft.com/office/drawing/2014/main" id="{C977185C-4AF6-4431-BEE2-52DF42347E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135D12F6-D2C0-440F-A0F2-48334503005B}"/>
                </a:ext>
              </a:extLst>
            </p:cNvPr>
            <p:cNvSpPr>
              <a:spLocks noChangeArrowheads="1"/>
            </p:cNvSpPr>
            <p:nvPr/>
          </p:nvSpPr>
          <p:spPr bwMode="auto">
            <a:xfrm>
              <a:off x="914400" y="5562600"/>
              <a:ext cx="7543800" cy="533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Tree>
    <p:extLst>
      <p:ext uri="{BB962C8B-B14F-4D97-AF65-F5344CB8AC3E}">
        <p14:creationId xmlns:p14="http://schemas.microsoft.com/office/powerpoint/2010/main" val="27442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5</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Aspect Oriented Programming</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57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1ED6-5E82-4273-8784-D11BFEFD4148}"/>
              </a:ext>
            </a:extLst>
          </p:cNvPr>
          <p:cNvSpPr>
            <a:spLocks noGrp="1"/>
          </p:cNvSpPr>
          <p:nvPr>
            <p:ph type="title"/>
          </p:nvPr>
        </p:nvSpPr>
        <p:spPr/>
        <p:txBody>
          <a:bodyPr/>
          <a:lstStyle/>
          <a:p>
            <a:r>
              <a:rPr lang="en-US" dirty="0"/>
              <a:t>Cross Cutting Concerns</a:t>
            </a:r>
            <a:endParaRPr lang="en-IN" dirty="0"/>
          </a:p>
        </p:txBody>
      </p:sp>
      <p:grpSp>
        <p:nvGrpSpPr>
          <p:cNvPr id="7" name="Group 21">
            <a:extLst>
              <a:ext uri="{FF2B5EF4-FFF2-40B4-BE49-F238E27FC236}">
                <a16:creationId xmlns:a16="http://schemas.microsoft.com/office/drawing/2014/main" id="{CC488C1D-4A5D-45AE-B2DF-520C9B7607AB}"/>
              </a:ext>
            </a:extLst>
          </p:cNvPr>
          <p:cNvGrpSpPr>
            <a:grpSpLocks/>
          </p:cNvGrpSpPr>
          <p:nvPr/>
        </p:nvGrpSpPr>
        <p:grpSpPr bwMode="auto">
          <a:xfrm>
            <a:off x="2032000" y="1786468"/>
            <a:ext cx="7848600" cy="3564466"/>
            <a:chOff x="685800" y="1083734"/>
            <a:chExt cx="7848600" cy="3564466"/>
          </a:xfrm>
        </p:grpSpPr>
        <p:sp>
          <p:nvSpPr>
            <p:cNvPr id="8" name="Rounded Rectangle 8">
              <a:extLst>
                <a:ext uri="{FF2B5EF4-FFF2-40B4-BE49-F238E27FC236}">
                  <a16:creationId xmlns:a16="http://schemas.microsoft.com/office/drawing/2014/main" id="{07ED5E4B-9531-4426-966B-A7F5FFA32D31}"/>
                </a:ext>
              </a:extLst>
            </p:cNvPr>
            <p:cNvSpPr>
              <a:spLocks noChangeArrowheads="1"/>
            </p:cNvSpPr>
            <p:nvPr/>
          </p:nvSpPr>
          <p:spPr bwMode="auto">
            <a:xfrm>
              <a:off x="2455333" y="1083734"/>
              <a:ext cx="3810000" cy="1600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dirty="0">
                  <a:solidFill>
                    <a:schemeClr val="tx1"/>
                  </a:solidFill>
                </a:rPr>
                <a:t>Cross cutting concerns</a:t>
              </a:r>
            </a:p>
            <a:p>
              <a:pPr eaLnBrk="1" hangingPunct="1"/>
              <a:r>
                <a:rPr lang="en-US" altLang="en-US" dirty="0"/>
                <a:t>Authorization</a:t>
              </a:r>
            </a:p>
            <a:p>
              <a:pPr eaLnBrk="1" hangingPunct="1"/>
              <a:r>
                <a:rPr lang="en-US" altLang="en-US" dirty="0"/>
                <a:t>Logging</a:t>
              </a:r>
            </a:p>
            <a:p>
              <a:pPr eaLnBrk="1" hangingPunct="1"/>
              <a:r>
                <a:rPr lang="en-US" altLang="en-US" dirty="0"/>
                <a:t>Auditing</a:t>
              </a:r>
            </a:p>
            <a:p>
              <a:pPr eaLnBrk="1" hangingPunct="1"/>
              <a:r>
                <a:rPr lang="en-US" altLang="en-US" dirty="0"/>
                <a:t>Exception Propagation</a:t>
              </a:r>
            </a:p>
          </p:txBody>
        </p:sp>
        <p:grpSp>
          <p:nvGrpSpPr>
            <p:cNvPr id="9" name="Group 17">
              <a:extLst>
                <a:ext uri="{FF2B5EF4-FFF2-40B4-BE49-F238E27FC236}">
                  <a16:creationId xmlns:a16="http://schemas.microsoft.com/office/drawing/2014/main" id="{AAB618A5-6A84-413B-8E95-8B223C5A63C1}"/>
                </a:ext>
              </a:extLst>
            </p:cNvPr>
            <p:cNvGrpSpPr>
              <a:grpSpLocks/>
            </p:cNvGrpSpPr>
            <p:nvPr/>
          </p:nvGrpSpPr>
          <p:grpSpPr bwMode="auto">
            <a:xfrm>
              <a:off x="685800" y="2683934"/>
              <a:ext cx="3674533" cy="1964266"/>
              <a:chOff x="685800" y="2683934"/>
              <a:chExt cx="3674533" cy="1964266"/>
            </a:xfrm>
          </p:grpSpPr>
          <p:sp>
            <p:nvSpPr>
              <p:cNvPr id="19" name="Rounded Rectangle 4">
                <a:extLst>
                  <a:ext uri="{FF2B5EF4-FFF2-40B4-BE49-F238E27FC236}">
                    <a16:creationId xmlns:a16="http://schemas.microsoft.com/office/drawing/2014/main" id="{A7029A60-506A-4524-85A8-C9C851E5C14F}"/>
                  </a:ext>
                </a:extLst>
              </p:cNvPr>
              <p:cNvSpPr>
                <a:spLocks noChangeArrowheads="1"/>
              </p:cNvSpPr>
              <p:nvPr/>
            </p:nvSpPr>
            <p:spPr bwMode="auto">
              <a:xfrm>
                <a:off x="685800" y="3810000"/>
                <a:ext cx="15240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GUI Layer</a:t>
                </a:r>
              </a:p>
            </p:txBody>
          </p:sp>
          <p:cxnSp>
            <p:nvCxnSpPr>
              <p:cNvPr id="20" name="Straight Arrow Connector 10">
                <a:extLst>
                  <a:ext uri="{FF2B5EF4-FFF2-40B4-BE49-F238E27FC236}">
                    <a16:creationId xmlns:a16="http://schemas.microsoft.com/office/drawing/2014/main" id="{0F193A60-00C3-4F33-9D22-6D6A157F3E31}"/>
                  </a:ext>
                </a:extLst>
              </p:cNvPr>
              <p:cNvCxnSpPr>
                <a:cxnSpLocks noChangeShapeType="1"/>
                <a:stCxn id="8" idx="2"/>
                <a:endCxn id="19" idx="0"/>
              </p:cNvCxnSpPr>
              <p:nvPr/>
            </p:nvCxnSpPr>
            <p:spPr bwMode="auto">
              <a:xfrm flipH="1">
                <a:off x="1447800" y="2683934"/>
                <a:ext cx="2912533" cy="112606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0" name="Group 18">
              <a:extLst>
                <a:ext uri="{FF2B5EF4-FFF2-40B4-BE49-F238E27FC236}">
                  <a16:creationId xmlns:a16="http://schemas.microsoft.com/office/drawing/2014/main" id="{989104A6-C4CD-4408-AED1-889FFB7B1108}"/>
                </a:ext>
              </a:extLst>
            </p:cNvPr>
            <p:cNvGrpSpPr>
              <a:grpSpLocks/>
            </p:cNvGrpSpPr>
            <p:nvPr/>
          </p:nvGrpSpPr>
          <p:grpSpPr bwMode="auto">
            <a:xfrm>
              <a:off x="2514600" y="2683934"/>
              <a:ext cx="1905000" cy="1964266"/>
              <a:chOff x="2514600" y="2683934"/>
              <a:chExt cx="1905000" cy="1964266"/>
            </a:xfrm>
          </p:grpSpPr>
          <p:sp>
            <p:nvSpPr>
              <p:cNvPr id="17" name="Rounded Rectangle 5">
                <a:extLst>
                  <a:ext uri="{FF2B5EF4-FFF2-40B4-BE49-F238E27FC236}">
                    <a16:creationId xmlns:a16="http://schemas.microsoft.com/office/drawing/2014/main" id="{5C3523AD-DD2E-4D27-A4EF-B5EFFAA6BC73}"/>
                  </a:ext>
                </a:extLst>
              </p:cNvPr>
              <p:cNvSpPr>
                <a:spLocks noChangeArrowheads="1"/>
              </p:cNvSpPr>
              <p:nvPr/>
            </p:nvSpPr>
            <p:spPr bwMode="auto">
              <a:xfrm>
                <a:off x="2514600" y="3810000"/>
                <a:ext cx="19050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Business Logic Layer</a:t>
                </a:r>
              </a:p>
            </p:txBody>
          </p:sp>
          <p:cxnSp>
            <p:nvCxnSpPr>
              <p:cNvPr id="18" name="Straight Arrow Connector 12">
                <a:extLst>
                  <a:ext uri="{FF2B5EF4-FFF2-40B4-BE49-F238E27FC236}">
                    <a16:creationId xmlns:a16="http://schemas.microsoft.com/office/drawing/2014/main" id="{04A597B1-2C4C-4276-9806-A027306F3C27}"/>
                  </a:ext>
                </a:extLst>
              </p:cNvPr>
              <p:cNvCxnSpPr>
                <a:cxnSpLocks noChangeShapeType="1"/>
                <a:stCxn id="8" idx="2"/>
                <a:endCxn id="17" idx="0"/>
              </p:cNvCxnSpPr>
              <p:nvPr/>
            </p:nvCxnSpPr>
            <p:spPr bwMode="auto">
              <a:xfrm flipH="1">
                <a:off x="3467100" y="2683934"/>
                <a:ext cx="893233" cy="112606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1" name="Group 19">
              <a:extLst>
                <a:ext uri="{FF2B5EF4-FFF2-40B4-BE49-F238E27FC236}">
                  <a16:creationId xmlns:a16="http://schemas.microsoft.com/office/drawing/2014/main" id="{30391FE2-B110-44CA-A3A5-6A22FD77F6C0}"/>
                </a:ext>
              </a:extLst>
            </p:cNvPr>
            <p:cNvGrpSpPr>
              <a:grpSpLocks/>
            </p:cNvGrpSpPr>
            <p:nvPr/>
          </p:nvGrpSpPr>
          <p:grpSpPr bwMode="auto">
            <a:xfrm>
              <a:off x="4360333" y="2683934"/>
              <a:ext cx="2345267" cy="1964266"/>
              <a:chOff x="4360333" y="2683934"/>
              <a:chExt cx="2345267" cy="1964266"/>
            </a:xfrm>
          </p:grpSpPr>
          <p:sp>
            <p:nvSpPr>
              <p:cNvPr id="15" name="Rounded Rectangle 6">
                <a:extLst>
                  <a:ext uri="{FF2B5EF4-FFF2-40B4-BE49-F238E27FC236}">
                    <a16:creationId xmlns:a16="http://schemas.microsoft.com/office/drawing/2014/main" id="{C861CD2B-E282-4828-8002-378ABE72A11A}"/>
                  </a:ext>
                </a:extLst>
              </p:cNvPr>
              <p:cNvSpPr>
                <a:spLocks noChangeArrowheads="1"/>
              </p:cNvSpPr>
              <p:nvPr/>
            </p:nvSpPr>
            <p:spPr bwMode="auto">
              <a:xfrm>
                <a:off x="4800600" y="3810000"/>
                <a:ext cx="19050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Service Layer</a:t>
                </a:r>
              </a:p>
            </p:txBody>
          </p:sp>
          <p:cxnSp>
            <p:nvCxnSpPr>
              <p:cNvPr id="16" name="Straight Arrow Connector 14">
                <a:extLst>
                  <a:ext uri="{FF2B5EF4-FFF2-40B4-BE49-F238E27FC236}">
                    <a16:creationId xmlns:a16="http://schemas.microsoft.com/office/drawing/2014/main" id="{BDC3A025-80EB-4A30-915F-B8B8BFDA1117}"/>
                  </a:ext>
                </a:extLst>
              </p:cNvPr>
              <p:cNvCxnSpPr>
                <a:cxnSpLocks noChangeShapeType="1"/>
                <a:stCxn id="8" idx="2"/>
                <a:endCxn id="15" idx="0"/>
              </p:cNvCxnSpPr>
              <p:nvPr/>
            </p:nvCxnSpPr>
            <p:spPr bwMode="auto">
              <a:xfrm>
                <a:off x="4360333" y="2683934"/>
                <a:ext cx="1392767" cy="112606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2" name="Group 20">
              <a:extLst>
                <a:ext uri="{FF2B5EF4-FFF2-40B4-BE49-F238E27FC236}">
                  <a16:creationId xmlns:a16="http://schemas.microsoft.com/office/drawing/2014/main" id="{50E99FC6-2061-495F-9716-B412920CB558}"/>
                </a:ext>
              </a:extLst>
            </p:cNvPr>
            <p:cNvGrpSpPr>
              <a:grpSpLocks/>
            </p:cNvGrpSpPr>
            <p:nvPr/>
          </p:nvGrpSpPr>
          <p:grpSpPr bwMode="auto">
            <a:xfrm>
              <a:off x="4360333" y="2683934"/>
              <a:ext cx="4174067" cy="1964266"/>
              <a:chOff x="4360333" y="2683934"/>
              <a:chExt cx="4174067" cy="1964266"/>
            </a:xfrm>
          </p:grpSpPr>
          <p:sp>
            <p:nvSpPr>
              <p:cNvPr id="13" name="Rounded Rectangle 7">
                <a:extLst>
                  <a:ext uri="{FF2B5EF4-FFF2-40B4-BE49-F238E27FC236}">
                    <a16:creationId xmlns:a16="http://schemas.microsoft.com/office/drawing/2014/main" id="{C5F8B03F-3714-4669-8BD4-6CDBD31335A4}"/>
                  </a:ext>
                </a:extLst>
              </p:cNvPr>
              <p:cNvSpPr>
                <a:spLocks noChangeArrowheads="1"/>
              </p:cNvSpPr>
              <p:nvPr/>
            </p:nvSpPr>
            <p:spPr bwMode="auto">
              <a:xfrm>
                <a:off x="7010400" y="3810000"/>
                <a:ext cx="15240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t>DB Layer</a:t>
                </a:r>
              </a:p>
            </p:txBody>
          </p:sp>
          <p:cxnSp>
            <p:nvCxnSpPr>
              <p:cNvPr id="14" name="Straight Arrow Connector 16">
                <a:extLst>
                  <a:ext uri="{FF2B5EF4-FFF2-40B4-BE49-F238E27FC236}">
                    <a16:creationId xmlns:a16="http://schemas.microsoft.com/office/drawing/2014/main" id="{8A64694E-5902-448E-8317-7D088AFD5365}"/>
                  </a:ext>
                </a:extLst>
              </p:cNvPr>
              <p:cNvCxnSpPr>
                <a:cxnSpLocks noChangeShapeType="1"/>
                <a:stCxn id="8" idx="2"/>
                <a:endCxn id="13" idx="0"/>
              </p:cNvCxnSpPr>
              <p:nvPr/>
            </p:nvCxnSpPr>
            <p:spPr bwMode="auto">
              <a:xfrm>
                <a:off x="4360333" y="2683934"/>
                <a:ext cx="3412067" cy="112606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286904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35C5-38C5-483B-9353-2B9822E3A9D5}"/>
              </a:ext>
            </a:extLst>
          </p:cNvPr>
          <p:cNvSpPr>
            <a:spLocks noGrp="1"/>
          </p:cNvSpPr>
          <p:nvPr>
            <p:ph type="title"/>
          </p:nvPr>
        </p:nvSpPr>
        <p:spPr/>
        <p:txBody>
          <a:bodyPr/>
          <a:lstStyle/>
          <a:p>
            <a:r>
              <a:rPr lang="en-US" dirty="0"/>
              <a:t>The AOP: Terminologies</a:t>
            </a:r>
            <a:endParaRPr lang="en-IN" dirty="0"/>
          </a:p>
        </p:txBody>
      </p:sp>
      <p:sp>
        <p:nvSpPr>
          <p:cNvPr id="5" name="Text Box 2">
            <a:extLst>
              <a:ext uri="{FF2B5EF4-FFF2-40B4-BE49-F238E27FC236}">
                <a16:creationId xmlns:a16="http://schemas.microsoft.com/office/drawing/2014/main" id="{4A9319F1-EB5A-4314-BEBE-22E4DF983BBF}"/>
              </a:ext>
            </a:extLst>
          </p:cNvPr>
          <p:cNvSpPr txBox="1">
            <a:spLocks noChangeArrowheads="1"/>
          </p:cNvSpPr>
          <p:nvPr/>
        </p:nvSpPr>
        <p:spPr bwMode="auto">
          <a:xfrm>
            <a:off x="533400" y="1447800"/>
            <a:ext cx="11244618"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938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algn="l" eaLnBrk="1" hangingPunct="1">
              <a:lnSpc>
                <a:spcPct val="100000"/>
              </a:lnSpc>
              <a:spcBef>
                <a:spcPts val="500"/>
              </a:spcBef>
              <a:buFont typeface="Arial" panose="020B0604020202020204" pitchFamily="34" charset="0"/>
              <a:buChar char="•"/>
            </a:pPr>
            <a:r>
              <a:rPr lang="en-GB" altLang="en-US" sz="1800" b="1" dirty="0">
                <a:solidFill>
                  <a:schemeClr val="tx1"/>
                </a:solidFill>
                <a:latin typeface="Arial Narrow" panose="020B0606020202030204" pitchFamily="34" charset="0"/>
              </a:rPr>
              <a:t>Aspect</a:t>
            </a:r>
            <a:r>
              <a:rPr lang="en-GB" altLang="en-US" sz="1800" dirty="0">
                <a:solidFill>
                  <a:schemeClr val="tx1"/>
                </a:solidFill>
                <a:latin typeface="Arial Narrow" panose="020B0606020202030204" pitchFamily="34" charset="0"/>
              </a:rPr>
              <a:t>: A modularization of concerns that cuts across multiple classes.</a:t>
            </a:r>
          </a:p>
          <a:p>
            <a:pPr lvl="1" algn="l" eaLnBrk="1" hangingPunct="1">
              <a:lnSpc>
                <a:spcPct val="100000"/>
              </a:lnSpc>
              <a:spcBef>
                <a:spcPts val="500"/>
              </a:spcBef>
              <a:buFont typeface="Arial" panose="020B0604020202020204" pitchFamily="34" charset="0"/>
              <a:buChar char="•"/>
            </a:pPr>
            <a:endParaRPr lang="en-GB" altLang="en-US" sz="1800" dirty="0">
              <a:solidFill>
                <a:schemeClr val="tx1"/>
              </a:solidFill>
              <a:latin typeface="Arial Narrow" panose="020B0606020202030204" pitchFamily="34" charset="0"/>
            </a:endParaRPr>
          </a:p>
          <a:p>
            <a:pPr lvl="1" algn="l" eaLnBrk="1" hangingPunct="1">
              <a:lnSpc>
                <a:spcPct val="100000"/>
              </a:lnSpc>
              <a:spcBef>
                <a:spcPts val="500"/>
              </a:spcBef>
              <a:buFont typeface="Arial" panose="020B0604020202020204" pitchFamily="34" charset="0"/>
              <a:buChar char="•"/>
            </a:pPr>
            <a:r>
              <a:rPr lang="en-GB" altLang="en-US" sz="1800" b="1" dirty="0">
                <a:solidFill>
                  <a:schemeClr val="tx1"/>
                </a:solidFill>
                <a:latin typeface="Arial Narrow" panose="020B0606020202030204" pitchFamily="34" charset="0"/>
              </a:rPr>
              <a:t>Join point</a:t>
            </a:r>
            <a:r>
              <a:rPr lang="en-GB" altLang="en-US" sz="1800" dirty="0">
                <a:solidFill>
                  <a:schemeClr val="tx1"/>
                </a:solidFill>
                <a:latin typeface="Arial Narrow" panose="020B0606020202030204" pitchFamily="34" charset="0"/>
              </a:rPr>
              <a:t>: A point during execution which is intercepted by aspects.</a:t>
            </a:r>
          </a:p>
          <a:p>
            <a:pPr lvl="2" algn="l" eaLnBrk="1" hangingPunct="1">
              <a:lnSpc>
                <a:spcPct val="100000"/>
              </a:lnSpc>
              <a:spcBef>
                <a:spcPts val="500"/>
              </a:spcBef>
            </a:pPr>
            <a:r>
              <a:rPr lang="en-GB" altLang="en-US" sz="1800" dirty="0">
                <a:solidFill>
                  <a:schemeClr val="tx1"/>
                </a:solidFill>
                <a:latin typeface="Arial Narrow" panose="020B0606020202030204" pitchFamily="34" charset="0"/>
              </a:rPr>
              <a:t>	In AspectJ, methods and fields can be join points.  Any call to method or change in value of a field triggers interception of advices.</a:t>
            </a:r>
          </a:p>
          <a:p>
            <a:pPr lvl="2" algn="l" eaLnBrk="1" hangingPunct="1">
              <a:lnSpc>
                <a:spcPct val="100000"/>
              </a:lnSpc>
              <a:spcBef>
                <a:spcPts val="500"/>
              </a:spcBef>
            </a:pPr>
            <a:r>
              <a:rPr lang="en-GB" altLang="en-US" sz="1800" dirty="0">
                <a:solidFill>
                  <a:schemeClr val="tx1"/>
                </a:solidFill>
                <a:latin typeface="Arial Narrow" panose="020B0606020202030204" pitchFamily="34" charset="0"/>
              </a:rPr>
              <a:t>		private int </a:t>
            </a:r>
            <a:r>
              <a:rPr lang="en-GB" altLang="en-US" sz="1800" dirty="0" err="1">
                <a:solidFill>
                  <a:schemeClr val="tx1"/>
                </a:solidFill>
                <a:latin typeface="Arial Narrow" panose="020B0606020202030204" pitchFamily="34" charset="0"/>
              </a:rPr>
              <a:t>accBal</a:t>
            </a:r>
            <a:r>
              <a:rPr lang="en-GB" altLang="en-US" sz="1800" dirty="0">
                <a:solidFill>
                  <a:schemeClr val="tx1"/>
                </a:solidFill>
                <a:latin typeface="Arial Narrow" panose="020B0606020202030204" pitchFamily="34" charset="0"/>
              </a:rPr>
              <a:t>;</a:t>
            </a:r>
          </a:p>
          <a:p>
            <a:pPr lvl="2" algn="l" eaLnBrk="1" hangingPunct="1">
              <a:lnSpc>
                <a:spcPct val="100000"/>
              </a:lnSpc>
              <a:spcBef>
                <a:spcPts val="500"/>
              </a:spcBef>
            </a:pPr>
            <a:r>
              <a:rPr lang="en-GB" altLang="en-US" sz="1800" dirty="0">
                <a:solidFill>
                  <a:schemeClr val="tx1"/>
                </a:solidFill>
                <a:latin typeface="Arial Narrow" panose="020B0606020202030204" pitchFamily="34" charset="0"/>
              </a:rPr>
              <a:t>		private void withdraw(float amt);</a:t>
            </a:r>
          </a:p>
          <a:p>
            <a:pPr lvl="2" algn="l" eaLnBrk="1" hangingPunct="1">
              <a:lnSpc>
                <a:spcPct val="100000"/>
              </a:lnSpc>
              <a:spcBef>
                <a:spcPts val="500"/>
              </a:spcBef>
            </a:pPr>
            <a:endParaRPr lang="en-GB" altLang="en-US" sz="1800" dirty="0">
              <a:solidFill>
                <a:schemeClr val="tx1"/>
              </a:solidFill>
              <a:latin typeface="Arial Narrow" panose="020B0606020202030204" pitchFamily="34" charset="0"/>
            </a:endParaRPr>
          </a:p>
          <a:p>
            <a:pPr lvl="1" algn="l" eaLnBrk="1" hangingPunct="1">
              <a:lnSpc>
                <a:spcPct val="100000"/>
              </a:lnSpc>
              <a:spcBef>
                <a:spcPts val="500"/>
              </a:spcBef>
              <a:buFont typeface="Arial" panose="020B0604020202020204" pitchFamily="34" charset="0"/>
              <a:buChar char="•"/>
            </a:pPr>
            <a:r>
              <a:rPr lang="en-GB" altLang="en-US" sz="1800" b="1" dirty="0">
                <a:solidFill>
                  <a:schemeClr val="tx1"/>
                </a:solidFill>
                <a:latin typeface="Arial Narrow" panose="020B0606020202030204" pitchFamily="34" charset="0"/>
              </a:rPr>
              <a:t>Advices</a:t>
            </a:r>
            <a:r>
              <a:rPr lang="en-GB" altLang="en-US" sz="1800" dirty="0">
                <a:solidFill>
                  <a:schemeClr val="tx1"/>
                </a:solidFill>
                <a:latin typeface="Arial Narrow" panose="020B0606020202030204" pitchFamily="34" charset="0"/>
              </a:rPr>
              <a:t>: Action taken by aspect at a particular join point.</a:t>
            </a:r>
          </a:p>
          <a:p>
            <a:pPr lvl="1" algn="l" eaLnBrk="1" hangingPunct="1">
              <a:lnSpc>
                <a:spcPct val="100000"/>
              </a:lnSpc>
              <a:spcBef>
                <a:spcPts val="500"/>
              </a:spcBef>
            </a:pPr>
            <a:r>
              <a:rPr lang="en-GB" altLang="en-US" sz="1800" dirty="0">
                <a:solidFill>
                  <a:schemeClr val="tx1"/>
                </a:solidFill>
                <a:latin typeface="Arial Narrow" panose="020B0606020202030204" pitchFamily="34" charset="0"/>
              </a:rPr>
              <a:t>		The authentication, logging logics can be advices.</a:t>
            </a:r>
          </a:p>
          <a:p>
            <a:pPr lvl="1" algn="l" eaLnBrk="1" hangingPunct="1">
              <a:lnSpc>
                <a:spcPct val="100000"/>
              </a:lnSpc>
              <a:spcBef>
                <a:spcPts val="500"/>
              </a:spcBef>
            </a:pPr>
            <a:endParaRPr lang="en-GB" altLang="en-US" sz="1800" dirty="0">
              <a:solidFill>
                <a:schemeClr val="tx1"/>
              </a:solidFill>
              <a:latin typeface="Arial Narrow" panose="020B0606020202030204" pitchFamily="34" charset="0"/>
            </a:endParaRPr>
          </a:p>
          <a:p>
            <a:pPr lvl="1" algn="l" eaLnBrk="1" hangingPunct="1">
              <a:lnSpc>
                <a:spcPct val="100000"/>
              </a:lnSpc>
              <a:spcBef>
                <a:spcPts val="500"/>
              </a:spcBef>
              <a:buFont typeface="Arial" panose="020B0604020202020204" pitchFamily="34" charset="0"/>
              <a:buChar char="•"/>
            </a:pPr>
            <a:r>
              <a:rPr lang="en-GB" altLang="en-US" sz="1800" b="1" dirty="0">
                <a:solidFill>
                  <a:schemeClr val="tx1"/>
                </a:solidFill>
                <a:latin typeface="Arial Narrow" panose="020B0606020202030204" pitchFamily="34" charset="0"/>
              </a:rPr>
              <a:t>Point cut</a:t>
            </a:r>
            <a:r>
              <a:rPr lang="en-GB" altLang="en-US" sz="1800" dirty="0">
                <a:solidFill>
                  <a:schemeClr val="tx1"/>
                </a:solidFill>
                <a:latin typeface="Arial Narrow" panose="020B0606020202030204" pitchFamily="34" charset="0"/>
              </a:rPr>
              <a:t>: A predicate that matches join points.</a:t>
            </a:r>
          </a:p>
          <a:p>
            <a:pPr lvl="2" algn="l" eaLnBrk="1" hangingPunct="1">
              <a:lnSpc>
                <a:spcPct val="100000"/>
              </a:lnSpc>
              <a:spcBef>
                <a:spcPts val="500"/>
              </a:spcBef>
            </a:pPr>
            <a:r>
              <a:rPr lang="en-GB" altLang="en-US" sz="1800" dirty="0">
                <a:solidFill>
                  <a:schemeClr val="tx1"/>
                </a:solidFill>
                <a:latin typeface="Arial Narrow" panose="020B0606020202030204" pitchFamily="34" charset="0"/>
              </a:rPr>
              <a:t>	AspectJ notation to decide targets for </a:t>
            </a:r>
            <a:r>
              <a:rPr lang="en-GB" altLang="en-US" sz="1800" dirty="0" err="1">
                <a:solidFill>
                  <a:schemeClr val="tx1"/>
                </a:solidFill>
                <a:latin typeface="Arial Narrow" panose="020B0606020202030204" pitchFamily="34" charset="0"/>
              </a:rPr>
              <a:t>advicing</a:t>
            </a:r>
            <a:r>
              <a:rPr lang="en-GB" altLang="en-US" sz="1800" dirty="0">
                <a:solidFill>
                  <a:schemeClr val="tx1"/>
                </a:solidFill>
                <a:latin typeface="Arial Narrow" panose="020B0606020202030204" pitchFamily="34" charset="0"/>
              </a:rPr>
              <a:t>.  These targets are normally in the form of join points.</a:t>
            </a:r>
          </a:p>
          <a:p>
            <a:pPr lvl="2" algn="l" eaLnBrk="1" hangingPunct="1">
              <a:lnSpc>
                <a:spcPct val="100000"/>
              </a:lnSpc>
              <a:spcBef>
                <a:spcPts val="500"/>
              </a:spcBef>
            </a:pPr>
            <a:r>
              <a:rPr lang="en-GB" altLang="en-US" sz="1800" dirty="0">
                <a:solidFill>
                  <a:schemeClr val="tx1"/>
                </a:solidFill>
                <a:latin typeface="Arial Narrow" panose="020B0606020202030204" pitchFamily="34" charset="0"/>
              </a:rPr>
              <a:t>	</a:t>
            </a:r>
            <a:r>
              <a:rPr lang="en-US" altLang="en-US" sz="1800" i="1" dirty="0">
                <a:solidFill>
                  <a:schemeClr val="tx1"/>
                </a:solidFill>
                <a:latin typeface="Arial Narrow" panose="020B0606020202030204" pitchFamily="34" charset="0"/>
              </a:rPr>
              <a:t> execution(* pack_40_aop.pack_10_aspect.pack_joinpoints.pack_dao.*.*(..))</a:t>
            </a:r>
            <a:endParaRPr lang="en-GB" altLang="en-US" sz="1800" i="1"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94875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B04A-EFA0-490A-84D2-1F4406B45957}"/>
              </a:ext>
            </a:extLst>
          </p:cNvPr>
          <p:cNvSpPr>
            <a:spLocks noGrp="1"/>
          </p:cNvSpPr>
          <p:nvPr>
            <p:ph type="title"/>
          </p:nvPr>
        </p:nvSpPr>
        <p:spPr/>
        <p:txBody>
          <a:bodyPr/>
          <a:lstStyle/>
          <a:p>
            <a:r>
              <a:rPr lang="en-US" dirty="0"/>
              <a:t>Manual Weaving</a:t>
            </a:r>
            <a:endParaRPr lang="en-IN" dirty="0"/>
          </a:p>
        </p:txBody>
      </p:sp>
      <p:sp>
        <p:nvSpPr>
          <p:cNvPr id="4" name="Text Box 2">
            <a:extLst>
              <a:ext uri="{FF2B5EF4-FFF2-40B4-BE49-F238E27FC236}">
                <a16:creationId xmlns:a16="http://schemas.microsoft.com/office/drawing/2014/main" id="{B20538D3-E868-49F6-887D-449129086657}"/>
              </a:ext>
            </a:extLst>
          </p:cNvPr>
          <p:cNvSpPr txBox="1">
            <a:spLocks noChangeArrowheads="1"/>
          </p:cNvSpPr>
          <p:nvPr/>
        </p:nvSpPr>
        <p:spPr bwMode="auto">
          <a:xfrm>
            <a:off x="533400" y="1490133"/>
            <a:ext cx="8077200" cy="5259388"/>
          </a:xfrm>
          <a:prstGeom prst="rect">
            <a:avLst/>
          </a:prstGeom>
          <a:noFill/>
          <a:ln w="9525">
            <a:noFill/>
            <a:round/>
            <a:headEnd/>
            <a:tailEnd/>
          </a:ln>
        </p:spPr>
        <p:txBody>
          <a:bodyPr lIns="90000" tIns="46800" rIns="90000" bIns="46800"/>
          <a:lstStyle/>
          <a:p>
            <a:pPr marL="336550" indent="-336550" algn="l">
              <a:lnSpc>
                <a:spcPct val="100000"/>
              </a:lnSpc>
              <a:spcBef>
                <a:spcPts val="600"/>
              </a:spcBef>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Manual weaving...</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public class </a:t>
            </a:r>
            <a:r>
              <a:rPr lang="en-GB" sz="2000" dirty="0" err="1">
                <a:solidFill>
                  <a:srgbClr val="000000"/>
                </a:solidFill>
                <a:latin typeface="Arial Narrow" pitchFamily="34" charset="0"/>
              </a:rPr>
              <a:t>EmpDao</a:t>
            </a:r>
            <a:r>
              <a:rPr lang="en-GB" sz="2000" dirty="0">
                <a:solidFill>
                  <a:srgbClr val="000000"/>
                </a:solidFill>
                <a:latin typeface="Arial Narrow" pitchFamily="34" charset="0"/>
              </a:rPr>
              <a:t> {</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public Collection </a:t>
            </a:r>
            <a:r>
              <a:rPr lang="en-GB" sz="2000" dirty="0" err="1">
                <a:solidFill>
                  <a:srgbClr val="000000"/>
                </a:solidFill>
                <a:latin typeface="Arial Narrow" pitchFamily="34" charset="0"/>
              </a:rPr>
              <a:t>getAllEmps</a:t>
            </a:r>
            <a:r>
              <a:rPr lang="en-GB" sz="2000" dirty="0">
                <a:solidFill>
                  <a:srgbClr val="000000"/>
                </a:solidFill>
                <a:latin typeface="Arial Narrow" pitchFamily="34" charset="0"/>
              </a:rPr>
              <a:t>(){</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	</a:t>
            </a:r>
            <a:r>
              <a:rPr lang="en-GB" sz="2000" b="1" dirty="0">
                <a:solidFill>
                  <a:srgbClr val="000000"/>
                </a:solidFill>
                <a:latin typeface="Arial Narrow" pitchFamily="34" charset="0"/>
              </a:rPr>
              <a:t>// Call to interceptor1- Logger</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0000"/>
                </a:solidFill>
                <a:latin typeface="Arial Narrow" pitchFamily="34" charset="0"/>
              </a:rPr>
              <a:t>	// Call to interceptor2- Authentication check</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rgbClr val="000000"/>
              </a:solidFill>
              <a:latin typeface="Arial Narrow" pitchFamily="34" charset="0"/>
            </a:endParaRP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	// Logic to fetch and populate data in collection</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rgbClr val="000000"/>
              </a:solidFill>
              <a:latin typeface="Arial Narrow" pitchFamily="34" charset="0"/>
            </a:endParaRP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	</a:t>
            </a:r>
            <a:r>
              <a:rPr lang="en-GB" sz="2000" b="1" dirty="0">
                <a:solidFill>
                  <a:srgbClr val="000000"/>
                </a:solidFill>
                <a:latin typeface="Arial Narrow" pitchFamily="34" charset="0"/>
              </a:rPr>
              <a:t>// Call to interceptor3- Transaction management</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0000"/>
                </a:solidFill>
                <a:latin typeface="Arial Narrow" pitchFamily="34" charset="0"/>
              </a:rPr>
              <a:t>	// Call to interceptor4- Auditor</a:t>
            </a:r>
          </a:p>
          <a:p>
            <a:pPr marL="1250950" lvl="2"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Arial Narrow" pitchFamily="34" charset="0"/>
              </a:rPr>
              <a:t>}</a:t>
            </a: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spTree>
    <p:extLst>
      <p:ext uri="{BB962C8B-B14F-4D97-AF65-F5344CB8AC3E}">
        <p14:creationId xmlns:p14="http://schemas.microsoft.com/office/powerpoint/2010/main" val="11321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6189-A642-4650-A78C-D7800E9F49AE}"/>
              </a:ext>
            </a:extLst>
          </p:cNvPr>
          <p:cNvSpPr>
            <a:spLocks noGrp="1"/>
          </p:cNvSpPr>
          <p:nvPr>
            <p:ph type="title"/>
          </p:nvPr>
        </p:nvSpPr>
        <p:spPr/>
        <p:txBody>
          <a:bodyPr/>
          <a:lstStyle/>
          <a:p>
            <a:r>
              <a:rPr lang="en-US" dirty="0"/>
              <a:t>Benefits of AOP</a:t>
            </a:r>
            <a:endParaRPr lang="en-IN" dirty="0"/>
          </a:p>
        </p:txBody>
      </p:sp>
      <p:sp>
        <p:nvSpPr>
          <p:cNvPr id="4" name="Text Box 2">
            <a:extLst>
              <a:ext uri="{FF2B5EF4-FFF2-40B4-BE49-F238E27FC236}">
                <a16:creationId xmlns:a16="http://schemas.microsoft.com/office/drawing/2014/main" id="{580374DE-6E3A-4525-86D3-25B4A9306D06}"/>
              </a:ext>
            </a:extLst>
          </p:cNvPr>
          <p:cNvSpPr txBox="1">
            <a:spLocks noChangeArrowheads="1"/>
          </p:cNvSpPr>
          <p:nvPr/>
        </p:nvSpPr>
        <p:spPr bwMode="auto">
          <a:xfrm>
            <a:off x="635000" y="1629833"/>
            <a:ext cx="11143018" cy="195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just" eaLnBrk="1" hangingPunct="1">
              <a:lnSpc>
                <a:spcPct val="100000"/>
              </a:lnSpc>
              <a:spcBef>
                <a:spcPts val="600"/>
              </a:spcBef>
              <a:buFont typeface="Arial" panose="020B0604020202020204" pitchFamily="34" charset="0"/>
              <a:buChar char="•"/>
            </a:pPr>
            <a:r>
              <a:rPr lang="en-US" altLang="en-US" sz="2000" dirty="0">
                <a:solidFill>
                  <a:schemeClr val="tx1"/>
                </a:solidFill>
              </a:rPr>
              <a:t>The code for cross cutting concerns appear like a boiler plate code most of the time.</a:t>
            </a:r>
          </a:p>
          <a:p>
            <a:pPr algn="just" eaLnBrk="1" hangingPunct="1">
              <a:lnSpc>
                <a:spcPct val="100000"/>
              </a:lnSpc>
              <a:spcBef>
                <a:spcPts val="600"/>
              </a:spcBef>
              <a:buFont typeface="Arial" panose="020B0604020202020204" pitchFamily="34" charset="0"/>
              <a:buChar char="•"/>
            </a:pPr>
            <a:r>
              <a:rPr lang="en-US" altLang="en-US" sz="2000" dirty="0">
                <a:solidFill>
                  <a:schemeClr val="tx1"/>
                </a:solidFill>
              </a:rPr>
              <a:t>The business logic clutters up with such a code.   Thus hampers readability.</a:t>
            </a:r>
          </a:p>
          <a:p>
            <a:pPr algn="just" eaLnBrk="1" hangingPunct="1">
              <a:lnSpc>
                <a:spcPct val="100000"/>
              </a:lnSpc>
              <a:spcBef>
                <a:spcPts val="600"/>
              </a:spcBef>
              <a:buFont typeface="Arial" panose="020B0604020202020204" pitchFamily="34" charset="0"/>
              <a:buChar char="•"/>
            </a:pPr>
            <a:r>
              <a:rPr lang="en-US" altLang="en-US" sz="2000" dirty="0">
                <a:solidFill>
                  <a:schemeClr val="tx1"/>
                </a:solidFill>
              </a:rPr>
              <a:t>Using AOP, business logic becomes clean.</a:t>
            </a:r>
          </a:p>
          <a:p>
            <a:pPr algn="just" eaLnBrk="1" hangingPunct="1">
              <a:lnSpc>
                <a:spcPct val="100000"/>
              </a:lnSpc>
              <a:spcBef>
                <a:spcPts val="600"/>
              </a:spcBef>
              <a:buFont typeface="Arial" panose="020B0604020202020204" pitchFamily="34" charset="0"/>
              <a:buChar char="•"/>
            </a:pPr>
            <a:r>
              <a:rPr lang="en-US" altLang="en-US" sz="2000" dirty="0">
                <a:solidFill>
                  <a:schemeClr val="tx1"/>
                </a:solidFill>
              </a:rPr>
              <a:t>A separate layer of advices can be designed.  Managed and administrated separately.</a:t>
            </a:r>
          </a:p>
          <a:p>
            <a:pPr algn="just" eaLnBrk="1" hangingPunct="1">
              <a:lnSpc>
                <a:spcPct val="100000"/>
              </a:lnSpc>
              <a:spcBef>
                <a:spcPts val="600"/>
              </a:spcBef>
              <a:buFont typeface="Arial" panose="020B0604020202020204" pitchFamily="34" charset="0"/>
              <a:buChar char="•"/>
            </a:pPr>
            <a:r>
              <a:rPr lang="en-US" altLang="en-US" sz="2000" dirty="0">
                <a:solidFill>
                  <a:schemeClr val="tx1"/>
                </a:solidFill>
              </a:rPr>
              <a:t>The advices become completely transparent to join points.</a:t>
            </a:r>
            <a:endParaRPr lang="en-GB" altLang="en-US" sz="2200" dirty="0">
              <a:solidFill>
                <a:srgbClr val="000000"/>
              </a:solidFill>
              <a:latin typeface="Times New Roman" panose="02020603050405020304" pitchFamily="18" charset="0"/>
            </a:endParaRPr>
          </a:p>
        </p:txBody>
      </p:sp>
      <p:sp>
        <p:nvSpPr>
          <p:cNvPr id="5" name="Rounded Rectangle 5">
            <a:extLst>
              <a:ext uri="{FF2B5EF4-FFF2-40B4-BE49-F238E27FC236}">
                <a16:creationId xmlns:a16="http://schemas.microsoft.com/office/drawing/2014/main" id="{A172BC33-E884-4146-AA64-7EB006511895}"/>
              </a:ext>
            </a:extLst>
          </p:cNvPr>
          <p:cNvSpPr/>
          <p:nvPr/>
        </p:nvSpPr>
        <p:spPr bwMode="auto">
          <a:xfrm>
            <a:off x="1430867" y="3780367"/>
            <a:ext cx="3962400" cy="23749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dirty="0">
                <a:latin typeface="Arial Narrow" pitchFamily="34" charset="0"/>
              </a:rPr>
              <a:t>Business logic layer</a:t>
            </a:r>
          </a:p>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public class </a:t>
            </a:r>
            <a:r>
              <a:rPr lang="en-GB" sz="1600" dirty="0" err="1">
                <a:solidFill>
                  <a:srgbClr val="000000"/>
                </a:solidFill>
                <a:latin typeface="Arial Narrow" pitchFamily="34" charset="0"/>
              </a:rPr>
              <a:t>EmpDao</a:t>
            </a:r>
            <a:r>
              <a:rPr lang="en-GB" sz="1600" dirty="0">
                <a:solidFill>
                  <a:srgbClr val="000000"/>
                </a:solidFill>
                <a:latin typeface="Arial Narrow" pitchFamily="34" charset="0"/>
              </a:rPr>
              <a:t> {</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public Collection </a:t>
            </a:r>
            <a:r>
              <a:rPr lang="en-GB" sz="1600" dirty="0" err="1">
                <a:solidFill>
                  <a:srgbClr val="000000"/>
                </a:solidFill>
                <a:latin typeface="Arial Narrow" pitchFamily="34" charset="0"/>
              </a:rPr>
              <a:t>getAllEmps</a:t>
            </a:r>
            <a:r>
              <a:rPr lang="en-GB" sz="1600" dirty="0">
                <a:solidFill>
                  <a:srgbClr val="000000"/>
                </a:solidFill>
                <a:latin typeface="Arial Narrow" pitchFamily="34" charset="0"/>
              </a:rPr>
              <a:t>(){</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	// Logic to fetch and populate data in collection</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	}</a:t>
            </a:r>
          </a:p>
          <a:p>
            <a:pPr marL="336550"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a:t>
            </a:r>
            <a:endParaRPr lang="en-US" sz="1600" dirty="0">
              <a:latin typeface="Arial" charset="0"/>
            </a:endParaRPr>
          </a:p>
        </p:txBody>
      </p:sp>
      <p:sp>
        <p:nvSpPr>
          <p:cNvPr id="6" name="Rounded Rectangle 10">
            <a:extLst>
              <a:ext uri="{FF2B5EF4-FFF2-40B4-BE49-F238E27FC236}">
                <a16:creationId xmlns:a16="http://schemas.microsoft.com/office/drawing/2014/main" id="{EF5A74A0-0D48-45F3-984A-2D3EC04272FA}"/>
              </a:ext>
            </a:extLst>
          </p:cNvPr>
          <p:cNvSpPr/>
          <p:nvPr/>
        </p:nvSpPr>
        <p:spPr bwMode="auto">
          <a:xfrm>
            <a:off x="5850467" y="3802592"/>
            <a:ext cx="3962400" cy="2352675"/>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400" dirty="0">
                <a:latin typeface="Arial Narrow" pitchFamily="34" charset="0"/>
              </a:rPr>
              <a:t>Layer of cross cutting concerns</a:t>
            </a:r>
          </a:p>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public class Loggers {</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public void log(String </a:t>
            </a:r>
            <a:r>
              <a:rPr lang="en-GB" sz="1600" dirty="0" err="1">
                <a:solidFill>
                  <a:srgbClr val="000000"/>
                </a:solidFill>
                <a:latin typeface="Arial Narrow" pitchFamily="34" charset="0"/>
              </a:rPr>
              <a:t>msg</a:t>
            </a:r>
            <a:r>
              <a:rPr lang="en-GB" sz="1600" dirty="0">
                <a:solidFill>
                  <a:srgbClr val="000000"/>
                </a:solidFill>
                <a:latin typeface="Arial Narrow" pitchFamily="34" charset="0"/>
              </a:rPr>
              <a:t>){</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	// Code doing logging</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	}</a:t>
            </a:r>
          </a:p>
          <a:p>
            <a:pPr marL="336550"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solidFill>
                  <a:srgbClr val="000000"/>
                </a:solidFill>
                <a:latin typeface="Arial Narrow" pitchFamily="34" charset="0"/>
              </a:rPr>
              <a:t>}</a:t>
            </a:r>
            <a:endParaRPr lang="en-US" sz="1600" dirty="0">
              <a:latin typeface="Arial" charset="0"/>
            </a:endParaRPr>
          </a:p>
        </p:txBody>
      </p:sp>
    </p:spTree>
    <p:extLst>
      <p:ext uri="{BB962C8B-B14F-4D97-AF65-F5344CB8AC3E}">
        <p14:creationId xmlns:p14="http://schemas.microsoft.com/office/powerpoint/2010/main" val="32189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239D-CBCB-4F69-9019-8489505EEF17}"/>
              </a:ext>
            </a:extLst>
          </p:cNvPr>
          <p:cNvSpPr>
            <a:spLocks noGrp="1"/>
          </p:cNvSpPr>
          <p:nvPr>
            <p:ph type="title"/>
          </p:nvPr>
        </p:nvSpPr>
        <p:spPr/>
        <p:txBody>
          <a:bodyPr/>
          <a:lstStyle/>
          <a:p>
            <a:r>
              <a:rPr lang="en-US" dirty="0"/>
              <a:t>Weaving techniques</a:t>
            </a:r>
            <a:endParaRPr lang="en-IN" dirty="0"/>
          </a:p>
        </p:txBody>
      </p:sp>
      <p:sp>
        <p:nvSpPr>
          <p:cNvPr id="4" name="Text Box 2">
            <a:extLst>
              <a:ext uri="{FF2B5EF4-FFF2-40B4-BE49-F238E27FC236}">
                <a16:creationId xmlns:a16="http://schemas.microsoft.com/office/drawing/2014/main" id="{2BE46AAA-E37D-4107-8E8A-AE6C5CBAC8CC}"/>
              </a:ext>
            </a:extLst>
          </p:cNvPr>
          <p:cNvSpPr txBox="1">
            <a:spLocks noChangeArrowheads="1"/>
          </p:cNvSpPr>
          <p:nvPr/>
        </p:nvSpPr>
        <p:spPr bwMode="auto">
          <a:xfrm>
            <a:off x="1549400" y="1429626"/>
            <a:ext cx="8077200" cy="609600"/>
          </a:xfrm>
          <a:prstGeom prst="rect">
            <a:avLst/>
          </a:prstGeom>
          <a:noFill/>
          <a:ln w="9525">
            <a:noFill/>
            <a:round/>
            <a:headEnd/>
            <a:tailEnd/>
          </a:ln>
        </p:spPr>
        <p:txBody>
          <a:bodyPr lIns="90000" tIns="46800" rIns="90000" bIns="46800"/>
          <a:lstStyle/>
          <a:p>
            <a:pPr marL="336550" indent="-336550" algn="l">
              <a:lnSpc>
                <a:spcPct val="100000"/>
              </a:lnSpc>
              <a:spcBef>
                <a:spcPts val="600"/>
              </a:spcBef>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Compile time weaving...</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rgbClr val="000000"/>
              </a:solidFill>
              <a:latin typeface="Arial Narrow" pitchFamily="34"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sp>
        <p:nvSpPr>
          <p:cNvPr id="5" name="Rounded Rectangle 5">
            <a:extLst>
              <a:ext uri="{FF2B5EF4-FFF2-40B4-BE49-F238E27FC236}">
                <a16:creationId xmlns:a16="http://schemas.microsoft.com/office/drawing/2014/main" id="{BFCC76F8-644A-4C75-8D82-229D5F6663DB}"/>
              </a:ext>
            </a:extLst>
          </p:cNvPr>
          <p:cNvSpPr/>
          <p:nvPr/>
        </p:nvSpPr>
        <p:spPr bwMode="auto">
          <a:xfrm>
            <a:off x="1938868" y="1963026"/>
            <a:ext cx="3962400" cy="3276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public class </a:t>
            </a:r>
            <a:r>
              <a:rPr lang="en-GB" sz="1200" dirty="0" err="1">
                <a:solidFill>
                  <a:srgbClr val="000000"/>
                </a:solidFill>
                <a:latin typeface="Arial Narrow" pitchFamily="34" charset="0"/>
              </a:rPr>
              <a:t>EmpDao</a:t>
            </a:r>
            <a:r>
              <a:rPr lang="en-GB" sz="1200" dirty="0">
                <a:solidFill>
                  <a:srgbClr val="000000"/>
                </a:solidFill>
                <a:latin typeface="Arial Narrow" pitchFamily="34" charset="0"/>
              </a:rPr>
              <a:t> {</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public Collection </a:t>
            </a:r>
            <a:r>
              <a:rPr lang="en-GB" sz="1200" dirty="0" err="1">
                <a:solidFill>
                  <a:srgbClr val="000000"/>
                </a:solidFill>
                <a:latin typeface="Arial Narrow" pitchFamily="34" charset="0"/>
              </a:rPr>
              <a:t>getAllEmps</a:t>
            </a:r>
            <a:r>
              <a:rPr lang="en-GB" sz="1200" dirty="0">
                <a:solidFill>
                  <a:srgbClr val="000000"/>
                </a:solidFill>
                <a:latin typeface="Arial Narrow" pitchFamily="34" charset="0"/>
              </a:rPr>
              <a:t>(){</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	</a:t>
            </a:r>
            <a:r>
              <a:rPr lang="en-GB" sz="1200" b="1" dirty="0">
                <a:solidFill>
                  <a:srgbClr val="000000"/>
                </a:solidFill>
                <a:latin typeface="Arial Narrow" pitchFamily="34" charset="0"/>
              </a:rPr>
              <a:t>// Call to interceptor1</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b="1" dirty="0">
                <a:solidFill>
                  <a:srgbClr val="000000"/>
                </a:solidFill>
                <a:latin typeface="Arial Narrow" pitchFamily="34" charset="0"/>
              </a:rPr>
              <a:t>	// Call to interceptor2</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200" dirty="0">
              <a:solidFill>
                <a:srgbClr val="000000"/>
              </a:solidFill>
              <a:latin typeface="Arial Narrow" pitchFamily="34" charset="0"/>
            </a:endParaRP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	// Logic to fetch and populate data in collection</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200" dirty="0">
              <a:solidFill>
                <a:srgbClr val="000000"/>
              </a:solidFill>
              <a:latin typeface="Arial Narrow" pitchFamily="34" charset="0"/>
            </a:endParaRP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	</a:t>
            </a:r>
            <a:r>
              <a:rPr lang="en-GB" sz="1200" b="1" dirty="0">
                <a:solidFill>
                  <a:srgbClr val="000000"/>
                </a:solidFill>
                <a:latin typeface="Arial Narrow" pitchFamily="34" charset="0"/>
              </a:rPr>
              <a:t>// Call to interceptor3</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b="1" dirty="0">
                <a:solidFill>
                  <a:srgbClr val="000000"/>
                </a:solidFill>
                <a:latin typeface="Arial Narrow" pitchFamily="34" charset="0"/>
              </a:rPr>
              <a:t>	// Call to interceptor4</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a:t>
            </a:r>
          </a:p>
          <a:p>
            <a:pPr marL="336550"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200" dirty="0">
                <a:solidFill>
                  <a:srgbClr val="000000"/>
                </a:solidFill>
                <a:latin typeface="Arial Narrow" pitchFamily="34" charset="0"/>
              </a:rPr>
              <a:t>}</a:t>
            </a:r>
            <a:endParaRPr lang="en-US" sz="1200" dirty="0">
              <a:latin typeface="Arial" charset="0"/>
            </a:endParaRPr>
          </a:p>
        </p:txBody>
      </p:sp>
      <p:sp>
        <p:nvSpPr>
          <p:cNvPr id="6" name="Rounded Rectangle 6">
            <a:extLst>
              <a:ext uri="{FF2B5EF4-FFF2-40B4-BE49-F238E27FC236}">
                <a16:creationId xmlns:a16="http://schemas.microsoft.com/office/drawing/2014/main" id="{EA4060BE-1E73-468C-B8CE-9416A1163FEE}"/>
              </a:ext>
            </a:extLst>
          </p:cNvPr>
          <p:cNvSpPr>
            <a:spLocks noChangeArrowheads="1"/>
          </p:cNvSpPr>
          <p:nvPr/>
        </p:nvSpPr>
        <p:spPr bwMode="auto">
          <a:xfrm rot="16200000">
            <a:off x="5405968" y="3220326"/>
            <a:ext cx="3124200" cy="6096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dirty="0"/>
              <a:t>Aspect J Compilers</a:t>
            </a:r>
          </a:p>
        </p:txBody>
      </p:sp>
      <p:sp>
        <p:nvSpPr>
          <p:cNvPr id="7" name="Rounded Rectangle 7">
            <a:extLst>
              <a:ext uri="{FF2B5EF4-FFF2-40B4-BE49-F238E27FC236}">
                <a16:creationId xmlns:a16="http://schemas.microsoft.com/office/drawing/2014/main" id="{31F0C4A0-D3F8-474C-88FF-19AC61D6BC92}"/>
              </a:ext>
            </a:extLst>
          </p:cNvPr>
          <p:cNvSpPr>
            <a:spLocks noChangeArrowheads="1"/>
          </p:cNvSpPr>
          <p:nvPr/>
        </p:nvSpPr>
        <p:spPr bwMode="auto">
          <a:xfrm rot="16200000">
            <a:off x="6549497" y="3344333"/>
            <a:ext cx="4326467"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dirty="0"/>
              <a:t>Weaved class files with calls to interceptors.</a:t>
            </a:r>
          </a:p>
        </p:txBody>
      </p:sp>
      <p:sp>
        <p:nvSpPr>
          <p:cNvPr id="8" name="Right Arrow 8">
            <a:extLst>
              <a:ext uri="{FF2B5EF4-FFF2-40B4-BE49-F238E27FC236}">
                <a16:creationId xmlns:a16="http://schemas.microsoft.com/office/drawing/2014/main" id="{79BF1559-C51F-4321-9EBF-BCA637A6C5A9}"/>
              </a:ext>
            </a:extLst>
          </p:cNvPr>
          <p:cNvSpPr>
            <a:spLocks noChangeArrowheads="1"/>
          </p:cNvSpPr>
          <p:nvPr/>
        </p:nvSpPr>
        <p:spPr bwMode="auto">
          <a:xfrm>
            <a:off x="5977468" y="3334626"/>
            <a:ext cx="6096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9" name="Right Arrow 9">
            <a:extLst>
              <a:ext uri="{FF2B5EF4-FFF2-40B4-BE49-F238E27FC236}">
                <a16:creationId xmlns:a16="http://schemas.microsoft.com/office/drawing/2014/main" id="{7BEE3460-9D20-430D-BD59-0887CA042D5C}"/>
              </a:ext>
            </a:extLst>
          </p:cNvPr>
          <p:cNvSpPr>
            <a:spLocks noChangeArrowheads="1"/>
          </p:cNvSpPr>
          <p:nvPr/>
        </p:nvSpPr>
        <p:spPr bwMode="auto">
          <a:xfrm>
            <a:off x="7501468" y="3352089"/>
            <a:ext cx="6096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Tree>
    <p:extLst>
      <p:ext uri="{BB962C8B-B14F-4D97-AF65-F5344CB8AC3E}">
        <p14:creationId xmlns:p14="http://schemas.microsoft.com/office/powerpoint/2010/main" val="290139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C9FE-213D-4D1F-A084-BA494C155C6A}"/>
              </a:ext>
            </a:extLst>
          </p:cNvPr>
          <p:cNvSpPr>
            <a:spLocks noGrp="1"/>
          </p:cNvSpPr>
          <p:nvPr>
            <p:ph type="title"/>
          </p:nvPr>
        </p:nvSpPr>
        <p:spPr/>
        <p:txBody>
          <a:bodyPr/>
          <a:lstStyle/>
          <a:p>
            <a:r>
              <a:rPr lang="en-US" dirty="0"/>
              <a:t>Weaving techniques</a:t>
            </a:r>
            <a:endParaRPr lang="en-IN" dirty="0"/>
          </a:p>
        </p:txBody>
      </p:sp>
      <p:sp>
        <p:nvSpPr>
          <p:cNvPr id="4" name="Text Box 2">
            <a:extLst>
              <a:ext uri="{FF2B5EF4-FFF2-40B4-BE49-F238E27FC236}">
                <a16:creationId xmlns:a16="http://schemas.microsoft.com/office/drawing/2014/main" id="{106EA3EC-5397-4D29-A53C-7ECF53A08302}"/>
              </a:ext>
            </a:extLst>
          </p:cNvPr>
          <p:cNvSpPr txBox="1">
            <a:spLocks noChangeArrowheads="1"/>
          </p:cNvSpPr>
          <p:nvPr/>
        </p:nvSpPr>
        <p:spPr bwMode="auto">
          <a:xfrm>
            <a:off x="2446866" y="1439333"/>
            <a:ext cx="8077200" cy="609600"/>
          </a:xfrm>
          <a:prstGeom prst="rect">
            <a:avLst/>
          </a:prstGeom>
          <a:noFill/>
          <a:ln w="9525">
            <a:noFill/>
            <a:round/>
            <a:headEnd/>
            <a:tailEnd/>
          </a:ln>
        </p:spPr>
        <p:txBody>
          <a:bodyPr lIns="90000" tIns="46800" rIns="90000" bIns="46800"/>
          <a:lstStyle/>
          <a:p>
            <a:pPr marL="336550" indent="-336550" algn="l">
              <a:lnSpc>
                <a:spcPct val="100000"/>
              </a:lnSpc>
              <a:spcBef>
                <a:spcPts val="600"/>
              </a:spcBef>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Load time weaving...</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rgbClr val="000000"/>
              </a:solidFill>
              <a:latin typeface="Arial Narrow" pitchFamily="34"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grpSp>
        <p:nvGrpSpPr>
          <p:cNvPr id="5" name="Group 26">
            <a:extLst>
              <a:ext uri="{FF2B5EF4-FFF2-40B4-BE49-F238E27FC236}">
                <a16:creationId xmlns:a16="http://schemas.microsoft.com/office/drawing/2014/main" id="{C45F1944-F759-4378-B808-CAF25EDDC682}"/>
              </a:ext>
            </a:extLst>
          </p:cNvPr>
          <p:cNvGrpSpPr>
            <a:grpSpLocks/>
          </p:cNvGrpSpPr>
          <p:nvPr/>
        </p:nvGrpSpPr>
        <p:grpSpPr bwMode="auto">
          <a:xfrm>
            <a:off x="2370666" y="1363133"/>
            <a:ext cx="7620000" cy="5257800"/>
            <a:chOff x="457200" y="1066800"/>
            <a:chExt cx="7620000" cy="5257800"/>
          </a:xfrm>
        </p:grpSpPr>
        <p:grpSp>
          <p:nvGrpSpPr>
            <p:cNvPr id="6" name="Group 22">
              <a:extLst>
                <a:ext uri="{FF2B5EF4-FFF2-40B4-BE49-F238E27FC236}">
                  <a16:creationId xmlns:a16="http://schemas.microsoft.com/office/drawing/2014/main" id="{688DF517-01F5-4B27-B64C-B28606563ED3}"/>
                </a:ext>
              </a:extLst>
            </p:cNvPr>
            <p:cNvGrpSpPr>
              <a:grpSpLocks/>
            </p:cNvGrpSpPr>
            <p:nvPr/>
          </p:nvGrpSpPr>
          <p:grpSpPr bwMode="auto">
            <a:xfrm>
              <a:off x="4572000" y="1066800"/>
              <a:ext cx="3505200" cy="2362200"/>
              <a:chOff x="4572000" y="1066800"/>
              <a:chExt cx="3505200" cy="2362200"/>
            </a:xfrm>
          </p:grpSpPr>
          <p:sp>
            <p:nvSpPr>
              <p:cNvPr id="17" name="Rounded Rectangle 12">
                <a:extLst>
                  <a:ext uri="{FF2B5EF4-FFF2-40B4-BE49-F238E27FC236}">
                    <a16:creationId xmlns:a16="http://schemas.microsoft.com/office/drawing/2014/main" id="{1F857957-28D9-4604-9EB2-50C95B4F99D2}"/>
                  </a:ext>
                </a:extLst>
              </p:cNvPr>
              <p:cNvSpPr>
                <a:spLocks noChangeArrowheads="1"/>
              </p:cNvSpPr>
              <p:nvPr/>
            </p:nvSpPr>
            <p:spPr bwMode="auto">
              <a:xfrm>
                <a:off x="4572000" y="1066800"/>
                <a:ext cx="3505200" cy="2362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u="sng" dirty="0"/>
                  <a:t>JVM’s method area</a:t>
                </a:r>
              </a:p>
            </p:txBody>
          </p:sp>
          <p:sp>
            <p:nvSpPr>
              <p:cNvPr id="18" name="Rounded Rectangle 13">
                <a:extLst>
                  <a:ext uri="{FF2B5EF4-FFF2-40B4-BE49-F238E27FC236}">
                    <a16:creationId xmlns:a16="http://schemas.microsoft.com/office/drawing/2014/main" id="{C1846B3C-AEBA-4DE8-AC27-1A45DC22DC58}"/>
                  </a:ext>
                </a:extLst>
              </p:cNvPr>
              <p:cNvSpPr>
                <a:spLocks noChangeArrowheads="1"/>
              </p:cNvSpPr>
              <p:nvPr/>
            </p:nvSpPr>
            <p:spPr bwMode="auto">
              <a:xfrm>
                <a:off x="4648200" y="2209800"/>
                <a:ext cx="1524000" cy="7620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sz="1400" dirty="0"/>
                  <a:t>Instrumented and weaved bytecode</a:t>
                </a:r>
              </a:p>
            </p:txBody>
          </p:sp>
          <p:sp>
            <p:nvSpPr>
              <p:cNvPr id="19" name="Rounded Rectangle 14">
                <a:extLst>
                  <a:ext uri="{FF2B5EF4-FFF2-40B4-BE49-F238E27FC236}">
                    <a16:creationId xmlns:a16="http://schemas.microsoft.com/office/drawing/2014/main" id="{C2F78DA5-480B-4615-A0E4-9FA3FFF2803F}"/>
                  </a:ext>
                </a:extLst>
              </p:cNvPr>
              <p:cNvSpPr>
                <a:spLocks noChangeArrowheads="1"/>
              </p:cNvSpPr>
              <p:nvPr/>
            </p:nvSpPr>
            <p:spPr bwMode="auto">
              <a:xfrm>
                <a:off x="6400800" y="2286000"/>
                <a:ext cx="762000" cy="6858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20" name="Rounded Rectangle 15">
                <a:extLst>
                  <a:ext uri="{FF2B5EF4-FFF2-40B4-BE49-F238E27FC236}">
                    <a16:creationId xmlns:a16="http://schemas.microsoft.com/office/drawing/2014/main" id="{04ED6F08-AB6C-478A-BB26-4C20C5230D24}"/>
                  </a:ext>
                </a:extLst>
              </p:cNvPr>
              <p:cNvSpPr>
                <a:spLocks noChangeArrowheads="1"/>
              </p:cNvSpPr>
              <p:nvPr/>
            </p:nvSpPr>
            <p:spPr bwMode="auto">
              <a:xfrm>
                <a:off x="7315200" y="2286000"/>
                <a:ext cx="762000" cy="6858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nvGrpSpPr>
            <p:cNvPr id="7" name="Group 25">
              <a:extLst>
                <a:ext uri="{FF2B5EF4-FFF2-40B4-BE49-F238E27FC236}">
                  <a16:creationId xmlns:a16="http://schemas.microsoft.com/office/drawing/2014/main" id="{56E18A84-5B63-495E-B371-79EB17CDE5A6}"/>
                </a:ext>
              </a:extLst>
            </p:cNvPr>
            <p:cNvGrpSpPr>
              <a:grpSpLocks/>
            </p:cNvGrpSpPr>
            <p:nvPr/>
          </p:nvGrpSpPr>
          <p:grpSpPr bwMode="auto">
            <a:xfrm>
              <a:off x="457200" y="2993574"/>
              <a:ext cx="7315200" cy="2873826"/>
              <a:chOff x="457200" y="2993574"/>
              <a:chExt cx="7315200" cy="2873826"/>
            </a:xfrm>
          </p:grpSpPr>
          <p:sp>
            <p:nvSpPr>
              <p:cNvPr id="15" name="Rounded Rectangle 11">
                <a:extLst>
                  <a:ext uri="{FF2B5EF4-FFF2-40B4-BE49-F238E27FC236}">
                    <a16:creationId xmlns:a16="http://schemas.microsoft.com/office/drawing/2014/main" id="{8E5D3DD8-306E-4C19-B1D7-B4D2457D60CA}"/>
                  </a:ext>
                </a:extLst>
              </p:cNvPr>
              <p:cNvSpPr>
                <a:spLocks noChangeArrowheads="1"/>
              </p:cNvSpPr>
              <p:nvPr/>
            </p:nvSpPr>
            <p:spPr bwMode="auto">
              <a:xfrm>
                <a:off x="457200" y="5181600"/>
                <a:ext cx="2590800" cy="6858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dirty="0"/>
                  <a:t>Interceptor class file</a:t>
                </a:r>
              </a:p>
            </p:txBody>
          </p:sp>
          <p:sp>
            <p:nvSpPr>
              <p:cNvPr id="16" name="Bent-Up Arrow 18">
                <a:extLst>
                  <a:ext uri="{FF2B5EF4-FFF2-40B4-BE49-F238E27FC236}">
                    <a16:creationId xmlns:a16="http://schemas.microsoft.com/office/drawing/2014/main" id="{E99F3DF1-9C33-4B4C-B26D-F9C0980CC3F0}"/>
                  </a:ext>
                </a:extLst>
              </p:cNvPr>
              <p:cNvSpPr/>
              <p:nvPr/>
            </p:nvSpPr>
            <p:spPr bwMode="auto">
              <a:xfrm>
                <a:off x="4038600" y="2994025"/>
                <a:ext cx="3733800" cy="2514600"/>
              </a:xfrm>
              <a:prstGeom prst="bentUpArrow">
                <a:avLst>
                  <a:gd name="adj1" fmla="val 7627"/>
                  <a:gd name="adj2" fmla="val 11767"/>
                  <a:gd name="adj3" fmla="val 16342"/>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grpSp>
        <p:grpSp>
          <p:nvGrpSpPr>
            <p:cNvPr id="8" name="Group 24">
              <a:extLst>
                <a:ext uri="{FF2B5EF4-FFF2-40B4-BE49-F238E27FC236}">
                  <a16:creationId xmlns:a16="http://schemas.microsoft.com/office/drawing/2014/main" id="{3B74732D-2B23-4921-8347-97D2979A1332}"/>
                </a:ext>
              </a:extLst>
            </p:cNvPr>
            <p:cNvGrpSpPr>
              <a:grpSpLocks/>
            </p:cNvGrpSpPr>
            <p:nvPr/>
          </p:nvGrpSpPr>
          <p:grpSpPr bwMode="auto">
            <a:xfrm>
              <a:off x="457200" y="2964546"/>
              <a:ext cx="6629400" cy="1683654"/>
              <a:chOff x="457200" y="2964546"/>
              <a:chExt cx="6629400" cy="1683654"/>
            </a:xfrm>
          </p:grpSpPr>
          <p:sp>
            <p:nvSpPr>
              <p:cNvPr id="13" name="Rounded Rectangle 10">
                <a:extLst>
                  <a:ext uri="{FF2B5EF4-FFF2-40B4-BE49-F238E27FC236}">
                    <a16:creationId xmlns:a16="http://schemas.microsoft.com/office/drawing/2014/main" id="{CFE5CC73-F4F2-4596-B5F4-11F489C263DB}"/>
                  </a:ext>
                </a:extLst>
              </p:cNvPr>
              <p:cNvSpPr>
                <a:spLocks noChangeArrowheads="1"/>
              </p:cNvSpPr>
              <p:nvPr/>
            </p:nvSpPr>
            <p:spPr bwMode="auto">
              <a:xfrm>
                <a:off x="457200" y="3962400"/>
                <a:ext cx="2590800" cy="6858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dirty="0"/>
                  <a:t>Interceptor class file</a:t>
                </a:r>
              </a:p>
            </p:txBody>
          </p:sp>
          <p:sp>
            <p:nvSpPr>
              <p:cNvPr id="14" name="Bent-Up Arrow 19">
                <a:extLst>
                  <a:ext uri="{FF2B5EF4-FFF2-40B4-BE49-F238E27FC236}">
                    <a16:creationId xmlns:a16="http://schemas.microsoft.com/office/drawing/2014/main" id="{6B903F28-75AA-4D7E-B4E8-C74E97D74B91}"/>
                  </a:ext>
                </a:extLst>
              </p:cNvPr>
              <p:cNvSpPr/>
              <p:nvPr/>
            </p:nvSpPr>
            <p:spPr bwMode="auto">
              <a:xfrm>
                <a:off x="3962400" y="2963863"/>
                <a:ext cx="3124200" cy="1524000"/>
              </a:xfrm>
              <a:prstGeom prst="bentUpArrow">
                <a:avLst>
                  <a:gd name="adj1" fmla="val 11667"/>
                  <a:gd name="adj2" fmla="val 20714"/>
                  <a:gd name="adj3" fmla="val 25000"/>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grpSp>
        <p:grpSp>
          <p:nvGrpSpPr>
            <p:cNvPr id="9" name="Group 23">
              <a:extLst>
                <a:ext uri="{FF2B5EF4-FFF2-40B4-BE49-F238E27FC236}">
                  <a16:creationId xmlns:a16="http://schemas.microsoft.com/office/drawing/2014/main" id="{92215B9B-227B-45CC-B3E8-2E1D5F09A47B}"/>
                </a:ext>
              </a:extLst>
            </p:cNvPr>
            <p:cNvGrpSpPr>
              <a:grpSpLocks/>
            </p:cNvGrpSpPr>
            <p:nvPr/>
          </p:nvGrpSpPr>
          <p:grpSpPr bwMode="auto">
            <a:xfrm>
              <a:off x="457200" y="2971800"/>
              <a:ext cx="5105400" cy="609600"/>
              <a:chOff x="457200" y="2971800"/>
              <a:chExt cx="5105400" cy="609600"/>
            </a:xfrm>
          </p:grpSpPr>
          <p:sp>
            <p:nvSpPr>
              <p:cNvPr id="11" name="Rounded Rectangle 7">
                <a:extLst>
                  <a:ext uri="{FF2B5EF4-FFF2-40B4-BE49-F238E27FC236}">
                    <a16:creationId xmlns:a16="http://schemas.microsoft.com/office/drawing/2014/main" id="{6B96AA45-C8AC-4C5F-979E-84CE165589C8}"/>
                  </a:ext>
                </a:extLst>
              </p:cNvPr>
              <p:cNvSpPr>
                <a:spLocks noChangeArrowheads="1"/>
              </p:cNvSpPr>
              <p:nvPr/>
            </p:nvSpPr>
            <p:spPr bwMode="auto">
              <a:xfrm>
                <a:off x="457200" y="3048000"/>
                <a:ext cx="2590800" cy="457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dirty="0"/>
                  <a:t>Normal class file</a:t>
                </a:r>
              </a:p>
            </p:txBody>
          </p:sp>
          <p:sp>
            <p:nvSpPr>
              <p:cNvPr id="12" name="Bent-Up Arrow 20">
                <a:extLst>
                  <a:ext uri="{FF2B5EF4-FFF2-40B4-BE49-F238E27FC236}">
                    <a16:creationId xmlns:a16="http://schemas.microsoft.com/office/drawing/2014/main" id="{E5E4350F-C9D1-4ED8-938A-7F294FD30352}"/>
                  </a:ext>
                </a:extLst>
              </p:cNvPr>
              <p:cNvSpPr/>
              <p:nvPr/>
            </p:nvSpPr>
            <p:spPr bwMode="auto">
              <a:xfrm>
                <a:off x="3962400" y="2971800"/>
                <a:ext cx="1600200" cy="609600"/>
              </a:xfrm>
              <a:prstGeom prst="bentUpArrow">
                <a:avLst>
                  <a:gd name="adj1" fmla="val 38095"/>
                  <a:gd name="adj2" fmla="val 45238"/>
                  <a:gd name="adj3" fmla="val 25000"/>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grpSp>
        <p:sp>
          <p:nvSpPr>
            <p:cNvPr id="10" name="Rounded Rectangle 21">
              <a:extLst>
                <a:ext uri="{FF2B5EF4-FFF2-40B4-BE49-F238E27FC236}">
                  <a16:creationId xmlns:a16="http://schemas.microsoft.com/office/drawing/2014/main" id="{CE43BA93-F35B-46A1-B1AE-314C9E48C7F9}"/>
                </a:ext>
              </a:extLst>
            </p:cNvPr>
            <p:cNvSpPr>
              <a:spLocks noChangeArrowheads="1"/>
            </p:cNvSpPr>
            <p:nvPr/>
          </p:nvSpPr>
          <p:spPr bwMode="auto">
            <a:xfrm rot="-5400000">
              <a:off x="1657350" y="4133850"/>
              <a:ext cx="3657600" cy="7239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ctr" eaLnBrk="1" hangingPunct="1"/>
              <a:r>
                <a:rPr lang="en-US" altLang="en-US" sz="2000" dirty="0"/>
                <a:t>Class  loader with weaving agent.</a:t>
              </a:r>
            </a:p>
          </p:txBody>
        </p:sp>
      </p:grpSp>
    </p:spTree>
    <p:extLst>
      <p:ext uri="{BB962C8B-B14F-4D97-AF65-F5344CB8AC3E}">
        <p14:creationId xmlns:p14="http://schemas.microsoft.com/office/powerpoint/2010/main" val="351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91DF-BA0C-404A-9BF6-5CF8C0B7E5E8}"/>
              </a:ext>
            </a:extLst>
          </p:cNvPr>
          <p:cNvSpPr>
            <a:spLocks noGrp="1"/>
          </p:cNvSpPr>
          <p:nvPr>
            <p:ph type="title"/>
          </p:nvPr>
        </p:nvSpPr>
        <p:spPr/>
        <p:txBody>
          <a:bodyPr/>
          <a:lstStyle/>
          <a:p>
            <a:r>
              <a:rPr lang="en-US" dirty="0"/>
              <a:t>Weaving techniques</a:t>
            </a:r>
            <a:endParaRPr lang="en-IN" dirty="0"/>
          </a:p>
        </p:txBody>
      </p:sp>
      <p:sp>
        <p:nvSpPr>
          <p:cNvPr id="4" name="Text Box 2">
            <a:extLst>
              <a:ext uri="{FF2B5EF4-FFF2-40B4-BE49-F238E27FC236}">
                <a16:creationId xmlns:a16="http://schemas.microsoft.com/office/drawing/2014/main" id="{C925C396-B8EE-4953-BAC6-4A62F48E7632}"/>
              </a:ext>
            </a:extLst>
          </p:cNvPr>
          <p:cNvSpPr txBox="1">
            <a:spLocks noChangeArrowheads="1"/>
          </p:cNvSpPr>
          <p:nvPr/>
        </p:nvSpPr>
        <p:spPr bwMode="auto">
          <a:xfrm>
            <a:off x="2184400" y="1651000"/>
            <a:ext cx="8077200" cy="609600"/>
          </a:xfrm>
          <a:prstGeom prst="rect">
            <a:avLst/>
          </a:prstGeom>
          <a:noFill/>
          <a:ln w="9525">
            <a:noFill/>
            <a:round/>
            <a:headEnd/>
            <a:tailEnd/>
          </a:ln>
        </p:spPr>
        <p:txBody>
          <a:bodyPr lIns="90000" tIns="46800" rIns="90000" bIns="46800"/>
          <a:lstStyle/>
          <a:p>
            <a:pPr marL="336550" indent="-336550" algn="l">
              <a:lnSpc>
                <a:spcPct val="100000"/>
              </a:lnSpc>
              <a:spcBef>
                <a:spcPts val="600"/>
              </a:spcBef>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200" b="1" dirty="0">
                <a:solidFill>
                  <a:srgbClr val="000000"/>
                </a:solidFill>
                <a:latin typeface="Times New Roman" pitchFamily="18" charset="0"/>
              </a:rPr>
              <a:t>Runtime time weaving...</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dirty="0">
              <a:solidFill>
                <a:srgbClr val="000000"/>
              </a:solidFill>
              <a:latin typeface="Arial Narrow" pitchFamily="34"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grpSp>
        <p:nvGrpSpPr>
          <p:cNvPr id="5" name="Group 27">
            <a:extLst>
              <a:ext uri="{FF2B5EF4-FFF2-40B4-BE49-F238E27FC236}">
                <a16:creationId xmlns:a16="http://schemas.microsoft.com/office/drawing/2014/main" id="{7876B4AE-12AD-48CF-9BC0-C72CB995E30F}"/>
              </a:ext>
            </a:extLst>
          </p:cNvPr>
          <p:cNvGrpSpPr>
            <a:grpSpLocks/>
          </p:cNvGrpSpPr>
          <p:nvPr/>
        </p:nvGrpSpPr>
        <p:grpSpPr bwMode="auto">
          <a:xfrm>
            <a:off x="3175000" y="1727200"/>
            <a:ext cx="6019800" cy="4114800"/>
            <a:chOff x="2362200" y="1371600"/>
            <a:chExt cx="6019800" cy="4114800"/>
          </a:xfrm>
        </p:grpSpPr>
        <p:grpSp>
          <p:nvGrpSpPr>
            <p:cNvPr id="6" name="Group 25">
              <a:extLst>
                <a:ext uri="{FF2B5EF4-FFF2-40B4-BE49-F238E27FC236}">
                  <a16:creationId xmlns:a16="http://schemas.microsoft.com/office/drawing/2014/main" id="{DE408F3A-1B1F-4E12-9370-7A9AB389BD5B}"/>
                </a:ext>
              </a:extLst>
            </p:cNvPr>
            <p:cNvGrpSpPr>
              <a:grpSpLocks/>
            </p:cNvGrpSpPr>
            <p:nvPr/>
          </p:nvGrpSpPr>
          <p:grpSpPr bwMode="auto">
            <a:xfrm>
              <a:off x="6019800" y="1371600"/>
              <a:ext cx="2362200" cy="4114800"/>
              <a:chOff x="6019800" y="1371600"/>
              <a:chExt cx="2362200" cy="4114800"/>
            </a:xfrm>
          </p:grpSpPr>
          <p:sp>
            <p:nvSpPr>
              <p:cNvPr id="12" name="Rounded Rectangle 10">
                <a:extLst>
                  <a:ext uri="{FF2B5EF4-FFF2-40B4-BE49-F238E27FC236}">
                    <a16:creationId xmlns:a16="http://schemas.microsoft.com/office/drawing/2014/main" id="{71EF9637-D5AB-4426-B143-AFD758217AD6}"/>
                  </a:ext>
                </a:extLst>
              </p:cNvPr>
              <p:cNvSpPr>
                <a:spLocks noChangeArrowheads="1"/>
              </p:cNvSpPr>
              <p:nvPr/>
            </p:nvSpPr>
            <p:spPr bwMode="auto">
              <a:xfrm>
                <a:off x="6019800" y="1371600"/>
                <a:ext cx="2362200" cy="41148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u="sng" dirty="0"/>
                  <a:t>JVM’s method area</a:t>
                </a:r>
              </a:p>
            </p:txBody>
          </p:sp>
          <p:sp>
            <p:nvSpPr>
              <p:cNvPr id="13" name="Rounded Rectangle 14">
                <a:extLst>
                  <a:ext uri="{FF2B5EF4-FFF2-40B4-BE49-F238E27FC236}">
                    <a16:creationId xmlns:a16="http://schemas.microsoft.com/office/drawing/2014/main" id="{2DF25002-B373-49AE-932F-D23B4324C8E2}"/>
                  </a:ext>
                </a:extLst>
              </p:cNvPr>
              <p:cNvSpPr>
                <a:spLocks noChangeArrowheads="1"/>
              </p:cNvSpPr>
              <p:nvPr/>
            </p:nvSpPr>
            <p:spPr bwMode="auto">
              <a:xfrm>
                <a:off x="6400800" y="3429000"/>
                <a:ext cx="1524000" cy="10668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Normal bytecode</a:t>
                </a:r>
              </a:p>
              <a:p>
                <a:pPr eaLnBrk="1" hangingPunct="1"/>
                <a:endParaRPr lang="en-US" altLang="en-US" sz="1600"/>
              </a:p>
              <a:p>
                <a:pPr eaLnBrk="1" hangingPunct="1"/>
                <a:r>
                  <a:rPr lang="en-US" altLang="en-US" sz="1600"/>
                  <a:t>service()</a:t>
                </a:r>
              </a:p>
            </p:txBody>
          </p:sp>
          <p:sp>
            <p:nvSpPr>
              <p:cNvPr id="14" name="Rounded Rectangle 15">
                <a:extLst>
                  <a:ext uri="{FF2B5EF4-FFF2-40B4-BE49-F238E27FC236}">
                    <a16:creationId xmlns:a16="http://schemas.microsoft.com/office/drawing/2014/main" id="{62B72FDC-6547-4C45-B927-7EF378694A4A}"/>
                  </a:ext>
                </a:extLst>
              </p:cNvPr>
              <p:cNvSpPr>
                <a:spLocks noChangeArrowheads="1"/>
              </p:cNvSpPr>
              <p:nvPr/>
            </p:nvSpPr>
            <p:spPr bwMode="auto">
              <a:xfrm>
                <a:off x="6400800" y="2895600"/>
                <a:ext cx="1600200" cy="3810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Interceptor1()</a:t>
                </a:r>
              </a:p>
            </p:txBody>
          </p:sp>
          <p:sp>
            <p:nvSpPr>
              <p:cNvPr id="15" name="Rounded Rectangle 17">
                <a:extLst>
                  <a:ext uri="{FF2B5EF4-FFF2-40B4-BE49-F238E27FC236}">
                    <a16:creationId xmlns:a16="http://schemas.microsoft.com/office/drawing/2014/main" id="{F1EE3F97-799E-4DC5-8155-392333CA5401}"/>
                  </a:ext>
                </a:extLst>
              </p:cNvPr>
              <p:cNvSpPr>
                <a:spLocks noChangeArrowheads="1"/>
              </p:cNvSpPr>
              <p:nvPr/>
            </p:nvSpPr>
            <p:spPr bwMode="auto">
              <a:xfrm>
                <a:off x="6400800" y="4648200"/>
                <a:ext cx="1600200" cy="381000"/>
              </a:xfrm>
              <a:prstGeom prst="roundRect">
                <a:avLst>
                  <a:gd name="adj" fmla="val 16667"/>
                </a:avLst>
              </a:prstGeom>
              <a:solidFill>
                <a:srgbClr val="00B05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Interceptor3()</a:t>
                </a:r>
              </a:p>
            </p:txBody>
          </p:sp>
        </p:grpSp>
        <p:grpSp>
          <p:nvGrpSpPr>
            <p:cNvPr id="7" name="Group 26">
              <a:extLst>
                <a:ext uri="{FF2B5EF4-FFF2-40B4-BE49-F238E27FC236}">
                  <a16:creationId xmlns:a16="http://schemas.microsoft.com/office/drawing/2014/main" id="{4AD9DDE1-22F2-44AE-BFCD-22EDA981CC78}"/>
                </a:ext>
              </a:extLst>
            </p:cNvPr>
            <p:cNvGrpSpPr>
              <a:grpSpLocks/>
            </p:cNvGrpSpPr>
            <p:nvPr/>
          </p:nvGrpSpPr>
          <p:grpSpPr bwMode="auto">
            <a:xfrm>
              <a:off x="2362200" y="2209800"/>
              <a:ext cx="3962400" cy="3276600"/>
              <a:chOff x="2362200" y="2209800"/>
              <a:chExt cx="3962400" cy="3276600"/>
            </a:xfrm>
          </p:grpSpPr>
          <p:sp>
            <p:nvSpPr>
              <p:cNvPr id="8" name="Rounded Rectangle 5">
                <a:extLst>
                  <a:ext uri="{FF2B5EF4-FFF2-40B4-BE49-F238E27FC236}">
                    <a16:creationId xmlns:a16="http://schemas.microsoft.com/office/drawing/2014/main" id="{CC905EE7-417F-49FB-B2D3-64F6FC9CE44A}"/>
                  </a:ext>
                </a:extLst>
              </p:cNvPr>
              <p:cNvSpPr/>
              <p:nvPr/>
            </p:nvSpPr>
            <p:spPr bwMode="auto">
              <a:xfrm>
                <a:off x="2362200" y="2209800"/>
                <a:ext cx="2819400" cy="3276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marL="465138" lvl="1" indent="-465138">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latin typeface="Arial Narrow" pitchFamily="34" charset="0"/>
                  </a:rPr>
                  <a:t>A  proxy class</a:t>
                </a:r>
              </a:p>
              <a:p>
                <a:pPr marL="465138" lvl="1" indent="-465138"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public class </a:t>
                </a:r>
                <a:r>
                  <a:rPr lang="en-GB" sz="1800" dirty="0" err="1">
                    <a:solidFill>
                      <a:srgbClr val="000000"/>
                    </a:solidFill>
                    <a:latin typeface="Arial Narrow" pitchFamily="34" charset="0"/>
                  </a:rPr>
                  <a:t>ProxyEmpDao</a:t>
                </a:r>
                <a:r>
                  <a:rPr lang="en-GB" sz="1800" dirty="0">
                    <a:solidFill>
                      <a:srgbClr val="000000"/>
                    </a:solidFill>
                    <a:latin typeface="Arial Narrow" pitchFamily="34" charset="0"/>
                  </a:rPr>
                  <a:t> {</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public void service(){</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interceptor1();</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service();</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	interceptor2();</a:t>
                </a:r>
              </a:p>
              <a:p>
                <a:pPr marL="793750" lvl="1"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a:t>
                </a:r>
              </a:p>
              <a:p>
                <a:pPr marL="336550" indent="-336550" algn="l">
                  <a:lnSpc>
                    <a:spcPct val="10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Narrow" pitchFamily="34" charset="0"/>
                  </a:rPr>
                  <a:t>}</a:t>
                </a:r>
                <a:endParaRPr lang="en-US" sz="1800" dirty="0">
                  <a:latin typeface="Arial" charset="0"/>
                </a:endParaRPr>
              </a:p>
            </p:txBody>
          </p:sp>
          <p:cxnSp>
            <p:nvCxnSpPr>
              <p:cNvPr id="9" name="Straight Arrow Connector 20">
                <a:extLst>
                  <a:ext uri="{FF2B5EF4-FFF2-40B4-BE49-F238E27FC236}">
                    <a16:creationId xmlns:a16="http://schemas.microsoft.com/office/drawing/2014/main" id="{A417DC8E-0EFB-4E51-B993-889B51DA8665}"/>
                  </a:ext>
                </a:extLst>
              </p:cNvPr>
              <p:cNvCxnSpPr>
                <a:cxnSpLocks noChangeShapeType="1"/>
              </p:cNvCxnSpPr>
              <p:nvPr/>
            </p:nvCxnSpPr>
            <p:spPr bwMode="auto">
              <a:xfrm flipV="1">
                <a:off x="4572000" y="3200400"/>
                <a:ext cx="1752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 name="Straight Arrow Connector 22">
                <a:extLst>
                  <a:ext uri="{FF2B5EF4-FFF2-40B4-BE49-F238E27FC236}">
                    <a16:creationId xmlns:a16="http://schemas.microsoft.com/office/drawing/2014/main" id="{20F303DE-B0C8-43CE-BD68-5F928C6868EF}"/>
                  </a:ext>
                </a:extLst>
              </p:cNvPr>
              <p:cNvCxnSpPr>
                <a:cxnSpLocks noChangeShapeType="1"/>
              </p:cNvCxnSpPr>
              <p:nvPr/>
            </p:nvCxnSpPr>
            <p:spPr bwMode="auto">
              <a:xfrm flipV="1">
                <a:off x="4267200" y="3962400"/>
                <a:ext cx="20574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24">
                <a:extLst>
                  <a:ext uri="{FF2B5EF4-FFF2-40B4-BE49-F238E27FC236}">
                    <a16:creationId xmlns:a16="http://schemas.microsoft.com/office/drawing/2014/main" id="{A4C201ED-827A-4921-A477-AE6D9B54DE1A}"/>
                  </a:ext>
                </a:extLst>
              </p:cNvPr>
              <p:cNvCxnSpPr>
                <a:cxnSpLocks noChangeShapeType="1"/>
              </p:cNvCxnSpPr>
              <p:nvPr/>
            </p:nvCxnSpPr>
            <p:spPr bwMode="auto">
              <a:xfrm>
                <a:off x="4648200" y="4419600"/>
                <a:ext cx="1676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64942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725D-862B-43AF-B6B8-72F0D8C0F016}"/>
              </a:ext>
            </a:extLst>
          </p:cNvPr>
          <p:cNvSpPr>
            <a:spLocks noGrp="1"/>
          </p:cNvSpPr>
          <p:nvPr>
            <p:ph type="title"/>
          </p:nvPr>
        </p:nvSpPr>
        <p:spPr/>
        <p:txBody>
          <a:bodyPr/>
          <a:lstStyle/>
          <a:p>
            <a:r>
              <a:rPr lang="en-US" dirty="0"/>
              <a:t>Spring Architecture</a:t>
            </a:r>
            <a:endParaRPr lang="en-IN" dirty="0"/>
          </a:p>
        </p:txBody>
      </p:sp>
      <p:pic>
        <p:nvPicPr>
          <p:cNvPr id="4" name="Picture 4" descr="spring-overview.png">
            <a:extLst>
              <a:ext uri="{FF2B5EF4-FFF2-40B4-BE49-F238E27FC236}">
                <a16:creationId xmlns:a16="http://schemas.microsoft.com/office/drawing/2014/main" id="{3E992593-C439-44FC-8113-6C14ECEB3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094" y="1305016"/>
            <a:ext cx="7659321" cy="486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0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FA42-C75E-462E-B2F5-8C36F69C481F}"/>
              </a:ext>
            </a:extLst>
          </p:cNvPr>
          <p:cNvSpPr>
            <a:spLocks noGrp="1"/>
          </p:cNvSpPr>
          <p:nvPr>
            <p:ph type="title"/>
          </p:nvPr>
        </p:nvSpPr>
        <p:spPr/>
        <p:txBody>
          <a:bodyPr/>
          <a:lstStyle/>
          <a:p>
            <a:r>
              <a:rPr lang="en-US" dirty="0"/>
              <a:t>Join Points</a:t>
            </a:r>
            <a:endParaRPr lang="en-IN" dirty="0"/>
          </a:p>
        </p:txBody>
      </p:sp>
      <p:sp>
        <p:nvSpPr>
          <p:cNvPr id="4" name="Rectangle 3">
            <a:extLst>
              <a:ext uri="{FF2B5EF4-FFF2-40B4-BE49-F238E27FC236}">
                <a16:creationId xmlns:a16="http://schemas.microsoft.com/office/drawing/2014/main" id="{32251694-A335-4178-A285-C34066133060}"/>
              </a:ext>
            </a:extLst>
          </p:cNvPr>
          <p:cNvSpPr/>
          <p:nvPr/>
        </p:nvSpPr>
        <p:spPr>
          <a:xfrm>
            <a:off x="736600" y="1518709"/>
            <a:ext cx="8153400" cy="4770537"/>
          </a:xfrm>
          <a:prstGeom prst="rect">
            <a:avLst/>
          </a:prstGeom>
        </p:spPr>
        <p:txBody>
          <a:bodyPr>
            <a:spAutoFit/>
          </a:bodyPr>
          <a:lstStyle/>
          <a:p>
            <a:pPr algn="l">
              <a:defRPr/>
            </a:pPr>
            <a:r>
              <a:rPr lang="en-US" sz="1600" dirty="0">
                <a:solidFill>
                  <a:schemeClr val="tx1"/>
                </a:solidFill>
                <a:latin typeface="+mn-lt"/>
              </a:rPr>
              <a:t>Methods as join points…</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public class </a:t>
            </a:r>
            <a:r>
              <a:rPr lang="en-US" sz="1600" dirty="0" err="1">
                <a:solidFill>
                  <a:schemeClr val="tx1"/>
                </a:solidFill>
                <a:latin typeface="Arial Narrow" pitchFamily="34" charset="0"/>
              </a:rPr>
              <a:t>CustomerServiceImpl</a:t>
            </a:r>
            <a:r>
              <a:rPr lang="en-US" sz="1600" dirty="0">
                <a:solidFill>
                  <a:schemeClr val="tx1"/>
                </a:solidFill>
                <a:latin typeface="Arial Narrow" pitchFamily="34" charset="0"/>
              </a:rPr>
              <a:t> implements </a:t>
            </a:r>
            <a:r>
              <a:rPr lang="en-US" sz="1600" dirty="0" err="1">
                <a:solidFill>
                  <a:schemeClr val="tx1"/>
                </a:solidFill>
                <a:latin typeface="Arial Narrow" pitchFamily="34" charset="0"/>
              </a:rPr>
              <a:t>CustomerService</a:t>
            </a:r>
            <a:r>
              <a:rPr lang="en-US" sz="1600" dirty="0">
                <a:solidFill>
                  <a:schemeClr val="tx1"/>
                </a:solidFill>
                <a:latin typeface="Arial Narrow" pitchFamily="34" charset="0"/>
              </a:rPr>
              <a:t> {</a:t>
            </a:r>
          </a:p>
          <a:p>
            <a:pPr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public void </a:t>
            </a:r>
            <a:r>
              <a:rPr lang="en-US" sz="1600" b="1" dirty="0" err="1">
                <a:solidFill>
                  <a:schemeClr val="tx1"/>
                </a:solidFill>
                <a:latin typeface="Arial Narrow" pitchFamily="34" charset="0"/>
              </a:rPr>
              <a:t>applyChqBk</a:t>
            </a:r>
            <a:r>
              <a:rPr lang="en-US" sz="1600" b="1" dirty="0">
                <a:solidFill>
                  <a:schemeClr val="tx1"/>
                </a:solidFill>
                <a:latin typeface="Arial Narrow" pitchFamily="34" charset="0"/>
              </a:rPr>
              <a:t>(long </a:t>
            </a:r>
            <a:r>
              <a:rPr lang="en-US" sz="1600" b="1" dirty="0" err="1">
                <a:solidFill>
                  <a:schemeClr val="tx1"/>
                </a:solidFill>
                <a:latin typeface="Arial Narrow" pitchFamily="34" charset="0"/>
              </a:rPr>
              <a:t>acno</a:t>
            </a:r>
            <a:r>
              <a:rPr lang="en-US" sz="1600" b="1" dirty="0">
                <a:solidFill>
                  <a:schemeClr val="tx1"/>
                </a:solidFill>
                <a:latin typeface="Arial Narrow" pitchFamily="34" charset="0"/>
              </a:rPr>
              <a:t>)</a:t>
            </a: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	// Logic to register requisition for Cheque book</a:t>
            </a:r>
          </a:p>
          <a:p>
            <a:pPr lvl="1" algn="l">
              <a:defRPr/>
            </a:pP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public void </a:t>
            </a:r>
            <a:r>
              <a:rPr lang="en-US" sz="1600" b="1" dirty="0" err="1">
                <a:solidFill>
                  <a:schemeClr val="tx1"/>
                </a:solidFill>
                <a:latin typeface="Arial Narrow" pitchFamily="34" charset="0"/>
              </a:rPr>
              <a:t>applyForCreditCard</a:t>
            </a:r>
            <a:r>
              <a:rPr lang="en-US" sz="1600" b="1" dirty="0">
                <a:solidFill>
                  <a:schemeClr val="tx1"/>
                </a:solidFill>
                <a:latin typeface="Arial Narrow" pitchFamily="34" charset="0"/>
              </a:rPr>
              <a:t>(String name, String address)</a:t>
            </a: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	// Logic to register requisition for Credit card</a:t>
            </a:r>
          </a:p>
          <a:p>
            <a:pPr lvl="1" algn="l">
              <a:defRPr/>
            </a:pPr>
            <a:r>
              <a:rPr lang="en-US" sz="1600" dirty="0">
                <a:solidFill>
                  <a:schemeClr val="tx1"/>
                </a:solidFill>
                <a:latin typeface="Arial Narrow" pitchFamily="34" charset="0"/>
              </a:rPr>
              <a:t>	……………</a:t>
            </a:r>
            <a:endParaRPr lang="en-US" sz="1600" i="1" dirty="0">
              <a:solidFill>
                <a:schemeClr val="tx1"/>
              </a:solidFill>
              <a:latin typeface="Arial Narrow" pitchFamily="34" charset="0"/>
            </a:endParaRPr>
          </a:p>
          <a:p>
            <a:pPr lvl="1" algn="l">
              <a:defRPr/>
            </a:pPr>
            <a:r>
              <a:rPr lang="en-US" sz="1600" dirty="0">
                <a:solidFill>
                  <a:schemeClr val="tx1"/>
                </a:solidFill>
                <a:latin typeface="Arial Narrow" pitchFamily="34" charset="0"/>
              </a:rPr>
              <a:t>}</a:t>
            </a:r>
          </a:p>
          <a:p>
            <a:pPr lvl="1" algn="l">
              <a:defRPr/>
            </a:pPr>
            <a:endParaRPr lang="en-US" sz="1600" dirty="0">
              <a:solidFill>
                <a:schemeClr val="tx1"/>
              </a:solidFill>
              <a:latin typeface="Arial Narrow" pitchFamily="34" charset="0"/>
            </a:endParaRPr>
          </a:p>
          <a:p>
            <a:pPr lvl="1" algn="l">
              <a:defRPr/>
            </a:pPr>
            <a:r>
              <a:rPr lang="en-US" sz="1600" b="1" dirty="0">
                <a:solidFill>
                  <a:schemeClr val="tx1"/>
                </a:solidFill>
                <a:latin typeface="Arial Narrow" pitchFamily="34" charset="0"/>
              </a:rPr>
              <a:t>public void </a:t>
            </a:r>
            <a:r>
              <a:rPr lang="en-US" sz="1600" b="1" dirty="0" err="1">
                <a:solidFill>
                  <a:schemeClr val="tx1"/>
                </a:solidFill>
                <a:latin typeface="Arial Narrow" pitchFamily="34" charset="0"/>
              </a:rPr>
              <a:t>stopChequePayment</a:t>
            </a:r>
            <a:r>
              <a:rPr lang="en-US" sz="1600" b="1" dirty="0">
                <a:solidFill>
                  <a:schemeClr val="tx1"/>
                </a:solidFill>
                <a:latin typeface="Arial Narrow" pitchFamily="34" charset="0"/>
              </a:rPr>
              <a:t>(long </a:t>
            </a:r>
            <a:r>
              <a:rPr lang="en-US" sz="1600" b="1" dirty="0" err="1">
                <a:solidFill>
                  <a:schemeClr val="tx1"/>
                </a:solidFill>
                <a:latin typeface="Arial Narrow" pitchFamily="34" charset="0"/>
              </a:rPr>
              <a:t>acno</a:t>
            </a:r>
            <a:r>
              <a:rPr lang="en-US" sz="1600" b="1" dirty="0">
                <a:solidFill>
                  <a:schemeClr val="tx1"/>
                </a:solidFill>
                <a:latin typeface="Arial Narrow" pitchFamily="34" charset="0"/>
              </a:rPr>
              <a:t>, </a:t>
            </a:r>
            <a:r>
              <a:rPr lang="en-US" sz="1600" b="1" dirty="0" err="1">
                <a:solidFill>
                  <a:schemeClr val="tx1"/>
                </a:solidFill>
                <a:latin typeface="Arial Narrow" pitchFamily="34" charset="0"/>
              </a:rPr>
              <a:t>int</a:t>
            </a:r>
            <a:r>
              <a:rPr lang="en-US" sz="1600" b="1" dirty="0">
                <a:solidFill>
                  <a:schemeClr val="tx1"/>
                </a:solidFill>
                <a:latin typeface="Arial Narrow" pitchFamily="34" charset="0"/>
              </a:rPr>
              <a:t> </a:t>
            </a:r>
            <a:r>
              <a:rPr lang="en-US" sz="1600" b="1" dirty="0" err="1">
                <a:solidFill>
                  <a:schemeClr val="tx1"/>
                </a:solidFill>
                <a:latin typeface="Arial Narrow" pitchFamily="34" charset="0"/>
              </a:rPr>
              <a:t>chequeNo</a:t>
            </a:r>
            <a:r>
              <a:rPr lang="en-US" sz="1600" b="1" dirty="0">
                <a:solidFill>
                  <a:schemeClr val="tx1"/>
                </a:solidFill>
                <a:latin typeface="Arial Narrow" pitchFamily="34" charset="0"/>
              </a:rPr>
              <a:t>)</a:t>
            </a: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	// Logic to stop cheque payment</a:t>
            </a:r>
          </a:p>
          <a:p>
            <a:pPr lvl="1" algn="l">
              <a:defRPr/>
            </a:pPr>
            <a:r>
              <a:rPr lang="en-US" sz="1600" dirty="0">
                <a:solidFill>
                  <a:schemeClr val="tx1"/>
                </a:solidFill>
                <a:latin typeface="Arial Narrow" pitchFamily="34" charset="0"/>
              </a:rPr>
              <a:t>	…………………</a:t>
            </a:r>
          </a:p>
          <a:p>
            <a:pPr lvl="1" algn="l">
              <a:defRPr/>
            </a:pPr>
            <a:r>
              <a:rPr lang="en-US" sz="1600" dirty="0">
                <a:solidFill>
                  <a:schemeClr val="tx1"/>
                </a:solidFill>
                <a:latin typeface="Arial Narrow" pitchFamily="34" charset="0"/>
              </a:rPr>
              <a:t>}</a:t>
            </a:r>
          </a:p>
          <a:p>
            <a:pPr algn="l">
              <a:defRPr/>
            </a:pPr>
            <a:r>
              <a:rPr lang="en-US" sz="1600" dirty="0">
                <a:solidFill>
                  <a:schemeClr val="tx1"/>
                </a:solidFill>
                <a:latin typeface="Arial Narrow" pitchFamily="34" charset="0"/>
              </a:rPr>
              <a:t>}</a:t>
            </a:r>
          </a:p>
        </p:txBody>
      </p:sp>
    </p:spTree>
    <p:extLst>
      <p:ext uri="{BB962C8B-B14F-4D97-AF65-F5344CB8AC3E}">
        <p14:creationId xmlns:p14="http://schemas.microsoft.com/office/powerpoint/2010/main" val="184273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7337-942D-4D6C-880D-276C289C2205}"/>
              </a:ext>
            </a:extLst>
          </p:cNvPr>
          <p:cNvSpPr>
            <a:spLocks noGrp="1"/>
          </p:cNvSpPr>
          <p:nvPr>
            <p:ph type="title"/>
          </p:nvPr>
        </p:nvSpPr>
        <p:spPr/>
        <p:txBody>
          <a:bodyPr/>
          <a:lstStyle/>
          <a:p>
            <a:r>
              <a:rPr lang="en-US" dirty="0"/>
              <a:t>Advices</a:t>
            </a:r>
            <a:endParaRPr lang="en-IN" dirty="0"/>
          </a:p>
        </p:txBody>
      </p:sp>
      <p:sp>
        <p:nvSpPr>
          <p:cNvPr id="4" name="Rectangle 3">
            <a:extLst>
              <a:ext uri="{FF2B5EF4-FFF2-40B4-BE49-F238E27FC236}">
                <a16:creationId xmlns:a16="http://schemas.microsoft.com/office/drawing/2014/main" id="{78C03329-3B49-4620-AFEE-CF687646548E}"/>
              </a:ext>
            </a:extLst>
          </p:cNvPr>
          <p:cNvSpPr/>
          <p:nvPr/>
        </p:nvSpPr>
        <p:spPr>
          <a:xfrm>
            <a:off x="584200" y="1229896"/>
            <a:ext cx="8153400" cy="5262979"/>
          </a:xfrm>
          <a:prstGeom prst="rect">
            <a:avLst/>
          </a:prstGeom>
        </p:spPr>
        <p:txBody>
          <a:bodyPr>
            <a:spAutoFit/>
          </a:bodyPr>
          <a:lstStyle/>
          <a:p>
            <a:pPr algn="l">
              <a:defRPr/>
            </a:pPr>
            <a:r>
              <a:rPr lang="en-US" sz="1400" dirty="0">
                <a:solidFill>
                  <a:schemeClr val="tx1"/>
                </a:solidFill>
                <a:latin typeface="+mn-lt"/>
              </a:rPr>
              <a:t>Around type of advice…</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LogAdvice</a:t>
            </a:r>
            <a:r>
              <a:rPr lang="en-US" sz="1400" dirty="0">
                <a:solidFill>
                  <a:schemeClr val="tx1"/>
                </a:solidFill>
                <a:latin typeface="Arial Narrow" pitchFamily="34" charset="0"/>
              </a:rPr>
              <a:t>{</a:t>
            </a:r>
          </a:p>
          <a:p>
            <a:pPr algn="l">
              <a:defRPr/>
            </a:pPr>
            <a:endParaRPr lang="en-US" sz="1400" b="1" dirty="0">
              <a:solidFill>
                <a:schemeClr val="tx1"/>
              </a:solidFill>
              <a:latin typeface="Arial Narrow" pitchFamily="34" charset="0"/>
            </a:endParaRPr>
          </a:p>
          <a:p>
            <a:pPr lvl="1" algn="l">
              <a:defRPr/>
            </a:pPr>
            <a:r>
              <a:rPr lang="en-US" sz="1400" dirty="0">
                <a:solidFill>
                  <a:schemeClr val="tx1"/>
                </a:solidFill>
                <a:latin typeface="Arial Narrow" pitchFamily="34" charset="0"/>
              </a:rPr>
              <a:t>public Object </a:t>
            </a:r>
            <a:r>
              <a:rPr lang="en-US" sz="1400" b="1" dirty="0">
                <a:solidFill>
                  <a:schemeClr val="tx1"/>
                </a:solidFill>
                <a:latin typeface="Arial Narrow" pitchFamily="34" charset="0"/>
              </a:rPr>
              <a:t>log(</a:t>
            </a:r>
            <a:r>
              <a:rPr lang="en-US" sz="1400" b="1" dirty="0" err="1">
                <a:solidFill>
                  <a:schemeClr val="tx1"/>
                </a:solidFill>
                <a:latin typeface="Arial Narrow" pitchFamily="34" charset="0"/>
              </a:rPr>
              <a:t>ProceedingJoinPoint</a:t>
            </a:r>
            <a:r>
              <a:rPr lang="en-US" sz="1400" b="1" dirty="0">
                <a:solidFill>
                  <a:schemeClr val="tx1"/>
                </a:solidFill>
                <a:latin typeface="Arial Narrow" pitchFamily="34" charset="0"/>
              </a:rPr>
              <a:t> call) </a:t>
            </a:r>
            <a:r>
              <a:rPr lang="en-US" sz="1400" dirty="0">
                <a:solidFill>
                  <a:schemeClr val="tx1"/>
                </a:solidFill>
                <a:latin typeface="Arial Narrow" pitchFamily="34" charset="0"/>
              </a:rPr>
              <a:t>throws </a:t>
            </a:r>
            <a:r>
              <a:rPr lang="en-US" sz="1400" dirty="0" err="1">
                <a:solidFill>
                  <a:schemeClr val="tx1"/>
                </a:solidFill>
                <a:latin typeface="Arial Narrow" pitchFamily="34" charset="0"/>
              </a:rPr>
              <a:t>Throwable</a:t>
            </a:r>
            <a:r>
              <a:rPr lang="en-US" sz="1400" dirty="0">
                <a:solidFill>
                  <a:schemeClr val="tx1"/>
                </a:solidFill>
                <a:latin typeface="Arial Narrow" pitchFamily="34" charset="0"/>
              </a:rPr>
              <a:t> {</a:t>
            </a:r>
          </a:p>
          <a:p>
            <a:pPr lvl="1" algn="l">
              <a:defRPr/>
            </a:pPr>
            <a:endParaRPr lang="en-US" sz="1400" b="1" dirty="0">
              <a:solidFill>
                <a:schemeClr val="tx1"/>
              </a:solidFill>
              <a:latin typeface="Arial Narrow" pitchFamily="34" charset="0"/>
            </a:endParaRPr>
          </a:p>
          <a:p>
            <a:pPr lvl="2" algn="l">
              <a:defRPr/>
            </a:pPr>
            <a:r>
              <a:rPr lang="en-US" sz="1400" dirty="0" err="1">
                <a:solidFill>
                  <a:schemeClr val="tx1"/>
                </a:solidFill>
                <a:latin typeface="Arial Narrow" pitchFamily="34" charset="0"/>
              </a:rPr>
              <a:t>System.</a:t>
            </a:r>
            <a:r>
              <a:rPr lang="en-US" sz="1400" i="1" dirty="0" err="1">
                <a:solidFill>
                  <a:schemeClr val="tx1"/>
                </a:solidFill>
                <a:latin typeface="Arial Narrow" pitchFamily="34" charset="0"/>
              </a:rPr>
              <a:t>out.println</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nfrom</a:t>
            </a:r>
            <a:r>
              <a:rPr lang="en-US" sz="1400" i="1" dirty="0">
                <a:solidFill>
                  <a:schemeClr val="tx1"/>
                </a:solidFill>
                <a:latin typeface="Arial Narrow" pitchFamily="34" charset="0"/>
              </a:rPr>
              <a:t> logging aspect: before method  call</a:t>
            </a:r>
            <a:r>
              <a:rPr lang="en-US" sz="1400" dirty="0">
                <a:solidFill>
                  <a:schemeClr val="tx1"/>
                </a:solidFill>
                <a:latin typeface="Arial Narrow" pitchFamily="34" charset="0"/>
              </a:rPr>
              <a:t>");</a:t>
            </a:r>
          </a:p>
          <a:p>
            <a:pPr lvl="2"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Object point = </a:t>
            </a:r>
            <a:r>
              <a:rPr lang="en-US" sz="1400" b="1" dirty="0" err="1">
                <a:solidFill>
                  <a:schemeClr val="tx1"/>
                </a:solidFill>
                <a:latin typeface="Arial Narrow" pitchFamily="34" charset="0"/>
              </a:rPr>
              <a:t>call.proceed</a:t>
            </a:r>
            <a:r>
              <a:rPr lang="en-US" sz="1400" b="1" dirty="0">
                <a:solidFill>
                  <a:schemeClr val="tx1"/>
                </a:solidFill>
                <a:latin typeface="Arial Narrow" pitchFamily="34" charset="0"/>
              </a:rPr>
              <a:t>(); </a:t>
            </a:r>
            <a:r>
              <a:rPr lang="en-US" sz="1400" dirty="0">
                <a:solidFill>
                  <a:schemeClr val="tx1"/>
                </a:solidFill>
                <a:latin typeface="Arial Narrow" pitchFamily="34" charset="0"/>
              </a:rPr>
              <a:t>// Actual method call</a:t>
            </a:r>
          </a:p>
          <a:p>
            <a:pPr lvl="2" algn="l">
              <a:defRPr/>
            </a:pPr>
            <a:endParaRPr lang="en-US" sz="1400" dirty="0">
              <a:solidFill>
                <a:schemeClr val="tx1"/>
              </a:solidFill>
              <a:latin typeface="Arial Narrow" pitchFamily="34" charset="0"/>
            </a:endParaRPr>
          </a:p>
          <a:p>
            <a:pPr lvl="2" algn="l">
              <a:defRPr/>
            </a:pPr>
            <a:r>
              <a:rPr lang="en-US" sz="1400" dirty="0" err="1">
                <a:solidFill>
                  <a:schemeClr val="tx1"/>
                </a:solidFill>
                <a:latin typeface="Arial Narrow" pitchFamily="34" charset="0"/>
              </a:rPr>
              <a:t>System.</a:t>
            </a:r>
            <a:r>
              <a:rPr lang="en-US" sz="1400" i="1" dirty="0" err="1">
                <a:solidFill>
                  <a:schemeClr val="tx1"/>
                </a:solidFill>
                <a:latin typeface="Arial Narrow" pitchFamily="34" charset="0"/>
              </a:rPr>
              <a:t>out.println</a:t>
            </a:r>
            <a:r>
              <a:rPr lang="en-US" sz="1400" i="1" dirty="0">
                <a:solidFill>
                  <a:schemeClr val="tx1"/>
                </a:solidFill>
                <a:latin typeface="Arial Narrow" pitchFamily="34" charset="0"/>
              </a:rPr>
              <a:t>("from logging aspect: after method call</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return point;</a:t>
            </a:r>
          </a:p>
          <a:p>
            <a:pPr lvl="1" algn="l">
              <a:defRPr/>
            </a:pPr>
            <a:r>
              <a:rPr lang="en-US" sz="1400" dirty="0">
                <a:solidFill>
                  <a:schemeClr val="tx1"/>
                </a:solidFill>
                <a:latin typeface="Arial Narrow" pitchFamily="34" charset="0"/>
              </a:rPr>
              <a:t>}</a:t>
            </a:r>
          </a:p>
          <a:p>
            <a:pPr algn="l">
              <a:defRPr/>
            </a:pPr>
            <a:r>
              <a:rPr lang="en-US" sz="1400"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mn-lt"/>
              </a:rPr>
              <a:t>Configuration in XML…</a:t>
            </a:r>
          </a:p>
          <a:p>
            <a:pPr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aop:config</a:t>
            </a:r>
            <a:r>
              <a:rPr lang="en-US" sz="1400" dirty="0">
                <a:solidFill>
                  <a:schemeClr val="tx1"/>
                </a:solidFill>
                <a:latin typeface="Arial Narrow" pitchFamily="34" charset="0"/>
              </a:rPr>
              <a:t>&gt;     </a:t>
            </a:r>
          </a:p>
          <a:p>
            <a:pPr lvl="1"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aop:aspect</a:t>
            </a:r>
            <a:r>
              <a:rPr lang="en-US" sz="1400" dirty="0">
                <a:solidFill>
                  <a:schemeClr val="tx1"/>
                </a:solidFill>
                <a:latin typeface="Arial Narrow" pitchFamily="34" charset="0"/>
              </a:rPr>
              <a:t> ref="</a:t>
            </a:r>
            <a:r>
              <a:rPr lang="en-US" sz="1400" dirty="0" err="1">
                <a:solidFill>
                  <a:schemeClr val="tx1"/>
                </a:solidFill>
                <a:latin typeface="Arial Narrow" pitchFamily="34" charset="0"/>
              </a:rPr>
              <a:t>loggingInterceptor</a:t>
            </a:r>
            <a:r>
              <a:rPr lang="en-US" sz="1400" dirty="0">
                <a:solidFill>
                  <a:schemeClr val="tx1"/>
                </a:solidFill>
                <a:latin typeface="Arial Narrow" pitchFamily="34" charset="0"/>
              </a:rPr>
              <a:t>"&gt;</a:t>
            </a:r>
          </a:p>
          <a:p>
            <a:pPr lvl="2"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aop:pointcut</a:t>
            </a:r>
            <a:r>
              <a:rPr lang="en-US" sz="1400" dirty="0">
                <a:solidFill>
                  <a:schemeClr val="tx1"/>
                </a:solidFill>
                <a:latin typeface="Arial Narrow" pitchFamily="34" charset="0"/>
              </a:rPr>
              <a:t> id=“pointcut1" expression="</a:t>
            </a:r>
            <a:r>
              <a:rPr lang="en-US" sz="1400" b="1" dirty="0">
                <a:solidFill>
                  <a:schemeClr val="tx1"/>
                </a:solidFill>
                <a:latin typeface="Arial Narrow" pitchFamily="34" charset="0"/>
              </a:rPr>
              <a:t>execution(* pack_40_aop.*.a*(..))</a:t>
            </a:r>
            <a:r>
              <a:rPr lang="en-US" sz="1400" dirty="0">
                <a:solidFill>
                  <a:schemeClr val="tx1"/>
                </a:solidFill>
                <a:latin typeface="Arial Narrow" pitchFamily="34" charset="0"/>
              </a:rPr>
              <a:t>" /&gt;</a:t>
            </a:r>
          </a:p>
          <a:p>
            <a:pPr lvl="2"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aop:around</a:t>
            </a:r>
            <a:r>
              <a:rPr lang="en-US" sz="1400" dirty="0">
                <a:solidFill>
                  <a:schemeClr val="tx1"/>
                </a:solidFill>
                <a:latin typeface="Arial Narrow" pitchFamily="34" charset="0"/>
              </a:rPr>
              <a:t> </a:t>
            </a:r>
            <a:r>
              <a:rPr lang="en-US" sz="1400" dirty="0" err="1">
                <a:solidFill>
                  <a:schemeClr val="tx1"/>
                </a:solidFill>
                <a:latin typeface="Arial Narrow" pitchFamily="34" charset="0"/>
              </a:rPr>
              <a:t>pointcut</a:t>
            </a:r>
            <a:r>
              <a:rPr lang="en-US" sz="1400" dirty="0">
                <a:solidFill>
                  <a:schemeClr val="tx1"/>
                </a:solidFill>
                <a:latin typeface="Arial Narrow" pitchFamily="34" charset="0"/>
              </a:rPr>
              <a:t>-ref=“pointcut1" method="log" /&gt;</a:t>
            </a:r>
          </a:p>
          <a:p>
            <a:pPr lvl="1"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aop:aspect</a:t>
            </a:r>
            <a:r>
              <a:rPr lang="en-US" sz="1400" dirty="0">
                <a:solidFill>
                  <a:schemeClr val="tx1"/>
                </a:solidFill>
                <a:latin typeface="Arial Narrow" pitchFamily="34" charset="0"/>
              </a:rPr>
              <a:t>&gt;</a:t>
            </a:r>
          </a:p>
          <a:p>
            <a:pPr algn="l">
              <a:defRPr/>
            </a:pPr>
            <a:r>
              <a:rPr lang="en-US" sz="1400" dirty="0">
                <a:solidFill>
                  <a:schemeClr val="tx1"/>
                </a:solidFill>
                <a:latin typeface="Arial Narrow" pitchFamily="34" charset="0"/>
              </a:rPr>
              <a:t>&lt;/</a:t>
            </a:r>
            <a:r>
              <a:rPr lang="en-US" sz="1400" dirty="0" err="1">
                <a:solidFill>
                  <a:schemeClr val="tx1"/>
                </a:solidFill>
                <a:latin typeface="Arial Narrow" pitchFamily="34" charset="0"/>
              </a:rPr>
              <a:t>aop:config</a:t>
            </a:r>
            <a:r>
              <a:rPr lang="en-US" sz="1400" dirty="0">
                <a:solidFill>
                  <a:schemeClr val="tx1"/>
                </a:solidFill>
                <a:latin typeface="Arial Narrow" pitchFamily="34" charset="0"/>
              </a:rPr>
              <a:t>&gt;</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Arial Narrow" pitchFamily="34" charset="0"/>
              </a:rPr>
              <a:t>&lt;bean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loggingInterceptor</a:t>
            </a:r>
            <a:r>
              <a:rPr lang="en-US" sz="1400" i="1" dirty="0">
                <a:solidFill>
                  <a:schemeClr val="tx1"/>
                </a:solidFill>
                <a:latin typeface="Arial Narrow" pitchFamily="34" charset="0"/>
              </a:rPr>
              <a:t>" class="pack_40_aop.LogAdvice" /&gt;</a:t>
            </a:r>
            <a:endParaRPr lang="en-US" sz="1400" dirty="0">
              <a:solidFill>
                <a:schemeClr val="tx1"/>
              </a:solidFill>
              <a:latin typeface="Arial Narrow" pitchFamily="34" charset="0"/>
            </a:endParaRPr>
          </a:p>
        </p:txBody>
      </p:sp>
      <p:sp>
        <p:nvSpPr>
          <p:cNvPr id="5" name="Rectangular Callout 5">
            <a:extLst>
              <a:ext uri="{FF2B5EF4-FFF2-40B4-BE49-F238E27FC236}">
                <a16:creationId xmlns:a16="http://schemas.microsoft.com/office/drawing/2014/main" id="{E1D344A1-35DA-487F-9CE1-E49DFA0AD5F8}"/>
              </a:ext>
            </a:extLst>
          </p:cNvPr>
          <p:cNvSpPr/>
          <p:nvPr/>
        </p:nvSpPr>
        <p:spPr bwMode="auto">
          <a:xfrm>
            <a:off x="5791200" y="4343400"/>
            <a:ext cx="2819400" cy="609600"/>
          </a:xfrm>
          <a:prstGeom prst="wedgeRectCallout">
            <a:avLst>
              <a:gd name="adj1" fmla="val -20833"/>
              <a:gd name="adj2" fmla="val 73611"/>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800" dirty="0" err="1">
                <a:solidFill>
                  <a:schemeClr val="tx1"/>
                </a:solidFill>
                <a:latin typeface="+mn-lt"/>
              </a:rPr>
              <a:t>Pointcut</a:t>
            </a:r>
            <a:r>
              <a:rPr lang="en-US" sz="1800" dirty="0">
                <a:solidFill>
                  <a:schemeClr val="tx1"/>
                </a:solidFill>
                <a:latin typeface="+mn-lt"/>
              </a:rPr>
              <a:t>: Predicate deciding </a:t>
            </a:r>
            <a:r>
              <a:rPr lang="en-US" sz="1800" dirty="0" err="1">
                <a:solidFill>
                  <a:schemeClr val="tx1"/>
                </a:solidFill>
                <a:latin typeface="+mn-lt"/>
              </a:rPr>
              <a:t>joinpoint</a:t>
            </a:r>
            <a:r>
              <a:rPr lang="en-US" sz="1800" dirty="0">
                <a:solidFill>
                  <a:schemeClr val="tx1"/>
                </a:solidFill>
                <a:latin typeface="+mn-lt"/>
              </a:rPr>
              <a:t> targets</a:t>
            </a:r>
          </a:p>
        </p:txBody>
      </p:sp>
      <p:cxnSp>
        <p:nvCxnSpPr>
          <p:cNvPr id="6" name="Straight Arrow Connector 20">
            <a:extLst>
              <a:ext uri="{FF2B5EF4-FFF2-40B4-BE49-F238E27FC236}">
                <a16:creationId xmlns:a16="http://schemas.microsoft.com/office/drawing/2014/main" id="{1F1358CA-5E33-4025-943C-CD384CA8912B}"/>
              </a:ext>
            </a:extLst>
          </p:cNvPr>
          <p:cNvCxnSpPr>
            <a:cxnSpLocks noChangeShapeType="1"/>
          </p:cNvCxnSpPr>
          <p:nvPr/>
        </p:nvCxnSpPr>
        <p:spPr bwMode="auto">
          <a:xfrm rot="5400000" flipH="1" flipV="1">
            <a:off x="1943100" y="5219700"/>
            <a:ext cx="1219200"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22">
            <a:extLst>
              <a:ext uri="{FF2B5EF4-FFF2-40B4-BE49-F238E27FC236}">
                <a16:creationId xmlns:a16="http://schemas.microsoft.com/office/drawing/2014/main" id="{1AA52DD4-80A0-4C8D-869E-029B2798C158}"/>
              </a:ext>
            </a:extLst>
          </p:cNvPr>
          <p:cNvCxnSpPr>
            <a:cxnSpLocks noChangeShapeType="1"/>
          </p:cNvCxnSpPr>
          <p:nvPr/>
        </p:nvCxnSpPr>
        <p:spPr bwMode="auto">
          <a:xfrm>
            <a:off x="2514600" y="2209800"/>
            <a:ext cx="2260600" cy="313266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87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3049-0059-4E40-9451-17A86082CEE9}"/>
              </a:ext>
            </a:extLst>
          </p:cNvPr>
          <p:cNvSpPr>
            <a:spLocks noGrp="1"/>
          </p:cNvSpPr>
          <p:nvPr>
            <p:ph type="title"/>
          </p:nvPr>
        </p:nvSpPr>
        <p:spPr/>
        <p:txBody>
          <a:bodyPr/>
          <a:lstStyle/>
          <a:p>
            <a:r>
              <a:rPr lang="en-US" dirty="0"/>
              <a:t>Advices and Point Cuts using Annotations</a:t>
            </a:r>
            <a:endParaRPr lang="en-IN" dirty="0"/>
          </a:p>
        </p:txBody>
      </p:sp>
      <p:sp>
        <p:nvSpPr>
          <p:cNvPr id="4" name="Rectangle 3">
            <a:extLst>
              <a:ext uri="{FF2B5EF4-FFF2-40B4-BE49-F238E27FC236}">
                <a16:creationId xmlns:a16="http://schemas.microsoft.com/office/drawing/2014/main" id="{51035FC7-1BA8-45C5-B084-13CCEC4D0B38}"/>
              </a:ext>
            </a:extLst>
          </p:cNvPr>
          <p:cNvSpPr/>
          <p:nvPr/>
        </p:nvSpPr>
        <p:spPr>
          <a:xfrm>
            <a:off x="601133" y="1442509"/>
            <a:ext cx="8153400" cy="4832092"/>
          </a:xfrm>
          <a:prstGeom prst="rect">
            <a:avLst/>
          </a:prstGeom>
        </p:spPr>
        <p:txBody>
          <a:bodyPr>
            <a:spAutoFit/>
          </a:bodyPr>
          <a:lstStyle/>
          <a:p>
            <a:pPr algn="l">
              <a:defRPr/>
            </a:pPr>
            <a:r>
              <a:rPr lang="en-US" sz="1400" dirty="0">
                <a:solidFill>
                  <a:schemeClr val="tx1"/>
                </a:solidFill>
                <a:latin typeface="+mn-lt"/>
              </a:rPr>
              <a:t>Around type of advice…</a:t>
            </a:r>
          </a:p>
          <a:p>
            <a:pPr algn="l">
              <a:defRPr/>
            </a:pPr>
            <a:r>
              <a:rPr lang="en-US" sz="1400" b="1" dirty="0">
                <a:solidFill>
                  <a:schemeClr val="tx1"/>
                </a:solidFill>
                <a:latin typeface="Arial Narrow" pitchFamily="34" charset="0"/>
              </a:rPr>
              <a:t>@Aspect</a:t>
            </a:r>
          </a:p>
          <a:p>
            <a:pPr algn="l">
              <a:defRPr/>
            </a:pPr>
            <a:r>
              <a:rPr lang="en-US" sz="1400" dirty="0">
                <a:solidFill>
                  <a:schemeClr val="tx1"/>
                </a:solidFill>
                <a:latin typeface="Arial Narrow" pitchFamily="34" charset="0"/>
              </a:rPr>
              <a:t>public class </a:t>
            </a:r>
            <a:r>
              <a:rPr lang="en-US" sz="1400" dirty="0" err="1">
                <a:solidFill>
                  <a:schemeClr val="tx1"/>
                </a:solidFill>
                <a:latin typeface="Arial Narrow" pitchFamily="34" charset="0"/>
              </a:rPr>
              <a:t>LogAdvice</a:t>
            </a:r>
            <a:r>
              <a:rPr lang="en-US" sz="1400" dirty="0">
                <a:solidFill>
                  <a:schemeClr val="tx1"/>
                </a:solidFill>
                <a:latin typeface="Arial Narrow" pitchFamily="34" charset="0"/>
              </a:rPr>
              <a:t>{</a:t>
            </a:r>
          </a:p>
          <a:p>
            <a:pPr algn="l">
              <a:defRPr/>
            </a:pPr>
            <a:endParaRPr lang="en-US" sz="1400" b="1" dirty="0">
              <a:solidFill>
                <a:schemeClr val="tx1"/>
              </a:solidFill>
              <a:latin typeface="Arial Narrow" pitchFamily="34" charset="0"/>
            </a:endParaRPr>
          </a:p>
          <a:p>
            <a:pPr algn="l">
              <a:defRPr/>
            </a:pPr>
            <a:r>
              <a:rPr lang="en-US" sz="1400" b="1" dirty="0">
                <a:solidFill>
                  <a:schemeClr val="tx1"/>
                </a:solidFill>
                <a:latin typeface="Arial Narrow" pitchFamily="34" charset="0"/>
              </a:rPr>
              <a:t>	@Around (“execution(* pack_40_aop.*.a*(..))")</a:t>
            </a:r>
          </a:p>
          <a:p>
            <a:pPr lvl="1" algn="l">
              <a:defRPr/>
            </a:pPr>
            <a:r>
              <a:rPr lang="en-US" sz="1400" dirty="0">
                <a:solidFill>
                  <a:schemeClr val="tx1"/>
                </a:solidFill>
                <a:latin typeface="Arial Narrow" pitchFamily="34" charset="0"/>
              </a:rPr>
              <a:t>public Object </a:t>
            </a:r>
            <a:r>
              <a:rPr lang="en-US" sz="1400" dirty="0" err="1">
                <a:solidFill>
                  <a:schemeClr val="tx1"/>
                </a:solidFill>
                <a:latin typeface="Arial Narrow" pitchFamily="34" charset="0"/>
              </a:rPr>
              <a:t>logMessage</a:t>
            </a:r>
            <a:r>
              <a:rPr lang="en-US" sz="1400" dirty="0">
                <a:solidFill>
                  <a:schemeClr val="tx1"/>
                </a:solidFill>
                <a:latin typeface="Arial Narrow" pitchFamily="34" charset="0"/>
              </a:rPr>
              <a:t>(</a:t>
            </a:r>
            <a:r>
              <a:rPr lang="en-US" sz="1400" dirty="0" err="1">
                <a:solidFill>
                  <a:schemeClr val="tx1"/>
                </a:solidFill>
                <a:latin typeface="Arial Narrow" pitchFamily="34" charset="0"/>
              </a:rPr>
              <a:t>ProceedingJoinPoint</a:t>
            </a:r>
            <a:r>
              <a:rPr lang="en-US" sz="1400" dirty="0">
                <a:solidFill>
                  <a:schemeClr val="tx1"/>
                </a:solidFill>
                <a:latin typeface="Arial Narrow" pitchFamily="34" charset="0"/>
              </a:rPr>
              <a:t> call) throws </a:t>
            </a:r>
            <a:r>
              <a:rPr lang="en-US" sz="1400" dirty="0" err="1">
                <a:solidFill>
                  <a:schemeClr val="tx1"/>
                </a:solidFill>
                <a:latin typeface="Arial Narrow" pitchFamily="34" charset="0"/>
              </a:rPr>
              <a:t>Throwable</a:t>
            </a:r>
            <a:r>
              <a:rPr lang="en-US" sz="1400" dirty="0">
                <a:solidFill>
                  <a:schemeClr val="tx1"/>
                </a:solidFill>
                <a:latin typeface="Arial Narrow" pitchFamily="34" charset="0"/>
              </a:rPr>
              <a:t> {</a:t>
            </a:r>
          </a:p>
          <a:p>
            <a:pPr lvl="1" algn="l">
              <a:defRPr/>
            </a:pPr>
            <a:endParaRPr lang="en-US" sz="1400" b="1" dirty="0">
              <a:solidFill>
                <a:schemeClr val="tx1"/>
              </a:solidFill>
              <a:latin typeface="Arial Narrow" pitchFamily="34" charset="0"/>
            </a:endParaRPr>
          </a:p>
          <a:p>
            <a:pPr lvl="2" algn="l">
              <a:defRPr/>
            </a:pPr>
            <a:r>
              <a:rPr lang="en-US" sz="1400" dirty="0" err="1">
                <a:solidFill>
                  <a:schemeClr val="tx1"/>
                </a:solidFill>
                <a:latin typeface="Arial Narrow" pitchFamily="34" charset="0"/>
              </a:rPr>
              <a:t>System.</a:t>
            </a:r>
            <a:r>
              <a:rPr lang="en-US" sz="1400" i="1" dirty="0" err="1">
                <a:solidFill>
                  <a:schemeClr val="tx1"/>
                </a:solidFill>
                <a:latin typeface="Arial Narrow" pitchFamily="34" charset="0"/>
              </a:rPr>
              <a:t>out.println</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nfrom</a:t>
            </a:r>
            <a:r>
              <a:rPr lang="en-US" sz="1400" i="1" dirty="0">
                <a:solidFill>
                  <a:schemeClr val="tx1"/>
                </a:solidFill>
                <a:latin typeface="Arial Narrow" pitchFamily="34" charset="0"/>
              </a:rPr>
              <a:t> logging aspect: before method  call</a:t>
            </a:r>
            <a:r>
              <a:rPr lang="en-US" sz="1400" dirty="0">
                <a:solidFill>
                  <a:schemeClr val="tx1"/>
                </a:solidFill>
                <a:latin typeface="Arial Narrow" pitchFamily="34" charset="0"/>
              </a:rPr>
              <a:t>");</a:t>
            </a:r>
          </a:p>
          <a:p>
            <a:pPr lvl="2" algn="l">
              <a:defRPr/>
            </a:pPr>
            <a:endParaRPr lang="en-US" sz="1400" dirty="0">
              <a:solidFill>
                <a:schemeClr val="tx1"/>
              </a:solidFill>
              <a:latin typeface="Arial Narrow" pitchFamily="34" charset="0"/>
            </a:endParaRPr>
          </a:p>
          <a:p>
            <a:pPr lvl="2" algn="l">
              <a:defRPr/>
            </a:pPr>
            <a:r>
              <a:rPr lang="en-US" sz="1400" dirty="0">
                <a:solidFill>
                  <a:schemeClr val="tx1"/>
                </a:solidFill>
                <a:latin typeface="Arial Narrow" pitchFamily="34" charset="0"/>
              </a:rPr>
              <a:t>Object point = </a:t>
            </a:r>
            <a:r>
              <a:rPr lang="en-US" sz="1400" b="1" dirty="0" err="1">
                <a:solidFill>
                  <a:schemeClr val="tx1"/>
                </a:solidFill>
                <a:latin typeface="Arial Narrow" pitchFamily="34" charset="0"/>
              </a:rPr>
              <a:t>call.proceed</a:t>
            </a:r>
            <a:r>
              <a:rPr lang="en-US" sz="1400" b="1" dirty="0">
                <a:solidFill>
                  <a:schemeClr val="tx1"/>
                </a:solidFill>
                <a:latin typeface="Arial Narrow" pitchFamily="34" charset="0"/>
              </a:rPr>
              <a:t>(); </a:t>
            </a:r>
            <a:r>
              <a:rPr lang="en-US" sz="1400" dirty="0">
                <a:solidFill>
                  <a:schemeClr val="tx1"/>
                </a:solidFill>
                <a:latin typeface="Arial Narrow" pitchFamily="34" charset="0"/>
              </a:rPr>
              <a:t>// Actual method call</a:t>
            </a:r>
          </a:p>
          <a:p>
            <a:pPr lvl="2" algn="l">
              <a:defRPr/>
            </a:pPr>
            <a:endParaRPr lang="en-US" sz="1400" dirty="0">
              <a:solidFill>
                <a:schemeClr val="tx1"/>
              </a:solidFill>
              <a:latin typeface="Arial Narrow" pitchFamily="34" charset="0"/>
            </a:endParaRPr>
          </a:p>
          <a:p>
            <a:pPr lvl="2" algn="l">
              <a:defRPr/>
            </a:pPr>
            <a:r>
              <a:rPr lang="en-US" sz="1400" dirty="0" err="1">
                <a:solidFill>
                  <a:schemeClr val="tx1"/>
                </a:solidFill>
                <a:latin typeface="Arial Narrow" pitchFamily="34" charset="0"/>
              </a:rPr>
              <a:t>System.</a:t>
            </a:r>
            <a:r>
              <a:rPr lang="en-US" sz="1400" i="1" dirty="0" err="1">
                <a:solidFill>
                  <a:schemeClr val="tx1"/>
                </a:solidFill>
                <a:latin typeface="Arial Narrow" pitchFamily="34" charset="0"/>
              </a:rPr>
              <a:t>out.println</a:t>
            </a:r>
            <a:r>
              <a:rPr lang="en-US" sz="1400" i="1" dirty="0">
                <a:solidFill>
                  <a:schemeClr val="tx1"/>
                </a:solidFill>
                <a:latin typeface="Arial Narrow" pitchFamily="34" charset="0"/>
              </a:rPr>
              <a:t>("from logging aspect: after method call</a:t>
            </a:r>
            <a:r>
              <a:rPr lang="en-US" sz="1400" dirty="0">
                <a:solidFill>
                  <a:schemeClr val="tx1"/>
                </a:solidFill>
                <a:latin typeface="Arial Narrow" pitchFamily="34" charset="0"/>
              </a:rPr>
              <a:t>");</a:t>
            </a:r>
          </a:p>
          <a:p>
            <a:pPr lvl="2" algn="l">
              <a:defRPr/>
            </a:pPr>
            <a:r>
              <a:rPr lang="en-US" sz="1400" dirty="0">
                <a:solidFill>
                  <a:schemeClr val="tx1"/>
                </a:solidFill>
                <a:latin typeface="Arial Narrow" pitchFamily="34" charset="0"/>
              </a:rPr>
              <a:t>return point;</a:t>
            </a:r>
          </a:p>
          <a:p>
            <a:pPr lvl="1" algn="l">
              <a:defRPr/>
            </a:pPr>
            <a:r>
              <a:rPr lang="en-US" sz="1400" dirty="0">
                <a:solidFill>
                  <a:schemeClr val="tx1"/>
                </a:solidFill>
                <a:latin typeface="Arial Narrow" pitchFamily="34" charset="0"/>
              </a:rPr>
              <a:t>}</a:t>
            </a:r>
          </a:p>
          <a:p>
            <a:pPr algn="l">
              <a:defRPr/>
            </a:pPr>
            <a:r>
              <a:rPr lang="en-US" sz="1400" dirty="0">
                <a:solidFill>
                  <a:schemeClr val="tx1"/>
                </a:solidFill>
                <a:latin typeface="Arial Narrow" pitchFamily="34" charset="0"/>
              </a:rPr>
              <a:t>}</a:t>
            </a:r>
          </a:p>
          <a:p>
            <a:pPr algn="l">
              <a:defRPr/>
            </a:pPr>
            <a:endParaRPr lang="en-US" sz="1400" dirty="0">
              <a:solidFill>
                <a:schemeClr val="tx1"/>
              </a:solidFill>
              <a:latin typeface="Arial Narrow" pitchFamily="34" charset="0"/>
            </a:endParaRPr>
          </a:p>
          <a:p>
            <a:pPr algn="l">
              <a:defRPr/>
            </a:pPr>
            <a:r>
              <a:rPr lang="en-US" sz="1400" dirty="0">
                <a:solidFill>
                  <a:schemeClr val="tx1"/>
                </a:solidFill>
                <a:latin typeface="+mn-lt"/>
              </a:rPr>
              <a:t>Configuration in XML…</a:t>
            </a:r>
          </a:p>
          <a:p>
            <a:pPr algn="l">
              <a:defRPr/>
            </a:pPr>
            <a:endParaRPr lang="en-US" sz="1400" b="1" dirty="0">
              <a:solidFill>
                <a:schemeClr val="tx1"/>
              </a:solidFill>
              <a:latin typeface="Arial Narrow" pitchFamily="34" charset="0"/>
            </a:endParaRPr>
          </a:p>
          <a:p>
            <a:pPr algn="l">
              <a:defRPr/>
            </a:pPr>
            <a:r>
              <a:rPr lang="en-US" sz="1400" b="1" dirty="0">
                <a:solidFill>
                  <a:schemeClr val="tx1"/>
                </a:solidFill>
                <a:latin typeface="Arial Narrow" pitchFamily="34" charset="0"/>
              </a:rPr>
              <a:t>&lt;</a:t>
            </a:r>
            <a:r>
              <a:rPr lang="en-US" sz="1400" b="1" dirty="0" err="1">
                <a:solidFill>
                  <a:schemeClr val="tx1"/>
                </a:solidFill>
                <a:latin typeface="Arial Narrow" pitchFamily="34" charset="0"/>
              </a:rPr>
              <a:t>aop:aspectj-autoproxy</a:t>
            </a:r>
            <a:r>
              <a:rPr lang="en-US" sz="1400" b="1" dirty="0">
                <a:solidFill>
                  <a:schemeClr val="tx1"/>
                </a:solidFill>
                <a:latin typeface="Arial Narrow" pitchFamily="34" charset="0"/>
              </a:rPr>
              <a:t> /&gt;</a:t>
            </a:r>
          </a:p>
          <a:p>
            <a:pPr algn="l">
              <a:defRPr/>
            </a:pPr>
            <a:endParaRPr lang="en-US" sz="1400" b="1" dirty="0">
              <a:solidFill>
                <a:schemeClr val="tx1"/>
              </a:solidFill>
              <a:latin typeface="Arial Narrow" pitchFamily="34" charset="0"/>
            </a:endParaRPr>
          </a:p>
          <a:p>
            <a:pPr algn="l">
              <a:defRPr/>
            </a:pPr>
            <a:r>
              <a:rPr lang="en-US" sz="1400" dirty="0">
                <a:solidFill>
                  <a:schemeClr val="tx1"/>
                </a:solidFill>
                <a:latin typeface="Arial Narrow" pitchFamily="34" charset="0"/>
              </a:rPr>
              <a:t>&lt;bean id=</a:t>
            </a:r>
            <a:r>
              <a:rPr lang="en-US" sz="1400" i="1" dirty="0">
                <a:solidFill>
                  <a:schemeClr val="tx1"/>
                </a:solidFill>
                <a:latin typeface="Arial Narrow" pitchFamily="34" charset="0"/>
              </a:rPr>
              <a:t>"</a:t>
            </a:r>
            <a:r>
              <a:rPr lang="en-US" sz="1400" i="1" dirty="0" err="1">
                <a:solidFill>
                  <a:schemeClr val="tx1"/>
                </a:solidFill>
                <a:latin typeface="Arial Narrow" pitchFamily="34" charset="0"/>
              </a:rPr>
              <a:t>customerService</a:t>
            </a:r>
            <a:r>
              <a:rPr lang="en-US" sz="1400" i="1" dirty="0">
                <a:solidFill>
                  <a:schemeClr val="tx1"/>
                </a:solidFill>
                <a:latin typeface="Arial Narrow" pitchFamily="34" charset="0"/>
              </a:rPr>
              <a:t>" class="pack_40_aop.CustomerServiceImpl" /&gt;</a:t>
            </a:r>
          </a:p>
          <a:p>
            <a:pPr algn="l">
              <a:defRPr/>
            </a:pPr>
            <a:r>
              <a:rPr lang="en-US" sz="1400" dirty="0">
                <a:solidFill>
                  <a:schemeClr val="tx1"/>
                </a:solidFill>
                <a:latin typeface="Arial Narrow" pitchFamily="34" charset="0"/>
              </a:rPr>
              <a:t>&lt;bean class=</a:t>
            </a:r>
            <a:r>
              <a:rPr lang="en-US" sz="1400" i="1" dirty="0">
                <a:solidFill>
                  <a:schemeClr val="tx1"/>
                </a:solidFill>
                <a:latin typeface="Arial Narrow" pitchFamily="34" charset="0"/>
              </a:rPr>
              <a:t>"pack_40_aop.</a:t>
            </a:r>
            <a:r>
              <a:rPr lang="en-US" sz="1400" dirty="0">
                <a:solidFill>
                  <a:schemeClr val="tx1"/>
                </a:solidFill>
                <a:latin typeface="Arial Narrow" pitchFamily="34" charset="0"/>
              </a:rPr>
              <a:t> </a:t>
            </a:r>
            <a:r>
              <a:rPr lang="en-US" sz="1400" dirty="0" err="1">
                <a:solidFill>
                  <a:schemeClr val="tx1"/>
                </a:solidFill>
                <a:latin typeface="Arial Narrow" pitchFamily="34" charset="0"/>
              </a:rPr>
              <a:t>LogAdvice</a:t>
            </a:r>
            <a:r>
              <a:rPr lang="en-US" sz="1400" dirty="0">
                <a:solidFill>
                  <a:schemeClr val="tx1"/>
                </a:solidFill>
                <a:latin typeface="Arial Narrow" pitchFamily="34" charset="0"/>
              </a:rPr>
              <a:t> </a:t>
            </a:r>
            <a:r>
              <a:rPr lang="en-US" sz="1400" i="1" dirty="0">
                <a:solidFill>
                  <a:schemeClr val="tx1"/>
                </a:solidFill>
                <a:latin typeface="Arial Narrow" pitchFamily="34" charset="0"/>
              </a:rPr>
              <a:t>“ /&gt;</a:t>
            </a:r>
          </a:p>
        </p:txBody>
      </p:sp>
    </p:spTree>
    <p:extLst>
      <p:ext uri="{BB962C8B-B14F-4D97-AF65-F5344CB8AC3E}">
        <p14:creationId xmlns:p14="http://schemas.microsoft.com/office/powerpoint/2010/main" val="84050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8A68-F8BE-4AE0-B61E-9EFE11CBA3AC}"/>
              </a:ext>
            </a:extLst>
          </p:cNvPr>
          <p:cNvSpPr>
            <a:spLocks noGrp="1"/>
          </p:cNvSpPr>
          <p:nvPr>
            <p:ph type="title"/>
          </p:nvPr>
        </p:nvSpPr>
        <p:spPr/>
        <p:txBody>
          <a:bodyPr/>
          <a:lstStyle/>
          <a:p>
            <a:r>
              <a:rPr lang="en-US" dirty="0"/>
              <a:t>Ordering the Aspects</a:t>
            </a:r>
            <a:endParaRPr lang="en-IN" dirty="0"/>
          </a:p>
        </p:txBody>
      </p:sp>
      <p:sp>
        <p:nvSpPr>
          <p:cNvPr id="4" name="Text Box 2">
            <a:extLst>
              <a:ext uri="{FF2B5EF4-FFF2-40B4-BE49-F238E27FC236}">
                <a16:creationId xmlns:a16="http://schemas.microsoft.com/office/drawing/2014/main" id="{05C78E74-CB47-487E-B069-33465AAEFEAC}"/>
              </a:ext>
            </a:extLst>
          </p:cNvPr>
          <p:cNvSpPr txBox="1">
            <a:spLocks noChangeArrowheads="1"/>
          </p:cNvSpPr>
          <p:nvPr/>
        </p:nvSpPr>
        <p:spPr bwMode="auto">
          <a:xfrm>
            <a:off x="533400" y="1380067"/>
            <a:ext cx="11244618" cy="5259388"/>
          </a:xfrm>
          <a:prstGeom prst="rect">
            <a:avLst/>
          </a:prstGeom>
          <a:noFill/>
          <a:ln w="9525">
            <a:noFill/>
            <a:round/>
            <a:headEnd/>
            <a:tailEnd/>
          </a:ln>
        </p:spPr>
        <p:txBody>
          <a:bodyPr lIns="90000" tIns="46800" rIns="90000" bIns="46800"/>
          <a:lstStyle/>
          <a:p>
            <a:pPr marL="736600" lvl="1" indent="-279400" algn="just">
              <a:lnSpc>
                <a:spcPct val="86000"/>
              </a:lnSpc>
              <a:spcBef>
                <a:spcPts val="500"/>
              </a:spcBef>
              <a:buFont typeface="Arial"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Times New Roman" pitchFamily="18" charset="0"/>
              </a:rPr>
              <a:t>Aspects should be segregated advice wise.  It may be needed to have different sets of aspects at different join points in an application.  For a join point, if there are multiple aspects, their order may be relevant.</a:t>
            </a: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a:solidFill>
                <a:schemeClr val="tx1"/>
              </a:solidFill>
              <a:latin typeface="Arial Narrow" pitchFamily="34" charset="0"/>
            </a:endParaRPr>
          </a:p>
          <a:p>
            <a:pPr algn="l">
              <a:defRPr/>
            </a:pPr>
            <a:r>
              <a:rPr lang="en-US" sz="1800" dirty="0">
                <a:solidFill>
                  <a:schemeClr val="tx1"/>
                </a:solidFill>
                <a:latin typeface="Arial Narrow" pitchFamily="34" charset="0"/>
              </a:rPr>
              <a:t>	public class </a:t>
            </a:r>
            <a:r>
              <a:rPr lang="en-US" sz="1800" dirty="0" err="1">
                <a:solidFill>
                  <a:schemeClr val="tx1"/>
                </a:solidFill>
                <a:latin typeface="Arial Narrow" pitchFamily="34" charset="0"/>
              </a:rPr>
              <a:t>AuthorizationAspect</a:t>
            </a:r>
            <a:r>
              <a:rPr lang="en-US" sz="1800" dirty="0">
                <a:solidFill>
                  <a:schemeClr val="tx1"/>
                </a:solidFill>
                <a:latin typeface="Arial Narrow" pitchFamily="34" charset="0"/>
              </a:rPr>
              <a:t> implements </a:t>
            </a:r>
            <a:r>
              <a:rPr lang="en-US" sz="1800" b="1" dirty="0">
                <a:solidFill>
                  <a:schemeClr val="tx1"/>
                </a:solidFill>
                <a:latin typeface="Arial Narrow" pitchFamily="34" charset="0"/>
              </a:rPr>
              <a:t>Ordered</a:t>
            </a:r>
            <a:r>
              <a:rPr lang="en-US" sz="1800" dirty="0">
                <a:solidFill>
                  <a:schemeClr val="tx1"/>
                </a:solidFill>
                <a:latin typeface="Arial Narrow" pitchFamily="34" charset="0"/>
              </a:rPr>
              <a:t> {</a:t>
            </a:r>
          </a:p>
          <a:p>
            <a:pPr algn="l">
              <a:defRPr/>
            </a:pPr>
            <a:r>
              <a:rPr lang="en-US" sz="1800" dirty="0">
                <a:solidFill>
                  <a:schemeClr val="tx1"/>
                </a:solidFill>
                <a:latin typeface="Arial Narrow" pitchFamily="34" charset="0"/>
              </a:rPr>
              <a:t>		private </a:t>
            </a:r>
            <a:r>
              <a:rPr lang="en-US" sz="1800" dirty="0" err="1">
                <a:solidFill>
                  <a:schemeClr val="tx1"/>
                </a:solidFill>
                <a:latin typeface="Arial Narrow" pitchFamily="34" charset="0"/>
              </a:rPr>
              <a:t>int</a:t>
            </a:r>
            <a:r>
              <a:rPr lang="en-US" sz="1800" dirty="0">
                <a:solidFill>
                  <a:schemeClr val="tx1"/>
                </a:solidFill>
                <a:latin typeface="Arial Narrow" pitchFamily="34" charset="0"/>
              </a:rPr>
              <a:t> order;</a:t>
            </a:r>
          </a:p>
          <a:p>
            <a:pPr algn="l">
              <a:defRPr/>
            </a:pPr>
            <a:endParaRPr lang="en-US" sz="1800" dirty="0">
              <a:solidFill>
                <a:schemeClr val="tx1"/>
              </a:solidFill>
              <a:latin typeface="Arial Narrow" pitchFamily="34" charset="0"/>
            </a:endParaRPr>
          </a:p>
          <a:p>
            <a:pPr algn="l">
              <a:defRPr/>
            </a:pPr>
            <a:r>
              <a:rPr lang="en-US" sz="1800" dirty="0">
                <a:solidFill>
                  <a:schemeClr val="tx1"/>
                </a:solidFill>
                <a:latin typeface="Arial Narrow" pitchFamily="34" charset="0"/>
              </a:rPr>
              <a:t>		// Interface imposes implementation of this method.</a:t>
            </a:r>
          </a:p>
          <a:p>
            <a:pPr lvl="2" algn="l">
              <a:defRPr/>
            </a:pPr>
            <a:r>
              <a:rPr lang="en-US" sz="1800" dirty="0">
                <a:solidFill>
                  <a:schemeClr val="tx1"/>
                </a:solidFill>
                <a:latin typeface="Arial Narrow" pitchFamily="34" charset="0"/>
              </a:rPr>
              <a:t>public </a:t>
            </a:r>
            <a:r>
              <a:rPr lang="en-US" sz="1800" b="1" dirty="0" err="1">
                <a:solidFill>
                  <a:schemeClr val="tx1"/>
                </a:solidFill>
                <a:latin typeface="Arial Narrow" pitchFamily="34" charset="0"/>
              </a:rPr>
              <a:t>int</a:t>
            </a:r>
            <a:r>
              <a:rPr lang="en-US" sz="1800" b="1" dirty="0">
                <a:solidFill>
                  <a:schemeClr val="tx1"/>
                </a:solidFill>
                <a:latin typeface="Arial Narrow" pitchFamily="34" charset="0"/>
              </a:rPr>
              <a:t> </a:t>
            </a:r>
            <a:r>
              <a:rPr lang="en-US" sz="1800" b="1" dirty="0" err="1">
                <a:solidFill>
                  <a:schemeClr val="tx1"/>
                </a:solidFill>
                <a:latin typeface="Arial Narrow" pitchFamily="34" charset="0"/>
              </a:rPr>
              <a:t>getOrder</a:t>
            </a:r>
            <a:r>
              <a:rPr lang="en-US" sz="1800" b="1" dirty="0">
                <a:solidFill>
                  <a:schemeClr val="tx1"/>
                </a:solidFill>
                <a:latin typeface="Arial Narrow" pitchFamily="34" charset="0"/>
              </a:rPr>
              <a:t>() </a:t>
            </a:r>
            <a:r>
              <a:rPr lang="en-US" sz="1800" dirty="0">
                <a:solidFill>
                  <a:schemeClr val="tx1"/>
                </a:solidFill>
                <a:latin typeface="Arial Narrow" pitchFamily="34" charset="0"/>
              </a:rPr>
              <a:t>{</a:t>
            </a:r>
          </a:p>
          <a:p>
            <a:pPr lvl="2" algn="l">
              <a:defRPr/>
            </a:pPr>
            <a:r>
              <a:rPr lang="en-US" sz="1800" dirty="0">
                <a:solidFill>
                  <a:schemeClr val="tx1"/>
                </a:solidFill>
                <a:latin typeface="Arial Narrow" pitchFamily="34" charset="0"/>
              </a:rPr>
              <a:t>	return order;</a:t>
            </a:r>
          </a:p>
          <a:p>
            <a:pPr lvl="2" algn="l">
              <a:defRPr/>
            </a:pPr>
            <a:r>
              <a:rPr lang="en-US" sz="1800" dirty="0">
                <a:solidFill>
                  <a:schemeClr val="tx1"/>
                </a:solidFill>
                <a:latin typeface="Arial Narrow" pitchFamily="34" charset="0"/>
              </a:rPr>
              <a:t>}</a:t>
            </a:r>
          </a:p>
          <a:p>
            <a:pPr lvl="1" algn="l">
              <a:defRPr/>
            </a:pPr>
            <a:r>
              <a:rPr lang="en-US" sz="1800" dirty="0">
                <a:solidFill>
                  <a:schemeClr val="tx1"/>
                </a:solidFill>
                <a:latin typeface="Arial Narrow" pitchFamily="34" charset="0"/>
              </a:rPr>
              <a:t>}</a:t>
            </a:r>
          </a:p>
          <a:p>
            <a:pPr lvl="1" algn="l">
              <a:defRPr/>
            </a:pPr>
            <a:endParaRPr lang="en-US" sz="1800" dirty="0">
              <a:solidFill>
                <a:schemeClr val="tx1"/>
              </a:solidFill>
              <a:latin typeface="Arial Narrow" pitchFamily="34" charset="0"/>
            </a:endParaRPr>
          </a:p>
          <a:p>
            <a:pPr lvl="1" algn="l">
              <a:defRPr/>
            </a:pPr>
            <a:endParaRPr lang="en-US" sz="1800" dirty="0">
              <a:solidFill>
                <a:schemeClr val="tx1"/>
              </a:solidFill>
              <a:latin typeface="Arial Narrow" pitchFamily="34" charset="0"/>
            </a:endParaRPr>
          </a:p>
          <a:p>
            <a:pPr lvl="1" algn="l">
              <a:defRPr/>
            </a:pPr>
            <a:endParaRPr lang="en-US" sz="1800" dirty="0">
              <a:solidFill>
                <a:schemeClr val="tx1"/>
              </a:solidFill>
              <a:latin typeface="Arial Narrow" pitchFamily="34" charset="0"/>
            </a:endParaRPr>
          </a:p>
          <a:p>
            <a:pPr lvl="1" algn="l">
              <a:defRPr/>
            </a:pPr>
            <a:endParaRPr lang="en-US" sz="1800" dirty="0">
              <a:solidFill>
                <a:schemeClr val="tx1"/>
              </a:solidFill>
              <a:latin typeface="Arial Narrow" pitchFamily="34" charset="0"/>
            </a:endParaRPr>
          </a:p>
          <a:p>
            <a:pPr lvl="1" algn="l">
              <a:defRPr/>
            </a:pPr>
            <a:endParaRPr lang="en-GB" sz="2200" dirty="0">
              <a:solidFill>
                <a:srgbClr val="000000"/>
              </a:solidFill>
              <a:latin typeface="Times New Roman" pitchFamily="18" charset="0"/>
            </a:endParaRPr>
          </a:p>
          <a:p>
            <a:pPr marL="736600" lvl="1" indent="-279400" algn="just">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000000"/>
                </a:solidFill>
                <a:latin typeface="Times New Roman" pitchFamily="18" charset="0"/>
              </a:rPr>
              <a:t>Order value can be set through XML configuration.  Larger order nests the exception. </a:t>
            </a:r>
          </a:p>
          <a:p>
            <a:pPr marL="736600" lvl="1" indent="-279400" algn="l">
              <a:lnSpc>
                <a:spcPct val="86000"/>
              </a:lnSpc>
              <a:spcBef>
                <a:spcPts val="500"/>
              </a:spcBef>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200" dirty="0">
              <a:solidFill>
                <a:srgbClr val="000000"/>
              </a:solidFill>
              <a:latin typeface="Times New Roman" pitchFamily="18" charset="0"/>
            </a:endParaRPr>
          </a:p>
          <a:p>
            <a:pPr marL="736600" lvl="1" indent="-279400" algn="l">
              <a:lnSpc>
                <a:spcPct val="86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grpSp>
        <p:nvGrpSpPr>
          <p:cNvPr id="5" name="Group 18">
            <a:extLst>
              <a:ext uri="{FF2B5EF4-FFF2-40B4-BE49-F238E27FC236}">
                <a16:creationId xmlns:a16="http://schemas.microsoft.com/office/drawing/2014/main" id="{C152871B-4AC6-4D1C-8CF2-12E891E2CEE3}"/>
              </a:ext>
            </a:extLst>
          </p:cNvPr>
          <p:cNvGrpSpPr>
            <a:grpSpLocks/>
          </p:cNvGrpSpPr>
          <p:nvPr/>
        </p:nvGrpSpPr>
        <p:grpSpPr bwMode="auto">
          <a:xfrm>
            <a:off x="941958" y="4910666"/>
            <a:ext cx="10289886" cy="914400"/>
            <a:chOff x="1143000" y="4495800"/>
            <a:chExt cx="7391400" cy="914400"/>
          </a:xfrm>
        </p:grpSpPr>
        <p:sp>
          <p:nvSpPr>
            <p:cNvPr id="6" name="Rounded Rectangle 5">
              <a:extLst>
                <a:ext uri="{FF2B5EF4-FFF2-40B4-BE49-F238E27FC236}">
                  <a16:creationId xmlns:a16="http://schemas.microsoft.com/office/drawing/2014/main" id="{26F81080-852C-4AFB-AE3C-70A805245E19}"/>
                </a:ext>
              </a:extLst>
            </p:cNvPr>
            <p:cNvSpPr>
              <a:spLocks noChangeArrowheads="1"/>
            </p:cNvSpPr>
            <p:nvPr/>
          </p:nvSpPr>
          <p:spPr bwMode="auto">
            <a:xfrm>
              <a:off x="1143000" y="4495800"/>
              <a:ext cx="14478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Client</a:t>
              </a:r>
            </a:p>
            <a:p>
              <a:pPr eaLnBrk="1" hangingPunct="1"/>
              <a:r>
                <a:rPr lang="en-US" altLang="en-US" sz="1600"/>
                <a:t>Calling save()</a:t>
              </a:r>
            </a:p>
          </p:txBody>
        </p:sp>
        <p:sp>
          <p:nvSpPr>
            <p:cNvPr id="7" name="Rounded Rectangle 6">
              <a:extLst>
                <a:ext uri="{FF2B5EF4-FFF2-40B4-BE49-F238E27FC236}">
                  <a16:creationId xmlns:a16="http://schemas.microsoft.com/office/drawing/2014/main" id="{308E2822-7F7D-4BE3-A61B-FDB308B3D89F}"/>
                </a:ext>
              </a:extLst>
            </p:cNvPr>
            <p:cNvSpPr>
              <a:spLocks noChangeArrowheads="1"/>
            </p:cNvSpPr>
            <p:nvPr/>
          </p:nvSpPr>
          <p:spPr bwMode="auto">
            <a:xfrm>
              <a:off x="2895600" y="4495800"/>
              <a:ext cx="16764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Logging Advice-Around</a:t>
              </a:r>
            </a:p>
            <a:p>
              <a:pPr eaLnBrk="1" hangingPunct="1"/>
              <a:r>
                <a:rPr lang="en-US" altLang="en-US" sz="1600"/>
                <a:t>Order: 200</a:t>
              </a:r>
            </a:p>
          </p:txBody>
        </p:sp>
        <p:sp>
          <p:nvSpPr>
            <p:cNvPr id="8" name="Rounded Rectangle 7">
              <a:extLst>
                <a:ext uri="{FF2B5EF4-FFF2-40B4-BE49-F238E27FC236}">
                  <a16:creationId xmlns:a16="http://schemas.microsoft.com/office/drawing/2014/main" id="{B7EC8787-5571-4B6F-BDE8-11725C21CE3A}"/>
                </a:ext>
              </a:extLst>
            </p:cNvPr>
            <p:cNvSpPr>
              <a:spLocks noChangeArrowheads="1"/>
            </p:cNvSpPr>
            <p:nvPr/>
          </p:nvSpPr>
          <p:spPr bwMode="auto">
            <a:xfrm>
              <a:off x="4876800" y="4513944"/>
              <a:ext cx="16764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Authentication Advice-Around</a:t>
              </a:r>
            </a:p>
            <a:p>
              <a:pPr eaLnBrk="1" hangingPunct="1"/>
              <a:r>
                <a:rPr lang="en-US" altLang="en-US" sz="1600"/>
                <a:t>Order: 300</a:t>
              </a:r>
            </a:p>
          </p:txBody>
        </p:sp>
        <p:grpSp>
          <p:nvGrpSpPr>
            <p:cNvPr id="9" name="Group 18">
              <a:extLst>
                <a:ext uri="{FF2B5EF4-FFF2-40B4-BE49-F238E27FC236}">
                  <a16:creationId xmlns:a16="http://schemas.microsoft.com/office/drawing/2014/main" id="{798F631E-ADB9-4C7C-AA7C-2D2B2E5AD9E4}"/>
                </a:ext>
              </a:extLst>
            </p:cNvPr>
            <p:cNvGrpSpPr>
              <a:grpSpLocks/>
            </p:cNvGrpSpPr>
            <p:nvPr/>
          </p:nvGrpSpPr>
          <p:grpSpPr bwMode="auto">
            <a:xfrm>
              <a:off x="2590800" y="4646612"/>
              <a:ext cx="304800" cy="612776"/>
              <a:chOff x="3352800" y="2360612"/>
              <a:chExt cx="304800" cy="612776"/>
            </a:xfrm>
          </p:grpSpPr>
          <p:cxnSp>
            <p:nvCxnSpPr>
              <p:cNvPr id="17" name="Straight Arrow Connector 8">
                <a:extLst>
                  <a:ext uri="{FF2B5EF4-FFF2-40B4-BE49-F238E27FC236}">
                    <a16:creationId xmlns:a16="http://schemas.microsoft.com/office/drawing/2014/main" id="{03C3FBBE-EC2D-4E5F-B07B-8DB290AB92BD}"/>
                  </a:ext>
                </a:extLst>
              </p:cNvPr>
              <p:cNvCxnSpPr>
                <a:cxnSpLocks noChangeShapeType="1"/>
              </p:cNvCxnSpPr>
              <p:nvPr/>
            </p:nvCxnSpPr>
            <p:spPr bwMode="auto">
              <a:xfrm>
                <a:off x="3352800" y="2360612"/>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13">
                <a:extLst>
                  <a:ext uri="{FF2B5EF4-FFF2-40B4-BE49-F238E27FC236}">
                    <a16:creationId xmlns:a16="http://schemas.microsoft.com/office/drawing/2014/main" id="{2375AC7F-029D-4AA6-B957-D29257D22D34}"/>
                  </a:ext>
                </a:extLst>
              </p:cNvPr>
              <p:cNvCxnSpPr>
                <a:cxnSpLocks noChangeShapeType="1"/>
              </p:cNvCxnSpPr>
              <p:nvPr/>
            </p:nvCxnSpPr>
            <p:spPr bwMode="auto">
              <a:xfrm rot="10800000">
                <a:off x="3352800" y="2971800"/>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0" name="Group 19">
              <a:extLst>
                <a:ext uri="{FF2B5EF4-FFF2-40B4-BE49-F238E27FC236}">
                  <a16:creationId xmlns:a16="http://schemas.microsoft.com/office/drawing/2014/main" id="{902EB1EB-EFFC-455A-A861-70E3A1D85B05}"/>
                </a:ext>
              </a:extLst>
            </p:cNvPr>
            <p:cNvGrpSpPr>
              <a:grpSpLocks/>
            </p:cNvGrpSpPr>
            <p:nvPr/>
          </p:nvGrpSpPr>
          <p:grpSpPr bwMode="auto">
            <a:xfrm>
              <a:off x="4572000" y="4876800"/>
              <a:ext cx="304800" cy="230188"/>
              <a:chOff x="5334000" y="2590800"/>
              <a:chExt cx="304800" cy="230188"/>
            </a:xfrm>
          </p:grpSpPr>
          <p:cxnSp>
            <p:nvCxnSpPr>
              <p:cNvPr id="15" name="Straight Arrow Connector 10">
                <a:extLst>
                  <a:ext uri="{FF2B5EF4-FFF2-40B4-BE49-F238E27FC236}">
                    <a16:creationId xmlns:a16="http://schemas.microsoft.com/office/drawing/2014/main" id="{E2E9A7C5-EFA2-49B3-A01C-45700C59E52B}"/>
                  </a:ext>
                </a:extLst>
              </p:cNvPr>
              <p:cNvCxnSpPr>
                <a:cxnSpLocks noChangeShapeType="1"/>
              </p:cNvCxnSpPr>
              <p:nvPr/>
            </p:nvCxnSpPr>
            <p:spPr bwMode="auto">
              <a:xfrm>
                <a:off x="5334000" y="2590800"/>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1">
                <a:extLst>
                  <a:ext uri="{FF2B5EF4-FFF2-40B4-BE49-F238E27FC236}">
                    <a16:creationId xmlns:a16="http://schemas.microsoft.com/office/drawing/2014/main" id="{91286FFE-F741-4D2A-AD9B-F7E1E2BBAEB3}"/>
                  </a:ext>
                </a:extLst>
              </p:cNvPr>
              <p:cNvCxnSpPr>
                <a:cxnSpLocks noChangeShapeType="1"/>
              </p:cNvCxnSpPr>
              <p:nvPr/>
            </p:nvCxnSpPr>
            <p:spPr bwMode="auto">
              <a:xfrm rot="10800000">
                <a:off x="5334000" y="2819400"/>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1" name="Rounded Rectangle 14">
              <a:extLst>
                <a:ext uri="{FF2B5EF4-FFF2-40B4-BE49-F238E27FC236}">
                  <a16:creationId xmlns:a16="http://schemas.microsoft.com/office/drawing/2014/main" id="{082D5EDB-0DA9-4889-8650-FC75011C78B8}"/>
                </a:ext>
              </a:extLst>
            </p:cNvPr>
            <p:cNvSpPr>
              <a:spLocks noChangeArrowheads="1"/>
            </p:cNvSpPr>
            <p:nvPr/>
          </p:nvSpPr>
          <p:spPr bwMode="auto">
            <a:xfrm>
              <a:off x="6858000" y="4495800"/>
              <a:ext cx="1676400" cy="838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a:t>Auditing Advice-Around</a:t>
              </a:r>
            </a:p>
            <a:p>
              <a:pPr eaLnBrk="1" hangingPunct="1"/>
              <a:r>
                <a:rPr lang="en-US" altLang="en-US" sz="1600"/>
                <a:t>Order: 300</a:t>
              </a:r>
            </a:p>
          </p:txBody>
        </p:sp>
        <p:grpSp>
          <p:nvGrpSpPr>
            <p:cNvPr id="12" name="Group 19">
              <a:extLst>
                <a:ext uri="{FF2B5EF4-FFF2-40B4-BE49-F238E27FC236}">
                  <a16:creationId xmlns:a16="http://schemas.microsoft.com/office/drawing/2014/main" id="{76C4D1CF-A4CF-4DFE-80EE-A6596493DAD8}"/>
                </a:ext>
              </a:extLst>
            </p:cNvPr>
            <p:cNvGrpSpPr>
              <a:grpSpLocks/>
            </p:cNvGrpSpPr>
            <p:nvPr/>
          </p:nvGrpSpPr>
          <p:grpSpPr bwMode="auto">
            <a:xfrm>
              <a:off x="6553200" y="4875212"/>
              <a:ext cx="304800" cy="79376"/>
              <a:chOff x="5334000" y="2665412"/>
              <a:chExt cx="304800" cy="79376"/>
            </a:xfrm>
          </p:grpSpPr>
          <p:cxnSp>
            <p:nvCxnSpPr>
              <p:cNvPr id="13" name="Straight Arrow Connector 16">
                <a:extLst>
                  <a:ext uri="{FF2B5EF4-FFF2-40B4-BE49-F238E27FC236}">
                    <a16:creationId xmlns:a16="http://schemas.microsoft.com/office/drawing/2014/main" id="{F35C3CD3-3E98-439A-8884-C9E1D79F3A60}"/>
                  </a:ext>
                </a:extLst>
              </p:cNvPr>
              <p:cNvCxnSpPr>
                <a:cxnSpLocks noChangeShapeType="1"/>
              </p:cNvCxnSpPr>
              <p:nvPr/>
            </p:nvCxnSpPr>
            <p:spPr bwMode="auto">
              <a:xfrm>
                <a:off x="5334000" y="2665412"/>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7">
                <a:extLst>
                  <a:ext uri="{FF2B5EF4-FFF2-40B4-BE49-F238E27FC236}">
                    <a16:creationId xmlns:a16="http://schemas.microsoft.com/office/drawing/2014/main" id="{92AF7585-DE71-4DAE-84A6-0D62C0209578}"/>
                  </a:ext>
                </a:extLst>
              </p:cNvPr>
              <p:cNvCxnSpPr>
                <a:cxnSpLocks noChangeShapeType="1"/>
              </p:cNvCxnSpPr>
              <p:nvPr/>
            </p:nvCxnSpPr>
            <p:spPr bwMode="auto">
              <a:xfrm rot="10800000">
                <a:off x="5334000" y="2743200"/>
                <a:ext cx="304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4392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6DE4-82FC-4F0E-80ED-1A2348C62A56}"/>
              </a:ext>
            </a:extLst>
          </p:cNvPr>
          <p:cNvSpPr>
            <a:spLocks noGrp="1"/>
          </p:cNvSpPr>
          <p:nvPr>
            <p:ph type="title"/>
          </p:nvPr>
        </p:nvSpPr>
        <p:spPr/>
        <p:txBody>
          <a:bodyPr/>
          <a:lstStyle/>
          <a:p>
            <a:r>
              <a:rPr lang="en-US" dirty="0"/>
              <a:t>Advice Type: Around</a:t>
            </a:r>
            <a:endParaRPr lang="en-IN" dirty="0"/>
          </a:p>
        </p:txBody>
      </p:sp>
      <p:sp>
        <p:nvSpPr>
          <p:cNvPr id="4" name="Rectangle 3">
            <a:extLst>
              <a:ext uri="{FF2B5EF4-FFF2-40B4-BE49-F238E27FC236}">
                <a16:creationId xmlns:a16="http://schemas.microsoft.com/office/drawing/2014/main" id="{5A7A7801-21B3-4B6C-B11A-B3787826FF3E}"/>
              </a:ext>
            </a:extLst>
          </p:cNvPr>
          <p:cNvSpPr/>
          <p:nvPr/>
        </p:nvSpPr>
        <p:spPr>
          <a:xfrm>
            <a:off x="624385" y="1408642"/>
            <a:ext cx="8138615" cy="1015663"/>
          </a:xfrm>
          <a:prstGeom prst="rect">
            <a:avLst/>
          </a:prstGeom>
        </p:spPr>
        <p:txBody>
          <a:bodyPr wrap="square">
            <a:spAutoFit/>
          </a:bodyPr>
          <a:lstStyle/>
          <a:p>
            <a:pPr algn="l">
              <a:defRPr/>
            </a:pPr>
            <a:r>
              <a:rPr lang="en-US" sz="2000" b="1" dirty="0">
                <a:solidFill>
                  <a:schemeClr val="tx1"/>
                </a:solidFill>
                <a:latin typeface="Arial Narrow" pitchFamily="34" charset="0"/>
              </a:rPr>
              <a:t>@Around (“execution(* pack_40_aop.*.a*(..))")</a:t>
            </a:r>
            <a:endParaRPr lang="en-US" sz="2000" dirty="0">
              <a:solidFill>
                <a:schemeClr val="tx1"/>
              </a:solidFill>
              <a:latin typeface="+mn-lt"/>
            </a:endParaRPr>
          </a:p>
          <a:p>
            <a:pPr algn="l">
              <a:defRPr/>
            </a:pPr>
            <a:endParaRPr lang="en-US" sz="2000" dirty="0">
              <a:solidFill>
                <a:schemeClr val="tx1"/>
              </a:solidFill>
              <a:latin typeface="+mn-lt"/>
            </a:endParaRPr>
          </a:p>
          <a:p>
            <a:pPr algn="just">
              <a:buFont typeface="Arial" pitchFamily="34" charset="0"/>
              <a:buChar char="•"/>
              <a:defRPr/>
            </a:pPr>
            <a:r>
              <a:rPr lang="en-US" sz="2000" dirty="0">
                <a:solidFill>
                  <a:schemeClr val="tx1"/>
                </a:solidFill>
                <a:latin typeface="+mn-lt"/>
              </a:rPr>
              <a:t>  Most powerful advice among all advices.</a:t>
            </a:r>
          </a:p>
        </p:txBody>
      </p:sp>
      <p:grpSp>
        <p:nvGrpSpPr>
          <p:cNvPr id="5" name="Group 10">
            <a:extLst>
              <a:ext uri="{FF2B5EF4-FFF2-40B4-BE49-F238E27FC236}">
                <a16:creationId xmlns:a16="http://schemas.microsoft.com/office/drawing/2014/main" id="{E0A14D4C-36D5-482A-B73D-828DA7F2E505}"/>
              </a:ext>
            </a:extLst>
          </p:cNvPr>
          <p:cNvGrpSpPr>
            <a:grpSpLocks/>
          </p:cNvGrpSpPr>
          <p:nvPr/>
        </p:nvGrpSpPr>
        <p:grpSpPr bwMode="auto">
          <a:xfrm>
            <a:off x="1014543" y="2616200"/>
            <a:ext cx="8518924" cy="2209800"/>
            <a:chOff x="381000" y="1905000"/>
            <a:chExt cx="8534400" cy="2209800"/>
          </a:xfrm>
        </p:grpSpPr>
        <p:sp>
          <p:nvSpPr>
            <p:cNvPr id="6" name="Rounded Rectangle 5">
              <a:extLst>
                <a:ext uri="{FF2B5EF4-FFF2-40B4-BE49-F238E27FC236}">
                  <a16:creationId xmlns:a16="http://schemas.microsoft.com/office/drawing/2014/main" id="{D1133CDA-C238-4829-8192-FA87C98B8AB9}"/>
                </a:ext>
              </a:extLst>
            </p:cNvPr>
            <p:cNvSpPr>
              <a:spLocks noChangeArrowheads="1"/>
            </p:cNvSpPr>
            <p:nvPr/>
          </p:nvSpPr>
          <p:spPr bwMode="auto">
            <a:xfrm>
              <a:off x="381000" y="2362200"/>
              <a:ext cx="2514600" cy="1219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Client </a:t>
              </a:r>
            </a:p>
            <a:p>
              <a:pPr eaLnBrk="1" hangingPunct="1"/>
              <a:r>
                <a:rPr lang="en-US" altLang="en-US" sz="2000">
                  <a:latin typeface="Arial Narrow" panose="020B0606020202030204" pitchFamily="34" charset="0"/>
                </a:rPr>
                <a:t>Call to  applyChqBk() on bean</a:t>
              </a:r>
            </a:p>
          </p:txBody>
        </p:sp>
        <p:sp>
          <p:nvSpPr>
            <p:cNvPr id="7" name="Rounded Rectangle 6">
              <a:extLst>
                <a:ext uri="{FF2B5EF4-FFF2-40B4-BE49-F238E27FC236}">
                  <a16:creationId xmlns:a16="http://schemas.microsoft.com/office/drawing/2014/main" id="{0ACCDCBE-83C6-48C0-A009-DE56FB4F66AD}"/>
                </a:ext>
              </a:extLst>
            </p:cNvPr>
            <p:cNvSpPr/>
            <p:nvPr/>
          </p:nvSpPr>
          <p:spPr bwMode="auto">
            <a:xfrm>
              <a:off x="3581400" y="1905000"/>
              <a:ext cx="2590800" cy="22098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800" u="sng" dirty="0">
                  <a:latin typeface="Arial" charset="0"/>
                </a:rPr>
                <a:t>Proxy</a:t>
              </a:r>
            </a:p>
            <a:p>
              <a:pPr marL="342900" indent="-342900" algn="l">
                <a:buFont typeface="Times New Roman" panose="02020603050405020304" pitchFamily="18" charset="0"/>
                <a:buAutoNum type="arabicPeriod"/>
                <a:defRPr/>
              </a:pPr>
              <a:r>
                <a:rPr lang="en-US" sz="1400" dirty="0">
                  <a:latin typeface="Arial" charset="0"/>
                </a:rPr>
                <a:t>Executes </a:t>
              </a:r>
              <a:r>
                <a:rPr lang="en-US" sz="1400" u="sng" dirty="0">
                  <a:latin typeface="Arial" charset="0"/>
                </a:rPr>
                <a:t>part before </a:t>
              </a:r>
              <a:r>
                <a:rPr lang="en-US" sz="1400" dirty="0">
                  <a:latin typeface="Arial" charset="0"/>
                </a:rPr>
                <a:t>proceed()</a:t>
              </a:r>
            </a:p>
            <a:p>
              <a:pPr marL="342900" indent="-342900" algn="l">
                <a:defRPr/>
              </a:pPr>
              <a:endParaRPr lang="en-US" sz="1400" dirty="0">
                <a:latin typeface="Arial" charset="0"/>
              </a:endParaRPr>
            </a:p>
            <a:p>
              <a:pPr marL="342900" indent="-342900" algn="l">
                <a:defRPr/>
              </a:pPr>
              <a:r>
                <a:rPr lang="en-US" sz="1400" dirty="0">
                  <a:latin typeface="Arial" charset="0"/>
                </a:rPr>
                <a:t>2. Calls </a:t>
              </a:r>
              <a:r>
                <a:rPr lang="en-US" sz="1400" dirty="0" err="1">
                  <a:latin typeface="Arial" charset="0"/>
                </a:rPr>
                <a:t>applyChqBk</a:t>
              </a:r>
              <a:r>
                <a:rPr lang="en-US" sz="1400" dirty="0">
                  <a:latin typeface="Arial" charset="0"/>
                </a:rPr>
                <a:t>() on actual bean</a:t>
              </a:r>
            </a:p>
            <a:p>
              <a:pPr marL="342900" indent="-342900" algn="l">
                <a:defRPr/>
              </a:pPr>
              <a:endParaRPr lang="en-US" sz="1400" dirty="0">
                <a:latin typeface="Arial" charset="0"/>
              </a:endParaRPr>
            </a:p>
            <a:p>
              <a:pPr marL="342900" indent="-342900" algn="l">
                <a:defRPr/>
              </a:pPr>
              <a:r>
                <a:rPr lang="en-US" sz="1400" dirty="0">
                  <a:latin typeface="Arial" charset="0"/>
                </a:rPr>
                <a:t>3. Executes </a:t>
              </a:r>
              <a:r>
                <a:rPr lang="en-US" sz="1400" u="sng" dirty="0">
                  <a:latin typeface="Arial" charset="0"/>
                </a:rPr>
                <a:t>part after </a:t>
              </a:r>
              <a:r>
                <a:rPr lang="en-US" sz="1400" dirty="0">
                  <a:latin typeface="Arial" charset="0"/>
                </a:rPr>
                <a:t>proceed()</a:t>
              </a:r>
            </a:p>
          </p:txBody>
        </p:sp>
        <p:sp>
          <p:nvSpPr>
            <p:cNvPr id="8" name="Rounded Rectangle 7">
              <a:extLst>
                <a:ext uri="{FF2B5EF4-FFF2-40B4-BE49-F238E27FC236}">
                  <a16:creationId xmlns:a16="http://schemas.microsoft.com/office/drawing/2014/main" id="{1E990D26-A8BA-4264-88F2-C6DDFDAACE04}"/>
                </a:ext>
              </a:extLst>
            </p:cNvPr>
            <p:cNvSpPr>
              <a:spLocks noChangeArrowheads="1"/>
            </p:cNvSpPr>
            <p:nvPr/>
          </p:nvSpPr>
          <p:spPr bwMode="auto">
            <a:xfrm>
              <a:off x="6858000" y="2667000"/>
              <a:ext cx="2057400" cy="7620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dirty="0">
                  <a:latin typeface="Arial Narrow" panose="020B0606020202030204" pitchFamily="34" charset="0"/>
                </a:rPr>
                <a:t>Bean</a:t>
              </a:r>
              <a:r>
                <a:rPr lang="en-US" altLang="en-US" sz="2000" dirty="0">
                  <a:latin typeface="Arial Narrow" panose="020B0606020202030204" pitchFamily="34" charset="0"/>
                </a:rPr>
                <a:t> </a:t>
              </a:r>
            </a:p>
            <a:p>
              <a:pPr eaLnBrk="1" hangingPunct="1"/>
              <a:r>
                <a:rPr lang="en-US" altLang="en-US" sz="1600" dirty="0" err="1"/>
                <a:t>applyChqBk</a:t>
              </a:r>
              <a:r>
                <a:rPr lang="en-US" altLang="en-US" sz="1600" dirty="0"/>
                <a:t>() { } </a:t>
              </a:r>
            </a:p>
          </p:txBody>
        </p:sp>
        <p:sp>
          <p:nvSpPr>
            <p:cNvPr id="9" name="Right Arrow 8">
              <a:extLst>
                <a:ext uri="{FF2B5EF4-FFF2-40B4-BE49-F238E27FC236}">
                  <a16:creationId xmlns:a16="http://schemas.microsoft.com/office/drawing/2014/main" id="{96C30DB4-E905-49F3-A907-A76AB70C7E0D}"/>
                </a:ext>
              </a:extLst>
            </p:cNvPr>
            <p:cNvSpPr>
              <a:spLocks noChangeArrowheads="1"/>
            </p:cNvSpPr>
            <p:nvPr/>
          </p:nvSpPr>
          <p:spPr bwMode="auto">
            <a:xfrm>
              <a:off x="28956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0" name="Right Arrow 9">
              <a:extLst>
                <a:ext uri="{FF2B5EF4-FFF2-40B4-BE49-F238E27FC236}">
                  <a16:creationId xmlns:a16="http://schemas.microsoft.com/office/drawing/2014/main" id="{8ED24EA2-6F55-472F-8A1E-FE2E65FD1AD6}"/>
                </a:ext>
              </a:extLst>
            </p:cNvPr>
            <p:cNvSpPr>
              <a:spLocks noChangeArrowheads="1"/>
            </p:cNvSpPr>
            <p:nvPr/>
          </p:nvSpPr>
          <p:spPr bwMode="auto">
            <a:xfrm>
              <a:off x="61722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
        <p:nvSpPr>
          <p:cNvPr id="11" name="Rectangle 10">
            <a:extLst>
              <a:ext uri="{FF2B5EF4-FFF2-40B4-BE49-F238E27FC236}">
                <a16:creationId xmlns:a16="http://schemas.microsoft.com/office/drawing/2014/main" id="{AC27D876-43B6-42EE-97DD-A3B9BB588A2E}"/>
              </a:ext>
            </a:extLst>
          </p:cNvPr>
          <p:cNvSpPr/>
          <p:nvPr/>
        </p:nvSpPr>
        <p:spPr>
          <a:xfrm>
            <a:off x="624385" y="5136429"/>
            <a:ext cx="8909082" cy="1015663"/>
          </a:xfrm>
          <a:prstGeom prst="rect">
            <a:avLst/>
          </a:prstGeom>
        </p:spPr>
        <p:txBody>
          <a:bodyPr wrap="square">
            <a:spAutoFit/>
          </a:bodyPr>
          <a:lstStyle/>
          <a:p>
            <a:pPr algn="just">
              <a:buFont typeface="Arial" pitchFamily="34" charset="0"/>
              <a:buChar char="•"/>
              <a:defRPr/>
            </a:pPr>
            <a:r>
              <a:rPr lang="en-US" sz="2000" dirty="0">
                <a:solidFill>
                  <a:schemeClr val="tx1"/>
                </a:solidFill>
                <a:latin typeface="+mn-lt"/>
              </a:rPr>
              <a:t>  Can bypass call to actual method by ignoring call to proceed();</a:t>
            </a:r>
          </a:p>
          <a:p>
            <a:pPr algn="just">
              <a:buFont typeface="Arial" pitchFamily="34" charset="0"/>
              <a:buChar char="•"/>
              <a:defRPr/>
            </a:pPr>
            <a:endParaRPr lang="en-US" sz="2000" dirty="0">
              <a:solidFill>
                <a:schemeClr val="tx1"/>
              </a:solidFill>
              <a:latin typeface="+mn-lt"/>
            </a:endParaRPr>
          </a:p>
          <a:p>
            <a:pPr algn="just">
              <a:buFont typeface="Arial" pitchFamily="34" charset="0"/>
              <a:buChar char="•"/>
              <a:defRPr/>
            </a:pPr>
            <a:r>
              <a:rPr lang="en-US" sz="2000" dirty="0">
                <a:solidFill>
                  <a:schemeClr val="tx1"/>
                </a:solidFill>
                <a:latin typeface="+mn-lt"/>
              </a:rPr>
              <a:t>  Can call actual method more than once by calling proceed() more than once.</a:t>
            </a:r>
          </a:p>
        </p:txBody>
      </p:sp>
    </p:spTree>
    <p:extLst>
      <p:ext uri="{BB962C8B-B14F-4D97-AF65-F5344CB8AC3E}">
        <p14:creationId xmlns:p14="http://schemas.microsoft.com/office/powerpoint/2010/main" val="260501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92-F28F-4ACA-8A6A-EC7D34DD4A0B}"/>
              </a:ext>
            </a:extLst>
          </p:cNvPr>
          <p:cNvSpPr>
            <a:spLocks noGrp="1"/>
          </p:cNvSpPr>
          <p:nvPr>
            <p:ph type="title"/>
          </p:nvPr>
        </p:nvSpPr>
        <p:spPr/>
        <p:txBody>
          <a:bodyPr/>
          <a:lstStyle/>
          <a:p>
            <a:r>
              <a:rPr lang="en-US" dirty="0"/>
              <a:t>Advice Type: Before</a:t>
            </a:r>
            <a:endParaRPr lang="en-IN" dirty="0"/>
          </a:p>
        </p:txBody>
      </p:sp>
      <p:sp>
        <p:nvSpPr>
          <p:cNvPr id="4" name="Text Box 2">
            <a:extLst>
              <a:ext uri="{FF2B5EF4-FFF2-40B4-BE49-F238E27FC236}">
                <a16:creationId xmlns:a16="http://schemas.microsoft.com/office/drawing/2014/main" id="{E0277A94-9CAD-4427-9487-D4DDF336848E}"/>
              </a:ext>
            </a:extLst>
          </p:cNvPr>
          <p:cNvSpPr txBox="1">
            <a:spLocks noChangeArrowheads="1"/>
          </p:cNvSpPr>
          <p:nvPr/>
        </p:nvSpPr>
        <p:spPr bwMode="auto">
          <a:xfrm>
            <a:off x="533399" y="1524000"/>
            <a:ext cx="10895413"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just" eaLnBrk="1" hangingPunct="1">
              <a:lnSpc>
                <a:spcPct val="100000"/>
              </a:lnSpc>
              <a:spcBef>
                <a:spcPts val="600"/>
              </a:spcBef>
            </a:pPr>
            <a:endParaRPr lang="en-GB" altLang="en-US" sz="2000">
              <a:solidFill>
                <a:schemeClr val="tx1"/>
              </a:solidFill>
              <a:latin typeface="Arial Narrow" panose="020B0606020202030204" pitchFamily="34" charset="0"/>
            </a:endParaRPr>
          </a:p>
          <a:p>
            <a:pPr lvl="1" algn="just" eaLnBrk="1" hangingPunct="1">
              <a:lnSpc>
                <a:spcPct val="86000"/>
              </a:lnSpc>
              <a:spcBef>
                <a:spcPts val="500"/>
              </a:spcBef>
              <a:buFont typeface="Wingdings" panose="05000000000000000000" pitchFamily="2" charset="2"/>
              <a:buChar char=""/>
            </a:pPr>
            <a:endParaRPr lang="en-GB" altLang="en-US" sz="2200">
              <a:solidFill>
                <a:schemeClr val="tx1"/>
              </a:solidFill>
              <a:latin typeface="Times New Roman" panose="02020603050405020304" pitchFamily="18" charset="0"/>
            </a:endParaRPr>
          </a:p>
          <a:p>
            <a:pPr lvl="1" algn="just" eaLnBrk="1" hangingPunct="1">
              <a:lnSpc>
                <a:spcPct val="86000"/>
              </a:lnSpc>
              <a:spcBef>
                <a:spcPts val="500"/>
              </a:spcBef>
              <a:buFont typeface="Wingdings" panose="05000000000000000000" pitchFamily="2" charset="2"/>
              <a:buChar char=""/>
            </a:pPr>
            <a:endParaRPr lang="en-GB" altLang="en-US" sz="2200">
              <a:solidFill>
                <a:schemeClr val="tx1"/>
              </a:solidFill>
              <a:latin typeface="Times New Roman" panose="02020603050405020304" pitchFamily="18" charset="0"/>
            </a:endParaRPr>
          </a:p>
          <a:p>
            <a:pPr lvl="1" algn="just" eaLnBrk="1" hangingPunct="1">
              <a:lnSpc>
                <a:spcPct val="86000"/>
              </a:lnSpc>
              <a:spcBef>
                <a:spcPts val="500"/>
              </a:spcBef>
              <a:buFont typeface="Wingdings" panose="05000000000000000000" pitchFamily="2" charset="2"/>
              <a:buChar char=""/>
            </a:pPr>
            <a:endParaRPr lang="en-GB" altLang="en-US" sz="2200">
              <a:solidFill>
                <a:schemeClr val="tx1"/>
              </a:solidFill>
              <a:latin typeface="Times New Roman" panose="02020603050405020304" pitchFamily="18" charset="0"/>
            </a:endParaRPr>
          </a:p>
          <a:p>
            <a:pPr lvl="1" algn="just" eaLnBrk="1" hangingPunct="1">
              <a:lnSpc>
                <a:spcPct val="86000"/>
              </a:lnSpc>
              <a:spcBef>
                <a:spcPts val="500"/>
              </a:spcBef>
              <a:buFont typeface="Wingdings" panose="05000000000000000000" pitchFamily="2" charset="2"/>
              <a:buChar char=""/>
            </a:pPr>
            <a:endParaRPr lang="en-GB" altLang="en-US" sz="2200">
              <a:solidFill>
                <a:schemeClr val="tx1"/>
              </a:solidFill>
              <a:latin typeface="Times New Roman" panose="02020603050405020304" pitchFamily="18" charset="0"/>
            </a:endParaRPr>
          </a:p>
          <a:p>
            <a:pPr lvl="1" algn="just" eaLnBrk="1" hangingPunct="1">
              <a:lnSpc>
                <a:spcPct val="86000"/>
              </a:lnSpc>
              <a:spcBef>
                <a:spcPts val="500"/>
              </a:spcBef>
              <a:buFont typeface="Wingdings" panose="05000000000000000000" pitchFamily="2" charset="2"/>
              <a:buChar char=""/>
            </a:pPr>
            <a:endParaRPr lang="en-GB" altLang="en-US" sz="2200">
              <a:solidFill>
                <a:schemeClr val="tx1"/>
              </a:solidFill>
              <a:latin typeface="Times New Roman" panose="02020603050405020304" pitchFamily="18" charset="0"/>
            </a:endParaRPr>
          </a:p>
          <a:p>
            <a:pPr lvl="1" algn="just" eaLnBrk="1" hangingPunct="1">
              <a:lnSpc>
                <a:spcPct val="86000"/>
              </a:lnSpc>
              <a:spcBef>
                <a:spcPts val="500"/>
              </a:spcBef>
              <a:buFont typeface="Wingdings" panose="05000000000000000000" pitchFamily="2" charset="2"/>
              <a:buNone/>
            </a:pPr>
            <a:endParaRPr lang="en-GB" altLang="en-US">
              <a:solidFill>
                <a:schemeClr val="tx1"/>
              </a:solidFill>
              <a:latin typeface="Times New Roman" panose="02020603050405020304" pitchFamily="18" charset="0"/>
            </a:endParaRPr>
          </a:p>
          <a:p>
            <a:pPr lvl="1" algn="just" eaLnBrk="1" hangingPunct="1">
              <a:lnSpc>
                <a:spcPct val="100000"/>
              </a:lnSpc>
              <a:spcBef>
                <a:spcPts val="500"/>
              </a:spcBef>
              <a:buFont typeface="Wingdings" panose="05000000000000000000" pitchFamily="2" charset="2"/>
              <a:buNone/>
            </a:pPr>
            <a:endParaRPr lang="en-GB" altLang="en-US">
              <a:solidFill>
                <a:schemeClr val="tx1"/>
              </a:solidFill>
            </a:endParaRPr>
          </a:p>
          <a:p>
            <a:pPr lvl="1" algn="just" eaLnBrk="1" hangingPunct="1">
              <a:lnSpc>
                <a:spcPct val="100000"/>
              </a:lnSpc>
              <a:spcBef>
                <a:spcPts val="500"/>
              </a:spcBef>
              <a:buFont typeface="Wingdings" panose="05000000000000000000" pitchFamily="2" charset="2"/>
              <a:buNone/>
            </a:pPr>
            <a:endParaRPr lang="en-GB" altLang="en-US">
              <a:solidFill>
                <a:schemeClr val="tx1"/>
              </a:solidFill>
            </a:endParaRPr>
          </a:p>
        </p:txBody>
      </p:sp>
      <p:sp>
        <p:nvSpPr>
          <p:cNvPr id="5" name="Rectangle 4">
            <a:extLst>
              <a:ext uri="{FF2B5EF4-FFF2-40B4-BE49-F238E27FC236}">
                <a16:creationId xmlns:a16="http://schemas.microsoft.com/office/drawing/2014/main" id="{750C21AC-E9DB-4230-BC67-E7C511FCA6E2}"/>
              </a:ext>
            </a:extLst>
          </p:cNvPr>
          <p:cNvSpPr/>
          <p:nvPr/>
        </p:nvSpPr>
        <p:spPr>
          <a:xfrm>
            <a:off x="609600" y="1400175"/>
            <a:ext cx="10998200" cy="1015663"/>
          </a:xfrm>
          <a:prstGeom prst="rect">
            <a:avLst/>
          </a:prstGeom>
        </p:spPr>
        <p:txBody>
          <a:bodyPr wrap="square">
            <a:spAutoFit/>
          </a:bodyPr>
          <a:lstStyle/>
          <a:p>
            <a:pPr algn="l">
              <a:defRPr/>
            </a:pPr>
            <a:r>
              <a:rPr lang="en-US" sz="2000" b="1" dirty="0">
                <a:solidFill>
                  <a:schemeClr val="tx1"/>
                </a:solidFill>
                <a:latin typeface="Arial Narrow" pitchFamily="34" charset="0"/>
              </a:rPr>
              <a:t>@Before (“execution(* pack_40_aop.*.a*(..))")</a:t>
            </a:r>
            <a:endParaRPr lang="en-US" sz="2000" dirty="0">
              <a:solidFill>
                <a:schemeClr val="tx1"/>
              </a:solidFill>
              <a:latin typeface="+mn-lt"/>
            </a:endParaRPr>
          </a:p>
          <a:p>
            <a:pPr algn="l">
              <a:defRPr/>
            </a:pPr>
            <a:endParaRPr lang="en-US" sz="2000" dirty="0">
              <a:solidFill>
                <a:schemeClr val="tx1"/>
              </a:solidFill>
              <a:latin typeface="+mn-lt"/>
            </a:endParaRPr>
          </a:p>
          <a:p>
            <a:pPr algn="l">
              <a:buFont typeface="Arial" pitchFamily="34" charset="0"/>
              <a:buChar char="•"/>
              <a:defRPr/>
            </a:pPr>
            <a:r>
              <a:rPr lang="en-US" sz="2000" dirty="0">
                <a:solidFill>
                  <a:schemeClr val="tx1"/>
                </a:solidFill>
                <a:latin typeface="+mn-lt"/>
              </a:rPr>
              <a:t>  Works like  pre-call part of try block. </a:t>
            </a:r>
          </a:p>
        </p:txBody>
      </p:sp>
      <p:sp>
        <p:nvSpPr>
          <p:cNvPr id="6" name="Rectangle 5">
            <a:extLst>
              <a:ext uri="{FF2B5EF4-FFF2-40B4-BE49-F238E27FC236}">
                <a16:creationId xmlns:a16="http://schemas.microsoft.com/office/drawing/2014/main" id="{5834B367-D670-4FB7-9D02-5934DF0768CF}"/>
              </a:ext>
            </a:extLst>
          </p:cNvPr>
          <p:cNvSpPr/>
          <p:nvPr/>
        </p:nvSpPr>
        <p:spPr>
          <a:xfrm>
            <a:off x="609600" y="4724400"/>
            <a:ext cx="10998200" cy="1015663"/>
          </a:xfrm>
          <a:prstGeom prst="rect">
            <a:avLst/>
          </a:prstGeom>
        </p:spPr>
        <p:txBody>
          <a:bodyPr wrap="square">
            <a:spAutoFit/>
          </a:bodyPr>
          <a:lstStyle/>
          <a:p>
            <a:pPr algn="just">
              <a:buFont typeface="Arial" pitchFamily="34" charset="0"/>
              <a:buChar char="•"/>
              <a:defRPr/>
            </a:pPr>
            <a:r>
              <a:rPr lang="en-US" sz="2000" dirty="0">
                <a:solidFill>
                  <a:schemeClr val="tx1"/>
                </a:solidFill>
                <a:latin typeface="+mn-lt"/>
              </a:rPr>
              <a:t>  Can not call proceed().  No choice of at what point of time to execute a call to actual method.</a:t>
            </a:r>
          </a:p>
          <a:p>
            <a:pPr algn="just">
              <a:buFont typeface="Arial" pitchFamily="34" charset="0"/>
              <a:buChar char="•"/>
              <a:defRPr/>
            </a:pPr>
            <a:endParaRPr lang="en-US" sz="2000" dirty="0">
              <a:solidFill>
                <a:schemeClr val="tx1"/>
              </a:solidFill>
              <a:latin typeface="+mn-lt"/>
            </a:endParaRPr>
          </a:p>
          <a:p>
            <a:pPr algn="just">
              <a:buFont typeface="Arial" pitchFamily="34" charset="0"/>
              <a:buChar char="•"/>
              <a:defRPr/>
            </a:pPr>
            <a:r>
              <a:rPr lang="en-US" sz="2000" dirty="0">
                <a:solidFill>
                  <a:schemeClr val="tx1"/>
                </a:solidFill>
                <a:latin typeface="+mn-lt"/>
              </a:rPr>
              <a:t>  After this advice actual method is bound to execute except no exception is thrown.</a:t>
            </a:r>
          </a:p>
        </p:txBody>
      </p:sp>
      <p:grpSp>
        <p:nvGrpSpPr>
          <p:cNvPr id="7" name="Group 10">
            <a:extLst>
              <a:ext uri="{FF2B5EF4-FFF2-40B4-BE49-F238E27FC236}">
                <a16:creationId xmlns:a16="http://schemas.microsoft.com/office/drawing/2014/main" id="{A94A2E44-95C4-408B-AEE4-8789D04C836E}"/>
              </a:ext>
            </a:extLst>
          </p:cNvPr>
          <p:cNvGrpSpPr>
            <a:grpSpLocks/>
          </p:cNvGrpSpPr>
          <p:nvPr/>
        </p:nvGrpSpPr>
        <p:grpSpPr bwMode="auto">
          <a:xfrm>
            <a:off x="763188" y="2922419"/>
            <a:ext cx="8534400" cy="1295400"/>
            <a:chOff x="381000" y="2362200"/>
            <a:chExt cx="8534400" cy="1295400"/>
          </a:xfrm>
        </p:grpSpPr>
        <p:sp>
          <p:nvSpPr>
            <p:cNvPr id="8" name="Rounded Rectangle 5">
              <a:extLst>
                <a:ext uri="{FF2B5EF4-FFF2-40B4-BE49-F238E27FC236}">
                  <a16:creationId xmlns:a16="http://schemas.microsoft.com/office/drawing/2014/main" id="{167D54C6-A335-4AF3-BF67-FA0EE9CDFE12}"/>
                </a:ext>
              </a:extLst>
            </p:cNvPr>
            <p:cNvSpPr>
              <a:spLocks noChangeArrowheads="1"/>
            </p:cNvSpPr>
            <p:nvPr/>
          </p:nvSpPr>
          <p:spPr bwMode="auto">
            <a:xfrm>
              <a:off x="381000" y="2362200"/>
              <a:ext cx="2514600" cy="1219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Client </a:t>
              </a:r>
            </a:p>
            <a:p>
              <a:pPr eaLnBrk="1" hangingPunct="1"/>
              <a:r>
                <a:rPr lang="en-US" altLang="en-US" sz="2000">
                  <a:latin typeface="Arial Narrow" panose="020B0606020202030204" pitchFamily="34" charset="0"/>
                </a:rPr>
                <a:t>Call to  applyChqBk() on bean</a:t>
              </a:r>
            </a:p>
          </p:txBody>
        </p:sp>
        <p:sp>
          <p:nvSpPr>
            <p:cNvPr id="9" name="Rounded Rectangle 6">
              <a:extLst>
                <a:ext uri="{FF2B5EF4-FFF2-40B4-BE49-F238E27FC236}">
                  <a16:creationId xmlns:a16="http://schemas.microsoft.com/office/drawing/2014/main" id="{B93B1D44-ED64-45C7-9B53-77C02A5D9E13}"/>
                </a:ext>
              </a:extLst>
            </p:cNvPr>
            <p:cNvSpPr/>
            <p:nvPr/>
          </p:nvSpPr>
          <p:spPr bwMode="auto">
            <a:xfrm>
              <a:off x="3581400" y="2438400"/>
              <a:ext cx="2590800" cy="12192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600" u="sng" dirty="0">
                  <a:latin typeface="Arial" charset="0"/>
                </a:rPr>
                <a:t>Proxy</a:t>
              </a:r>
            </a:p>
            <a:p>
              <a:pPr marL="342900" indent="-342900" algn="l">
                <a:buFont typeface="Times New Roman" panose="02020603050405020304" pitchFamily="18" charset="0"/>
                <a:buAutoNum type="arabicPeriod"/>
                <a:defRPr/>
              </a:pPr>
              <a:r>
                <a:rPr lang="en-US" sz="1400" dirty="0">
                  <a:latin typeface="Arial" charset="0"/>
                </a:rPr>
                <a:t>Executes advice and then executes </a:t>
              </a:r>
              <a:r>
                <a:rPr lang="en-US" sz="1400" dirty="0" err="1">
                  <a:latin typeface="Arial" charset="0"/>
                </a:rPr>
                <a:t>joinpoint</a:t>
              </a:r>
              <a:r>
                <a:rPr lang="en-US" sz="1400" dirty="0">
                  <a:latin typeface="Arial" charset="0"/>
                </a:rPr>
                <a:t> if no exception is thrown.</a:t>
              </a:r>
            </a:p>
          </p:txBody>
        </p:sp>
        <p:sp>
          <p:nvSpPr>
            <p:cNvPr id="10" name="Rounded Rectangle 7">
              <a:extLst>
                <a:ext uri="{FF2B5EF4-FFF2-40B4-BE49-F238E27FC236}">
                  <a16:creationId xmlns:a16="http://schemas.microsoft.com/office/drawing/2014/main" id="{3CDDB458-8C46-4DF5-9521-A35D29CB3523}"/>
                </a:ext>
              </a:extLst>
            </p:cNvPr>
            <p:cNvSpPr>
              <a:spLocks noChangeArrowheads="1"/>
            </p:cNvSpPr>
            <p:nvPr/>
          </p:nvSpPr>
          <p:spPr bwMode="auto">
            <a:xfrm>
              <a:off x="6858000" y="2667000"/>
              <a:ext cx="2057400" cy="7620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Bean</a:t>
              </a:r>
              <a:r>
                <a:rPr lang="en-US" altLang="en-US" sz="2000">
                  <a:latin typeface="Arial Narrow" panose="020B0606020202030204" pitchFamily="34" charset="0"/>
                </a:rPr>
                <a:t> </a:t>
              </a:r>
            </a:p>
            <a:p>
              <a:pPr eaLnBrk="1" hangingPunct="1"/>
              <a:r>
                <a:rPr lang="en-US" altLang="en-US" sz="1600"/>
                <a:t>applyChqBk() { } </a:t>
              </a:r>
            </a:p>
          </p:txBody>
        </p:sp>
        <p:sp>
          <p:nvSpPr>
            <p:cNvPr id="11" name="Right Arrow 8">
              <a:extLst>
                <a:ext uri="{FF2B5EF4-FFF2-40B4-BE49-F238E27FC236}">
                  <a16:creationId xmlns:a16="http://schemas.microsoft.com/office/drawing/2014/main" id="{560D650B-B45E-406F-B90F-B8B4D73B8846}"/>
                </a:ext>
              </a:extLst>
            </p:cNvPr>
            <p:cNvSpPr>
              <a:spLocks noChangeArrowheads="1"/>
            </p:cNvSpPr>
            <p:nvPr/>
          </p:nvSpPr>
          <p:spPr bwMode="auto">
            <a:xfrm>
              <a:off x="28956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2" name="Right Arrow 9">
              <a:extLst>
                <a:ext uri="{FF2B5EF4-FFF2-40B4-BE49-F238E27FC236}">
                  <a16:creationId xmlns:a16="http://schemas.microsoft.com/office/drawing/2014/main" id="{1BE841D9-91E7-418D-81A6-999304A12CA2}"/>
                </a:ext>
              </a:extLst>
            </p:cNvPr>
            <p:cNvSpPr>
              <a:spLocks noChangeArrowheads="1"/>
            </p:cNvSpPr>
            <p:nvPr/>
          </p:nvSpPr>
          <p:spPr bwMode="auto">
            <a:xfrm>
              <a:off x="61722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Tree>
    <p:extLst>
      <p:ext uri="{BB962C8B-B14F-4D97-AF65-F5344CB8AC3E}">
        <p14:creationId xmlns:p14="http://schemas.microsoft.com/office/powerpoint/2010/main" val="32203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C2C0-9915-4EF6-93D3-FD9DE6B4854B}"/>
              </a:ext>
            </a:extLst>
          </p:cNvPr>
          <p:cNvSpPr>
            <a:spLocks noGrp="1"/>
          </p:cNvSpPr>
          <p:nvPr>
            <p:ph type="title"/>
          </p:nvPr>
        </p:nvSpPr>
        <p:spPr/>
        <p:txBody>
          <a:bodyPr/>
          <a:lstStyle/>
          <a:p>
            <a:r>
              <a:rPr lang="en-US" dirty="0"/>
              <a:t>Advice Type: </a:t>
            </a:r>
            <a:r>
              <a:rPr lang="en-US" dirty="0" err="1"/>
              <a:t>AfterReturning</a:t>
            </a:r>
            <a:endParaRPr lang="en-IN" dirty="0"/>
          </a:p>
        </p:txBody>
      </p:sp>
      <p:sp>
        <p:nvSpPr>
          <p:cNvPr id="4" name="Rectangle 3">
            <a:extLst>
              <a:ext uri="{FF2B5EF4-FFF2-40B4-BE49-F238E27FC236}">
                <a16:creationId xmlns:a16="http://schemas.microsoft.com/office/drawing/2014/main" id="{B988E474-B04F-40A2-86DF-5989C2B92A5E}"/>
              </a:ext>
            </a:extLst>
          </p:cNvPr>
          <p:cNvSpPr/>
          <p:nvPr/>
        </p:nvSpPr>
        <p:spPr>
          <a:xfrm>
            <a:off x="588433" y="1279068"/>
            <a:ext cx="11015133" cy="1908215"/>
          </a:xfrm>
          <a:prstGeom prst="rect">
            <a:avLst/>
          </a:prstGeom>
        </p:spPr>
        <p:txBody>
          <a:bodyPr wrap="square">
            <a:spAutoFit/>
          </a:bodyPr>
          <a:lstStyle/>
          <a:p>
            <a:pPr algn="l">
              <a:buFont typeface="Arial" pitchFamily="34" charset="0"/>
              <a:buChar char="•"/>
              <a:defRPr/>
            </a:pPr>
            <a:r>
              <a:rPr lang="en-US" dirty="0">
                <a:solidFill>
                  <a:schemeClr val="tx1"/>
                </a:solidFill>
                <a:latin typeface="+mn-lt"/>
              </a:rPr>
              <a:t>  Works like post-call part of try block. </a:t>
            </a:r>
            <a:endParaRPr lang="en-US" b="1" dirty="0">
              <a:solidFill>
                <a:schemeClr val="tx1"/>
              </a:solidFill>
              <a:latin typeface="+mn-lt"/>
            </a:endParaRPr>
          </a:p>
          <a:p>
            <a:pPr algn="l">
              <a:defRPr/>
            </a:pPr>
            <a:endParaRPr lang="en-US" b="1" dirty="0">
              <a:solidFill>
                <a:schemeClr val="tx1"/>
              </a:solidFill>
              <a:latin typeface="Arial Narrow" pitchFamily="34" charset="0"/>
            </a:endParaRPr>
          </a:p>
          <a:p>
            <a:pPr algn="l">
              <a:defRPr/>
            </a:pPr>
            <a:r>
              <a:rPr lang="en-US" b="1" dirty="0">
                <a:solidFill>
                  <a:schemeClr val="tx1"/>
                </a:solidFill>
                <a:latin typeface="Arial Narrow" pitchFamily="34" charset="0"/>
              </a:rPr>
              <a:t>@</a:t>
            </a:r>
            <a:r>
              <a:rPr lang="en-US" b="1" dirty="0" err="1">
                <a:solidFill>
                  <a:schemeClr val="tx1"/>
                </a:solidFill>
                <a:latin typeface="Arial Narrow" pitchFamily="34" charset="0"/>
              </a:rPr>
              <a:t>AfterReturning</a:t>
            </a:r>
            <a:r>
              <a:rPr lang="en-US" b="1" dirty="0">
                <a:solidFill>
                  <a:schemeClr val="tx1"/>
                </a:solidFill>
                <a:latin typeface="Arial Narrow" pitchFamily="34" charset="0"/>
              </a:rPr>
              <a:t> (“execution(* pack_40_aop.*.a*(..))“, returning=“</a:t>
            </a:r>
            <a:r>
              <a:rPr lang="en-US" b="1" dirty="0" err="1">
                <a:solidFill>
                  <a:schemeClr val="tx1"/>
                </a:solidFill>
                <a:latin typeface="Arial Narrow" pitchFamily="34" charset="0"/>
              </a:rPr>
              <a:t>retValue</a:t>
            </a:r>
            <a:r>
              <a:rPr lang="en-US" b="1" dirty="0">
                <a:solidFill>
                  <a:schemeClr val="tx1"/>
                </a:solidFill>
                <a:latin typeface="Arial Narrow" pitchFamily="34" charset="0"/>
              </a:rPr>
              <a:t>”)</a:t>
            </a:r>
            <a:endParaRPr lang="en-US" dirty="0">
              <a:solidFill>
                <a:schemeClr val="tx1"/>
              </a:solidFill>
              <a:latin typeface="+mn-lt"/>
            </a:endParaRP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public void </a:t>
            </a:r>
            <a:r>
              <a:rPr lang="en-US" sz="1600" dirty="0" err="1">
                <a:solidFill>
                  <a:schemeClr val="tx1"/>
                </a:solidFill>
                <a:latin typeface="Arial Narrow" pitchFamily="34" charset="0"/>
              </a:rPr>
              <a:t>businessLogic</a:t>
            </a:r>
            <a:r>
              <a:rPr lang="en-US" sz="1600" dirty="0">
                <a:solidFill>
                  <a:schemeClr val="tx1"/>
                </a:solidFill>
                <a:latin typeface="Arial Narrow" pitchFamily="34" charset="0"/>
              </a:rPr>
              <a:t>(</a:t>
            </a:r>
            <a:r>
              <a:rPr lang="en-US" sz="1600" dirty="0" err="1">
                <a:solidFill>
                  <a:schemeClr val="tx1"/>
                </a:solidFill>
                <a:latin typeface="Arial Narrow" pitchFamily="34" charset="0"/>
              </a:rPr>
              <a:t>JoinPoint</a:t>
            </a:r>
            <a:r>
              <a:rPr lang="en-US" sz="1600" dirty="0">
                <a:solidFill>
                  <a:schemeClr val="tx1"/>
                </a:solidFill>
                <a:latin typeface="Arial Narrow" pitchFamily="34" charset="0"/>
              </a:rPr>
              <a:t> </a:t>
            </a:r>
            <a:r>
              <a:rPr lang="en-US" sz="1600" dirty="0" err="1">
                <a:solidFill>
                  <a:schemeClr val="tx1"/>
                </a:solidFill>
                <a:latin typeface="Arial Narrow" pitchFamily="34" charset="0"/>
              </a:rPr>
              <a:t>jp</a:t>
            </a:r>
            <a:r>
              <a:rPr lang="en-US" sz="1600" dirty="0">
                <a:solidFill>
                  <a:schemeClr val="tx1"/>
                </a:solidFill>
                <a:latin typeface="Arial Narrow" pitchFamily="34" charset="0"/>
              </a:rPr>
              <a:t>, Object </a:t>
            </a:r>
            <a:r>
              <a:rPr lang="en-US" sz="1600" b="1" dirty="0" err="1">
                <a:solidFill>
                  <a:schemeClr val="tx1"/>
                </a:solidFill>
                <a:latin typeface="Arial Narrow" pitchFamily="34" charset="0"/>
              </a:rPr>
              <a:t>retVal</a:t>
            </a:r>
            <a:r>
              <a:rPr lang="en-US" sz="1600" dirty="0">
                <a:solidFill>
                  <a:schemeClr val="tx1"/>
                </a:solidFill>
                <a:latin typeface="Arial Narrow" pitchFamily="34" charset="0"/>
              </a:rPr>
              <a:t>) {</a:t>
            </a:r>
          </a:p>
          <a:p>
            <a:pPr algn="l">
              <a:defRPr/>
            </a:pPr>
            <a:r>
              <a:rPr lang="en-US" sz="1600" dirty="0">
                <a:solidFill>
                  <a:schemeClr val="tx1"/>
                </a:solidFill>
                <a:latin typeface="Arial Narrow" pitchFamily="34" charset="0"/>
              </a:rPr>
              <a:t>	…………………..</a:t>
            </a:r>
            <a:endParaRPr lang="en-US" sz="1600" i="1" dirty="0">
              <a:solidFill>
                <a:schemeClr val="tx1"/>
              </a:solidFill>
              <a:latin typeface="Arial Narrow" pitchFamily="34" charset="0"/>
            </a:endParaRPr>
          </a:p>
          <a:p>
            <a:pPr algn="l">
              <a:defRPr/>
            </a:pPr>
            <a:r>
              <a:rPr lang="en-US" sz="1600" dirty="0">
                <a:solidFill>
                  <a:schemeClr val="tx1"/>
                </a:solidFill>
                <a:latin typeface="Arial Narrow" pitchFamily="34" charset="0"/>
              </a:rPr>
              <a:t>}</a:t>
            </a:r>
          </a:p>
        </p:txBody>
      </p:sp>
      <p:grpSp>
        <p:nvGrpSpPr>
          <p:cNvPr id="5" name="Group 10">
            <a:extLst>
              <a:ext uri="{FF2B5EF4-FFF2-40B4-BE49-F238E27FC236}">
                <a16:creationId xmlns:a16="http://schemas.microsoft.com/office/drawing/2014/main" id="{F5298610-AA28-497B-8B0D-E42BF6FA4A47}"/>
              </a:ext>
            </a:extLst>
          </p:cNvPr>
          <p:cNvGrpSpPr>
            <a:grpSpLocks/>
          </p:cNvGrpSpPr>
          <p:nvPr/>
        </p:nvGrpSpPr>
        <p:grpSpPr bwMode="auto">
          <a:xfrm>
            <a:off x="395785" y="3187283"/>
            <a:ext cx="11529859" cy="1219200"/>
            <a:chOff x="381000" y="2362200"/>
            <a:chExt cx="8534400" cy="1219200"/>
          </a:xfrm>
        </p:grpSpPr>
        <p:sp>
          <p:nvSpPr>
            <p:cNvPr id="6" name="Rounded Rectangle 5">
              <a:extLst>
                <a:ext uri="{FF2B5EF4-FFF2-40B4-BE49-F238E27FC236}">
                  <a16:creationId xmlns:a16="http://schemas.microsoft.com/office/drawing/2014/main" id="{28B04DA0-FF51-4B32-BD92-F18DA6321D7B}"/>
                </a:ext>
              </a:extLst>
            </p:cNvPr>
            <p:cNvSpPr>
              <a:spLocks noChangeArrowheads="1"/>
            </p:cNvSpPr>
            <p:nvPr/>
          </p:nvSpPr>
          <p:spPr bwMode="auto">
            <a:xfrm>
              <a:off x="381000" y="2362200"/>
              <a:ext cx="2514600" cy="1219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Client </a:t>
              </a:r>
            </a:p>
            <a:p>
              <a:pPr eaLnBrk="1" hangingPunct="1"/>
              <a:r>
                <a:rPr lang="en-US" altLang="en-US" sz="2000">
                  <a:latin typeface="Arial Narrow" panose="020B0606020202030204" pitchFamily="34" charset="0"/>
                </a:rPr>
                <a:t>Call to  applyChqBk() on bean</a:t>
              </a:r>
            </a:p>
          </p:txBody>
        </p:sp>
        <p:sp>
          <p:nvSpPr>
            <p:cNvPr id="7" name="Rounded Rectangle 6">
              <a:extLst>
                <a:ext uri="{FF2B5EF4-FFF2-40B4-BE49-F238E27FC236}">
                  <a16:creationId xmlns:a16="http://schemas.microsoft.com/office/drawing/2014/main" id="{CA12B143-57D3-4414-B4F2-7610FD5F499D}"/>
                </a:ext>
              </a:extLst>
            </p:cNvPr>
            <p:cNvSpPr/>
            <p:nvPr/>
          </p:nvSpPr>
          <p:spPr bwMode="auto">
            <a:xfrm>
              <a:off x="3581400" y="2438400"/>
              <a:ext cx="2590800" cy="1143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800" u="sng" dirty="0">
                  <a:latin typeface="Arial" charset="0"/>
                </a:rPr>
                <a:t>Proxy</a:t>
              </a:r>
            </a:p>
            <a:p>
              <a:pPr marL="342900" indent="-342900" algn="l">
                <a:buFont typeface="Times New Roman" panose="02020603050405020304" pitchFamily="18" charset="0"/>
                <a:buAutoNum type="arabicPeriod"/>
                <a:defRPr/>
              </a:pPr>
              <a:r>
                <a:rPr lang="en-US" sz="1600" dirty="0">
                  <a:latin typeface="Arial" charset="0"/>
                </a:rPr>
                <a:t>Executes advice if no exception is thrown from join point</a:t>
              </a:r>
            </a:p>
          </p:txBody>
        </p:sp>
        <p:sp>
          <p:nvSpPr>
            <p:cNvPr id="8" name="Rounded Rectangle 7">
              <a:extLst>
                <a:ext uri="{FF2B5EF4-FFF2-40B4-BE49-F238E27FC236}">
                  <a16:creationId xmlns:a16="http://schemas.microsoft.com/office/drawing/2014/main" id="{676EC0EC-4763-4010-ACC3-B551F31BEBA4}"/>
                </a:ext>
              </a:extLst>
            </p:cNvPr>
            <p:cNvSpPr>
              <a:spLocks noChangeArrowheads="1"/>
            </p:cNvSpPr>
            <p:nvPr/>
          </p:nvSpPr>
          <p:spPr bwMode="auto">
            <a:xfrm>
              <a:off x="6858000" y="2667000"/>
              <a:ext cx="2057400" cy="7620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Bean</a:t>
              </a:r>
              <a:r>
                <a:rPr lang="en-US" altLang="en-US" sz="2000">
                  <a:latin typeface="Arial Narrow" panose="020B0606020202030204" pitchFamily="34" charset="0"/>
                </a:rPr>
                <a:t> </a:t>
              </a:r>
            </a:p>
            <a:p>
              <a:pPr eaLnBrk="1" hangingPunct="1"/>
              <a:r>
                <a:rPr lang="en-US" altLang="en-US" sz="1600"/>
                <a:t>applyChqBk() { } </a:t>
              </a:r>
            </a:p>
          </p:txBody>
        </p:sp>
        <p:sp>
          <p:nvSpPr>
            <p:cNvPr id="9" name="Right Arrow 8">
              <a:extLst>
                <a:ext uri="{FF2B5EF4-FFF2-40B4-BE49-F238E27FC236}">
                  <a16:creationId xmlns:a16="http://schemas.microsoft.com/office/drawing/2014/main" id="{AE22F380-2508-421B-8158-F6C9F9259C80}"/>
                </a:ext>
              </a:extLst>
            </p:cNvPr>
            <p:cNvSpPr>
              <a:spLocks noChangeArrowheads="1"/>
            </p:cNvSpPr>
            <p:nvPr/>
          </p:nvSpPr>
          <p:spPr bwMode="auto">
            <a:xfrm>
              <a:off x="28956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0" name="Right Arrow 9">
              <a:extLst>
                <a:ext uri="{FF2B5EF4-FFF2-40B4-BE49-F238E27FC236}">
                  <a16:creationId xmlns:a16="http://schemas.microsoft.com/office/drawing/2014/main" id="{CB659CC3-102A-4C62-B7A3-DEDBB5FA4BD4}"/>
                </a:ext>
              </a:extLst>
            </p:cNvPr>
            <p:cNvSpPr>
              <a:spLocks noChangeArrowheads="1"/>
            </p:cNvSpPr>
            <p:nvPr/>
          </p:nvSpPr>
          <p:spPr bwMode="auto">
            <a:xfrm>
              <a:off x="61722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
        <p:nvSpPr>
          <p:cNvPr id="11" name="Rectangle 10">
            <a:extLst>
              <a:ext uri="{FF2B5EF4-FFF2-40B4-BE49-F238E27FC236}">
                <a16:creationId xmlns:a16="http://schemas.microsoft.com/office/drawing/2014/main" id="{A11E2DBD-6462-4D5F-80DF-94EF82DF0C4E}"/>
              </a:ext>
            </a:extLst>
          </p:cNvPr>
          <p:cNvSpPr/>
          <p:nvPr/>
        </p:nvSpPr>
        <p:spPr>
          <a:xfrm>
            <a:off x="588433" y="4614333"/>
            <a:ext cx="11015133" cy="1754326"/>
          </a:xfrm>
          <a:prstGeom prst="rect">
            <a:avLst/>
          </a:prstGeom>
        </p:spPr>
        <p:txBody>
          <a:bodyPr wrap="square">
            <a:spAutoFit/>
          </a:bodyPr>
          <a:lstStyle/>
          <a:p>
            <a:pPr algn="just">
              <a:buFont typeface="Arial" pitchFamily="34" charset="0"/>
              <a:buChar char="•"/>
              <a:defRPr/>
            </a:pPr>
            <a:r>
              <a:rPr lang="en-US" dirty="0">
                <a:solidFill>
                  <a:schemeClr val="tx1"/>
                </a:solidFill>
                <a:latin typeface="+mn-lt"/>
              </a:rPr>
              <a:t>  Can not call proceed().  No choice of at what point of time to execute a call to actual method.</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solidFill>
                  <a:schemeClr val="tx1"/>
                </a:solidFill>
                <a:latin typeface="+mn-lt"/>
              </a:rPr>
              <a:t>  After successful execution of actual method, this advice is executed.</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solidFill>
                  <a:schemeClr val="tx1"/>
                </a:solidFill>
                <a:latin typeface="+mn-lt"/>
              </a:rPr>
              <a:t> Can be used to analyze the return value of a method.  If return value breaches validity, free to update and return default value.</a:t>
            </a:r>
          </a:p>
        </p:txBody>
      </p:sp>
    </p:spTree>
    <p:extLst>
      <p:ext uri="{BB962C8B-B14F-4D97-AF65-F5344CB8AC3E}">
        <p14:creationId xmlns:p14="http://schemas.microsoft.com/office/powerpoint/2010/main" val="105731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3568-61F3-4560-BCD4-80ED8E3B20E4}"/>
              </a:ext>
            </a:extLst>
          </p:cNvPr>
          <p:cNvSpPr>
            <a:spLocks noGrp="1"/>
          </p:cNvSpPr>
          <p:nvPr>
            <p:ph type="title"/>
          </p:nvPr>
        </p:nvSpPr>
        <p:spPr/>
        <p:txBody>
          <a:bodyPr/>
          <a:lstStyle/>
          <a:p>
            <a:r>
              <a:rPr lang="en-US" dirty="0"/>
              <a:t>Advice Type: </a:t>
            </a:r>
            <a:r>
              <a:rPr lang="en-US" dirty="0" err="1"/>
              <a:t>AfterThrowing</a:t>
            </a:r>
            <a:endParaRPr lang="en-IN" dirty="0"/>
          </a:p>
        </p:txBody>
      </p:sp>
      <p:sp>
        <p:nvSpPr>
          <p:cNvPr id="4" name="Rectangle 3">
            <a:extLst>
              <a:ext uri="{FF2B5EF4-FFF2-40B4-BE49-F238E27FC236}">
                <a16:creationId xmlns:a16="http://schemas.microsoft.com/office/drawing/2014/main" id="{BBF68E1F-378F-406F-A311-FD9F8F654776}"/>
              </a:ext>
            </a:extLst>
          </p:cNvPr>
          <p:cNvSpPr/>
          <p:nvPr/>
        </p:nvSpPr>
        <p:spPr>
          <a:xfrm>
            <a:off x="541867" y="1340426"/>
            <a:ext cx="11382232" cy="1477328"/>
          </a:xfrm>
          <a:prstGeom prst="rect">
            <a:avLst/>
          </a:prstGeom>
        </p:spPr>
        <p:txBody>
          <a:bodyPr wrap="square">
            <a:spAutoFit/>
          </a:bodyPr>
          <a:lstStyle/>
          <a:p>
            <a:pPr algn="l">
              <a:buFont typeface="Arial" pitchFamily="34" charset="0"/>
              <a:buChar char="•"/>
              <a:defRPr/>
            </a:pPr>
            <a:r>
              <a:rPr lang="en-US" sz="1600" dirty="0">
                <a:solidFill>
                  <a:schemeClr val="tx1"/>
                </a:solidFill>
                <a:latin typeface="Arial" charset="0"/>
              </a:rPr>
              <a:t> </a:t>
            </a:r>
            <a:r>
              <a:rPr lang="en-US" sz="1600" dirty="0">
                <a:solidFill>
                  <a:schemeClr val="tx1"/>
                </a:solidFill>
                <a:latin typeface="+mn-lt"/>
              </a:rPr>
              <a:t>Works like catch block. </a:t>
            </a:r>
            <a:endParaRPr lang="en-US" sz="1600" b="1" dirty="0">
              <a:solidFill>
                <a:schemeClr val="tx1"/>
              </a:solidFill>
              <a:latin typeface="+mn-lt"/>
            </a:endParaRPr>
          </a:p>
          <a:p>
            <a:pPr algn="l">
              <a:defRPr/>
            </a:pPr>
            <a:endParaRPr lang="en-US" sz="1600" b="1" dirty="0">
              <a:solidFill>
                <a:schemeClr val="tx1"/>
              </a:solidFill>
              <a:latin typeface="Arial Narrow" pitchFamily="34" charset="0"/>
            </a:endParaRPr>
          </a:p>
          <a:p>
            <a:pPr algn="l">
              <a:defRPr/>
            </a:pPr>
            <a:r>
              <a:rPr lang="en-US" sz="1600" b="1" dirty="0">
                <a:solidFill>
                  <a:schemeClr val="tx1"/>
                </a:solidFill>
                <a:latin typeface="Arial Narrow" pitchFamily="34" charset="0"/>
              </a:rPr>
              <a:t>@</a:t>
            </a:r>
            <a:r>
              <a:rPr lang="en-US" sz="1600" b="1" dirty="0" err="1">
                <a:solidFill>
                  <a:schemeClr val="tx1"/>
                </a:solidFill>
                <a:latin typeface="Arial Narrow" pitchFamily="34" charset="0"/>
              </a:rPr>
              <a:t>AfterThrowing</a:t>
            </a:r>
            <a:r>
              <a:rPr lang="en-US" sz="1600" b="1" dirty="0">
                <a:solidFill>
                  <a:schemeClr val="tx1"/>
                </a:solidFill>
                <a:latin typeface="Arial Narrow" pitchFamily="34" charset="0"/>
              </a:rPr>
              <a:t>(“execution(* pack_40_aop.*.a*(..))“, throwing=“ex”)</a:t>
            </a:r>
            <a:endParaRPr lang="en-US" sz="1600" dirty="0">
              <a:solidFill>
                <a:schemeClr val="tx1"/>
              </a:solidFill>
              <a:latin typeface="+mn-lt"/>
            </a:endParaRPr>
          </a:p>
          <a:p>
            <a:pPr algn="l">
              <a:defRPr/>
            </a:pPr>
            <a:r>
              <a:rPr lang="en-US" sz="1400" dirty="0">
                <a:solidFill>
                  <a:schemeClr val="tx1"/>
                </a:solidFill>
                <a:latin typeface="Arial Narrow" pitchFamily="34" charset="0"/>
              </a:rPr>
              <a:t>public void </a:t>
            </a:r>
            <a:r>
              <a:rPr lang="en-US" sz="1400" dirty="0" err="1">
                <a:solidFill>
                  <a:schemeClr val="tx1"/>
                </a:solidFill>
                <a:latin typeface="Arial Narrow" pitchFamily="34" charset="0"/>
              </a:rPr>
              <a:t>handleException</a:t>
            </a:r>
            <a:r>
              <a:rPr lang="en-US" sz="1400" dirty="0">
                <a:solidFill>
                  <a:schemeClr val="tx1"/>
                </a:solidFill>
                <a:latin typeface="Arial Narrow" pitchFamily="34" charset="0"/>
              </a:rPr>
              <a:t>(</a:t>
            </a:r>
            <a:r>
              <a:rPr lang="en-US" sz="1400" dirty="0" err="1">
                <a:solidFill>
                  <a:schemeClr val="tx1"/>
                </a:solidFill>
                <a:latin typeface="Arial Narrow" pitchFamily="34" charset="0"/>
              </a:rPr>
              <a:t>JoinPoint</a:t>
            </a:r>
            <a:r>
              <a:rPr lang="en-US" sz="1400" dirty="0">
                <a:solidFill>
                  <a:schemeClr val="tx1"/>
                </a:solidFill>
                <a:latin typeface="Arial Narrow" pitchFamily="34" charset="0"/>
              </a:rPr>
              <a:t> </a:t>
            </a:r>
            <a:r>
              <a:rPr lang="en-US" sz="1400" dirty="0" err="1">
                <a:solidFill>
                  <a:schemeClr val="tx1"/>
                </a:solidFill>
                <a:latin typeface="Arial Narrow" pitchFamily="34" charset="0"/>
              </a:rPr>
              <a:t>jp</a:t>
            </a:r>
            <a:r>
              <a:rPr lang="en-US" sz="1400" dirty="0">
                <a:solidFill>
                  <a:schemeClr val="tx1"/>
                </a:solidFill>
                <a:latin typeface="Arial Narrow" pitchFamily="34" charset="0"/>
              </a:rPr>
              <a:t>, </a:t>
            </a:r>
            <a:r>
              <a:rPr lang="en-US" sz="1400" b="1" dirty="0" err="1">
                <a:solidFill>
                  <a:schemeClr val="tx1"/>
                </a:solidFill>
                <a:latin typeface="Arial Narrow" pitchFamily="34" charset="0"/>
              </a:rPr>
              <a:t>RuntimeException</a:t>
            </a:r>
            <a:r>
              <a:rPr lang="en-US" sz="1400" b="1" dirty="0">
                <a:solidFill>
                  <a:schemeClr val="tx1"/>
                </a:solidFill>
                <a:latin typeface="Arial Narrow" pitchFamily="34" charset="0"/>
              </a:rPr>
              <a:t> ex</a:t>
            </a:r>
            <a:r>
              <a:rPr lang="en-US" sz="1400" dirty="0">
                <a:solidFill>
                  <a:schemeClr val="tx1"/>
                </a:solidFill>
                <a:latin typeface="Arial Narrow" pitchFamily="34" charset="0"/>
              </a:rPr>
              <a:t>) throws </a:t>
            </a:r>
            <a:r>
              <a:rPr lang="en-US" sz="1400" dirty="0" err="1">
                <a:solidFill>
                  <a:schemeClr val="tx1"/>
                </a:solidFill>
                <a:latin typeface="Arial Narrow" pitchFamily="34" charset="0"/>
              </a:rPr>
              <a:t>Throwable</a:t>
            </a:r>
            <a:r>
              <a:rPr lang="en-US" sz="1400" dirty="0">
                <a:solidFill>
                  <a:schemeClr val="tx1"/>
                </a:solidFill>
                <a:latin typeface="Arial Narrow" pitchFamily="34" charset="0"/>
              </a:rPr>
              <a:t> {</a:t>
            </a:r>
          </a:p>
          <a:p>
            <a:pPr algn="l">
              <a:defRPr/>
            </a:pPr>
            <a:r>
              <a:rPr lang="en-US" sz="1400" dirty="0">
                <a:solidFill>
                  <a:schemeClr val="tx1"/>
                </a:solidFill>
                <a:latin typeface="Arial Narrow" pitchFamily="34" charset="0"/>
              </a:rPr>
              <a:t>	// Handling exception and raising custom exception</a:t>
            </a:r>
          </a:p>
          <a:p>
            <a:pPr algn="l">
              <a:defRPr/>
            </a:pPr>
            <a:r>
              <a:rPr lang="en-US" sz="1400" dirty="0">
                <a:solidFill>
                  <a:schemeClr val="tx1"/>
                </a:solidFill>
                <a:latin typeface="Arial Narrow" pitchFamily="34" charset="0"/>
              </a:rPr>
              <a:t>}</a:t>
            </a:r>
          </a:p>
        </p:txBody>
      </p:sp>
      <p:grpSp>
        <p:nvGrpSpPr>
          <p:cNvPr id="5" name="Group 10">
            <a:extLst>
              <a:ext uri="{FF2B5EF4-FFF2-40B4-BE49-F238E27FC236}">
                <a16:creationId xmlns:a16="http://schemas.microsoft.com/office/drawing/2014/main" id="{637C51A4-D8E5-4A86-AABF-731DABAD2356}"/>
              </a:ext>
            </a:extLst>
          </p:cNvPr>
          <p:cNvGrpSpPr>
            <a:grpSpLocks/>
          </p:cNvGrpSpPr>
          <p:nvPr/>
        </p:nvGrpSpPr>
        <p:grpSpPr bwMode="auto">
          <a:xfrm>
            <a:off x="381000" y="2963336"/>
            <a:ext cx="11382232" cy="1219200"/>
            <a:chOff x="381000" y="2362200"/>
            <a:chExt cx="8534400" cy="1219200"/>
          </a:xfrm>
        </p:grpSpPr>
        <p:sp>
          <p:nvSpPr>
            <p:cNvPr id="6" name="Rounded Rectangle 5">
              <a:extLst>
                <a:ext uri="{FF2B5EF4-FFF2-40B4-BE49-F238E27FC236}">
                  <a16:creationId xmlns:a16="http://schemas.microsoft.com/office/drawing/2014/main" id="{2FC0F72B-C3A2-442C-B4BE-D0D8EA765195}"/>
                </a:ext>
              </a:extLst>
            </p:cNvPr>
            <p:cNvSpPr>
              <a:spLocks noChangeArrowheads="1"/>
            </p:cNvSpPr>
            <p:nvPr/>
          </p:nvSpPr>
          <p:spPr bwMode="auto">
            <a:xfrm>
              <a:off x="381000" y="2362200"/>
              <a:ext cx="2514600" cy="1219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Client </a:t>
              </a:r>
            </a:p>
            <a:p>
              <a:pPr eaLnBrk="1" hangingPunct="1"/>
              <a:r>
                <a:rPr lang="en-US" altLang="en-US" sz="2000">
                  <a:latin typeface="Arial Narrow" panose="020B0606020202030204" pitchFamily="34" charset="0"/>
                </a:rPr>
                <a:t>Call to  applyChqBk() on bean</a:t>
              </a:r>
            </a:p>
          </p:txBody>
        </p:sp>
        <p:sp>
          <p:nvSpPr>
            <p:cNvPr id="7" name="Rounded Rectangle 6">
              <a:extLst>
                <a:ext uri="{FF2B5EF4-FFF2-40B4-BE49-F238E27FC236}">
                  <a16:creationId xmlns:a16="http://schemas.microsoft.com/office/drawing/2014/main" id="{466502FA-C5A8-420C-970F-AA937BE55560}"/>
                </a:ext>
              </a:extLst>
            </p:cNvPr>
            <p:cNvSpPr/>
            <p:nvPr/>
          </p:nvSpPr>
          <p:spPr bwMode="auto">
            <a:xfrm>
              <a:off x="3581400" y="2438400"/>
              <a:ext cx="2590800" cy="1143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800" u="sng" dirty="0">
                  <a:latin typeface="Arial" charset="0"/>
                </a:rPr>
                <a:t>Proxy</a:t>
              </a:r>
            </a:p>
            <a:p>
              <a:pPr marL="342900" indent="-342900" algn="l">
                <a:buFont typeface="Times New Roman" panose="02020603050405020304" pitchFamily="18" charset="0"/>
                <a:buAutoNum type="arabicPeriod"/>
                <a:defRPr/>
              </a:pPr>
              <a:r>
                <a:rPr lang="en-US" sz="1600" dirty="0">
                  <a:latin typeface="Arial" charset="0"/>
                </a:rPr>
                <a:t>Executes advice if  exception is thrown from join point.</a:t>
              </a:r>
            </a:p>
          </p:txBody>
        </p:sp>
        <p:sp>
          <p:nvSpPr>
            <p:cNvPr id="8" name="Rounded Rectangle 7">
              <a:extLst>
                <a:ext uri="{FF2B5EF4-FFF2-40B4-BE49-F238E27FC236}">
                  <a16:creationId xmlns:a16="http://schemas.microsoft.com/office/drawing/2014/main" id="{05114ADC-840A-4551-ABB4-9CEF90B4EC4D}"/>
                </a:ext>
              </a:extLst>
            </p:cNvPr>
            <p:cNvSpPr>
              <a:spLocks noChangeArrowheads="1"/>
            </p:cNvSpPr>
            <p:nvPr/>
          </p:nvSpPr>
          <p:spPr bwMode="auto">
            <a:xfrm>
              <a:off x="6858000" y="2667000"/>
              <a:ext cx="2057400" cy="7620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Bean</a:t>
              </a:r>
              <a:r>
                <a:rPr lang="en-US" altLang="en-US" sz="2000">
                  <a:latin typeface="Arial Narrow" panose="020B0606020202030204" pitchFamily="34" charset="0"/>
                </a:rPr>
                <a:t> </a:t>
              </a:r>
            </a:p>
            <a:p>
              <a:pPr eaLnBrk="1" hangingPunct="1"/>
              <a:r>
                <a:rPr lang="en-US" altLang="en-US" sz="1600"/>
                <a:t>applyChqBk() { } </a:t>
              </a:r>
            </a:p>
          </p:txBody>
        </p:sp>
        <p:sp>
          <p:nvSpPr>
            <p:cNvPr id="9" name="Right Arrow 8">
              <a:extLst>
                <a:ext uri="{FF2B5EF4-FFF2-40B4-BE49-F238E27FC236}">
                  <a16:creationId xmlns:a16="http://schemas.microsoft.com/office/drawing/2014/main" id="{01D488DF-1F40-4A13-9BF0-CD2EC851BFA6}"/>
                </a:ext>
              </a:extLst>
            </p:cNvPr>
            <p:cNvSpPr>
              <a:spLocks noChangeArrowheads="1"/>
            </p:cNvSpPr>
            <p:nvPr/>
          </p:nvSpPr>
          <p:spPr bwMode="auto">
            <a:xfrm>
              <a:off x="28956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0" name="Right Arrow 9">
              <a:extLst>
                <a:ext uri="{FF2B5EF4-FFF2-40B4-BE49-F238E27FC236}">
                  <a16:creationId xmlns:a16="http://schemas.microsoft.com/office/drawing/2014/main" id="{5F2C4051-F042-4841-9EB1-87442BE28386}"/>
                </a:ext>
              </a:extLst>
            </p:cNvPr>
            <p:cNvSpPr>
              <a:spLocks noChangeArrowheads="1"/>
            </p:cNvSpPr>
            <p:nvPr/>
          </p:nvSpPr>
          <p:spPr bwMode="auto">
            <a:xfrm>
              <a:off x="61722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
        <p:nvSpPr>
          <p:cNvPr id="11" name="Rectangle 10">
            <a:extLst>
              <a:ext uri="{FF2B5EF4-FFF2-40B4-BE49-F238E27FC236}">
                <a16:creationId xmlns:a16="http://schemas.microsoft.com/office/drawing/2014/main" id="{900C00D4-DDB6-41AE-B8A5-BFDD082561EF}"/>
              </a:ext>
            </a:extLst>
          </p:cNvPr>
          <p:cNvSpPr/>
          <p:nvPr/>
        </p:nvSpPr>
        <p:spPr>
          <a:xfrm>
            <a:off x="541867" y="4838182"/>
            <a:ext cx="11382232" cy="1200329"/>
          </a:xfrm>
          <a:prstGeom prst="rect">
            <a:avLst/>
          </a:prstGeom>
        </p:spPr>
        <p:txBody>
          <a:bodyPr wrap="square">
            <a:spAutoFit/>
          </a:bodyPr>
          <a:lstStyle/>
          <a:p>
            <a:pPr algn="just">
              <a:buFont typeface="Arial" pitchFamily="34" charset="0"/>
              <a:buChar char="•"/>
              <a:defRPr/>
            </a:pPr>
            <a:r>
              <a:rPr lang="en-US" dirty="0">
                <a:solidFill>
                  <a:schemeClr val="tx1"/>
                </a:solidFill>
                <a:latin typeface="+mn-lt"/>
              </a:rPr>
              <a:t>  Can not call proceed().  No choice of at what point of time to execute a call to actual method.</a:t>
            </a:r>
          </a:p>
          <a:p>
            <a:pPr algn="just">
              <a:buFont typeface="Arial" pitchFamily="34" charset="0"/>
              <a:buChar char="•"/>
              <a:defRPr/>
            </a:pPr>
            <a:r>
              <a:rPr lang="en-US" dirty="0">
                <a:solidFill>
                  <a:schemeClr val="tx1"/>
                </a:solidFill>
                <a:latin typeface="+mn-lt"/>
              </a:rPr>
              <a:t>  After un-successful execution of actual method, this advice is executed.</a:t>
            </a:r>
          </a:p>
          <a:p>
            <a:pPr algn="just">
              <a:buFont typeface="Arial" pitchFamily="34" charset="0"/>
              <a:buChar char="•"/>
              <a:defRPr/>
            </a:pPr>
            <a:r>
              <a:rPr lang="en-US" dirty="0">
                <a:solidFill>
                  <a:schemeClr val="tx1"/>
                </a:solidFill>
                <a:latin typeface="+mn-lt"/>
              </a:rPr>
              <a:t> Can be used to overcome the exception thrown and can throw outer layer specific exception.  Thereby, it makes a business logic clutter free of try-catch block.</a:t>
            </a:r>
          </a:p>
        </p:txBody>
      </p:sp>
    </p:spTree>
    <p:extLst>
      <p:ext uri="{BB962C8B-B14F-4D97-AF65-F5344CB8AC3E}">
        <p14:creationId xmlns:p14="http://schemas.microsoft.com/office/powerpoint/2010/main" val="8735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821E-68B6-4278-BC10-27D340B9F4CB}"/>
              </a:ext>
            </a:extLst>
          </p:cNvPr>
          <p:cNvSpPr>
            <a:spLocks noGrp="1"/>
          </p:cNvSpPr>
          <p:nvPr>
            <p:ph type="title"/>
          </p:nvPr>
        </p:nvSpPr>
        <p:spPr/>
        <p:txBody>
          <a:bodyPr/>
          <a:lstStyle/>
          <a:p>
            <a:r>
              <a:rPr lang="en-US" dirty="0"/>
              <a:t>Advice Type: After</a:t>
            </a:r>
            <a:endParaRPr lang="en-IN" dirty="0"/>
          </a:p>
        </p:txBody>
      </p:sp>
      <p:sp>
        <p:nvSpPr>
          <p:cNvPr id="4" name="Rectangle 3">
            <a:extLst>
              <a:ext uri="{FF2B5EF4-FFF2-40B4-BE49-F238E27FC236}">
                <a16:creationId xmlns:a16="http://schemas.microsoft.com/office/drawing/2014/main" id="{278D9194-D5FF-42BA-9F32-404C768F283A}"/>
              </a:ext>
            </a:extLst>
          </p:cNvPr>
          <p:cNvSpPr/>
          <p:nvPr/>
        </p:nvSpPr>
        <p:spPr>
          <a:xfrm>
            <a:off x="609599" y="1429772"/>
            <a:ext cx="10774137" cy="1015663"/>
          </a:xfrm>
          <a:prstGeom prst="rect">
            <a:avLst/>
          </a:prstGeom>
        </p:spPr>
        <p:txBody>
          <a:bodyPr wrap="square">
            <a:spAutoFit/>
          </a:bodyPr>
          <a:lstStyle/>
          <a:p>
            <a:pPr algn="l">
              <a:defRPr/>
            </a:pPr>
            <a:r>
              <a:rPr lang="en-US" sz="2000" b="1" dirty="0">
                <a:solidFill>
                  <a:schemeClr val="tx1"/>
                </a:solidFill>
                <a:latin typeface="Arial Narrow" pitchFamily="34" charset="0"/>
              </a:rPr>
              <a:t>@</a:t>
            </a:r>
            <a:r>
              <a:rPr lang="en-US" sz="2000" b="1" dirty="0" err="1">
                <a:solidFill>
                  <a:schemeClr val="tx1"/>
                </a:solidFill>
                <a:latin typeface="Arial Narrow" pitchFamily="34" charset="0"/>
              </a:rPr>
              <a:t>AfterThrowing</a:t>
            </a:r>
            <a:r>
              <a:rPr lang="en-US" sz="2000" b="1" dirty="0">
                <a:solidFill>
                  <a:schemeClr val="tx1"/>
                </a:solidFill>
                <a:latin typeface="Arial Narrow" pitchFamily="34" charset="0"/>
              </a:rPr>
              <a:t>(“execution(* pack_40_aop.*.a*(..))")</a:t>
            </a:r>
            <a:endParaRPr lang="en-US" sz="2000" dirty="0">
              <a:solidFill>
                <a:schemeClr val="tx1"/>
              </a:solidFill>
              <a:latin typeface="+mn-lt"/>
            </a:endParaRPr>
          </a:p>
          <a:p>
            <a:pPr algn="l">
              <a:defRPr/>
            </a:pPr>
            <a:endParaRPr lang="en-US" sz="2000" dirty="0">
              <a:solidFill>
                <a:schemeClr val="tx1"/>
              </a:solidFill>
              <a:latin typeface="+mn-lt"/>
            </a:endParaRPr>
          </a:p>
          <a:p>
            <a:pPr algn="l">
              <a:buFont typeface="Arial" pitchFamily="34" charset="0"/>
              <a:buChar char="•"/>
              <a:defRPr/>
            </a:pPr>
            <a:r>
              <a:rPr lang="en-US" sz="2000" dirty="0">
                <a:solidFill>
                  <a:schemeClr val="tx1"/>
                </a:solidFill>
                <a:latin typeface="+mn-lt"/>
              </a:rPr>
              <a:t>  Works like finally block. </a:t>
            </a:r>
          </a:p>
        </p:txBody>
      </p:sp>
      <p:grpSp>
        <p:nvGrpSpPr>
          <p:cNvPr id="5" name="Group 10">
            <a:extLst>
              <a:ext uri="{FF2B5EF4-FFF2-40B4-BE49-F238E27FC236}">
                <a16:creationId xmlns:a16="http://schemas.microsoft.com/office/drawing/2014/main" id="{FD07B353-79CA-456A-9D1A-A889FD471A2F}"/>
              </a:ext>
            </a:extLst>
          </p:cNvPr>
          <p:cNvGrpSpPr>
            <a:grpSpLocks/>
          </p:cNvGrpSpPr>
          <p:nvPr/>
        </p:nvGrpSpPr>
        <p:grpSpPr bwMode="auto">
          <a:xfrm>
            <a:off x="500417" y="2861733"/>
            <a:ext cx="11277601" cy="1524000"/>
            <a:chOff x="381000" y="2286000"/>
            <a:chExt cx="8534400" cy="1524000"/>
          </a:xfrm>
        </p:grpSpPr>
        <p:sp>
          <p:nvSpPr>
            <p:cNvPr id="6" name="Rounded Rectangle 5">
              <a:extLst>
                <a:ext uri="{FF2B5EF4-FFF2-40B4-BE49-F238E27FC236}">
                  <a16:creationId xmlns:a16="http://schemas.microsoft.com/office/drawing/2014/main" id="{4B0460CA-936D-45A6-84C9-21798524DD49}"/>
                </a:ext>
              </a:extLst>
            </p:cNvPr>
            <p:cNvSpPr>
              <a:spLocks noChangeArrowheads="1"/>
            </p:cNvSpPr>
            <p:nvPr/>
          </p:nvSpPr>
          <p:spPr bwMode="auto">
            <a:xfrm>
              <a:off x="381000" y="2362200"/>
              <a:ext cx="2514600" cy="12192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Client </a:t>
              </a:r>
            </a:p>
            <a:p>
              <a:pPr eaLnBrk="1" hangingPunct="1"/>
              <a:r>
                <a:rPr lang="en-US" altLang="en-US" sz="2000">
                  <a:latin typeface="Arial Narrow" panose="020B0606020202030204" pitchFamily="34" charset="0"/>
                </a:rPr>
                <a:t>Call to  applyChqBk() on bean</a:t>
              </a:r>
            </a:p>
          </p:txBody>
        </p:sp>
        <p:sp>
          <p:nvSpPr>
            <p:cNvPr id="7" name="Rounded Rectangle 6">
              <a:extLst>
                <a:ext uri="{FF2B5EF4-FFF2-40B4-BE49-F238E27FC236}">
                  <a16:creationId xmlns:a16="http://schemas.microsoft.com/office/drawing/2014/main" id="{A0E5467A-24C6-45C1-8361-61346FE8E877}"/>
                </a:ext>
              </a:extLst>
            </p:cNvPr>
            <p:cNvSpPr/>
            <p:nvPr/>
          </p:nvSpPr>
          <p:spPr bwMode="auto">
            <a:xfrm>
              <a:off x="3581400" y="2286000"/>
              <a:ext cx="2590800" cy="15240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defRPr/>
              </a:pPr>
              <a:r>
                <a:rPr lang="en-US" sz="1800" u="sng" dirty="0">
                  <a:latin typeface="Arial" charset="0"/>
                </a:rPr>
                <a:t>Proxy</a:t>
              </a:r>
            </a:p>
            <a:p>
              <a:pPr marL="342900" indent="-342900" algn="l">
                <a:buFont typeface="Times New Roman" panose="02020603050405020304" pitchFamily="18" charset="0"/>
                <a:buAutoNum type="arabicPeriod"/>
                <a:defRPr/>
              </a:pPr>
              <a:r>
                <a:rPr lang="en-US" sz="1600" dirty="0">
                  <a:latin typeface="Arial" charset="0"/>
                </a:rPr>
                <a:t>Executes advice in both cases of successful or unsuccessful execution of join point.</a:t>
              </a:r>
            </a:p>
          </p:txBody>
        </p:sp>
        <p:sp>
          <p:nvSpPr>
            <p:cNvPr id="8" name="Rounded Rectangle 7">
              <a:extLst>
                <a:ext uri="{FF2B5EF4-FFF2-40B4-BE49-F238E27FC236}">
                  <a16:creationId xmlns:a16="http://schemas.microsoft.com/office/drawing/2014/main" id="{C5D5EA7B-367F-418D-93B7-8AF9789B9C21}"/>
                </a:ext>
              </a:extLst>
            </p:cNvPr>
            <p:cNvSpPr>
              <a:spLocks noChangeArrowheads="1"/>
            </p:cNvSpPr>
            <p:nvPr/>
          </p:nvSpPr>
          <p:spPr bwMode="auto">
            <a:xfrm>
              <a:off x="6858000" y="2667000"/>
              <a:ext cx="2057400" cy="7620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2000" u="sng">
                  <a:latin typeface="Arial Narrow" panose="020B0606020202030204" pitchFamily="34" charset="0"/>
                </a:rPr>
                <a:t>Bean</a:t>
              </a:r>
              <a:r>
                <a:rPr lang="en-US" altLang="en-US" sz="2000">
                  <a:latin typeface="Arial Narrow" panose="020B0606020202030204" pitchFamily="34" charset="0"/>
                </a:rPr>
                <a:t> </a:t>
              </a:r>
            </a:p>
            <a:p>
              <a:pPr eaLnBrk="1" hangingPunct="1"/>
              <a:r>
                <a:rPr lang="en-US" altLang="en-US" sz="1600"/>
                <a:t>applyChqBk() { } </a:t>
              </a:r>
            </a:p>
          </p:txBody>
        </p:sp>
        <p:sp>
          <p:nvSpPr>
            <p:cNvPr id="9" name="Right Arrow 8">
              <a:extLst>
                <a:ext uri="{FF2B5EF4-FFF2-40B4-BE49-F238E27FC236}">
                  <a16:creationId xmlns:a16="http://schemas.microsoft.com/office/drawing/2014/main" id="{C4B3C821-B10D-446B-9563-00B0A4989E87}"/>
                </a:ext>
              </a:extLst>
            </p:cNvPr>
            <p:cNvSpPr>
              <a:spLocks noChangeArrowheads="1"/>
            </p:cNvSpPr>
            <p:nvPr/>
          </p:nvSpPr>
          <p:spPr bwMode="auto">
            <a:xfrm>
              <a:off x="28956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0" name="Right Arrow 9">
              <a:extLst>
                <a:ext uri="{FF2B5EF4-FFF2-40B4-BE49-F238E27FC236}">
                  <a16:creationId xmlns:a16="http://schemas.microsoft.com/office/drawing/2014/main" id="{C931B82E-50C8-4B43-AFFA-74A2DE19D1E2}"/>
                </a:ext>
              </a:extLst>
            </p:cNvPr>
            <p:cNvSpPr>
              <a:spLocks noChangeArrowheads="1"/>
            </p:cNvSpPr>
            <p:nvPr/>
          </p:nvSpPr>
          <p:spPr bwMode="auto">
            <a:xfrm>
              <a:off x="6172200" y="2819400"/>
              <a:ext cx="685800" cy="4572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sp>
        <p:nvSpPr>
          <p:cNvPr id="11" name="Rectangle 10">
            <a:extLst>
              <a:ext uri="{FF2B5EF4-FFF2-40B4-BE49-F238E27FC236}">
                <a16:creationId xmlns:a16="http://schemas.microsoft.com/office/drawing/2014/main" id="{ABC91405-2EC3-4F81-A894-0DF18174F9DF}"/>
              </a:ext>
            </a:extLst>
          </p:cNvPr>
          <p:cNvSpPr/>
          <p:nvPr/>
        </p:nvSpPr>
        <p:spPr>
          <a:xfrm>
            <a:off x="609599" y="4823163"/>
            <a:ext cx="10774137" cy="1477328"/>
          </a:xfrm>
          <a:prstGeom prst="rect">
            <a:avLst/>
          </a:prstGeom>
        </p:spPr>
        <p:txBody>
          <a:bodyPr wrap="square">
            <a:spAutoFit/>
          </a:bodyPr>
          <a:lstStyle/>
          <a:p>
            <a:pPr algn="just">
              <a:buFont typeface="Arial" pitchFamily="34" charset="0"/>
              <a:buChar char="•"/>
              <a:defRPr/>
            </a:pPr>
            <a:r>
              <a:rPr lang="en-US" dirty="0">
                <a:solidFill>
                  <a:schemeClr val="tx1"/>
                </a:solidFill>
                <a:latin typeface="+mn-lt"/>
              </a:rPr>
              <a:t>  Can not call proceed().  No choice of at what point of time to execute a call to actual method.</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solidFill>
                  <a:schemeClr val="tx1"/>
                </a:solidFill>
                <a:latin typeface="+mn-lt"/>
              </a:rPr>
              <a:t>  What ever be the fate of execution of actual method, this advice is executed.</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solidFill>
                  <a:schemeClr val="tx1"/>
                </a:solidFill>
                <a:latin typeface="+mn-lt"/>
              </a:rPr>
              <a:t> Can be used to replace finally block.</a:t>
            </a:r>
          </a:p>
        </p:txBody>
      </p:sp>
    </p:spTree>
    <p:extLst>
      <p:ext uri="{BB962C8B-B14F-4D97-AF65-F5344CB8AC3E}">
        <p14:creationId xmlns:p14="http://schemas.microsoft.com/office/powerpoint/2010/main" val="217999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AEB4-ADC5-4B14-86DD-F0DC5676AFAF}"/>
              </a:ext>
            </a:extLst>
          </p:cNvPr>
          <p:cNvSpPr>
            <a:spLocks noGrp="1"/>
          </p:cNvSpPr>
          <p:nvPr>
            <p:ph type="title"/>
          </p:nvPr>
        </p:nvSpPr>
        <p:spPr/>
        <p:txBody>
          <a:bodyPr/>
          <a:lstStyle/>
          <a:p>
            <a:r>
              <a:rPr lang="en-US" dirty="0"/>
              <a:t>Pointcuts</a:t>
            </a:r>
            <a:endParaRPr lang="en-IN" dirty="0"/>
          </a:p>
        </p:txBody>
      </p:sp>
      <p:sp>
        <p:nvSpPr>
          <p:cNvPr id="4" name="Text Box 2">
            <a:extLst>
              <a:ext uri="{FF2B5EF4-FFF2-40B4-BE49-F238E27FC236}">
                <a16:creationId xmlns:a16="http://schemas.microsoft.com/office/drawing/2014/main" id="{FF9CDC49-5A6E-43BB-9A1C-E9A9FE877005}"/>
              </a:ext>
            </a:extLst>
          </p:cNvPr>
          <p:cNvSpPr txBox="1">
            <a:spLocks noChangeArrowheads="1"/>
          </p:cNvSpPr>
          <p:nvPr/>
        </p:nvSpPr>
        <p:spPr bwMode="auto">
          <a:xfrm>
            <a:off x="647764" y="1233487"/>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lvl="1" eaLnBrk="1" hangingPunct="1">
              <a:lnSpc>
                <a:spcPct val="86000"/>
              </a:lnSpc>
              <a:spcBef>
                <a:spcPts val="500"/>
              </a:spcBef>
            </a:pPr>
            <a:endParaRPr lang="en-US" altLang="en-US" sz="1800" dirty="0">
              <a:solidFill>
                <a:schemeClr val="tx1"/>
              </a:solidFill>
              <a:latin typeface="Arial Narrow" panose="020B0606020202030204" pitchFamily="34" charset="0"/>
            </a:endParaRPr>
          </a:p>
          <a:p>
            <a:pPr lvl="1" eaLnBrk="1" hangingPunct="1">
              <a:lnSpc>
                <a:spcPct val="86000"/>
              </a:lnSpc>
              <a:spcBef>
                <a:spcPts val="500"/>
              </a:spcBef>
              <a:buFont typeface="Wingdings" panose="05000000000000000000" pitchFamily="2" charset="2"/>
              <a:buChar char=""/>
            </a:pPr>
            <a:r>
              <a:rPr lang="en-US" altLang="en-US" sz="1800" dirty="0">
                <a:solidFill>
                  <a:schemeClr val="tx1"/>
                </a:solidFill>
                <a:latin typeface="Arial Narrow" panose="020B0606020202030204" pitchFamily="34" charset="0"/>
              </a:rPr>
              <a:t>If join points are all methods within all classes of ‘service’ package</a:t>
            </a:r>
          </a:p>
          <a:p>
            <a:pPr lvl="1" eaLnBrk="1" hangingPunct="1">
              <a:lnSpc>
                <a:spcPct val="86000"/>
              </a:lnSpc>
              <a:spcBef>
                <a:spcPts val="500"/>
              </a:spcBef>
            </a:pPr>
            <a:r>
              <a:rPr lang="en-US" altLang="en-US" sz="1800" dirty="0">
                <a:solidFill>
                  <a:schemeClr val="tx1"/>
                </a:solidFill>
                <a:latin typeface="Arial Narrow" panose="020B0606020202030204" pitchFamily="34" charset="0"/>
              </a:rPr>
              <a:t>		@Pointcut(“within(</a:t>
            </a:r>
            <a:r>
              <a:rPr lang="en-US" altLang="en-US" sz="1800" dirty="0" err="1">
                <a:solidFill>
                  <a:schemeClr val="tx1"/>
                </a:solidFill>
                <a:latin typeface="Arial Narrow" panose="020B0606020202030204" pitchFamily="34" charset="0"/>
              </a:rPr>
              <a:t>com.xyz.service</a:t>
            </a:r>
            <a:r>
              <a:rPr lang="en-US" altLang="en-US" sz="1800" dirty="0">
                <a:solidFill>
                  <a:schemeClr val="tx1"/>
                </a:solidFill>
                <a:latin typeface="Arial Narrow" panose="020B0606020202030204" pitchFamily="34" charset="0"/>
              </a:rPr>
              <a:t>.*))</a:t>
            </a:r>
          </a:p>
          <a:p>
            <a:pPr lvl="1" eaLnBrk="1" hangingPunct="1">
              <a:lnSpc>
                <a:spcPct val="86000"/>
              </a:lnSpc>
              <a:spcBef>
                <a:spcPts val="500"/>
              </a:spcBef>
            </a:pPr>
            <a:endParaRPr lang="en-US" altLang="en-US" sz="1800" dirty="0">
              <a:solidFill>
                <a:schemeClr val="tx1"/>
              </a:solidFill>
              <a:latin typeface="Arial Narrow" panose="020B0606020202030204" pitchFamily="34" charset="0"/>
            </a:endParaRPr>
          </a:p>
          <a:p>
            <a:pPr lvl="1" eaLnBrk="1" hangingPunct="1">
              <a:lnSpc>
                <a:spcPct val="86000"/>
              </a:lnSpc>
              <a:spcBef>
                <a:spcPts val="500"/>
              </a:spcBef>
              <a:buFont typeface="Wingdings" panose="05000000000000000000" pitchFamily="2" charset="2"/>
              <a:buChar char="Ø"/>
            </a:pPr>
            <a:r>
              <a:rPr lang="en-US" altLang="en-US" sz="1800" dirty="0">
                <a:solidFill>
                  <a:schemeClr val="tx1"/>
                </a:solidFill>
                <a:latin typeface="Arial Narrow" panose="020B0606020202030204" pitchFamily="34" charset="0"/>
              </a:rPr>
              <a:t>If  join points are all methods within all classes of package ‘web’ and its all </a:t>
            </a:r>
            <a:r>
              <a:rPr lang="en-US" altLang="en-US" sz="1800" dirty="0" err="1">
                <a:solidFill>
                  <a:schemeClr val="tx1"/>
                </a:solidFill>
                <a:latin typeface="Arial Narrow" panose="020B0606020202030204" pitchFamily="34" charset="0"/>
              </a:rPr>
              <a:t>subpackages</a:t>
            </a:r>
            <a:r>
              <a:rPr lang="en-US" altLang="en-US" sz="1800" dirty="0">
                <a:solidFill>
                  <a:schemeClr val="tx1"/>
                </a:solidFill>
                <a:latin typeface="Arial Narrow" panose="020B0606020202030204" pitchFamily="34" charset="0"/>
              </a:rPr>
              <a:t>.</a:t>
            </a:r>
          </a:p>
          <a:p>
            <a:pPr lvl="1" eaLnBrk="1" hangingPunct="1">
              <a:lnSpc>
                <a:spcPct val="86000"/>
              </a:lnSpc>
              <a:spcBef>
                <a:spcPts val="500"/>
              </a:spcBef>
            </a:pPr>
            <a:r>
              <a:rPr lang="en-US" altLang="en-US" sz="1800" dirty="0">
                <a:solidFill>
                  <a:schemeClr val="tx1"/>
                </a:solidFill>
                <a:latin typeface="Arial Narrow" panose="020B0606020202030204" pitchFamily="34" charset="0"/>
              </a:rPr>
              <a:t>		@Pointcut(“within(</a:t>
            </a:r>
            <a:r>
              <a:rPr lang="en-US" altLang="en-US" sz="1800" dirty="0" err="1">
                <a:solidFill>
                  <a:schemeClr val="tx1"/>
                </a:solidFill>
                <a:latin typeface="Arial Narrow" panose="020B0606020202030204" pitchFamily="34" charset="0"/>
              </a:rPr>
              <a:t>com.xyz.someapp.web</a:t>
            </a:r>
            <a:r>
              <a:rPr lang="en-US" altLang="en-US" sz="1800" dirty="0">
                <a:solidFill>
                  <a:schemeClr val="tx1"/>
                </a:solidFill>
                <a:latin typeface="Arial Narrow" panose="020B0606020202030204" pitchFamily="34" charset="0"/>
              </a:rPr>
              <a:t>..*)”) </a:t>
            </a:r>
          </a:p>
          <a:p>
            <a:pPr lvl="1" eaLnBrk="1" hangingPunct="1">
              <a:lnSpc>
                <a:spcPct val="86000"/>
              </a:lnSpc>
              <a:spcBef>
                <a:spcPts val="500"/>
              </a:spcBef>
            </a:pPr>
            <a:endParaRPr lang="en-US" altLang="en-US" sz="1800" dirty="0">
              <a:solidFill>
                <a:schemeClr val="tx1"/>
              </a:solidFill>
              <a:latin typeface="Arial Narrow" panose="020B0606020202030204" pitchFamily="34" charset="0"/>
            </a:endParaRPr>
          </a:p>
          <a:p>
            <a:pPr lvl="1" eaLnBrk="1" hangingPunct="1">
              <a:lnSpc>
                <a:spcPct val="86000"/>
              </a:lnSpc>
              <a:spcBef>
                <a:spcPts val="500"/>
              </a:spcBef>
              <a:buFont typeface="Wingdings" panose="05000000000000000000" pitchFamily="2" charset="2"/>
              <a:buChar char="Ø"/>
            </a:pPr>
            <a:r>
              <a:rPr lang="en-US" altLang="en-US" sz="1800" dirty="0">
                <a:solidFill>
                  <a:schemeClr val="tx1"/>
                </a:solidFill>
                <a:latin typeface="Arial Narrow" panose="020B0606020202030204" pitchFamily="34" charset="0"/>
              </a:rPr>
              <a:t>If join points are all methods taking any number of parameters (..) of all classes of service package excluding classes of sub-package of service package.</a:t>
            </a:r>
          </a:p>
          <a:p>
            <a:pPr lvl="1" eaLnBrk="1" hangingPunct="1">
              <a:lnSpc>
                <a:spcPct val="86000"/>
              </a:lnSpc>
              <a:spcBef>
                <a:spcPts val="500"/>
              </a:spcBef>
            </a:pPr>
            <a:r>
              <a:rPr lang="en-US" altLang="en-US" sz="1800" dirty="0">
                <a:solidFill>
                  <a:schemeClr val="tx1"/>
                </a:solidFill>
                <a:latin typeface="Arial Narrow" panose="020B0606020202030204" pitchFamily="34" charset="0"/>
              </a:rPr>
              <a:t>	execution(* </a:t>
            </a:r>
            <a:r>
              <a:rPr lang="en-US" altLang="en-US" sz="1800" dirty="0" err="1">
                <a:solidFill>
                  <a:schemeClr val="tx1"/>
                </a:solidFill>
                <a:latin typeface="Arial Narrow" panose="020B0606020202030204" pitchFamily="34" charset="0"/>
              </a:rPr>
              <a:t>com.xyz.service</a:t>
            </a:r>
            <a:r>
              <a:rPr lang="en-US" altLang="en-US" sz="1800" dirty="0">
                <a:solidFill>
                  <a:schemeClr val="tx1"/>
                </a:solidFill>
                <a:latin typeface="Arial Narrow" panose="020B0606020202030204" pitchFamily="34" charset="0"/>
              </a:rPr>
              <a:t>.*.*(..)</a:t>
            </a:r>
          </a:p>
          <a:p>
            <a:pPr lvl="1" eaLnBrk="1" hangingPunct="1">
              <a:lnSpc>
                <a:spcPct val="86000"/>
              </a:lnSpc>
              <a:spcBef>
                <a:spcPts val="500"/>
              </a:spcBef>
            </a:pPr>
            <a:endParaRPr lang="en-US" altLang="en-US" sz="1800" dirty="0">
              <a:solidFill>
                <a:schemeClr val="tx1"/>
              </a:solidFill>
              <a:latin typeface="Arial Narrow" panose="020B0606020202030204" pitchFamily="34" charset="0"/>
            </a:endParaRPr>
          </a:p>
          <a:p>
            <a:pPr lvl="1" eaLnBrk="1" hangingPunct="1">
              <a:lnSpc>
                <a:spcPct val="86000"/>
              </a:lnSpc>
              <a:spcBef>
                <a:spcPts val="500"/>
              </a:spcBef>
              <a:buFont typeface="Wingdings" panose="05000000000000000000" pitchFamily="2" charset="2"/>
              <a:buChar char="Ø"/>
            </a:pPr>
            <a:r>
              <a:rPr lang="en-US" altLang="en-US" sz="1800" dirty="0">
                <a:solidFill>
                  <a:schemeClr val="tx1"/>
                </a:solidFill>
                <a:latin typeface="Arial Narrow" panose="020B0606020202030204" pitchFamily="34" charset="0"/>
              </a:rPr>
              <a:t> If join points are all methods of implementation of interface </a:t>
            </a:r>
            <a:r>
              <a:rPr lang="en-US" altLang="en-US" sz="1800" dirty="0" err="1">
                <a:solidFill>
                  <a:schemeClr val="tx1"/>
                </a:solidFill>
                <a:latin typeface="Arial Narrow" panose="020B0606020202030204" pitchFamily="34" charset="0"/>
              </a:rPr>
              <a:t>AccountService</a:t>
            </a:r>
            <a:r>
              <a:rPr lang="en-US" altLang="en-US" sz="1800" dirty="0">
                <a:solidFill>
                  <a:schemeClr val="tx1"/>
                </a:solidFill>
                <a:latin typeface="Arial Narrow" panose="020B0606020202030204" pitchFamily="34" charset="0"/>
              </a:rPr>
              <a:t> of package ‘service’.</a:t>
            </a:r>
          </a:p>
          <a:p>
            <a:pPr lvl="1" eaLnBrk="1" hangingPunct="1">
              <a:lnSpc>
                <a:spcPct val="86000"/>
              </a:lnSpc>
              <a:spcBef>
                <a:spcPts val="500"/>
              </a:spcBef>
            </a:pPr>
            <a:r>
              <a:rPr lang="en-US" altLang="en-US" sz="1800" dirty="0">
                <a:solidFill>
                  <a:schemeClr val="tx1"/>
                </a:solidFill>
                <a:latin typeface="Arial Narrow" panose="020B0606020202030204" pitchFamily="34" charset="0"/>
              </a:rPr>
              <a:t>	execution(* </a:t>
            </a:r>
            <a:r>
              <a:rPr lang="en-US" altLang="en-US" sz="1800" dirty="0" err="1">
                <a:solidFill>
                  <a:schemeClr val="tx1"/>
                </a:solidFill>
                <a:latin typeface="Arial Narrow" panose="020B0606020202030204" pitchFamily="34" charset="0"/>
              </a:rPr>
              <a:t>com.xyz.service.AccountService</a:t>
            </a:r>
            <a:r>
              <a:rPr lang="en-US" altLang="en-US" sz="1800" dirty="0">
                <a:solidFill>
                  <a:schemeClr val="tx1"/>
                </a:solidFill>
                <a:latin typeface="Arial Narrow" panose="020B0606020202030204" pitchFamily="34" charset="0"/>
              </a:rPr>
              <a:t>.*(..))</a:t>
            </a:r>
          </a:p>
          <a:p>
            <a:pPr lvl="1" eaLnBrk="1" hangingPunct="1">
              <a:lnSpc>
                <a:spcPct val="86000"/>
              </a:lnSpc>
              <a:spcBef>
                <a:spcPts val="500"/>
              </a:spcBef>
            </a:pPr>
            <a:endParaRPr lang="en-US" altLang="en-US" sz="1800" dirty="0">
              <a:solidFill>
                <a:schemeClr val="tx1"/>
              </a:solidFill>
              <a:latin typeface="Arial Narrow" panose="020B0606020202030204" pitchFamily="34" charset="0"/>
            </a:endParaRPr>
          </a:p>
          <a:p>
            <a:pPr lvl="1" eaLnBrk="1" hangingPunct="1">
              <a:lnSpc>
                <a:spcPct val="86000"/>
              </a:lnSpc>
              <a:spcBef>
                <a:spcPts val="500"/>
              </a:spcBef>
              <a:buFont typeface="Wingdings" panose="05000000000000000000" pitchFamily="2" charset="2"/>
              <a:buChar char="Ø"/>
            </a:pPr>
            <a:r>
              <a:rPr lang="en-US" altLang="en-US" sz="1800" dirty="0">
                <a:solidFill>
                  <a:schemeClr val="tx1"/>
                </a:solidFill>
                <a:latin typeface="Arial Narrow" panose="020B0606020202030204" pitchFamily="34" charset="0"/>
              </a:rPr>
              <a:t> Joints points as any method annotated with given annotation.</a:t>
            </a:r>
          </a:p>
          <a:p>
            <a:pPr lvl="1" eaLnBrk="1" hangingPunct="1">
              <a:lnSpc>
                <a:spcPct val="86000"/>
              </a:lnSpc>
              <a:spcBef>
                <a:spcPts val="500"/>
              </a:spcBef>
            </a:pPr>
            <a:r>
              <a:rPr lang="en-US" altLang="en-US" sz="1800" dirty="0">
                <a:solidFill>
                  <a:schemeClr val="tx1"/>
                </a:solidFill>
                <a:latin typeface="Arial Narrow" panose="020B0606020202030204" pitchFamily="34" charset="0"/>
              </a:rPr>
              <a:t>	execution(@Log * *(..) )</a:t>
            </a:r>
          </a:p>
          <a:p>
            <a:pPr lvl="1" eaLnBrk="1" hangingPunct="1">
              <a:lnSpc>
                <a:spcPct val="86000"/>
              </a:lnSpc>
              <a:spcBef>
                <a:spcPts val="500"/>
              </a:spcBef>
              <a:buFont typeface="Wingdings" panose="05000000000000000000" pitchFamily="2" charset="2"/>
              <a:buChar char="Ø"/>
            </a:pPr>
            <a:endParaRPr lang="en-GB" altLang="en-US" sz="1800" dirty="0">
              <a:solidFill>
                <a:schemeClr val="tx1"/>
              </a:solidFill>
              <a:latin typeface="Arial Narrow" panose="020B0606020202030204" pitchFamily="34" charset="0"/>
            </a:endParaRPr>
          </a:p>
          <a:p>
            <a:pPr algn="l" eaLnBrk="1" hangingPunct="1"/>
            <a:r>
              <a:rPr lang="en-US" altLang="en-US" sz="1800" dirty="0">
                <a:solidFill>
                  <a:schemeClr val="tx1"/>
                </a:solidFill>
                <a:latin typeface="Arial Narrow" panose="020B0606020202030204" pitchFamily="34" charset="0"/>
              </a:rPr>
              <a:t>	</a:t>
            </a: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pPr>
            <a:endParaRPr lang="en-GB" altLang="en-US" dirty="0">
              <a:solidFill>
                <a:srgbClr val="000000"/>
              </a:solidFill>
              <a:latin typeface="Times New Roman" panose="02020603050405020304" pitchFamily="18" charset="0"/>
            </a:endParaRPr>
          </a:p>
          <a:p>
            <a:pPr lvl="1" eaLnBrk="1" hangingPunct="1">
              <a:spcBef>
                <a:spcPts val="500"/>
              </a:spcBef>
            </a:pPr>
            <a:endParaRPr lang="en-GB" altLang="en-US" dirty="0">
              <a:solidFill>
                <a:srgbClr val="000000"/>
              </a:solidFill>
            </a:endParaRPr>
          </a:p>
          <a:p>
            <a:pPr lvl="1" eaLnBrk="1" hangingPunct="1">
              <a:spcBef>
                <a:spcPts val="500"/>
              </a:spcBef>
            </a:pPr>
            <a:endParaRPr lang="en-GB" altLang="en-US" dirty="0">
              <a:solidFill>
                <a:srgbClr val="000000"/>
              </a:solidFill>
            </a:endParaRPr>
          </a:p>
        </p:txBody>
      </p:sp>
    </p:spTree>
    <p:extLst>
      <p:ext uri="{BB962C8B-B14F-4D97-AF65-F5344CB8AC3E}">
        <p14:creationId xmlns:p14="http://schemas.microsoft.com/office/powerpoint/2010/main" val="9575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1F8C27-CECB-4C45-9DFD-81AF13115B67}"/>
              </a:ext>
            </a:extLst>
          </p:cNvPr>
          <p:cNvGraphicFramePr>
            <a:graphicFrameLocks noGrp="1"/>
          </p:cNvGraphicFramePr>
          <p:nvPr>
            <p:extLst>
              <p:ext uri="{D42A27DB-BD31-4B8C-83A1-F6EECF244321}">
                <p14:modId xmlns:p14="http://schemas.microsoft.com/office/powerpoint/2010/main" val="4223816900"/>
              </p:ext>
            </p:extLst>
          </p:nvPr>
        </p:nvGraphicFramePr>
        <p:xfrm>
          <a:off x="514905" y="2117483"/>
          <a:ext cx="11263113" cy="3786143"/>
        </p:xfrm>
        <a:graphic>
          <a:graphicData uri="http://schemas.openxmlformats.org/drawingml/2006/table">
            <a:tbl>
              <a:tblPr firstRow="1" bandRow="1">
                <a:tableStyleId>{5C22544A-7EE6-4342-B048-85BDC9FD1C3A}</a:tableStyleId>
              </a:tblPr>
              <a:tblGrid>
                <a:gridCol w="834305">
                  <a:extLst>
                    <a:ext uri="{9D8B030D-6E8A-4147-A177-3AD203B41FA5}">
                      <a16:colId xmlns:a16="http://schemas.microsoft.com/office/drawing/2014/main" val="20000"/>
                    </a:ext>
                  </a:extLst>
                </a:gridCol>
                <a:gridCol w="1701904">
                  <a:extLst>
                    <a:ext uri="{9D8B030D-6E8A-4147-A177-3AD203B41FA5}">
                      <a16:colId xmlns:a16="http://schemas.microsoft.com/office/drawing/2014/main" val="20001"/>
                    </a:ext>
                  </a:extLst>
                </a:gridCol>
                <a:gridCol w="8726904">
                  <a:extLst>
                    <a:ext uri="{9D8B030D-6E8A-4147-A177-3AD203B41FA5}">
                      <a16:colId xmlns:a16="http://schemas.microsoft.com/office/drawing/2014/main" val="20002"/>
                    </a:ext>
                  </a:extLst>
                </a:gridCol>
              </a:tblGrid>
              <a:tr h="537034">
                <a:tc>
                  <a:txBody>
                    <a:bodyPr/>
                    <a:lstStyle/>
                    <a:p>
                      <a:r>
                        <a:rPr lang="en-US" sz="1800" dirty="0"/>
                        <a:t>S.N.</a:t>
                      </a:r>
                    </a:p>
                  </a:txBody>
                  <a:tcPr marT="45717" marB="45717"/>
                </a:tc>
                <a:tc>
                  <a:txBody>
                    <a:bodyPr/>
                    <a:lstStyle/>
                    <a:p>
                      <a:r>
                        <a:rPr lang="en-US" sz="1800" dirty="0"/>
                        <a:t>Artifact</a:t>
                      </a:r>
                      <a:r>
                        <a:rPr lang="en-US" sz="1800" baseline="0" dirty="0"/>
                        <a:t> Id/Module</a:t>
                      </a:r>
                      <a:endParaRPr lang="en-US" sz="1800" dirty="0"/>
                    </a:p>
                  </a:txBody>
                  <a:tcPr marT="45717" marB="45717"/>
                </a:tc>
                <a:tc>
                  <a:txBody>
                    <a:bodyPr/>
                    <a:lstStyle/>
                    <a:p>
                      <a:r>
                        <a:rPr lang="en-US" sz="1800" dirty="0"/>
                        <a:t>Description</a:t>
                      </a:r>
                    </a:p>
                  </a:txBody>
                  <a:tcPr marT="45717" marB="45717"/>
                </a:tc>
                <a:extLst>
                  <a:ext uri="{0D108BD9-81ED-4DB2-BD59-A6C34878D82A}">
                    <a16:rowId xmlns:a16="http://schemas.microsoft.com/office/drawing/2014/main" val="10000"/>
                  </a:ext>
                </a:extLst>
              </a:tr>
              <a:tr h="485887">
                <a:tc>
                  <a:txBody>
                    <a:bodyPr/>
                    <a:lstStyle/>
                    <a:p>
                      <a:r>
                        <a:rPr lang="en-US" sz="1600" dirty="0"/>
                        <a:t>01</a:t>
                      </a:r>
                    </a:p>
                  </a:txBody>
                  <a:tcPr marT="45717" marB="45717"/>
                </a:tc>
                <a:tc>
                  <a:txBody>
                    <a:bodyPr/>
                    <a:lstStyle/>
                    <a:p>
                      <a:r>
                        <a:rPr lang="en-US" sz="1600" kern="1200" dirty="0">
                          <a:solidFill>
                            <a:schemeClr val="dk1"/>
                          </a:solidFill>
                          <a:latin typeface="+mn-lt"/>
                          <a:ea typeface="+mn-ea"/>
                          <a:cs typeface="+mn-cs"/>
                        </a:rPr>
                        <a:t>spring-core and spring-beans</a:t>
                      </a:r>
                      <a:endParaRPr lang="en-US" sz="1600" dirty="0"/>
                    </a:p>
                  </a:txBody>
                  <a:tcPr marT="45717" marB="45717"/>
                </a:tc>
                <a:tc>
                  <a:txBody>
                    <a:bodyPr/>
                    <a:lstStyle/>
                    <a:p>
                      <a:r>
                        <a:rPr lang="en-US" sz="1600" kern="1200" dirty="0">
                          <a:solidFill>
                            <a:schemeClr val="dk1"/>
                          </a:solidFill>
                          <a:latin typeface="+mn-lt"/>
                          <a:ea typeface="+mn-ea"/>
                          <a:cs typeface="+mn-cs"/>
                        </a:rPr>
                        <a:t>Provides fundamental parts of framework including </a:t>
                      </a:r>
                      <a:r>
                        <a:rPr lang="en-US" sz="1600" kern="1200" dirty="0" err="1">
                          <a:solidFill>
                            <a:schemeClr val="dk1"/>
                          </a:solidFill>
                          <a:latin typeface="+mn-lt"/>
                          <a:ea typeface="+mn-ea"/>
                          <a:cs typeface="+mn-cs"/>
                        </a:rPr>
                        <a:t>IoC</a:t>
                      </a:r>
                      <a:r>
                        <a:rPr lang="en-US" sz="1600" kern="1200" dirty="0">
                          <a:solidFill>
                            <a:schemeClr val="dk1"/>
                          </a:solidFill>
                          <a:latin typeface="+mn-lt"/>
                          <a:ea typeface="+mn-ea"/>
                          <a:cs typeface="+mn-cs"/>
                        </a:rPr>
                        <a:t> and DI.</a:t>
                      </a:r>
                      <a:endParaRPr lang="en-US" sz="1600" dirty="0"/>
                    </a:p>
                  </a:txBody>
                  <a:tcPr marT="45717" marB="45717"/>
                </a:tc>
                <a:extLst>
                  <a:ext uri="{0D108BD9-81ED-4DB2-BD59-A6C34878D82A}">
                    <a16:rowId xmlns:a16="http://schemas.microsoft.com/office/drawing/2014/main" val="10001"/>
                  </a:ext>
                </a:extLst>
              </a:tr>
              <a:tr h="485887">
                <a:tc>
                  <a:txBody>
                    <a:bodyPr/>
                    <a:lstStyle/>
                    <a:p>
                      <a:r>
                        <a:rPr lang="en-US" sz="1600" dirty="0"/>
                        <a:t>02</a:t>
                      </a:r>
                    </a:p>
                  </a:txBody>
                  <a:tcPr marT="45717" marB="45717"/>
                </a:tc>
                <a:tc>
                  <a:txBody>
                    <a:bodyPr/>
                    <a:lstStyle/>
                    <a:p>
                      <a:r>
                        <a:rPr lang="en-US" sz="1600" dirty="0"/>
                        <a:t>Bean Factory</a:t>
                      </a:r>
                    </a:p>
                  </a:txBody>
                  <a:tcPr marT="45717" marB="45717"/>
                </a:tc>
                <a:tc>
                  <a:txBody>
                    <a:bodyPr/>
                    <a:lstStyle/>
                    <a:p>
                      <a:r>
                        <a:rPr lang="en-US" sz="1600" kern="1200" dirty="0">
                          <a:solidFill>
                            <a:schemeClr val="dk1"/>
                          </a:solidFill>
                          <a:latin typeface="+mn-lt"/>
                          <a:ea typeface="+mn-ea"/>
                          <a:cs typeface="+mn-cs"/>
                        </a:rPr>
                        <a:t>A sophisticated implementation of Factory pattern to decouple configuration and dependency management. </a:t>
                      </a:r>
                      <a:endParaRPr lang="en-US" sz="1600" dirty="0"/>
                    </a:p>
                  </a:txBody>
                  <a:tcPr marT="45717" marB="45717"/>
                </a:tc>
                <a:extLst>
                  <a:ext uri="{0D108BD9-81ED-4DB2-BD59-A6C34878D82A}">
                    <a16:rowId xmlns:a16="http://schemas.microsoft.com/office/drawing/2014/main" val="10002"/>
                  </a:ext>
                </a:extLst>
              </a:tr>
              <a:tr h="878118">
                <a:tc>
                  <a:txBody>
                    <a:bodyPr/>
                    <a:lstStyle/>
                    <a:p>
                      <a:r>
                        <a:rPr lang="en-US" sz="1600" dirty="0"/>
                        <a:t>03</a:t>
                      </a:r>
                    </a:p>
                  </a:txBody>
                  <a:tcPr marT="45717" marB="45717"/>
                </a:tc>
                <a:tc>
                  <a:txBody>
                    <a:bodyPr/>
                    <a:lstStyle/>
                    <a:p>
                      <a:r>
                        <a:rPr lang="en-US" sz="1600" dirty="0"/>
                        <a:t>spring-context</a:t>
                      </a:r>
                    </a:p>
                  </a:txBody>
                  <a:tcPr marT="45717" marB="45717"/>
                </a:tc>
                <a:tc>
                  <a:txBody>
                    <a:bodyPr/>
                    <a:lstStyle/>
                    <a:p>
                      <a:r>
                        <a:rPr lang="en-US" sz="1600" kern="1200" dirty="0">
                          <a:solidFill>
                            <a:schemeClr val="dk1"/>
                          </a:solidFill>
                          <a:latin typeface="+mn-lt"/>
                          <a:ea typeface="+mn-ea"/>
                          <a:cs typeface="+mn-cs"/>
                        </a:rPr>
                        <a:t>It inherits features from Spring Beans and add support for internationalization, event propagation, resource loading and transparent creation of context in </a:t>
                      </a:r>
                      <a:r>
                        <a:rPr lang="en-US" sz="1600" kern="1200" dirty="0" err="1">
                          <a:solidFill>
                            <a:schemeClr val="dk1"/>
                          </a:solidFill>
                          <a:latin typeface="+mn-lt"/>
                          <a:ea typeface="+mn-ea"/>
                          <a:cs typeface="+mn-cs"/>
                        </a:rPr>
                        <a:t>Servlet</a:t>
                      </a:r>
                      <a:r>
                        <a:rPr lang="en-US" sz="1600" kern="1200" dirty="0">
                          <a:solidFill>
                            <a:schemeClr val="dk1"/>
                          </a:solidFill>
                          <a:latin typeface="+mn-lt"/>
                          <a:ea typeface="+mn-ea"/>
                          <a:cs typeface="+mn-cs"/>
                        </a:rPr>
                        <a:t> container.  It also supports JEE features like EJB, JMS, RMI and JMX.  All these features are provided through </a:t>
                      </a:r>
                      <a:r>
                        <a:rPr lang="en-US" sz="1600" kern="1200" dirty="0" err="1">
                          <a:solidFill>
                            <a:schemeClr val="dk1"/>
                          </a:solidFill>
                          <a:latin typeface="+mn-lt"/>
                          <a:ea typeface="+mn-ea"/>
                          <a:cs typeface="+mn-cs"/>
                        </a:rPr>
                        <a:t>ApplicationContext</a:t>
                      </a:r>
                      <a:r>
                        <a:rPr lang="en-US" sz="1600" kern="1200" dirty="0">
                          <a:solidFill>
                            <a:schemeClr val="dk1"/>
                          </a:solidFill>
                          <a:latin typeface="+mn-lt"/>
                          <a:ea typeface="+mn-ea"/>
                          <a:cs typeface="+mn-cs"/>
                        </a:rPr>
                        <a:t> interface.</a:t>
                      </a:r>
                      <a:endParaRPr lang="en-US" sz="1600" dirty="0"/>
                    </a:p>
                  </a:txBody>
                  <a:tcPr marT="45717" marB="45717"/>
                </a:tc>
                <a:extLst>
                  <a:ext uri="{0D108BD9-81ED-4DB2-BD59-A6C34878D82A}">
                    <a16:rowId xmlns:a16="http://schemas.microsoft.com/office/drawing/2014/main" val="10003"/>
                  </a:ext>
                </a:extLst>
              </a:tr>
              <a:tr h="1109723">
                <a:tc>
                  <a:txBody>
                    <a:bodyPr/>
                    <a:lstStyle/>
                    <a:p>
                      <a:r>
                        <a:rPr lang="en-US" sz="1600" dirty="0"/>
                        <a:t>04</a:t>
                      </a:r>
                    </a:p>
                  </a:txBody>
                  <a:tcPr marT="45717" marB="45717"/>
                </a:tc>
                <a:tc>
                  <a:txBody>
                    <a:bodyPr/>
                    <a:lstStyle/>
                    <a:p>
                      <a:r>
                        <a:rPr lang="en-US" sz="1600" dirty="0"/>
                        <a:t>spring-expression</a:t>
                      </a:r>
                    </a:p>
                  </a:txBody>
                  <a:tcPr marT="45717" marB="45717"/>
                </a:tc>
                <a:tc>
                  <a:txBody>
                    <a:bodyPr/>
                    <a:lstStyle/>
                    <a:p>
                      <a:r>
                        <a:rPr lang="en-US" sz="1600" kern="1200" dirty="0">
                          <a:solidFill>
                            <a:schemeClr val="dk1"/>
                          </a:solidFill>
                          <a:latin typeface="+mn-lt"/>
                          <a:ea typeface="+mn-ea"/>
                          <a:cs typeface="+mn-cs"/>
                        </a:rPr>
                        <a:t>A query language to query and manipulate object graph at run time.  It supports setting and getting property values, property assignment, method invocation,  accessing contents of the array, collection and indexes, logical and arithmetic operators, named variables and accessing beans from Spring </a:t>
                      </a:r>
                      <a:r>
                        <a:rPr lang="en-US" sz="1600" kern="1200" dirty="0" err="1">
                          <a:solidFill>
                            <a:schemeClr val="dk1"/>
                          </a:solidFill>
                          <a:latin typeface="+mn-lt"/>
                          <a:ea typeface="+mn-ea"/>
                          <a:cs typeface="+mn-cs"/>
                        </a:rPr>
                        <a:t>IoC</a:t>
                      </a:r>
                      <a:r>
                        <a:rPr lang="en-US" sz="1600" kern="1200" dirty="0">
                          <a:solidFill>
                            <a:schemeClr val="dk1"/>
                          </a:solidFill>
                          <a:latin typeface="+mn-lt"/>
                          <a:ea typeface="+mn-ea"/>
                          <a:cs typeface="+mn-cs"/>
                        </a:rPr>
                        <a:t> container.  It also supports list projection, selection as well as common list aggregation.</a:t>
                      </a:r>
                      <a:endParaRPr lang="en-US" sz="1600" dirty="0"/>
                    </a:p>
                  </a:txBody>
                  <a:tcPr marT="45717" marB="45717"/>
                </a:tc>
                <a:extLst>
                  <a:ext uri="{0D108BD9-81ED-4DB2-BD59-A6C34878D82A}">
                    <a16:rowId xmlns:a16="http://schemas.microsoft.com/office/drawing/2014/main" val="10004"/>
                  </a:ext>
                </a:extLst>
              </a:tr>
            </a:tbl>
          </a:graphicData>
        </a:graphic>
      </p:graphicFrame>
      <p:sp>
        <p:nvSpPr>
          <p:cNvPr id="8221" name="TextBox 3">
            <a:extLst>
              <a:ext uri="{FF2B5EF4-FFF2-40B4-BE49-F238E27FC236}">
                <a16:creationId xmlns:a16="http://schemas.microsoft.com/office/drawing/2014/main" id="{1E3D3FBC-2F6E-41EB-AC96-A89D2D44FD23}"/>
              </a:ext>
            </a:extLst>
          </p:cNvPr>
          <p:cNvSpPr txBox="1">
            <a:spLocks noChangeArrowheads="1"/>
          </p:cNvSpPr>
          <p:nvPr/>
        </p:nvSpPr>
        <p:spPr bwMode="auto">
          <a:xfrm>
            <a:off x="395785" y="1324272"/>
            <a:ext cx="115801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just" eaLnBrk="1" hangingPunct="1"/>
            <a:r>
              <a:rPr lang="en-US" altLang="en-US" sz="1800" dirty="0">
                <a:solidFill>
                  <a:schemeClr val="tx1"/>
                </a:solidFill>
              </a:rPr>
              <a:t>Spring has Maven, Gradle or Ivy support for setting dependencies.  Following are Maven dependencies.  The Group ID for following artifact Id is: ‘</a:t>
            </a:r>
            <a:r>
              <a:rPr lang="en-US" altLang="en-US" sz="1800" dirty="0" err="1">
                <a:solidFill>
                  <a:schemeClr val="tx1"/>
                </a:solidFill>
              </a:rPr>
              <a:t>org.springframework</a:t>
            </a:r>
            <a:r>
              <a:rPr lang="en-US" altLang="en-US" sz="1800" dirty="0">
                <a:solidFill>
                  <a:schemeClr val="tx1"/>
                </a:solidFill>
              </a:rPr>
              <a:t>’. </a:t>
            </a:r>
          </a:p>
        </p:txBody>
      </p:sp>
      <p:sp>
        <p:nvSpPr>
          <p:cNvPr id="3" name="Title 2">
            <a:extLst>
              <a:ext uri="{FF2B5EF4-FFF2-40B4-BE49-F238E27FC236}">
                <a16:creationId xmlns:a16="http://schemas.microsoft.com/office/drawing/2014/main" id="{7FEFF9EE-6A67-44BA-B8CC-94F37D7188FB}"/>
              </a:ext>
            </a:extLst>
          </p:cNvPr>
          <p:cNvSpPr>
            <a:spLocks noGrp="1"/>
          </p:cNvSpPr>
          <p:nvPr>
            <p:ph type="title"/>
          </p:nvPr>
        </p:nvSpPr>
        <p:spPr/>
        <p:txBody>
          <a:bodyPr/>
          <a:lstStyle/>
          <a:p>
            <a:r>
              <a:rPr lang="en-GB" altLang="en-US" dirty="0">
                <a:solidFill>
                  <a:srgbClr val="000000"/>
                </a:solidFill>
                <a:latin typeface="Tahoma" panose="020B0604030504040204" pitchFamily="34" charset="0"/>
              </a:rPr>
              <a:t>Spring Jars and significance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18BA-A8E8-4027-BD03-896D2C874209}"/>
              </a:ext>
            </a:extLst>
          </p:cNvPr>
          <p:cNvSpPr>
            <a:spLocks noGrp="1"/>
          </p:cNvSpPr>
          <p:nvPr>
            <p:ph type="title"/>
          </p:nvPr>
        </p:nvSpPr>
        <p:spPr/>
        <p:txBody>
          <a:bodyPr/>
          <a:lstStyle/>
          <a:p>
            <a:r>
              <a:rPr lang="en-US" dirty="0"/>
              <a:t>Named Pointcuts</a:t>
            </a:r>
            <a:endParaRPr lang="en-IN" dirty="0"/>
          </a:p>
        </p:txBody>
      </p:sp>
      <p:sp>
        <p:nvSpPr>
          <p:cNvPr id="4" name="Text Box 2">
            <a:extLst>
              <a:ext uri="{FF2B5EF4-FFF2-40B4-BE49-F238E27FC236}">
                <a16:creationId xmlns:a16="http://schemas.microsoft.com/office/drawing/2014/main" id="{DE8CFA21-BBDC-436D-921C-BCB66EDB5621}"/>
              </a:ext>
            </a:extLst>
          </p:cNvPr>
          <p:cNvSpPr txBox="1">
            <a:spLocks noChangeArrowheads="1"/>
          </p:cNvSpPr>
          <p:nvPr/>
        </p:nvSpPr>
        <p:spPr bwMode="auto">
          <a:xfrm>
            <a:off x="300941" y="1504459"/>
            <a:ext cx="11667281" cy="5259388"/>
          </a:xfrm>
          <a:prstGeom prst="rect">
            <a:avLst/>
          </a:prstGeom>
          <a:noFill/>
          <a:ln w="9525">
            <a:noFill/>
            <a:round/>
            <a:headEnd/>
            <a:tailEnd/>
          </a:ln>
        </p:spPr>
        <p:txBody>
          <a:bodyPr lIns="90000" tIns="46800" rIns="90000" bIns="46800"/>
          <a:lstStyle/>
          <a:p>
            <a:pPr marL="279400" indent="-279400">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1600" b="1" dirty="0"/>
              <a:t>They designs a tier of point cuts separate from advices.  It makes actual point-cuts transparent from advices as well as from join points.</a:t>
            </a:r>
          </a:p>
          <a:p>
            <a:pPr marL="279400" indent="-279400">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dirty="0"/>
              <a:t>Naming Point-cuts in Java code</a:t>
            </a:r>
          </a:p>
          <a:p>
            <a:pPr algn="l">
              <a:defRPr/>
            </a:pPr>
            <a:r>
              <a:rPr lang="en-US" sz="1600" dirty="0">
                <a:latin typeface="Arial Narrow" pitchFamily="34" charset="0"/>
              </a:rPr>
              <a:t>@Aspect</a:t>
            </a:r>
          </a:p>
          <a:p>
            <a:pPr algn="l">
              <a:defRPr/>
            </a:pPr>
            <a:r>
              <a:rPr lang="en-US" sz="1600" dirty="0">
                <a:latin typeface="Arial Narrow" pitchFamily="34" charset="0"/>
              </a:rPr>
              <a:t>public class </a:t>
            </a:r>
            <a:r>
              <a:rPr lang="en-US" sz="1600" dirty="0" err="1">
                <a:latin typeface="Arial Narrow" pitchFamily="34" charset="0"/>
              </a:rPr>
              <a:t>PointcutConfig</a:t>
            </a:r>
            <a:r>
              <a:rPr lang="en-US" sz="1600" dirty="0">
                <a:latin typeface="Arial Narrow" pitchFamily="34" charset="0"/>
              </a:rPr>
              <a:t> {</a:t>
            </a:r>
          </a:p>
          <a:p>
            <a:pPr algn="l">
              <a:defRPr/>
            </a:pPr>
            <a:endParaRPr lang="en-US" sz="1600" dirty="0">
              <a:latin typeface="Arial Narrow" pitchFamily="34" charset="0"/>
            </a:endParaRPr>
          </a:p>
          <a:p>
            <a:pPr algn="l">
              <a:defRPr/>
            </a:pPr>
            <a:r>
              <a:rPr lang="en-US" sz="1600" dirty="0">
                <a:latin typeface="Arial Narrow" pitchFamily="34" charset="0"/>
              </a:rPr>
              <a:t>	</a:t>
            </a:r>
            <a:r>
              <a:rPr lang="en-US" sz="1600" b="1" dirty="0">
                <a:latin typeface="Arial Narrow" pitchFamily="34" charset="0"/>
              </a:rPr>
              <a:t>@</a:t>
            </a:r>
            <a:r>
              <a:rPr lang="en-US" sz="1600" b="1" dirty="0" err="1">
                <a:latin typeface="Arial Narrow" pitchFamily="34" charset="0"/>
              </a:rPr>
              <a:t>Pointcut</a:t>
            </a:r>
            <a:r>
              <a:rPr lang="en-US" sz="1600" b="1" dirty="0">
                <a:latin typeface="Arial Narrow" pitchFamily="34" charset="0"/>
              </a:rPr>
              <a:t>("execution(public * pack_40_aop.pack_20_pointcut.*.*(..))“)</a:t>
            </a:r>
          </a:p>
          <a:p>
            <a:pPr algn="l">
              <a:defRPr/>
            </a:pPr>
            <a:r>
              <a:rPr lang="en-US" sz="1600" dirty="0">
                <a:latin typeface="Arial Narrow" pitchFamily="34" charset="0"/>
              </a:rPr>
              <a:t>    	public void </a:t>
            </a:r>
            <a:r>
              <a:rPr lang="en-US" sz="1600" b="1" dirty="0" err="1">
                <a:latin typeface="Arial Narrow" pitchFamily="34" charset="0"/>
              </a:rPr>
              <a:t>serviceComponents</a:t>
            </a:r>
            <a:r>
              <a:rPr lang="en-US" sz="1600" b="1" dirty="0">
                <a:latin typeface="Arial Narrow" pitchFamily="34" charset="0"/>
              </a:rPr>
              <a:t>() </a:t>
            </a:r>
            <a:r>
              <a:rPr lang="en-US" sz="1600" dirty="0">
                <a:latin typeface="Arial Narrow" pitchFamily="34" charset="0"/>
              </a:rPr>
              <a:t>{} //This is a name given to the </a:t>
            </a:r>
            <a:r>
              <a:rPr lang="en-US" sz="1600" dirty="0" err="1">
                <a:latin typeface="Arial Narrow" pitchFamily="34" charset="0"/>
              </a:rPr>
              <a:t>pointcut</a:t>
            </a:r>
            <a:r>
              <a:rPr lang="en-US" sz="1600" dirty="0">
                <a:latin typeface="Arial Narrow" pitchFamily="34" charset="0"/>
              </a:rPr>
              <a:t> expression</a:t>
            </a:r>
          </a:p>
          <a:p>
            <a:pPr algn="l">
              <a:defRPr/>
            </a:pPr>
            <a:r>
              <a:rPr lang="en-US" sz="1600" dirty="0">
                <a:latin typeface="Arial Narrow" pitchFamily="34" charset="0"/>
              </a:rPr>
              <a:t>}</a:t>
            </a:r>
          </a:p>
          <a:p>
            <a:pPr algn="l">
              <a:defRPr/>
            </a:pPr>
            <a:r>
              <a:rPr lang="en-US" sz="1600" dirty="0"/>
              <a:t>Configuration in XML</a:t>
            </a:r>
          </a:p>
          <a:p>
            <a:pPr algn="l">
              <a:defRPr/>
            </a:pPr>
            <a:r>
              <a:rPr lang="en-US" sz="1600" dirty="0">
                <a:latin typeface="Arial Narrow" pitchFamily="34" charset="0"/>
              </a:rPr>
              <a:t>	&lt;</a:t>
            </a:r>
            <a:r>
              <a:rPr lang="en-US" sz="1600" dirty="0" err="1">
                <a:latin typeface="Arial Narrow" pitchFamily="34" charset="0"/>
              </a:rPr>
              <a:t>aop:aspectj-autoproxy</a:t>
            </a:r>
            <a:r>
              <a:rPr lang="en-US" sz="1600" dirty="0">
                <a:latin typeface="Arial Narrow" pitchFamily="34" charset="0"/>
              </a:rPr>
              <a:t> /&gt;</a:t>
            </a:r>
          </a:p>
          <a:p>
            <a:pPr algn="l">
              <a:defRPr/>
            </a:pPr>
            <a:r>
              <a:rPr lang="en-US" sz="1600" dirty="0">
                <a:latin typeface="Arial Narrow" pitchFamily="34" charset="0"/>
              </a:rPr>
              <a:t>	&lt;bean id=</a:t>
            </a:r>
            <a:r>
              <a:rPr lang="en-US" sz="1600" i="1" dirty="0">
                <a:latin typeface="Arial Narrow" pitchFamily="34" charset="0"/>
              </a:rPr>
              <a:t>"</a:t>
            </a:r>
            <a:r>
              <a:rPr lang="en-US" sz="1600" i="1" dirty="0" err="1">
                <a:latin typeface="Arial Narrow" pitchFamily="34" charset="0"/>
              </a:rPr>
              <a:t>pointcutConfig</a:t>
            </a:r>
            <a:r>
              <a:rPr lang="en-US" sz="1600" i="1" dirty="0">
                <a:latin typeface="Arial Narrow" pitchFamily="34" charset="0"/>
              </a:rPr>
              <a:t>" class="pack_40_aop.pack_20_pointcut.PointcutConfig" /&gt;</a:t>
            </a:r>
          </a:p>
          <a:p>
            <a:pPr algn="l">
              <a:defRPr/>
            </a:pPr>
            <a:endParaRPr lang="en-US" sz="1600" i="1" dirty="0">
              <a:latin typeface="Arial Narrow" pitchFamily="34" charset="0"/>
            </a:endParaRPr>
          </a:p>
          <a:p>
            <a:pPr algn="l">
              <a:defRPr/>
            </a:pPr>
            <a:r>
              <a:rPr lang="en-US" sz="1600" dirty="0"/>
              <a:t>Declaring Advices</a:t>
            </a:r>
          </a:p>
          <a:p>
            <a:pPr algn="l">
              <a:defRPr/>
            </a:pPr>
            <a:r>
              <a:rPr lang="en-US" sz="1600" dirty="0">
                <a:latin typeface="Arial Narrow" pitchFamily="34" charset="0"/>
              </a:rPr>
              <a:t>@Aspect</a:t>
            </a:r>
          </a:p>
          <a:p>
            <a:pPr algn="l">
              <a:defRPr/>
            </a:pPr>
            <a:r>
              <a:rPr lang="en-US" sz="1600" dirty="0">
                <a:latin typeface="Arial Narrow" pitchFamily="34" charset="0"/>
              </a:rPr>
              <a:t>public class </a:t>
            </a:r>
            <a:r>
              <a:rPr lang="en-US" sz="1600" dirty="0" err="1">
                <a:latin typeface="Arial Narrow" pitchFamily="34" charset="0"/>
              </a:rPr>
              <a:t>LoggingAspect</a:t>
            </a:r>
            <a:r>
              <a:rPr lang="en-US" sz="1600" dirty="0">
                <a:latin typeface="Arial Narrow" pitchFamily="34" charset="0"/>
              </a:rPr>
              <a:t> {</a:t>
            </a:r>
          </a:p>
          <a:p>
            <a:pPr algn="l">
              <a:defRPr/>
            </a:pPr>
            <a:endParaRPr lang="en-US" sz="1600" dirty="0">
              <a:latin typeface="Arial Narrow" pitchFamily="34" charset="0"/>
            </a:endParaRPr>
          </a:p>
          <a:p>
            <a:pPr lvl="1" algn="l">
              <a:defRPr/>
            </a:pPr>
            <a:r>
              <a:rPr lang="en-US" sz="1600" dirty="0">
                <a:latin typeface="Arial Narrow" pitchFamily="34" charset="0"/>
              </a:rPr>
              <a:t>@Before("pack_40_aop.pack_20_pointcut.PointcutConfig.</a:t>
            </a:r>
            <a:r>
              <a:rPr lang="en-US" sz="1600" b="1" dirty="0">
                <a:latin typeface="Arial Narrow" pitchFamily="34" charset="0"/>
              </a:rPr>
              <a:t>serviceComponents()</a:t>
            </a:r>
            <a:r>
              <a:rPr lang="en-US" sz="1600" dirty="0">
                <a:latin typeface="Arial Narrow" pitchFamily="34" charset="0"/>
              </a:rPr>
              <a:t>")</a:t>
            </a:r>
          </a:p>
          <a:p>
            <a:pPr lvl="1" algn="l">
              <a:defRPr/>
            </a:pPr>
            <a:r>
              <a:rPr lang="en-US" sz="1600" dirty="0">
                <a:latin typeface="Arial Narrow" pitchFamily="34" charset="0"/>
              </a:rPr>
              <a:t>public void </a:t>
            </a:r>
            <a:r>
              <a:rPr lang="en-US" sz="1600" dirty="0" err="1">
                <a:latin typeface="Arial Narrow" pitchFamily="34" charset="0"/>
              </a:rPr>
              <a:t>timeLog</a:t>
            </a:r>
            <a:r>
              <a:rPr lang="en-US" sz="1600" dirty="0">
                <a:latin typeface="Arial Narrow" pitchFamily="34" charset="0"/>
              </a:rPr>
              <a:t>(</a:t>
            </a:r>
            <a:r>
              <a:rPr lang="en-US" sz="1600" dirty="0" err="1">
                <a:latin typeface="Arial Narrow" pitchFamily="34" charset="0"/>
              </a:rPr>
              <a:t>JoinPoint</a:t>
            </a:r>
            <a:r>
              <a:rPr lang="en-US" sz="1600" dirty="0">
                <a:latin typeface="Arial Narrow" pitchFamily="34" charset="0"/>
              </a:rPr>
              <a:t> </a:t>
            </a:r>
            <a:r>
              <a:rPr lang="en-US" sz="1600" dirty="0" err="1">
                <a:latin typeface="Arial Narrow" pitchFamily="34" charset="0"/>
              </a:rPr>
              <a:t>joinPoint</a:t>
            </a:r>
            <a:r>
              <a:rPr lang="en-US" sz="1600" dirty="0">
                <a:latin typeface="Arial Narrow" pitchFamily="34" charset="0"/>
              </a:rPr>
              <a:t>) {</a:t>
            </a:r>
          </a:p>
          <a:p>
            <a:pPr lvl="1" algn="l">
              <a:defRPr/>
            </a:pPr>
            <a:r>
              <a:rPr lang="en-US" sz="1600" dirty="0">
                <a:latin typeface="Arial Narrow" pitchFamily="34" charset="0"/>
              </a:rPr>
              <a:t>	…… // Advice code</a:t>
            </a:r>
          </a:p>
          <a:p>
            <a:pPr lvl="1" algn="l">
              <a:defRPr/>
            </a:pPr>
            <a:r>
              <a:rPr lang="en-US" sz="1600" dirty="0">
                <a:latin typeface="Arial Narrow" pitchFamily="34" charset="0"/>
              </a:rPr>
              <a:t>}</a:t>
            </a:r>
          </a:p>
          <a:p>
            <a:pPr algn="l">
              <a:defRPr/>
            </a:pPr>
            <a:r>
              <a:rPr lang="en-US" sz="1600" dirty="0">
                <a:latin typeface="Arial Narrow" pitchFamily="34" charset="0"/>
              </a:rPr>
              <a:t>}</a:t>
            </a:r>
          </a:p>
          <a:p>
            <a:pPr algn="l">
              <a:defRPr/>
            </a:pPr>
            <a:endParaRPr lang="en-GB" dirty="0">
              <a:latin typeface="Arial Narrow" pitchFamily="34" charset="0"/>
            </a:endParaRPr>
          </a:p>
          <a:p>
            <a:pPr algn="l">
              <a:defRPr/>
            </a:pPr>
            <a:r>
              <a:rPr lang="en-US" dirty="0">
                <a:latin typeface="Arial Narrow" pitchFamily="34" charset="0"/>
              </a:rPr>
              <a:t>	</a:t>
            </a:r>
            <a:endParaRPr lang="en-GB" dirty="0">
              <a:solidFill>
                <a:srgbClr val="000000"/>
              </a:solidFill>
              <a:latin typeface="Arial Narrow" pitchFamily="34" charset="0"/>
            </a:endParaRPr>
          </a:p>
          <a:p>
            <a:pPr marL="736600" lvl="1" indent="-279400">
              <a:lnSpc>
                <a:spcPct val="86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Times New Roman" pitchFamily="18" charset="0"/>
            </a:endParaRPr>
          </a:p>
          <a:p>
            <a:pPr marL="736600" lvl="1" indent="-279400">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a:p>
            <a:pPr marL="736600" lvl="1" indent="-279400">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a:solidFill>
                <a:srgbClr val="000000"/>
              </a:solidFill>
              <a:latin typeface="Arial" charset="0"/>
            </a:endParaRPr>
          </a:p>
        </p:txBody>
      </p:sp>
      <p:cxnSp>
        <p:nvCxnSpPr>
          <p:cNvPr id="5" name="Straight Arrow Connector 5">
            <a:extLst>
              <a:ext uri="{FF2B5EF4-FFF2-40B4-BE49-F238E27FC236}">
                <a16:creationId xmlns:a16="http://schemas.microsoft.com/office/drawing/2014/main" id="{6126882E-3BA8-4C51-A272-82D1F7572109}"/>
              </a:ext>
            </a:extLst>
          </p:cNvPr>
          <p:cNvCxnSpPr>
            <a:cxnSpLocks noChangeShapeType="1"/>
          </p:cNvCxnSpPr>
          <p:nvPr/>
        </p:nvCxnSpPr>
        <p:spPr bwMode="auto">
          <a:xfrm>
            <a:off x="3347012" y="3485659"/>
            <a:ext cx="2590801" cy="20123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5927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6</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Spring JDBC and Spring ORM</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18BA-A8E8-4027-BD03-896D2C874209}"/>
              </a:ext>
            </a:extLst>
          </p:cNvPr>
          <p:cNvSpPr>
            <a:spLocks noGrp="1"/>
          </p:cNvSpPr>
          <p:nvPr>
            <p:ph type="title"/>
          </p:nvPr>
        </p:nvSpPr>
        <p:spPr/>
        <p:txBody>
          <a:bodyPr/>
          <a:lstStyle/>
          <a:p>
            <a:r>
              <a:rPr lang="en-US" dirty="0"/>
              <a:t>Spring JDBC: A JDBC Wrapper</a:t>
            </a:r>
            <a:endParaRPr lang="en-IN" dirty="0"/>
          </a:p>
        </p:txBody>
      </p:sp>
      <p:sp>
        <p:nvSpPr>
          <p:cNvPr id="7" name="Text Box 2">
            <a:extLst>
              <a:ext uri="{FF2B5EF4-FFF2-40B4-BE49-F238E27FC236}">
                <a16:creationId xmlns:a16="http://schemas.microsoft.com/office/drawing/2014/main" id="{CF341571-884B-47AE-9AF4-2592586B89CC}"/>
              </a:ext>
            </a:extLst>
          </p:cNvPr>
          <p:cNvSpPr txBox="1">
            <a:spLocks noChangeArrowheads="1"/>
          </p:cNvSpPr>
          <p:nvPr/>
        </p:nvSpPr>
        <p:spPr bwMode="auto">
          <a:xfrm>
            <a:off x="591273" y="1351344"/>
            <a:ext cx="11382233" cy="7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l" eaLnBrk="1" hangingPunct="1">
              <a:lnSpc>
                <a:spcPct val="100000"/>
              </a:lnSpc>
              <a:spcBef>
                <a:spcPts val="600"/>
              </a:spcBef>
            </a:pPr>
            <a:r>
              <a:rPr lang="en-GB" altLang="en-US" b="1" dirty="0">
                <a:solidFill>
                  <a:srgbClr val="000000"/>
                </a:solidFill>
              </a:rPr>
              <a:t>Its a solution for designing database access layer(DAO).  Its a kind of JDBC Wrapper to provide abstraction for DB access.</a:t>
            </a:r>
          </a:p>
          <a:p>
            <a:pPr lvl="1" algn="l"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grpSp>
        <p:nvGrpSpPr>
          <p:cNvPr id="8" name="Group 11">
            <a:extLst>
              <a:ext uri="{FF2B5EF4-FFF2-40B4-BE49-F238E27FC236}">
                <a16:creationId xmlns:a16="http://schemas.microsoft.com/office/drawing/2014/main" id="{79AE78B7-4A86-4366-926C-40A522384CEB}"/>
              </a:ext>
            </a:extLst>
          </p:cNvPr>
          <p:cNvGrpSpPr>
            <a:grpSpLocks/>
          </p:cNvGrpSpPr>
          <p:nvPr/>
        </p:nvGrpSpPr>
        <p:grpSpPr bwMode="auto">
          <a:xfrm>
            <a:off x="2023638" y="2208831"/>
            <a:ext cx="8034759" cy="3886200"/>
            <a:chOff x="762000" y="2590800"/>
            <a:chExt cx="7924800" cy="3886200"/>
          </a:xfrm>
        </p:grpSpPr>
        <p:sp>
          <p:nvSpPr>
            <p:cNvPr id="9" name="Rectangle 6">
              <a:extLst>
                <a:ext uri="{FF2B5EF4-FFF2-40B4-BE49-F238E27FC236}">
                  <a16:creationId xmlns:a16="http://schemas.microsoft.com/office/drawing/2014/main" id="{F51F6E88-39E0-435D-97F1-38077E7A9A3C}"/>
                </a:ext>
              </a:extLst>
            </p:cNvPr>
            <p:cNvSpPr>
              <a:spLocks noChangeArrowheads="1"/>
            </p:cNvSpPr>
            <p:nvPr/>
          </p:nvSpPr>
          <p:spPr bwMode="auto">
            <a:xfrm>
              <a:off x="762000" y="2895600"/>
              <a:ext cx="2057400" cy="20574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dirty="0">
                  <a:solidFill>
                    <a:schemeClr val="tx1"/>
                  </a:solidFill>
                </a:rPr>
                <a:t>Service Layer</a:t>
              </a:r>
            </a:p>
            <a:p>
              <a:pPr eaLnBrk="1" hangingPunct="1"/>
              <a:endParaRPr lang="en-US" altLang="en-US" dirty="0"/>
            </a:p>
            <a:p>
              <a:pPr eaLnBrk="1" hangingPunct="1"/>
              <a:r>
                <a:rPr lang="en-US" altLang="en-US" sz="2000" dirty="0"/>
                <a:t>Calls methods on DAO layer to get data in the form of Domain Graph.</a:t>
              </a:r>
            </a:p>
          </p:txBody>
        </p:sp>
        <p:sp>
          <p:nvSpPr>
            <p:cNvPr id="10" name="Right Arrow 7">
              <a:extLst>
                <a:ext uri="{FF2B5EF4-FFF2-40B4-BE49-F238E27FC236}">
                  <a16:creationId xmlns:a16="http://schemas.microsoft.com/office/drawing/2014/main" id="{DEFE31D8-587A-402E-A741-A1ECC7F4F2C9}"/>
                </a:ext>
              </a:extLst>
            </p:cNvPr>
            <p:cNvSpPr>
              <a:spLocks noChangeArrowheads="1"/>
            </p:cNvSpPr>
            <p:nvPr/>
          </p:nvSpPr>
          <p:spPr bwMode="auto">
            <a:xfrm>
              <a:off x="2819400" y="3733800"/>
              <a:ext cx="609600" cy="3810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nvGrpSpPr>
            <p:cNvPr id="11" name="Group 10">
              <a:extLst>
                <a:ext uri="{FF2B5EF4-FFF2-40B4-BE49-F238E27FC236}">
                  <a16:creationId xmlns:a16="http://schemas.microsoft.com/office/drawing/2014/main" id="{30A390AB-EF12-4A9E-90D5-22A6297886D0}"/>
                </a:ext>
              </a:extLst>
            </p:cNvPr>
            <p:cNvGrpSpPr>
              <a:grpSpLocks/>
            </p:cNvGrpSpPr>
            <p:nvPr/>
          </p:nvGrpSpPr>
          <p:grpSpPr bwMode="auto">
            <a:xfrm>
              <a:off x="3200400" y="2590800"/>
              <a:ext cx="5486400" cy="3886200"/>
              <a:chOff x="3200400" y="2590800"/>
              <a:chExt cx="5486400" cy="3886200"/>
            </a:xfrm>
          </p:grpSpPr>
          <p:sp>
            <p:nvSpPr>
              <p:cNvPr id="12" name="Flowchart: Magnetic Disk 4">
                <a:extLst>
                  <a:ext uri="{FF2B5EF4-FFF2-40B4-BE49-F238E27FC236}">
                    <a16:creationId xmlns:a16="http://schemas.microsoft.com/office/drawing/2014/main" id="{07D75F18-DED4-491B-B533-565BD98AA046}"/>
                  </a:ext>
                </a:extLst>
              </p:cNvPr>
              <p:cNvSpPr>
                <a:spLocks noChangeArrowheads="1"/>
              </p:cNvSpPr>
              <p:nvPr/>
            </p:nvSpPr>
            <p:spPr bwMode="auto">
              <a:xfrm>
                <a:off x="6553200" y="3429000"/>
                <a:ext cx="1905000" cy="1143000"/>
              </a:xfrm>
              <a:prstGeom prst="flowChartMagneticDisk">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solidFill>
                      <a:schemeClr val="tx1"/>
                    </a:solidFill>
                  </a:rPr>
                  <a:t>Data base</a:t>
                </a:r>
              </a:p>
            </p:txBody>
          </p:sp>
          <p:sp>
            <p:nvSpPr>
              <p:cNvPr id="13" name="Rectangle 5">
                <a:extLst>
                  <a:ext uri="{FF2B5EF4-FFF2-40B4-BE49-F238E27FC236}">
                    <a16:creationId xmlns:a16="http://schemas.microsoft.com/office/drawing/2014/main" id="{C467EF58-6707-4219-A00E-9C0715992BE8}"/>
                  </a:ext>
                </a:extLst>
              </p:cNvPr>
              <p:cNvSpPr>
                <a:spLocks noChangeArrowheads="1"/>
              </p:cNvSpPr>
              <p:nvPr/>
            </p:nvSpPr>
            <p:spPr bwMode="auto">
              <a:xfrm>
                <a:off x="3429000" y="2971800"/>
                <a:ext cx="2514600" cy="19812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a:solidFill>
                      <a:schemeClr val="tx1"/>
                    </a:solidFill>
                  </a:rPr>
                  <a:t>DAO Layer</a:t>
                </a:r>
              </a:p>
              <a:p>
                <a:pPr eaLnBrk="1" hangingPunct="1"/>
                <a:endParaRPr lang="en-US" altLang="en-US"/>
              </a:p>
              <a:p>
                <a:pPr eaLnBrk="1" hangingPunct="1"/>
                <a:r>
                  <a:rPr lang="en-US" altLang="en-US" sz="2000"/>
                  <a:t>JDBC</a:t>
                </a:r>
              </a:p>
              <a:p>
                <a:pPr eaLnBrk="1" hangingPunct="1"/>
                <a:r>
                  <a:rPr lang="en-US" altLang="en-US" sz="2000"/>
                  <a:t>JDBC-Wrappers</a:t>
                </a:r>
              </a:p>
              <a:p>
                <a:pPr eaLnBrk="1" hangingPunct="1"/>
                <a:r>
                  <a:rPr lang="en-US" altLang="en-US" sz="2000"/>
                  <a:t>Spring-JDBC</a:t>
                </a:r>
              </a:p>
              <a:p>
                <a:pPr eaLnBrk="1" hangingPunct="1"/>
                <a:r>
                  <a:rPr lang="en-US" altLang="en-US" sz="2000"/>
                  <a:t>Hibernate</a:t>
                </a:r>
              </a:p>
              <a:p>
                <a:pPr eaLnBrk="1" hangingPunct="1"/>
                <a:r>
                  <a:rPr lang="en-US" altLang="en-US" sz="2000"/>
                  <a:t>JPA</a:t>
                </a:r>
              </a:p>
            </p:txBody>
          </p:sp>
          <p:sp>
            <p:nvSpPr>
              <p:cNvPr id="14" name="Right Arrow 8">
                <a:extLst>
                  <a:ext uri="{FF2B5EF4-FFF2-40B4-BE49-F238E27FC236}">
                    <a16:creationId xmlns:a16="http://schemas.microsoft.com/office/drawing/2014/main" id="{2B39878A-CE7A-451E-B9B7-B77906B36108}"/>
                  </a:ext>
                </a:extLst>
              </p:cNvPr>
              <p:cNvSpPr>
                <a:spLocks noChangeArrowheads="1"/>
              </p:cNvSpPr>
              <p:nvPr/>
            </p:nvSpPr>
            <p:spPr bwMode="auto">
              <a:xfrm>
                <a:off x="5943600" y="3810000"/>
                <a:ext cx="609600" cy="381000"/>
              </a:xfrm>
              <a:prstGeom prst="rightArrow">
                <a:avLst>
                  <a:gd name="adj1" fmla="val 5000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sp>
            <p:nvSpPr>
              <p:cNvPr id="15" name="Rectangle 9">
                <a:extLst>
                  <a:ext uri="{FF2B5EF4-FFF2-40B4-BE49-F238E27FC236}">
                    <a16:creationId xmlns:a16="http://schemas.microsoft.com/office/drawing/2014/main" id="{40F8889B-7EA5-4736-BC37-1BF6BA613FCC}"/>
                  </a:ext>
                </a:extLst>
              </p:cNvPr>
              <p:cNvSpPr>
                <a:spLocks noChangeArrowheads="1"/>
              </p:cNvSpPr>
              <p:nvPr/>
            </p:nvSpPr>
            <p:spPr bwMode="auto">
              <a:xfrm>
                <a:off x="3200400" y="2590800"/>
                <a:ext cx="5486400" cy="3886200"/>
              </a:xfrm>
              <a:prstGeom prst="rect">
                <a:avLst/>
              </a:prstGeom>
              <a:noFill/>
              <a:ln w="952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r>
                  <a:rPr lang="en-US" altLang="en-US" dirty="0">
                    <a:solidFill>
                      <a:schemeClr val="tx1"/>
                    </a:solidFill>
                  </a:rPr>
                  <a:t>DB Layer encapsulates all complexities and provides well define interfaces for Service layer.</a:t>
                </a:r>
              </a:p>
            </p:txBody>
          </p:sp>
        </p:grpSp>
      </p:grpSp>
    </p:spTree>
    <p:extLst>
      <p:ext uri="{BB962C8B-B14F-4D97-AF65-F5344CB8AC3E}">
        <p14:creationId xmlns:p14="http://schemas.microsoft.com/office/powerpoint/2010/main" val="47731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A84D-8DCC-46D8-944B-36582F2B31AB}"/>
              </a:ext>
            </a:extLst>
          </p:cNvPr>
          <p:cNvSpPr>
            <a:spLocks noGrp="1"/>
          </p:cNvSpPr>
          <p:nvPr>
            <p:ph type="title"/>
          </p:nvPr>
        </p:nvSpPr>
        <p:spPr/>
        <p:txBody>
          <a:bodyPr/>
          <a:lstStyle/>
          <a:p>
            <a:r>
              <a:rPr lang="en-US" dirty="0"/>
              <a:t>Problems with JDBC</a:t>
            </a:r>
            <a:endParaRPr lang="en-IN" dirty="0"/>
          </a:p>
        </p:txBody>
      </p:sp>
      <p:sp>
        <p:nvSpPr>
          <p:cNvPr id="4" name="Text Box 2">
            <a:extLst>
              <a:ext uri="{FF2B5EF4-FFF2-40B4-BE49-F238E27FC236}">
                <a16:creationId xmlns:a16="http://schemas.microsoft.com/office/drawing/2014/main" id="{03CC007A-5D07-49FE-8126-4FB6E209CEB5}"/>
              </a:ext>
            </a:extLst>
          </p:cNvPr>
          <p:cNvSpPr txBox="1">
            <a:spLocks noChangeArrowheads="1"/>
          </p:cNvSpPr>
          <p:nvPr/>
        </p:nvSpPr>
        <p:spPr bwMode="auto">
          <a:xfrm>
            <a:off x="523272" y="1316620"/>
            <a:ext cx="11145456"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defRPr sz="2400">
                <a:solidFill>
                  <a:schemeClr val="bg1"/>
                </a:solidFill>
                <a:latin typeface="Arial" panose="020B0604020202020204" pitchFamily="34" charset="0"/>
                <a:ea typeface="Arial Unicode MS" pitchFamily="34" charset="-128"/>
              </a:defRPr>
            </a:lvl1pPr>
            <a:lvl2pPr marL="736600" indent="-27940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r>
              <a:rPr lang="en-US" altLang="en-US" sz="1400" b="1" dirty="0">
                <a:solidFill>
                  <a:schemeClr val="tx1"/>
                </a:solidFill>
                <a:latin typeface="Arial Narrow" panose="020B0606020202030204" pitchFamily="34" charset="0"/>
              </a:rPr>
              <a:t>public List&lt;Emp&gt; </a:t>
            </a:r>
            <a:r>
              <a:rPr lang="en-US" altLang="en-US" sz="1400" b="1" dirty="0" err="1">
                <a:solidFill>
                  <a:schemeClr val="tx1"/>
                </a:solidFill>
                <a:latin typeface="Arial Narrow" panose="020B0606020202030204" pitchFamily="34" charset="0"/>
              </a:rPr>
              <a:t>getAllEmps</a:t>
            </a:r>
            <a:r>
              <a:rPr lang="en-US" altLang="en-US" sz="1400" b="1" dirty="0">
                <a:solidFill>
                  <a:schemeClr val="tx1"/>
                </a:solidFill>
                <a:latin typeface="Arial Narrow" panose="020B0606020202030204" pitchFamily="34" charset="0"/>
              </a:rPr>
              <a:t>() throws </a:t>
            </a:r>
            <a:r>
              <a:rPr lang="en-US" altLang="en-US" sz="1400" b="1" dirty="0" err="1">
                <a:solidFill>
                  <a:schemeClr val="tx1"/>
                </a:solidFill>
                <a:latin typeface="Arial Narrow" panose="020B0606020202030204" pitchFamily="34" charset="0"/>
              </a:rPr>
              <a:t>SQLException</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String </a:t>
            </a:r>
            <a:r>
              <a:rPr lang="en-US" altLang="en-US" sz="1400" b="1" dirty="0" err="1">
                <a:solidFill>
                  <a:schemeClr val="tx1"/>
                </a:solidFill>
                <a:latin typeface="Arial Narrow" panose="020B0606020202030204" pitchFamily="34" charset="0"/>
              </a:rPr>
              <a:t>qry</a:t>
            </a:r>
            <a:r>
              <a:rPr lang="en-US" altLang="en-US" sz="1400" b="1" dirty="0">
                <a:solidFill>
                  <a:schemeClr val="tx1"/>
                </a:solidFill>
                <a:latin typeface="Arial Narrow" panose="020B0606020202030204" pitchFamily="34" charset="0"/>
              </a:rPr>
              <a:t> = "Select EMPNO, ENAME from EMP";</a:t>
            </a:r>
          </a:p>
          <a:p>
            <a:pPr algn="l" eaLnBrk="1" hangingPunct="1"/>
            <a:r>
              <a:rPr lang="en-US" altLang="en-US" sz="1400" b="1" dirty="0">
                <a:solidFill>
                  <a:schemeClr val="tx1"/>
                </a:solidFill>
                <a:latin typeface="Arial Narrow" panose="020B0606020202030204" pitchFamily="34" charset="0"/>
              </a:rPr>
              <a:t>	Statement </a:t>
            </a:r>
            <a:r>
              <a:rPr lang="en-US" altLang="en-US" sz="1400" b="1" dirty="0" err="1">
                <a:solidFill>
                  <a:schemeClr val="tx1"/>
                </a:solidFill>
                <a:latin typeface="Arial Narrow" panose="020B0606020202030204" pitchFamily="34" charset="0"/>
              </a:rPr>
              <a:t>stmt</a:t>
            </a:r>
            <a:r>
              <a:rPr lang="en-US" altLang="en-US" sz="1400" b="1" dirty="0">
                <a:solidFill>
                  <a:schemeClr val="tx1"/>
                </a:solidFill>
                <a:latin typeface="Arial Narrow" panose="020B0606020202030204" pitchFamily="34" charset="0"/>
              </a:rPr>
              <a:t> = null;</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ResultSet</a:t>
            </a:r>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rs</a:t>
            </a:r>
            <a:r>
              <a:rPr lang="en-US" altLang="en-US" sz="1400" b="1" dirty="0">
                <a:solidFill>
                  <a:schemeClr val="tx1"/>
                </a:solidFill>
                <a:latin typeface="Arial Narrow" panose="020B0606020202030204" pitchFamily="34" charset="0"/>
              </a:rPr>
              <a:t> = null;</a:t>
            </a:r>
          </a:p>
          <a:p>
            <a:pPr algn="l" eaLnBrk="1" hangingPunct="1"/>
            <a:r>
              <a:rPr lang="en-US" altLang="en-US" sz="1400" b="1" dirty="0">
                <a:solidFill>
                  <a:schemeClr val="tx1"/>
                </a:solidFill>
                <a:latin typeface="Arial Narrow" panose="020B0606020202030204" pitchFamily="34" charset="0"/>
              </a:rPr>
              <a:t>	Connection conn = null;</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try {</a:t>
            </a:r>
          </a:p>
          <a:p>
            <a:pPr algn="l" eaLnBrk="1" hangingPunct="1"/>
            <a:r>
              <a:rPr lang="en-US" altLang="en-US" sz="1400" b="1" dirty="0">
                <a:solidFill>
                  <a:schemeClr val="tx1"/>
                </a:solidFill>
                <a:latin typeface="Arial Narrow" panose="020B0606020202030204" pitchFamily="34" charset="0"/>
              </a:rPr>
              <a:t>		conn = </a:t>
            </a:r>
            <a:r>
              <a:rPr lang="en-US" altLang="en-US" sz="1400" b="1" dirty="0" err="1">
                <a:solidFill>
                  <a:schemeClr val="tx1"/>
                </a:solidFill>
                <a:latin typeface="Arial Narrow" panose="020B0606020202030204" pitchFamily="34" charset="0"/>
              </a:rPr>
              <a:t>cf.getConnection</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stmt</a:t>
            </a:r>
            <a:r>
              <a:rPr lang="en-US" altLang="en-US" sz="1400" b="1" dirty="0">
                <a:solidFill>
                  <a:schemeClr val="tx1"/>
                </a:solidFill>
                <a:latin typeface="Arial Narrow" panose="020B0606020202030204" pitchFamily="34" charset="0"/>
              </a:rPr>
              <a:t> = </a:t>
            </a:r>
            <a:r>
              <a:rPr lang="en-US" altLang="en-US" sz="1400" b="1" dirty="0" err="1">
                <a:solidFill>
                  <a:schemeClr val="tx1"/>
                </a:solidFill>
                <a:latin typeface="Arial Narrow" panose="020B0606020202030204" pitchFamily="34" charset="0"/>
              </a:rPr>
              <a:t>conn.createStatement</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rs</a:t>
            </a:r>
            <a:r>
              <a:rPr lang="en-US" altLang="en-US" sz="1400" b="1" dirty="0">
                <a:solidFill>
                  <a:schemeClr val="tx1"/>
                </a:solidFill>
                <a:latin typeface="Arial Narrow" panose="020B0606020202030204" pitchFamily="34" charset="0"/>
              </a:rPr>
              <a:t> = </a:t>
            </a:r>
            <a:r>
              <a:rPr lang="en-US" altLang="en-US" sz="1400" b="1" dirty="0" err="1">
                <a:solidFill>
                  <a:schemeClr val="tx1"/>
                </a:solidFill>
                <a:latin typeface="Arial Narrow" panose="020B0606020202030204" pitchFamily="34" charset="0"/>
              </a:rPr>
              <a:t>stmt.executeQuery</a:t>
            </a:r>
            <a:r>
              <a:rPr lang="en-US" altLang="en-US" sz="1400" b="1" dirty="0">
                <a:solidFill>
                  <a:schemeClr val="tx1"/>
                </a:solidFill>
                <a:latin typeface="Arial Narrow" panose="020B0606020202030204" pitchFamily="34" charset="0"/>
              </a:rPr>
              <a:t>(</a:t>
            </a:r>
            <a:r>
              <a:rPr lang="en-US" altLang="en-US" sz="1400" b="1" dirty="0" err="1">
                <a:solidFill>
                  <a:schemeClr val="tx1"/>
                </a:solidFill>
                <a:latin typeface="Arial Narrow" panose="020B0606020202030204" pitchFamily="34" charset="0"/>
              </a:rPr>
              <a:t>qry</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List&lt;Emp&gt; </a:t>
            </a:r>
            <a:r>
              <a:rPr lang="en-US" altLang="en-US" sz="1400" b="1" dirty="0" err="1">
                <a:solidFill>
                  <a:schemeClr val="tx1"/>
                </a:solidFill>
                <a:latin typeface="Arial Narrow" panose="020B0606020202030204" pitchFamily="34" charset="0"/>
              </a:rPr>
              <a:t>lst</a:t>
            </a:r>
            <a:r>
              <a:rPr lang="en-US" altLang="en-US" sz="1400" b="1" dirty="0">
                <a:solidFill>
                  <a:schemeClr val="tx1"/>
                </a:solidFill>
                <a:latin typeface="Arial Narrow" panose="020B0606020202030204" pitchFamily="34" charset="0"/>
              </a:rPr>
              <a:t> = new </a:t>
            </a:r>
            <a:r>
              <a:rPr lang="en-US" altLang="en-US" sz="1400" b="1" dirty="0" err="1">
                <a:solidFill>
                  <a:schemeClr val="tx1"/>
                </a:solidFill>
                <a:latin typeface="Arial Narrow" panose="020B0606020202030204" pitchFamily="34" charset="0"/>
              </a:rPr>
              <a:t>ArrayList</a:t>
            </a:r>
            <a:r>
              <a:rPr lang="en-US" altLang="en-US" sz="1400" b="1" dirty="0">
                <a:solidFill>
                  <a:schemeClr val="tx1"/>
                </a:solidFill>
                <a:latin typeface="Arial Narrow" panose="020B0606020202030204" pitchFamily="34" charset="0"/>
              </a:rPr>
              <a:t>&lt;Emp&gt;();</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while(</a:t>
            </a:r>
            <a:r>
              <a:rPr lang="en-US" altLang="en-US" sz="1400" b="1" dirty="0" err="1">
                <a:solidFill>
                  <a:schemeClr val="tx1"/>
                </a:solidFill>
                <a:latin typeface="Arial Narrow" panose="020B0606020202030204" pitchFamily="34" charset="0"/>
              </a:rPr>
              <a:t>rs.next</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Emp e = new Emp();</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e.setEmpNo</a:t>
            </a:r>
            <a:r>
              <a:rPr lang="en-US" altLang="en-US" sz="1400" b="1" dirty="0">
                <a:solidFill>
                  <a:schemeClr val="tx1"/>
                </a:solidFill>
                <a:latin typeface="Arial Narrow" panose="020B0606020202030204" pitchFamily="34" charset="0"/>
              </a:rPr>
              <a:t>(</a:t>
            </a:r>
            <a:r>
              <a:rPr lang="en-US" altLang="en-US" sz="1400" b="1" dirty="0" err="1">
                <a:solidFill>
                  <a:schemeClr val="tx1"/>
                </a:solidFill>
                <a:latin typeface="Arial Narrow" panose="020B0606020202030204" pitchFamily="34" charset="0"/>
              </a:rPr>
              <a:t>rs.getInt</a:t>
            </a:r>
            <a:r>
              <a:rPr lang="en-US" altLang="en-US" sz="1400" b="1" dirty="0">
                <a:solidFill>
                  <a:schemeClr val="tx1"/>
                </a:solidFill>
                <a:latin typeface="Arial Narrow" panose="020B0606020202030204" pitchFamily="34" charset="0"/>
              </a:rPr>
              <a:t>("EMPNO"));</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e.setEmpNm</a:t>
            </a:r>
            <a:r>
              <a:rPr lang="en-US" altLang="en-US" sz="1400" b="1" dirty="0">
                <a:solidFill>
                  <a:schemeClr val="tx1"/>
                </a:solidFill>
                <a:latin typeface="Arial Narrow" panose="020B0606020202030204" pitchFamily="34" charset="0"/>
              </a:rPr>
              <a:t>(</a:t>
            </a:r>
            <a:r>
              <a:rPr lang="en-US" altLang="en-US" sz="1400" b="1" dirty="0" err="1">
                <a:solidFill>
                  <a:schemeClr val="tx1"/>
                </a:solidFill>
                <a:latin typeface="Arial Narrow" panose="020B0606020202030204" pitchFamily="34" charset="0"/>
              </a:rPr>
              <a:t>rs.getString</a:t>
            </a:r>
            <a:r>
              <a:rPr lang="en-US" altLang="en-US" sz="1400" b="1" dirty="0">
                <a:solidFill>
                  <a:schemeClr val="tx1"/>
                </a:solidFill>
                <a:latin typeface="Arial Narrow" panose="020B0606020202030204" pitchFamily="34" charset="0"/>
              </a:rPr>
              <a:t>("ENAME"));</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lst.add</a:t>
            </a:r>
            <a:r>
              <a:rPr lang="en-US" altLang="en-US" sz="1400" b="1" dirty="0">
                <a:solidFill>
                  <a:schemeClr val="tx1"/>
                </a:solidFill>
                <a:latin typeface="Arial Narrow" panose="020B0606020202030204" pitchFamily="34" charset="0"/>
              </a:rPr>
              <a:t>(e);</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 finally{</a:t>
            </a:r>
          </a:p>
          <a:p>
            <a:pPr algn="l" eaLnBrk="1" hangingPunct="1"/>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rs.close</a:t>
            </a:r>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stmt.close</a:t>
            </a:r>
            <a:r>
              <a:rPr lang="en-US" altLang="en-US" sz="1400" b="1" dirty="0">
                <a:solidFill>
                  <a:schemeClr val="tx1"/>
                </a:solidFill>
                <a:latin typeface="Arial Narrow" panose="020B0606020202030204" pitchFamily="34" charset="0"/>
              </a:rPr>
              <a:t>(); </a:t>
            </a:r>
            <a:r>
              <a:rPr lang="en-US" altLang="en-US" sz="1400" b="1" dirty="0" err="1">
                <a:solidFill>
                  <a:schemeClr val="tx1"/>
                </a:solidFill>
                <a:latin typeface="Arial Narrow" panose="020B0606020202030204" pitchFamily="34" charset="0"/>
              </a:rPr>
              <a:t>conn.close</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a:t>
            </a:r>
          </a:p>
          <a:p>
            <a:pPr algn="l" eaLnBrk="1" hangingPunct="1"/>
            <a:r>
              <a:rPr lang="en-US" altLang="en-US" sz="1400" b="1" dirty="0">
                <a:solidFill>
                  <a:schemeClr val="tx1"/>
                </a:solidFill>
                <a:latin typeface="Arial Narrow" panose="020B0606020202030204" pitchFamily="34" charset="0"/>
              </a:rPr>
              <a:t>	return </a:t>
            </a:r>
            <a:r>
              <a:rPr lang="en-US" altLang="en-US" sz="1400" b="1" dirty="0" err="1">
                <a:solidFill>
                  <a:schemeClr val="tx1"/>
                </a:solidFill>
                <a:latin typeface="Arial Narrow" panose="020B0606020202030204" pitchFamily="34" charset="0"/>
              </a:rPr>
              <a:t>lst</a:t>
            </a:r>
            <a:r>
              <a:rPr lang="en-US" altLang="en-US" sz="1400" b="1" dirty="0">
                <a:solidFill>
                  <a:schemeClr val="tx1"/>
                </a:solidFill>
                <a:latin typeface="Arial Narrow" panose="020B0606020202030204" pitchFamily="34" charset="0"/>
              </a:rPr>
              <a:t>;</a:t>
            </a:r>
          </a:p>
          <a:p>
            <a:pPr algn="l" eaLnBrk="1" hangingPunct="1"/>
            <a:r>
              <a:rPr lang="en-US" altLang="en-US" sz="1400" b="1" dirty="0">
                <a:solidFill>
                  <a:schemeClr val="tx1"/>
                </a:solidFill>
                <a:latin typeface="Arial Narrow" panose="020B0606020202030204" pitchFamily="34" charset="0"/>
              </a:rPr>
              <a:t>}</a:t>
            </a:r>
          </a:p>
          <a:p>
            <a:pPr lvl="1" algn="l" eaLnBrk="1" hangingPunct="1">
              <a:lnSpc>
                <a:spcPct val="86000"/>
              </a:lnSpc>
              <a:spcBef>
                <a:spcPts val="500"/>
              </a:spcBef>
            </a:pPr>
            <a:endParaRPr lang="en-GB" altLang="en-US" sz="22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chemeClr val="tx1"/>
              </a:solidFill>
              <a:latin typeface="Arial Narrow" panose="020B0606020202030204" pitchFamily="34" charset="0"/>
            </a:endParaRPr>
          </a:p>
          <a:p>
            <a:pPr lvl="1" algn="l" eaLnBrk="1" hangingPunct="1">
              <a:lnSpc>
                <a:spcPct val="86000"/>
              </a:lnSpc>
              <a:spcBef>
                <a:spcPts val="500"/>
              </a:spcBef>
              <a:buFont typeface="Wingdings" panose="05000000000000000000" pitchFamily="2" charset="2"/>
              <a:buNone/>
            </a:pPr>
            <a:endParaRPr lang="en-GB" altLang="en-US" dirty="0">
              <a:solidFill>
                <a:schemeClr val="tx1"/>
              </a:solidFill>
              <a:latin typeface="Arial Narrow" panose="020B0606020202030204" pitchFamily="34" charset="0"/>
            </a:endParaRPr>
          </a:p>
          <a:p>
            <a:pPr lvl="1" algn="l" eaLnBrk="1" hangingPunct="1">
              <a:lnSpc>
                <a:spcPct val="100000"/>
              </a:lnSpc>
              <a:spcBef>
                <a:spcPts val="500"/>
              </a:spcBef>
              <a:buFont typeface="Wingdings" panose="05000000000000000000" pitchFamily="2" charset="2"/>
              <a:buNone/>
            </a:pPr>
            <a:endParaRPr lang="en-GB" altLang="en-US" dirty="0">
              <a:solidFill>
                <a:schemeClr val="tx1"/>
              </a:solidFill>
              <a:latin typeface="Arial Narrow" panose="020B0606020202030204" pitchFamily="34" charset="0"/>
            </a:endParaRPr>
          </a:p>
          <a:p>
            <a:pPr lvl="1" algn="l" eaLnBrk="1" hangingPunct="1">
              <a:lnSpc>
                <a:spcPct val="100000"/>
              </a:lnSpc>
              <a:spcBef>
                <a:spcPts val="500"/>
              </a:spcBef>
              <a:buFont typeface="Wingdings" panose="05000000000000000000" pitchFamily="2" charset="2"/>
              <a:buNone/>
            </a:pPr>
            <a:endParaRPr lang="en-GB" altLang="en-US" dirty="0">
              <a:solidFill>
                <a:schemeClr val="tx1"/>
              </a:solidFill>
              <a:latin typeface="Arial Narrow" panose="020B0606020202030204" pitchFamily="34" charset="0"/>
            </a:endParaRPr>
          </a:p>
        </p:txBody>
      </p:sp>
      <p:sp>
        <p:nvSpPr>
          <p:cNvPr id="5" name="Rounded Rectangle 5">
            <a:extLst>
              <a:ext uri="{FF2B5EF4-FFF2-40B4-BE49-F238E27FC236}">
                <a16:creationId xmlns:a16="http://schemas.microsoft.com/office/drawing/2014/main" id="{8965E29B-D9C8-45FB-B45F-F090FF76DFE2}"/>
              </a:ext>
            </a:extLst>
          </p:cNvPr>
          <p:cNvSpPr/>
          <p:nvPr/>
        </p:nvSpPr>
        <p:spPr bwMode="auto">
          <a:xfrm>
            <a:off x="6096000" y="2653497"/>
            <a:ext cx="5715000" cy="2887883"/>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lgn="l">
              <a:buFont typeface="Arial" pitchFamily="34" charset="0"/>
              <a:buChar char="•"/>
              <a:defRPr/>
            </a:pPr>
            <a:r>
              <a:rPr lang="en-US" sz="1800" dirty="0">
                <a:latin typeface="+mn-lt"/>
              </a:rPr>
              <a:t> Code redundancy: Most of this code is written for another method like </a:t>
            </a:r>
            <a:r>
              <a:rPr lang="en-US" sz="1800" dirty="0" err="1">
                <a:latin typeface="+mn-lt"/>
              </a:rPr>
              <a:t>getEmpsWithSalRange</a:t>
            </a:r>
            <a:r>
              <a:rPr lang="en-US" sz="1800" dirty="0">
                <a:latin typeface="+mn-lt"/>
              </a:rPr>
              <a:t>().  Most of the code is boiler plate code.</a:t>
            </a:r>
          </a:p>
          <a:p>
            <a:pPr algn="l">
              <a:defRPr/>
            </a:pPr>
            <a:endParaRPr lang="en-US" sz="1800" dirty="0">
              <a:latin typeface="+mn-lt"/>
            </a:endParaRPr>
          </a:p>
          <a:p>
            <a:pPr algn="l">
              <a:defRPr/>
            </a:pPr>
            <a:r>
              <a:rPr lang="en-US" sz="1800" dirty="0">
                <a:latin typeface="+mn-lt"/>
              </a:rPr>
              <a:t>Spring JDBC abstraction…</a:t>
            </a:r>
          </a:p>
          <a:p>
            <a:pPr algn="l">
              <a:defRPr/>
            </a:pPr>
            <a:endParaRPr lang="en-US" sz="1800" dirty="0">
              <a:latin typeface="+mn-lt"/>
            </a:endParaRPr>
          </a:p>
          <a:p>
            <a:pPr algn="l">
              <a:defRPr/>
            </a:pPr>
            <a:r>
              <a:rPr lang="en-US" sz="1800" dirty="0">
                <a:latin typeface="Arial Narrow" pitchFamily="34" charset="0"/>
              </a:rPr>
              <a:t>String query="Select EMPNO, ENAME, SAL from EMP";</a:t>
            </a:r>
          </a:p>
          <a:p>
            <a:pPr algn="l">
              <a:defRPr/>
            </a:pPr>
            <a:r>
              <a:rPr lang="en-US" sz="1800" dirty="0">
                <a:latin typeface="Arial Narrow" pitchFamily="34" charset="0"/>
              </a:rPr>
              <a:t>List&lt;Map&lt;String, Object&gt;&gt; list = </a:t>
            </a:r>
            <a:r>
              <a:rPr lang="en-US" sz="1800" dirty="0" err="1">
                <a:latin typeface="Arial Narrow" pitchFamily="34" charset="0"/>
              </a:rPr>
              <a:t>simpleJdbcTemplate.queryForList</a:t>
            </a:r>
            <a:r>
              <a:rPr lang="en-US" sz="1800" dirty="0">
                <a:latin typeface="Arial Narrow" pitchFamily="34" charset="0"/>
              </a:rPr>
              <a:t>(query, </a:t>
            </a:r>
            <a:r>
              <a:rPr lang="en-US" sz="1800" b="1" dirty="0">
                <a:latin typeface="Arial Narrow" pitchFamily="34" charset="0"/>
              </a:rPr>
              <a:t>new Object[] {});</a:t>
            </a:r>
            <a:endParaRPr lang="en-US" sz="1800" dirty="0">
              <a:latin typeface="Arial Narrow" pitchFamily="34" charset="0"/>
            </a:endParaRPr>
          </a:p>
          <a:p>
            <a:pPr algn="l">
              <a:defRPr/>
            </a:pPr>
            <a:endParaRPr lang="en-US" sz="1800" dirty="0">
              <a:latin typeface="+mn-lt"/>
            </a:endParaRPr>
          </a:p>
        </p:txBody>
      </p:sp>
    </p:spTree>
    <p:extLst>
      <p:ext uri="{BB962C8B-B14F-4D97-AF65-F5344CB8AC3E}">
        <p14:creationId xmlns:p14="http://schemas.microsoft.com/office/powerpoint/2010/main" val="272368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D1DE-BB10-4E09-8C07-6023E230B877}"/>
              </a:ext>
            </a:extLst>
          </p:cNvPr>
          <p:cNvSpPr>
            <a:spLocks noGrp="1"/>
          </p:cNvSpPr>
          <p:nvPr>
            <p:ph type="title"/>
          </p:nvPr>
        </p:nvSpPr>
        <p:spPr/>
        <p:txBody>
          <a:bodyPr/>
          <a:lstStyle/>
          <a:p>
            <a:r>
              <a:rPr lang="en-US" dirty="0"/>
              <a:t>Problems with JDBC</a:t>
            </a:r>
            <a:endParaRPr lang="en-IN" dirty="0"/>
          </a:p>
        </p:txBody>
      </p:sp>
      <p:sp>
        <p:nvSpPr>
          <p:cNvPr id="4" name="Text Box 2">
            <a:extLst>
              <a:ext uri="{FF2B5EF4-FFF2-40B4-BE49-F238E27FC236}">
                <a16:creationId xmlns:a16="http://schemas.microsoft.com/office/drawing/2014/main" id="{8F4EAC73-D3EA-410C-AF20-D29D866ECA30}"/>
              </a:ext>
            </a:extLst>
          </p:cNvPr>
          <p:cNvSpPr txBox="1">
            <a:spLocks noChangeArrowheads="1"/>
          </p:cNvSpPr>
          <p:nvPr/>
        </p:nvSpPr>
        <p:spPr bwMode="auto">
          <a:xfrm>
            <a:off x="533400" y="1233487"/>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defRPr sz="2400">
                <a:solidFill>
                  <a:schemeClr val="bg1"/>
                </a:solidFill>
                <a:latin typeface="Arial" panose="020B0604020202020204" pitchFamily="34" charset="0"/>
                <a:ea typeface="Arial Unicode MS" pitchFamily="34" charset="-128"/>
              </a:defRPr>
            </a:lvl1pPr>
            <a:lvl2pPr marL="736600" indent="-27940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r>
              <a:rPr lang="en-US" altLang="en-US" sz="1600" b="1" dirty="0">
                <a:solidFill>
                  <a:schemeClr val="tx1"/>
                </a:solidFill>
                <a:latin typeface="Arial Narrow" panose="020B0606020202030204" pitchFamily="34" charset="0"/>
              </a:rPr>
              <a:t>public void </a:t>
            </a:r>
            <a:r>
              <a:rPr lang="en-US" altLang="en-US" sz="1600" b="1" dirty="0" err="1">
                <a:solidFill>
                  <a:schemeClr val="tx1"/>
                </a:solidFill>
                <a:latin typeface="Arial Narrow" panose="020B0606020202030204" pitchFamily="34" charset="0"/>
              </a:rPr>
              <a:t>joinNewEmployee</a:t>
            </a:r>
            <a:r>
              <a:rPr lang="en-US" altLang="en-US" sz="1600" b="1" dirty="0">
                <a:solidFill>
                  <a:schemeClr val="tx1"/>
                </a:solidFill>
                <a:latin typeface="Arial Narrow" panose="020B0606020202030204" pitchFamily="34" charset="0"/>
              </a:rPr>
              <a:t>(Emp e) throws </a:t>
            </a:r>
            <a:r>
              <a:rPr lang="en-US" altLang="en-US" sz="1600" b="1" dirty="0" err="1">
                <a:solidFill>
                  <a:schemeClr val="tx1"/>
                </a:solidFill>
                <a:latin typeface="Arial Narrow" panose="020B0606020202030204" pitchFamily="34" charset="0"/>
              </a:rPr>
              <a:t>SQLException</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String </a:t>
            </a:r>
            <a:r>
              <a:rPr lang="en-US" altLang="en-US" sz="1600" b="1" dirty="0" err="1">
                <a:solidFill>
                  <a:schemeClr val="tx1"/>
                </a:solidFill>
                <a:latin typeface="Arial Narrow" panose="020B0606020202030204" pitchFamily="34" charset="0"/>
              </a:rPr>
              <a:t>qry</a:t>
            </a:r>
            <a:r>
              <a:rPr lang="en-US" altLang="en-US" sz="1600" b="1" dirty="0">
                <a:solidFill>
                  <a:schemeClr val="tx1"/>
                </a:solidFill>
                <a:latin typeface="Arial Narrow" panose="020B0606020202030204" pitchFamily="34" charset="0"/>
              </a:rPr>
              <a:t> = "INSERT INTO EMP (EMPNO, ENAME) VALUES(?, ?)";</a:t>
            </a:r>
          </a:p>
          <a:p>
            <a:pPr algn="l" eaLnBrk="1" hangingPunct="1"/>
            <a:r>
              <a:rPr lang="en-US" altLang="en-US" sz="1600" b="1" dirty="0">
                <a:solidFill>
                  <a:schemeClr val="tx1"/>
                </a:solidFill>
                <a:latin typeface="Arial Narrow" panose="020B0606020202030204" pitchFamily="34" charset="0"/>
              </a:rPr>
              <a:t>	Connection conn = </a:t>
            </a:r>
            <a:r>
              <a:rPr lang="en-US" altLang="en-US" sz="1600" b="1" dirty="0" err="1">
                <a:solidFill>
                  <a:schemeClr val="tx1"/>
                </a:solidFill>
                <a:latin typeface="Arial Narrow" panose="020B0606020202030204" pitchFamily="34" charset="0"/>
              </a:rPr>
              <a:t>cf.getConnection</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PreparedStatement</a:t>
            </a:r>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a:t>
            </a:r>
            <a:r>
              <a:rPr lang="en-US" altLang="en-US" sz="1600" b="1" dirty="0">
                <a:solidFill>
                  <a:schemeClr val="tx1"/>
                </a:solidFill>
                <a:latin typeface="Arial Narrow" panose="020B0606020202030204" pitchFamily="34" charset="0"/>
              </a:rPr>
              <a:t> = null;</a:t>
            </a:r>
          </a:p>
          <a:p>
            <a:pPr algn="l" eaLnBrk="1" hangingPunct="1"/>
            <a:r>
              <a:rPr lang="en-US" altLang="en-US" sz="1600" b="1" dirty="0">
                <a:solidFill>
                  <a:schemeClr val="tx1"/>
                </a:solidFill>
                <a:latin typeface="Arial Narrow" panose="020B0606020202030204" pitchFamily="34" charset="0"/>
              </a:rPr>
              <a:t>	try {</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conn.setAutoCommit</a:t>
            </a:r>
            <a:r>
              <a:rPr lang="en-US" altLang="en-US" sz="1600" b="1" dirty="0">
                <a:solidFill>
                  <a:schemeClr val="tx1"/>
                </a:solidFill>
                <a:latin typeface="Arial Narrow" panose="020B0606020202030204" pitchFamily="34" charset="0"/>
              </a:rPr>
              <a:t>(false);</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a:t>
            </a:r>
            <a:r>
              <a:rPr lang="en-US" altLang="en-US" sz="1600" b="1" dirty="0">
                <a:solidFill>
                  <a:schemeClr val="tx1"/>
                </a:solidFill>
                <a:latin typeface="Arial Narrow" panose="020B0606020202030204" pitchFamily="34" charset="0"/>
              </a:rPr>
              <a:t> = </a:t>
            </a:r>
            <a:r>
              <a:rPr lang="en-US" altLang="en-US" sz="1600" b="1" dirty="0" err="1">
                <a:solidFill>
                  <a:schemeClr val="tx1"/>
                </a:solidFill>
                <a:latin typeface="Arial Narrow" panose="020B0606020202030204" pitchFamily="34" charset="0"/>
              </a:rPr>
              <a:t>conn.prepareStatement</a:t>
            </a:r>
            <a:r>
              <a:rPr lang="en-US" altLang="en-US" sz="1600" b="1" dirty="0">
                <a:solidFill>
                  <a:schemeClr val="tx1"/>
                </a:solidFill>
                <a:latin typeface="Arial Narrow" panose="020B0606020202030204" pitchFamily="34" charset="0"/>
              </a:rPr>
              <a:t>(</a:t>
            </a:r>
            <a:r>
              <a:rPr lang="en-US" altLang="en-US" sz="1600" b="1" dirty="0" err="1">
                <a:solidFill>
                  <a:schemeClr val="tx1"/>
                </a:solidFill>
                <a:latin typeface="Arial Narrow" panose="020B0606020202030204" pitchFamily="34" charset="0"/>
              </a:rPr>
              <a:t>qry</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pstmt.setInt</a:t>
            </a:r>
            <a:r>
              <a:rPr lang="en-US" altLang="en-US" sz="1600" b="1" dirty="0">
                <a:solidFill>
                  <a:schemeClr val="tx1"/>
                </a:solidFill>
                <a:latin typeface="Arial Narrow" panose="020B0606020202030204" pitchFamily="34" charset="0"/>
              </a:rPr>
              <a:t>(1, </a:t>
            </a:r>
            <a:r>
              <a:rPr lang="en-US" altLang="en-US" sz="1600" b="1" dirty="0" err="1">
                <a:solidFill>
                  <a:schemeClr val="tx1"/>
                </a:solidFill>
                <a:latin typeface="Arial Narrow" panose="020B0606020202030204" pitchFamily="34" charset="0"/>
              </a:rPr>
              <a:t>e.getEmpNo</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pstmt.setString</a:t>
            </a:r>
            <a:r>
              <a:rPr lang="en-US" altLang="en-US" sz="1600" b="1" dirty="0">
                <a:solidFill>
                  <a:schemeClr val="tx1"/>
                </a:solidFill>
                <a:latin typeface="Arial Narrow" panose="020B0606020202030204" pitchFamily="34" charset="0"/>
              </a:rPr>
              <a:t>(2, </a:t>
            </a:r>
            <a:r>
              <a:rPr lang="en-US" altLang="en-US" sz="1600" b="1" dirty="0" err="1">
                <a:solidFill>
                  <a:schemeClr val="tx1"/>
                </a:solidFill>
                <a:latin typeface="Arial Narrow" panose="020B0606020202030204" pitchFamily="34" charset="0"/>
              </a:rPr>
              <a:t>e.getEmpNm</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pstmt.execute</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conn.commit</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 catch(</a:t>
            </a:r>
            <a:r>
              <a:rPr lang="en-US" altLang="en-US" sz="1600" b="1" dirty="0" err="1">
                <a:solidFill>
                  <a:schemeClr val="tx1"/>
                </a:solidFill>
                <a:latin typeface="Arial Narrow" panose="020B0606020202030204" pitchFamily="34" charset="0"/>
              </a:rPr>
              <a:t>SQLException</a:t>
            </a:r>
            <a:r>
              <a:rPr lang="en-US" altLang="en-US" sz="1600" b="1" dirty="0">
                <a:solidFill>
                  <a:schemeClr val="tx1"/>
                </a:solidFill>
                <a:latin typeface="Arial Narrow" panose="020B0606020202030204" pitchFamily="34" charset="0"/>
              </a:rPr>
              <a:t> ex){</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conn.rollback</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throw new </a:t>
            </a:r>
            <a:r>
              <a:rPr lang="en-US" altLang="en-US" sz="1600" b="1" dirty="0" err="1">
                <a:solidFill>
                  <a:schemeClr val="tx1"/>
                </a:solidFill>
                <a:latin typeface="Arial Narrow" panose="020B0606020202030204" pitchFamily="34" charset="0"/>
              </a:rPr>
              <a:t>SQLException</a:t>
            </a:r>
            <a:r>
              <a:rPr lang="en-US" altLang="en-US" sz="1600" b="1" dirty="0">
                <a:solidFill>
                  <a:schemeClr val="tx1"/>
                </a:solidFill>
                <a:latin typeface="Arial Narrow" panose="020B0606020202030204" pitchFamily="34" charset="0"/>
              </a:rPr>
              <a:t>("Employee not registered.");</a:t>
            </a:r>
          </a:p>
          <a:p>
            <a:pPr algn="l" eaLnBrk="1" hangingPunct="1"/>
            <a:r>
              <a:rPr lang="en-US" altLang="en-US" sz="1600" b="1" dirty="0">
                <a:solidFill>
                  <a:schemeClr val="tx1"/>
                </a:solidFill>
                <a:latin typeface="Arial Narrow" panose="020B0606020202030204" pitchFamily="34" charset="0"/>
              </a:rPr>
              <a:t>	}	finally{</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pstmt.close</a:t>
            </a:r>
            <a:r>
              <a:rPr lang="en-US" altLang="en-US" sz="1600" b="1" dirty="0">
                <a:solidFill>
                  <a:schemeClr val="tx1"/>
                </a:solidFill>
                <a:latin typeface="Arial Narrow" panose="020B0606020202030204" pitchFamily="34" charset="0"/>
              </a:rPr>
              <a:t>();</a:t>
            </a:r>
          </a:p>
          <a:p>
            <a:pPr algn="l" eaLnBrk="1" hangingPunct="1"/>
            <a:r>
              <a:rPr lang="en-US" altLang="en-US" sz="1600" b="1" dirty="0">
                <a:solidFill>
                  <a:schemeClr val="tx1"/>
                </a:solidFill>
                <a:latin typeface="Arial Narrow" panose="020B0606020202030204" pitchFamily="34" charset="0"/>
              </a:rPr>
              <a:t>		</a:t>
            </a:r>
            <a:r>
              <a:rPr lang="en-US" altLang="en-US" sz="1600" b="1" dirty="0" err="1">
                <a:solidFill>
                  <a:schemeClr val="tx1"/>
                </a:solidFill>
                <a:latin typeface="Arial Narrow" panose="020B0606020202030204" pitchFamily="34" charset="0"/>
              </a:rPr>
              <a:t>conn.setAutoCommit</a:t>
            </a:r>
            <a:r>
              <a:rPr lang="en-US" altLang="en-US" sz="1600" b="1" dirty="0">
                <a:solidFill>
                  <a:schemeClr val="tx1"/>
                </a:solidFill>
                <a:latin typeface="Arial Narrow" panose="020B0606020202030204" pitchFamily="34" charset="0"/>
              </a:rPr>
              <a:t>(true);</a:t>
            </a:r>
          </a:p>
          <a:p>
            <a:pPr algn="l" eaLnBrk="1" hangingPunct="1"/>
            <a:r>
              <a:rPr lang="en-US" altLang="en-US" sz="1600" b="1" dirty="0">
                <a:solidFill>
                  <a:schemeClr val="tx1"/>
                </a:solidFill>
                <a:latin typeface="Arial Narrow" panose="020B0606020202030204" pitchFamily="34" charset="0"/>
              </a:rPr>
              <a:t>	}</a:t>
            </a:r>
          </a:p>
          <a:p>
            <a:pPr algn="l" eaLnBrk="1" hangingPunct="1"/>
            <a:r>
              <a:rPr lang="en-US" altLang="en-US" sz="1600" b="1" dirty="0">
                <a:solidFill>
                  <a:schemeClr val="tx1"/>
                </a:solidFill>
                <a:latin typeface="Arial Narrow" panose="020B0606020202030204" pitchFamily="34" charset="0"/>
              </a:rPr>
              <a:t>}</a:t>
            </a:r>
          </a:p>
          <a:p>
            <a:pPr lvl="1" algn="l"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
        <p:nvSpPr>
          <p:cNvPr id="5" name="Rounded Rectangle 5">
            <a:extLst>
              <a:ext uri="{FF2B5EF4-FFF2-40B4-BE49-F238E27FC236}">
                <a16:creationId xmlns:a16="http://schemas.microsoft.com/office/drawing/2014/main" id="{9B15398B-AA8C-4F9C-8B4A-D7E2B1D5A56F}"/>
              </a:ext>
            </a:extLst>
          </p:cNvPr>
          <p:cNvSpPr/>
          <p:nvPr/>
        </p:nvSpPr>
        <p:spPr bwMode="auto">
          <a:xfrm>
            <a:off x="5951316" y="3162430"/>
            <a:ext cx="6019800" cy="140150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a:lstStyle/>
          <a:p>
            <a:pPr algn="l">
              <a:defRPr/>
            </a:pPr>
            <a:r>
              <a:rPr lang="en-US" sz="1800" dirty="0">
                <a:latin typeface="+mn-lt"/>
              </a:rPr>
              <a:t>Spring JDBC abstraction…</a:t>
            </a:r>
          </a:p>
          <a:p>
            <a:pPr>
              <a:defRPr/>
            </a:pPr>
            <a:endParaRPr lang="en-US" sz="1800" dirty="0">
              <a:latin typeface="+mn-lt"/>
            </a:endParaRPr>
          </a:p>
          <a:p>
            <a:pPr algn="l">
              <a:defRPr/>
            </a:pPr>
            <a:r>
              <a:rPr lang="en-US" sz="1800" dirty="0">
                <a:latin typeface="Arial Narrow" pitchFamily="34" charset="0"/>
              </a:rPr>
              <a:t>query = "Insert into EMP(EMPNO, ENAME, SAL) values (?, ?, ?)";</a:t>
            </a:r>
          </a:p>
          <a:p>
            <a:pPr algn="l">
              <a:defRPr/>
            </a:pPr>
            <a:r>
              <a:rPr lang="en-US" sz="1800" dirty="0" err="1">
                <a:latin typeface="Arial Narrow" pitchFamily="34" charset="0"/>
              </a:rPr>
              <a:t>jdbcTemplate.update</a:t>
            </a:r>
            <a:r>
              <a:rPr lang="en-US" sz="1800" dirty="0">
                <a:latin typeface="Arial Narrow" pitchFamily="34" charset="0"/>
              </a:rPr>
              <a:t>(query, new Object[]{9000, "</a:t>
            </a:r>
            <a:r>
              <a:rPr lang="en-US" sz="1800" u="sng" dirty="0" err="1">
                <a:latin typeface="Arial Narrow" pitchFamily="34" charset="0"/>
              </a:rPr>
              <a:t>Suchita</a:t>
            </a:r>
            <a:r>
              <a:rPr lang="en-US" sz="1800" u="sng" dirty="0">
                <a:latin typeface="Arial Narrow" pitchFamily="34" charset="0"/>
              </a:rPr>
              <a:t>", 25000});</a:t>
            </a:r>
          </a:p>
        </p:txBody>
      </p:sp>
    </p:spTree>
    <p:extLst>
      <p:ext uri="{BB962C8B-B14F-4D97-AF65-F5344CB8AC3E}">
        <p14:creationId xmlns:p14="http://schemas.microsoft.com/office/powerpoint/2010/main" val="15850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00D1-74FC-4C5A-AB22-9EAEFB324634}"/>
              </a:ext>
            </a:extLst>
          </p:cNvPr>
          <p:cNvSpPr>
            <a:spLocks noGrp="1"/>
          </p:cNvSpPr>
          <p:nvPr>
            <p:ph type="title"/>
          </p:nvPr>
        </p:nvSpPr>
        <p:spPr/>
        <p:txBody>
          <a:bodyPr/>
          <a:lstStyle/>
          <a:p>
            <a:r>
              <a:rPr lang="en-US" dirty="0"/>
              <a:t>Spring JDBC : Features</a:t>
            </a:r>
            <a:endParaRPr lang="en-IN" dirty="0"/>
          </a:p>
        </p:txBody>
      </p:sp>
      <p:sp>
        <p:nvSpPr>
          <p:cNvPr id="4" name="Text Box 2">
            <a:extLst>
              <a:ext uri="{FF2B5EF4-FFF2-40B4-BE49-F238E27FC236}">
                <a16:creationId xmlns:a16="http://schemas.microsoft.com/office/drawing/2014/main" id="{75667A7B-9214-4BFB-9BFD-3DE9D71EFEEC}"/>
              </a:ext>
            </a:extLst>
          </p:cNvPr>
          <p:cNvSpPr txBox="1">
            <a:spLocks noChangeArrowheads="1"/>
          </p:cNvSpPr>
          <p:nvPr/>
        </p:nvSpPr>
        <p:spPr bwMode="auto">
          <a:xfrm>
            <a:off x="395785" y="1467091"/>
            <a:ext cx="10971835" cy="41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l" eaLnBrk="1" hangingPunct="1">
              <a:lnSpc>
                <a:spcPct val="100000"/>
              </a:lnSpc>
              <a:spcBef>
                <a:spcPts val="600"/>
              </a:spcBef>
            </a:pPr>
            <a:r>
              <a:rPr lang="en-GB" altLang="en-US" b="1" dirty="0">
                <a:solidFill>
                  <a:srgbClr val="000000"/>
                </a:solidFill>
              </a:rPr>
              <a:t>Its a solution for designing database access layer(DAO).</a:t>
            </a: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The DAO layer isolates application logic from Database complexities i.e. Encapsulates DB complexities.</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Manages database resources effectively.  Provides configurable, automatic connection management.</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Provides support for data access technologies like JDBC, Hibernate, JPA.</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Eliminates boiler plate code thus reduces likelihood of bugs.</a:t>
            </a: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algn="l" eaLnBrk="1" hangingPunct="1">
              <a:lnSpc>
                <a:spcPct val="86000"/>
              </a:lnSpc>
              <a:spcBef>
                <a:spcPts val="500"/>
              </a:spcBef>
              <a:buFont typeface="Wingdings" panose="05000000000000000000" pitchFamily="2" charset="2"/>
              <a:buNone/>
            </a:pP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31396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B897-8533-457A-A381-126D0E79D1EE}"/>
              </a:ext>
            </a:extLst>
          </p:cNvPr>
          <p:cNvSpPr>
            <a:spLocks noGrp="1"/>
          </p:cNvSpPr>
          <p:nvPr>
            <p:ph type="title"/>
          </p:nvPr>
        </p:nvSpPr>
        <p:spPr/>
        <p:txBody>
          <a:bodyPr/>
          <a:lstStyle/>
          <a:p>
            <a:r>
              <a:rPr lang="en-US" dirty="0"/>
              <a:t>Spring JDBC : Features</a:t>
            </a:r>
            <a:endParaRPr lang="en-IN" dirty="0"/>
          </a:p>
        </p:txBody>
      </p:sp>
      <p:sp>
        <p:nvSpPr>
          <p:cNvPr id="4" name="Text Box 2">
            <a:extLst>
              <a:ext uri="{FF2B5EF4-FFF2-40B4-BE49-F238E27FC236}">
                <a16:creationId xmlns:a16="http://schemas.microsoft.com/office/drawing/2014/main" id="{061654A0-29CC-41BF-A6E1-AA8B3CB207CE}"/>
              </a:ext>
            </a:extLst>
          </p:cNvPr>
          <p:cNvSpPr txBox="1">
            <a:spLocks noChangeArrowheads="1"/>
          </p:cNvSpPr>
          <p:nvPr/>
        </p:nvSpPr>
        <p:spPr bwMode="auto">
          <a:xfrm>
            <a:off x="544974" y="1562333"/>
            <a:ext cx="11233044" cy="341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6550" indent="-33655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itchFamily="34" charset="-128"/>
              </a:defRPr>
            </a:lvl9pPr>
          </a:lstStyle>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Provides declarative transaction management.  Methods form transaction boundary and takes part in existing transaction or starts own new transaction.</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Better exception handling.  Wide hierarchy of exceptions, proper release of resources etc.</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Converts result-set into domain specific graph.</a:t>
            </a:r>
          </a:p>
          <a:p>
            <a:pPr algn="just" eaLnBrk="1" hangingPunct="1">
              <a:lnSpc>
                <a:spcPct val="100000"/>
              </a:lnSpc>
              <a:spcBef>
                <a:spcPts val="600"/>
              </a:spcBef>
              <a:buFont typeface="Arial" panose="020B0604020202020204" pitchFamily="34" charset="0"/>
              <a:buChar char="•"/>
            </a:pPr>
            <a:endParaRPr lang="en-GB" altLang="en-US" sz="2200" dirty="0">
              <a:solidFill>
                <a:srgbClr val="000000"/>
              </a:solidFill>
              <a:latin typeface="Times New Roman" panose="02020603050405020304" pitchFamily="18" charset="0"/>
            </a:endParaRPr>
          </a:p>
          <a:p>
            <a:pPr algn="just" eaLnBrk="1" hangingPunct="1">
              <a:lnSpc>
                <a:spcPct val="100000"/>
              </a:lnSpc>
              <a:spcBef>
                <a:spcPts val="600"/>
              </a:spcBef>
              <a:buFont typeface="Arial" panose="020B0604020202020204" pitchFamily="34" charset="0"/>
              <a:buChar char="•"/>
            </a:pPr>
            <a:r>
              <a:rPr lang="en-GB" altLang="en-US" sz="2200" dirty="0">
                <a:solidFill>
                  <a:srgbClr val="000000"/>
                </a:solidFill>
                <a:latin typeface="Times New Roman" panose="02020603050405020304" pitchFamily="18" charset="0"/>
              </a:rPr>
              <a:t>Simplifies use of JDBC by providing kind of JDBC Wrappers.</a:t>
            </a:r>
            <a:endParaRPr lang="en-GB" altLang="en-US" dirty="0">
              <a:solidFill>
                <a:srgbClr val="000000"/>
              </a:solidFill>
              <a:latin typeface="Times New Roman" panose="02020603050405020304" pitchFamily="18" charset="0"/>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a:p>
            <a:pPr lvl="1" algn="l" eaLnBrk="1" hangingPunct="1">
              <a:lnSpc>
                <a:spcPct val="100000"/>
              </a:lnSpc>
              <a:spcBef>
                <a:spcPts val="500"/>
              </a:spcBef>
              <a:buFont typeface="Wingdings" panose="05000000000000000000" pitchFamily="2" charset="2"/>
              <a:buNone/>
            </a:pPr>
            <a:endParaRPr lang="en-GB" altLang="en-US" dirty="0">
              <a:solidFill>
                <a:srgbClr val="000000"/>
              </a:solidFill>
            </a:endParaRPr>
          </a:p>
        </p:txBody>
      </p:sp>
    </p:spTree>
    <p:extLst>
      <p:ext uri="{BB962C8B-B14F-4D97-AF65-F5344CB8AC3E}">
        <p14:creationId xmlns:p14="http://schemas.microsoft.com/office/powerpoint/2010/main" val="183608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5121-98A9-4D2B-8A4C-E3B434EA0793}"/>
              </a:ext>
            </a:extLst>
          </p:cNvPr>
          <p:cNvSpPr>
            <a:spLocks noGrp="1"/>
          </p:cNvSpPr>
          <p:nvPr>
            <p:ph type="title"/>
          </p:nvPr>
        </p:nvSpPr>
        <p:spPr/>
        <p:txBody>
          <a:bodyPr/>
          <a:lstStyle/>
          <a:p>
            <a:r>
              <a:rPr lang="en-US" dirty="0"/>
              <a:t>Driver Manager and JDBC Template</a:t>
            </a:r>
            <a:endParaRPr lang="en-IN" dirty="0"/>
          </a:p>
        </p:txBody>
      </p:sp>
      <p:sp>
        <p:nvSpPr>
          <p:cNvPr id="9" name="Text Box 2">
            <a:extLst>
              <a:ext uri="{FF2B5EF4-FFF2-40B4-BE49-F238E27FC236}">
                <a16:creationId xmlns:a16="http://schemas.microsoft.com/office/drawing/2014/main" id="{09B8398C-E5E0-4940-82A9-9CF44BE76ABB}"/>
              </a:ext>
            </a:extLst>
          </p:cNvPr>
          <p:cNvSpPr txBox="1">
            <a:spLocks noChangeArrowheads="1"/>
          </p:cNvSpPr>
          <p:nvPr/>
        </p:nvSpPr>
        <p:spPr bwMode="auto">
          <a:xfrm>
            <a:off x="395784" y="1374493"/>
            <a:ext cx="9905683" cy="4609618"/>
          </a:xfrm>
          <a:prstGeom prst="rect">
            <a:avLst/>
          </a:prstGeom>
          <a:noFill/>
          <a:ln w="9525">
            <a:noFill/>
            <a:round/>
            <a:headEnd/>
            <a:tailEnd/>
          </a:ln>
        </p:spPr>
        <p:txBody>
          <a:bodyPr lIns="90000" tIns="46800" rIns="90000" bIns="46800"/>
          <a:lstStyle/>
          <a:p>
            <a:pPr algn="l">
              <a:defRPr/>
            </a:pPr>
            <a:r>
              <a:rPr lang="en-US" dirty="0">
                <a:solidFill>
                  <a:schemeClr val="tx1"/>
                </a:solidFill>
                <a:latin typeface="+mn-lt"/>
              </a:rPr>
              <a:t>Configuration in XML…</a:t>
            </a:r>
          </a:p>
          <a:p>
            <a:pPr algn="l">
              <a:defRPr/>
            </a:pPr>
            <a:endParaRPr lang="en-US" sz="1800" dirty="0">
              <a:solidFill>
                <a:schemeClr val="tx1"/>
              </a:solidFill>
              <a:latin typeface="Arial Narrow" pitchFamily="34" charset="0"/>
            </a:endParaRPr>
          </a:p>
          <a:p>
            <a:pPr lvl="1" algn="l">
              <a:defRPr/>
            </a:pPr>
            <a:r>
              <a:rPr lang="en-US" sz="1800" dirty="0">
                <a:solidFill>
                  <a:schemeClr val="tx1"/>
                </a:solidFill>
                <a:latin typeface="Arial Narrow" pitchFamily="34" charset="0"/>
              </a:rPr>
              <a:t>&lt;bean id=</a:t>
            </a:r>
            <a:r>
              <a:rPr lang="en-US" sz="1800" i="1" dirty="0">
                <a:solidFill>
                  <a:schemeClr val="tx1"/>
                </a:solidFill>
                <a:latin typeface="Arial Narrow" pitchFamily="34" charset="0"/>
              </a:rPr>
              <a:t>"</a:t>
            </a:r>
            <a:r>
              <a:rPr lang="en-US" sz="1800" b="1" i="1" dirty="0" err="1">
                <a:solidFill>
                  <a:schemeClr val="tx1"/>
                </a:solidFill>
                <a:latin typeface="Arial Narrow" pitchFamily="34" charset="0"/>
              </a:rPr>
              <a:t>ds</a:t>
            </a:r>
            <a:r>
              <a:rPr lang="en-US" sz="1800" i="1" dirty="0">
                <a:solidFill>
                  <a:schemeClr val="tx1"/>
                </a:solidFill>
                <a:latin typeface="Arial Narrow" pitchFamily="34" charset="0"/>
              </a:rPr>
              <a:t>“ </a:t>
            </a:r>
            <a:r>
              <a:rPr lang="en-US" sz="1800" dirty="0">
                <a:solidFill>
                  <a:schemeClr val="tx1"/>
                </a:solidFill>
                <a:latin typeface="Arial Narrow" pitchFamily="34" charset="0"/>
              </a:rPr>
              <a:t>    class=</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org.springframework.jdbc.datasource.DriverManagerDataSource</a:t>
            </a:r>
            <a:r>
              <a:rPr lang="en-US" sz="1800" i="1" dirty="0">
                <a:solidFill>
                  <a:schemeClr val="tx1"/>
                </a:solidFill>
                <a:latin typeface="Arial Narrow" pitchFamily="34" charset="0"/>
              </a:rPr>
              <a:t>“&gt;</a:t>
            </a:r>
          </a:p>
          <a:p>
            <a:pPr lvl="2" algn="l">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driverClassName</a:t>
            </a:r>
            <a:r>
              <a:rPr lang="en-US" sz="1800" i="1" dirty="0">
                <a:solidFill>
                  <a:schemeClr val="tx1"/>
                </a:solidFill>
                <a:latin typeface="Arial Narrow" pitchFamily="34" charset="0"/>
              </a:rPr>
              <a:t>" value="</a:t>
            </a:r>
            <a:r>
              <a:rPr lang="en-US" sz="1800" i="1" dirty="0" err="1">
                <a:solidFill>
                  <a:schemeClr val="tx1"/>
                </a:solidFill>
                <a:latin typeface="Arial Narrow" pitchFamily="34" charset="0"/>
              </a:rPr>
              <a:t>oracle.jdbc.OracleDriver</a:t>
            </a:r>
            <a:r>
              <a:rPr lang="en-US" sz="1800" i="1" dirty="0">
                <a:solidFill>
                  <a:schemeClr val="tx1"/>
                </a:solidFill>
                <a:latin typeface="Arial Narrow" pitchFamily="34" charset="0"/>
              </a:rPr>
              <a:t>"/&gt;</a:t>
            </a:r>
          </a:p>
          <a:p>
            <a:pPr lvl="2" algn="l">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url</a:t>
            </a:r>
            <a:r>
              <a:rPr lang="en-US" sz="1800" i="1" dirty="0">
                <a:solidFill>
                  <a:schemeClr val="tx1"/>
                </a:solidFill>
                <a:latin typeface="Arial Narrow" pitchFamily="34" charset="0"/>
              </a:rPr>
              <a:t>" value="</a:t>
            </a:r>
            <a:r>
              <a:rPr lang="en-US" sz="1800" i="1" dirty="0" err="1">
                <a:solidFill>
                  <a:schemeClr val="tx1"/>
                </a:solidFill>
                <a:latin typeface="Arial Narrow" pitchFamily="34" charset="0"/>
              </a:rPr>
              <a:t>jdbc:oracle:thin</a:t>
            </a:r>
            <a:r>
              <a:rPr lang="en-US" sz="1800" i="1" dirty="0">
                <a:solidFill>
                  <a:schemeClr val="tx1"/>
                </a:solidFill>
                <a:latin typeface="Arial Narrow" pitchFamily="34" charset="0"/>
              </a:rPr>
              <a:t>:@ipOfDBServer:1521:orcl"/&gt;</a:t>
            </a:r>
          </a:p>
          <a:p>
            <a:pPr lvl="2" algn="l">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"username" value="</a:t>
            </a:r>
            <a:r>
              <a:rPr lang="en-US" sz="1800" i="1" dirty="0" err="1">
                <a:solidFill>
                  <a:schemeClr val="tx1"/>
                </a:solidFill>
                <a:latin typeface="Arial Narrow" pitchFamily="34" charset="0"/>
              </a:rPr>
              <a:t>scott</a:t>
            </a:r>
            <a:r>
              <a:rPr lang="en-US" sz="1800" i="1" dirty="0">
                <a:solidFill>
                  <a:schemeClr val="tx1"/>
                </a:solidFill>
                <a:latin typeface="Arial Narrow" pitchFamily="34" charset="0"/>
              </a:rPr>
              <a:t>"/&gt;</a:t>
            </a:r>
          </a:p>
          <a:p>
            <a:pPr lvl="2" algn="l">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"password" value="tiger"/&gt;</a:t>
            </a:r>
          </a:p>
          <a:p>
            <a:pPr lvl="1" algn="l">
              <a:defRPr/>
            </a:pPr>
            <a:r>
              <a:rPr lang="en-US" sz="1800" dirty="0">
                <a:solidFill>
                  <a:schemeClr val="tx1"/>
                </a:solidFill>
                <a:latin typeface="Arial Narrow" pitchFamily="34" charset="0"/>
              </a:rPr>
              <a:t> &lt;/bean&gt;</a:t>
            </a:r>
          </a:p>
          <a:p>
            <a:pPr lvl="1" algn="l">
              <a:defRPr/>
            </a:pPr>
            <a:endParaRPr lang="en-US" sz="1800" dirty="0">
              <a:solidFill>
                <a:schemeClr val="tx1"/>
              </a:solidFill>
              <a:latin typeface="Arial Narrow" pitchFamily="34" charset="0"/>
            </a:endParaRPr>
          </a:p>
          <a:p>
            <a:pPr lvl="1" algn="l">
              <a:defRPr/>
            </a:pPr>
            <a:r>
              <a:rPr lang="en-US" sz="1800" dirty="0">
                <a:solidFill>
                  <a:schemeClr val="tx1"/>
                </a:solidFill>
                <a:latin typeface="Arial Narrow" pitchFamily="34" charset="0"/>
              </a:rPr>
              <a:t> &lt;bean id=</a:t>
            </a:r>
            <a:r>
              <a:rPr lang="en-US" sz="1800" i="1" dirty="0">
                <a:solidFill>
                  <a:schemeClr val="tx1"/>
                </a:solidFill>
                <a:latin typeface="Arial Narrow" pitchFamily="34" charset="0"/>
              </a:rPr>
              <a:t>“</a:t>
            </a:r>
            <a:r>
              <a:rPr lang="en-US" sz="1800" b="1" i="1" dirty="0" err="1">
                <a:solidFill>
                  <a:schemeClr val="tx1"/>
                </a:solidFill>
                <a:latin typeface="Arial Narrow" pitchFamily="34" charset="0"/>
              </a:rPr>
              <a:t>templateDS</a:t>
            </a:r>
            <a:r>
              <a:rPr lang="en-US" sz="1800" i="1" dirty="0">
                <a:solidFill>
                  <a:schemeClr val="tx1"/>
                </a:solidFill>
                <a:latin typeface="Arial Narrow" pitchFamily="34" charset="0"/>
              </a:rPr>
              <a:t>“  </a:t>
            </a:r>
            <a:r>
              <a:rPr lang="en-US" sz="1800" dirty="0">
                <a:solidFill>
                  <a:schemeClr val="tx1"/>
                </a:solidFill>
                <a:latin typeface="Arial Narrow" pitchFamily="34" charset="0"/>
              </a:rPr>
              <a:t>class=</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org.springframework.jdbc.core.J</a:t>
            </a:r>
            <a:r>
              <a:rPr lang="en-US" sz="1800" b="1" i="1" dirty="0" err="1">
                <a:solidFill>
                  <a:schemeClr val="tx1"/>
                </a:solidFill>
                <a:latin typeface="Arial Narrow" pitchFamily="34" charset="0"/>
              </a:rPr>
              <a:t>dbcTemplate</a:t>
            </a:r>
            <a:r>
              <a:rPr lang="en-US" sz="1800" i="1" dirty="0">
                <a:solidFill>
                  <a:schemeClr val="tx1"/>
                </a:solidFill>
                <a:latin typeface="Arial Narrow" pitchFamily="34" charset="0"/>
              </a:rPr>
              <a:t>"&gt;</a:t>
            </a:r>
          </a:p>
          <a:p>
            <a:pPr lvl="1" algn="l">
              <a:defRPr/>
            </a:pPr>
            <a:r>
              <a:rPr lang="en-US" sz="1800" dirty="0">
                <a:solidFill>
                  <a:schemeClr val="tx1"/>
                </a:solidFill>
                <a:latin typeface="Arial Narrow" pitchFamily="34" charset="0"/>
              </a:rPr>
              <a:t>   	&lt;property name=</a:t>
            </a:r>
            <a:r>
              <a:rPr lang="en-US" sz="1800" i="1" dirty="0">
                <a:solidFill>
                  <a:schemeClr val="tx1"/>
                </a:solidFill>
                <a:latin typeface="Arial Narrow" pitchFamily="34" charset="0"/>
              </a:rPr>
              <a:t>"</a:t>
            </a:r>
            <a:r>
              <a:rPr lang="en-US" sz="1800" i="1" dirty="0" err="1">
                <a:solidFill>
                  <a:schemeClr val="tx1"/>
                </a:solidFill>
                <a:latin typeface="Arial Narrow" pitchFamily="34" charset="0"/>
              </a:rPr>
              <a:t>dataSource</a:t>
            </a:r>
            <a:r>
              <a:rPr lang="en-US" sz="1800" i="1" dirty="0">
                <a:solidFill>
                  <a:schemeClr val="tx1"/>
                </a:solidFill>
                <a:latin typeface="Arial Narrow" pitchFamily="34" charset="0"/>
              </a:rPr>
              <a:t>“ </a:t>
            </a:r>
            <a:r>
              <a:rPr lang="en-US" sz="1800" dirty="0">
                <a:solidFill>
                  <a:schemeClr val="tx1"/>
                </a:solidFill>
                <a:latin typeface="Arial Narrow" pitchFamily="34" charset="0"/>
              </a:rPr>
              <a:t>    ref=</a:t>
            </a:r>
            <a:r>
              <a:rPr lang="en-US" sz="1800" i="1" dirty="0">
                <a:solidFill>
                  <a:schemeClr val="tx1"/>
                </a:solidFill>
                <a:latin typeface="Arial Narrow" pitchFamily="34" charset="0"/>
              </a:rPr>
              <a:t>"</a:t>
            </a:r>
            <a:r>
              <a:rPr lang="en-US" sz="1800" b="1" i="1" dirty="0" err="1">
                <a:solidFill>
                  <a:schemeClr val="tx1"/>
                </a:solidFill>
                <a:latin typeface="Arial Narrow" pitchFamily="34" charset="0"/>
              </a:rPr>
              <a:t>ds</a:t>
            </a:r>
            <a:r>
              <a:rPr lang="en-US" sz="1800" i="1" dirty="0">
                <a:solidFill>
                  <a:schemeClr val="tx1"/>
                </a:solidFill>
                <a:latin typeface="Arial Narrow" pitchFamily="34" charset="0"/>
              </a:rPr>
              <a:t>“ /&gt;</a:t>
            </a:r>
          </a:p>
          <a:p>
            <a:pPr lvl="1" algn="l">
              <a:defRPr/>
            </a:pPr>
            <a:r>
              <a:rPr lang="en-US" sz="1800" dirty="0">
                <a:solidFill>
                  <a:schemeClr val="tx1"/>
                </a:solidFill>
                <a:latin typeface="Arial Narrow" pitchFamily="34" charset="0"/>
              </a:rPr>
              <a:t>&lt;/bean&gt;</a:t>
            </a:r>
          </a:p>
          <a:p>
            <a:pPr algn="l">
              <a:defRPr/>
            </a:pPr>
            <a:endParaRPr lang="en-US" sz="1800" dirty="0">
              <a:solidFill>
                <a:schemeClr val="tx1"/>
              </a:solidFill>
              <a:latin typeface="Arial Narrow" pitchFamily="34" charset="0"/>
            </a:endParaRPr>
          </a:p>
          <a:p>
            <a:pPr algn="l">
              <a:defRPr/>
            </a:pPr>
            <a:r>
              <a:rPr lang="en-US" dirty="0">
                <a:solidFill>
                  <a:schemeClr val="tx1"/>
                </a:solidFill>
                <a:latin typeface="+mn-lt"/>
              </a:rPr>
              <a:t>Getting bean reference from Spring Container…</a:t>
            </a:r>
          </a:p>
          <a:p>
            <a:pPr algn="l">
              <a:defRPr/>
            </a:pPr>
            <a:endParaRPr lang="en-US" sz="1800" dirty="0">
              <a:solidFill>
                <a:schemeClr val="tx1"/>
              </a:solidFill>
              <a:latin typeface="Arial Narrow" pitchFamily="34" charset="0"/>
            </a:endParaRP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JdbcTemplate</a:t>
            </a:r>
            <a:r>
              <a:rPr lang="en-US" sz="1800" dirty="0">
                <a:solidFill>
                  <a:schemeClr val="tx1"/>
                </a:solidFill>
                <a:latin typeface="Arial Narrow" pitchFamily="34" charset="0"/>
              </a:rPr>
              <a:t> </a:t>
            </a:r>
            <a:r>
              <a:rPr lang="en-US" sz="1800" dirty="0" err="1">
                <a:solidFill>
                  <a:schemeClr val="tx1"/>
                </a:solidFill>
                <a:latin typeface="Arial Narrow" pitchFamily="34" charset="0"/>
              </a:rPr>
              <a:t>jdbcTemplate</a:t>
            </a:r>
            <a:r>
              <a:rPr lang="en-US" sz="1800" dirty="0">
                <a:solidFill>
                  <a:schemeClr val="tx1"/>
                </a:solidFill>
                <a:latin typeface="Arial Narrow" pitchFamily="34" charset="0"/>
              </a:rPr>
              <a:t> = (</a:t>
            </a:r>
            <a:r>
              <a:rPr lang="en-US" sz="1800" dirty="0" err="1">
                <a:solidFill>
                  <a:schemeClr val="tx1"/>
                </a:solidFill>
                <a:latin typeface="Arial Narrow" pitchFamily="34" charset="0"/>
              </a:rPr>
              <a:t>JdbcTemplate</a:t>
            </a:r>
            <a:r>
              <a:rPr lang="en-US" sz="1800" dirty="0">
                <a:solidFill>
                  <a:schemeClr val="tx1"/>
                </a:solidFill>
                <a:latin typeface="Arial Narrow" pitchFamily="34" charset="0"/>
              </a:rPr>
              <a:t>)</a:t>
            </a:r>
            <a:r>
              <a:rPr lang="en-US" sz="1800" dirty="0" err="1">
                <a:solidFill>
                  <a:schemeClr val="tx1"/>
                </a:solidFill>
                <a:latin typeface="Arial Narrow" pitchFamily="34" charset="0"/>
              </a:rPr>
              <a:t>beanFactory.getBean</a:t>
            </a:r>
            <a:r>
              <a:rPr lang="en-US" sz="1800" dirty="0">
                <a:solidFill>
                  <a:schemeClr val="tx1"/>
                </a:solidFill>
                <a:latin typeface="Arial Narrow" pitchFamily="34" charset="0"/>
              </a:rPr>
              <a:t>("</a:t>
            </a:r>
            <a:r>
              <a:rPr lang="en-US" sz="1800" b="1" i="1" dirty="0" err="1">
                <a:solidFill>
                  <a:schemeClr val="tx1"/>
                </a:solidFill>
                <a:latin typeface="Arial Narrow" pitchFamily="34" charset="0"/>
              </a:rPr>
              <a:t>templateDS</a:t>
            </a:r>
            <a:r>
              <a:rPr lang="en-US" sz="18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defRPr/>
            </a:pPr>
            <a:endParaRPr lang="en-US" sz="1800" dirty="0">
              <a:solidFill>
                <a:schemeClr val="tx1"/>
              </a:solidFill>
              <a:latin typeface="Arial Narrow" pitchFamily="34" charset="0"/>
            </a:endParaRPr>
          </a:p>
        </p:txBody>
      </p:sp>
      <p:cxnSp>
        <p:nvCxnSpPr>
          <p:cNvPr id="10" name="Straight Arrow Connector 8">
            <a:extLst>
              <a:ext uri="{FF2B5EF4-FFF2-40B4-BE49-F238E27FC236}">
                <a16:creationId xmlns:a16="http://schemas.microsoft.com/office/drawing/2014/main" id="{C3C188BB-6E9A-408B-9CE3-091AA8D5A96F}"/>
              </a:ext>
            </a:extLst>
          </p:cNvPr>
          <p:cNvCxnSpPr>
            <a:cxnSpLocks noChangeShapeType="1"/>
          </p:cNvCxnSpPr>
          <p:nvPr/>
        </p:nvCxnSpPr>
        <p:spPr bwMode="auto">
          <a:xfrm>
            <a:off x="2098877" y="2135904"/>
            <a:ext cx="2623594" cy="214672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89F8CC18-B866-4A44-B0B7-CE8AE71C1783}"/>
              </a:ext>
            </a:extLst>
          </p:cNvPr>
          <p:cNvCxnSpPr>
            <a:cxnSpLocks noChangeShapeType="1"/>
          </p:cNvCxnSpPr>
          <p:nvPr/>
        </p:nvCxnSpPr>
        <p:spPr bwMode="auto">
          <a:xfrm>
            <a:off x="2746577" y="4125196"/>
            <a:ext cx="4568623" cy="1500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1862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09D2-EA06-44D8-B9B2-49254D63C6BD}"/>
              </a:ext>
            </a:extLst>
          </p:cNvPr>
          <p:cNvSpPr>
            <a:spLocks noGrp="1"/>
          </p:cNvSpPr>
          <p:nvPr>
            <p:ph type="title"/>
          </p:nvPr>
        </p:nvSpPr>
        <p:spPr/>
        <p:txBody>
          <a:bodyPr/>
          <a:lstStyle/>
          <a:p>
            <a:r>
              <a:rPr lang="en-US" dirty="0"/>
              <a:t>Using </a:t>
            </a:r>
            <a:r>
              <a:rPr lang="en-US" dirty="0" err="1"/>
              <a:t>JDBCTemplate</a:t>
            </a:r>
            <a:endParaRPr lang="en-IN" dirty="0"/>
          </a:p>
        </p:txBody>
      </p:sp>
      <p:sp>
        <p:nvSpPr>
          <p:cNvPr id="4" name="Text Box 2">
            <a:extLst>
              <a:ext uri="{FF2B5EF4-FFF2-40B4-BE49-F238E27FC236}">
                <a16:creationId xmlns:a16="http://schemas.microsoft.com/office/drawing/2014/main" id="{896CEB98-ECAB-4EF1-BD9A-562E9196B112}"/>
              </a:ext>
            </a:extLst>
          </p:cNvPr>
          <p:cNvSpPr txBox="1">
            <a:spLocks noChangeArrowheads="1"/>
          </p:cNvSpPr>
          <p:nvPr/>
        </p:nvSpPr>
        <p:spPr bwMode="auto">
          <a:xfrm>
            <a:off x="395784" y="1339770"/>
            <a:ext cx="11213623" cy="5259388"/>
          </a:xfrm>
          <a:prstGeom prst="rect">
            <a:avLst/>
          </a:prstGeom>
          <a:noFill/>
          <a:ln w="9525">
            <a:noFill/>
            <a:round/>
            <a:headEnd/>
            <a:tailEnd/>
          </a:ln>
        </p:spPr>
        <p:txBody>
          <a:bodyPr lIns="90000" tIns="46800" rIns="90000" bIns="46800"/>
          <a:lstStyle/>
          <a:p>
            <a:pPr algn="l">
              <a:buFont typeface="Arial" charset="0"/>
              <a:buChar char="•"/>
              <a:defRPr/>
            </a:pPr>
            <a:r>
              <a:rPr lang="en-US" sz="1800" dirty="0">
                <a:solidFill>
                  <a:schemeClr val="tx1"/>
                </a:solidFill>
                <a:latin typeface="Arial Narrow" pitchFamily="34" charset="0"/>
              </a:rPr>
              <a:t>  </a:t>
            </a:r>
            <a:r>
              <a:rPr lang="en-US" sz="2000" dirty="0">
                <a:solidFill>
                  <a:schemeClr val="tx1"/>
                </a:solidFill>
                <a:latin typeface="+mn-lt"/>
              </a:rPr>
              <a:t>Retrieving single primitive…</a:t>
            </a: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int</a:t>
            </a:r>
            <a:r>
              <a:rPr lang="en-US" sz="1800" dirty="0">
                <a:solidFill>
                  <a:schemeClr val="tx1"/>
                </a:solidFill>
                <a:latin typeface="Arial Narrow" pitchFamily="34" charset="0"/>
              </a:rPr>
              <a:t> </a:t>
            </a:r>
            <a:r>
              <a:rPr lang="en-US" sz="1800" dirty="0" err="1">
                <a:solidFill>
                  <a:schemeClr val="tx1"/>
                </a:solidFill>
                <a:latin typeface="Arial Narrow" pitchFamily="34" charset="0"/>
              </a:rPr>
              <a:t>rowctr</a:t>
            </a:r>
            <a:r>
              <a:rPr lang="en-US" sz="1800" dirty="0">
                <a:solidFill>
                  <a:schemeClr val="tx1"/>
                </a:solidFill>
                <a:latin typeface="Arial Narrow" pitchFamily="34" charset="0"/>
              </a:rPr>
              <a:t> = </a:t>
            </a:r>
            <a:r>
              <a:rPr lang="en-US" sz="1800" dirty="0" err="1">
                <a:solidFill>
                  <a:schemeClr val="tx1"/>
                </a:solidFill>
                <a:latin typeface="Arial Narrow" pitchFamily="34" charset="0"/>
              </a:rPr>
              <a:t>jdbcTemplate.</a:t>
            </a:r>
            <a:r>
              <a:rPr lang="en-US" sz="1800" b="1" dirty="0" err="1">
                <a:solidFill>
                  <a:schemeClr val="tx1"/>
                </a:solidFill>
                <a:latin typeface="Arial Narrow" pitchFamily="34" charset="0"/>
              </a:rPr>
              <a:t>queryForInt</a:t>
            </a:r>
            <a:r>
              <a:rPr lang="en-US" sz="1800" dirty="0">
                <a:solidFill>
                  <a:schemeClr val="tx1"/>
                </a:solidFill>
                <a:latin typeface="Arial Narrow" pitchFamily="34" charset="0"/>
              </a:rPr>
              <a:t>("select COUNT(0) from EMP");</a:t>
            </a:r>
          </a:p>
          <a:p>
            <a:pPr algn="l">
              <a:defRPr/>
            </a:pPr>
            <a:endParaRPr lang="en-US" sz="1800" dirty="0">
              <a:solidFill>
                <a:schemeClr val="tx1"/>
              </a:solidFill>
              <a:latin typeface="Arial Narrow" pitchFamily="34" charset="0"/>
            </a:endParaRPr>
          </a:p>
          <a:p>
            <a:pPr algn="l">
              <a:buFont typeface="Arial" charset="0"/>
              <a:buChar char="•"/>
              <a:defRPr/>
            </a:pPr>
            <a:r>
              <a:rPr lang="en-US" sz="1800" dirty="0">
                <a:solidFill>
                  <a:schemeClr val="tx1"/>
                </a:solidFill>
                <a:latin typeface="Arial Narrow" pitchFamily="34" charset="0"/>
              </a:rPr>
              <a:t>  </a:t>
            </a:r>
            <a:r>
              <a:rPr lang="en-US" sz="2000" dirty="0">
                <a:solidFill>
                  <a:schemeClr val="tx1"/>
                </a:solidFill>
                <a:latin typeface="+mn-lt"/>
              </a:rPr>
              <a:t>Retrieving single object by binding parameters for interactive query…</a:t>
            </a:r>
            <a:endParaRPr lang="en-US" dirty="0">
              <a:solidFill>
                <a:schemeClr val="tx1"/>
              </a:solidFill>
              <a:latin typeface="+mn-lt"/>
            </a:endParaRPr>
          </a:p>
          <a:p>
            <a:pPr algn="l">
              <a:defRPr/>
            </a:pPr>
            <a:r>
              <a:rPr lang="en-US" sz="1800" dirty="0">
                <a:solidFill>
                  <a:schemeClr val="tx1"/>
                </a:solidFill>
                <a:latin typeface="Arial Narrow" pitchFamily="34" charset="0"/>
              </a:rPr>
              <a:t>	String query = "Select ENAME from EMP where EMPNO=?";</a:t>
            </a:r>
          </a:p>
          <a:p>
            <a:pPr algn="l">
              <a:defRPr/>
            </a:pPr>
            <a:r>
              <a:rPr lang="en-US" sz="1800" dirty="0">
                <a:solidFill>
                  <a:schemeClr val="tx1"/>
                </a:solidFill>
                <a:latin typeface="Arial Narrow" pitchFamily="34" charset="0"/>
              </a:rPr>
              <a:t>	String </a:t>
            </a:r>
            <a:r>
              <a:rPr lang="en-US" sz="1800" dirty="0" err="1">
                <a:solidFill>
                  <a:schemeClr val="tx1"/>
                </a:solidFill>
                <a:latin typeface="Arial Narrow" pitchFamily="34" charset="0"/>
              </a:rPr>
              <a:t>empName</a:t>
            </a:r>
            <a:r>
              <a:rPr lang="en-US" sz="1800" dirty="0">
                <a:solidFill>
                  <a:schemeClr val="tx1"/>
                </a:solidFill>
                <a:latin typeface="Arial Narrow" pitchFamily="34" charset="0"/>
              </a:rPr>
              <a:t> =  </a:t>
            </a:r>
            <a:r>
              <a:rPr lang="en-US" sz="1800" dirty="0" err="1">
                <a:solidFill>
                  <a:schemeClr val="tx1"/>
                </a:solidFill>
                <a:latin typeface="Arial Narrow" pitchFamily="34" charset="0"/>
              </a:rPr>
              <a:t>jdbcTemplate.</a:t>
            </a:r>
            <a:r>
              <a:rPr lang="en-US" sz="1800" b="1" dirty="0" err="1">
                <a:solidFill>
                  <a:schemeClr val="tx1"/>
                </a:solidFill>
                <a:latin typeface="Arial Narrow" pitchFamily="34" charset="0"/>
              </a:rPr>
              <a:t>queryForObject</a:t>
            </a:r>
            <a:r>
              <a:rPr lang="en-US" sz="1800" dirty="0">
                <a:solidFill>
                  <a:schemeClr val="tx1"/>
                </a:solidFill>
                <a:latin typeface="Arial Narrow" pitchFamily="34" charset="0"/>
              </a:rPr>
              <a:t>(query, new Object[] {7499}, </a:t>
            </a:r>
            <a:r>
              <a:rPr lang="en-US" sz="1800" dirty="0" err="1">
                <a:solidFill>
                  <a:schemeClr val="tx1"/>
                </a:solidFill>
                <a:latin typeface="Arial Narrow" pitchFamily="34" charset="0"/>
              </a:rPr>
              <a:t>String.class</a:t>
            </a:r>
            <a:r>
              <a:rPr lang="en-US" sz="18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buFont typeface="Arial" charset="0"/>
              <a:buChar char="•"/>
              <a:defRPr/>
            </a:pPr>
            <a:r>
              <a:rPr lang="en-US" sz="1800" dirty="0">
                <a:solidFill>
                  <a:schemeClr val="tx1"/>
                </a:solidFill>
                <a:latin typeface="Arial Narrow" pitchFamily="34" charset="0"/>
              </a:rPr>
              <a:t>  </a:t>
            </a:r>
            <a:r>
              <a:rPr lang="en-US" sz="2000" dirty="0">
                <a:solidFill>
                  <a:schemeClr val="tx1"/>
                </a:solidFill>
                <a:latin typeface="+mn-lt"/>
              </a:rPr>
              <a:t>Retrieving list of records…</a:t>
            </a:r>
          </a:p>
          <a:p>
            <a:pPr algn="l">
              <a:defRPr/>
            </a:pPr>
            <a:r>
              <a:rPr lang="en-US" sz="1800" dirty="0">
                <a:solidFill>
                  <a:schemeClr val="tx1"/>
                </a:solidFill>
                <a:latin typeface="Arial Narrow" pitchFamily="34" charset="0"/>
              </a:rPr>
              <a:t>	String query = "Select EMPNO, ENAME, SAL, COMM from EMP";</a:t>
            </a:r>
          </a:p>
          <a:p>
            <a:pPr algn="l">
              <a:defRPr/>
            </a:pPr>
            <a:r>
              <a:rPr lang="en-US" sz="1800" dirty="0">
                <a:solidFill>
                  <a:schemeClr val="tx1"/>
                </a:solidFill>
                <a:latin typeface="Arial Narrow" pitchFamily="34" charset="0"/>
              </a:rPr>
              <a:t>	List </a:t>
            </a:r>
            <a:r>
              <a:rPr lang="en-US" sz="1800" dirty="0" err="1">
                <a:solidFill>
                  <a:schemeClr val="tx1"/>
                </a:solidFill>
                <a:latin typeface="Arial Narrow" pitchFamily="34" charset="0"/>
              </a:rPr>
              <a:t>list</a:t>
            </a:r>
            <a:r>
              <a:rPr lang="en-US" sz="1800" dirty="0">
                <a:solidFill>
                  <a:schemeClr val="tx1"/>
                </a:solidFill>
                <a:latin typeface="Arial Narrow" pitchFamily="34" charset="0"/>
              </a:rPr>
              <a:t> = </a:t>
            </a:r>
            <a:r>
              <a:rPr lang="en-US" sz="1800" dirty="0" err="1">
                <a:solidFill>
                  <a:schemeClr val="tx1"/>
                </a:solidFill>
                <a:latin typeface="Arial Narrow" pitchFamily="34" charset="0"/>
              </a:rPr>
              <a:t>jdbcTemplate.</a:t>
            </a:r>
            <a:r>
              <a:rPr lang="en-US" sz="1800" b="1" dirty="0" err="1">
                <a:solidFill>
                  <a:schemeClr val="tx1"/>
                </a:solidFill>
                <a:latin typeface="Arial Narrow" pitchFamily="34" charset="0"/>
              </a:rPr>
              <a:t>queryForList</a:t>
            </a:r>
            <a:r>
              <a:rPr lang="en-US" sz="1800" dirty="0">
                <a:solidFill>
                  <a:schemeClr val="tx1"/>
                </a:solidFill>
                <a:latin typeface="Arial Narrow" pitchFamily="34" charset="0"/>
              </a:rPr>
              <a:t>(query, new Object[] {});</a:t>
            </a:r>
          </a:p>
          <a:p>
            <a:pPr algn="l">
              <a:defRPr/>
            </a:pPr>
            <a:endParaRPr lang="en-US" sz="1800" dirty="0">
              <a:solidFill>
                <a:schemeClr val="tx1"/>
              </a:solidFill>
              <a:latin typeface="Arial Narrow" pitchFamily="34" charset="0"/>
            </a:endParaRPr>
          </a:p>
          <a:p>
            <a:pPr algn="l">
              <a:buFont typeface="Arial" charset="0"/>
              <a:buChar char="•"/>
              <a:defRPr/>
            </a:pPr>
            <a:r>
              <a:rPr lang="en-US" sz="1800" dirty="0">
                <a:solidFill>
                  <a:schemeClr val="tx1"/>
                </a:solidFill>
                <a:latin typeface="Arial Narrow" pitchFamily="34" charset="0"/>
              </a:rPr>
              <a:t>  </a:t>
            </a:r>
            <a:r>
              <a:rPr lang="en-US" sz="2000" dirty="0">
                <a:solidFill>
                  <a:schemeClr val="tx1"/>
                </a:solidFill>
                <a:latin typeface="+mn-lt"/>
              </a:rPr>
              <a:t>DML statements by binding parameters for interactive query…</a:t>
            </a:r>
          </a:p>
          <a:p>
            <a:pPr algn="l">
              <a:defRPr/>
            </a:pPr>
            <a:r>
              <a:rPr lang="en-US" sz="1800" dirty="0">
                <a:solidFill>
                  <a:schemeClr val="tx1"/>
                </a:solidFill>
                <a:latin typeface="Arial Narrow" pitchFamily="34" charset="0"/>
              </a:rPr>
              <a:t>	String query = "Insert into EMP(EMPNO, ENAME, SAL) values (?, ?, ?)";</a:t>
            </a:r>
          </a:p>
          <a:p>
            <a:pPr algn="l">
              <a:defRPr/>
            </a:pPr>
            <a:r>
              <a:rPr lang="en-US" sz="1800" dirty="0">
                <a:solidFill>
                  <a:schemeClr val="tx1"/>
                </a:solidFill>
                <a:latin typeface="Arial Narrow" pitchFamily="34" charset="0"/>
              </a:rPr>
              <a:t>	// query = "Update EMP set ENAME=? where EMPNO=?";</a:t>
            </a:r>
          </a:p>
          <a:p>
            <a:pPr algn="l">
              <a:defRPr/>
            </a:pPr>
            <a:r>
              <a:rPr lang="en-US" sz="1800" dirty="0">
                <a:solidFill>
                  <a:schemeClr val="tx1"/>
                </a:solidFill>
                <a:latin typeface="Arial Narrow" pitchFamily="34" charset="0"/>
              </a:rPr>
              <a:t>	//  query = "Delete from EMP where EMPNO=?";</a:t>
            </a: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jdbcTemplate.</a:t>
            </a:r>
            <a:r>
              <a:rPr lang="en-US" sz="1800" b="1" dirty="0" err="1">
                <a:solidFill>
                  <a:schemeClr val="tx1"/>
                </a:solidFill>
                <a:latin typeface="Arial Narrow" pitchFamily="34" charset="0"/>
              </a:rPr>
              <a:t>update</a:t>
            </a:r>
            <a:r>
              <a:rPr lang="en-US" sz="1800" dirty="0">
                <a:solidFill>
                  <a:schemeClr val="tx1"/>
                </a:solidFill>
                <a:latin typeface="Arial Narrow" pitchFamily="34" charset="0"/>
              </a:rPr>
              <a:t>(query, new Object[]{9000, "</a:t>
            </a:r>
            <a:r>
              <a:rPr lang="en-US" sz="1800" dirty="0" err="1">
                <a:solidFill>
                  <a:schemeClr val="tx1"/>
                </a:solidFill>
                <a:latin typeface="Arial Narrow" pitchFamily="34" charset="0"/>
              </a:rPr>
              <a:t>Suchita</a:t>
            </a:r>
            <a:r>
              <a:rPr lang="en-US" sz="1800" dirty="0">
                <a:solidFill>
                  <a:schemeClr val="tx1"/>
                </a:solidFill>
                <a:latin typeface="Arial Narrow" pitchFamily="34" charset="0"/>
              </a:rPr>
              <a:t>", 25000});</a:t>
            </a:r>
          </a:p>
          <a:p>
            <a:pPr algn="l">
              <a:defRPr/>
            </a:pPr>
            <a:endParaRPr lang="en-US" sz="1800" dirty="0">
              <a:solidFill>
                <a:schemeClr val="tx1"/>
              </a:solidFill>
              <a:latin typeface="Arial Narrow" pitchFamily="34" charset="0"/>
            </a:endParaRPr>
          </a:p>
          <a:p>
            <a:pPr algn="l">
              <a:defRPr/>
            </a:pPr>
            <a:endParaRPr lang="en-US" sz="1800" dirty="0">
              <a:solidFill>
                <a:schemeClr val="tx1"/>
              </a:solidFill>
              <a:latin typeface="Arial Narrow" pitchFamily="34" charset="0"/>
            </a:endParaRPr>
          </a:p>
        </p:txBody>
      </p:sp>
    </p:spTree>
    <p:extLst>
      <p:ext uri="{BB962C8B-B14F-4D97-AF65-F5344CB8AC3E}">
        <p14:creationId xmlns:p14="http://schemas.microsoft.com/office/powerpoint/2010/main" val="298355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6B5A-A288-4607-B620-BD4C40BF20F0}"/>
              </a:ext>
            </a:extLst>
          </p:cNvPr>
          <p:cNvSpPr>
            <a:spLocks noGrp="1"/>
          </p:cNvSpPr>
          <p:nvPr>
            <p:ph type="title"/>
          </p:nvPr>
        </p:nvSpPr>
        <p:spPr/>
        <p:txBody>
          <a:bodyPr/>
          <a:lstStyle/>
          <a:p>
            <a:r>
              <a:rPr lang="en-US" dirty="0"/>
              <a:t>Using </a:t>
            </a:r>
            <a:r>
              <a:rPr lang="en-US" dirty="0" err="1"/>
              <a:t>NamedParaJDBCTemplate</a:t>
            </a:r>
            <a:endParaRPr lang="en-IN" dirty="0"/>
          </a:p>
        </p:txBody>
      </p:sp>
      <p:sp>
        <p:nvSpPr>
          <p:cNvPr id="4" name="Text Box 2">
            <a:extLst>
              <a:ext uri="{FF2B5EF4-FFF2-40B4-BE49-F238E27FC236}">
                <a16:creationId xmlns:a16="http://schemas.microsoft.com/office/drawing/2014/main" id="{BD5ED647-A408-4A49-B67C-09E78C6FF825}"/>
              </a:ext>
            </a:extLst>
          </p:cNvPr>
          <p:cNvSpPr txBox="1">
            <a:spLocks noChangeArrowheads="1"/>
          </p:cNvSpPr>
          <p:nvPr/>
        </p:nvSpPr>
        <p:spPr bwMode="auto">
          <a:xfrm>
            <a:off x="395784" y="1278231"/>
            <a:ext cx="11382233" cy="5259388"/>
          </a:xfrm>
          <a:prstGeom prst="rect">
            <a:avLst/>
          </a:prstGeom>
          <a:noFill/>
          <a:ln w="9525">
            <a:noFill/>
            <a:round/>
            <a:headEnd/>
            <a:tailEnd/>
          </a:ln>
        </p:spPr>
        <p:txBody>
          <a:bodyPr lIns="90000" tIns="46800" rIns="90000" bIns="46800"/>
          <a:lstStyle/>
          <a:p>
            <a:pPr algn="l">
              <a:defRPr/>
            </a:pPr>
            <a:r>
              <a:rPr lang="en-US" sz="1600" dirty="0">
                <a:solidFill>
                  <a:schemeClr val="tx1"/>
                </a:solidFill>
                <a:latin typeface="+mn-lt"/>
              </a:rPr>
              <a:t>Configuration in XML…</a:t>
            </a:r>
          </a:p>
          <a:p>
            <a:pPr algn="l">
              <a:defRPr/>
            </a:pPr>
            <a:r>
              <a:rPr lang="en-US" sz="1600" dirty="0">
                <a:solidFill>
                  <a:schemeClr val="tx1"/>
                </a:solidFill>
                <a:latin typeface="Arial Narrow" pitchFamily="34" charset="0"/>
              </a:rPr>
              <a:t>&lt;bean id=</a:t>
            </a:r>
            <a:r>
              <a:rPr lang="en-US" sz="1600" i="1" dirty="0">
                <a:solidFill>
                  <a:schemeClr val="tx1"/>
                </a:solidFill>
                <a:latin typeface="Arial Narrow" pitchFamily="34" charset="0"/>
              </a:rPr>
              <a:t>“</a:t>
            </a:r>
            <a:r>
              <a:rPr lang="en-US" sz="1600" b="1" i="1" dirty="0" err="1">
                <a:solidFill>
                  <a:schemeClr val="tx1"/>
                </a:solidFill>
                <a:latin typeface="Arial Narrow" pitchFamily="34" charset="0"/>
              </a:rPr>
              <a:t>namedTemplateDS</a:t>
            </a:r>
            <a:r>
              <a:rPr lang="en-US" sz="1600" i="1" dirty="0">
                <a:solidFill>
                  <a:schemeClr val="tx1"/>
                </a:solidFill>
                <a:latin typeface="Arial Narrow" pitchFamily="34" charset="0"/>
              </a:rPr>
              <a:t>“ </a:t>
            </a:r>
            <a:r>
              <a:rPr lang="en-US" sz="1600" dirty="0">
                <a:solidFill>
                  <a:schemeClr val="tx1"/>
                </a:solidFill>
                <a:latin typeface="Arial Narrow" pitchFamily="34" charset="0"/>
              </a:rPr>
              <a:t>  		class=</a:t>
            </a:r>
            <a:r>
              <a:rPr lang="en-US" sz="1600" i="1" dirty="0">
                <a:solidFill>
                  <a:schemeClr val="tx1"/>
                </a:solidFill>
                <a:latin typeface="Arial Narrow" pitchFamily="34" charset="0"/>
              </a:rPr>
              <a:t>"org.springframework.jdbc.core.namedparam.NamedParameterJdbcTemplate"&gt;</a:t>
            </a:r>
          </a:p>
          <a:p>
            <a:pPr algn="l">
              <a:defRPr/>
            </a:pPr>
            <a:r>
              <a:rPr lang="en-US" sz="1600" dirty="0">
                <a:solidFill>
                  <a:schemeClr val="tx1"/>
                </a:solidFill>
                <a:latin typeface="Arial Narrow" pitchFamily="34" charset="0"/>
              </a:rPr>
              <a:t>   	&lt;!-- It does not have property to set </a:t>
            </a:r>
            <a:r>
              <a:rPr lang="en-US" sz="1600" dirty="0" err="1">
                <a:solidFill>
                  <a:schemeClr val="tx1"/>
                </a:solidFill>
                <a:latin typeface="Arial Narrow" pitchFamily="34" charset="0"/>
              </a:rPr>
              <a:t>DataSource</a:t>
            </a:r>
            <a:r>
              <a:rPr lang="en-US" sz="1600" dirty="0">
                <a:solidFill>
                  <a:schemeClr val="tx1"/>
                </a:solidFill>
                <a:latin typeface="Arial Narrow" pitchFamily="34" charset="0"/>
              </a:rPr>
              <a:t>.  It has a constructor --&gt;</a:t>
            </a:r>
          </a:p>
          <a:p>
            <a:pPr algn="l">
              <a:defRPr/>
            </a:pPr>
            <a:r>
              <a:rPr lang="en-US" sz="1600" dirty="0">
                <a:solidFill>
                  <a:schemeClr val="tx1"/>
                </a:solidFill>
                <a:latin typeface="Arial Narrow" pitchFamily="34" charset="0"/>
              </a:rPr>
              <a:t>   	&lt;constructor-</a:t>
            </a:r>
            <a:r>
              <a:rPr lang="en-US" sz="1600" dirty="0" err="1">
                <a:solidFill>
                  <a:schemeClr val="tx1"/>
                </a:solidFill>
                <a:latin typeface="Arial Narrow" pitchFamily="34" charset="0"/>
              </a:rPr>
              <a:t>arg</a:t>
            </a:r>
            <a:r>
              <a:rPr lang="en-US" sz="1600" dirty="0">
                <a:solidFill>
                  <a:schemeClr val="tx1"/>
                </a:solidFill>
                <a:latin typeface="Arial Narrow" pitchFamily="34" charset="0"/>
              </a:rPr>
              <a:t>&gt;</a:t>
            </a:r>
          </a:p>
          <a:p>
            <a:pPr algn="l">
              <a:defRPr/>
            </a:pPr>
            <a:r>
              <a:rPr lang="en-US" sz="1600" dirty="0">
                <a:solidFill>
                  <a:schemeClr val="tx1"/>
                </a:solidFill>
                <a:latin typeface="Arial Narrow" pitchFamily="34" charset="0"/>
              </a:rPr>
              <a:t>   		&lt;ref bean=</a:t>
            </a:r>
            <a:r>
              <a:rPr lang="en-US" sz="1600" i="1" dirty="0">
                <a:solidFill>
                  <a:schemeClr val="tx1"/>
                </a:solidFill>
                <a:latin typeface="Arial Narrow" pitchFamily="34" charset="0"/>
              </a:rPr>
              <a:t>"</a:t>
            </a:r>
            <a:r>
              <a:rPr lang="en-US" sz="1600" b="1" i="1" dirty="0" err="1">
                <a:solidFill>
                  <a:schemeClr val="tx1"/>
                </a:solidFill>
                <a:latin typeface="Arial Narrow" pitchFamily="34" charset="0"/>
              </a:rPr>
              <a:t>ds</a:t>
            </a:r>
            <a:r>
              <a:rPr lang="en-US" sz="1600" i="1" dirty="0">
                <a:solidFill>
                  <a:schemeClr val="tx1"/>
                </a:solidFill>
                <a:latin typeface="Arial Narrow" pitchFamily="34" charset="0"/>
              </a:rPr>
              <a:t>"/&gt; &lt;!– Reference to </a:t>
            </a:r>
            <a:r>
              <a:rPr lang="en-US" sz="1600" i="1" dirty="0" err="1">
                <a:solidFill>
                  <a:schemeClr val="tx1"/>
                </a:solidFill>
                <a:latin typeface="Arial Narrow" pitchFamily="34" charset="0"/>
              </a:rPr>
              <a:t>DriverManager</a:t>
            </a:r>
            <a:r>
              <a:rPr lang="en-US" sz="1600" i="1" dirty="0">
                <a:solidFill>
                  <a:schemeClr val="tx1"/>
                </a:solidFill>
                <a:latin typeface="Arial Narrow" pitchFamily="34" charset="0"/>
              </a:rPr>
              <a:t> Bean --&gt;</a:t>
            </a:r>
          </a:p>
          <a:p>
            <a:pPr algn="l">
              <a:defRPr/>
            </a:pPr>
            <a:r>
              <a:rPr lang="en-US" sz="1600" dirty="0">
                <a:solidFill>
                  <a:schemeClr val="tx1"/>
                </a:solidFill>
                <a:latin typeface="Arial Narrow" pitchFamily="34" charset="0"/>
              </a:rPr>
              <a:t>   	&lt;/constructor-</a:t>
            </a:r>
            <a:r>
              <a:rPr lang="en-US" sz="1600" dirty="0" err="1">
                <a:solidFill>
                  <a:schemeClr val="tx1"/>
                </a:solidFill>
                <a:latin typeface="Arial Narrow" pitchFamily="34" charset="0"/>
              </a:rPr>
              <a:t>arg</a:t>
            </a:r>
            <a:r>
              <a:rPr lang="en-US" sz="1600" dirty="0">
                <a:solidFill>
                  <a:schemeClr val="tx1"/>
                </a:solidFill>
                <a:latin typeface="Arial Narrow" pitchFamily="34" charset="0"/>
              </a:rPr>
              <a:t>&gt;</a:t>
            </a:r>
          </a:p>
          <a:p>
            <a:pPr algn="l">
              <a:defRPr/>
            </a:pPr>
            <a:r>
              <a:rPr lang="en-US" sz="1600" dirty="0">
                <a:solidFill>
                  <a:schemeClr val="tx1"/>
                </a:solidFill>
                <a:latin typeface="Arial Narrow" pitchFamily="34" charset="0"/>
              </a:rPr>
              <a:t>&lt;/bean&gt;</a:t>
            </a:r>
            <a:endParaRPr lang="en-GB" sz="1600" dirty="0">
              <a:solidFill>
                <a:schemeClr val="tx1"/>
              </a:solidFill>
              <a:latin typeface="Arial Narrow" pitchFamily="34" charset="0"/>
            </a:endParaRPr>
          </a:p>
          <a:p>
            <a:pPr algn="l">
              <a:defRPr/>
            </a:pPr>
            <a:endParaRPr lang="en-US" sz="1600" dirty="0">
              <a:solidFill>
                <a:schemeClr val="tx1"/>
              </a:solidFill>
              <a:latin typeface="Arial Narrow" pitchFamily="34" charset="0"/>
            </a:endParaRP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mn-lt"/>
              </a:rPr>
              <a:t>Mapping parameters with interactive query…</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a:t>
            </a:r>
            <a:r>
              <a:rPr lang="en-US" sz="1600" dirty="0" err="1">
                <a:solidFill>
                  <a:schemeClr val="tx1"/>
                </a:solidFill>
                <a:latin typeface="Arial Narrow" pitchFamily="34" charset="0"/>
              </a:rPr>
              <a:t>NamedParameterJdbcTemplate</a:t>
            </a:r>
            <a:r>
              <a:rPr lang="en-US" sz="1600" dirty="0">
                <a:solidFill>
                  <a:schemeClr val="tx1"/>
                </a:solidFill>
                <a:latin typeface="Arial Narrow" pitchFamily="34" charset="0"/>
              </a:rPr>
              <a:t> </a:t>
            </a:r>
            <a:r>
              <a:rPr lang="en-US" sz="1600" dirty="0" err="1">
                <a:solidFill>
                  <a:schemeClr val="tx1"/>
                </a:solidFill>
                <a:latin typeface="Arial Narrow" pitchFamily="34" charset="0"/>
              </a:rPr>
              <a:t>namedTemplate</a:t>
            </a:r>
            <a:r>
              <a:rPr lang="en-US" sz="1600" dirty="0">
                <a:solidFill>
                  <a:schemeClr val="tx1"/>
                </a:solidFill>
                <a:latin typeface="Arial Narrow" pitchFamily="34" charset="0"/>
              </a:rPr>
              <a:t> = 							(</a:t>
            </a:r>
            <a:r>
              <a:rPr lang="en-US" sz="1600" dirty="0" err="1">
                <a:solidFill>
                  <a:schemeClr val="tx1"/>
                </a:solidFill>
                <a:latin typeface="Arial Narrow" pitchFamily="34" charset="0"/>
              </a:rPr>
              <a:t>NamedParameterJdbcTemplate</a:t>
            </a:r>
            <a:r>
              <a:rPr lang="en-US" sz="1600" dirty="0">
                <a:solidFill>
                  <a:schemeClr val="tx1"/>
                </a:solidFill>
                <a:latin typeface="Arial Narrow" pitchFamily="34" charset="0"/>
              </a:rPr>
              <a:t>)</a:t>
            </a:r>
            <a:r>
              <a:rPr lang="en-US" sz="1600" dirty="0" err="1">
                <a:solidFill>
                  <a:schemeClr val="tx1"/>
                </a:solidFill>
                <a:latin typeface="Arial Narrow" pitchFamily="34" charset="0"/>
              </a:rPr>
              <a:t>beanFact.getBean</a:t>
            </a:r>
            <a:r>
              <a:rPr lang="en-US" sz="1600" dirty="0">
                <a:solidFill>
                  <a:schemeClr val="tx1"/>
                </a:solidFill>
                <a:latin typeface="Arial Narrow" pitchFamily="34" charset="0"/>
              </a:rPr>
              <a:t>(“</a:t>
            </a:r>
            <a:r>
              <a:rPr lang="en-US" sz="1600" b="1" i="1" dirty="0" err="1">
                <a:solidFill>
                  <a:schemeClr val="tx1"/>
                </a:solidFill>
                <a:latin typeface="Arial Narrow" pitchFamily="34" charset="0"/>
              </a:rPr>
              <a:t>namedTemplateDS</a:t>
            </a:r>
            <a:r>
              <a:rPr lang="en-US" sz="1600" i="1" dirty="0">
                <a:solidFill>
                  <a:schemeClr val="tx1"/>
                </a:solidFill>
                <a:latin typeface="Arial Narrow" pitchFamily="34" charset="0"/>
              </a:rPr>
              <a:t> </a:t>
            </a:r>
            <a:r>
              <a:rPr lang="en-US" sz="1600" dirty="0">
                <a:solidFill>
                  <a:schemeClr val="tx1"/>
                </a:solidFill>
                <a:latin typeface="Arial Narrow" pitchFamily="34" charset="0"/>
              </a:rPr>
              <a:t>");</a:t>
            </a:r>
          </a:p>
          <a:p>
            <a:pPr algn="l">
              <a:defRPr/>
            </a:pPr>
            <a:endParaRPr lang="en-US" sz="1600" dirty="0">
              <a:solidFill>
                <a:schemeClr val="tx1"/>
              </a:solidFill>
              <a:latin typeface="Arial Narrow" pitchFamily="34" charset="0"/>
            </a:endParaRP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String query = "Select SAL from EMP where EMPNO=:</a:t>
            </a:r>
            <a:r>
              <a:rPr lang="en-US" sz="1600" b="1" dirty="0" err="1">
                <a:solidFill>
                  <a:schemeClr val="tx1"/>
                </a:solidFill>
                <a:latin typeface="Arial Narrow" pitchFamily="34" charset="0"/>
              </a:rPr>
              <a:t>givenImpId</a:t>
            </a:r>
            <a:r>
              <a:rPr lang="en-US" sz="1600" dirty="0">
                <a:solidFill>
                  <a:schemeClr val="tx1"/>
                </a:solidFill>
                <a:latin typeface="Arial Narrow" pitchFamily="34" charset="0"/>
              </a:rPr>
              <a:t>";</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 Mapping the named parameter with actual value</a:t>
            </a:r>
          </a:p>
          <a:p>
            <a:pPr algn="l">
              <a:defRPr/>
            </a:pPr>
            <a:r>
              <a:rPr lang="en-US" sz="1600" dirty="0">
                <a:solidFill>
                  <a:schemeClr val="tx1"/>
                </a:solidFill>
                <a:latin typeface="Arial Narrow" pitchFamily="34" charset="0"/>
              </a:rPr>
              <a:t>	</a:t>
            </a:r>
            <a:r>
              <a:rPr lang="en-US" sz="1600" b="1" dirty="0" err="1">
                <a:solidFill>
                  <a:schemeClr val="tx1"/>
                </a:solidFill>
                <a:latin typeface="Arial Narrow" pitchFamily="34" charset="0"/>
              </a:rPr>
              <a:t>SqlParameterSource</a:t>
            </a:r>
            <a:r>
              <a:rPr lang="en-US" sz="1600" b="1" dirty="0">
                <a:solidFill>
                  <a:schemeClr val="tx1"/>
                </a:solidFill>
                <a:latin typeface="Arial Narrow" pitchFamily="34" charset="0"/>
              </a:rPr>
              <a:t> </a:t>
            </a:r>
            <a:r>
              <a:rPr lang="en-US" sz="1600" b="1" dirty="0" err="1">
                <a:solidFill>
                  <a:schemeClr val="tx1"/>
                </a:solidFill>
                <a:latin typeface="Arial Narrow" pitchFamily="34" charset="0"/>
              </a:rPr>
              <a:t>namedPara</a:t>
            </a:r>
            <a:r>
              <a:rPr lang="en-US" sz="1600" b="1" dirty="0">
                <a:solidFill>
                  <a:schemeClr val="tx1"/>
                </a:solidFill>
                <a:latin typeface="Arial Narrow" pitchFamily="34" charset="0"/>
              </a:rPr>
              <a:t> = new </a:t>
            </a:r>
            <a:r>
              <a:rPr lang="en-US" sz="1600" b="1" dirty="0" err="1">
                <a:solidFill>
                  <a:schemeClr val="tx1"/>
                </a:solidFill>
                <a:latin typeface="Arial Narrow" pitchFamily="34" charset="0"/>
              </a:rPr>
              <a:t>MapSqlParameterSource</a:t>
            </a:r>
            <a:r>
              <a:rPr lang="en-US" sz="1600" b="1" dirty="0">
                <a:solidFill>
                  <a:schemeClr val="tx1"/>
                </a:solidFill>
                <a:latin typeface="Arial Narrow" pitchFamily="34" charset="0"/>
              </a:rPr>
              <a:t>("</a:t>
            </a:r>
            <a:r>
              <a:rPr lang="en-US" sz="1600" b="1" dirty="0" err="1">
                <a:solidFill>
                  <a:schemeClr val="tx1"/>
                </a:solidFill>
                <a:latin typeface="Arial Narrow" pitchFamily="34" charset="0"/>
              </a:rPr>
              <a:t>givenImpId</a:t>
            </a:r>
            <a:r>
              <a:rPr lang="en-US" sz="1600" b="1" dirty="0">
                <a:solidFill>
                  <a:schemeClr val="tx1"/>
                </a:solidFill>
                <a:latin typeface="Arial Narrow" pitchFamily="34" charset="0"/>
              </a:rPr>
              <a:t>", 7521);</a:t>
            </a: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Arial Narrow" pitchFamily="34" charset="0"/>
              </a:rPr>
              <a:t>	float </a:t>
            </a:r>
            <a:r>
              <a:rPr lang="en-US" sz="1600" dirty="0" err="1">
                <a:solidFill>
                  <a:schemeClr val="tx1"/>
                </a:solidFill>
                <a:latin typeface="Arial Narrow" pitchFamily="34" charset="0"/>
              </a:rPr>
              <a:t>sal</a:t>
            </a:r>
            <a:r>
              <a:rPr lang="en-US" sz="1600" dirty="0">
                <a:solidFill>
                  <a:schemeClr val="tx1"/>
                </a:solidFill>
                <a:latin typeface="Arial Narrow" pitchFamily="34" charset="0"/>
              </a:rPr>
              <a:t> = (Float)</a:t>
            </a:r>
            <a:r>
              <a:rPr lang="en-US" sz="1600" dirty="0" err="1">
                <a:solidFill>
                  <a:schemeClr val="tx1"/>
                </a:solidFill>
                <a:latin typeface="Arial Narrow" pitchFamily="34" charset="0"/>
              </a:rPr>
              <a:t>namedParaJdbcTemplate.queryForObject</a:t>
            </a:r>
            <a:r>
              <a:rPr lang="en-US" sz="1600" dirty="0">
                <a:solidFill>
                  <a:schemeClr val="tx1"/>
                </a:solidFill>
                <a:latin typeface="Arial Narrow" pitchFamily="34" charset="0"/>
              </a:rPr>
              <a:t>(query, </a:t>
            </a:r>
            <a:r>
              <a:rPr lang="en-US" sz="1600" dirty="0" err="1">
                <a:solidFill>
                  <a:schemeClr val="tx1"/>
                </a:solidFill>
                <a:latin typeface="Arial Narrow" pitchFamily="34" charset="0"/>
              </a:rPr>
              <a:t>namedPara</a:t>
            </a:r>
            <a:r>
              <a:rPr lang="en-US" sz="1600" dirty="0">
                <a:solidFill>
                  <a:schemeClr val="tx1"/>
                </a:solidFill>
                <a:latin typeface="Arial Narrow" pitchFamily="34" charset="0"/>
              </a:rPr>
              <a:t>, </a:t>
            </a:r>
            <a:r>
              <a:rPr lang="en-US" sz="1600" dirty="0" err="1">
                <a:solidFill>
                  <a:schemeClr val="tx1"/>
                </a:solidFill>
                <a:latin typeface="Arial Narrow" pitchFamily="34" charset="0"/>
              </a:rPr>
              <a:t>Float.class</a:t>
            </a:r>
            <a:r>
              <a:rPr lang="en-US" sz="16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defRPr/>
            </a:pPr>
            <a:endParaRPr lang="en-US" sz="1800" dirty="0">
              <a:solidFill>
                <a:schemeClr val="tx1"/>
              </a:solidFill>
              <a:latin typeface="Arial Narrow" pitchFamily="34" charset="0"/>
            </a:endParaRPr>
          </a:p>
        </p:txBody>
      </p:sp>
    </p:spTree>
    <p:extLst>
      <p:ext uri="{BB962C8B-B14F-4D97-AF65-F5344CB8AC3E}">
        <p14:creationId xmlns:p14="http://schemas.microsoft.com/office/powerpoint/2010/main" val="46358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EFF9EE-6A67-44BA-B8CC-94F37D7188FB}"/>
              </a:ext>
            </a:extLst>
          </p:cNvPr>
          <p:cNvSpPr>
            <a:spLocks noGrp="1"/>
          </p:cNvSpPr>
          <p:nvPr>
            <p:ph type="title"/>
          </p:nvPr>
        </p:nvSpPr>
        <p:spPr/>
        <p:txBody>
          <a:bodyPr/>
          <a:lstStyle/>
          <a:p>
            <a:r>
              <a:rPr lang="en-GB" altLang="en-US" dirty="0">
                <a:solidFill>
                  <a:srgbClr val="000000"/>
                </a:solidFill>
                <a:latin typeface="Tahoma" panose="020B0604030504040204" pitchFamily="34" charset="0"/>
              </a:rPr>
              <a:t>Spring Jars and significance</a:t>
            </a:r>
            <a:endParaRPr lang="en-IN" dirty="0"/>
          </a:p>
        </p:txBody>
      </p:sp>
      <p:graphicFrame>
        <p:nvGraphicFramePr>
          <p:cNvPr id="5" name="Table 4">
            <a:extLst>
              <a:ext uri="{FF2B5EF4-FFF2-40B4-BE49-F238E27FC236}">
                <a16:creationId xmlns:a16="http://schemas.microsoft.com/office/drawing/2014/main" id="{7F7F6A93-D8B9-43DD-B400-284A6EFFFC5D}"/>
              </a:ext>
            </a:extLst>
          </p:cNvPr>
          <p:cNvGraphicFramePr>
            <a:graphicFrameLocks noGrp="1"/>
          </p:cNvGraphicFramePr>
          <p:nvPr>
            <p:extLst>
              <p:ext uri="{D42A27DB-BD31-4B8C-83A1-F6EECF244321}">
                <p14:modId xmlns:p14="http://schemas.microsoft.com/office/powerpoint/2010/main" val="764045525"/>
              </p:ext>
            </p:extLst>
          </p:nvPr>
        </p:nvGraphicFramePr>
        <p:xfrm>
          <a:off x="596282" y="1473200"/>
          <a:ext cx="11181736" cy="3867207"/>
        </p:xfrm>
        <a:graphic>
          <a:graphicData uri="http://schemas.openxmlformats.org/drawingml/2006/table">
            <a:tbl>
              <a:tblPr firstRow="1" bandRow="1">
                <a:tableStyleId>{5C22544A-7EE6-4342-B048-85BDC9FD1C3A}</a:tableStyleId>
              </a:tblPr>
              <a:tblGrid>
                <a:gridCol w="828277">
                  <a:extLst>
                    <a:ext uri="{9D8B030D-6E8A-4147-A177-3AD203B41FA5}">
                      <a16:colId xmlns:a16="http://schemas.microsoft.com/office/drawing/2014/main" val="20000"/>
                    </a:ext>
                  </a:extLst>
                </a:gridCol>
                <a:gridCol w="2277761">
                  <a:extLst>
                    <a:ext uri="{9D8B030D-6E8A-4147-A177-3AD203B41FA5}">
                      <a16:colId xmlns:a16="http://schemas.microsoft.com/office/drawing/2014/main" val="20001"/>
                    </a:ext>
                  </a:extLst>
                </a:gridCol>
                <a:gridCol w="8075698">
                  <a:extLst>
                    <a:ext uri="{9D8B030D-6E8A-4147-A177-3AD203B41FA5}">
                      <a16:colId xmlns:a16="http://schemas.microsoft.com/office/drawing/2014/main" val="20002"/>
                    </a:ext>
                  </a:extLst>
                </a:gridCol>
              </a:tblGrid>
              <a:tr h="370887">
                <a:tc>
                  <a:txBody>
                    <a:bodyPr/>
                    <a:lstStyle/>
                    <a:p>
                      <a:r>
                        <a:rPr lang="en-US" sz="1800" dirty="0"/>
                        <a:t>S.N.</a:t>
                      </a:r>
                    </a:p>
                  </a:txBody>
                  <a:tcPr marT="45726" marB="45726"/>
                </a:tc>
                <a:tc>
                  <a:txBody>
                    <a:bodyPr/>
                    <a:lstStyle/>
                    <a:p>
                      <a:r>
                        <a:rPr lang="en-US" sz="1800" dirty="0"/>
                        <a:t>Artifact</a:t>
                      </a:r>
                      <a:r>
                        <a:rPr lang="en-US" sz="1800" baseline="0" dirty="0"/>
                        <a:t> Id/Jar</a:t>
                      </a:r>
                      <a:endParaRPr lang="en-US" sz="1800" dirty="0"/>
                    </a:p>
                  </a:txBody>
                  <a:tcPr marT="45726" marB="45726"/>
                </a:tc>
                <a:tc>
                  <a:txBody>
                    <a:bodyPr/>
                    <a:lstStyle/>
                    <a:p>
                      <a:r>
                        <a:rPr lang="en-US" sz="1800" dirty="0"/>
                        <a:t>Description</a:t>
                      </a:r>
                    </a:p>
                  </a:txBody>
                  <a:tcPr marT="45726" marB="45726"/>
                </a:tc>
                <a:extLst>
                  <a:ext uri="{0D108BD9-81ED-4DB2-BD59-A6C34878D82A}">
                    <a16:rowId xmlns:a16="http://schemas.microsoft.com/office/drawing/2014/main" val="10000"/>
                  </a:ext>
                </a:extLst>
              </a:tr>
              <a:tr h="828092">
                <a:tc>
                  <a:txBody>
                    <a:bodyPr/>
                    <a:lstStyle/>
                    <a:p>
                      <a:pPr marL="0" algn="l" defTabSz="914400" rtl="0" eaLnBrk="1" latinLnBrk="0" hangingPunct="1"/>
                      <a:r>
                        <a:rPr lang="en-US" sz="1600" kern="1200" dirty="0">
                          <a:solidFill>
                            <a:schemeClr val="dk1"/>
                          </a:solidFill>
                          <a:latin typeface="+mn-lt"/>
                          <a:ea typeface="+mn-ea"/>
                          <a:cs typeface="+mn-cs"/>
                        </a:rPr>
                        <a:t>05</a:t>
                      </a:r>
                    </a:p>
                  </a:txBody>
                  <a:tcPr marT="45726" marB="45726"/>
                </a:tc>
                <a:tc>
                  <a:txBody>
                    <a:bodyPr/>
                    <a:lstStyle/>
                    <a:p>
                      <a:r>
                        <a:rPr lang="en-US" sz="1600" kern="1200" dirty="0">
                          <a:solidFill>
                            <a:schemeClr val="dk1"/>
                          </a:solidFill>
                          <a:latin typeface="+mn-lt"/>
                          <a:ea typeface="+mn-ea"/>
                          <a:cs typeface="+mn-cs"/>
                        </a:rPr>
                        <a:t>spring-context-support</a:t>
                      </a:r>
                    </a:p>
                  </a:txBody>
                  <a:tcPr marT="45726" marB="45726"/>
                </a:tc>
                <a:tc>
                  <a:txBody>
                    <a:bodyPr/>
                    <a:lstStyle/>
                    <a:p>
                      <a:r>
                        <a:rPr lang="en-US" sz="1600" kern="1200" dirty="0">
                          <a:solidFill>
                            <a:schemeClr val="dk1"/>
                          </a:solidFill>
                          <a:latin typeface="+mn-lt"/>
                          <a:ea typeface="+mn-ea"/>
                          <a:cs typeface="+mn-cs"/>
                        </a:rPr>
                        <a:t>For integrating common third party libraries into Spring application context.  </a:t>
                      </a:r>
                    </a:p>
                    <a:p>
                      <a:r>
                        <a:rPr lang="en-US" sz="1600" kern="1200" dirty="0">
                          <a:solidFill>
                            <a:schemeClr val="dk1"/>
                          </a:solidFill>
                          <a:latin typeface="+mn-lt"/>
                          <a:ea typeface="+mn-ea"/>
                          <a:cs typeface="+mn-cs"/>
                        </a:rPr>
                        <a:t>Library list is...Caching(</a:t>
                      </a:r>
                      <a:r>
                        <a:rPr lang="en-US" sz="1600" kern="1200" dirty="0" err="1">
                          <a:solidFill>
                            <a:schemeClr val="dk1"/>
                          </a:solidFill>
                          <a:latin typeface="+mn-lt"/>
                          <a:ea typeface="+mn-ea"/>
                          <a:cs typeface="+mn-cs"/>
                        </a:rPr>
                        <a:t>EhCache</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Gauva</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JCache</a:t>
                      </a:r>
                      <a:r>
                        <a:rPr lang="en-US" sz="1600" kern="1200" dirty="0">
                          <a:solidFill>
                            <a:schemeClr val="dk1"/>
                          </a:solidFill>
                          <a:latin typeface="+mn-lt"/>
                          <a:ea typeface="+mn-ea"/>
                          <a:cs typeface="+mn-cs"/>
                        </a:rPr>
                        <a:t>),mailing( </a:t>
                      </a:r>
                      <a:r>
                        <a:rPr lang="en-US" sz="1600" kern="1200" dirty="0" err="1">
                          <a:solidFill>
                            <a:schemeClr val="dk1"/>
                          </a:solidFill>
                          <a:latin typeface="+mn-lt"/>
                          <a:ea typeface="+mn-ea"/>
                          <a:cs typeface="+mn-cs"/>
                        </a:rPr>
                        <a:t>JavaMail</a:t>
                      </a:r>
                      <a:r>
                        <a:rPr lang="en-US" sz="1600" kern="1200" dirty="0">
                          <a:solidFill>
                            <a:schemeClr val="dk1"/>
                          </a:solidFill>
                          <a:latin typeface="+mn-lt"/>
                          <a:ea typeface="+mn-ea"/>
                          <a:cs typeface="+mn-cs"/>
                        </a:rPr>
                        <a:t>),  Scheduling(</a:t>
                      </a:r>
                      <a:r>
                        <a:rPr lang="en-US" sz="1600" kern="1200" dirty="0" err="1">
                          <a:solidFill>
                            <a:schemeClr val="dk1"/>
                          </a:solidFill>
                          <a:latin typeface="+mn-lt"/>
                          <a:ea typeface="+mn-ea"/>
                          <a:cs typeface="+mn-cs"/>
                        </a:rPr>
                        <a:t>CommonJ</a:t>
                      </a:r>
                      <a:r>
                        <a:rPr lang="en-US" sz="1600" kern="1200" dirty="0">
                          <a:solidFill>
                            <a:schemeClr val="dk1"/>
                          </a:solidFill>
                          <a:latin typeface="+mn-lt"/>
                          <a:ea typeface="+mn-ea"/>
                          <a:cs typeface="+mn-cs"/>
                        </a:rPr>
                        <a:t>, Quartz) template engines (</a:t>
                      </a:r>
                      <a:r>
                        <a:rPr lang="en-US" sz="1600" kern="1200" dirty="0" err="1">
                          <a:solidFill>
                            <a:schemeClr val="dk1"/>
                          </a:solidFill>
                          <a:latin typeface="+mn-lt"/>
                          <a:ea typeface="+mn-ea"/>
                          <a:cs typeface="+mn-cs"/>
                        </a:rPr>
                        <a:t>FreeMarker</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JasperReport</a:t>
                      </a:r>
                      <a:r>
                        <a:rPr lang="en-US" sz="1600" kern="1200" dirty="0">
                          <a:solidFill>
                            <a:schemeClr val="dk1"/>
                          </a:solidFill>
                          <a:latin typeface="+mn-lt"/>
                          <a:ea typeface="+mn-ea"/>
                          <a:cs typeface="+mn-cs"/>
                        </a:rPr>
                        <a:t>, Velocity).</a:t>
                      </a:r>
                    </a:p>
                  </a:txBody>
                  <a:tcPr marT="45726" marB="45726"/>
                </a:tc>
                <a:extLst>
                  <a:ext uri="{0D108BD9-81ED-4DB2-BD59-A6C34878D82A}">
                    <a16:rowId xmlns:a16="http://schemas.microsoft.com/office/drawing/2014/main" val="10001"/>
                  </a:ext>
                </a:extLst>
              </a:tr>
              <a:tr h="346229">
                <a:tc>
                  <a:txBody>
                    <a:bodyPr/>
                    <a:lstStyle/>
                    <a:p>
                      <a:pPr marL="0" algn="l" defTabSz="914400" rtl="0" eaLnBrk="1" latinLnBrk="0" hangingPunct="1"/>
                      <a:r>
                        <a:rPr lang="en-US" sz="1600" kern="1200" dirty="0">
                          <a:solidFill>
                            <a:schemeClr val="dk1"/>
                          </a:solidFill>
                          <a:latin typeface="+mn-lt"/>
                          <a:ea typeface="+mn-ea"/>
                          <a:cs typeface="+mn-cs"/>
                        </a:rPr>
                        <a:t>06</a:t>
                      </a:r>
                    </a:p>
                  </a:txBody>
                  <a:tcPr marT="45726" marB="45726"/>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aop</a:t>
                      </a:r>
                      <a:endParaRPr lang="en-US" sz="1600" kern="1200" dirty="0">
                        <a:solidFill>
                          <a:schemeClr val="dk1"/>
                        </a:solidFill>
                        <a:latin typeface="+mn-lt"/>
                        <a:ea typeface="+mn-ea"/>
                        <a:cs typeface="+mn-cs"/>
                      </a:endParaRPr>
                    </a:p>
                  </a:txBody>
                  <a:tcPr marT="45726" marB="45726"/>
                </a:tc>
                <a:tc>
                  <a:txBody>
                    <a:bodyPr/>
                    <a:lstStyle/>
                    <a:p>
                      <a:r>
                        <a:rPr lang="en-US" sz="1600" kern="1200" dirty="0">
                          <a:solidFill>
                            <a:schemeClr val="dk1"/>
                          </a:solidFill>
                          <a:latin typeface="+mn-lt"/>
                          <a:ea typeface="+mn-ea"/>
                          <a:cs typeface="+mn-cs"/>
                        </a:rPr>
                        <a:t>Provides AOP alliance compliant aspect oriented programming implementation.</a:t>
                      </a:r>
                    </a:p>
                  </a:txBody>
                  <a:tcPr marT="45726" marB="45726"/>
                </a:tc>
                <a:extLst>
                  <a:ext uri="{0D108BD9-81ED-4DB2-BD59-A6C34878D82A}">
                    <a16:rowId xmlns:a16="http://schemas.microsoft.com/office/drawing/2014/main" val="10002"/>
                  </a:ext>
                </a:extLst>
              </a:tr>
              <a:tr h="370887">
                <a:tc>
                  <a:txBody>
                    <a:bodyPr/>
                    <a:lstStyle/>
                    <a:p>
                      <a:pPr marL="0" algn="l" defTabSz="914400" rtl="0" eaLnBrk="1" latinLnBrk="0" hangingPunct="1"/>
                      <a:r>
                        <a:rPr lang="en-US" sz="1600" kern="1200" dirty="0">
                          <a:solidFill>
                            <a:schemeClr val="dk1"/>
                          </a:solidFill>
                          <a:latin typeface="+mn-lt"/>
                          <a:ea typeface="+mn-ea"/>
                          <a:cs typeface="+mn-cs"/>
                        </a:rPr>
                        <a:t>07</a:t>
                      </a:r>
                    </a:p>
                  </a:txBody>
                  <a:tcPr marT="45726" marB="45726"/>
                </a:tc>
                <a:tc>
                  <a:txBody>
                    <a:bodyPr/>
                    <a:lstStyle/>
                    <a:p>
                      <a:r>
                        <a:rPr lang="en-US" sz="1600" kern="1200" dirty="0">
                          <a:solidFill>
                            <a:schemeClr val="dk1"/>
                          </a:solidFill>
                          <a:latin typeface="+mn-lt"/>
                          <a:ea typeface="+mn-ea"/>
                          <a:cs typeface="+mn-cs"/>
                        </a:rPr>
                        <a:t>spring-aspects</a:t>
                      </a:r>
                    </a:p>
                  </a:txBody>
                  <a:tcPr marT="45726" marB="45726"/>
                </a:tc>
                <a:tc>
                  <a:txBody>
                    <a:bodyPr/>
                    <a:lstStyle/>
                    <a:p>
                      <a:r>
                        <a:rPr lang="en-US" sz="1600" kern="1200" dirty="0">
                          <a:solidFill>
                            <a:schemeClr val="dk1"/>
                          </a:solidFill>
                          <a:latin typeface="+mn-lt"/>
                          <a:ea typeface="+mn-ea"/>
                          <a:cs typeface="+mn-cs"/>
                        </a:rPr>
                        <a:t>Provides integration with Aspect-J.</a:t>
                      </a:r>
                    </a:p>
                  </a:txBody>
                  <a:tcPr marT="45726" marB="45726"/>
                </a:tc>
                <a:extLst>
                  <a:ext uri="{0D108BD9-81ED-4DB2-BD59-A6C34878D82A}">
                    <a16:rowId xmlns:a16="http://schemas.microsoft.com/office/drawing/2014/main" val="10003"/>
                  </a:ext>
                </a:extLst>
              </a:tr>
              <a:tr h="845354">
                <a:tc>
                  <a:txBody>
                    <a:bodyPr/>
                    <a:lstStyle/>
                    <a:p>
                      <a:r>
                        <a:rPr lang="en-US" sz="1600" kern="1200" dirty="0">
                          <a:solidFill>
                            <a:schemeClr val="dk1"/>
                          </a:solidFill>
                          <a:latin typeface="+mn-lt"/>
                          <a:ea typeface="+mn-ea"/>
                          <a:cs typeface="+mn-cs"/>
                        </a:rPr>
                        <a:t>08</a:t>
                      </a:r>
                    </a:p>
                  </a:txBody>
                  <a:tcPr marT="45726" marB="45726"/>
                </a:tc>
                <a:tc>
                  <a:txBody>
                    <a:bodyPr/>
                    <a:lstStyle/>
                    <a:p>
                      <a:r>
                        <a:rPr lang="en-US" sz="1600" kern="1200" dirty="0">
                          <a:solidFill>
                            <a:schemeClr val="dk1"/>
                          </a:solidFill>
                          <a:latin typeface="+mn-lt"/>
                          <a:ea typeface="+mn-ea"/>
                          <a:cs typeface="+mn-cs"/>
                        </a:rPr>
                        <a:t>spring-messaging</a:t>
                      </a:r>
                    </a:p>
                  </a:txBody>
                  <a:tcPr marT="45726" marB="45726"/>
                </a:tc>
                <a:tc>
                  <a:txBody>
                    <a:bodyPr/>
                    <a:lstStyle/>
                    <a:p>
                      <a:r>
                        <a:rPr lang="en-US" sz="1600" kern="1200" dirty="0">
                          <a:solidFill>
                            <a:schemeClr val="dk1"/>
                          </a:solidFill>
                          <a:latin typeface="+mn-lt"/>
                          <a:ea typeface="+mn-ea"/>
                          <a:cs typeface="+mn-cs"/>
                        </a:rPr>
                        <a:t>New in Spring 4 for providing key abstractions like- Message, </a:t>
                      </a:r>
                      <a:r>
                        <a:rPr lang="en-US" sz="1600" kern="1200" dirty="0" err="1">
                          <a:solidFill>
                            <a:schemeClr val="dk1"/>
                          </a:solidFill>
                          <a:latin typeface="+mn-lt"/>
                          <a:ea typeface="+mn-ea"/>
                          <a:cs typeface="+mn-cs"/>
                        </a:rPr>
                        <a:t>MessageChannel</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MessageHandler</a:t>
                      </a:r>
                      <a:r>
                        <a:rPr lang="en-US" sz="1600" kern="1200" dirty="0">
                          <a:solidFill>
                            <a:schemeClr val="dk1"/>
                          </a:solidFill>
                          <a:latin typeface="+mn-lt"/>
                          <a:ea typeface="+mn-ea"/>
                          <a:cs typeface="+mn-cs"/>
                        </a:rPr>
                        <a:t>.  It also has annotations for mapping messages to methods something like in </a:t>
                      </a:r>
                      <a:r>
                        <a:rPr lang="en-US" sz="1600" kern="1200" dirty="0" err="1">
                          <a:solidFill>
                            <a:schemeClr val="dk1"/>
                          </a:solidFill>
                          <a:latin typeface="+mn-lt"/>
                          <a:ea typeface="+mn-ea"/>
                          <a:cs typeface="+mn-cs"/>
                        </a:rPr>
                        <a:t>SpringMVC</a:t>
                      </a:r>
                      <a:r>
                        <a:rPr lang="en-US" sz="1600" kern="1200" dirty="0">
                          <a:solidFill>
                            <a:schemeClr val="dk1"/>
                          </a:solidFill>
                          <a:latin typeface="+mn-lt"/>
                          <a:ea typeface="+mn-ea"/>
                          <a:cs typeface="+mn-cs"/>
                        </a:rPr>
                        <a:t> to map request to controllers.</a:t>
                      </a:r>
                    </a:p>
                  </a:txBody>
                  <a:tcPr marT="45726" marB="45726"/>
                </a:tc>
                <a:extLst>
                  <a:ext uri="{0D108BD9-81ED-4DB2-BD59-A6C34878D82A}">
                    <a16:rowId xmlns:a16="http://schemas.microsoft.com/office/drawing/2014/main" val="10004"/>
                  </a:ext>
                </a:extLst>
              </a:tr>
              <a:tr h="363984">
                <a:tc>
                  <a:txBody>
                    <a:bodyPr/>
                    <a:lstStyle/>
                    <a:p>
                      <a:r>
                        <a:rPr lang="en-US" sz="1600" kern="1200" dirty="0">
                          <a:solidFill>
                            <a:schemeClr val="dk1"/>
                          </a:solidFill>
                          <a:latin typeface="+mn-lt"/>
                          <a:ea typeface="+mn-ea"/>
                          <a:cs typeface="+mn-cs"/>
                        </a:rPr>
                        <a:t>09</a:t>
                      </a:r>
                    </a:p>
                  </a:txBody>
                  <a:tcPr marT="45726" marB="45726"/>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jdbc</a:t>
                      </a:r>
                      <a:endParaRPr lang="en-US" sz="1600" kern="1200" dirty="0">
                        <a:solidFill>
                          <a:schemeClr val="dk1"/>
                        </a:solidFill>
                        <a:latin typeface="+mn-lt"/>
                        <a:ea typeface="+mn-ea"/>
                        <a:cs typeface="+mn-cs"/>
                      </a:endParaRPr>
                    </a:p>
                  </a:txBody>
                  <a:tcPr marT="45726" marB="45726"/>
                </a:tc>
                <a:tc>
                  <a:txBody>
                    <a:bodyPr/>
                    <a:lstStyle/>
                    <a:p>
                      <a:r>
                        <a:rPr lang="en-US" sz="1600" kern="1200" dirty="0">
                          <a:solidFill>
                            <a:schemeClr val="dk1"/>
                          </a:solidFill>
                          <a:latin typeface="+mn-lt"/>
                          <a:ea typeface="+mn-ea"/>
                          <a:cs typeface="+mn-cs"/>
                        </a:rPr>
                        <a:t>Provides JDBC abstraction layer and parsing of database vendor specific error codes.</a:t>
                      </a:r>
                    </a:p>
                  </a:txBody>
                  <a:tcPr marT="45726" marB="45726"/>
                </a:tc>
                <a:extLst>
                  <a:ext uri="{0D108BD9-81ED-4DB2-BD59-A6C34878D82A}">
                    <a16:rowId xmlns:a16="http://schemas.microsoft.com/office/drawing/2014/main" val="10005"/>
                  </a:ext>
                </a:extLst>
              </a:tr>
              <a:tr h="370887">
                <a:tc>
                  <a:txBody>
                    <a:bodyPr/>
                    <a:lstStyle/>
                    <a:p>
                      <a:r>
                        <a:rPr lang="en-US" sz="1600" kern="1200" dirty="0">
                          <a:solidFill>
                            <a:schemeClr val="dk1"/>
                          </a:solidFill>
                          <a:latin typeface="+mn-lt"/>
                          <a:ea typeface="+mn-ea"/>
                          <a:cs typeface="+mn-cs"/>
                        </a:rPr>
                        <a:t>10</a:t>
                      </a:r>
                    </a:p>
                  </a:txBody>
                  <a:tcPr marT="45726" marB="45726"/>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tx</a:t>
                      </a:r>
                      <a:endParaRPr lang="en-US" sz="1600" kern="1200" dirty="0">
                        <a:solidFill>
                          <a:schemeClr val="dk1"/>
                        </a:solidFill>
                        <a:latin typeface="+mn-lt"/>
                        <a:ea typeface="+mn-ea"/>
                        <a:cs typeface="+mn-cs"/>
                      </a:endParaRPr>
                    </a:p>
                  </a:txBody>
                  <a:tcPr marT="45726" marB="45726"/>
                </a:tc>
                <a:tc>
                  <a:txBody>
                    <a:bodyPr/>
                    <a:lstStyle/>
                    <a:p>
                      <a:r>
                        <a:rPr lang="en-US" sz="1600" kern="1200" dirty="0">
                          <a:solidFill>
                            <a:schemeClr val="dk1"/>
                          </a:solidFill>
                          <a:latin typeface="+mn-lt"/>
                          <a:ea typeface="+mn-ea"/>
                          <a:cs typeface="+mn-cs"/>
                        </a:rPr>
                        <a:t>Provides programmatic and declarative transaction management.</a:t>
                      </a:r>
                    </a:p>
                  </a:txBody>
                  <a:tcPr marT="45726" marB="45726"/>
                </a:tc>
                <a:extLst>
                  <a:ext uri="{0D108BD9-81ED-4DB2-BD59-A6C34878D82A}">
                    <a16:rowId xmlns:a16="http://schemas.microsoft.com/office/drawing/2014/main" val="10006"/>
                  </a:ext>
                </a:extLst>
              </a:tr>
              <a:tr h="370887">
                <a:tc>
                  <a:txBody>
                    <a:bodyPr/>
                    <a:lstStyle/>
                    <a:p>
                      <a:r>
                        <a:rPr lang="en-US" sz="1600" kern="1200" dirty="0">
                          <a:solidFill>
                            <a:schemeClr val="dk1"/>
                          </a:solidFill>
                          <a:latin typeface="+mn-lt"/>
                          <a:ea typeface="+mn-ea"/>
                          <a:cs typeface="+mn-cs"/>
                        </a:rPr>
                        <a:t>11</a:t>
                      </a:r>
                    </a:p>
                  </a:txBody>
                  <a:tcPr marT="45726" marB="45726"/>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jms</a:t>
                      </a:r>
                      <a:endParaRPr lang="en-US" sz="1600" kern="1200" dirty="0">
                        <a:solidFill>
                          <a:schemeClr val="dk1"/>
                        </a:solidFill>
                        <a:latin typeface="+mn-lt"/>
                        <a:ea typeface="+mn-ea"/>
                        <a:cs typeface="+mn-cs"/>
                      </a:endParaRPr>
                    </a:p>
                  </a:txBody>
                  <a:tcPr marT="45726" marB="45726"/>
                </a:tc>
                <a:tc>
                  <a:txBody>
                    <a:bodyPr/>
                    <a:lstStyle/>
                    <a:p>
                      <a:r>
                        <a:rPr lang="en-US" sz="1600" kern="1200" dirty="0">
                          <a:solidFill>
                            <a:schemeClr val="dk1"/>
                          </a:solidFill>
                          <a:latin typeface="+mn-lt"/>
                          <a:ea typeface="+mn-ea"/>
                          <a:cs typeface="+mn-cs"/>
                        </a:rPr>
                        <a:t>Contains features for producing and consuming messages.</a:t>
                      </a:r>
                    </a:p>
                  </a:txBody>
                  <a:tcPr marT="45726" marB="4572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2584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83AB-77B3-4652-8495-6DC6C000D590}"/>
              </a:ext>
            </a:extLst>
          </p:cNvPr>
          <p:cNvSpPr>
            <a:spLocks noGrp="1"/>
          </p:cNvSpPr>
          <p:nvPr>
            <p:ph type="title"/>
          </p:nvPr>
        </p:nvSpPr>
        <p:spPr/>
        <p:txBody>
          <a:bodyPr/>
          <a:lstStyle/>
          <a:p>
            <a:r>
              <a:rPr lang="en-US" dirty="0"/>
              <a:t>Using </a:t>
            </a:r>
            <a:r>
              <a:rPr lang="en-US" dirty="0" err="1"/>
              <a:t>RowMapper</a:t>
            </a:r>
            <a:endParaRPr lang="en-IN" dirty="0"/>
          </a:p>
        </p:txBody>
      </p:sp>
      <p:sp>
        <p:nvSpPr>
          <p:cNvPr id="4" name="Text Box 2">
            <a:extLst>
              <a:ext uri="{FF2B5EF4-FFF2-40B4-BE49-F238E27FC236}">
                <a16:creationId xmlns:a16="http://schemas.microsoft.com/office/drawing/2014/main" id="{F0EC1713-F0E9-44BC-8C08-472FE19BF158}"/>
              </a:ext>
            </a:extLst>
          </p:cNvPr>
          <p:cNvSpPr txBox="1">
            <a:spLocks noChangeArrowheads="1"/>
          </p:cNvSpPr>
          <p:nvPr/>
        </p:nvSpPr>
        <p:spPr bwMode="auto">
          <a:xfrm>
            <a:off x="395785" y="1443941"/>
            <a:ext cx="10846443" cy="5259388"/>
          </a:xfrm>
          <a:prstGeom prst="rect">
            <a:avLst/>
          </a:prstGeom>
          <a:noFill/>
          <a:ln w="9525">
            <a:noFill/>
            <a:round/>
            <a:headEnd/>
            <a:tailEnd/>
          </a:ln>
        </p:spPr>
        <p:txBody>
          <a:bodyPr lIns="90000" tIns="46800" rIns="90000" bIns="46800"/>
          <a:lstStyle/>
          <a:p>
            <a:pPr algn="l">
              <a:defRPr/>
            </a:pPr>
            <a:r>
              <a:rPr lang="en-US" sz="1600" dirty="0">
                <a:solidFill>
                  <a:schemeClr val="tx1"/>
                </a:solidFill>
                <a:latin typeface="+mn-lt"/>
              </a:rPr>
              <a:t>Configuration in XML…</a:t>
            </a:r>
          </a:p>
          <a:p>
            <a:pPr algn="l">
              <a:defRPr/>
            </a:pPr>
            <a:r>
              <a:rPr lang="en-US" sz="1600" dirty="0">
                <a:solidFill>
                  <a:schemeClr val="tx1"/>
                </a:solidFill>
                <a:latin typeface="Arial Narrow" pitchFamily="34" charset="0"/>
              </a:rPr>
              <a:t>&lt;bean id=</a:t>
            </a:r>
            <a:r>
              <a:rPr lang="en-US" sz="1600" i="1" dirty="0">
                <a:solidFill>
                  <a:schemeClr val="tx1"/>
                </a:solidFill>
                <a:latin typeface="Arial Narrow" pitchFamily="34" charset="0"/>
              </a:rPr>
              <a:t>“</a:t>
            </a:r>
            <a:r>
              <a:rPr lang="en-US" sz="1600" b="1" i="1" dirty="0" err="1">
                <a:solidFill>
                  <a:schemeClr val="tx1"/>
                </a:solidFill>
                <a:latin typeface="Arial Narrow" pitchFamily="34" charset="0"/>
              </a:rPr>
              <a:t>simpleTemplateDS</a:t>
            </a:r>
            <a:r>
              <a:rPr lang="en-US" sz="1600" i="1" dirty="0">
                <a:solidFill>
                  <a:schemeClr val="tx1"/>
                </a:solidFill>
                <a:latin typeface="Arial Narrow" pitchFamily="34" charset="0"/>
              </a:rPr>
              <a:t>“ </a:t>
            </a:r>
            <a:r>
              <a:rPr lang="en-US" sz="1600" dirty="0">
                <a:solidFill>
                  <a:schemeClr val="tx1"/>
                </a:solidFill>
                <a:latin typeface="Arial Narrow" pitchFamily="34" charset="0"/>
              </a:rPr>
              <a:t>  		class=</a:t>
            </a:r>
            <a:r>
              <a:rPr lang="en-US" sz="1600" i="1" dirty="0">
                <a:solidFill>
                  <a:schemeClr val="tx1"/>
                </a:solidFill>
                <a:latin typeface="Arial Narrow" pitchFamily="34" charset="0"/>
              </a:rPr>
              <a:t>"</a:t>
            </a:r>
            <a:r>
              <a:rPr lang="en-US" sz="1600" i="1" dirty="0" err="1">
                <a:solidFill>
                  <a:schemeClr val="tx1"/>
                </a:solidFill>
                <a:latin typeface="Arial Narrow" pitchFamily="34" charset="0"/>
              </a:rPr>
              <a:t>org.springframework.jdbc.core.simple.SimpleJdbcTemplate</a:t>
            </a:r>
            <a:r>
              <a:rPr lang="en-US" sz="1600" i="1" dirty="0">
                <a:solidFill>
                  <a:schemeClr val="tx1"/>
                </a:solidFill>
                <a:latin typeface="Arial Narrow" pitchFamily="34" charset="0"/>
              </a:rPr>
              <a:t>"&gt;</a:t>
            </a:r>
          </a:p>
          <a:p>
            <a:pPr algn="l">
              <a:defRPr/>
            </a:pPr>
            <a:r>
              <a:rPr lang="en-US" sz="1600" dirty="0">
                <a:solidFill>
                  <a:schemeClr val="tx1"/>
                </a:solidFill>
                <a:latin typeface="Arial Narrow" pitchFamily="34" charset="0"/>
              </a:rPr>
              <a:t>   	&lt;!-- It does not have property to set </a:t>
            </a:r>
            <a:r>
              <a:rPr lang="en-US" sz="1600" dirty="0" err="1">
                <a:solidFill>
                  <a:schemeClr val="tx1"/>
                </a:solidFill>
                <a:latin typeface="Arial Narrow" pitchFamily="34" charset="0"/>
              </a:rPr>
              <a:t>DataSource</a:t>
            </a:r>
            <a:r>
              <a:rPr lang="en-US" sz="1600" dirty="0">
                <a:solidFill>
                  <a:schemeClr val="tx1"/>
                </a:solidFill>
                <a:latin typeface="Arial Narrow" pitchFamily="34" charset="0"/>
              </a:rPr>
              <a:t>.  It has a constructor --&gt;</a:t>
            </a:r>
          </a:p>
          <a:p>
            <a:pPr algn="l">
              <a:defRPr/>
            </a:pPr>
            <a:r>
              <a:rPr lang="en-US" sz="1600" dirty="0">
                <a:solidFill>
                  <a:schemeClr val="tx1"/>
                </a:solidFill>
                <a:latin typeface="Arial Narrow" pitchFamily="34" charset="0"/>
              </a:rPr>
              <a:t>   	&lt;constructor-</a:t>
            </a:r>
            <a:r>
              <a:rPr lang="en-US" sz="1600" dirty="0" err="1">
                <a:solidFill>
                  <a:schemeClr val="tx1"/>
                </a:solidFill>
                <a:latin typeface="Arial Narrow" pitchFamily="34" charset="0"/>
              </a:rPr>
              <a:t>arg</a:t>
            </a:r>
            <a:r>
              <a:rPr lang="en-US" sz="1600" dirty="0">
                <a:solidFill>
                  <a:schemeClr val="tx1"/>
                </a:solidFill>
                <a:latin typeface="Arial Narrow" pitchFamily="34" charset="0"/>
              </a:rPr>
              <a:t>&gt;</a:t>
            </a:r>
          </a:p>
          <a:p>
            <a:pPr algn="l">
              <a:defRPr/>
            </a:pPr>
            <a:r>
              <a:rPr lang="en-US" sz="1600" dirty="0">
                <a:solidFill>
                  <a:schemeClr val="tx1"/>
                </a:solidFill>
                <a:latin typeface="Arial Narrow" pitchFamily="34" charset="0"/>
              </a:rPr>
              <a:t>   		&lt;ref bean=</a:t>
            </a:r>
            <a:r>
              <a:rPr lang="en-US" sz="1600" i="1" dirty="0">
                <a:solidFill>
                  <a:schemeClr val="tx1"/>
                </a:solidFill>
                <a:latin typeface="Arial Narrow" pitchFamily="34" charset="0"/>
              </a:rPr>
              <a:t>"</a:t>
            </a:r>
            <a:r>
              <a:rPr lang="en-US" sz="1600" b="1" i="1" dirty="0" err="1">
                <a:solidFill>
                  <a:schemeClr val="tx1"/>
                </a:solidFill>
                <a:latin typeface="Arial Narrow" pitchFamily="34" charset="0"/>
              </a:rPr>
              <a:t>ds</a:t>
            </a:r>
            <a:r>
              <a:rPr lang="en-US" sz="1600" i="1" dirty="0">
                <a:solidFill>
                  <a:schemeClr val="tx1"/>
                </a:solidFill>
                <a:latin typeface="Arial Narrow" pitchFamily="34" charset="0"/>
              </a:rPr>
              <a:t>"/&gt; &lt;!– Reference to </a:t>
            </a:r>
            <a:r>
              <a:rPr lang="en-US" sz="1600" i="1" dirty="0" err="1">
                <a:solidFill>
                  <a:schemeClr val="tx1"/>
                </a:solidFill>
                <a:latin typeface="Arial Narrow" pitchFamily="34" charset="0"/>
              </a:rPr>
              <a:t>DriverManager</a:t>
            </a:r>
            <a:r>
              <a:rPr lang="en-US" sz="1600" i="1" dirty="0">
                <a:solidFill>
                  <a:schemeClr val="tx1"/>
                </a:solidFill>
                <a:latin typeface="Arial Narrow" pitchFamily="34" charset="0"/>
              </a:rPr>
              <a:t> Bean --&gt;</a:t>
            </a:r>
          </a:p>
          <a:p>
            <a:pPr algn="l">
              <a:defRPr/>
            </a:pPr>
            <a:r>
              <a:rPr lang="en-US" sz="1600" dirty="0">
                <a:solidFill>
                  <a:schemeClr val="tx1"/>
                </a:solidFill>
                <a:latin typeface="Arial Narrow" pitchFamily="34" charset="0"/>
              </a:rPr>
              <a:t>   	&lt;/constructor-</a:t>
            </a:r>
            <a:r>
              <a:rPr lang="en-US" sz="1600" dirty="0" err="1">
                <a:solidFill>
                  <a:schemeClr val="tx1"/>
                </a:solidFill>
                <a:latin typeface="Arial Narrow" pitchFamily="34" charset="0"/>
              </a:rPr>
              <a:t>arg</a:t>
            </a:r>
            <a:r>
              <a:rPr lang="en-US" sz="1600" dirty="0">
                <a:solidFill>
                  <a:schemeClr val="tx1"/>
                </a:solidFill>
                <a:latin typeface="Arial Narrow" pitchFamily="34" charset="0"/>
              </a:rPr>
              <a:t>&gt;</a:t>
            </a:r>
          </a:p>
          <a:p>
            <a:pPr algn="l">
              <a:defRPr/>
            </a:pPr>
            <a:r>
              <a:rPr lang="en-US" sz="1600" dirty="0">
                <a:solidFill>
                  <a:schemeClr val="tx1"/>
                </a:solidFill>
                <a:latin typeface="Arial Narrow" pitchFamily="34" charset="0"/>
              </a:rPr>
              <a:t>&lt;/bean&gt;</a:t>
            </a:r>
            <a:endParaRPr lang="en-GB" sz="1600" dirty="0">
              <a:solidFill>
                <a:schemeClr val="tx1"/>
              </a:solidFill>
              <a:latin typeface="Arial Narrow" pitchFamily="34" charset="0"/>
            </a:endParaRPr>
          </a:p>
          <a:p>
            <a:pPr algn="l">
              <a:defRPr/>
            </a:pPr>
            <a:endParaRPr lang="en-US" sz="1600" dirty="0">
              <a:solidFill>
                <a:schemeClr val="tx1"/>
              </a:solidFill>
              <a:latin typeface="Arial Narrow" pitchFamily="34" charset="0"/>
            </a:endParaRPr>
          </a:p>
          <a:p>
            <a:pPr algn="l">
              <a:defRPr/>
            </a:pPr>
            <a:endParaRPr lang="en-US" sz="1600" dirty="0">
              <a:solidFill>
                <a:schemeClr val="tx1"/>
              </a:solidFill>
              <a:latin typeface="Arial Narrow" pitchFamily="34" charset="0"/>
            </a:endParaRPr>
          </a:p>
          <a:p>
            <a:pPr algn="l">
              <a:defRPr/>
            </a:pPr>
            <a:r>
              <a:rPr lang="en-US" sz="1600" dirty="0">
                <a:solidFill>
                  <a:schemeClr val="tx1"/>
                </a:solidFill>
                <a:latin typeface="+mn-lt"/>
              </a:rPr>
              <a:t>Creating </a:t>
            </a:r>
            <a:r>
              <a:rPr lang="en-US" sz="1600" dirty="0" err="1">
                <a:solidFill>
                  <a:schemeClr val="tx1"/>
                </a:solidFill>
                <a:latin typeface="+mn-lt"/>
              </a:rPr>
              <a:t>mapper</a:t>
            </a:r>
            <a:r>
              <a:rPr lang="en-US" sz="1600" dirty="0">
                <a:solidFill>
                  <a:schemeClr val="tx1"/>
                </a:solidFill>
                <a:latin typeface="+mn-lt"/>
              </a:rPr>
              <a:t> for domain object…</a:t>
            </a:r>
          </a:p>
          <a:p>
            <a:pPr algn="l">
              <a:defRPr/>
            </a:pPr>
            <a:r>
              <a:rPr lang="en-US" sz="1600" dirty="0" err="1">
                <a:solidFill>
                  <a:schemeClr val="tx1"/>
                </a:solidFill>
                <a:latin typeface="Arial Narrow" pitchFamily="34" charset="0"/>
              </a:rPr>
              <a:t>ParameterizedRowMapper</a:t>
            </a:r>
            <a:r>
              <a:rPr lang="en-US" sz="1600" dirty="0">
                <a:solidFill>
                  <a:schemeClr val="tx1"/>
                </a:solidFill>
                <a:latin typeface="Arial Narrow" pitchFamily="34" charset="0"/>
              </a:rPr>
              <a:t>&lt;</a:t>
            </a:r>
            <a:r>
              <a:rPr lang="en-US" sz="1600" dirty="0" err="1">
                <a:solidFill>
                  <a:schemeClr val="tx1"/>
                </a:solidFill>
                <a:latin typeface="Arial Narrow" pitchFamily="34" charset="0"/>
              </a:rPr>
              <a:t>EmpPojo</a:t>
            </a:r>
            <a:r>
              <a:rPr lang="en-US" sz="1600" dirty="0">
                <a:solidFill>
                  <a:schemeClr val="tx1"/>
                </a:solidFill>
                <a:latin typeface="Arial Narrow" pitchFamily="34" charset="0"/>
              </a:rPr>
              <a:t>&gt; </a:t>
            </a:r>
            <a:r>
              <a:rPr lang="en-US" sz="1600" dirty="0" err="1">
                <a:solidFill>
                  <a:schemeClr val="tx1"/>
                </a:solidFill>
                <a:latin typeface="Arial Narrow" pitchFamily="34" charset="0"/>
              </a:rPr>
              <a:t>mapper</a:t>
            </a:r>
            <a:r>
              <a:rPr lang="en-US" sz="1600" dirty="0">
                <a:solidFill>
                  <a:schemeClr val="tx1"/>
                </a:solidFill>
                <a:latin typeface="Arial Narrow" pitchFamily="34" charset="0"/>
              </a:rPr>
              <a:t> = new </a:t>
            </a:r>
            <a:r>
              <a:rPr lang="en-US" sz="1600" dirty="0" err="1">
                <a:solidFill>
                  <a:schemeClr val="tx1"/>
                </a:solidFill>
                <a:latin typeface="Arial Narrow" pitchFamily="34" charset="0"/>
              </a:rPr>
              <a:t>ParameterizedRowMapper</a:t>
            </a:r>
            <a:r>
              <a:rPr lang="en-US" sz="1600" dirty="0">
                <a:solidFill>
                  <a:schemeClr val="tx1"/>
                </a:solidFill>
                <a:latin typeface="Arial Narrow" pitchFamily="34" charset="0"/>
              </a:rPr>
              <a:t>&lt;</a:t>
            </a:r>
            <a:r>
              <a:rPr lang="en-US" sz="1600" dirty="0" err="1">
                <a:solidFill>
                  <a:schemeClr val="tx1"/>
                </a:solidFill>
                <a:latin typeface="Arial Narrow" pitchFamily="34" charset="0"/>
              </a:rPr>
              <a:t>EmpPojo</a:t>
            </a:r>
            <a:r>
              <a:rPr lang="en-US" sz="1600" dirty="0">
                <a:solidFill>
                  <a:schemeClr val="tx1"/>
                </a:solidFill>
                <a:latin typeface="Arial Narrow" pitchFamily="34" charset="0"/>
              </a:rPr>
              <a:t>&gt;(){</a:t>
            </a:r>
          </a:p>
          <a:p>
            <a:pPr algn="l">
              <a:defRPr/>
            </a:pPr>
            <a:endParaRPr lang="en-US" sz="1600" dirty="0">
              <a:solidFill>
                <a:schemeClr val="tx1"/>
              </a:solidFill>
              <a:latin typeface="Arial Narrow" pitchFamily="34" charset="0"/>
            </a:endParaRPr>
          </a:p>
          <a:p>
            <a:pPr lvl="1" algn="l">
              <a:defRPr/>
            </a:pPr>
            <a:r>
              <a:rPr lang="en-US" sz="1600" dirty="0">
                <a:solidFill>
                  <a:schemeClr val="tx1"/>
                </a:solidFill>
                <a:latin typeface="Arial Narrow" pitchFamily="34" charset="0"/>
              </a:rPr>
              <a:t>public </a:t>
            </a:r>
            <a:r>
              <a:rPr lang="en-US" sz="1600" dirty="0" err="1">
                <a:solidFill>
                  <a:schemeClr val="tx1"/>
                </a:solidFill>
                <a:latin typeface="Arial Narrow" pitchFamily="34" charset="0"/>
              </a:rPr>
              <a:t>EmpPojo</a:t>
            </a:r>
            <a:r>
              <a:rPr lang="en-US" sz="1600" dirty="0">
                <a:solidFill>
                  <a:schemeClr val="tx1"/>
                </a:solidFill>
                <a:latin typeface="Arial Narrow" pitchFamily="34" charset="0"/>
              </a:rPr>
              <a:t> </a:t>
            </a:r>
            <a:r>
              <a:rPr lang="en-US" sz="1600" b="1" dirty="0" err="1">
                <a:solidFill>
                  <a:schemeClr val="tx1"/>
                </a:solidFill>
                <a:latin typeface="Arial Narrow" pitchFamily="34" charset="0"/>
              </a:rPr>
              <a:t>mapRow</a:t>
            </a:r>
            <a:r>
              <a:rPr lang="en-US" sz="1600" dirty="0">
                <a:solidFill>
                  <a:schemeClr val="tx1"/>
                </a:solidFill>
                <a:latin typeface="Arial Narrow" pitchFamily="34" charset="0"/>
              </a:rPr>
              <a:t>(</a:t>
            </a:r>
            <a:r>
              <a:rPr lang="en-US" sz="1600" dirty="0" err="1">
                <a:solidFill>
                  <a:schemeClr val="tx1"/>
                </a:solidFill>
                <a:latin typeface="Arial Narrow" pitchFamily="34" charset="0"/>
              </a:rPr>
              <a:t>ResultSet</a:t>
            </a:r>
            <a:r>
              <a:rPr lang="en-US" sz="1600" dirty="0">
                <a:solidFill>
                  <a:schemeClr val="tx1"/>
                </a:solidFill>
                <a:latin typeface="Arial Narrow" pitchFamily="34" charset="0"/>
              </a:rPr>
              <a:t> </a:t>
            </a:r>
            <a:r>
              <a:rPr lang="en-US" sz="1600" dirty="0" err="1">
                <a:solidFill>
                  <a:schemeClr val="tx1"/>
                </a:solidFill>
                <a:latin typeface="Arial Narrow" pitchFamily="34" charset="0"/>
              </a:rPr>
              <a:t>rs</a:t>
            </a:r>
            <a:r>
              <a:rPr lang="en-US" sz="1600" dirty="0">
                <a:solidFill>
                  <a:schemeClr val="tx1"/>
                </a:solidFill>
                <a:latin typeface="Arial Narrow" pitchFamily="34" charset="0"/>
              </a:rPr>
              <a:t>, </a:t>
            </a:r>
            <a:r>
              <a:rPr lang="en-US" sz="1600" dirty="0" err="1">
                <a:solidFill>
                  <a:schemeClr val="tx1"/>
                </a:solidFill>
                <a:latin typeface="Arial Narrow" pitchFamily="34" charset="0"/>
              </a:rPr>
              <a:t>int</a:t>
            </a:r>
            <a:r>
              <a:rPr lang="en-US" sz="1600" dirty="0">
                <a:solidFill>
                  <a:schemeClr val="tx1"/>
                </a:solidFill>
                <a:latin typeface="Arial Narrow" pitchFamily="34" charset="0"/>
              </a:rPr>
              <a:t> </a:t>
            </a:r>
            <a:r>
              <a:rPr lang="en-US" sz="1600" dirty="0" err="1">
                <a:solidFill>
                  <a:schemeClr val="tx1"/>
                </a:solidFill>
                <a:latin typeface="Arial Narrow" pitchFamily="34" charset="0"/>
              </a:rPr>
              <a:t>rowNum</a:t>
            </a:r>
            <a:r>
              <a:rPr lang="en-US" sz="1600" dirty="0">
                <a:solidFill>
                  <a:schemeClr val="tx1"/>
                </a:solidFill>
                <a:latin typeface="Arial Narrow" pitchFamily="34" charset="0"/>
              </a:rPr>
              <a:t>) throws </a:t>
            </a:r>
            <a:r>
              <a:rPr lang="en-US" sz="1600" dirty="0" err="1">
                <a:solidFill>
                  <a:schemeClr val="tx1"/>
                </a:solidFill>
                <a:latin typeface="Arial Narrow" pitchFamily="34" charset="0"/>
              </a:rPr>
              <a:t>SQLException</a:t>
            </a:r>
            <a:r>
              <a:rPr lang="en-US" sz="1600" dirty="0">
                <a:solidFill>
                  <a:schemeClr val="tx1"/>
                </a:solidFill>
                <a:latin typeface="Arial Narrow" pitchFamily="34" charset="0"/>
              </a:rPr>
              <a:t>{</a:t>
            </a:r>
          </a:p>
          <a:p>
            <a:pPr lvl="2" algn="l">
              <a:defRPr/>
            </a:pPr>
            <a:r>
              <a:rPr lang="en-US" sz="1600" dirty="0" err="1">
                <a:solidFill>
                  <a:schemeClr val="tx1"/>
                </a:solidFill>
                <a:latin typeface="Arial Narrow" pitchFamily="34" charset="0"/>
              </a:rPr>
              <a:t>EmpPojo</a:t>
            </a:r>
            <a:r>
              <a:rPr lang="en-US" sz="1600" dirty="0">
                <a:solidFill>
                  <a:schemeClr val="tx1"/>
                </a:solidFill>
                <a:latin typeface="Arial Narrow" pitchFamily="34" charset="0"/>
              </a:rPr>
              <a:t> </a:t>
            </a:r>
            <a:r>
              <a:rPr lang="en-US" sz="1600" dirty="0" err="1">
                <a:solidFill>
                  <a:schemeClr val="tx1"/>
                </a:solidFill>
                <a:latin typeface="Arial Narrow" pitchFamily="34" charset="0"/>
              </a:rPr>
              <a:t>emp</a:t>
            </a:r>
            <a:r>
              <a:rPr lang="en-US" sz="1600" dirty="0">
                <a:solidFill>
                  <a:schemeClr val="tx1"/>
                </a:solidFill>
                <a:latin typeface="Arial Narrow" pitchFamily="34" charset="0"/>
              </a:rPr>
              <a:t> = new </a:t>
            </a:r>
            <a:r>
              <a:rPr lang="en-US" sz="1600" dirty="0" err="1">
                <a:solidFill>
                  <a:schemeClr val="tx1"/>
                </a:solidFill>
                <a:latin typeface="Arial Narrow" pitchFamily="34" charset="0"/>
              </a:rPr>
              <a:t>EmpPojo</a:t>
            </a:r>
            <a:r>
              <a:rPr lang="en-US" sz="1600" dirty="0">
                <a:solidFill>
                  <a:schemeClr val="tx1"/>
                </a:solidFill>
                <a:latin typeface="Arial Narrow" pitchFamily="34" charset="0"/>
              </a:rPr>
              <a:t>();</a:t>
            </a:r>
          </a:p>
          <a:p>
            <a:pPr lvl="3" algn="l">
              <a:defRPr/>
            </a:pPr>
            <a:r>
              <a:rPr lang="en-US" sz="1600" dirty="0" err="1">
                <a:solidFill>
                  <a:schemeClr val="tx1"/>
                </a:solidFill>
                <a:latin typeface="Arial Narrow" pitchFamily="34" charset="0"/>
              </a:rPr>
              <a:t>emp.setEmpNo</a:t>
            </a:r>
            <a:r>
              <a:rPr lang="en-US" sz="1600" dirty="0">
                <a:solidFill>
                  <a:schemeClr val="tx1"/>
                </a:solidFill>
                <a:latin typeface="Arial Narrow" pitchFamily="34" charset="0"/>
              </a:rPr>
              <a:t>(</a:t>
            </a:r>
            <a:r>
              <a:rPr lang="en-US" sz="1600" dirty="0" err="1">
                <a:solidFill>
                  <a:schemeClr val="tx1"/>
                </a:solidFill>
                <a:latin typeface="Arial Narrow" pitchFamily="34" charset="0"/>
              </a:rPr>
              <a:t>rs.getInt</a:t>
            </a:r>
            <a:r>
              <a:rPr lang="en-US" sz="1600" dirty="0">
                <a:solidFill>
                  <a:schemeClr val="tx1"/>
                </a:solidFill>
                <a:latin typeface="Arial Narrow" pitchFamily="34" charset="0"/>
              </a:rPr>
              <a:t>("EMPNO"));</a:t>
            </a:r>
          </a:p>
          <a:p>
            <a:pPr lvl="3" algn="l">
              <a:defRPr/>
            </a:pPr>
            <a:r>
              <a:rPr lang="en-US" sz="1600" dirty="0" err="1">
                <a:solidFill>
                  <a:schemeClr val="tx1"/>
                </a:solidFill>
                <a:latin typeface="Arial Narrow" pitchFamily="34" charset="0"/>
              </a:rPr>
              <a:t>emp.setEmpNm</a:t>
            </a:r>
            <a:r>
              <a:rPr lang="en-US" sz="1600" dirty="0">
                <a:solidFill>
                  <a:schemeClr val="tx1"/>
                </a:solidFill>
                <a:latin typeface="Arial Narrow" pitchFamily="34" charset="0"/>
              </a:rPr>
              <a:t>(</a:t>
            </a:r>
            <a:r>
              <a:rPr lang="en-US" sz="1600" dirty="0" err="1">
                <a:solidFill>
                  <a:schemeClr val="tx1"/>
                </a:solidFill>
                <a:latin typeface="Arial Narrow" pitchFamily="34" charset="0"/>
              </a:rPr>
              <a:t>rs.getString</a:t>
            </a:r>
            <a:r>
              <a:rPr lang="en-US" sz="1600" dirty="0">
                <a:solidFill>
                  <a:schemeClr val="tx1"/>
                </a:solidFill>
                <a:latin typeface="Arial Narrow" pitchFamily="34" charset="0"/>
              </a:rPr>
              <a:t>("ENAME"));</a:t>
            </a:r>
          </a:p>
          <a:p>
            <a:pPr lvl="3" algn="l">
              <a:defRPr/>
            </a:pPr>
            <a:r>
              <a:rPr lang="en-US" sz="1600" dirty="0" err="1">
                <a:solidFill>
                  <a:schemeClr val="tx1"/>
                </a:solidFill>
                <a:latin typeface="Arial Narrow" pitchFamily="34" charset="0"/>
              </a:rPr>
              <a:t>emp.setEmpSal</a:t>
            </a:r>
            <a:r>
              <a:rPr lang="en-US" sz="1600" dirty="0">
                <a:solidFill>
                  <a:schemeClr val="tx1"/>
                </a:solidFill>
                <a:latin typeface="Arial Narrow" pitchFamily="34" charset="0"/>
              </a:rPr>
              <a:t>(</a:t>
            </a:r>
            <a:r>
              <a:rPr lang="en-US" sz="1600" dirty="0" err="1">
                <a:solidFill>
                  <a:schemeClr val="tx1"/>
                </a:solidFill>
                <a:latin typeface="Arial Narrow" pitchFamily="34" charset="0"/>
              </a:rPr>
              <a:t>rs.getFloat</a:t>
            </a:r>
            <a:r>
              <a:rPr lang="en-US" sz="1600" dirty="0">
                <a:solidFill>
                  <a:schemeClr val="tx1"/>
                </a:solidFill>
                <a:latin typeface="Arial Narrow" pitchFamily="34" charset="0"/>
              </a:rPr>
              <a:t>("SAL"));</a:t>
            </a:r>
          </a:p>
          <a:p>
            <a:pPr lvl="2" algn="l">
              <a:defRPr/>
            </a:pPr>
            <a:r>
              <a:rPr lang="en-US" sz="1600" dirty="0">
                <a:solidFill>
                  <a:schemeClr val="tx1"/>
                </a:solidFill>
                <a:latin typeface="Arial Narrow" pitchFamily="34" charset="0"/>
              </a:rPr>
              <a:t>return </a:t>
            </a:r>
            <a:r>
              <a:rPr lang="en-US" sz="1600" dirty="0" err="1">
                <a:solidFill>
                  <a:schemeClr val="tx1"/>
                </a:solidFill>
                <a:latin typeface="Arial Narrow" pitchFamily="34" charset="0"/>
              </a:rPr>
              <a:t>emp</a:t>
            </a:r>
            <a:r>
              <a:rPr lang="en-US" sz="1600" dirty="0">
                <a:solidFill>
                  <a:schemeClr val="tx1"/>
                </a:solidFill>
                <a:latin typeface="Arial Narrow" pitchFamily="34" charset="0"/>
              </a:rPr>
              <a:t>;</a:t>
            </a:r>
          </a:p>
          <a:p>
            <a:pPr lvl="1" algn="l">
              <a:defRPr/>
            </a:pPr>
            <a:r>
              <a:rPr lang="en-US" sz="1600" dirty="0">
                <a:solidFill>
                  <a:schemeClr val="tx1"/>
                </a:solidFill>
                <a:latin typeface="Arial Narrow" pitchFamily="34" charset="0"/>
              </a:rPr>
              <a:t>}</a:t>
            </a:r>
          </a:p>
          <a:p>
            <a:pPr algn="l">
              <a:defRPr/>
            </a:pPr>
            <a:r>
              <a:rPr lang="en-US" sz="16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p:txBody>
      </p:sp>
    </p:spTree>
    <p:extLst>
      <p:ext uri="{BB962C8B-B14F-4D97-AF65-F5344CB8AC3E}">
        <p14:creationId xmlns:p14="http://schemas.microsoft.com/office/powerpoint/2010/main" val="105070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849B-E978-440C-9BA4-EC410396D264}"/>
              </a:ext>
            </a:extLst>
          </p:cNvPr>
          <p:cNvSpPr>
            <a:spLocks noGrp="1"/>
          </p:cNvSpPr>
          <p:nvPr>
            <p:ph type="title"/>
          </p:nvPr>
        </p:nvSpPr>
        <p:spPr/>
        <p:txBody>
          <a:bodyPr/>
          <a:lstStyle/>
          <a:p>
            <a:r>
              <a:rPr lang="en-US" dirty="0"/>
              <a:t>Using </a:t>
            </a:r>
            <a:r>
              <a:rPr lang="en-US" dirty="0" err="1"/>
              <a:t>SimpleJDBCTemplate</a:t>
            </a:r>
            <a:endParaRPr lang="en-IN" dirty="0"/>
          </a:p>
        </p:txBody>
      </p:sp>
      <p:sp>
        <p:nvSpPr>
          <p:cNvPr id="4" name="Text Box 2">
            <a:extLst>
              <a:ext uri="{FF2B5EF4-FFF2-40B4-BE49-F238E27FC236}">
                <a16:creationId xmlns:a16="http://schemas.microsoft.com/office/drawing/2014/main" id="{DB3FD598-926B-47F1-820D-279827ED599A}"/>
              </a:ext>
            </a:extLst>
          </p:cNvPr>
          <p:cNvSpPr txBox="1">
            <a:spLocks noChangeArrowheads="1"/>
          </p:cNvSpPr>
          <p:nvPr/>
        </p:nvSpPr>
        <p:spPr bwMode="auto">
          <a:xfrm>
            <a:off x="380999" y="1504708"/>
            <a:ext cx="11008489" cy="3553429"/>
          </a:xfrm>
          <a:prstGeom prst="rect">
            <a:avLst/>
          </a:prstGeom>
          <a:noFill/>
          <a:ln w="9525">
            <a:noFill/>
            <a:round/>
            <a:headEnd/>
            <a:tailEnd/>
          </a:ln>
        </p:spPr>
        <p:txBody>
          <a:bodyPr lIns="90000" tIns="46800" rIns="90000" bIns="46800"/>
          <a:lstStyle/>
          <a:p>
            <a:pPr algn="l">
              <a:defRPr/>
            </a:pPr>
            <a:r>
              <a:rPr lang="en-US" dirty="0">
                <a:solidFill>
                  <a:schemeClr val="tx1"/>
                </a:solidFill>
                <a:latin typeface="+mn-lt"/>
              </a:rPr>
              <a:t>Get reference to </a:t>
            </a:r>
            <a:r>
              <a:rPr lang="en-US" dirty="0" err="1">
                <a:solidFill>
                  <a:schemeClr val="tx1"/>
                </a:solidFill>
                <a:latin typeface="+mn-lt"/>
              </a:rPr>
              <a:t>SimpleJdbcTemplate</a:t>
            </a:r>
            <a:r>
              <a:rPr lang="en-US" dirty="0">
                <a:solidFill>
                  <a:schemeClr val="tx1"/>
                </a:solidFill>
                <a:latin typeface="+mn-lt"/>
              </a:rPr>
              <a:t>…</a:t>
            </a:r>
          </a:p>
          <a:p>
            <a:pPr algn="l">
              <a:defRPr/>
            </a:pPr>
            <a:r>
              <a:rPr lang="en-US" sz="1800" dirty="0" err="1">
                <a:solidFill>
                  <a:schemeClr val="tx1"/>
                </a:solidFill>
                <a:latin typeface="Arial Narrow" pitchFamily="34" charset="0"/>
              </a:rPr>
              <a:t>SimpleJdbcTemplate</a:t>
            </a:r>
            <a:r>
              <a:rPr lang="en-US" sz="1800" dirty="0">
                <a:solidFill>
                  <a:schemeClr val="tx1"/>
                </a:solidFill>
                <a:latin typeface="Arial Narrow" pitchFamily="34" charset="0"/>
              </a:rPr>
              <a:t> </a:t>
            </a:r>
            <a:r>
              <a:rPr lang="en-US" sz="1800" dirty="0" err="1">
                <a:solidFill>
                  <a:schemeClr val="tx1"/>
                </a:solidFill>
                <a:latin typeface="Arial Narrow" pitchFamily="34" charset="0"/>
              </a:rPr>
              <a:t>simpleDS</a:t>
            </a:r>
            <a:r>
              <a:rPr lang="en-US" sz="1800" dirty="0">
                <a:solidFill>
                  <a:schemeClr val="tx1"/>
                </a:solidFill>
                <a:latin typeface="Arial Narrow" pitchFamily="34" charset="0"/>
              </a:rPr>
              <a:t> = (</a:t>
            </a:r>
            <a:r>
              <a:rPr lang="en-US" sz="1800" dirty="0" err="1">
                <a:solidFill>
                  <a:schemeClr val="tx1"/>
                </a:solidFill>
                <a:latin typeface="Arial Narrow" pitchFamily="34" charset="0"/>
              </a:rPr>
              <a:t>SimpleJdbcTemplate</a:t>
            </a:r>
            <a:r>
              <a:rPr lang="en-US" sz="1800" dirty="0">
                <a:solidFill>
                  <a:schemeClr val="tx1"/>
                </a:solidFill>
                <a:latin typeface="Arial Narrow" pitchFamily="34" charset="0"/>
              </a:rPr>
              <a:t>)</a:t>
            </a:r>
            <a:r>
              <a:rPr lang="en-US" sz="1800" dirty="0" err="1">
                <a:solidFill>
                  <a:schemeClr val="tx1"/>
                </a:solidFill>
                <a:latin typeface="Arial Narrow" pitchFamily="34" charset="0"/>
              </a:rPr>
              <a:t>beanFact.getBean</a:t>
            </a:r>
            <a:r>
              <a:rPr lang="en-US" sz="1800" dirty="0">
                <a:solidFill>
                  <a:schemeClr val="tx1"/>
                </a:solidFill>
                <a:latin typeface="Arial Narrow" pitchFamily="34" charset="0"/>
              </a:rPr>
              <a:t>("</a:t>
            </a:r>
            <a:r>
              <a:rPr lang="en-US" sz="1800" b="1" i="1" dirty="0" err="1">
                <a:solidFill>
                  <a:schemeClr val="tx1"/>
                </a:solidFill>
                <a:latin typeface="Arial Narrow" pitchFamily="34" charset="0"/>
              </a:rPr>
              <a:t>simpleTemplateDS</a:t>
            </a:r>
            <a:r>
              <a:rPr lang="en-US" sz="1800" b="1" i="1" dirty="0">
                <a:solidFill>
                  <a:schemeClr val="tx1"/>
                </a:solidFill>
                <a:latin typeface="Arial Narrow" pitchFamily="34" charset="0"/>
              </a:rPr>
              <a:t> </a:t>
            </a:r>
            <a:r>
              <a:rPr lang="en-US" sz="18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defRPr/>
            </a:pPr>
            <a:endParaRPr lang="en-US" sz="1800" dirty="0">
              <a:solidFill>
                <a:schemeClr val="tx1"/>
              </a:solidFill>
              <a:latin typeface="Arial Narrow" pitchFamily="34" charset="0"/>
            </a:endParaRPr>
          </a:p>
          <a:p>
            <a:pPr algn="l">
              <a:defRPr/>
            </a:pPr>
            <a:r>
              <a:rPr lang="en-US" dirty="0">
                <a:solidFill>
                  <a:schemeClr val="tx1"/>
                </a:solidFill>
                <a:latin typeface="+mn-lt"/>
              </a:rPr>
              <a:t>Get a single customized object…</a:t>
            </a:r>
          </a:p>
          <a:p>
            <a:pPr algn="l">
              <a:defRPr/>
            </a:pPr>
            <a:r>
              <a:rPr lang="en-US" sz="1800" dirty="0">
                <a:solidFill>
                  <a:schemeClr val="tx1"/>
                </a:solidFill>
                <a:latin typeface="Arial Narrow" pitchFamily="34" charset="0"/>
              </a:rPr>
              <a:t>	String query = "Select EMPNO, ENAME, SAL from EMP where EMPNO=?";</a:t>
            </a: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EmpPojo</a:t>
            </a:r>
            <a:r>
              <a:rPr lang="en-US" sz="1800" dirty="0">
                <a:solidFill>
                  <a:schemeClr val="tx1"/>
                </a:solidFill>
                <a:latin typeface="Arial Narrow" pitchFamily="34" charset="0"/>
              </a:rPr>
              <a:t> </a:t>
            </a:r>
            <a:r>
              <a:rPr lang="en-US" sz="1800" dirty="0" err="1">
                <a:solidFill>
                  <a:schemeClr val="tx1"/>
                </a:solidFill>
                <a:latin typeface="Arial Narrow" pitchFamily="34" charset="0"/>
              </a:rPr>
              <a:t>emp</a:t>
            </a:r>
            <a:r>
              <a:rPr lang="en-US" sz="1800" dirty="0">
                <a:solidFill>
                  <a:schemeClr val="tx1"/>
                </a:solidFill>
                <a:latin typeface="Arial Narrow" pitchFamily="34" charset="0"/>
              </a:rPr>
              <a:t> = </a:t>
            </a:r>
            <a:r>
              <a:rPr lang="en-US" sz="1800" dirty="0" err="1">
                <a:solidFill>
                  <a:schemeClr val="tx1"/>
                </a:solidFill>
                <a:latin typeface="Arial Narrow" pitchFamily="34" charset="0"/>
              </a:rPr>
              <a:t>simpleDS.</a:t>
            </a:r>
            <a:r>
              <a:rPr lang="en-US" sz="1800" b="1" dirty="0" err="1">
                <a:solidFill>
                  <a:schemeClr val="tx1"/>
                </a:solidFill>
                <a:latin typeface="Arial Narrow" pitchFamily="34" charset="0"/>
              </a:rPr>
              <a:t>queryForObject</a:t>
            </a:r>
            <a:r>
              <a:rPr lang="en-US" sz="1800" dirty="0">
                <a:solidFill>
                  <a:schemeClr val="tx1"/>
                </a:solidFill>
                <a:latin typeface="Arial Narrow" pitchFamily="34" charset="0"/>
              </a:rPr>
              <a:t>(query, </a:t>
            </a:r>
            <a:r>
              <a:rPr lang="en-US" sz="1800" b="1" dirty="0" err="1">
                <a:solidFill>
                  <a:schemeClr val="tx1"/>
                </a:solidFill>
                <a:latin typeface="Arial Narrow" pitchFamily="34" charset="0"/>
              </a:rPr>
              <a:t>mapper</a:t>
            </a:r>
            <a:r>
              <a:rPr lang="en-US" sz="1800" dirty="0">
                <a:solidFill>
                  <a:schemeClr val="tx1"/>
                </a:solidFill>
                <a:latin typeface="Arial Narrow" pitchFamily="34" charset="0"/>
              </a:rPr>
              <a:t>, 7521);</a:t>
            </a:r>
          </a:p>
          <a:p>
            <a:pPr algn="l">
              <a:defRPr/>
            </a:pPr>
            <a:endParaRPr lang="en-US" sz="1800" dirty="0">
              <a:solidFill>
                <a:schemeClr val="tx1"/>
              </a:solidFill>
              <a:latin typeface="Arial Narrow" pitchFamily="34" charset="0"/>
            </a:endParaRPr>
          </a:p>
          <a:p>
            <a:pPr algn="l">
              <a:defRPr/>
            </a:pPr>
            <a:endParaRPr lang="en-US" sz="1800" dirty="0">
              <a:solidFill>
                <a:schemeClr val="tx1"/>
              </a:solidFill>
              <a:latin typeface="Arial Narrow" pitchFamily="34" charset="0"/>
            </a:endParaRPr>
          </a:p>
          <a:p>
            <a:pPr algn="l">
              <a:defRPr/>
            </a:pPr>
            <a:r>
              <a:rPr lang="en-US" dirty="0">
                <a:solidFill>
                  <a:schemeClr val="tx1"/>
                </a:solidFill>
                <a:latin typeface="+mn-lt"/>
              </a:rPr>
              <a:t>Get a list of customized objects…</a:t>
            </a:r>
          </a:p>
          <a:p>
            <a:pPr algn="l">
              <a:defRPr/>
            </a:pPr>
            <a:r>
              <a:rPr lang="en-US" sz="1800" dirty="0">
                <a:solidFill>
                  <a:schemeClr val="tx1"/>
                </a:solidFill>
                <a:latin typeface="Arial Narrow" pitchFamily="34" charset="0"/>
              </a:rPr>
              <a:t>	String query="Select EMPNO, ENAME, SAL from EMP";</a:t>
            </a:r>
          </a:p>
          <a:p>
            <a:pPr algn="l">
              <a:defRPr/>
            </a:pPr>
            <a:r>
              <a:rPr lang="en-US" sz="1800" dirty="0">
                <a:solidFill>
                  <a:schemeClr val="tx1"/>
                </a:solidFill>
                <a:latin typeface="Arial Narrow" pitchFamily="34" charset="0"/>
              </a:rPr>
              <a:t>	List&lt;Map&lt;String, Object&gt;&gt; list = </a:t>
            </a:r>
            <a:r>
              <a:rPr lang="en-US" sz="1800" dirty="0" err="1">
                <a:solidFill>
                  <a:schemeClr val="tx1"/>
                </a:solidFill>
                <a:latin typeface="Arial Narrow" pitchFamily="34" charset="0"/>
              </a:rPr>
              <a:t>simpleDS.</a:t>
            </a:r>
            <a:r>
              <a:rPr lang="en-US" sz="1800" b="1" dirty="0" err="1">
                <a:solidFill>
                  <a:schemeClr val="tx1"/>
                </a:solidFill>
                <a:latin typeface="Arial Narrow" pitchFamily="34" charset="0"/>
              </a:rPr>
              <a:t>queryForList</a:t>
            </a:r>
            <a:r>
              <a:rPr lang="en-US" sz="1800" dirty="0">
                <a:solidFill>
                  <a:schemeClr val="tx1"/>
                </a:solidFill>
                <a:latin typeface="Arial Narrow" pitchFamily="34" charset="0"/>
              </a:rPr>
              <a:t>(query, </a:t>
            </a:r>
            <a:r>
              <a:rPr lang="en-US" sz="1800" b="1" dirty="0" err="1">
                <a:solidFill>
                  <a:schemeClr val="tx1"/>
                </a:solidFill>
                <a:latin typeface="Arial Narrow" pitchFamily="34" charset="0"/>
              </a:rPr>
              <a:t>mapper</a:t>
            </a:r>
            <a:r>
              <a:rPr lang="en-US" sz="1800" dirty="0">
                <a:solidFill>
                  <a:schemeClr val="tx1"/>
                </a:solidFill>
                <a:latin typeface="Arial Narrow" pitchFamily="34" charset="0"/>
              </a:rPr>
              <a:t>, new Object[] {});</a:t>
            </a:r>
          </a:p>
          <a:p>
            <a:pPr algn="l">
              <a:defRPr/>
            </a:pPr>
            <a:endParaRPr lang="en-US" sz="1800" dirty="0">
              <a:solidFill>
                <a:schemeClr val="tx1"/>
              </a:solidFill>
              <a:latin typeface="Arial Narrow" pitchFamily="34" charset="0"/>
            </a:endParaRPr>
          </a:p>
        </p:txBody>
      </p:sp>
    </p:spTree>
    <p:extLst>
      <p:ext uri="{BB962C8B-B14F-4D97-AF65-F5344CB8AC3E}">
        <p14:creationId xmlns:p14="http://schemas.microsoft.com/office/powerpoint/2010/main" val="249997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DD56-F569-4341-A594-05939612FCFE}"/>
              </a:ext>
            </a:extLst>
          </p:cNvPr>
          <p:cNvSpPr>
            <a:spLocks noGrp="1"/>
          </p:cNvSpPr>
          <p:nvPr>
            <p:ph type="title"/>
          </p:nvPr>
        </p:nvSpPr>
        <p:spPr/>
        <p:txBody>
          <a:bodyPr/>
          <a:lstStyle/>
          <a:p>
            <a:r>
              <a:rPr lang="en-US" dirty="0"/>
              <a:t>Using </a:t>
            </a:r>
            <a:r>
              <a:rPr lang="en-US" dirty="0" err="1"/>
              <a:t>SimpleJDBCCall</a:t>
            </a:r>
            <a:endParaRPr lang="en-IN" dirty="0"/>
          </a:p>
        </p:txBody>
      </p:sp>
      <p:sp>
        <p:nvSpPr>
          <p:cNvPr id="5" name="Text Box 2">
            <a:extLst>
              <a:ext uri="{FF2B5EF4-FFF2-40B4-BE49-F238E27FC236}">
                <a16:creationId xmlns:a16="http://schemas.microsoft.com/office/drawing/2014/main" id="{1EB1471F-4BB0-47C0-A21C-3CD83F2289FD}"/>
              </a:ext>
            </a:extLst>
          </p:cNvPr>
          <p:cNvSpPr txBox="1">
            <a:spLocks noChangeArrowheads="1"/>
          </p:cNvSpPr>
          <p:nvPr/>
        </p:nvSpPr>
        <p:spPr bwMode="auto">
          <a:xfrm>
            <a:off x="395785" y="1504709"/>
            <a:ext cx="9095456" cy="2338086"/>
          </a:xfrm>
          <a:prstGeom prst="rect">
            <a:avLst/>
          </a:prstGeom>
          <a:noFill/>
          <a:ln w="9525">
            <a:noFill/>
            <a:round/>
            <a:headEnd/>
            <a:tailEnd/>
          </a:ln>
        </p:spPr>
        <p:txBody>
          <a:bodyPr lIns="90000" tIns="46800" rIns="90000" bIns="46800"/>
          <a:lstStyle/>
          <a:p>
            <a:pPr algn="l">
              <a:defRPr/>
            </a:pPr>
            <a:r>
              <a:rPr lang="en-US" dirty="0" err="1">
                <a:solidFill>
                  <a:schemeClr val="tx1"/>
                </a:solidFill>
                <a:latin typeface="+mn-lt"/>
              </a:rPr>
              <a:t>CreateSimpleJdbcCall</a:t>
            </a:r>
            <a:r>
              <a:rPr lang="en-US" dirty="0">
                <a:solidFill>
                  <a:schemeClr val="tx1"/>
                </a:solidFill>
                <a:latin typeface="+mn-lt"/>
              </a:rPr>
              <a:t>…</a:t>
            </a:r>
            <a:endParaRPr lang="en-US" sz="1800" dirty="0">
              <a:solidFill>
                <a:schemeClr val="tx1"/>
              </a:solidFill>
              <a:latin typeface="Arial Narrow" pitchFamily="34" charset="0"/>
            </a:endParaRP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SimpleJdbcCall</a:t>
            </a:r>
            <a:r>
              <a:rPr lang="en-US" sz="1800" dirty="0">
                <a:solidFill>
                  <a:schemeClr val="tx1"/>
                </a:solidFill>
                <a:latin typeface="Arial Narrow" pitchFamily="34" charset="0"/>
              </a:rPr>
              <a:t> </a:t>
            </a:r>
            <a:r>
              <a:rPr lang="en-US" sz="1800" dirty="0" err="1">
                <a:solidFill>
                  <a:schemeClr val="tx1"/>
                </a:solidFill>
                <a:latin typeface="Arial Narrow" pitchFamily="34" charset="0"/>
              </a:rPr>
              <a:t>procCall</a:t>
            </a:r>
            <a:r>
              <a:rPr lang="en-US" sz="1800" dirty="0">
                <a:solidFill>
                  <a:schemeClr val="tx1"/>
                </a:solidFill>
                <a:latin typeface="Arial Narrow" pitchFamily="34" charset="0"/>
              </a:rPr>
              <a:t> = new </a:t>
            </a:r>
            <a:r>
              <a:rPr lang="en-US" sz="1800" dirty="0" err="1">
                <a:solidFill>
                  <a:schemeClr val="tx1"/>
                </a:solidFill>
                <a:latin typeface="Arial Narrow" pitchFamily="34" charset="0"/>
              </a:rPr>
              <a:t>SimpleJdbcCall</a:t>
            </a:r>
            <a:r>
              <a:rPr lang="en-US" sz="1800" dirty="0">
                <a:solidFill>
                  <a:schemeClr val="tx1"/>
                </a:solidFill>
                <a:latin typeface="Arial Narrow" pitchFamily="34" charset="0"/>
              </a:rPr>
              <a:t>(</a:t>
            </a:r>
            <a:r>
              <a:rPr lang="en-US" sz="1800" dirty="0" err="1">
                <a:solidFill>
                  <a:schemeClr val="tx1"/>
                </a:solidFill>
                <a:latin typeface="Arial Narrow" pitchFamily="34" charset="0"/>
              </a:rPr>
              <a:t>ds</a:t>
            </a:r>
            <a:r>
              <a:rPr lang="en-US" sz="1800" dirty="0">
                <a:solidFill>
                  <a:schemeClr val="tx1"/>
                </a:solidFill>
                <a:latin typeface="Arial Narrow" pitchFamily="34" charset="0"/>
              </a:rPr>
              <a:t>).</a:t>
            </a:r>
            <a:r>
              <a:rPr lang="en-US" sz="1800" dirty="0" err="1">
                <a:solidFill>
                  <a:schemeClr val="tx1"/>
                </a:solidFill>
                <a:latin typeface="Arial Narrow" pitchFamily="34" charset="0"/>
              </a:rPr>
              <a:t>withProcedureName</a:t>
            </a:r>
            <a:r>
              <a:rPr lang="en-US" sz="1800" dirty="0">
                <a:solidFill>
                  <a:schemeClr val="tx1"/>
                </a:solidFill>
                <a:latin typeface="Arial Narrow" pitchFamily="34" charset="0"/>
              </a:rPr>
              <a:t>("</a:t>
            </a:r>
            <a:r>
              <a:rPr lang="en-US" sz="1800" dirty="0" err="1">
                <a:solidFill>
                  <a:schemeClr val="tx1"/>
                </a:solidFill>
                <a:latin typeface="Arial Narrow" pitchFamily="34" charset="0"/>
              </a:rPr>
              <a:t>procMaxEmpNo</a:t>
            </a:r>
            <a:r>
              <a:rPr lang="en-US" sz="18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defRPr/>
            </a:pPr>
            <a:r>
              <a:rPr lang="en-US" sz="1800" dirty="0">
                <a:solidFill>
                  <a:schemeClr val="tx1"/>
                </a:solidFill>
                <a:latin typeface="Arial Narrow" pitchFamily="34" charset="0"/>
              </a:rPr>
              <a:t>	Map&lt;String, Object&gt; out = </a:t>
            </a:r>
            <a:r>
              <a:rPr lang="en-US" sz="1800" dirty="0" err="1">
                <a:solidFill>
                  <a:schemeClr val="tx1"/>
                </a:solidFill>
                <a:latin typeface="Arial Narrow" pitchFamily="34" charset="0"/>
              </a:rPr>
              <a:t>procReadEmployee.</a:t>
            </a:r>
            <a:r>
              <a:rPr lang="en-US" sz="1800" b="1" dirty="0" err="1">
                <a:solidFill>
                  <a:schemeClr val="tx1"/>
                </a:solidFill>
                <a:latin typeface="Arial Narrow" pitchFamily="34" charset="0"/>
              </a:rPr>
              <a:t>execute</a:t>
            </a:r>
            <a:r>
              <a:rPr lang="en-US" sz="1800" b="1" dirty="0">
                <a:solidFill>
                  <a:schemeClr val="tx1"/>
                </a:solidFill>
                <a:latin typeface="Arial Narrow" pitchFamily="34" charset="0"/>
              </a:rPr>
              <a:t>()</a:t>
            </a:r>
            <a:r>
              <a:rPr lang="en-US" sz="1800" dirty="0">
                <a:solidFill>
                  <a:schemeClr val="tx1"/>
                </a:solidFill>
                <a:latin typeface="Arial Narrow" pitchFamily="34" charset="0"/>
              </a:rPr>
              <a:t>;</a:t>
            </a:r>
          </a:p>
          <a:p>
            <a:pPr algn="l">
              <a:defRPr/>
            </a:pPr>
            <a:endParaRPr lang="en-US" sz="1800" dirty="0">
              <a:solidFill>
                <a:schemeClr val="tx1"/>
              </a:solidFill>
              <a:latin typeface="Arial Narrow" pitchFamily="34" charset="0"/>
            </a:endParaRPr>
          </a:p>
          <a:p>
            <a:pPr algn="l">
              <a:defRPr/>
            </a:pPr>
            <a:r>
              <a:rPr lang="en-US" sz="1800" dirty="0">
                <a:solidFill>
                  <a:schemeClr val="tx1"/>
                </a:solidFill>
                <a:latin typeface="Arial Narrow" pitchFamily="34" charset="0"/>
              </a:rPr>
              <a:t>	</a:t>
            </a:r>
            <a:r>
              <a:rPr lang="en-US" sz="1800" dirty="0" err="1">
                <a:solidFill>
                  <a:schemeClr val="tx1"/>
                </a:solidFill>
                <a:latin typeface="Arial Narrow" pitchFamily="34" charset="0"/>
              </a:rPr>
              <a:t>BigDecimal</a:t>
            </a:r>
            <a:r>
              <a:rPr lang="en-US" sz="1800" dirty="0">
                <a:solidFill>
                  <a:schemeClr val="tx1"/>
                </a:solidFill>
                <a:latin typeface="Arial Narrow" pitchFamily="34" charset="0"/>
              </a:rPr>
              <a:t> </a:t>
            </a:r>
            <a:r>
              <a:rPr lang="en-US" sz="1800" dirty="0" err="1">
                <a:solidFill>
                  <a:schemeClr val="tx1"/>
                </a:solidFill>
                <a:latin typeface="Arial Narrow" pitchFamily="34" charset="0"/>
              </a:rPr>
              <a:t>bd</a:t>
            </a:r>
            <a:r>
              <a:rPr lang="en-US" sz="1800" dirty="0">
                <a:solidFill>
                  <a:schemeClr val="tx1"/>
                </a:solidFill>
                <a:latin typeface="Arial Narrow" pitchFamily="34" charset="0"/>
              </a:rPr>
              <a:t> = (</a:t>
            </a:r>
            <a:r>
              <a:rPr lang="en-US" sz="1800" dirty="0" err="1">
                <a:solidFill>
                  <a:schemeClr val="tx1"/>
                </a:solidFill>
                <a:latin typeface="Arial Narrow" pitchFamily="34" charset="0"/>
              </a:rPr>
              <a:t>BigDecimal</a:t>
            </a:r>
            <a:r>
              <a:rPr lang="en-US" sz="1800" dirty="0">
                <a:solidFill>
                  <a:schemeClr val="tx1"/>
                </a:solidFill>
                <a:latin typeface="Arial Narrow" pitchFamily="34" charset="0"/>
              </a:rPr>
              <a:t>) </a:t>
            </a:r>
            <a:r>
              <a:rPr lang="en-US" sz="1800" dirty="0" err="1">
                <a:solidFill>
                  <a:schemeClr val="tx1"/>
                </a:solidFill>
                <a:latin typeface="Arial Narrow" pitchFamily="34" charset="0"/>
              </a:rPr>
              <a:t>out.get</a:t>
            </a:r>
            <a:r>
              <a:rPr lang="en-US" sz="1800" dirty="0">
                <a:solidFill>
                  <a:schemeClr val="tx1"/>
                </a:solidFill>
                <a:latin typeface="Arial Narrow" pitchFamily="34" charset="0"/>
              </a:rPr>
              <a:t>("MAXENO");</a:t>
            </a:r>
          </a:p>
        </p:txBody>
      </p:sp>
    </p:spTree>
    <p:extLst>
      <p:ext uri="{BB962C8B-B14F-4D97-AF65-F5344CB8AC3E}">
        <p14:creationId xmlns:p14="http://schemas.microsoft.com/office/powerpoint/2010/main" val="2155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07E1-149F-4892-8085-A161631CF017}"/>
              </a:ext>
            </a:extLst>
          </p:cNvPr>
          <p:cNvSpPr>
            <a:spLocks noGrp="1"/>
          </p:cNvSpPr>
          <p:nvPr>
            <p:ph type="title"/>
          </p:nvPr>
        </p:nvSpPr>
        <p:spPr/>
        <p:txBody>
          <a:bodyPr/>
          <a:lstStyle/>
          <a:p>
            <a:r>
              <a:rPr lang="en-US" dirty="0"/>
              <a:t>Spring ORM: Integration with Hibernate</a:t>
            </a:r>
            <a:endParaRPr lang="en-IN" dirty="0"/>
          </a:p>
        </p:txBody>
      </p:sp>
      <p:sp>
        <p:nvSpPr>
          <p:cNvPr id="4" name="Text Box 2">
            <a:extLst>
              <a:ext uri="{FF2B5EF4-FFF2-40B4-BE49-F238E27FC236}">
                <a16:creationId xmlns:a16="http://schemas.microsoft.com/office/drawing/2014/main" id="{25BEB832-1FF5-47B0-B697-66AF470385E2}"/>
              </a:ext>
            </a:extLst>
          </p:cNvPr>
          <p:cNvSpPr txBox="1">
            <a:spLocks noChangeArrowheads="1"/>
          </p:cNvSpPr>
          <p:nvPr/>
        </p:nvSpPr>
        <p:spPr bwMode="auto">
          <a:xfrm>
            <a:off x="381000" y="1412110"/>
            <a:ext cx="11397018" cy="3588153"/>
          </a:xfrm>
          <a:prstGeom prst="rect">
            <a:avLst/>
          </a:prstGeom>
          <a:noFill/>
          <a:ln w="9525">
            <a:noFill/>
            <a:round/>
            <a:headEnd/>
            <a:tailEnd/>
          </a:ln>
        </p:spPr>
        <p:txBody>
          <a:bodyPr lIns="90000" tIns="46800" rIns="90000" bIns="46800"/>
          <a:lstStyle/>
          <a:p>
            <a:pPr algn="just">
              <a:defRPr/>
            </a:pPr>
            <a:r>
              <a:rPr lang="en-US" b="1" dirty="0">
                <a:solidFill>
                  <a:schemeClr val="tx1"/>
                </a:solidFill>
                <a:latin typeface="+mn-lt"/>
              </a:rPr>
              <a:t>Why Spring-Hibernate integration?</a:t>
            </a:r>
          </a:p>
          <a:p>
            <a:pPr algn="just">
              <a:buFont typeface="Arial" pitchFamily="34" charset="0"/>
              <a:buChar char="•"/>
              <a:defRPr/>
            </a:pPr>
            <a:r>
              <a:rPr lang="en-US" dirty="0"/>
              <a:t>  </a:t>
            </a:r>
            <a:r>
              <a:rPr lang="en-US" dirty="0">
                <a:solidFill>
                  <a:schemeClr val="tx1"/>
                </a:solidFill>
                <a:latin typeface="+mn-lt"/>
              </a:rPr>
              <a:t>Spring JDBC is a JDBC wrapper.  Does not provide all ORM facilities.</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t>  </a:t>
            </a:r>
            <a:r>
              <a:rPr lang="en-US" dirty="0">
                <a:solidFill>
                  <a:schemeClr val="tx1"/>
                </a:solidFill>
                <a:latin typeface="+mn-lt"/>
              </a:rPr>
              <a:t>Hibernate is one of the finest ORM and most widely used tool till date.  It is complete JPA compliant.</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t>  </a:t>
            </a:r>
            <a:r>
              <a:rPr lang="en-US" dirty="0">
                <a:solidFill>
                  <a:schemeClr val="tx1"/>
                </a:solidFill>
                <a:latin typeface="+mn-lt"/>
              </a:rPr>
              <a:t>Spring does not compete with Hibernate.  Instead, Spring has library classes to integrate and thus harness power of Hibernate.</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t>  </a:t>
            </a:r>
            <a:r>
              <a:rPr lang="en-US" dirty="0">
                <a:solidFill>
                  <a:schemeClr val="tx1"/>
                </a:solidFill>
                <a:latin typeface="+mn-lt"/>
              </a:rPr>
              <a:t>Though Spring integrates with Hibernate still can use its own transaction support</a:t>
            </a:r>
            <a:r>
              <a:rPr lang="en-US" dirty="0"/>
              <a:t>.</a:t>
            </a:r>
          </a:p>
          <a:p>
            <a:pPr algn="just">
              <a:buFont typeface="Arial" pitchFamily="34" charset="0"/>
              <a:buChar char="•"/>
              <a:defRPr/>
            </a:pPr>
            <a:endParaRPr lang="en-US" dirty="0">
              <a:solidFill>
                <a:schemeClr val="tx1"/>
              </a:solidFill>
              <a:latin typeface="+mn-lt"/>
            </a:endParaRPr>
          </a:p>
          <a:p>
            <a:pPr algn="just">
              <a:buFont typeface="Arial" pitchFamily="34" charset="0"/>
              <a:buChar char="•"/>
              <a:defRPr/>
            </a:pPr>
            <a:r>
              <a:rPr lang="en-US" dirty="0">
                <a:solidFill>
                  <a:schemeClr val="tx1"/>
                </a:solidFill>
                <a:latin typeface="+mn-lt"/>
              </a:rPr>
              <a:t>   Spring framework can inject Dependency of </a:t>
            </a:r>
            <a:r>
              <a:rPr lang="en-US" dirty="0" err="1">
                <a:solidFill>
                  <a:schemeClr val="tx1"/>
                </a:solidFill>
                <a:latin typeface="+mn-lt"/>
              </a:rPr>
              <a:t>SessionFactory</a:t>
            </a:r>
            <a:r>
              <a:rPr lang="en-US" dirty="0">
                <a:solidFill>
                  <a:schemeClr val="tx1"/>
                </a:solidFill>
                <a:latin typeface="+mn-lt"/>
              </a:rPr>
              <a:t> (A hibernate object to provide sessions to client).using its own feature- DI.  Spring also has </a:t>
            </a:r>
            <a:r>
              <a:rPr lang="en-US" dirty="0" err="1">
                <a:solidFill>
                  <a:schemeClr val="tx1"/>
                </a:solidFill>
                <a:latin typeface="+mn-lt"/>
              </a:rPr>
              <a:t>HibernateTemplate</a:t>
            </a:r>
            <a:r>
              <a:rPr lang="en-US" dirty="0">
                <a:solidFill>
                  <a:schemeClr val="tx1"/>
                </a:solidFill>
                <a:latin typeface="+mn-lt"/>
              </a:rPr>
              <a:t>, </a:t>
            </a:r>
            <a:r>
              <a:rPr lang="en-US" dirty="0" err="1">
                <a:solidFill>
                  <a:schemeClr val="tx1"/>
                </a:solidFill>
                <a:latin typeface="+mn-lt"/>
              </a:rPr>
              <a:t>HibernateDaoSupport</a:t>
            </a:r>
            <a:r>
              <a:rPr lang="en-US" dirty="0">
                <a:solidFill>
                  <a:schemeClr val="tx1"/>
                </a:solidFill>
                <a:latin typeface="+mn-lt"/>
              </a:rPr>
              <a:t> like library support to facilitate integration.</a:t>
            </a:r>
          </a:p>
        </p:txBody>
      </p:sp>
    </p:spTree>
    <p:extLst>
      <p:ext uri="{BB962C8B-B14F-4D97-AF65-F5344CB8AC3E}">
        <p14:creationId xmlns:p14="http://schemas.microsoft.com/office/powerpoint/2010/main" val="31886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7A297FF5-6FD0-4901-A863-54FD9291C3E0}"/>
              </a:ext>
            </a:extLst>
          </p:cNvPr>
          <p:cNvSpPr txBox="1">
            <a:spLocks noChangeArrowheads="1"/>
          </p:cNvSpPr>
          <p:nvPr/>
        </p:nvSpPr>
        <p:spPr bwMode="auto">
          <a:xfrm>
            <a:off x="723901" y="1371600"/>
            <a:ext cx="8458200" cy="5487988"/>
          </a:xfrm>
          <a:prstGeom prst="rect">
            <a:avLst/>
          </a:prstGeom>
          <a:noFill/>
          <a:ln w="9525">
            <a:noFill/>
            <a:round/>
            <a:headEnd/>
            <a:tailEnd/>
          </a:ln>
        </p:spPr>
        <p:txBody>
          <a:bodyPr lIns="90000" tIns="46800" rIns="90000" bIns="46800"/>
          <a:lstStyle/>
          <a:p>
            <a:pPr algn="l">
              <a:defRPr/>
            </a:pPr>
            <a:r>
              <a:rPr lang="en-US" sz="1600" dirty="0"/>
              <a:t>Configuring </a:t>
            </a:r>
            <a:r>
              <a:rPr lang="en-US" sz="1600" dirty="0" err="1"/>
              <a:t>DataSource</a:t>
            </a:r>
            <a:r>
              <a:rPr lang="en-US" sz="1600" dirty="0"/>
              <a:t>…</a:t>
            </a:r>
          </a:p>
          <a:p>
            <a:pPr lvl="1" algn="l">
              <a:defRPr/>
            </a:pPr>
            <a:r>
              <a:rPr lang="en-US" sz="1600" dirty="0">
                <a:latin typeface="Arial Narrow" pitchFamily="34" charset="0"/>
              </a:rPr>
              <a:t>&lt;bean id=</a:t>
            </a:r>
            <a:r>
              <a:rPr lang="en-US" sz="1600" i="1" dirty="0">
                <a:latin typeface="Arial Narrow" pitchFamily="34" charset="0"/>
              </a:rPr>
              <a:t>"</a:t>
            </a:r>
            <a:r>
              <a:rPr lang="en-US" sz="1600" b="1" i="1" dirty="0" err="1">
                <a:latin typeface="Arial Narrow" pitchFamily="34" charset="0"/>
              </a:rPr>
              <a:t>ds</a:t>
            </a:r>
            <a:r>
              <a:rPr lang="en-US" sz="1600" i="1" dirty="0">
                <a:latin typeface="Arial Narrow" pitchFamily="34" charset="0"/>
              </a:rPr>
              <a:t>“  </a:t>
            </a:r>
            <a:r>
              <a:rPr lang="en-US" sz="1600" dirty="0">
                <a:latin typeface="Arial Narrow" pitchFamily="34" charset="0"/>
              </a:rPr>
              <a:t>class=</a:t>
            </a:r>
            <a:r>
              <a:rPr lang="en-US" sz="1600" i="1" dirty="0">
                <a:latin typeface="Arial Narrow" pitchFamily="34" charset="0"/>
              </a:rPr>
              <a:t>"</a:t>
            </a:r>
            <a:r>
              <a:rPr lang="en-US" sz="1600" i="1" dirty="0" err="1">
                <a:latin typeface="Arial Narrow" pitchFamily="34" charset="0"/>
              </a:rPr>
              <a:t>org.springframework.jdbc.datasource.DriverManagerDataSource</a:t>
            </a:r>
            <a:r>
              <a:rPr lang="en-US" sz="1600" i="1" dirty="0">
                <a:latin typeface="Arial Narrow" pitchFamily="34" charset="0"/>
              </a:rPr>
              <a:t>“&gt;</a:t>
            </a:r>
            <a:endParaRPr lang="en-US" sz="1600" i="1" u="sng" dirty="0">
              <a:latin typeface="Arial Narrow" pitchFamily="34" charset="0"/>
            </a:endParaRPr>
          </a:p>
          <a:p>
            <a:pPr lvl="2" algn="l">
              <a:defRPr/>
            </a:pPr>
            <a:r>
              <a:rPr lang="en-US" sz="1600" dirty="0">
                <a:latin typeface="Arial Narrow" pitchFamily="34" charset="0"/>
              </a:rPr>
              <a:t>    &lt;property name=</a:t>
            </a:r>
            <a:r>
              <a:rPr lang="en-US" sz="1600" i="1" dirty="0">
                <a:latin typeface="Arial Narrow" pitchFamily="34" charset="0"/>
              </a:rPr>
              <a:t>"</a:t>
            </a:r>
            <a:r>
              <a:rPr lang="en-US" sz="1600" i="1" dirty="0" err="1">
                <a:latin typeface="Arial Narrow" pitchFamily="34" charset="0"/>
              </a:rPr>
              <a:t>driverClassName</a:t>
            </a:r>
            <a:r>
              <a:rPr lang="en-US" sz="1600" i="1" dirty="0">
                <a:latin typeface="Arial Narrow" pitchFamily="34" charset="0"/>
              </a:rPr>
              <a:t>" value="</a:t>
            </a:r>
            <a:r>
              <a:rPr lang="en-US" sz="1600" i="1" dirty="0" err="1">
                <a:latin typeface="Arial Narrow" pitchFamily="34" charset="0"/>
              </a:rPr>
              <a:t>oracle.jdbc.OracleDriver</a:t>
            </a:r>
            <a:r>
              <a:rPr lang="en-US" sz="1600" i="1" dirty="0">
                <a:latin typeface="Arial Narrow" pitchFamily="34" charset="0"/>
              </a:rPr>
              <a:t>"/&gt;</a:t>
            </a:r>
          </a:p>
          <a:p>
            <a:pPr lvl="2" algn="l">
              <a:defRPr/>
            </a:pPr>
            <a:r>
              <a:rPr lang="en-US" sz="1600" dirty="0">
                <a:latin typeface="Arial Narrow" pitchFamily="34" charset="0"/>
              </a:rPr>
              <a:t>    &lt;property name=</a:t>
            </a:r>
            <a:r>
              <a:rPr lang="en-US" sz="1600" i="1" dirty="0">
                <a:latin typeface="Arial Narrow" pitchFamily="34" charset="0"/>
              </a:rPr>
              <a:t>"</a:t>
            </a:r>
            <a:r>
              <a:rPr lang="en-US" sz="1600" i="1" dirty="0" err="1">
                <a:latin typeface="Arial Narrow" pitchFamily="34" charset="0"/>
              </a:rPr>
              <a:t>url</a:t>
            </a:r>
            <a:r>
              <a:rPr lang="en-US" sz="1600" i="1" dirty="0">
                <a:latin typeface="Arial Narrow" pitchFamily="34" charset="0"/>
              </a:rPr>
              <a:t>" value="</a:t>
            </a:r>
            <a:r>
              <a:rPr lang="en-US" sz="1600" i="1" dirty="0" err="1">
                <a:latin typeface="Arial Narrow" pitchFamily="34" charset="0"/>
              </a:rPr>
              <a:t>jdbc:oracle:thin</a:t>
            </a:r>
            <a:r>
              <a:rPr lang="en-US" sz="1600" i="1" dirty="0">
                <a:latin typeface="Arial Narrow" pitchFamily="34" charset="0"/>
              </a:rPr>
              <a:t>:@localhost:1521:orcl"/&gt;</a:t>
            </a:r>
          </a:p>
          <a:p>
            <a:pPr lvl="2" algn="l">
              <a:defRPr/>
            </a:pPr>
            <a:r>
              <a:rPr lang="en-US" sz="1600" dirty="0">
                <a:latin typeface="Arial Narrow" pitchFamily="34" charset="0"/>
              </a:rPr>
              <a:t>    …………..</a:t>
            </a:r>
            <a:endParaRPr lang="en-US" sz="1600" i="1" dirty="0">
              <a:latin typeface="Arial Narrow" pitchFamily="34" charset="0"/>
            </a:endParaRPr>
          </a:p>
          <a:p>
            <a:pPr lvl="1" algn="l">
              <a:defRPr/>
            </a:pPr>
            <a:r>
              <a:rPr lang="en-US" sz="1600" dirty="0">
                <a:latin typeface="Arial Narrow" pitchFamily="34" charset="0"/>
              </a:rPr>
              <a:t>  &lt;/bean&gt;</a:t>
            </a:r>
          </a:p>
          <a:p>
            <a:pPr algn="l">
              <a:defRPr/>
            </a:pPr>
            <a:r>
              <a:rPr lang="en-US" sz="1600" dirty="0"/>
              <a:t>Configuring Hibernate…</a:t>
            </a:r>
          </a:p>
          <a:p>
            <a:pPr lvl="1" algn="l">
              <a:defRPr/>
            </a:pPr>
            <a:r>
              <a:rPr lang="en-US" sz="1600" dirty="0">
                <a:latin typeface="Arial Narrow" pitchFamily="34" charset="0"/>
              </a:rPr>
              <a:t>&lt;bean id=</a:t>
            </a:r>
            <a:r>
              <a:rPr lang="en-US" sz="1600" i="1" dirty="0">
                <a:latin typeface="Arial Narrow" pitchFamily="34" charset="0"/>
              </a:rPr>
              <a:t>“</a:t>
            </a:r>
            <a:r>
              <a:rPr lang="en-US" sz="1600" b="1" i="1" dirty="0" err="1">
                <a:latin typeface="Arial Narrow" pitchFamily="34" charset="0"/>
              </a:rPr>
              <a:t>sessFactory</a:t>
            </a:r>
            <a:r>
              <a:rPr lang="en-US" sz="1600" i="1" dirty="0">
                <a:latin typeface="Arial Narrow" pitchFamily="34" charset="0"/>
              </a:rPr>
              <a:t>"  	class="org.springframework.orm.hibernate3.LocalSessionFactoryBean"&gt;</a:t>
            </a:r>
          </a:p>
          <a:p>
            <a:pPr lvl="1" algn="l">
              <a:defRPr/>
            </a:pPr>
            <a:r>
              <a:rPr lang="en-US" sz="1600" dirty="0">
                <a:latin typeface="Arial Narrow" pitchFamily="34" charset="0"/>
              </a:rPr>
              <a:t>	&lt;property name=</a:t>
            </a:r>
            <a:r>
              <a:rPr lang="en-US" sz="1600" i="1" dirty="0">
                <a:latin typeface="Arial Narrow" pitchFamily="34" charset="0"/>
              </a:rPr>
              <a:t>"</a:t>
            </a:r>
            <a:r>
              <a:rPr lang="en-US" sz="1600" i="1" dirty="0" err="1">
                <a:latin typeface="Arial Narrow" pitchFamily="34" charset="0"/>
              </a:rPr>
              <a:t>dataSource</a:t>
            </a:r>
            <a:r>
              <a:rPr lang="en-US" sz="1600" i="1" dirty="0">
                <a:latin typeface="Arial Narrow" pitchFamily="34" charset="0"/>
              </a:rPr>
              <a:t>" ref ="</a:t>
            </a:r>
            <a:r>
              <a:rPr lang="en-US" sz="1600" b="1" i="1" dirty="0" err="1">
                <a:latin typeface="Arial Narrow" pitchFamily="34" charset="0"/>
              </a:rPr>
              <a:t>ds</a:t>
            </a:r>
            <a:r>
              <a:rPr lang="en-US" sz="1600" i="1" dirty="0">
                <a:latin typeface="Arial Narrow" pitchFamily="34" charset="0"/>
              </a:rPr>
              <a:t>"/&gt;</a:t>
            </a:r>
          </a:p>
          <a:p>
            <a:pPr lvl="1" algn="l">
              <a:defRPr/>
            </a:pPr>
            <a:r>
              <a:rPr lang="en-US" sz="1600" dirty="0">
                <a:latin typeface="Arial Narrow" pitchFamily="34" charset="0"/>
              </a:rPr>
              <a:t>	</a:t>
            </a:r>
            <a:r>
              <a:rPr lang="en-US" sz="1600" b="1" dirty="0">
                <a:latin typeface="Arial Narrow" pitchFamily="34" charset="0"/>
              </a:rPr>
              <a:t>&lt;property name=</a:t>
            </a:r>
            <a:r>
              <a:rPr lang="en-US" sz="1600" b="1" i="1" dirty="0">
                <a:latin typeface="Arial Narrow" pitchFamily="34" charset="0"/>
              </a:rPr>
              <a:t>"</a:t>
            </a:r>
            <a:r>
              <a:rPr lang="en-US" sz="1600" b="1" i="1" dirty="0" err="1">
                <a:latin typeface="Arial Narrow" pitchFamily="34" charset="0"/>
              </a:rPr>
              <a:t>hibernateProperties</a:t>
            </a:r>
            <a:r>
              <a:rPr lang="en-US" sz="1600" b="1" i="1" dirty="0">
                <a:latin typeface="Arial Narrow" pitchFamily="34" charset="0"/>
              </a:rPr>
              <a:t>"&gt;</a:t>
            </a:r>
          </a:p>
          <a:p>
            <a:pPr lvl="1" algn="l">
              <a:defRPr/>
            </a:pPr>
            <a:r>
              <a:rPr lang="en-US" sz="1600" b="1" dirty="0">
                <a:latin typeface="Arial Narrow" pitchFamily="34" charset="0"/>
              </a:rPr>
              <a:t>		&lt;value&gt;</a:t>
            </a:r>
          </a:p>
          <a:p>
            <a:pPr lvl="1" algn="l">
              <a:defRPr/>
            </a:pPr>
            <a:r>
              <a:rPr lang="en-US" sz="1600" b="1" dirty="0">
                <a:latin typeface="Arial Narrow" pitchFamily="34" charset="0"/>
              </a:rPr>
              <a:t>			</a:t>
            </a:r>
            <a:r>
              <a:rPr lang="en-US" sz="1600" b="1" dirty="0" err="1">
                <a:latin typeface="Arial Narrow" pitchFamily="34" charset="0"/>
              </a:rPr>
              <a:t>hibernate.dialect</a:t>
            </a:r>
            <a:r>
              <a:rPr lang="en-US" sz="1600" b="1" dirty="0">
                <a:latin typeface="Arial Narrow" pitchFamily="34" charset="0"/>
              </a:rPr>
              <a:t>=org.hibernate.dialect.Oracle9Dialect</a:t>
            </a:r>
          </a:p>
          <a:p>
            <a:pPr lvl="1" algn="l">
              <a:defRPr/>
            </a:pPr>
            <a:r>
              <a:rPr lang="en-US" sz="1600" b="1" dirty="0">
                <a:latin typeface="Arial Narrow" pitchFamily="34" charset="0"/>
              </a:rPr>
              <a:t>			hibernate.hbm2ddl.auto=update</a:t>
            </a:r>
          </a:p>
          <a:p>
            <a:pPr lvl="1" algn="l">
              <a:defRPr/>
            </a:pPr>
            <a:r>
              <a:rPr lang="en-US" sz="1600" b="1" dirty="0">
                <a:latin typeface="Arial Narrow" pitchFamily="34" charset="0"/>
              </a:rPr>
              <a:t>			</a:t>
            </a:r>
            <a:r>
              <a:rPr lang="en-US" sz="1600" b="1" dirty="0" err="1">
                <a:latin typeface="Arial Narrow" pitchFamily="34" charset="0"/>
              </a:rPr>
              <a:t>hibernate.show_sql</a:t>
            </a:r>
            <a:r>
              <a:rPr lang="en-US" sz="1600" b="1" dirty="0">
                <a:latin typeface="Arial Narrow" pitchFamily="34" charset="0"/>
              </a:rPr>
              <a:t>=true</a:t>
            </a:r>
          </a:p>
          <a:p>
            <a:pPr lvl="1" algn="l">
              <a:defRPr/>
            </a:pPr>
            <a:r>
              <a:rPr lang="en-US" sz="1600" b="1" dirty="0">
                <a:latin typeface="Arial Narrow" pitchFamily="34" charset="0"/>
              </a:rPr>
              <a:t>		&lt;/value&gt;</a:t>
            </a:r>
          </a:p>
          <a:p>
            <a:pPr lvl="1" algn="l">
              <a:defRPr/>
            </a:pPr>
            <a:r>
              <a:rPr lang="en-US" sz="1600" b="1" dirty="0">
                <a:latin typeface="Arial Narrow" pitchFamily="34" charset="0"/>
              </a:rPr>
              <a:t>	&lt;/property&gt;</a:t>
            </a:r>
          </a:p>
          <a:p>
            <a:pPr lvl="1" algn="l">
              <a:defRPr/>
            </a:pPr>
            <a:r>
              <a:rPr lang="en-US" sz="1600" dirty="0">
                <a:latin typeface="Arial Narrow" pitchFamily="34" charset="0"/>
              </a:rPr>
              <a:t>	</a:t>
            </a:r>
            <a:r>
              <a:rPr lang="en-US" sz="1600" b="1" dirty="0">
                <a:latin typeface="Arial Narrow" pitchFamily="34" charset="0"/>
              </a:rPr>
              <a:t>&lt;property name=</a:t>
            </a:r>
            <a:r>
              <a:rPr lang="en-US" sz="1600" b="1" i="1" dirty="0">
                <a:latin typeface="Arial Narrow" pitchFamily="34" charset="0"/>
              </a:rPr>
              <a:t>"</a:t>
            </a:r>
            <a:r>
              <a:rPr lang="en-US" sz="1600" b="1" i="1" dirty="0" err="1">
                <a:latin typeface="Arial Narrow" pitchFamily="34" charset="0"/>
              </a:rPr>
              <a:t>mappingResources</a:t>
            </a:r>
            <a:r>
              <a:rPr lang="en-US" sz="1600" b="1" i="1" dirty="0">
                <a:latin typeface="Arial Narrow" pitchFamily="34" charset="0"/>
              </a:rPr>
              <a:t>"&gt;</a:t>
            </a:r>
          </a:p>
          <a:p>
            <a:pPr lvl="2" algn="l">
              <a:defRPr/>
            </a:pPr>
            <a:r>
              <a:rPr lang="en-US" sz="1600" b="1" dirty="0">
                <a:latin typeface="Arial Narrow" pitchFamily="34" charset="0"/>
              </a:rPr>
              <a:t>	&lt;list&gt;</a:t>
            </a:r>
          </a:p>
          <a:p>
            <a:pPr lvl="2" algn="l">
              <a:defRPr/>
            </a:pPr>
            <a:r>
              <a:rPr lang="en-US" sz="1600" b="1" dirty="0">
                <a:latin typeface="Arial Narrow" pitchFamily="34" charset="0"/>
              </a:rPr>
              <a:t>      	&lt;value&gt;pack_60_integration\</a:t>
            </a:r>
            <a:r>
              <a:rPr lang="en-US" sz="1600" b="1" dirty="0" err="1">
                <a:latin typeface="Arial Narrow" pitchFamily="34" charset="0"/>
              </a:rPr>
              <a:t>Product.hbm.xml</a:t>
            </a:r>
            <a:r>
              <a:rPr lang="en-US" sz="1600" b="1" dirty="0">
                <a:latin typeface="Arial Narrow" pitchFamily="34" charset="0"/>
              </a:rPr>
              <a:t>&lt;/value&gt;</a:t>
            </a:r>
          </a:p>
          <a:p>
            <a:pPr lvl="2" algn="l">
              <a:defRPr/>
            </a:pPr>
            <a:r>
              <a:rPr lang="en-US" sz="1600" b="1" dirty="0">
                <a:latin typeface="Arial Narrow" pitchFamily="34" charset="0"/>
              </a:rPr>
              <a:t>   	&lt;/list&gt;</a:t>
            </a:r>
          </a:p>
          <a:p>
            <a:pPr lvl="1" algn="l">
              <a:defRPr/>
            </a:pPr>
            <a:r>
              <a:rPr lang="en-US" sz="1600" b="1" dirty="0">
                <a:latin typeface="Arial Narrow" pitchFamily="34" charset="0"/>
              </a:rPr>
              <a:t>	&lt;/property&gt;</a:t>
            </a:r>
          </a:p>
          <a:p>
            <a:pPr lvl="1" algn="l">
              <a:defRPr/>
            </a:pPr>
            <a:r>
              <a:rPr lang="en-US" sz="1600" dirty="0">
                <a:latin typeface="Arial Narrow" pitchFamily="34" charset="0"/>
              </a:rPr>
              <a:t>&lt;/bean&gt;</a:t>
            </a:r>
          </a:p>
          <a:p>
            <a:pPr algn="l">
              <a:defRPr/>
            </a:pPr>
            <a:endParaRPr lang="en-US" dirty="0">
              <a:latin typeface="Arial Narrow" pitchFamily="34" charset="0"/>
            </a:endParaRPr>
          </a:p>
          <a:p>
            <a:pPr algn="l">
              <a:buFont typeface="Arial" pitchFamily="34" charset="0"/>
              <a:buChar char="•"/>
              <a:defRPr/>
            </a:pPr>
            <a:endParaRPr lang="en-US" dirty="0"/>
          </a:p>
          <a:p>
            <a:pPr lvl="1" algn="l">
              <a:defRPr/>
            </a:pPr>
            <a:endParaRPr lang="en-US" dirty="0"/>
          </a:p>
        </p:txBody>
      </p:sp>
      <p:cxnSp>
        <p:nvCxnSpPr>
          <p:cNvPr id="124933" name="Straight Arrow Connector 5">
            <a:extLst>
              <a:ext uri="{FF2B5EF4-FFF2-40B4-BE49-F238E27FC236}">
                <a16:creationId xmlns:a16="http://schemas.microsoft.com/office/drawing/2014/main" id="{A7DEDED5-F11D-4794-AA83-D9E88B6FA679}"/>
              </a:ext>
            </a:extLst>
          </p:cNvPr>
          <p:cNvCxnSpPr>
            <a:cxnSpLocks noChangeShapeType="1"/>
          </p:cNvCxnSpPr>
          <p:nvPr/>
        </p:nvCxnSpPr>
        <p:spPr bwMode="auto">
          <a:xfrm>
            <a:off x="2286000" y="1829519"/>
            <a:ext cx="1915610" cy="15994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4934" name="Line Callout 1 6">
            <a:extLst>
              <a:ext uri="{FF2B5EF4-FFF2-40B4-BE49-F238E27FC236}">
                <a16:creationId xmlns:a16="http://schemas.microsoft.com/office/drawing/2014/main" id="{6EA4872C-455B-4C6C-A739-CC13C1B711E8}"/>
              </a:ext>
            </a:extLst>
          </p:cNvPr>
          <p:cNvSpPr>
            <a:spLocks/>
          </p:cNvSpPr>
          <p:nvPr/>
        </p:nvSpPr>
        <p:spPr bwMode="auto">
          <a:xfrm>
            <a:off x="9001285" y="3399802"/>
            <a:ext cx="2667000" cy="609600"/>
          </a:xfrm>
          <a:prstGeom prst="borderCallout1">
            <a:avLst>
              <a:gd name="adj1" fmla="val 21134"/>
              <a:gd name="adj2" fmla="val 921"/>
              <a:gd name="adj3" fmla="val 48213"/>
              <a:gd name="adj4" fmla="val -15266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t>These properties go in </a:t>
            </a:r>
            <a:r>
              <a:rPr lang="en-US" altLang="en-US" sz="1800" dirty="0" err="1"/>
              <a:t>cfg</a:t>
            </a:r>
            <a:r>
              <a:rPr lang="en-US" altLang="en-US" sz="1800" dirty="0"/>
              <a:t> file of Hibernate.</a:t>
            </a:r>
          </a:p>
        </p:txBody>
      </p:sp>
      <p:sp>
        <p:nvSpPr>
          <p:cNvPr id="124935" name="Line Callout 1 7">
            <a:extLst>
              <a:ext uri="{FF2B5EF4-FFF2-40B4-BE49-F238E27FC236}">
                <a16:creationId xmlns:a16="http://schemas.microsoft.com/office/drawing/2014/main" id="{4FAED5D9-4CC5-45EA-883D-04E6F153DE9D}"/>
              </a:ext>
            </a:extLst>
          </p:cNvPr>
          <p:cNvSpPr>
            <a:spLocks/>
          </p:cNvSpPr>
          <p:nvPr/>
        </p:nvSpPr>
        <p:spPr bwMode="auto">
          <a:xfrm>
            <a:off x="9001285" y="4520095"/>
            <a:ext cx="2667000" cy="609600"/>
          </a:xfrm>
          <a:prstGeom prst="borderCallout1">
            <a:avLst>
              <a:gd name="adj1" fmla="val 94940"/>
              <a:gd name="adj2" fmla="val 30852"/>
              <a:gd name="adj3" fmla="val 217985"/>
              <a:gd name="adj4" fmla="val -121778"/>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t>Configuration of mapping file.</a:t>
            </a:r>
          </a:p>
        </p:txBody>
      </p:sp>
      <p:sp>
        <p:nvSpPr>
          <p:cNvPr id="2" name="Title 1">
            <a:extLst>
              <a:ext uri="{FF2B5EF4-FFF2-40B4-BE49-F238E27FC236}">
                <a16:creationId xmlns:a16="http://schemas.microsoft.com/office/drawing/2014/main" id="{C05FA7CE-AC27-45F8-9569-F7F0FE9E4E32}"/>
              </a:ext>
            </a:extLst>
          </p:cNvPr>
          <p:cNvSpPr>
            <a:spLocks noGrp="1"/>
          </p:cNvSpPr>
          <p:nvPr>
            <p:ph type="title"/>
          </p:nvPr>
        </p:nvSpPr>
        <p:spPr/>
        <p:txBody>
          <a:bodyPr/>
          <a:lstStyle/>
          <a:p>
            <a:r>
              <a:rPr lang="en-GB" altLang="en-US" dirty="0"/>
              <a:t>Configuring Hibernate in Spring</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A93E3A30-3224-4477-B32D-B63B103B725C}"/>
              </a:ext>
            </a:extLst>
          </p:cNvPr>
          <p:cNvSpPr txBox="1">
            <a:spLocks noChangeArrowheads="1"/>
          </p:cNvSpPr>
          <p:nvPr/>
        </p:nvSpPr>
        <p:spPr bwMode="auto">
          <a:xfrm>
            <a:off x="748979" y="1357729"/>
            <a:ext cx="6462049" cy="5487988"/>
          </a:xfrm>
          <a:prstGeom prst="rect">
            <a:avLst/>
          </a:prstGeom>
          <a:noFill/>
          <a:ln w="9525">
            <a:noFill/>
            <a:round/>
            <a:headEnd/>
            <a:tailEnd/>
          </a:ln>
        </p:spPr>
        <p:txBody>
          <a:bodyPr lIns="90000" tIns="46800" rIns="90000" bIns="46800"/>
          <a:lstStyle/>
          <a:p>
            <a:pPr algn="l">
              <a:defRPr/>
            </a:pPr>
            <a:r>
              <a:rPr lang="en-US" sz="1600" dirty="0"/>
              <a:t>Writing Dao…</a:t>
            </a:r>
          </a:p>
          <a:p>
            <a:pPr algn="l">
              <a:defRPr/>
            </a:pPr>
            <a:r>
              <a:rPr lang="en-US" sz="1600" b="1" dirty="0">
                <a:latin typeface="Arial Narrow" pitchFamily="34" charset="0"/>
              </a:rPr>
              <a:t>@Transactional</a:t>
            </a:r>
          </a:p>
          <a:p>
            <a:pPr algn="l">
              <a:defRPr/>
            </a:pPr>
            <a:r>
              <a:rPr lang="en-US" sz="1600" dirty="0">
                <a:latin typeface="Arial Narrow" pitchFamily="34" charset="0"/>
              </a:rPr>
              <a:t>public class </a:t>
            </a:r>
            <a:r>
              <a:rPr lang="en-US" sz="1600" dirty="0" err="1">
                <a:latin typeface="Arial Narrow" pitchFamily="34" charset="0"/>
              </a:rPr>
              <a:t>ProductRepository</a:t>
            </a:r>
            <a:r>
              <a:rPr lang="en-US" sz="1600" dirty="0">
                <a:latin typeface="Arial Narrow" pitchFamily="34" charset="0"/>
              </a:rPr>
              <a:t> implements </a:t>
            </a:r>
            <a:r>
              <a:rPr lang="en-US" sz="1600" dirty="0" err="1">
                <a:latin typeface="Arial Narrow" pitchFamily="34" charset="0"/>
              </a:rPr>
              <a:t>IProductRepository</a:t>
            </a:r>
            <a:r>
              <a:rPr lang="en-US" sz="1600" dirty="0">
                <a:latin typeface="Arial Narrow" pitchFamily="34" charset="0"/>
              </a:rPr>
              <a:t> {</a:t>
            </a:r>
          </a:p>
          <a:p>
            <a:pPr algn="l">
              <a:defRPr/>
            </a:pPr>
            <a:endParaRPr lang="en-US" sz="1600" dirty="0">
              <a:latin typeface="Arial Narrow" pitchFamily="34" charset="0"/>
            </a:endParaRPr>
          </a:p>
          <a:p>
            <a:pPr lvl="1" algn="l">
              <a:defRPr/>
            </a:pPr>
            <a:r>
              <a:rPr lang="en-US" sz="1600" dirty="0">
                <a:latin typeface="Arial Narrow" pitchFamily="34" charset="0"/>
              </a:rPr>
              <a:t>private </a:t>
            </a:r>
            <a:r>
              <a:rPr lang="en-US" sz="1600" dirty="0" err="1">
                <a:latin typeface="Arial Narrow" pitchFamily="34" charset="0"/>
              </a:rPr>
              <a:t>SessionFactory</a:t>
            </a:r>
            <a:r>
              <a:rPr lang="en-US" sz="1600" dirty="0">
                <a:latin typeface="Arial Narrow" pitchFamily="34" charset="0"/>
              </a:rPr>
              <a:t> </a:t>
            </a:r>
            <a:r>
              <a:rPr lang="en-US" sz="1600" dirty="0" err="1">
                <a:latin typeface="Arial Narrow" pitchFamily="34" charset="0"/>
              </a:rPr>
              <a:t>sessionFactory</a:t>
            </a:r>
            <a:r>
              <a:rPr lang="en-US" sz="1600" dirty="0">
                <a:latin typeface="Arial Narrow" pitchFamily="34" charset="0"/>
              </a:rPr>
              <a:t>;</a:t>
            </a:r>
          </a:p>
          <a:p>
            <a:pPr lvl="1" algn="l">
              <a:defRPr/>
            </a:pPr>
            <a:endParaRPr lang="en-US" sz="1600" dirty="0">
              <a:latin typeface="Arial Narrow" pitchFamily="34" charset="0"/>
            </a:endParaRPr>
          </a:p>
          <a:p>
            <a:pPr lvl="1" algn="l">
              <a:defRPr/>
            </a:pPr>
            <a:r>
              <a:rPr lang="en-US" sz="1600" b="1" dirty="0">
                <a:latin typeface="Arial Narrow" pitchFamily="34" charset="0"/>
              </a:rPr>
              <a:t>public void </a:t>
            </a:r>
            <a:r>
              <a:rPr lang="en-US" sz="1600" b="1" dirty="0" err="1">
                <a:latin typeface="Arial Narrow" pitchFamily="34" charset="0"/>
              </a:rPr>
              <a:t>setSessionFactory</a:t>
            </a:r>
            <a:r>
              <a:rPr lang="en-US" sz="1600" b="1" dirty="0">
                <a:latin typeface="Arial Narrow" pitchFamily="34" charset="0"/>
              </a:rPr>
              <a:t>(</a:t>
            </a:r>
            <a:r>
              <a:rPr lang="en-US" sz="1600" b="1" dirty="0" err="1">
                <a:latin typeface="Arial Narrow" pitchFamily="34" charset="0"/>
              </a:rPr>
              <a:t>SessionFactory</a:t>
            </a:r>
            <a:r>
              <a:rPr lang="en-US" sz="1600" b="1" dirty="0">
                <a:latin typeface="Arial Narrow" pitchFamily="34" charset="0"/>
              </a:rPr>
              <a:t> </a:t>
            </a:r>
            <a:r>
              <a:rPr lang="en-US" sz="1600" b="1" dirty="0" err="1">
                <a:latin typeface="Arial Narrow" pitchFamily="34" charset="0"/>
              </a:rPr>
              <a:t>sessionFactory</a:t>
            </a:r>
            <a:r>
              <a:rPr lang="en-US" sz="1600" b="1" dirty="0">
                <a:latin typeface="Arial Narrow" pitchFamily="34" charset="0"/>
              </a:rPr>
              <a:t>) {</a:t>
            </a:r>
          </a:p>
          <a:p>
            <a:pPr lvl="1" algn="l">
              <a:defRPr/>
            </a:pPr>
            <a:r>
              <a:rPr lang="en-US" sz="1600" b="1" dirty="0">
                <a:latin typeface="Arial Narrow" pitchFamily="34" charset="0"/>
              </a:rPr>
              <a:t>	</a:t>
            </a:r>
            <a:r>
              <a:rPr lang="en-US" sz="1600" b="1" dirty="0" err="1">
                <a:latin typeface="Arial Narrow" pitchFamily="34" charset="0"/>
              </a:rPr>
              <a:t>this.sessionFactory</a:t>
            </a:r>
            <a:r>
              <a:rPr lang="en-US" sz="1600" b="1" dirty="0">
                <a:latin typeface="Arial Narrow" pitchFamily="34" charset="0"/>
              </a:rPr>
              <a:t> = </a:t>
            </a:r>
            <a:r>
              <a:rPr lang="en-US" sz="1600" b="1" dirty="0" err="1">
                <a:latin typeface="Arial Narrow" pitchFamily="34" charset="0"/>
              </a:rPr>
              <a:t>sessionFactory</a:t>
            </a:r>
            <a:r>
              <a:rPr lang="en-US" sz="1600" b="1" dirty="0">
                <a:latin typeface="Arial Narrow" pitchFamily="34" charset="0"/>
              </a:rPr>
              <a:t>;</a:t>
            </a:r>
          </a:p>
          <a:p>
            <a:pPr lvl="1" algn="l">
              <a:defRPr/>
            </a:pPr>
            <a:r>
              <a:rPr lang="en-US" sz="1600" b="1" dirty="0">
                <a:latin typeface="Arial Narrow" pitchFamily="34" charset="0"/>
              </a:rPr>
              <a:t>}</a:t>
            </a:r>
          </a:p>
          <a:p>
            <a:pPr lvl="1" algn="l">
              <a:defRPr/>
            </a:pPr>
            <a:endParaRPr lang="en-US" sz="1600" dirty="0">
              <a:latin typeface="Arial Narrow" pitchFamily="34" charset="0"/>
            </a:endParaRPr>
          </a:p>
          <a:p>
            <a:pPr lvl="1" algn="l">
              <a:defRPr/>
            </a:pPr>
            <a:r>
              <a:rPr lang="en-US" sz="1600" dirty="0">
                <a:latin typeface="Arial Narrow" pitchFamily="34" charset="0"/>
              </a:rPr>
              <a:t>public void add(Product </a:t>
            </a:r>
            <a:r>
              <a:rPr lang="en-US" sz="1600" dirty="0" err="1">
                <a:latin typeface="Arial Narrow" pitchFamily="34" charset="0"/>
              </a:rPr>
              <a:t>product</a:t>
            </a:r>
            <a:r>
              <a:rPr lang="en-US" sz="1600" dirty="0">
                <a:latin typeface="Arial Narrow" pitchFamily="34" charset="0"/>
              </a:rPr>
              <a:t>) {</a:t>
            </a:r>
          </a:p>
          <a:p>
            <a:pPr lvl="1" algn="l">
              <a:defRPr/>
            </a:pPr>
            <a:r>
              <a:rPr lang="en-US" sz="1600" dirty="0">
                <a:latin typeface="Arial Narrow" pitchFamily="34" charset="0"/>
              </a:rPr>
              <a:t>	Session </a:t>
            </a:r>
            <a:r>
              <a:rPr lang="en-US" sz="1600" dirty="0" err="1">
                <a:latin typeface="Arial Narrow" pitchFamily="34" charset="0"/>
              </a:rPr>
              <a:t>session</a:t>
            </a:r>
            <a:r>
              <a:rPr lang="en-US" sz="1600" dirty="0">
                <a:latin typeface="Arial Narrow" pitchFamily="34" charset="0"/>
              </a:rPr>
              <a:t> = </a:t>
            </a:r>
            <a:r>
              <a:rPr lang="en-US" sz="1600" b="1" dirty="0" err="1">
                <a:latin typeface="Arial Narrow" pitchFamily="34" charset="0"/>
              </a:rPr>
              <a:t>sessionFactory.getCurrentSession</a:t>
            </a:r>
            <a:r>
              <a:rPr lang="en-US" sz="1600" b="1" dirty="0">
                <a:latin typeface="Arial Narrow" pitchFamily="34" charset="0"/>
              </a:rPr>
              <a:t>()</a:t>
            </a:r>
            <a:r>
              <a:rPr lang="en-US" sz="1600" dirty="0">
                <a:latin typeface="Arial Narrow" pitchFamily="34" charset="0"/>
              </a:rPr>
              <a:t>;</a:t>
            </a:r>
          </a:p>
          <a:p>
            <a:pPr lvl="1" algn="l">
              <a:defRPr/>
            </a:pPr>
            <a:r>
              <a:rPr lang="en-US" sz="1600" dirty="0">
                <a:latin typeface="Arial Narrow" pitchFamily="34" charset="0"/>
              </a:rPr>
              <a:t>	</a:t>
            </a:r>
            <a:r>
              <a:rPr lang="en-US" sz="1600" b="1" dirty="0">
                <a:latin typeface="Arial Narrow" pitchFamily="34" charset="0"/>
              </a:rPr>
              <a:t>Transaction  trans = </a:t>
            </a:r>
            <a:r>
              <a:rPr lang="en-US" sz="1600" b="1" dirty="0" err="1">
                <a:latin typeface="Arial Narrow" pitchFamily="34" charset="0"/>
              </a:rPr>
              <a:t>session.beginTransaction</a:t>
            </a:r>
            <a:r>
              <a:rPr lang="en-US" sz="1600" b="1" dirty="0">
                <a:latin typeface="Arial Narrow" pitchFamily="34" charset="0"/>
              </a:rPr>
              <a:t>();</a:t>
            </a:r>
          </a:p>
          <a:p>
            <a:pPr lvl="1" algn="l">
              <a:defRPr/>
            </a:pPr>
            <a:r>
              <a:rPr lang="en-US" sz="1600" dirty="0">
                <a:latin typeface="Arial Narrow" pitchFamily="34" charset="0"/>
              </a:rPr>
              <a:t>		</a:t>
            </a:r>
            <a:r>
              <a:rPr lang="en-US" sz="1600" dirty="0" err="1">
                <a:latin typeface="Arial Narrow" pitchFamily="34" charset="0"/>
              </a:rPr>
              <a:t>session.save</a:t>
            </a:r>
            <a:r>
              <a:rPr lang="en-US" sz="1600" dirty="0">
                <a:latin typeface="Arial Narrow" pitchFamily="34" charset="0"/>
              </a:rPr>
              <a:t>(product);</a:t>
            </a:r>
          </a:p>
          <a:p>
            <a:pPr lvl="1" algn="l">
              <a:defRPr/>
            </a:pPr>
            <a:r>
              <a:rPr lang="en-US" sz="1600" dirty="0">
                <a:latin typeface="Arial Narrow" pitchFamily="34" charset="0"/>
              </a:rPr>
              <a:t>	</a:t>
            </a:r>
            <a:r>
              <a:rPr lang="en-US" sz="1600" b="1" dirty="0" err="1">
                <a:latin typeface="Arial Narrow" pitchFamily="34" charset="0"/>
              </a:rPr>
              <a:t>trans.commit</a:t>
            </a:r>
            <a:r>
              <a:rPr lang="en-US" sz="1600" b="1" dirty="0">
                <a:latin typeface="Arial Narrow" pitchFamily="34" charset="0"/>
              </a:rPr>
              <a:t>();</a:t>
            </a:r>
          </a:p>
          <a:p>
            <a:pPr lvl="1" algn="l">
              <a:defRPr/>
            </a:pPr>
            <a:r>
              <a:rPr lang="en-US" sz="1600" b="1" dirty="0">
                <a:latin typeface="Arial Narrow" pitchFamily="34" charset="0"/>
              </a:rPr>
              <a:t>	</a:t>
            </a:r>
            <a:r>
              <a:rPr lang="en-US" sz="1600" dirty="0" err="1">
                <a:latin typeface="Arial Narrow" pitchFamily="34" charset="0"/>
              </a:rPr>
              <a:t>session.close</a:t>
            </a:r>
            <a:r>
              <a:rPr lang="en-US" sz="1600" dirty="0">
                <a:latin typeface="Arial Narrow" pitchFamily="34" charset="0"/>
              </a:rPr>
              <a:t>();</a:t>
            </a:r>
          </a:p>
          <a:p>
            <a:pPr algn="l">
              <a:defRPr/>
            </a:pPr>
            <a:r>
              <a:rPr lang="en-US" sz="1600" dirty="0">
                <a:latin typeface="Arial Narrow" pitchFamily="34" charset="0"/>
              </a:rPr>
              <a:t>	}</a:t>
            </a:r>
          </a:p>
          <a:p>
            <a:pPr algn="l">
              <a:defRPr/>
            </a:pPr>
            <a:endParaRPr lang="en-US" sz="1600" dirty="0"/>
          </a:p>
          <a:p>
            <a:pPr algn="l">
              <a:defRPr/>
            </a:pPr>
            <a:r>
              <a:rPr lang="en-US" sz="1600" dirty="0"/>
              <a:t>Configuring Dao…</a:t>
            </a:r>
          </a:p>
          <a:p>
            <a:pPr lvl="1" algn="l">
              <a:defRPr/>
            </a:pPr>
            <a:r>
              <a:rPr lang="en-US" sz="1600" dirty="0">
                <a:latin typeface="Arial Narrow" pitchFamily="34" charset="0"/>
              </a:rPr>
              <a:t>&lt;bean id=</a:t>
            </a:r>
            <a:r>
              <a:rPr lang="en-US" sz="1600" i="1" dirty="0">
                <a:latin typeface="Arial Narrow" pitchFamily="34" charset="0"/>
              </a:rPr>
              <a:t>"</a:t>
            </a:r>
            <a:r>
              <a:rPr lang="en-US" sz="1600" i="1" dirty="0" err="1">
                <a:latin typeface="Arial Narrow" pitchFamily="34" charset="0"/>
              </a:rPr>
              <a:t>productRepo</a:t>
            </a:r>
            <a:r>
              <a:rPr lang="en-US" sz="1600" i="1" dirty="0">
                <a:latin typeface="Arial Narrow" pitchFamily="34" charset="0"/>
              </a:rPr>
              <a:t>" class="pack_60_integration.ProductRepository"&gt;</a:t>
            </a:r>
          </a:p>
          <a:p>
            <a:pPr lvl="1" algn="l">
              <a:defRPr/>
            </a:pPr>
            <a:r>
              <a:rPr lang="en-US" sz="1600" dirty="0">
                <a:latin typeface="Arial Narrow" pitchFamily="34" charset="0"/>
              </a:rPr>
              <a:t>	&lt;property name=</a:t>
            </a:r>
            <a:r>
              <a:rPr lang="en-US" sz="1600" i="1" dirty="0">
                <a:latin typeface="Arial Narrow" pitchFamily="34" charset="0"/>
              </a:rPr>
              <a:t>"</a:t>
            </a:r>
            <a:r>
              <a:rPr lang="en-US" sz="1600" i="1" dirty="0" err="1">
                <a:latin typeface="Arial Narrow" pitchFamily="34" charset="0"/>
              </a:rPr>
              <a:t>sessionFactory</a:t>
            </a:r>
            <a:r>
              <a:rPr lang="en-US" sz="1600" i="1" dirty="0">
                <a:latin typeface="Arial Narrow" pitchFamily="34" charset="0"/>
              </a:rPr>
              <a:t>"&gt;&lt;ref local=“</a:t>
            </a:r>
            <a:r>
              <a:rPr lang="en-US" sz="1600" b="1" i="1" dirty="0" err="1">
                <a:latin typeface="Arial Narrow" pitchFamily="34" charset="0"/>
              </a:rPr>
              <a:t>sessFactory</a:t>
            </a:r>
            <a:r>
              <a:rPr lang="en-US" sz="1600" i="1" dirty="0">
                <a:latin typeface="Arial Narrow" pitchFamily="34" charset="0"/>
              </a:rPr>
              <a:t>"/&gt;</a:t>
            </a:r>
          </a:p>
          <a:p>
            <a:pPr lvl="1" algn="l">
              <a:defRPr/>
            </a:pPr>
            <a:r>
              <a:rPr lang="en-US" sz="1600" dirty="0">
                <a:latin typeface="Arial Narrow" pitchFamily="34" charset="0"/>
              </a:rPr>
              <a:t>&lt;/bean&gt;</a:t>
            </a:r>
          </a:p>
          <a:p>
            <a:pPr algn="l">
              <a:defRPr/>
            </a:pPr>
            <a:endParaRPr lang="en-US" dirty="0">
              <a:latin typeface="Arial Narrow" pitchFamily="34" charset="0"/>
            </a:endParaRPr>
          </a:p>
          <a:p>
            <a:pPr algn="l">
              <a:defRPr/>
            </a:pPr>
            <a:endParaRPr lang="en-US" dirty="0">
              <a:latin typeface="Arial Narrow" pitchFamily="34" charset="0"/>
            </a:endParaRPr>
          </a:p>
          <a:p>
            <a:pPr algn="l">
              <a:buFont typeface="Arial" pitchFamily="34" charset="0"/>
              <a:buChar char="•"/>
              <a:defRPr/>
            </a:pPr>
            <a:endParaRPr lang="en-US" dirty="0"/>
          </a:p>
          <a:p>
            <a:pPr lvl="1" algn="l">
              <a:defRPr/>
            </a:pPr>
            <a:endParaRPr lang="en-US" dirty="0"/>
          </a:p>
        </p:txBody>
      </p:sp>
      <p:sp>
        <p:nvSpPr>
          <p:cNvPr id="125957" name="Line Callout 1 8">
            <a:extLst>
              <a:ext uri="{FF2B5EF4-FFF2-40B4-BE49-F238E27FC236}">
                <a16:creationId xmlns:a16="http://schemas.microsoft.com/office/drawing/2014/main" id="{472D2E02-81F1-403D-B257-70560E74E8E7}"/>
              </a:ext>
            </a:extLst>
          </p:cNvPr>
          <p:cNvSpPr>
            <a:spLocks/>
          </p:cNvSpPr>
          <p:nvPr/>
        </p:nvSpPr>
        <p:spPr bwMode="auto">
          <a:xfrm>
            <a:off x="8888392" y="1367151"/>
            <a:ext cx="2667000" cy="609600"/>
          </a:xfrm>
          <a:prstGeom prst="borderCallout1">
            <a:avLst>
              <a:gd name="adj1" fmla="val 21134"/>
              <a:gd name="adj2" fmla="val 921"/>
              <a:gd name="adj3" fmla="val 253306"/>
              <a:gd name="adj4" fmla="val -139956"/>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Hibernate session factory will be set here.</a:t>
            </a:r>
          </a:p>
        </p:txBody>
      </p:sp>
      <p:sp>
        <p:nvSpPr>
          <p:cNvPr id="125958" name="Line Callout 1 9">
            <a:extLst>
              <a:ext uri="{FF2B5EF4-FFF2-40B4-BE49-F238E27FC236}">
                <a16:creationId xmlns:a16="http://schemas.microsoft.com/office/drawing/2014/main" id="{80E834D7-4201-4F2C-8908-4B68BE602426}"/>
              </a:ext>
            </a:extLst>
          </p:cNvPr>
          <p:cNvSpPr>
            <a:spLocks/>
          </p:cNvSpPr>
          <p:nvPr/>
        </p:nvSpPr>
        <p:spPr bwMode="auto">
          <a:xfrm>
            <a:off x="8888392" y="2817175"/>
            <a:ext cx="2667000" cy="609600"/>
          </a:xfrm>
          <a:prstGeom prst="borderCallout1">
            <a:avLst>
              <a:gd name="adj1" fmla="val 21134"/>
              <a:gd name="adj2" fmla="val 921"/>
              <a:gd name="adj3" fmla="val 212167"/>
              <a:gd name="adj4" fmla="val -12896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Get a session and mark transaction boundary.</a:t>
            </a:r>
          </a:p>
        </p:txBody>
      </p:sp>
      <p:cxnSp>
        <p:nvCxnSpPr>
          <p:cNvPr id="125959" name="Straight Arrow Connector 11">
            <a:extLst>
              <a:ext uri="{FF2B5EF4-FFF2-40B4-BE49-F238E27FC236}">
                <a16:creationId xmlns:a16="http://schemas.microsoft.com/office/drawing/2014/main" id="{9A340CDF-BCE9-4E59-9F85-EE9D617012F8}"/>
              </a:ext>
            </a:extLst>
          </p:cNvPr>
          <p:cNvCxnSpPr>
            <a:cxnSpLocks noChangeShapeType="1"/>
          </p:cNvCxnSpPr>
          <p:nvPr/>
        </p:nvCxnSpPr>
        <p:spPr bwMode="auto">
          <a:xfrm>
            <a:off x="4267200" y="2438400"/>
            <a:ext cx="1045580" cy="390452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5960" name="Line Callout 1 12">
            <a:extLst>
              <a:ext uri="{FF2B5EF4-FFF2-40B4-BE49-F238E27FC236}">
                <a16:creationId xmlns:a16="http://schemas.microsoft.com/office/drawing/2014/main" id="{392ED9AC-DC3B-4A25-B708-04B52B26C694}"/>
              </a:ext>
            </a:extLst>
          </p:cNvPr>
          <p:cNvSpPr>
            <a:spLocks/>
          </p:cNvSpPr>
          <p:nvPr/>
        </p:nvSpPr>
        <p:spPr bwMode="auto">
          <a:xfrm>
            <a:off x="8972122" y="4221833"/>
            <a:ext cx="2667000" cy="762000"/>
          </a:xfrm>
          <a:prstGeom prst="borderCallout1">
            <a:avLst>
              <a:gd name="adj1" fmla="val 21134"/>
              <a:gd name="adj2" fmla="val 921"/>
              <a:gd name="adj3" fmla="val 241027"/>
              <a:gd name="adj4" fmla="val -11714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Inject dependency of Hibernate Session into DAO.</a:t>
            </a:r>
          </a:p>
        </p:txBody>
      </p:sp>
      <p:sp>
        <p:nvSpPr>
          <p:cNvPr id="2" name="Title 1">
            <a:extLst>
              <a:ext uri="{FF2B5EF4-FFF2-40B4-BE49-F238E27FC236}">
                <a16:creationId xmlns:a16="http://schemas.microsoft.com/office/drawing/2014/main" id="{4D25A335-9E0C-4BC4-885C-DAFCC73DC6E4}"/>
              </a:ext>
            </a:extLst>
          </p:cNvPr>
          <p:cNvSpPr>
            <a:spLocks noGrp="1"/>
          </p:cNvSpPr>
          <p:nvPr>
            <p:ph type="title"/>
          </p:nvPr>
        </p:nvSpPr>
        <p:spPr>
          <a:xfrm>
            <a:off x="256889" y="373806"/>
            <a:ext cx="11382233" cy="767639"/>
          </a:xfrm>
        </p:spPr>
        <p:txBody>
          <a:bodyPr/>
          <a:lstStyle/>
          <a:p>
            <a:r>
              <a:rPr lang="en-GB" altLang="en-US" dirty="0"/>
              <a:t>Creating Dao</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AE9F6A9B-FBAA-412F-A011-CFEC140524F4}"/>
              </a:ext>
            </a:extLst>
          </p:cNvPr>
          <p:cNvSpPr txBox="1">
            <a:spLocks noChangeArrowheads="1"/>
          </p:cNvSpPr>
          <p:nvPr/>
        </p:nvSpPr>
        <p:spPr bwMode="auto">
          <a:xfrm>
            <a:off x="712808" y="1294607"/>
            <a:ext cx="8458200" cy="5487988"/>
          </a:xfrm>
          <a:prstGeom prst="rect">
            <a:avLst/>
          </a:prstGeom>
          <a:noFill/>
          <a:ln w="9525">
            <a:noFill/>
            <a:round/>
            <a:headEnd/>
            <a:tailEnd/>
          </a:ln>
        </p:spPr>
        <p:txBody>
          <a:bodyPr lIns="90000" tIns="46800" rIns="90000" bIns="46800"/>
          <a:lstStyle/>
          <a:p>
            <a:pPr algn="l">
              <a:defRPr/>
            </a:pPr>
            <a:r>
              <a:rPr lang="en-US" sz="1600" dirty="0"/>
              <a:t>Writing Dao…</a:t>
            </a:r>
          </a:p>
          <a:p>
            <a:pPr algn="l">
              <a:defRPr/>
            </a:pPr>
            <a:r>
              <a:rPr lang="en-US" sz="1600" b="1" dirty="0">
                <a:latin typeface="Arial Narrow" pitchFamily="34" charset="0"/>
              </a:rPr>
              <a:t>@Transactional</a:t>
            </a:r>
          </a:p>
          <a:p>
            <a:pPr algn="l">
              <a:defRPr/>
            </a:pPr>
            <a:r>
              <a:rPr lang="en-US" sz="1600" dirty="0">
                <a:latin typeface="Arial Narrow" pitchFamily="34" charset="0"/>
              </a:rPr>
              <a:t>public class </a:t>
            </a:r>
            <a:r>
              <a:rPr lang="en-US" sz="1600" dirty="0" err="1">
                <a:latin typeface="Arial Narrow" pitchFamily="34" charset="0"/>
              </a:rPr>
              <a:t>ProductRepository</a:t>
            </a:r>
            <a:r>
              <a:rPr lang="en-US" sz="1600" dirty="0">
                <a:latin typeface="Arial Narrow" pitchFamily="34" charset="0"/>
              </a:rPr>
              <a:t> implements </a:t>
            </a:r>
            <a:r>
              <a:rPr lang="en-US" sz="1600" dirty="0" err="1">
                <a:latin typeface="Arial Narrow" pitchFamily="34" charset="0"/>
              </a:rPr>
              <a:t>IProductRepository</a:t>
            </a:r>
            <a:r>
              <a:rPr lang="en-US" sz="1600" dirty="0">
                <a:latin typeface="Arial Narrow" pitchFamily="34" charset="0"/>
              </a:rPr>
              <a:t> {</a:t>
            </a:r>
          </a:p>
          <a:p>
            <a:pPr marL="0" lvl="1">
              <a:defRPr/>
            </a:pPr>
            <a:r>
              <a:rPr lang="en-US" sz="1600" dirty="0">
                <a:latin typeface="Arial Narrow" pitchFamily="34" charset="0"/>
              </a:rPr>
              <a:t>	</a:t>
            </a:r>
          </a:p>
          <a:p>
            <a:pPr marL="0" lvl="1">
              <a:defRPr/>
            </a:pPr>
            <a:r>
              <a:rPr lang="en-US" sz="1600" dirty="0">
                <a:latin typeface="Arial Narrow" pitchFamily="34" charset="0"/>
              </a:rPr>
              <a:t>	private </a:t>
            </a:r>
            <a:r>
              <a:rPr lang="en-US" sz="1600" dirty="0" err="1">
                <a:latin typeface="Arial Narrow" pitchFamily="34" charset="0"/>
              </a:rPr>
              <a:t>SessionFactory</a:t>
            </a:r>
            <a:r>
              <a:rPr lang="en-US" sz="1600" dirty="0">
                <a:latin typeface="Arial Narrow" pitchFamily="34" charset="0"/>
              </a:rPr>
              <a:t> </a:t>
            </a:r>
            <a:r>
              <a:rPr lang="en-US" sz="1600" dirty="0" err="1">
                <a:latin typeface="Arial Narrow" pitchFamily="34" charset="0"/>
              </a:rPr>
              <a:t>sessionFactory</a:t>
            </a:r>
            <a:r>
              <a:rPr lang="en-US" sz="1600" dirty="0">
                <a:latin typeface="Arial Narrow" pitchFamily="34" charset="0"/>
              </a:rPr>
              <a:t>;</a:t>
            </a:r>
          </a:p>
          <a:p>
            <a:pPr lvl="1" algn="l">
              <a:defRPr/>
            </a:pPr>
            <a:endParaRPr lang="en-US" sz="1600" dirty="0">
              <a:latin typeface="Arial Narrow" pitchFamily="34" charset="0"/>
            </a:endParaRPr>
          </a:p>
          <a:p>
            <a:pPr lvl="1" algn="l">
              <a:defRPr/>
            </a:pPr>
            <a:r>
              <a:rPr lang="en-US" sz="1600" dirty="0">
                <a:latin typeface="Arial Narrow" pitchFamily="34" charset="0"/>
              </a:rPr>
              <a:t>public void add(Product </a:t>
            </a:r>
            <a:r>
              <a:rPr lang="en-US" sz="1600" dirty="0" err="1">
                <a:latin typeface="Arial Narrow" pitchFamily="34" charset="0"/>
              </a:rPr>
              <a:t>product</a:t>
            </a:r>
            <a:r>
              <a:rPr lang="en-US" sz="1600" dirty="0">
                <a:latin typeface="Arial Narrow" pitchFamily="34" charset="0"/>
              </a:rPr>
              <a:t>) {</a:t>
            </a:r>
          </a:p>
          <a:p>
            <a:pPr lvl="1" algn="l">
              <a:defRPr/>
            </a:pPr>
            <a:r>
              <a:rPr lang="en-US" sz="1600" dirty="0">
                <a:latin typeface="Arial Narrow" pitchFamily="34" charset="0"/>
              </a:rPr>
              <a:t>	Session </a:t>
            </a:r>
            <a:r>
              <a:rPr lang="en-US" sz="1600" dirty="0" err="1">
                <a:latin typeface="Arial Narrow" pitchFamily="34" charset="0"/>
              </a:rPr>
              <a:t>session</a:t>
            </a:r>
            <a:r>
              <a:rPr lang="en-US" sz="1600" dirty="0">
                <a:latin typeface="Arial Narrow" pitchFamily="34" charset="0"/>
              </a:rPr>
              <a:t> = null</a:t>
            </a:r>
          </a:p>
          <a:p>
            <a:pPr lvl="1" algn="l">
              <a:defRPr/>
            </a:pPr>
            <a:r>
              <a:rPr lang="en-US" sz="1600" dirty="0">
                <a:latin typeface="Arial Narrow" pitchFamily="34" charset="0"/>
              </a:rPr>
              <a:t>	Transaction trans = null;</a:t>
            </a:r>
          </a:p>
          <a:p>
            <a:pPr lvl="1" algn="l">
              <a:defRPr/>
            </a:pPr>
            <a:r>
              <a:rPr lang="en-US" sz="1600" dirty="0">
                <a:latin typeface="Arial Narrow" pitchFamily="34" charset="0"/>
              </a:rPr>
              <a:t>	try {</a:t>
            </a:r>
          </a:p>
          <a:p>
            <a:pPr lvl="1" algn="l">
              <a:defRPr/>
            </a:pPr>
            <a:r>
              <a:rPr lang="en-US" sz="1600" dirty="0">
                <a:latin typeface="Arial Narrow" pitchFamily="34" charset="0"/>
              </a:rPr>
              <a:t>		session = </a:t>
            </a:r>
            <a:r>
              <a:rPr lang="en-US" sz="1600" b="1" dirty="0" err="1">
                <a:latin typeface="Arial Narrow" pitchFamily="34" charset="0"/>
              </a:rPr>
              <a:t>sessionFactory.getCurrentSession</a:t>
            </a:r>
            <a:r>
              <a:rPr lang="en-US" sz="1600" b="1" dirty="0">
                <a:latin typeface="Arial Narrow" pitchFamily="34" charset="0"/>
              </a:rPr>
              <a:t>()</a:t>
            </a:r>
            <a:r>
              <a:rPr lang="en-US" sz="1600" dirty="0">
                <a:latin typeface="Arial Narrow" pitchFamily="34" charset="0"/>
              </a:rPr>
              <a:t>;</a:t>
            </a:r>
          </a:p>
          <a:p>
            <a:pPr lvl="1" algn="l">
              <a:defRPr/>
            </a:pPr>
            <a:r>
              <a:rPr lang="en-US" sz="1600" dirty="0">
                <a:latin typeface="Arial Narrow" pitchFamily="34" charset="0"/>
              </a:rPr>
              <a:t>		</a:t>
            </a:r>
            <a:r>
              <a:rPr lang="en-US" sz="1600" b="1" dirty="0">
                <a:latin typeface="Arial Narrow" pitchFamily="34" charset="0"/>
              </a:rPr>
              <a:t>trans = </a:t>
            </a:r>
            <a:r>
              <a:rPr lang="en-US" sz="1600" b="1" dirty="0" err="1">
                <a:latin typeface="Arial Narrow" pitchFamily="34" charset="0"/>
              </a:rPr>
              <a:t>session.beginTransaction</a:t>
            </a:r>
            <a:r>
              <a:rPr lang="en-US" sz="1600" b="1" dirty="0">
                <a:latin typeface="Arial Narrow" pitchFamily="34" charset="0"/>
              </a:rPr>
              <a:t>();</a:t>
            </a:r>
          </a:p>
          <a:p>
            <a:pPr lvl="1" algn="l">
              <a:defRPr/>
            </a:pPr>
            <a:r>
              <a:rPr lang="en-US" sz="1600" dirty="0">
                <a:latin typeface="Arial Narrow" pitchFamily="34" charset="0"/>
              </a:rPr>
              <a:t>			</a:t>
            </a:r>
            <a:r>
              <a:rPr lang="en-US" sz="1600" dirty="0" err="1">
                <a:latin typeface="Arial Narrow" pitchFamily="34" charset="0"/>
              </a:rPr>
              <a:t>session.save</a:t>
            </a:r>
            <a:r>
              <a:rPr lang="en-US" sz="1600" dirty="0">
                <a:latin typeface="Arial Narrow" pitchFamily="34" charset="0"/>
              </a:rPr>
              <a:t>(product);</a:t>
            </a:r>
          </a:p>
          <a:p>
            <a:pPr lvl="1" algn="l">
              <a:defRPr/>
            </a:pPr>
            <a:r>
              <a:rPr lang="en-US" sz="1600" dirty="0">
                <a:latin typeface="Arial Narrow" pitchFamily="34" charset="0"/>
              </a:rPr>
              <a:t>		…………</a:t>
            </a:r>
          </a:p>
          <a:p>
            <a:pPr lvl="1" algn="l">
              <a:defRPr/>
            </a:pPr>
            <a:r>
              <a:rPr lang="en-US" sz="1600" dirty="0">
                <a:latin typeface="Arial Narrow" pitchFamily="34" charset="0"/>
              </a:rPr>
              <a:t>		</a:t>
            </a:r>
            <a:r>
              <a:rPr lang="en-US" sz="1600" b="1" dirty="0" err="1">
                <a:latin typeface="Arial Narrow" pitchFamily="34" charset="0"/>
              </a:rPr>
              <a:t>trans.commit</a:t>
            </a:r>
            <a:r>
              <a:rPr lang="en-US" sz="1600" b="1" dirty="0">
                <a:latin typeface="Arial Narrow" pitchFamily="34" charset="0"/>
              </a:rPr>
              <a:t>();</a:t>
            </a:r>
          </a:p>
          <a:p>
            <a:pPr lvl="1" algn="l">
              <a:defRPr/>
            </a:pPr>
            <a:r>
              <a:rPr lang="en-US" sz="1600" dirty="0">
                <a:latin typeface="Arial Narrow" pitchFamily="34" charset="0"/>
              </a:rPr>
              <a:t>	} catch (</a:t>
            </a:r>
            <a:r>
              <a:rPr lang="en-US" sz="1600" dirty="0" err="1">
                <a:latin typeface="Arial Narrow" pitchFamily="34" charset="0"/>
              </a:rPr>
              <a:t>HibernateException</a:t>
            </a:r>
            <a:r>
              <a:rPr lang="en-US" sz="1600" dirty="0">
                <a:latin typeface="Arial Narrow" pitchFamily="34" charset="0"/>
              </a:rPr>
              <a:t> e){</a:t>
            </a:r>
          </a:p>
          <a:p>
            <a:pPr lvl="1" algn="l">
              <a:defRPr/>
            </a:pPr>
            <a:r>
              <a:rPr lang="en-US" sz="1600" dirty="0">
                <a:latin typeface="Arial Narrow" pitchFamily="34" charset="0"/>
              </a:rPr>
              <a:t>		</a:t>
            </a:r>
            <a:r>
              <a:rPr lang="en-US" sz="1600" b="1" dirty="0" err="1">
                <a:latin typeface="Arial Narrow" pitchFamily="34" charset="0"/>
              </a:rPr>
              <a:t>trans.rollback</a:t>
            </a:r>
            <a:r>
              <a:rPr lang="en-US" sz="1600" b="1" dirty="0">
                <a:latin typeface="Arial Narrow" pitchFamily="34" charset="0"/>
              </a:rPr>
              <a:t>();</a:t>
            </a:r>
          </a:p>
          <a:p>
            <a:pPr lvl="1" algn="l">
              <a:defRPr/>
            </a:pPr>
            <a:r>
              <a:rPr lang="en-US" sz="1600" dirty="0">
                <a:latin typeface="Arial Narrow" pitchFamily="34" charset="0"/>
              </a:rPr>
              <a:t>	} finally {</a:t>
            </a:r>
          </a:p>
          <a:p>
            <a:pPr lvl="1" algn="l">
              <a:defRPr/>
            </a:pPr>
            <a:r>
              <a:rPr lang="en-US" sz="1600" b="1" dirty="0">
                <a:latin typeface="Arial Narrow" pitchFamily="34" charset="0"/>
              </a:rPr>
              <a:t>		</a:t>
            </a:r>
            <a:r>
              <a:rPr lang="en-US" sz="1600" b="1" dirty="0" err="1">
                <a:latin typeface="Arial Narrow" pitchFamily="34" charset="0"/>
              </a:rPr>
              <a:t>session.close</a:t>
            </a:r>
            <a:r>
              <a:rPr lang="en-US" sz="1600" b="1" dirty="0">
                <a:latin typeface="Arial Narrow" pitchFamily="34" charset="0"/>
              </a:rPr>
              <a:t>();</a:t>
            </a:r>
          </a:p>
          <a:p>
            <a:pPr lvl="1" algn="l">
              <a:defRPr/>
            </a:pPr>
            <a:r>
              <a:rPr lang="en-US" sz="1600" dirty="0">
                <a:latin typeface="Arial Narrow" pitchFamily="34" charset="0"/>
              </a:rPr>
              <a:t>	  }</a:t>
            </a:r>
          </a:p>
          <a:p>
            <a:pPr algn="l">
              <a:defRPr/>
            </a:pPr>
            <a:r>
              <a:rPr lang="en-US" sz="1600" dirty="0">
                <a:latin typeface="Arial Narrow" pitchFamily="34" charset="0"/>
              </a:rPr>
              <a:t>	}</a:t>
            </a:r>
            <a:endParaRPr lang="en-US" dirty="0">
              <a:latin typeface="Arial Narrow" pitchFamily="34" charset="0"/>
            </a:endParaRPr>
          </a:p>
          <a:p>
            <a:pPr algn="l">
              <a:defRPr/>
            </a:pPr>
            <a:endParaRPr lang="en-US" dirty="0"/>
          </a:p>
          <a:p>
            <a:pPr algn="l">
              <a:defRPr/>
            </a:pPr>
            <a:endParaRPr lang="en-US" dirty="0">
              <a:latin typeface="Arial Narrow" pitchFamily="34" charset="0"/>
            </a:endParaRPr>
          </a:p>
          <a:p>
            <a:pPr algn="l">
              <a:defRPr/>
            </a:pPr>
            <a:endParaRPr lang="en-US" dirty="0">
              <a:latin typeface="Arial Narrow" pitchFamily="34" charset="0"/>
            </a:endParaRPr>
          </a:p>
          <a:p>
            <a:pPr algn="l">
              <a:buFont typeface="Arial" pitchFamily="34" charset="0"/>
              <a:buChar char="•"/>
              <a:defRPr/>
            </a:pPr>
            <a:endParaRPr lang="en-US" dirty="0"/>
          </a:p>
          <a:p>
            <a:pPr lvl="1" algn="l">
              <a:defRPr/>
            </a:pPr>
            <a:endParaRPr lang="en-US" dirty="0"/>
          </a:p>
        </p:txBody>
      </p:sp>
      <p:sp>
        <p:nvSpPr>
          <p:cNvPr id="126981" name="Line Callout 1 9">
            <a:extLst>
              <a:ext uri="{FF2B5EF4-FFF2-40B4-BE49-F238E27FC236}">
                <a16:creationId xmlns:a16="http://schemas.microsoft.com/office/drawing/2014/main" id="{490FF744-8EAA-4EF9-85EF-67189452351E}"/>
              </a:ext>
            </a:extLst>
          </p:cNvPr>
          <p:cNvSpPr>
            <a:spLocks/>
          </p:cNvSpPr>
          <p:nvPr/>
        </p:nvSpPr>
        <p:spPr bwMode="auto">
          <a:xfrm>
            <a:off x="8755064" y="2103972"/>
            <a:ext cx="2667000" cy="609600"/>
          </a:xfrm>
          <a:prstGeom prst="borderCallout1">
            <a:avLst>
              <a:gd name="adj1" fmla="val 21134"/>
              <a:gd name="adj2" fmla="val 921"/>
              <a:gd name="adj3" fmla="val 272656"/>
              <a:gd name="adj4" fmla="val -12556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t>Get a session and mark transaction boundary.</a:t>
            </a:r>
          </a:p>
        </p:txBody>
      </p:sp>
      <p:sp>
        <p:nvSpPr>
          <p:cNvPr id="126982" name="Line Callout 1 10">
            <a:extLst>
              <a:ext uri="{FF2B5EF4-FFF2-40B4-BE49-F238E27FC236}">
                <a16:creationId xmlns:a16="http://schemas.microsoft.com/office/drawing/2014/main" id="{B0FAEA9B-8DCD-4FB1-86DA-153044813672}"/>
              </a:ext>
            </a:extLst>
          </p:cNvPr>
          <p:cNvSpPr>
            <a:spLocks/>
          </p:cNvSpPr>
          <p:nvPr/>
        </p:nvSpPr>
        <p:spPr bwMode="auto">
          <a:xfrm>
            <a:off x="8755064" y="3581401"/>
            <a:ext cx="2667000" cy="914400"/>
          </a:xfrm>
          <a:prstGeom prst="borderCallout1">
            <a:avLst>
              <a:gd name="adj1" fmla="val 21134"/>
              <a:gd name="adj2" fmla="val 921"/>
              <a:gd name="adj3" fmla="val 140377"/>
              <a:gd name="adj4" fmla="val -178584"/>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t>Conclude session by committing or rollback on occurrence of exception.</a:t>
            </a:r>
          </a:p>
        </p:txBody>
      </p:sp>
      <p:sp>
        <p:nvSpPr>
          <p:cNvPr id="126983" name="Line Callout 1 13">
            <a:extLst>
              <a:ext uri="{FF2B5EF4-FFF2-40B4-BE49-F238E27FC236}">
                <a16:creationId xmlns:a16="http://schemas.microsoft.com/office/drawing/2014/main" id="{6BF37359-5CDA-45E0-84A5-055362BC1902}"/>
              </a:ext>
            </a:extLst>
          </p:cNvPr>
          <p:cNvSpPr>
            <a:spLocks/>
          </p:cNvSpPr>
          <p:nvPr/>
        </p:nvSpPr>
        <p:spPr bwMode="auto">
          <a:xfrm>
            <a:off x="8755064" y="5173130"/>
            <a:ext cx="2667000" cy="381000"/>
          </a:xfrm>
          <a:prstGeom prst="borderCallout1">
            <a:avLst>
              <a:gd name="adj1" fmla="val 21134"/>
              <a:gd name="adj2" fmla="val 921"/>
              <a:gd name="adj3" fmla="val 193986"/>
              <a:gd name="adj4" fmla="val -175338"/>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t>Close session.</a:t>
            </a:r>
          </a:p>
        </p:txBody>
      </p:sp>
      <p:sp>
        <p:nvSpPr>
          <p:cNvPr id="2" name="Title 1">
            <a:extLst>
              <a:ext uri="{FF2B5EF4-FFF2-40B4-BE49-F238E27FC236}">
                <a16:creationId xmlns:a16="http://schemas.microsoft.com/office/drawing/2014/main" id="{19FD6DC2-FF38-4B2D-9D10-EAAE85060B36}"/>
              </a:ext>
            </a:extLst>
          </p:cNvPr>
          <p:cNvSpPr>
            <a:spLocks noGrp="1"/>
          </p:cNvSpPr>
          <p:nvPr>
            <p:ph type="title"/>
          </p:nvPr>
        </p:nvSpPr>
        <p:spPr/>
        <p:txBody>
          <a:bodyPr/>
          <a:lstStyle/>
          <a:p>
            <a:r>
              <a:rPr lang="en-GB" altLang="en-US" dirty="0"/>
              <a:t>Creating Dao (Contd...)</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72F8760A-4AE6-4593-8C88-FAEA69D37059}"/>
              </a:ext>
            </a:extLst>
          </p:cNvPr>
          <p:cNvSpPr txBox="1">
            <a:spLocks noChangeArrowheads="1"/>
          </p:cNvSpPr>
          <p:nvPr/>
        </p:nvSpPr>
        <p:spPr bwMode="auto">
          <a:xfrm>
            <a:off x="631784" y="1357729"/>
            <a:ext cx="11146233" cy="5487988"/>
          </a:xfrm>
          <a:prstGeom prst="rect">
            <a:avLst/>
          </a:prstGeom>
          <a:noFill/>
          <a:ln w="9525">
            <a:noFill/>
            <a:round/>
            <a:headEnd/>
            <a:tailEnd/>
          </a:ln>
        </p:spPr>
        <p:txBody>
          <a:bodyPr lIns="90000" tIns="46800" rIns="90000" bIns="46800"/>
          <a:lstStyle/>
          <a:p>
            <a:pPr algn="just">
              <a:defRPr/>
            </a:pPr>
            <a:r>
              <a:rPr lang="en-US" dirty="0" err="1"/>
              <a:t>HibernateTemplate</a:t>
            </a:r>
            <a:r>
              <a:rPr lang="en-US" dirty="0"/>
              <a:t>: </a:t>
            </a:r>
            <a:r>
              <a:rPr lang="en-US" sz="2000" dirty="0"/>
              <a:t>On the line o</a:t>
            </a:r>
            <a:r>
              <a:rPr lang="en-US" dirty="0"/>
              <a:t>f </a:t>
            </a:r>
            <a:r>
              <a:rPr lang="en-US" dirty="0" err="1"/>
              <a:t>JdbcTemplate</a:t>
            </a:r>
            <a:r>
              <a:rPr lang="en-US" dirty="0"/>
              <a:t>, it guarantees automatic session management and participating session in transaction.  Does </a:t>
            </a:r>
            <a:r>
              <a:rPr lang="en-US" b="1" dirty="0"/>
              <a:t>not</a:t>
            </a:r>
            <a:r>
              <a:rPr lang="en-US" dirty="0"/>
              <a:t> provide simple way of explicit managing session.</a:t>
            </a:r>
            <a:endParaRPr lang="en-US" sz="1600" dirty="0"/>
          </a:p>
          <a:p>
            <a:pPr algn="l">
              <a:defRPr/>
            </a:pPr>
            <a:endParaRPr lang="en-US" sz="1600" dirty="0">
              <a:latin typeface="Arial Narrow" pitchFamily="34" charset="0"/>
            </a:endParaRPr>
          </a:p>
          <a:p>
            <a:pPr lvl="1" algn="l">
              <a:defRPr/>
            </a:pPr>
            <a:r>
              <a:rPr lang="en-US" sz="1600" dirty="0">
                <a:latin typeface="Arial Narrow" pitchFamily="34" charset="0"/>
              </a:rPr>
              <a:t>public class HibernateProductRepository2 implements </a:t>
            </a:r>
            <a:r>
              <a:rPr lang="en-US" sz="1600" dirty="0" err="1">
                <a:latin typeface="Arial Narrow" pitchFamily="34" charset="0"/>
              </a:rPr>
              <a:t>ProductRepository</a:t>
            </a:r>
            <a:r>
              <a:rPr lang="en-US" sz="1600" dirty="0">
                <a:latin typeface="Arial Narrow" pitchFamily="34" charset="0"/>
              </a:rPr>
              <a:t> {</a:t>
            </a:r>
          </a:p>
          <a:p>
            <a:pPr lvl="1" algn="l">
              <a:defRPr/>
            </a:pPr>
            <a:endParaRPr lang="en-US" sz="1600" dirty="0">
              <a:latin typeface="Arial Narrow" pitchFamily="34" charset="0"/>
            </a:endParaRPr>
          </a:p>
          <a:p>
            <a:pPr lvl="2" algn="l">
              <a:defRPr/>
            </a:pPr>
            <a:r>
              <a:rPr lang="en-US" sz="1600" dirty="0">
                <a:latin typeface="Arial Narrow" pitchFamily="34" charset="0"/>
              </a:rPr>
              <a:t>private </a:t>
            </a:r>
            <a:r>
              <a:rPr lang="en-US" sz="1600" b="1" dirty="0" err="1">
                <a:latin typeface="Arial Narrow" pitchFamily="34" charset="0"/>
              </a:rPr>
              <a:t>HibernateTemplate</a:t>
            </a:r>
            <a:r>
              <a:rPr lang="en-US" sz="1600" dirty="0">
                <a:latin typeface="Arial Narrow" pitchFamily="34" charset="0"/>
              </a:rPr>
              <a:t> </a:t>
            </a:r>
            <a:r>
              <a:rPr lang="en-US" sz="1600" dirty="0" err="1">
                <a:latin typeface="Arial Narrow" pitchFamily="34" charset="0"/>
              </a:rPr>
              <a:t>hibernateTemplate</a:t>
            </a:r>
            <a:r>
              <a:rPr lang="en-US" sz="1600" dirty="0">
                <a:latin typeface="Arial Narrow" pitchFamily="34" charset="0"/>
              </a:rPr>
              <a:t>;</a:t>
            </a:r>
          </a:p>
          <a:p>
            <a:pPr lvl="2" algn="l">
              <a:defRPr/>
            </a:pPr>
            <a:endParaRPr lang="en-US" sz="1600" dirty="0">
              <a:latin typeface="Arial Narrow" pitchFamily="34" charset="0"/>
            </a:endParaRPr>
          </a:p>
          <a:p>
            <a:pPr lvl="2" algn="l">
              <a:defRPr/>
            </a:pPr>
            <a:r>
              <a:rPr lang="en-US" sz="1600" dirty="0">
                <a:latin typeface="Arial Narrow" pitchFamily="34" charset="0"/>
              </a:rPr>
              <a:t>public void </a:t>
            </a:r>
            <a:r>
              <a:rPr lang="en-US" sz="1600" dirty="0" err="1">
                <a:latin typeface="Arial Narrow" pitchFamily="34" charset="0"/>
              </a:rPr>
              <a:t>setSessionFactory</a:t>
            </a:r>
            <a:r>
              <a:rPr lang="en-US" sz="1600" dirty="0">
                <a:latin typeface="Arial Narrow" pitchFamily="34" charset="0"/>
              </a:rPr>
              <a:t>(</a:t>
            </a:r>
            <a:r>
              <a:rPr lang="en-US" sz="1600" dirty="0" err="1">
                <a:latin typeface="Arial Narrow" pitchFamily="34" charset="0"/>
              </a:rPr>
              <a:t>SessionFactory</a:t>
            </a:r>
            <a:r>
              <a:rPr lang="en-US" sz="1600" dirty="0">
                <a:latin typeface="Arial Narrow" pitchFamily="34" charset="0"/>
              </a:rPr>
              <a:t> </a:t>
            </a:r>
            <a:r>
              <a:rPr lang="en-US" sz="1600" dirty="0" err="1">
                <a:latin typeface="Arial Narrow" pitchFamily="34" charset="0"/>
              </a:rPr>
              <a:t>sessionFactory</a:t>
            </a:r>
            <a:r>
              <a:rPr lang="en-US" sz="1600" dirty="0">
                <a:latin typeface="Arial Narrow" pitchFamily="34" charset="0"/>
              </a:rPr>
              <a:t>) {</a:t>
            </a:r>
          </a:p>
          <a:p>
            <a:pPr lvl="2" algn="l">
              <a:defRPr/>
            </a:pPr>
            <a:r>
              <a:rPr lang="en-US" sz="1600" dirty="0">
                <a:latin typeface="Arial Narrow" pitchFamily="34" charset="0"/>
              </a:rPr>
              <a:t>	</a:t>
            </a:r>
            <a:r>
              <a:rPr lang="en-US" sz="1600" b="1" dirty="0" err="1">
                <a:latin typeface="Arial Narrow" pitchFamily="34" charset="0"/>
              </a:rPr>
              <a:t>hibernateTemplate</a:t>
            </a:r>
            <a:r>
              <a:rPr lang="en-US" sz="1600" b="1" dirty="0">
                <a:latin typeface="Arial Narrow" pitchFamily="34" charset="0"/>
              </a:rPr>
              <a:t> = new </a:t>
            </a:r>
            <a:r>
              <a:rPr lang="en-US" sz="1600" b="1" dirty="0" err="1">
                <a:latin typeface="Arial Narrow" pitchFamily="34" charset="0"/>
              </a:rPr>
              <a:t>HibernateTemplate</a:t>
            </a:r>
            <a:r>
              <a:rPr lang="en-US" sz="1600" b="1" dirty="0">
                <a:latin typeface="Arial Narrow" pitchFamily="34" charset="0"/>
              </a:rPr>
              <a:t>(</a:t>
            </a:r>
            <a:r>
              <a:rPr lang="en-US" sz="1600" b="1" dirty="0" err="1">
                <a:latin typeface="Arial Narrow" pitchFamily="34" charset="0"/>
              </a:rPr>
              <a:t>sessionFactory</a:t>
            </a:r>
            <a:r>
              <a:rPr lang="en-US" sz="1600" b="1" dirty="0">
                <a:latin typeface="Arial Narrow" pitchFamily="34" charset="0"/>
              </a:rPr>
              <a:t>);</a:t>
            </a:r>
          </a:p>
          <a:p>
            <a:pPr lvl="2" algn="l">
              <a:defRPr/>
            </a:pPr>
            <a:r>
              <a:rPr lang="en-US" sz="1600" dirty="0">
                <a:latin typeface="Arial Narrow" pitchFamily="34" charset="0"/>
              </a:rPr>
              <a:t>}</a:t>
            </a:r>
          </a:p>
          <a:p>
            <a:pPr lvl="2" algn="l">
              <a:defRPr/>
            </a:pPr>
            <a:endParaRPr lang="en-US" sz="1600" dirty="0">
              <a:latin typeface="Arial Narrow" pitchFamily="34" charset="0"/>
            </a:endParaRPr>
          </a:p>
          <a:p>
            <a:pPr lvl="2" algn="l">
              <a:defRPr/>
            </a:pPr>
            <a:r>
              <a:rPr lang="en-US" sz="1600" dirty="0">
                <a:latin typeface="Arial Narrow" pitchFamily="34" charset="0"/>
              </a:rPr>
              <a:t>public void add(Product </a:t>
            </a:r>
            <a:r>
              <a:rPr lang="en-US" sz="1600" dirty="0" err="1">
                <a:latin typeface="Arial Narrow" pitchFamily="34" charset="0"/>
              </a:rPr>
              <a:t>product</a:t>
            </a:r>
            <a:r>
              <a:rPr lang="en-US" sz="1600" dirty="0">
                <a:latin typeface="Arial Narrow" pitchFamily="34" charset="0"/>
              </a:rPr>
              <a:t>) {</a:t>
            </a:r>
          </a:p>
          <a:p>
            <a:pPr lvl="2" algn="l">
              <a:defRPr/>
            </a:pPr>
            <a:r>
              <a:rPr lang="en-US" sz="1600" dirty="0">
                <a:latin typeface="Arial Narrow" pitchFamily="34" charset="0"/>
              </a:rPr>
              <a:t>	</a:t>
            </a:r>
            <a:r>
              <a:rPr lang="en-US" sz="1600" dirty="0" err="1">
                <a:latin typeface="Arial Narrow" pitchFamily="34" charset="0"/>
              </a:rPr>
              <a:t>hibernateTemplate.save</a:t>
            </a:r>
            <a:r>
              <a:rPr lang="en-US" sz="1600" dirty="0">
                <a:latin typeface="Arial Narrow" pitchFamily="34" charset="0"/>
              </a:rPr>
              <a:t>(product);</a:t>
            </a:r>
          </a:p>
          <a:p>
            <a:pPr lvl="2" algn="l">
              <a:defRPr/>
            </a:pPr>
            <a:r>
              <a:rPr lang="en-US" sz="1600" dirty="0">
                <a:latin typeface="Arial Narrow" pitchFamily="34" charset="0"/>
              </a:rPr>
              <a:t>}</a:t>
            </a:r>
          </a:p>
          <a:p>
            <a:pPr lvl="1" algn="l">
              <a:defRPr/>
            </a:pPr>
            <a:endParaRPr lang="en-US" sz="1600" dirty="0">
              <a:latin typeface="Arial Narrow" pitchFamily="34" charset="0"/>
            </a:endParaRPr>
          </a:p>
          <a:p>
            <a:pPr lvl="1" algn="l">
              <a:defRPr/>
            </a:pPr>
            <a:r>
              <a:rPr lang="en-US" sz="1600" dirty="0">
                <a:latin typeface="Arial Narrow" pitchFamily="34" charset="0"/>
              </a:rPr>
              <a:t>}</a:t>
            </a:r>
          </a:p>
          <a:p>
            <a:pPr algn="l">
              <a:defRPr/>
            </a:pPr>
            <a:endParaRPr lang="en-US" sz="1600" dirty="0">
              <a:latin typeface="Arial Narrow" pitchFamily="34" charset="0"/>
            </a:endParaRPr>
          </a:p>
          <a:p>
            <a:pPr algn="l">
              <a:defRPr/>
            </a:pPr>
            <a:r>
              <a:rPr lang="en-US" dirty="0"/>
              <a:t>Template interfaces are thread-safe and thus re-usable.</a:t>
            </a:r>
          </a:p>
          <a:p>
            <a:pPr algn="l">
              <a:defRPr/>
            </a:pPr>
            <a:endParaRPr lang="en-US" sz="1600" dirty="0">
              <a:latin typeface="Arial Narrow" pitchFamily="34" charset="0"/>
            </a:endParaRPr>
          </a:p>
          <a:p>
            <a:pPr algn="l">
              <a:buFont typeface="Arial" pitchFamily="34" charset="0"/>
              <a:buChar char="•"/>
              <a:defRPr/>
            </a:pPr>
            <a:endParaRPr lang="en-US" dirty="0"/>
          </a:p>
          <a:p>
            <a:pPr lvl="1" algn="l">
              <a:defRPr/>
            </a:pPr>
            <a:endParaRPr lang="en-US" dirty="0"/>
          </a:p>
        </p:txBody>
      </p:sp>
      <p:sp>
        <p:nvSpPr>
          <p:cNvPr id="2" name="Title 1">
            <a:extLst>
              <a:ext uri="{FF2B5EF4-FFF2-40B4-BE49-F238E27FC236}">
                <a16:creationId xmlns:a16="http://schemas.microsoft.com/office/drawing/2014/main" id="{813E12B3-7593-4178-A5F3-66C6A64B7F9D}"/>
              </a:ext>
            </a:extLst>
          </p:cNvPr>
          <p:cNvSpPr>
            <a:spLocks noGrp="1"/>
          </p:cNvSpPr>
          <p:nvPr>
            <p:ph type="title"/>
          </p:nvPr>
        </p:nvSpPr>
        <p:spPr/>
        <p:txBody>
          <a:bodyPr/>
          <a:lstStyle/>
          <a:p>
            <a:r>
              <a:rPr lang="en-GB" altLang="en-US" dirty="0"/>
              <a:t>Spring’s support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07C66BF5-4C8C-4861-BDD5-8DE92AECFD62}"/>
              </a:ext>
            </a:extLst>
          </p:cNvPr>
          <p:cNvSpPr txBox="1">
            <a:spLocks noChangeArrowheads="1"/>
          </p:cNvSpPr>
          <p:nvPr/>
        </p:nvSpPr>
        <p:spPr bwMode="auto">
          <a:xfrm>
            <a:off x="395785" y="1188452"/>
            <a:ext cx="11382232" cy="5487988"/>
          </a:xfrm>
          <a:prstGeom prst="rect">
            <a:avLst/>
          </a:prstGeom>
          <a:noFill/>
          <a:ln w="9525">
            <a:noFill/>
            <a:round/>
            <a:headEnd/>
            <a:tailEnd/>
          </a:ln>
        </p:spPr>
        <p:txBody>
          <a:bodyPr lIns="90000" tIns="46800" rIns="90000" bIns="46800"/>
          <a:lstStyle/>
          <a:p>
            <a:pPr algn="just">
              <a:defRPr/>
            </a:pPr>
            <a:r>
              <a:rPr lang="en-US" dirty="0" err="1"/>
              <a:t>HibernateDaoSupport</a:t>
            </a:r>
            <a:r>
              <a:rPr lang="en-US" dirty="0"/>
              <a:t>: </a:t>
            </a:r>
            <a:r>
              <a:rPr lang="en-US" sz="2000" dirty="0"/>
              <a:t>On the line of </a:t>
            </a:r>
            <a:r>
              <a:rPr lang="en-US" sz="2000" dirty="0" err="1"/>
              <a:t>JdbcDaoSupport</a:t>
            </a:r>
            <a:r>
              <a:rPr lang="en-US" sz="2000" dirty="0"/>
              <a:t>, it guarantees automatic session management and participating session in transaction.  Does provide simple way of explicit managing session.</a:t>
            </a:r>
            <a:endParaRPr lang="en-US" dirty="0"/>
          </a:p>
          <a:p>
            <a:pPr algn="l">
              <a:defRPr/>
            </a:pPr>
            <a:endParaRPr lang="en-US" dirty="0">
              <a:latin typeface="Arial Narrow" pitchFamily="34" charset="0"/>
            </a:endParaRPr>
          </a:p>
          <a:p>
            <a:pPr lvl="1" algn="l">
              <a:defRPr/>
            </a:pPr>
            <a:r>
              <a:rPr lang="en-US" dirty="0">
                <a:latin typeface="Arial Narrow" pitchFamily="34" charset="0"/>
              </a:rPr>
              <a:t>public class HibernateProductRepository2 extends </a:t>
            </a:r>
            <a:r>
              <a:rPr lang="en-US" dirty="0" err="1">
                <a:latin typeface="Arial Narrow" pitchFamily="34" charset="0"/>
              </a:rPr>
              <a:t>HibernateDaoSupport</a:t>
            </a:r>
            <a:r>
              <a:rPr lang="en-US" dirty="0">
                <a:latin typeface="Arial Narrow" pitchFamily="34" charset="0"/>
              </a:rPr>
              <a:t> {</a:t>
            </a:r>
          </a:p>
          <a:p>
            <a:pPr lvl="1" algn="l">
              <a:defRPr/>
            </a:pPr>
            <a:endParaRPr lang="en-US" dirty="0">
              <a:latin typeface="Arial Narrow" pitchFamily="34" charset="0"/>
            </a:endParaRPr>
          </a:p>
          <a:p>
            <a:pPr lvl="2" algn="l">
              <a:defRPr/>
            </a:pPr>
            <a:r>
              <a:rPr lang="en-US" dirty="0">
                <a:latin typeface="Arial Narrow" pitchFamily="34" charset="0"/>
              </a:rPr>
              <a:t>public void add(Product </a:t>
            </a:r>
            <a:r>
              <a:rPr lang="en-US" dirty="0" err="1">
                <a:latin typeface="Arial Narrow" pitchFamily="34" charset="0"/>
              </a:rPr>
              <a:t>product</a:t>
            </a:r>
            <a:r>
              <a:rPr lang="en-US" dirty="0">
                <a:latin typeface="Arial Narrow" pitchFamily="34" charset="0"/>
              </a:rPr>
              <a:t>) {</a:t>
            </a:r>
          </a:p>
          <a:p>
            <a:pPr lvl="2" algn="l">
              <a:defRPr/>
            </a:pPr>
            <a:r>
              <a:rPr lang="en-US" dirty="0">
                <a:latin typeface="Arial Narrow" pitchFamily="34" charset="0"/>
              </a:rPr>
              <a:t>	</a:t>
            </a:r>
            <a:r>
              <a:rPr lang="en-US" b="1" dirty="0" err="1">
                <a:latin typeface="Arial Narrow" pitchFamily="34" charset="0"/>
              </a:rPr>
              <a:t>getHibernateTemplate</a:t>
            </a:r>
            <a:r>
              <a:rPr lang="en-US" b="1" dirty="0">
                <a:latin typeface="Arial Narrow" pitchFamily="34" charset="0"/>
              </a:rPr>
              <a:t>()</a:t>
            </a:r>
            <a:r>
              <a:rPr lang="en-US" dirty="0">
                <a:latin typeface="Arial Narrow" pitchFamily="34" charset="0"/>
              </a:rPr>
              <a:t>.save(product);</a:t>
            </a:r>
          </a:p>
          <a:p>
            <a:pPr lvl="2" algn="l">
              <a:defRPr/>
            </a:pPr>
            <a:r>
              <a:rPr lang="en-US" dirty="0">
                <a:latin typeface="Arial Narrow" pitchFamily="34" charset="0"/>
              </a:rPr>
              <a:t>}</a:t>
            </a:r>
          </a:p>
          <a:p>
            <a:pPr lvl="2" algn="l">
              <a:defRPr/>
            </a:pPr>
            <a:endParaRPr lang="en-US" dirty="0">
              <a:latin typeface="Arial Narrow" pitchFamily="34" charset="0"/>
            </a:endParaRPr>
          </a:p>
          <a:p>
            <a:pPr lvl="2" algn="l">
              <a:defRPr/>
            </a:pPr>
            <a:r>
              <a:rPr lang="en-US" dirty="0">
                <a:latin typeface="Arial Narrow" pitchFamily="34" charset="0"/>
              </a:rPr>
              <a:t>public Product get(</a:t>
            </a:r>
            <a:r>
              <a:rPr lang="en-US" dirty="0" err="1">
                <a:latin typeface="Arial Narrow" pitchFamily="34" charset="0"/>
              </a:rPr>
              <a:t>int</a:t>
            </a:r>
            <a:r>
              <a:rPr lang="en-US" dirty="0">
                <a:latin typeface="Arial Narrow" pitchFamily="34" charset="0"/>
              </a:rPr>
              <a:t> </a:t>
            </a:r>
            <a:r>
              <a:rPr lang="en-US" dirty="0" err="1">
                <a:latin typeface="Arial Narrow" pitchFamily="34" charset="0"/>
              </a:rPr>
              <a:t>productId</a:t>
            </a:r>
            <a:r>
              <a:rPr lang="en-US" dirty="0">
                <a:latin typeface="Arial Narrow" pitchFamily="34" charset="0"/>
              </a:rPr>
              <a:t>) {</a:t>
            </a:r>
          </a:p>
          <a:p>
            <a:pPr lvl="2" algn="l">
              <a:defRPr/>
            </a:pPr>
            <a:r>
              <a:rPr lang="en-US" dirty="0">
                <a:latin typeface="Arial Narrow" pitchFamily="34" charset="0"/>
              </a:rPr>
              <a:t>	</a:t>
            </a:r>
            <a:r>
              <a:rPr lang="en-US" b="1" dirty="0">
                <a:latin typeface="Arial Narrow" pitchFamily="34" charset="0"/>
              </a:rPr>
              <a:t>Session </a:t>
            </a:r>
            <a:r>
              <a:rPr lang="en-US" b="1" dirty="0" err="1">
                <a:latin typeface="Arial Narrow" pitchFamily="34" charset="0"/>
              </a:rPr>
              <a:t>sess</a:t>
            </a:r>
            <a:r>
              <a:rPr lang="en-US" b="1" dirty="0">
                <a:latin typeface="Arial Narrow" pitchFamily="34" charset="0"/>
              </a:rPr>
              <a:t> = </a:t>
            </a:r>
            <a:r>
              <a:rPr lang="en-US" b="1" dirty="0" err="1">
                <a:latin typeface="Arial Narrow" pitchFamily="34" charset="0"/>
              </a:rPr>
              <a:t>this.getSession</a:t>
            </a:r>
            <a:r>
              <a:rPr lang="en-US" b="1" dirty="0">
                <a:latin typeface="Arial Narrow" pitchFamily="34" charset="0"/>
              </a:rPr>
              <a:t>();</a:t>
            </a:r>
          </a:p>
          <a:p>
            <a:pPr lvl="2" algn="l">
              <a:defRPr/>
            </a:pPr>
            <a:r>
              <a:rPr lang="en-US" dirty="0">
                <a:latin typeface="Arial Narrow" pitchFamily="34" charset="0"/>
              </a:rPr>
              <a:t>	Product </a:t>
            </a:r>
            <a:r>
              <a:rPr lang="en-US" dirty="0" err="1">
                <a:latin typeface="Arial Narrow" pitchFamily="34" charset="0"/>
              </a:rPr>
              <a:t>product</a:t>
            </a:r>
            <a:r>
              <a:rPr lang="en-US" dirty="0">
                <a:latin typeface="Arial Narrow" pitchFamily="34" charset="0"/>
              </a:rPr>
              <a:t> = null;</a:t>
            </a:r>
          </a:p>
          <a:p>
            <a:pPr lvl="2" algn="l">
              <a:defRPr/>
            </a:pPr>
            <a:r>
              <a:rPr lang="en-US" dirty="0">
                <a:latin typeface="Arial Narrow" pitchFamily="34" charset="0"/>
              </a:rPr>
              <a:t>	product = (Product) </a:t>
            </a:r>
            <a:r>
              <a:rPr lang="en-US" dirty="0" err="1">
                <a:latin typeface="Arial Narrow" pitchFamily="34" charset="0"/>
              </a:rPr>
              <a:t>getHibernateTemplate</a:t>
            </a:r>
            <a:r>
              <a:rPr lang="en-US" dirty="0">
                <a:latin typeface="Arial Narrow" pitchFamily="34" charset="0"/>
              </a:rPr>
              <a:t>().get(</a:t>
            </a:r>
            <a:r>
              <a:rPr lang="en-US" dirty="0" err="1">
                <a:latin typeface="Arial Narrow" pitchFamily="34" charset="0"/>
              </a:rPr>
              <a:t>Product.class</a:t>
            </a:r>
            <a:r>
              <a:rPr lang="en-US" dirty="0">
                <a:latin typeface="Arial Narrow" pitchFamily="34" charset="0"/>
              </a:rPr>
              <a:t>, </a:t>
            </a:r>
            <a:r>
              <a:rPr lang="en-US" dirty="0" err="1">
                <a:latin typeface="Arial Narrow" pitchFamily="34" charset="0"/>
              </a:rPr>
              <a:t>productId</a:t>
            </a:r>
            <a:r>
              <a:rPr lang="en-US" dirty="0">
                <a:latin typeface="Arial Narrow" pitchFamily="34" charset="0"/>
              </a:rPr>
              <a:t>);</a:t>
            </a:r>
          </a:p>
          <a:p>
            <a:pPr lvl="2" algn="l">
              <a:defRPr/>
            </a:pPr>
            <a:r>
              <a:rPr lang="en-US" dirty="0">
                <a:latin typeface="Arial Narrow" pitchFamily="34" charset="0"/>
              </a:rPr>
              <a:t>	return product;</a:t>
            </a:r>
          </a:p>
          <a:p>
            <a:pPr lvl="2" algn="l">
              <a:defRPr/>
            </a:pPr>
            <a:r>
              <a:rPr lang="en-US" dirty="0">
                <a:latin typeface="Arial Narrow" pitchFamily="34" charset="0"/>
              </a:rPr>
              <a:t>}</a:t>
            </a:r>
          </a:p>
          <a:p>
            <a:pPr lvl="1" algn="l">
              <a:defRPr/>
            </a:pPr>
            <a:r>
              <a:rPr lang="en-US" dirty="0">
                <a:latin typeface="Arial Narrow" pitchFamily="34" charset="0"/>
              </a:rPr>
              <a:t>}</a:t>
            </a:r>
          </a:p>
          <a:p>
            <a:pPr algn="l">
              <a:defRPr/>
            </a:pPr>
            <a:endParaRPr lang="en-US" dirty="0">
              <a:latin typeface="Arial Narrow" pitchFamily="34" charset="0"/>
            </a:endParaRPr>
          </a:p>
          <a:p>
            <a:pPr algn="l">
              <a:buFont typeface="Arial" pitchFamily="34" charset="0"/>
              <a:buChar char="•"/>
              <a:defRPr/>
            </a:pPr>
            <a:r>
              <a:rPr lang="en-US" dirty="0">
                <a:latin typeface="Arial Narrow" pitchFamily="34" charset="0"/>
              </a:rPr>
              <a:t>  </a:t>
            </a:r>
            <a:r>
              <a:rPr lang="en-US" sz="2000" dirty="0"/>
              <a:t>Method to set </a:t>
            </a:r>
            <a:r>
              <a:rPr lang="en-US" sz="2000" dirty="0" err="1"/>
              <a:t>SessionFactory</a:t>
            </a:r>
            <a:r>
              <a:rPr lang="en-US" sz="2000" dirty="0"/>
              <a:t> of Hibernate comes from </a:t>
            </a:r>
            <a:r>
              <a:rPr lang="en-US" sz="2000" dirty="0" err="1"/>
              <a:t>HibernateDaoSupport</a:t>
            </a:r>
            <a:r>
              <a:rPr lang="en-US" sz="2000" dirty="0"/>
              <a:t>.</a:t>
            </a:r>
          </a:p>
          <a:p>
            <a:pPr algn="l">
              <a:buFont typeface="Arial" pitchFamily="34" charset="0"/>
              <a:buChar char="•"/>
              <a:defRPr/>
            </a:pPr>
            <a:r>
              <a:rPr lang="en-US" sz="2000" dirty="0"/>
              <a:t>  </a:t>
            </a:r>
            <a:r>
              <a:rPr lang="en-US" sz="2000" dirty="0" err="1"/>
              <a:t>HibernateDaoSupport</a:t>
            </a:r>
            <a:r>
              <a:rPr lang="en-US" sz="2000" dirty="0"/>
              <a:t> has methods to give handle of session.</a:t>
            </a:r>
          </a:p>
          <a:p>
            <a:pPr algn="l">
              <a:defRPr/>
            </a:pPr>
            <a:endParaRPr lang="en-US" dirty="0">
              <a:latin typeface="Arial Narrow" pitchFamily="34" charset="0"/>
            </a:endParaRPr>
          </a:p>
          <a:p>
            <a:pPr algn="l">
              <a:buFont typeface="Arial" pitchFamily="34" charset="0"/>
              <a:buChar char="•"/>
              <a:defRPr/>
            </a:pPr>
            <a:endParaRPr lang="en-US" dirty="0"/>
          </a:p>
          <a:p>
            <a:pPr lvl="1" algn="l">
              <a:defRPr/>
            </a:pPr>
            <a:endParaRPr lang="en-US" dirty="0"/>
          </a:p>
        </p:txBody>
      </p:sp>
      <p:sp>
        <p:nvSpPr>
          <p:cNvPr id="2" name="Title 1">
            <a:extLst>
              <a:ext uri="{FF2B5EF4-FFF2-40B4-BE49-F238E27FC236}">
                <a16:creationId xmlns:a16="http://schemas.microsoft.com/office/drawing/2014/main" id="{E2337853-FC67-419D-995E-BB30447B2A52}"/>
              </a:ext>
            </a:extLst>
          </p:cNvPr>
          <p:cNvSpPr>
            <a:spLocks noGrp="1"/>
          </p:cNvSpPr>
          <p:nvPr>
            <p:ph type="title"/>
          </p:nvPr>
        </p:nvSpPr>
        <p:spPr/>
        <p:txBody>
          <a:bodyPr/>
          <a:lstStyle/>
          <a:p>
            <a:r>
              <a:rPr lang="en-GB" altLang="en-US" dirty="0"/>
              <a:t>Spring’s support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087F8B7A-ED8A-4980-AC5B-A098767C08E7}"/>
              </a:ext>
            </a:extLst>
          </p:cNvPr>
          <p:cNvSpPr txBox="1">
            <a:spLocks noChangeArrowheads="1"/>
          </p:cNvSpPr>
          <p:nvPr/>
        </p:nvSpPr>
        <p:spPr bwMode="auto">
          <a:xfrm>
            <a:off x="597060" y="1585732"/>
            <a:ext cx="11180957" cy="3194612"/>
          </a:xfrm>
          <a:prstGeom prst="rect">
            <a:avLst/>
          </a:prstGeom>
          <a:noFill/>
          <a:ln w="9525">
            <a:noFill/>
            <a:round/>
            <a:headEnd/>
            <a:tailEnd/>
          </a:ln>
        </p:spPr>
        <p:txBody>
          <a:bodyPr lIns="90000" tIns="46800" rIns="90000" bIns="46800"/>
          <a:lstStyle/>
          <a:p>
            <a:pPr algn="just">
              <a:defRPr/>
            </a:pPr>
            <a:r>
              <a:rPr lang="en-US" dirty="0"/>
              <a:t>The Java Persistence API: It’s a thin layer of persistence over hibernate.  There is </a:t>
            </a:r>
            <a:r>
              <a:rPr lang="en-US" dirty="0" err="1"/>
              <a:t>EntityManagerFactory</a:t>
            </a:r>
            <a:r>
              <a:rPr lang="en-US" dirty="0"/>
              <a:t> instead of </a:t>
            </a:r>
            <a:r>
              <a:rPr lang="en-US" dirty="0" err="1"/>
              <a:t>SessionFactory</a:t>
            </a:r>
            <a:r>
              <a:rPr lang="en-US" dirty="0"/>
              <a:t> of Hibernate.  There is </a:t>
            </a:r>
            <a:r>
              <a:rPr lang="en-US" dirty="0" err="1"/>
              <a:t>EntityManager</a:t>
            </a:r>
            <a:r>
              <a:rPr lang="en-US" dirty="0"/>
              <a:t> instead of Session of Hibernate.</a:t>
            </a:r>
          </a:p>
          <a:p>
            <a:pPr algn="just">
              <a:defRPr/>
            </a:pPr>
            <a:endParaRPr lang="en-US" sz="2000" dirty="0"/>
          </a:p>
          <a:p>
            <a:pPr algn="just">
              <a:defRPr/>
            </a:pPr>
            <a:r>
              <a:rPr lang="en-US" sz="2000" dirty="0"/>
              <a:t>Why to use JPA?</a:t>
            </a:r>
          </a:p>
          <a:p>
            <a:pPr algn="just">
              <a:buFont typeface="Arial" pitchFamily="34" charset="0"/>
              <a:buChar char="•"/>
              <a:defRPr/>
            </a:pPr>
            <a:r>
              <a:rPr lang="en-US" sz="2000" dirty="0"/>
              <a:t>  It is a standard published for Java.  EJB’s are JPA compliant and </a:t>
            </a:r>
            <a:r>
              <a:rPr lang="en-US" sz="2000" dirty="0" err="1"/>
              <a:t>EntityBeans</a:t>
            </a:r>
            <a:r>
              <a:rPr lang="en-US" sz="2000" dirty="0"/>
              <a:t> of EJB 3.0 overcome drawbacks of old </a:t>
            </a:r>
            <a:r>
              <a:rPr lang="en-US" sz="2000" dirty="0" err="1"/>
              <a:t>EntityBean</a:t>
            </a:r>
            <a:r>
              <a:rPr lang="en-US" sz="2000" dirty="0"/>
              <a:t> (of 2.0).</a:t>
            </a:r>
          </a:p>
          <a:p>
            <a:pPr algn="just">
              <a:buFont typeface="Arial" pitchFamily="34" charset="0"/>
              <a:buChar char="•"/>
              <a:defRPr/>
            </a:pPr>
            <a:endParaRPr lang="en-US" sz="2000" dirty="0"/>
          </a:p>
          <a:p>
            <a:pPr algn="just">
              <a:buFont typeface="Arial" pitchFamily="34" charset="0"/>
              <a:buChar char="•"/>
              <a:defRPr/>
            </a:pPr>
            <a:r>
              <a:rPr lang="en-US" sz="2000" dirty="0"/>
              <a:t>  Spring has integration support for JPA.</a:t>
            </a:r>
          </a:p>
          <a:p>
            <a:pPr algn="just">
              <a:buFont typeface="Arial" pitchFamily="34" charset="0"/>
              <a:buChar char="•"/>
              <a:defRPr/>
            </a:pPr>
            <a:endParaRPr lang="en-US" sz="2000" dirty="0"/>
          </a:p>
          <a:p>
            <a:pPr algn="just">
              <a:buFont typeface="Arial" pitchFamily="34" charset="0"/>
              <a:buChar char="•"/>
              <a:defRPr/>
            </a:pPr>
            <a:r>
              <a:rPr lang="en-US" sz="2000" dirty="0"/>
              <a:t>  Spring can integrate to JPA using it DI feature to plumb to DAO the </a:t>
            </a:r>
            <a:r>
              <a:rPr lang="en-US" sz="2000" dirty="0" err="1"/>
              <a:t>EntityManagerFactory</a:t>
            </a:r>
            <a:r>
              <a:rPr lang="en-US" sz="2000" dirty="0"/>
              <a:t>.</a:t>
            </a:r>
          </a:p>
        </p:txBody>
      </p:sp>
      <p:sp>
        <p:nvSpPr>
          <p:cNvPr id="2" name="Title 1">
            <a:extLst>
              <a:ext uri="{FF2B5EF4-FFF2-40B4-BE49-F238E27FC236}">
                <a16:creationId xmlns:a16="http://schemas.microsoft.com/office/drawing/2014/main" id="{069605DD-024E-4186-9889-90541931B3BD}"/>
              </a:ext>
            </a:extLst>
          </p:cNvPr>
          <p:cNvSpPr>
            <a:spLocks noGrp="1"/>
          </p:cNvSpPr>
          <p:nvPr>
            <p:ph type="title"/>
          </p:nvPr>
        </p:nvSpPr>
        <p:spPr/>
        <p:txBody>
          <a:bodyPr/>
          <a:lstStyle/>
          <a:p>
            <a:r>
              <a:rPr lang="en-GB" altLang="en-US" dirty="0"/>
              <a:t>Spring ORM-Integration with JPA</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EFF9EE-6A67-44BA-B8CC-94F37D7188FB}"/>
              </a:ext>
            </a:extLst>
          </p:cNvPr>
          <p:cNvSpPr>
            <a:spLocks noGrp="1"/>
          </p:cNvSpPr>
          <p:nvPr>
            <p:ph type="title"/>
          </p:nvPr>
        </p:nvSpPr>
        <p:spPr/>
        <p:txBody>
          <a:bodyPr/>
          <a:lstStyle/>
          <a:p>
            <a:r>
              <a:rPr lang="en-GB" altLang="en-US" dirty="0">
                <a:solidFill>
                  <a:srgbClr val="000000"/>
                </a:solidFill>
                <a:latin typeface="Tahoma" panose="020B0604030504040204" pitchFamily="34" charset="0"/>
              </a:rPr>
              <a:t>Spring Jars and significance</a:t>
            </a:r>
            <a:endParaRPr lang="en-IN" dirty="0"/>
          </a:p>
        </p:txBody>
      </p:sp>
      <p:graphicFrame>
        <p:nvGraphicFramePr>
          <p:cNvPr id="4" name="Table 3">
            <a:extLst>
              <a:ext uri="{FF2B5EF4-FFF2-40B4-BE49-F238E27FC236}">
                <a16:creationId xmlns:a16="http://schemas.microsoft.com/office/drawing/2014/main" id="{B73206FC-D411-4E91-B569-DE42ADE6801A}"/>
              </a:ext>
            </a:extLst>
          </p:cNvPr>
          <p:cNvGraphicFramePr>
            <a:graphicFrameLocks noGrp="1"/>
          </p:cNvGraphicFramePr>
          <p:nvPr>
            <p:extLst>
              <p:ext uri="{D42A27DB-BD31-4B8C-83A1-F6EECF244321}">
                <p14:modId xmlns:p14="http://schemas.microsoft.com/office/powerpoint/2010/main" val="1890542336"/>
              </p:ext>
            </p:extLst>
          </p:nvPr>
        </p:nvGraphicFramePr>
        <p:xfrm>
          <a:off x="477174" y="1447800"/>
          <a:ext cx="11300843" cy="3514757"/>
        </p:xfrm>
        <a:graphic>
          <a:graphicData uri="http://schemas.openxmlformats.org/drawingml/2006/table">
            <a:tbl>
              <a:tblPr firstRow="1" bandRow="1">
                <a:tableStyleId>{5C22544A-7EE6-4342-B048-85BDC9FD1C3A}</a:tableStyleId>
              </a:tblPr>
              <a:tblGrid>
                <a:gridCol w="837099">
                  <a:extLst>
                    <a:ext uri="{9D8B030D-6E8A-4147-A177-3AD203B41FA5}">
                      <a16:colId xmlns:a16="http://schemas.microsoft.com/office/drawing/2014/main" val="20000"/>
                    </a:ext>
                  </a:extLst>
                </a:gridCol>
                <a:gridCol w="2406661">
                  <a:extLst>
                    <a:ext uri="{9D8B030D-6E8A-4147-A177-3AD203B41FA5}">
                      <a16:colId xmlns:a16="http://schemas.microsoft.com/office/drawing/2014/main" val="20001"/>
                    </a:ext>
                  </a:extLst>
                </a:gridCol>
                <a:gridCol w="8057083">
                  <a:extLst>
                    <a:ext uri="{9D8B030D-6E8A-4147-A177-3AD203B41FA5}">
                      <a16:colId xmlns:a16="http://schemas.microsoft.com/office/drawing/2014/main" val="20002"/>
                    </a:ext>
                  </a:extLst>
                </a:gridCol>
              </a:tblGrid>
              <a:tr h="372802">
                <a:tc>
                  <a:txBody>
                    <a:bodyPr/>
                    <a:lstStyle/>
                    <a:p>
                      <a:r>
                        <a:rPr lang="en-US" sz="1800" dirty="0"/>
                        <a:t>S.N.</a:t>
                      </a:r>
                    </a:p>
                  </a:txBody>
                  <a:tcPr marT="45962" marB="45962"/>
                </a:tc>
                <a:tc>
                  <a:txBody>
                    <a:bodyPr/>
                    <a:lstStyle/>
                    <a:p>
                      <a:r>
                        <a:rPr lang="en-US" sz="1800" dirty="0"/>
                        <a:t>Artifact</a:t>
                      </a:r>
                      <a:r>
                        <a:rPr lang="en-US" sz="1800" baseline="0" dirty="0"/>
                        <a:t> Id/Jar</a:t>
                      </a:r>
                      <a:endParaRPr lang="en-US" sz="1800" dirty="0"/>
                    </a:p>
                  </a:txBody>
                  <a:tcPr marT="45962" marB="45962"/>
                </a:tc>
                <a:tc>
                  <a:txBody>
                    <a:bodyPr/>
                    <a:lstStyle/>
                    <a:p>
                      <a:r>
                        <a:rPr lang="en-US" sz="1800" dirty="0"/>
                        <a:t>Description</a:t>
                      </a:r>
                    </a:p>
                  </a:txBody>
                  <a:tcPr marT="45962" marB="45962"/>
                </a:tc>
                <a:extLst>
                  <a:ext uri="{0D108BD9-81ED-4DB2-BD59-A6C34878D82A}">
                    <a16:rowId xmlns:a16="http://schemas.microsoft.com/office/drawing/2014/main" val="10000"/>
                  </a:ext>
                </a:extLst>
              </a:tr>
              <a:tr h="638513">
                <a:tc>
                  <a:txBody>
                    <a:bodyPr/>
                    <a:lstStyle/>
                    <a:p>
                      <a:pPr marL="0" algn="l" defTabSz="914400" rtl="0" eaLnBrk="1" latinLnBrk="0" hangingPunct="1"/>
                      <a:r>
                        <a:rPr lang="en-US" sz="1600" kern="1200" dirty="0">
                          <a:solidFill>
                            <a:schemeClr val="dk1"/>
                          </a:solidFill>
                          <a:latin typeface="+mn-lt"/>
                          <a:ea typeface="+mn-ea"/>
                          <a:cs typeface="+mn-cs"/>
                        </a:rPr>
                        <a:t>12</a:t>
                      </a:r>
                    </a:p>
                  </a:txBody>
                  <a:tcPr marT="45962" marB="45962"/>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orm</a:t>
                      </a:r>
                      <a:endParaRPr lang="en-US" sz="1600" kern="1200" dirty="0">
                        <a:solidFill>
                          <a:schemeClr val="dk1"/>
                        </a:solidFill>
                        <a:latin typeface="+mn-lt"/>
                        <a:ea typeface="+mn-ea"/>
                        <a:cs typeface="+mn-cs"/>
                      </a:endParaRPr>
                    </a:p>
                  </a:txBody>
                  <a:tcPr marT="45962" marB="45962"/>
                </a:tc>
                <a:tc>
                  <a:txBody>
                    <a:bodyPr/>
                    <a:lstStyle/>
                    <a:p>
                      <a:r>
                        <a:rPr lang="en-US" sz="1600" kern="1200" dirty="0">
                          <a:solidFill>
                            <a:schemeClr val="dk1"/>
                          </a:solidFill>
                          <a:latin typeface="+mn-lt"/>
                          <a:ea typeface="+mn-ea"/>
                          <a:cs typeface="+mn-cs"/>
                        </a:rPr>
                        <a:t>Provides abstraction layer for object relational mapping implementation such as JAXB, Caster, </a:t>
                      </a:r>
                      <a:r>
                        <a:rPr lang="en-US" sz="1600" kern="1200" dirty="0" err="1">
                          <a:solidFill>
                            <a:schemeClr val="dk1"/>
                          </a:solidFill>
                          <a:latin typeface="+mn-lt"/>
                          <a:ea typeface="+mn-ea"/>
                          <a:cs typeface="+mn-cs"/>
                        </a:rPr>
                        <a:t>XMLBeans</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JiBX</a:t>
                      </a:r>
                      <a:r>
                        <a:rPr lang="en-US" sz="1600" kern="1200" dirty="0">
                          <a:solidFill>
                            <a:schemeClr val="dk1"/>
                          </a:solidFill>
                          <a:latin typeface="+mn-lt"/>
                          <a:ea typeface="+mn-ea"/>
                          <a:cs typeface="+mn-cs"/>
                        </a:rPr>
                        <a:t> and </a:t>
                      </a:r>
                      <a:r>
                        <a:rPr lang="en-US" sz="1600" kern="1200" dirty="0" err="1">
                          <a:solidFill>
                            <a:schemeClr val="dk1"/>
                          </a:solidFill>
                          <a:latin typeface="+mn-lt"/>
                          <a:ea typeface="+mn-ea"/>
                          <a:cs typeface="+mn-cs"/>
                        </a:rPr>
                        <a:t>XStream</a:t>
                      </a:r>
                      <a:r>
                        <a:rPr lang="en-US" sz="1600" kern="1200" dirty="0">
                          <a:solidFill>
                            <a:schemeClr val="dk1"/>
                          </a:solidFill>
                          <a:latin typeface="+mn-lt"/>
                          <a:ea typeface="+mn-ea"/>
                          <a:cs typeface="+mn-cs"/>
                        </a:rPr>
                        <a:t>.  This support is integrated with JPA, Hibernate and JDO.</a:t>
                      </a:r>
                    </a:p>
                  </a:txBody>
                  <a:tcPr marT="45962" marB="45962"/>
                </a:tc>
                <a:extLst>
                  <a:ext uri="{0D108BD9-81ED-4DB2-BD59-A6C34878D82A}">
                    <a16:rowId xmlns:a16="http://schemas.microsoft.com/office/drawing/2014/main" val="10001"/>
                  </a:ext>
                </a:extLst>
              </a:tr>
              <a:tr h="630314">
                <a:tc>
                  <a:txBody>
                    <a:bodyPr/>
                    <a:lstStyle/>
                    <a:p>
                      <a:pPr marL="0" algn="l" defTabSz="914400" rtl="0" eaLnBrk="1" latinLnBrk="0" hangingPunct="1"/>
                      <a:r>
                        <a:rPr lang="en-US" sz="1600" kern="1200" dirty="0">
                          <a:solidFill>
                            <a:schemeClr val="dk1"/>
                          </a:solidFill>
                          <a:latin typeface="+mn-lt"/>
                          <a:ea typeface="+mn-ea"/>
                          <a:cs typeface="+mn-cs"/>
                        </a:rPr>
                        <a:t>13</a:t>
                      </a:r>
                    </a:p>
                  </a:txBody>
                  <a:tcPr marT="45962" marB="45962"/>
                </a:tc>
                <a:tc>
                  <a:txBody>
                    <a:bodyPr/>
                    <a:lstStyle/>
                    <a:p>
                      <a:r>
                        <a:rPr lang="en-US" sz="1600" kern="1200" dirty="0">
                          <a:solidFill>
                            <a:schemeClr val="dk1"/>
                          </a:solidFill>
                          <a:latin typeface="+mn-lt"/>
                          <a:ea typeface="+mn-ea"/>
                          <a:cs typeface="+mn-cs"/>
                        </a:rPr>
                        <a:t>spring-web</a:t>
                      </a:r>
                    </a:p>
                  </a:txBody>
                  <a:tcPr marT="45962" marB="45962"/>
                </a:tc>
                <a:tc>
                  <a:txBody>
                    <a:bodyPr/>
                    <a:lstStyle/>
                    <a:p>
                      <a:r>
                        <a:rPr lang="en-US" sz="1600" kern="1200" dirty="0">
                          <a:solidFill>
                            <a:schemeClr val="dk1"/>
                          </a:solidFill>
                          <a:latin typeface="+mn-lt"/>
                          <a:ea typeface="+mn-ea"/>
                          <a:cs typeface="+mn-cs"/>
                        </a:rPr>
                        <a:t>Provides basic web oriented features like- Initialization of </a:t>
                      </a:r>
                      <a:r>
                        <a:rPr lang="en-US" sz="1600" kern="1200" dirty="0" err="1">
                          <a:solidFill>
                            <a:schemeClr val="dk1"/>
                          </a:solidFill>
                          <a:latin typeface="+mn-lt"/>
                          <a:ea typeface="+mn-ea"/>
                          <a:cs typeface="+mn-cs"/>
                        </a:rPr>
                        <a:t>IoC</a:t>
                      </a:r>
                      <a:r>
                        <a:rPr lang="en-US" sz="1600" kern="1200" dirty="0">
                          <a:solidFill>
                            <a:schemeClr val="dk1"/>
                          </a:solidFill>
                          <a:latin typeface="+mn-lt"/>
                          <a:ea typeface="+mn-ea"/>
                          <a:cs typeface="+mn-cs"/>
                        </a:rPr>
                        <a:t> container using </a:t>
                      </a:r>
                      <a:r>
                        <a:rPr lang="en-US" sz="1600" kern="1200" dirty="0" err="1">
                          <a:solidFill>
                            <a:schemeClr val="dk1"/>
                          </a:solidFill>
                          <a:latin typeface="+mn-lt"/>
                          <a:ea typeface="+mn-ea"/>
                          <a:cs typeface="+mn-cs"/>
                        </a:rPr>
                        <a:t>Servlet</a:t>
                      </a:r>
                      <a:r>
                        <a:rPr lang="en-US" sz="1600" kern="1200" dirty="0">
                          <a:solidFill>
                            <a:schemeClr val="dk1"/>
                          </a:solidFill>
                          <a:latin typeface="+mn-lt"/>
                          <a:ea typeface="+mn-ea"/>
                          <a:cs typeface="+mn-cs"/>
                        </a:rPr>
                        <a:t> Listener and web oriented application context.</a:t>
                      </a:r>
                    </a:p>
                  </a:txBody>
                  <a:tcPr marT="45962" marB="45962"/>
                </a:tc>
                <a:extLst>
                  <a:ext uri="{0D108BD9-81ED-4DB2-BD59-A6C34878D82A}">
                    <a16:rowId xmlns:a16="http://schemas.microsoft.com/office/drawing/2014/main" val="10002"/>
                  </a:ext>
                </a:extLst>
              </a:tr>
              <a:tr h="612559">
                <a:tc>
                  <a:txBody>
                    <a:bodyPr/>
                    <a:lstStyle/>
                    <a:p>
                      <a:pPr marL="0" algn="l" defTabSz="914400" rtl="0" eaLnBrk="1" latinLnBrk="0" hangingPunct="1"/>
                      <a:r>
                        <a:rPr lang="en-US" sz="1600" kern="1200" dirty="0">
                          <a:solidFill>
                            <a:schemeClr val="dk1"/>
                          </a:solidFill>
                          <a:latin typeface="+mn-lt"/>
                          <a:ea typeface="+mn-ea"/>
                          <a:cs typeface="+mn-cs"/>
                        </a:rPr>
                        <a:t>14</a:t>
                      </a:r>
                    </a:p>
                  </a:txBody>
                  <a:tcPr marT="45962" marB="45962"/>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webmvc</a:t>
                      </a:r>
                      <a:endParaRPr lang="en-US" sz="1600" kern="1200" dirty="0">
                        <a:solidFill>
                          <a:schemeClr val="dk1"/>
                        </a:solidFill>
                        <a:latin typeface="+mn-lt"/>
                        <a:ea typeface="+mn-ea"/>
                        <a:cs typeface="+mn-cs"/>
                      </a:endParaRPr>
                    </a:p>
                  </a:txBody>
                  <a:tcPr marT="45962" marB="45962"/>
                </a:tc>
                <a:tc>
                  <a:txBody>
                    <a:bodyPr/>
                    <a:lstStyle/>
                    <a:p>
                      <a:pPr marL="0" marR="0">
                        <a:lnSpc>
                          <a:spcPct val="115000"/>
                        </a:lnSpc>
                        <a:spcBef>
                          <a:spcPts val="0"/>
                        </a:spcBef>
                        <a:spcAft>
                          <a:spcPts val="0"/>
                        </a:spcAft>
                      </a:pPr>
                      <a:r>
                        <a:rPr lang="en-US" sz="1600" kern="1200" dirty="0">
                          <a:solidFill>
                            <a:schemeClr val="dk1"/>
                          </a:solidFill>
                          <a:latin typeface="+mn-lt"/>
                          <a:ea typeface="+mn-ea"/>
                          <a:cs typeface="+mn-cs"/>
                        </a:rPr>
                        <a:t>Contains Spring MVC and REST web service implementation.  It also provides clean separation between domain model code and web forms.</a:t>
                      </a:r>
                    </a:p>
                  </a:txBody>
                  <a:tcPr marL="68580" marR="68580" marT="0" marB="0"/>
                </a:tc>
                <a:extLst>
                  <a:ext uri="{0D108BD9-81ED-4DB2-BD59-A6C34878D82A}">
                    <a16:rowId xmlns:a16="http://schemas.microsoft.com/office/drawing/2014/main" val="10003"/>
                  </a:ext>
                </a:extLst>
              </a:tr>
              <a:tr h="887767">
                <a:tc>
                  <a:txBody>
                    <a:bodyPr/>
                    <a:lstStyle/>
                    <a:p>
                      <a:r>
                        <a:rPr lang="en-US" sz="1600" kern="1200" dirty="0">
                          <a:solidFill>
                            <a:schemeClr val="dk1"/>
                          </a:solidFill>
                          <a:latin typeface="+mn-lt"/>
                          <a:ea typeface="+mn-ea"/>
                          <a:cs typeface="+mn-cs"/>
                        </a:rPr>
                        <a:t>15</a:t>
                      </a:r>
                    </a:p>
                  </a:txBody>
                  <a:tcPr marT="45962" marB="45962"/>
                </a:tc>
                <a:tc>
                  <a:txBody>
                    <a:bodyPr/>
                    <a:lstStyle/>
                    <a:p>
                      <a:r>
                        <a:rPr lang="en-US" sz="1600" kern="1200" dirty="0">
                          <a:solidFill>
                            <a:schemeClr val="dk1"/>
                          </a:solidFill>
                          <a:latin typeface="+mn-lt"/>
                          <a:ea typeface="+mn-ea"/>
                          <a:cs typeface="+mn-cs"/>
                        </a:rPr>
                        <a:t>spring-test</a:t>
                      </a:r>
                    </a:p>
                  </a:txBody>
                  <a:tcPr marT="45962" marB="45962"/>
                </a:tc>
                <a:tc>
                  <a:txBody>
                    <a:bodyPr/>
                    <a:lstStyle/>
                    <a:p>
                      <a:r>
                        <a:rPr lang="en-US" sz="1600" kern="1200" dirty="0">
                          <a:solidFill>
                            <a:schemeClr val="dk1"/>
                          </a:solidFill>
                          <a:latin typeface="+mn-lt"/>
                          <a:ea typeface="+mn-ea"/>
                          <a:cs typeface="+mn-cs"/>
                        </a:rPr>
                        <a:t>Supports Unit Testing and integration testing using </a:t>
                      </a:r>
                      <a:r>
                        <a:rPr lang="en-US" sz="1600" kern="1200" dirty="0" err="1">
                          <a:solidFill>
                            <a:schemeClr val="dk1"/>
                          </a:solidFill>
                          <a:latin typeface="+mn-lt"/>
                          <a:ea typeface="+mn-ea"/>
                          <a:cs typeface="+mn-cs"/>
                        </a:rPr>
                        <a:t>JUnit</a:t>
                      </a:r>
                      <a:r>
                        <a:rPr lang="en-US" sz="1600" kern="1200" dirty="0">
                          <a:solidFill>
                            <a:schemeClr val="dk1"/>
                          </a:solidFill>
                          <a:latin typeface="+mn-lt"/>
                          <a:ea typeface="+mn-ea"/>
                          <a:cs typeface="+mn-cs"/>
                        </a:rPr>
                        <a:t> and </a:t>
                      </a:r>
                      <a:r>
                        <a:rPr lang="en-US" sz="1600" kern="1200" dirty="0" err="1">
                          <a:solidFill>
                            <a:schemeClr val="dk1"/>
                          </a:solidFill>
                          <a:latin typeface="+mn-lt"/>
                          <a:ea typeface="+mn-ea"/>
                          <a:cs typeface="+mn-cs"/>
                        </a:rPr>
                        <a:t>TestNG</a:t>
                      </a:r>
                      <a:r>
                        <a:rPr lang="en-US" sz="1600" kern="1200" dirty="0">
                          <a:solidFill>
                            <a:schemeClr val="dk1"/>
                          </a:solidFill>
                          <a:latin typeface="+mn-lt"/>
                          <a:ea typeface="+mn-ea"/>
                          <a:cs typeface="+mn-cs"/>
                        </a:rPr>
                        <a:t>.  It provides loading and caching of Spring Application context.  It also provides support for Mock objects to test code in Isolation.</a:t>
                      </a:r>
                    </a:p>
                  </a:txBody>
                  <a:tcPr marT="45962" marB="45962"/>
                </a:tc>
                <a:extLst>
                  <a:ext uri="{0D108BD9-81ED-4DB2-BD59-A6C34878D82A}">
                    <a16:rowId xmlns:a16="http://schemas.microsoft.com/office/drawing/2014/main" val="10004"/>
                  </a:ext>
                </a:extLst>
              </a:tr>
              <a:tr h="372802">
                <a:tc>
                  <a:txBody>
                    <a:bodyPr/>
                    <a:lstStyle/>
                    <a:p>
                      <a:r>
                        <a:rPr lang="en-US" sz="1600" kern="1200" dirty="0">
                          <a:solidFill>
                            <a:schemeClr val="dk1"/>
                          </a:solidFill>
                          <a:latin typeface="+mn-lt"/>
                          <a:ea typeface="+mn-ea"/>
                          <a:cs typeface="+mn-cs"/>
                        </a:rPr>
                        <a:t>16</a:t>
                      </a:r>
                    </a:p>
                  </a:txBody>
                  <a:tcPr marT="45962" marB="45962"/>
                </a:tc>
                <a:tc>
                  <a:txBody>
                    <a:bodyPr/>
                    <a:lstStyle/>
                    <a:p>
                      <a:r>
                        <a:rPr lang="en-US" sz="1600" kern="1200" dirty="0">
                          <a:solidFill>
                            <a:schemeClr val="dk1"/>
                          </a:solidFill>
                          <a:latin typeface="+mn-lt"/>
                          <a:ea typeface="+mn-ea"/>
                          <a:cs typeface="+mn-cs"/>
                        </a:rPr>
                        <a:t>spring-</a:t>
                      </a:r>
                      <a:r>
                        <a:rPr lang="en-US" sz="1600" kern="1200" dirty="0" err="1">
                          <a:solidFill>
                            <a:schemeClr val="dk1"/>
                          </a:solidFill>
                          <a:latin typeface="+mn-lt"/>
                          <a:ea typeface="+mn-ea"/>
                          <a:cs typeface="+mn-cs"/>
                        </a:rPr>
                        <a:t>ws</a:t>
                      </a:r>
                      <a:endParaRPr lang="en-US" sz="1600" kern="1200" dirty="0">
                        <a:solidFill>
                          <a:schemeClr val="dk1"/>
                        </a:solidFill>
                        <a:latin typeface="+mn-lt"/>
                        <a:ea typeface="+mn-ea"/>
                        <a:cs typeface="+mn-cs"/>
                      </a:endParaRPr>
                    </a:p>
                  </a:txBody>
                  <a:tcPr marT="45962" marB="45962"/>
                </a:tc>
                <a:tc>
                  <a:txBody>
                    <a:bodyPr/>
                    <a:lstStyle/>
                    <a:p>
                      <a:r>
                        <a:rPr lang="en-US" sz="1600" kern="1200" dirty="0">
                          <a:solidFill>
                            <a:schemeClr val="dk1"/>
                          </a:solidFill>
                          <a:latin typeface="+mn-lt"/>
                          <a:ea typeface="+mn-ea"/>
                          <a:cs typeface="+mn-cs"/>
                        </a:rPr>
                        <a:t>Supports </a:t>
                      </a:r>
                      <a:r>
                        <a:rPr lang="en-US" sz="1600" kern="1200" dirty="0" err="1">
                          <a:solidFill>
                            <a:schemeClr val="dk1"/>
                          </a:solidFill>
                          <a:latin typeface="+mn-lt"/>
                          <a:ea typeface="+mn-ea"/>
                          <a:cs typeface="+mn-cs"/>
                        </a:rPr>
                        <a:t>Hassian</a:t>
                      </a:r>
                      <a:r>
                        <a:rPr lang="en-US" sz="1600" kern="1200" dirty="0">
                          <a:solidFill>
                            <a:schemeClr val="dk1"/>
                          </a:solidFill>
                          <a:latin typeface="+mn-lt"/>
                          <a:ea typeface="+mn-ea"/>
                          <a:cs typeface="+mn-cs"/>
                        </a:rPr>
                        <a:t>, Burlap, </a:t>
                      </a:r>
                      <a:r>
                        <a:rPr lang="en-US" sz="1600" kern="1200" dirty="0" err="1">
                          <a:solidFill>
                            <a:schemeClr val="dk1"/>
                          </a:solidFill>
                          <a:latin typeface="+mn-lt"/>
                          <a:ea typeface="+mn-ea"/>
                          <a:cs typeface="+mn-cs"/>
                        </a:rPr>
                        <a:t>Rmi</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JaxRpcProxyFactory</a:t>
                      </a:r>
                      <a:r>
                        <a:rPr lang="en-US" sz="1600" kern="1200" dirty="0">
                          <a:solidFill>
                            <a:schemeClr val="dk1"/>
                          </a:solidFill>
                          <a:latin typeface="+mn-lt"/>
                          <a:ea typeface="+mn-ea"/>
                          <a:cs typeface="+mn-cs"/>
                        </a:rPr>
                        <a:t>..</a:t>
                      </a:r>
                    </a:p>
                  </a:txBody>
                  <a:tcPr marT="45962" marB="45962"/>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651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CD3B714C-DBA3-43C4-87AA-403A5ABA7E97}"/>
              </a:ext>
            </a:extLst>
          </p:cNvPr>
          <p:cNvSpPr txBox="1">
            <a:spLocks noChangeArrowheads="1"/>
          </p:cNvSpPr>
          <p:nvPr/>
        </p:nvSpPr>
        <p:spPr bwMode="auto">
          <a:xfrm>
            <a:off x="689657" y="1562582"/>
            <a:ext cx="10769279" cy="3402957"/>
          </a:xfrm>
          <a:prstGeom prst="rect">
            <a:avLst/>
          </a:prstGeom>
          <a:noFill/>
          <a:ln w="9525">
            <a:noFill/>
            <a:round/>
            <a:headEnd/>
            <a:tailEnd/>
          </a:ln>
        </p:spPr>
        <p:txBody>
          <a:bodyPr lIns="90000" tIns="46800" rIns="90000" bIns="46800"/>
          <a:lstStyle/>
          <a:p>
            <a:pPr algn="l">
              <a:defRPr/>
            </a:pPr>
            <a:r>
              <a:rPr lang="en-US" dirty="0"/>
              <a:t>Configuring </a:t>
            </a:r>
            <a:r>
              <a:rPr lang="en-US" dirty="0" err="1"/>
              <a:t>EntityManager</a:t>
            </a:r>
            <a:r>
              <a:rPr lang="en-US" dirty="0"/>
              <a:t>…</a:t>
            </a:r>
          </a:p>
          <a:p>
            <a:pPr lvl="1" algn="l">
              <a:defRPr/>
            </a:pPr>
            <a:r>
              <a:rPr lang="en-US" dirty="0">
                <a:latin typeface="Arial Narrow" pitchFamily="34" charset="0"/>
              </a:rPr>
              <a:t>&lt;bean id=</a:t>
            </a:r>
            <a:r>
              <a:rPr lang="en-US" i="1" dirty="0">
                <a:latin typeface="Arial Narrow" pitchFamily="34" charset="0"/>
              </a:rPr>
              <a:t>"</a:t>
            </a:r>
            <a:r>
              <a:rPr lang="en-US" i="1" dirty="0" err="1">
                <a:latin typeface="Arial Narrow" pitchFamily="34" charset="0"/>
              </a:rPr>
              <a:t>entityMFactory</a:t>
            </a:r>
            <a:r>
              <a:rPr lang="en-US" i="1" dirty="0">
                <a:latin typeface="Arial Narrow" pitchFamily="34" charset="0"/>
              </a:rPr>
              <a:t>" class="org.springframework.orm.jpa.LocalContainerEntityManagerFactoryBean"&gt;</a:t>
            </a:r>
          </a:p>
          <a:p>
            <a:pPr lvl="2" algn="l">
              <a:defRPr/>
            </a:pPr>
            <a:r>
              <a:rPr lang="en-US" dirty="0">
                <a:latin typeface="Arial Narrow" pitchFamily="34" charset="0"/>
              </a:rPr>
              <a:t>&lt;property name=</a:t>
            </a:r>
            <a:r>
              <a:rPr lang="en-US" i="1" dirty="0">
                <a:latin typeface="Arial Narrow" pitchFamily="34" charset="0"/>
              </a:rPr>
              <a:t>"</a:t>
            </a:r>
            <a:r>
              <a:rPr lang="en-US" i="1" dirty="0" err="1">
                <a:latin typeface="Arial Narrow" pitchFamily="34" charset="0"/>
              </a:rPr>
              <a:t>dataSource</a:t>
            </a:r>
            <a:r>
              <a:rPr lang="en-US" i="1" dirty="0">
                <a:latin typeface="Arial Narrow" pitchFamily="34" charset="0"/>
              </a:rPr>
              <a:t>" ref ="</a:t>
            </a:r>
            <a:r>
              <a:rPr lang="en-US" i="1" dirty="0" err="1">
                <a:latin typeface="Arial Narrow" pitchFamily="34" charset="0"/>
              </a:rPr>
              <a:t>ds</a:t>
            </a:r>
            <a:r>
              <a:rPr lang="en-US" i="1" dirty="0">
                <a:latin typeface="Arial Narrow" pitchFamily="34" charset="0"/>
              </a:rPr>
              <a:t>"/&gt;</a:t>
            </a:r>
          </a:p>
          <a:p>
            <a:pPr lvl="1" algn="l">
              <a:defRPr/>
            </a:pPr>
            <a:r>
              <a:rPr lang="en-US" dirty="0">
                <a:latin typeface="Arial Narrow" pitchFamily="34" charset="0"/>
              </a:rPr>
              <a:t>&lt;/bean&gt;</a:t>
            </a:r>
          </a:p>
          <a:p>
            <a:pPr algn="l">
              <a:defRPr/>
            </a:pPr>
            <a:r>
              <a:rPr lang="en-US" dirty="0">
                <a:latin typeface="Arial Narrow" pitchFamily="34" charset="0"/>
              </a:rPr>
              <a:t> </a:t>
            </a:r>
          </a:p>
          <a:p>
            <a:pPr algn="l">
              <a:defRPr/>
            </a:pPr>
            <a:r>
              <a:rPr lang="en-US" dirty="0"/>
              <a:t>Configuring Transaction Manager…</a:t>
            </a:r>
          </a:p>
          <a:p>
            <a:pPr lvl="1" algn="l">
              <a:defRPr/>
            </a:pPr>
            <a:r>
              <a:rPr lang="en-US" dirty="0">
                <a:latin typeface="Arial Narrow" pitchFamily="34" charset="0"/>
              </a:rPr>
              <a:t>&lt;bean id=</a:t>
            </a:r>
            <a:r>
              <a:rPr lang="en-US" i="1" dirty="0">
                <a:latin typeface="Arial Narrow" pitchFamily="34" charset="0"/>
              </a:rPr>
              <a:t>"</a:t>
            </a:r>
            <a:r>
              <a:rPr lang="en-US" i="1" dirty="0" err="1">
                <a:latin typeface="Arial Narrow" pitchFamily="34" charset="0"/>
              </a:rPr>
              <a:t>txManager</a:t>
            </a:r>
            <a:r>
              <a:rPr lang="en-US" i="1" dirty="0">
                <a:latin typeface="Arial Narrow" pitchFamily="34" charset="0"/>
              </a:rPr>
              <a:t>" class="</a:t>
            </a:r>
            <a:r>
              <a:rPr lang="en-US" i="1" dirty="0" err="1">
                <a:latin typeface="Arial Narrow" pitchFamily="34" charset="0"/>
              </a:rPr>
              <a:t>org.springframework.orm.jpa.JpaTransactionManager</a:t>
            </a:r>
            <a:r>
              <a:rPr lang="en-US" i="1" dirty="0">
                <a:latin typeface="Arial Narrow" pitchFamily="34" charset="0"/>
              </a:rPr>
              <a:t>"&gt;</a:t>
            </a:r>
          </a:p>
          <a:p>
            <a:pPr lvl="1" algn="l">
              <a:defRPr/>
            </a:pPr>
            <a:r>
              <a:rPr lang="en-US" dirty="0">
                <a:latin typeface="Arial Narrow" pitchFamily="34" charset="0"/>
              </a:rPr>
              <a:t>	&lt;property name=</a:t>
            </a:r>
            <a:r>
              <a:rPr lang="en-US" i="1" dirty="0">
                <a:latin typeface="Arial Narrow" pitchFamily="34" charset="0"/>
              </a:rPr>
              <a:t>"</a:t>
            </a:r>
            <a:r>
              <a:rPr lang="en-US" i="1" dirty="0" err="1">
                <a:latin typeface="Arial Narrow" pitchFamily="34" charset="0"/>
              </a:rPr>
              <a:t>entityManagerFactory</a:t>
            </a:r>
            <a:r>
              <a:rPr lang="en-US" i="1" dirty="0">
                <a:latin typeface="Arial Narrow" pitchFamily="34" charset="0"/>
              </a:rPr>
              <a:t>" ref=" </a:t>
            </a:r>
            <a:r>
              <a:rPr lang="en-US" i="1" dirty="0" err="1">
                <a:latin typeface="Arial Narrow" pitchFamily="34" charset="0"/>
              </a:rPr>
              <a:t>entityMFactory</a:t>
            </a:r>
            <a:r>
              <a:rPr lang="en-US" i="1" dirty="0">
                <a:latin typeface="Arial Narrow" pitchFamily="34" charset="0"/>
              </a:rPr>
              <a:t>" /&gt;</a:t>
            </a:r>
          </a:p>
          <a:p>
            <a:pPr lvl="1" algn="l">
              <a:defRPr/>
            </a:pPr>
            <a:r>
              <a:rPr lang="en-US" dirty="0">
                <a:latin typeface="Arial Narrow" pitchFamily="34" charset="0"/>
              </a:rPr>
              <a:t>&lt;/bean&gt;</a:t>
            </a:r>
          </a:p>
          <a:p>
            <a:pPr algn="l">
              <a:defRPr/>
            </a:pPr>
            <a:endParaRPr lang="en-US" dirty="0">
              <a:latin typeface="Arial Narrow" pitchFamily="34" charset="0"/>
            </a:endParaRPr>
          </a:p>
          <a:p>
            <a:pPr algn="l">
              <a:defRPr/>
            </a:pPr>
            <a:r>
              <a:rPr lang="en-US" dirty="0">
                <a:latin typeface="Arial Narrow" pitchFamily="34" charset="0"/>
              </a:rPr>
              <a:t>	&lt;</a:t>
            </a:r>
            <a:r>
              <a:rPr lang="en-US" dirty="0" err="1">
                <a:latin typeface="Arial Narrow" pitchFamily="34" charset="0"/>
              </a:rPr>
              <a:t>tx:annotation-driven</a:t>
            </a:r>
            <a:r>
              <a:rPr lang="en-US" dirty="0">
                <a:latin typeface="Arial Narrow" pitchFamily="34" charset="0"/>
              </a:rPr>
              <a:t> transaction-manager=</a:t>
            </a:r>
            <a:r>
              <a:rPr lang="en-US" i="1" dirty="0">
                <a:latin typeface="Arial Narrow" pitchFamily="34" charset="0"/>
              </a:rPr>
              <a:t>"</a:t>
            </a:r>
            <a:r>
              <a:rPr lang="en-US" i="1" dirty="0" err="1">
                <a:latin typeface="Arial Narrow" pitchFamily="34" charset="0"/>
              </a:rPr>
              <a:t>txManager</a:t>
            </a:r>
            <a:r>
              <a:rPr lang="en-US" i="1" dirty="0">
                <a:latin typeface="Arial Narrow" pitchFamily="34" charset="0"/>
              </a:rPr>
              <a:t>" /&gt;</a:t>
            </a:r>
            <a:endParaRPr lang="en-US" dirty="0">
              <a:latin typeface="Arial Narrow" pitchFamily="34" charset="0"/>
            </a:endParaRPr>
          </a:p>
          <a:p>
            <a:pPr lvl="1" algn="l">
              <a:defRPr/>
            </a:pPr>
            <a:endParaRPr lang="en-US" dirty="0">
              <a:latin typeface="Arial Narrow" pitchFamily="34" charset="0"/>
            </a:endParaRPr>
          </a:p>
        </p:txBody>
      </p:sp>
      <p:sp>
        <p:nvSpPr>
          <p:cNvPr id="2" name="Title 1">
            <a:extLst>
              <a:ext uri="{FF2B5EF4-FFF2-40B4-BE49-F238E27FC236}">
                <a16:creationId xmlns:a16="http://schemas.microsoft.com/office/drawing/2014/main" id="{7E322416-E8A5-4CAA-AFEB-14ECB0B1A101}"/>
              </a:ext>
            </a:extLst>
          </p:cNvPr>
          <p:cNvSpPr>
            <a:spLocks noGrp="1"/>
          </p:cNvSpPr>
          <p:nvPr>
            <p:ph type="title"/>
          </p:nvPr>
        </p:nvSpPr>
        <p:spPr/>
        <p:txBody>
          <a:bodyPr/>
          <a:lstStyle/>
          <a:p>
            <a:r>
              <a:rPr lang="en-GB" altLang="en-US" dirty="0"/>
              <a:t>Configuring JPA</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1E4FAD75-E641-4551-ACEF-85E50E7721F5}"/>
              </a:ext>
            </a:extLst>
          </p:cNvPr>
          <p:cNvSpPr txBox="1">
            <a:spLocks noChangeArrowheads="1"/>
          </p:cNvSpPr>
          <p:nvPr/>
        </p:nvSpPr>
        <p:spPr bwMode="auto">
          <a:xfrm>
            <a:off x="596578" y="1218407"/>
            <a:ext cx="8458200" cy="5487988"/>
          </a:xfrm>
          <a:prstGeom prst="rect">
            <a:avLst/>
          </a:prstGeom>
          <a:noFill/>
          <a:ln w="9525">
            <a:noFill/>
            <a:round/>
            <a:headEnd/>
            <a:tailEnd/>
          </a:ln>
        </p:spPr>
        <p:txBody>
          <a:bodyPr lIns="90000" tIns="46800" rIns="90000" bIns="46800"/>
          <a:lstStyle/>
          <a:p>
            <a:pPr algn="l">
              <a:defRPr/>
            </a:pPr>
            <a:r>
              <a:rPr lang="en-US" dirty="0"/>
              <a:t>Spring’s DI to inject </a:t>
            </a:r>
            <a:r>
              <a:rPr lang="en-US" dirty="0" err="1"/>
              <a:t>EntityManagerFactory</a:t>
            </a:r>
            <a:r>
              <a:rPr lang="en-US" dirty="0"/>
              <a:t>…</a:t>
            </a:r>
            <a:endParaRPr lang="en-US" sz="1600" dirty="0"/>
          </a:p>
          <a:p>
            <a:pPr algn="l">
              <a:defRPr/>
            </a:pPr>
            <a:r>
              <a:rPr lang="en-US" sz="1600" dirty="0">
                <a:latin typeface="Arial Narrow" pitchFamily="34" charset="0"/>
              </a:rPr>
              <a:t>public class </a:t>
            </a:r>
            <a:r>
              <a:rPr lang="en-US" sz="1600" dirty="0" err="1">
                <a:latin typeface="Arial Narrow" pitchFamily="34" charset="0"/>
              </a:rPr>
              <a:t>JpaProductRepository</a:t>
            </a:r>
            <a:r>
              <a:rPr lang="en-US" sz="1600" dirty="0">
                <a:latin typeface="Arial Narrow" pitchFamily="34" charset="0"/>
              </a:rPr>
              <a:t> implements </a:t>
            </a:r>
            <a:r>
              <a:rPr lang="en-US" sz="1600" dirty="0" err="1">
                <a:latin typeface="Arial Narrow" pitchFamily="34" charset="0"/>
              </a:rPr>
              <a:t>ProductRepository</a:t>
            </a:r>
            <a:r>
              <a:rPr lang="en-US" sz="1600" dirty="0">
                <a:latin typeface="Arial Narrow" pitchFamily="34" charset="0"/>
              </a:rPr>
              <a:t> {</a:t>
            </a:r>
          </a:p>
          <a:p>
            <a:pPr algn="l">
              <a:defRPr/>
            </a:pPr>
            <a:r>
              <a:rPr lang="en-US" sz="1600" dirty="0">
                <a:latin typeface="Arial Narrow" pitchFamily="34" charset="0"/>
              </a:rPr>
              <a:t>	private </a:t>
            </a:r>
            <a:r>
              <a:rPr lang="en-US" sz="1600" dirty="0" err="1">
                <a:latin typeface="Arial Narrow" pitchFamily="34" charset="0"/>
              </a:rPr>
              <a:t>EntityManager</a:t>
            </a:r>
            <a:r>
              <a:rPr lang="en-US" sz="1600" dirty="0">
                <a:latin typeface="Arial Narrow" pitchFamily="34" charset="0"/>
              </a:rPr>
              <a:t> </a:t>
            </a:r>
            <a:r>
              <a:rPr lang="en-US" sz="1600" dirty="0" err="1">
                <a:latin typeface="Arial Narrow" pitchFamily="34" charset="0"/>
              </a:rPr>
              <a:t>entityManager</a:t>
            </a:r>
            <a:r>
              <a:rPr lang="en-US" sz="1600" dirty="0">
                <a:latin typeface="Arial Narrow" pitchFamily="34" charset="0"/>
              </a:rPr>
              <a:t>;</a:t>
            </a:r>
          </a:p>
          <a:p>
            <a:pPr lvl="1" algn="l">
              <a:defRPr/>
            </a:pPr>
            <a:r>
              <a:rPr lang="en-US" sz="1600" dirty="0">
                <a:latin typeface="Arial Narrow" pitchFamily="34" charset="0"/>
              </a:rPr>
              <a:t>public void </a:t>
            </a:r>
            <a:r>
              <a:rPr lang="en-US" sz="1600" dirty="0" err="1">
                <a:latin typeface="Arial Narrow" pitchFamily="34" charset="0"/>
              </a:rPr>
              <a:t>setEntityManagerFactory</a:t>
            </a:r>
            <a:r>
              <a:rPr lang="en-US" sz="1600" dirty="0">
                <a:latin typeface="Arial Narrow" pitchFamily="34" charset="0"/>
              </a:rPr>
              <a:t>(</a:t>
            </a:r>
            <a:r>
              <a:rPr lang="en-US" sz="1600" dirty="0" err="1">
                <a:latin typeface="Arial Narrow" pitchFamily="34" charset="0"/>
              </a:rPr>
              <a:t>EntityManagerFactory</a:t>
            </a:r>
            <a:r>
              <a:rPr lang="en-US" sz="1600" dirty="0">
                <a:latin typeface="Arial Narrow" pitchFamily="34" charset="0"/>
              </a:rPr>
              <a:t> factory){</a:t>
            </a:r>
          </a:p>
          <a:p>
            <a:pPr lvl="1" algn="l">
              <a:defRPr/>
            </a:pPr>
            <a:r>
              <a:rPr lang="en-US" sz="1600" dirty="0">
                <a:latin typeface="Arial Narrow" pitchFamily="34" charset="0"/>
              </a:rPr>
              <a:t>	</a:t>
            </a:r>
            <a:r>
              <a:rPr lang="en-US" sz="1600" b="1" dirty="0" err="1">
                <a:latin typeface="Arial Narrow" pitchFamily="34" charset="0"/>
              </a:rPr>
              <a:t>this.entityManager</a:t>
            </a:r>
            <a:r>
              <a:rPr lang="en-US" sz="1600" b="1" dirty="0">
                <a:latin typeface="Arial Narrow" pitchFamily="34" charset="0"/>
              </a:rPr>
              <a:t> = </a:t>
            </a:r>
            <a:r>
              <a:rPr lang="en-US" sz="1600" b="1" dirty="0" err="1">
                <a:latin typeface="Arial Narrow" pitchFamily="34" charset="0"/>
              </a:rPr>
              <a:t>factory.createEntityManager</a:t>
            </a:r>
            <a:r>
              <a:rPr lang="en-US" sz="1600" b="1" dirty="0">
                <a:latin typeface="Arial Narrow" pitchFamily="34" charset="0"/>
              </a:rPr>
              <a:t>();</a:t>
            </a:r>
          </a:p>
          <a:p>
            <a:pPr lvl="2" algn="l">
              <a:defRPr/>
            </a:pPr>
            <a:r>
              <a:rPr lang="en-US" sz="1600" dirty="0">
                <a:latin typeface="Arial Narrow" pitchFamily="34" charset="0"/>
              </a:rPr>
              <a:t>if (</a:t>
            </a:r>
            <a:r>
              <a:rPr lang="en-US" sz="1600" dirty="0" err="1">
                <a:latin typeface="Arial Narrow" pitchFamily="34" charset="0"/>
              </a:rPr>
              <a:t>entityManager</a:t>
            </a:r>
            <a:r>
              <a:rPr lang="en-US" sz="1600" dirty="0">
                <a:latin typeface="Arial Narrow" pitchFamily="34" charset="0"/>
              </a:rPr>
              <a:t>!=null)</a:t>
            </a:r>
          </a:p>
          <a:p>
            <a:pPr lvl="2" algn="l">
              <a:defRPr/>
            </a:pPr>
            <a:r>
              <a:rPr lang="en-US" sz="1600" dirty="0">
                <a:latin typeface="Arial Narrow" pitchFamily="34" charset="0"/>
              </a:rPr>
              <a:t>	</a:t>
            </a:r>
            <a:r>
              <a:rPr lang="en-US" sz="1600" dirty="0" err="1">
                <a:latin typeface="Arial Narrow" pitchFamily="34" charset="0"/>
              </a:rPr>
              <a:t>System.</a:t>
            </a:r>
            <a:r>
              <a:rPr lang="en-US" sz="1600" i="1" dirty="0" err="1">
                <a:latin typeface="Arial Narrow" pitchFamily="34" charset="0"/>
              </a:rPr>
              <a:t>out.println</a:t>
            </a:r>
            <a:r>
              <a:rPr lang="en-US" sz="1600" i="1" dirty="0">
                <a:latin typeface="Arial Narrow" pitchFamily="34" charset="0"/>
              </a:rPr>
              <a:t>("Manager Set.");</a:t>
            </a:r>
          </a:p>
          <a:p>
            <a:pPr lvl="2" algn="l">
              <a:defRPr/>
            </a:pPr>
            <a:r>
              <a:rPr lang="en-US" sz="1600" dirty="0">
                <a:latin typeface="Arial Narrow" pitchFamily="34" charset="0"/>
              </a:rPr>
              <a:t>else</a:t>
            </a:r>
          </a:p>
          <a:p>
            <a:pPr lvl="2" algn="l">
              <a:defRPr/>
            </a:pPr>
            <a:r>
              <a:rPr lang="en-US" sz="1600" dirty="0">
                <a:latin typeface="Arial Narrow" pitchFamily="34" charset="0"/>
              </a:rPr>
              <a:t>	</a:t>
            </a:r>
            <a:r>
              <a:rPr lang="en-US" sz="1600" dirty="0" err="1">
                <a:latin typeface="Arial Narrow" pitchFamily="34" charset="0"/>
              </a:rPr>
              <a:t>System.</a:t>
            </a:r>
            <a:r>
              <a:rPr lang="en-US" sz="1600" i="1" dirty="0" err="1">
                <a:latin typeface="Arial Narrow" pitchFamily="34" charset="0"/>
              </a:rPr>
              <a:t>out.println</a:t>
            </a:r>
            <a:r>
              <a:rPr lang="en-US" sz="1600" i="1" dirty="0">
                <a:latin typeface="Arial Narrow" pitchFamily="34" charset="0"/>
              </a:rPr>
              <a:t>("Manager Not Set.");</a:t>
            </a:r>
          </a:p>
          <a:p>
            <a:pPr lvl="1" algn="l">
              <a:defRPr/>
            </a:pPr>
            <a:r>
              <a:rPr lang="en-US" sz="1600" dirty="0">
                <a:latin typeface="Arial Narrow" pitchFamily="34" charset="0"/>
              </a:rPr>
              <a:t>}</a:t>
            </a:r>
          </a:p>
          <a:p>
            <a:pPr algn="l">
              <a:defRPr/>
            </a:pPr>
            <a:r>
              <a:rPr lang="en-US" sz="1600" dirty="0">
                <a:latin typeface="Arial Narrow" pitchFamily="34" charset="0"/>
              </a:rPr>
              <a:t>	public void add(</a:t>
            </a:r>
            <a:r>
              <a:rPr lang="en-US" sz="1600" dirty="0" err="1">
                <a:latin typeface="Arial Narrow" pitchFamily="34" charset="0"/>
              </a:rPr>
              <a:t>AnnotatedProduct</a:t>
            </a:r>
            <a:r>
              <a:rPr lang="en-US" sz="1600" dirty="0">
                <a:latin typeface="Arial Narrow" pitchFamily="34" charset="0"/>
              </a:rPr>
              <a:t> product) {</a:t>
            </a:r>
          </a:p>
          <a:p>
            <a:pPr algn="l">
              <a:defRPr/>
            </a:pPr>
            <a:r>
              <a:rPr lang="en-US" sz="1600" dirty="0">
                <a:latin typeface="Arial Narrow" pitchFamily="34" charset="0"/>
              </a:rPr>
              <a:t>		</a:t>
            </a:r>
            <a:r>
              <a:rPr lang="en-US" sz="1600" dirty="0" err="1">
                <a:latin typeface="Arial Narrow" pitchFamily="34" charset="0"/>
              </a:rPr>
              <a:t>EntityTransaction</a:t>
            </a:r>
            <a:r>
              <a:rPr lang="en-US" sz="1600" dirty="0">
                <a:latin typeface="Arial Narrow" pitchFamily="34" charset="0"/>
              </a:rPr>
              <a:t> </a:t>
            </a:r>
            <a:r>
              <a:rPr lang="en-US" sz="1600" dirty="0" err="1">
                <a:latin typeface="Arial Narrow" pitchFamily="34" charset="0"/>
              </a:rPr>
              <a:t>tx</a:t>
            </a:r>
            <a:r>
              <a:rPr lang="en-US" sz="1600" dirty="0">
                <a:latin typeface="Arial Narrow" pitchFamily="34" charset="0"/>
              </a:rPr>
              <a:t> = null;</a:t>
            </a:r>
          </a:p>
          <a:p>
            <a:pPr algn="l">
              <a:defRPr/>
            </a:pPr>
            <a:r>
              <a:rPr lang="en-US" sz="1600" dirty="0">
                <a:latin typeface="Arial Narrow" pitchFamily="34" charset="0"/>
              </a:rPr>
              <a:t>		try { </a:t>
            </a:r>
          </a:p>
          <a:p>
            <a:pPr lvl="1" algn="l">
              <a:defRPr/>
            </a:pPr>
            <a:r>
              <a:rPr lang="en-US" sz="1600" dirty="0">
                <a:latin typeface="Arial Narrow" pitchFamily="34" charset="0"/>
              </a:rPr>
              <a:t>		</a:t>
            </a:r>
            <a:r>
              <a:rPr lang="en-US" sz="1600" b="1" dirty="0" err="1">
                <a:latin typeface="Arial Narrow" pitchFamily="34" charset="0"/>
              </a:rPr>
              <a:t>tx</a:t>
            </a:r>
            <a:r>
              <a:rPr lang="en-US" sz="1600" b="1" dirty="0">
                <a:latin typeface="Arial Narrow" pitchFamily="34" charset="0"/>
              </a:rPr>
              <a:t> = </a:t>
            </a:r>
            <a:r>
              <a:rPr lang="en-US" sz="1600" b="1" dirty="0" err="1">
                <a:latin typeface="Arial Narrow" pitchFamily="34" charset="0"/>
              </a:rPr>
              <a:t>entityManager.getTransaction</a:t>
            </a:r>
            <a:r>
              <a:rPr lang="en-US" sz="1600" b="1" dirty="0">
                <a:latin typeface="Arial Narrow" pitchFamily="34" charset="0"/>
              </a:rPr>
              <a:t>();</a:t>
            </a:r>
          </a:p>
          <a:p>
            <a:pPr lvl="1" algn="l">
              <a:defRPr/>
            </a:pPr>
            <a:r>
              <a:rPr lang="en-US" sz="1600" dirty="0">
                <a:latin typeface="Arial Narrow" pitchFamily="34" charset="0"/>
              </a:rPr>
              <a:t>		</a:t>
            </a:r>
            <a:endParaRPr lang="en-US" sz="1600" i="1" dirty="0">
              <a:latin typeface="Arial Narrow" pitchFamily="34" charset="0"/>
            </a:endParaRPr>
          </a:p>
          <a:p>
            <a:pPr lvl="1" algn="l">
              <a:defRPr/>
            </a:pPr>
            <a:r>
              <a:rPr lang="en-US" sz="1600" dirty="0">
                <a:latin typeface="Arial Narrow" pitchFamily="34" charset="0"/>
              </a:rPr>
              <a:t>		</a:t>
            </a:r>
            <a:r>
              <a:rPr lang="en-US" sz="1600" b="1" dirty="0" err="1">
                <a:latin typeface="Arial Narrow" pitchFamily="34" charset="0"/>
              </a:rPr>
              <a:t>tx.begin</a:t>
            </a:r>
            <a:r>
              <a:rPr lang="en-US" sz="1600" b="1" dirty="0">
                <a:latin typeface="Arial Narrow" pitchFamily="34" charset="0"/>
              </a:rPr>
              <a:t>();</a:t>
            </a:r>
          </a:p>
          <a:p>
            <a:pPr lvl="1" algn="l">
              <a:defRPr/>
            </a:pPr>
            <a:r>
              <a:rPr lang="en-US" sz="1600" dirty="0">
                <a:latin typeface="Arial Narrow" pitchFamily="34" charset="0"/>
              </a:rPr>
              <a:t>			</a:t>
            </a:r>
            <a:r>
              <a:rPr lang="en-US" sz="1600" dirty="0" err="1">
                <a:latin typeface="Arial Narrow" pitchFamily="34" charset="0"/>
              </a:rPr>
              <a:t>entityManager.persist</a:t>
            </a:r>
            <a:r>
              <a:rPr lang="en-US" sz="1600" dirty="0">
                <a:latin typeface="Arial Narrow" pitchFamily="34" charset="0"/>
              </a:rPr>
              <a:t>(product);</a:t>
            </a:r>
          </a:p>
          <a:p>
            <a:pPr lvl="1" algn="l">
              <a:defRPr/>
            </a:pPr>
            <a:r>
              <a:rPr lang="en-US" sz="1600" dirty="0">
                <a:latin typeface="Arial Narrow" pitchFamily="34" charset="0"/>
              </a:rPr>
              <a:t>		</a:t>
            </a:r>
            <a:r>
              <a:rPr lang="en-US" sz="1600" b="1" dirty="0" err="1">
                <a:latin typeface="Arial Narrow" pitchFamily="34" charset="0"/>
              </a:rPr>
              <a:t>tx.commit</a:t>
            </a:r>
            <a:r>
              <a:rPr lang="en-US" sz="1600" b="1" dirty="0">
                <a:latin typeface="Arial Narrow" pitchFamily="34" charset="0"/>
              </a:rPr>
              <a:t>();</a:t>
            </a:r>
          </a:p>
          <a:p>
            <a:pPr lvl="1" algn="l">
              <a:defRPr/>
            </a:pPr>
            <a:r>
              <a:rPr lang="en-US" sz="1600" dirty="0">
                <a:latin typeface="Arial Narrow" pitchFamily="34" charset="0"/>
              </a:rPr>
              <a:t>	} catch (</a:t>
            </a:r>
            <a:r>
              <a:rPr lang="en-US" sz="1600" dirty="0" err="1">
                <a:latin typeface="Arial Narrow" pitchFamily="34" charset="0"/>
              </a:rPr>
              <a:t>JpaException</a:t>
            </a:r>
            <a:r>
              <a:rPr lang="en-US" sz="1600" dirty="0">
                <a:latin typeface="Arial Narrow" pitchFamily="34" charset="0"/>
              </a:rPr>
              <a:t> e) {</a:t>
            </a:r>
          </a:p>
          <a:p>
            <a:pPr lvl="1" algn="l">
              <a:defRPr/>
            </a:pPr>
            <a:r>
              <a:rPr lang="en-US" sz="1600" dirty="0">
                <a:latin typeface="Arial Narrow" pitchFamily="34" charset="0"/>
              </a:rPr>
              <a:t>		</a:t>
            </a:r>
            <a:r>
              <a:rPr lang="en-US" sz="1600" dirty="0" err="1">
                <a:latin typeface="Arial Narrow" pitchFamily="34" charset="0"/>
              </a:rPr>
              <a:t>tx.rollback</a:t>
            </a:r>
            <a:r>
              <a:rPr lang="en-US" sz="1600" dirty="0">
                <a:latin typeface="Arial Narrow" pitchFamily="34" charset="0"/>
              </a:rPr>
              <a:t>();</a:t>
            </a:r>
          </a:p>
          <a:p>
            <a:pPr lvl="1" algn="l">
              <a:defRPr/>
            </a:pPr>
            <a:r>
              <a:rPr lang="en-US" sz="1600" dirty="0">
                <a:latin typeface="Arial Narrow" pitchFamily="34" charset="0"/>
              </a:rPr>
              <a:t>	} </a:t>
            </a:r>
            <a:endParaRPr lang="en-US" sz="1600" i="1" dirty="0">
              <a:latin typeface="Arial Narrow" pitchFamily="34" charset="0"/>
            </a:endParaRPr>
          </a:p>
          <a:p>
            <a:pPr algn="l">
              <a:defRPr/>
            </a:pPr>
            <a:r>
              <a:rPr lang="en-US" sz="1600" dirty="0">
                <a:latin typeface="Arial Narrow" pitchFamily="34" charset="0"/>
              </a:rPr>
              <a:t>	}</a:t>
            </a:r>
          </a:p>
          <a:p>
            <a:pPr algn="l">
              <a:defRPr/>
            </a:pPr>
            <a:endParaRPr lang="en-US" dirty="0">
              <a:latin typeface="Arial Narrow" pitchFamily="34" charset="0"/>
            </a:endParaRPr>
          </a:p>
          <a:p>
            <a:pPr algn="l">
              <a:defRPr/>
            </a:pPr>
            <a:endParaRPr lang="en-US" dirty="0">
              <a:latin typeface="Arial Narrow" pitchFamily="34" charset="0"/>
            </a:endParaRPr>
          </a:p>
          <a:p>
            <a:pPr algn="l">
              <a:buFont typeface="Arial" pitchFamily="34" charset="0"/>
              <a:buChar char="•"/>
              <a:defRPr/>
            </a:pPr>
            <a:endParaRPr lang="en-US" dirty="0">
              <a:latin typeface="Arial Narrow" pitchFamily="34" charset="0"/>
            </a:endParaRPr>
          </a:p>
          <a:p>
            <a:pPr lvl="1" algn="l">
              <a:defRPr/>
            </a:pPr>
            <a:endParaRPr lang="en-US" dirty="0">
              <a:latin typeface="Arial Narrow" pitchFamily="34" charset="0"/>
            </a:endParaRPr>
          </a:p>
        </p:txBody>
      </p:sp>
      <p:sp>
        <p:nvSpPr>
          <p:cNvPr id="132101" name="Line Callout 1 15">
            <a:extLst>
              <a:ext uri="{FF2B5EF4-FFF2-40B4-BE49-F238E27FC236}">
                <a16:creationId xmlns:a16="http://schemas.microsoft.com/office/drawing/2014/main" id="{C0B6F8AA-87FB-4B43-A98F-06663E7CD898}"/>
              </a:ext>
            </a:extLst>
          </p:cNvPr>
          <p:cNvSpPr>
            <a:spLocks/>
          </p:cNvSpPr>
          <p:nvPr/>
        </p:nvSpPr>
        <p:spPr bwMode="auto">
          <a:xfrm>
            <a:off x="9306085" y="1976082"/>
            <a:ext cx="2057400" cy="762000"/>
          </a:xfrm>
          <a:prstGeom prst="borderCallout1">
            <a:avLst>
              <a:gd name="adj1" fmla="val 50495"/>
              <a:gd name="adj2" fmla="val 134"/>
              <a:gd name="adj3" fmla="val 59660"/>
              <a:gd name="adj4" fmla="val -174052"/>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Creating entity manager from factory.</a:t>
            </a:r>
          </a:p>
        </p:txBody>
      </p:sp>
      <p:sp>
        <p:nvSpPr>
          <p:cNvPr id="132102" name="Line Callout 1 16">
            <a:extLst>
              <a:ext uri="{FF2B5EF4-FFF2-40B4-BE49-F238E27FC236}">
                <a16:creationId xmlns:a16="http://schemas.microsoft.com/office/drawing/2014/main" id="{8922FF6C-85DB-45FD-9CDE-0063BD717BCF}"/>
              </a:ext>
            </a:extLst>
          </p:cNvPr>
          <p:cNvSpPr>
            <a:spLocks/>
          </p:cNvSpPr>
          <p:nvPr/>
        </p:nvSpPr>
        <p:spPr bwMode="auto">
          <a:xfrm>
            <a:off x="9306085" y="3382668"/>
            <a:ext cx="2057400" cy="609600"/>
          </a:xfrm>
          <a:prstGeom prst="borderCallout1">
            <a:avLst>
              <a:gd name="adj1" fmla="val 50495"/>
              <a:gd name="adj2" fmla="val 134"/>
              <a:gd name="adj3" fmla="val 205217"/>
              <a:gd name="adj4" fmla="val -188966"/>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Managing transactions.</a:t>
            </a:r>
          </a:p>
        </p:txBody>
      </p:sp>
      <p:sp>
        <p:nvSpPr>
          <p:cNvPr id="132103" name="Line Callout 1 17">
            <a:extLst>
              <a:ext uri="{FF2B5EF4-FFF2-40B4-BE49-F238E27FC236}">
                <a16:creationId xmlns:a16="http://schemas.microsoft.com/office/drawing/2014/main" id="{55177C8E-AF87-4C0A-A6FB-253D36288A03}"/>
              </a:ext>
            </a:extLst>
          </p:cNvPr>
          <p:cNvSpPr>
            <a:spLocks/>
          </p:cNvSpPr>
          <p:nvPr/>
        </p:nvSpPr>
        <p:spPr bwMode="auto">
          <a:xfrm>
            <a:off x="9294550" y="4868715"/>
            <a:ext cx="2057400" cy="762000"/>
          </a:xfrm>
          <a:prstGeom prst="borderCallout1">
            <a:avLst>
              <a:gd name="adj1" fmla="val 50495"/>
              <a:gd name="adj2" fmla="val 134"/>
              <a:gd name="adj3" fmla="val 66821"/>
              <a:gd name="adj4" fmla="val -171408"/>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600" dirty="0"/>
              <a:t>CRUD on entity manager.</a:t>
            </a:r>
          </a:p>
        </p:txBody>
      </p:sp>
      <p:sp>
        <p:nvSpPr>
          <p:cNvPr id="2" name="Title 1">
            <a:extLst>
              <a:ext uri="{FF2B5EF4-FFF2-40B4-BE49-F238E27FC236}">
                <a16:creationId xmlns:a16="http://schemas.microsoft.com/office/drawing/2014/main" id="{83BF42BC-D237-4FA0-BC10-580794E727E7}"/>
              </a:ext>
            </a:extLst>
          </p:cNvPr>
          <p:cNvSpPr>
            <a:spLocks noGrp="1"/>
          </p:cNvSpPr>
          <p:nvPr>
            <p:ph type="title"/>
          </p:nvPr>
        </p:nvSpPr>
        <p:spPr/>
        <p:txBody>
          <a:bodyPr/>
          <a:lstStyle/>
          <a:p>
            <a:r>
              <a:rPr lang="en-GB" altLang="en-US" dirty="0"/>
              <a:t>Creating DAO</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88AC7562-C6CA-4817-92B1-69229590017F}"/>
              </a:ext>
            </a:extLst>
          </p:cNvPr>
          <p:cNvSpPr txBox="1">
            <a:spLocks noChangeArrowheads="1"/>
          </p:cNvSpPr>
          <p:nvPr/>
        </p:nvSpPr>
        <p:spPr bwMode="auto">
          <a:xfrm>
            <a:off x="701233" y="1370012"/>
            <a:ext cx="8458200" cy="5487988"/>
          </a:xfrm>
          <a:prstGeom prst="rect">
            <a:avLst/>
          </a:prstGeom>
          <a:noFill/>
          <a:ln w="9525">
            <a:noFill/>
            <a:round/>
            <a:headEnd/>
            <a:tailEnd/>
          </a:ln>
        </p:spPr>
        <p:txBody>
          <a:bodyPr lIns="90000" tIns="46800" rIns="90000" bIns="46800"/>
          <a:lstStyle/>
          <a:p>
            <a:pPr algn="l">
              <a:defRPr/>
            </a:pPr>
            <a:r>
              <a:rPr lang="en-US" sz="1600" dirty="0"/>
              <a:t>JPA’s  lookup for  </a:t>
            </a:r>
            <a:r>
              <a:rPr lang="en-US" sz="1600" dirty="0" err="1"/>
              <a:t>EntityManagerFactory</a:t>
            </a:r>
            <a:r>
              <a:rPr lang="en-US" sz="1600" dirty="0"/>
              <a:t>…</a:t>
            </a:r>
          </a:p>
          <a:p>
            <a:pPr algn="l">
              <a:defRPr/>
            </a:pPr>
            <a:r>
              <a:rPr lang="en-US" sz="1600" dirty="0">
                <a:latin typeface="Arial Narrow" pitchFamily="34" charset="0"/>
              </a:rPr>
              <a:t>public class </a:t>
            </a:r>
            <a:r>
              <a:rPr lang="en-US" sz="1600" dirty="0" err="1">
                <a:latin typeface="Arial Narrow" pitchFamily="34" charset="0"/>
              </a:rPr>
              <a:t>JpaProductRepository</a:t>
            </a:r>
            <a:r>
              <a:rPr lang="en-US" sz="1600" dirty="0">
                <a:latin typeface="Arial Narrow" pitchFamily="34" charset="0"/>
              </a:rPr>
              <a:t> implements </a:t>
            </a:r>
            <a:r>
              <a:rPr lang="en-US" sz="1600" dirty="0" err="1">
                <a:latin typeface="Arial Narrow" pitchFamily="34" charset="0"/>
              </a:rPr>
              <a:t>ProductRepository</a:t>
            </a:r>
            <a:r>
              <a:rPr lang="en-US" sz="1600" dirty="0">
                <a:latin typeface="Arial Narrow" pitchFamily="34" charset="0"/>
              </a:rPr>
              <a:t> {</a:t>
            </a:r>
          </a:p>
          <a:p>
            <a:pPr algn="l">
              <a:defRPr/>
            </a:pPr>
            <a:endParaRPr lang="en-US" sz="1600" dirty="0">
              <a:latin typeface="Arial Narrow" pitchFamily="34" charset="0"/>
            </a:endParaRPr>
          </a:p>
          <a:p>
            <a:pPr algn="l">
              <a:defRPr/>
            </a:pPr>
            <a:r>
              <a:rPr lang="en-US" sz="1600" dirty="0">
                <a:latin typeface="Arial Narrow" pitchFamily="34" charset="0"/>
              </a:rPr>
              <a:t>	</a:t>
            </a:r>
            <a:r>
              <a:rPr lang="en-US" sz="1600" b="1" dirty="0">
                <a:latin typeface="Arial Narrow" pitchFamily="34" charset="0"/>
              </a:rPr>
              <a:t> @</a:t>
            </a:r>
            <a:r>
              <a:rPr lang="en-US" sz="1600" b="1" dirty="0" err="1">
                <a:latin typeface="Arial Narrow" pitchFamily="34" charset="0"/>
              </a:rPr>
              <a:t>PersistenceContext</a:t>
            </a:r>
            <a:r>
              <a:rPr lang="en-US" sz="1600" b="1" dirty="0">
                <a:latin typeface="Arial Narrow" pitchFamily="34" charset="0"/>
              </a:rPr>
              <a:t>(</a:t>
            </a:r>
            <a:r>
              <a:rPr lang="en-US" sz="1600" b="1" dirty="0" err="1">
                <a:latin typeface="Arial Narrow" pitchFamily="34" charset="0"/>
              </a:rPr>
              <a:t>unitName</a:t>
            </a:r>
            <a:r>
              <a:rPr lang="en-US" sz="1600" b="1" dirty="0">
                <a:latin typeface="Arial Narrow" pitchFamily="34" charset="0"/>
              </a:rPr>
              <a:t>="</a:t>
            </a:r>
            <a:r>
              <a:rPr lang="en-US" sz="1600" b="1" dirty="0" err="1">
                <a:latin typeface="Arial Narrow" pitchFamily="34" charset="0"/>
              </a:rPr>
              <a:t>SpringJPA</a:t>
            </a:r>
            <a:r>
              <a:rPr lang="en-US" sz="1600" b="1" dirty="0">
                <a:latin typeface="Arial Narrow" pitchFamily="34" charset="0"/>
              </a:rPr>
              <a:t>")</a:t>
            </a:r>
          </a:p>
          <a:p>
            <a:pPr algn="l">
              <a:defRPr/>
            </a:pPr>
            <a:r>
              <a:rPr lang="en-US" sz="1600" dirty="0">
                <a:latin typeface="Arial Narrow" pitchFamily="34" charset="0"/>
              </a:rPr>
              <a:t>	private </a:t>
            </a:r>
            <a:r>
              <a:rPr lang="en-US" sz="1600" dirty="0" err="1">
                <a:latin typeface="Arial Narrow" pitchFamily="34" charset="0"/>
              </a:rPr>
              <a:t>EntityManager</a:t>
            </a:r>
            <a:r>
              <a:rPr lang="en-US" sz="1600" dirty="0">
                <a:latin typeface="Arial Narrow" pitchFamily="34" charset="0"/>
              </a:rPr>
              <a:t> </a:t>
            </a:r>
            <a:r>
              <a:rPr lang="en-US" sz="1600" dirty="0" err="1">
                <a:latin typeface="Arial Narrow" pitchFamily="34" charset="0"/>
              </a:rPr>
              <a:t>entityManager</a:t>
            </a:r>
            <a:r>
              <a:rPr lang="en-US" sz="1600" dirty="0">
                <a:latin typeface="Arial Narrow" pitchFamily="34" charset="0"/>
              </a:rPr>
              <a:t>;</a:t>
            </a:r>
          </a:p>
          <a:p>
            <a:pPr lvl="1" algn="l">
              <a:defRPr/>
            </a:pPr>
            <a:endParaRPr lang="en-US" sz="1600" dirty="0">
              <a:latin typeface="Arial Narrow" pitchFamily="34" charset="0"/>
            </a:endParaRPr>
          </a:p>
          <a:p>
            <a:pPr algn="l">
              <a:defRPr/>
            </a:pPr>
            <a:r>
              <a:rPr lang="en-US" sz="1600" dirty="0">
                <a:latin typeface="Arial Narrow" pitchFamily="34" charset="0"/>
              </a:rPr>
              <a:t>	public void add(</a:t>
            </a:r>
            <a:r>
              <a:rPr lang="en-US" sz="1600" dirty="0" err="1">
                <a:latin typeface="Arial Narrow" pitchFamily="34" charset="0"/>
              </a:rPr>
              <a:t>AnnotatedProduct</a:t>
            </a:r>
            <a:r>
              <a:rPr lang="en-US" sz="1600" dirty="0">
                <a:latin typeface="Arial Narrow" pitchFamily="34" charset="0"/>
              </a:rPr>
              <a:t> product) {</a:t>
            </a:r>
          </a:p>
          <a:p>
            <a:pPr algn="l">
              <a:defRPr/>
            </a:pPr>
            <a:endParaRPr lang="en-US" sz="1600" dirty="0">
              <a:latin typeface="Arial Narrow" pitchFamily="34" charset="0"/>
            </a:endParaRPr>
          </a:p>
          <a:p>
            <a:pPr algn="l">
              <a:defRPr/>
            </a:pPr>
            <a:r>
              <a:rPr lang="en-US" sz="1600" dirty="0">
                <a:latin typeface="Arial Narrow" pitchFamily="34" charset="0"/>
              </a:rPr>
              <a:t>		</a:t>
            </a:r>
            <a:r>
              <a:rPr lang="en-US" sz="1600" dirty="0" err="1">
                <a:latin typeface="Arial Narrow" pitchFamily="34" charset="0"/>
              </a:rPr>
              <a:t>entityManager.persist</a:t>
            </a:r>
            <a:r>
              <a:rPr lang="en-US" sz="1600" dirty="0">
                <a:latin typeface="Arial Narrow" pitchFamily="34" charset="0"/>
              </a:rPr>
              <a:t>(product);</a:t>
            </a:r>
          </a:p>
          <a:p>
            <a:pPr lvl="1" algn="l">
              <a:defRPr/>
            </a:pPr>
            <a:r>
              <a:rPr lang="en-US" sz="1600" dirty="0">
                <a:latin typeface="Arial Narrow" pitchFamily="34" charset="0"/>
              </a:rPr>
              <a:t>}</a:t>
            </a:r>
          </a:p>
          <a:p>
            <a:pPr lvl="1" algn="l">
              <a:defRPr/>
            </a:pPr>
            <a:endParaRPr lang="en-US" sz="1600" dirty="0">
              <a:latin typeface="Arial Narrow" pitchFamily="34" charset="0"/>
            </a:endParaRPr>
          </a:p>
          <a:p>
            <a:pPr algn="l">
              <a:defRPr/>
            </a:pPr>
            <a:r>
              <a:rPr lang="en-US" sz="1600" dirty="0"/>
              <a:t>Configuring Persistent Unit…</a:t>
            </a:r>
          </a:p>
          <a:p>
            <a:pPr algn="l">
              <a:defRPr/>
            </a:pPr>
            <a:r>
              <a:rPr lang="en-US" sz="1600" dirty="0">
                <a:latin typeface="Arial Narrow" pitchFamily="34" charset="0"/>
              </a:rPr>
              <a:t>&lt;persistence-unit name=</a:t>
            </a:r>
            <a:r>
              <a:rPr lang="en-US" sz="1600" i="1" dirty="0">
                <a:latin typeface="Arial Narrow" pitchFamily="34" charset="0"/>
              </a:rPr>
              <a:t>"</a:t>
            </a:r>
            <a:r>
              <a:rPr lang="en-US" sz="1600" b="1" i="1" dirty="0" err="1">
                <a:latin typeface="Arial Narrow" pitchFamily="34" charset="0"/>
              </a:rPr>
              <a:t>SpringJPA</a:t>
            </a:r>
            <a:r>
              <a:rPr lang="en-US" sz="1600" i="1" dirty="0">
                <a:latin typeface="Arial Narrow" pitchFamily="34" charset="0"/>
              </a:rPr>
              <a:t>"&gt;</a:t>
            </a:r>
          </a:p>
          <a:p>
            <a:pPr lvl="1" algn="l">
              <a:defRPr/>
            </a:pPr>
            <a:r>
              <a:rPr lang="en-US" sz="1600" dirty="0">
                <a:latin typeface="Arial Narrow" pitchFamily="34" charset="0"/>
              </a:rPr>
              <a:t>&lt;provider&gt;</a:t>
            </a:r>
            <a:r>
              <a:rPr lang="en-US" sz="1600" dirty="0" err="1">
                <a:latin typeface="Arial Narrow" pitchFamily="34" charset="0"/>
              </a:rPr>
              <a:t>org.hibernate.ejb.HibernatePersistence</a:t>
            </a:r>
            <a:r>
              <a:rPr lang="en-US" sz="1600" dirty="0">
                <a:latin typeface="Arial Narrow" pitchFamily="34" charset="0"/>
              </a:rPr>
              <a:t>&lt;/provider&gt;</a:t>
            </a:r>
          </a:p>
          <a:p>
            <a:pPr lvl="2" algn="l">
              <a:defRPr/>
            </a:pPr>
            <a:r>
              <a:rPr lang="en-US" sz="1600" dirty="0">
                <a:latin typeface="Arial Narrow" pitchFamily="34" charset="0"/>
              </a:rPr>
              <a:t>&lt;properties&gt;</a:t>
            </a:r>
          </a:p>
          <a:p>
            <a:pPr lvl="2" algn="l">
              <a:defRPr/>
            </a:pPr>
            <a:r>
              <a:rPr lang="en-US" sz="1600" dirty="0">
                <a:latin typeface="Arial Narrow" pitchFamily="34" charset="0"/>
              </a:rPr>
              <a:t>&lt;property name=</a:t>
            </a:r>
            <a:r>
              <a:rPr lang="en-US" sz="1600" i="1" dirty="0">
                <a:latin typeface="Arial Narrow" pitchFamily="34" charset="0"/>
              </a:rPr>
              <a:t>"</a:t>
            </a:r>
            <a:r>
              <a:rPr lang="en-US" sz="1600" i="1" dirty="0" err="1">
                <a:latin typeface="Arial Narrow" pitchFamily="34" charset="0"/>
              </a:rPr>
              <a:t>hibernate.dialect</a:t>
            </a:r>
            <a:r>
              <a:rPr lang="en-US" sz="1600" i="1" dirty="0">
                <a:latin typeface="Arial Narrow" pitchFamily="34" charset="0"/>
              </a:rPr>
              <a:t>" value="org.hibernate.dialect.Oracle9Dialect" /&gt;</a:t>
            </a:r>
          </a:p>
          <a:p>
            <a:pPr lvl="2" algn="l">
              <a:defRPr/>
            </a:pPr>
            <a:r>
              <a:rPr lang="en-US" sz="1600" dirty="0">
                <a:latin typeface="Arial Narrow" pitchFamily="34" charset="0"/>
              </a:rPr>
              <a:t>&lt;property name=</a:t>
            </a:r>
            <a:r>
              <a:rPr lang="en-US" sz="1600" i="1" dirty="0">
                <a:latin typeface="Arial Narrow" pitchFamily="34" charset="0"/>
              </a:rPr>
              <a:t>"hibernate.hbm2ddl.auto" value="update" /&gt;</a:t>
            </a:r>
          </a:p>
          <a:p>
            <a:pPr lvl="2" algn="l">
              <a:defRPr/>
            </a:pPr>
            <a:r>
              <a:rPr lang="en-US" sz="1600" dirty="0">
                <a:latin typeface="Arial Narrow" pitchFamily="34" charset="0"/>
              </a:rPr>
              <a:t>&lt;property name=</a:t>
            </a:r>
            <a:r>
              <a:rPr lang="en-US" sz="1600" i="1" dirty="0">
                <a:latin typeface="Arial Narrow" pitchFamily="34" charset="0"/>
              </a:rPr>
              <a:t>"</a:t>
            </a:r>
            <a:r>
              <a:rPr lang="en-US" sz="1600" i="1" dirty="0" err="1">
                <a:latin typeface="Arial Narrow" pitchFamily="34" charset="0"/>
              </a:rPr>
              <a:t>hibernate.show_sql</a:t>
            </a:r>
            <a:r>
              <a:rPr lang="en-US" sz="1600" i="1" dirty="0">
                <a:latin typeface="Arial Narrow" pitchFamily="34" charset="0"/>
              </a:rPr>
              <a:t>" value="true" /&gt;</a:t>
            </a:r>
          </a:p>
          <a:p>
            <a:pPr lvl="2" algn="l">
              <a:defRPr/>
            </a:pPr>
            <a:r>
              <a:rPr lang="en-US" sz="1600" dirty="0">
                <a:latin typeface="Arial Narrow" pitchFamily="34" charset="0"/>
              </a:rPr>
              <a:t>&lt;property name=</a:t>
            </a:r>
            <a:r>
              <a:rPr lang="en-US" sz="1600" i="1" dirty="0">
                <a:latin typeface="Arial Narrow" pitchFamily="34" charset="0"/>
              </a:rPr>
              <a:t>"</a:t>
            </a:r>
            <a:r>
              <a:rPr lang="en-US" sz="1600" i="1" dirty="0" err="1">
                <a:latin typeface="Arial Narrow" pitchFamily="34" charset="0"/>
              </a:rPr>
              <a:t>hibernate.auto</a:t>
            </a:r>
            <a:r>
              <a:rPr lang="en-US" sz="1600" i="1" dirty="0">
                <a:latin typeface="Arial Narrow" pitchFamily="34" charset="0"/>
              </a:rPr>
              <a:t>-import" value="false" /&gt;</a:t>
            </a:r>
          </a:p>
          <a:p>
            <a:pPr lvl="1" algn="l">
              <a:defRPr/>
            </a:pPr>
            <a:r>
              <a:rPr lang="en-US" sz="1600" dirty="0">
                <a:latin typeface="Arial Narrow" pitchFamily="34" charset="0"/>
              </a:rPr>
              <a:t>&lt;/properties&gt;</a:t>
            </a:r>
          </a:p>
          <a:p>
            <a:pPr algn="l">
              <a:defRPr/>
            </a:pPr>
            <a:r>
              <a:rPr lang="en-US" sz="1600" dirty="0">
                <a:latin typeface="Arial Narrow" pitchFamily="34" charset="0"/>
              </a:rPr>
              <a:t>&lt;/persistence-unit&gt;</a:t>
            </a:r>
          </a:p>
          <a:p>
            <a:pPr algn="l">
              <a:defRPr/>
            </a:pPr>
            <a:endParaRPr lang="en-US" dirty="0">
              <a:latin typeface="Arial Narrow" pitchFamily="34" charset="0"/>
            </a:endParaRPr>
          </a:p>
          <a:p>
            <a:pPr algn="l">
              <a:buFont typeface="Arial" pitchFamily="34" charset="0"/>
              <a:buChar char="•"/>
              <a:defRPr/>
            </a:pPr>
            <a:endParaRPr lang="en-US" dirty="0">
              <a:latin typeface="Arial Narrow" pitchFamily="34" charset="0"/>
            </a:endParaRPr>
          </a:p>
          <a:p>
            <a:pPr lvl="1" algn="l">
              <a:defRPr/>
            </a:pPr>
            <a:endParaRPr lang="en-US" dirty="0">
              <a:latin typeface="Arial Narrow" pitchFamily="34" charset="0"/>
            </a:endParaRPr>
          </a:p>
        </p:txBody>
      </p:sp>
      <p:cxnSp>
        <p:nvCxnSpPr>
          <p:cNvPr id="133125" name="Straight Arrow Connector 19">
            <a:extLst>
              <a:ext uri="{FF2B5EF4-FFF2-40B4-BE49-F238E27FC236}">
                <a16:creationId xmlns:a16="http://schemas.microsoft.com/office/drawing/2014/main" id="{BF34DC30-DF71-43BA-BBF4-3C60F98C4365}"/>
              </a:ext>
            </a:extLst>
          </p:cNvPr>
          <p:cNvCxnSpPr>
            <a:cxnSpLocks noChangeShapeType="1"/>
          </p:cNvCxnSpPr>
          <p:nvPr/>
        </p:nvCxnSpPr>
        <p:spPr bwMode="auto">
          <a:xfrm flipV="1">
            <a:off x="3471169" y="2396971"/>
            <a:ext cx="1482571" cy="19530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Title 1">
            <a:extLst>
              <a:ext uri="{FF2B5EF4-FFF2-40B4-BE49-F238E27FC236}">
                <a16:creationId xmlns:a16="http://schemas.microsoft.com/office/drawing/2014/main" id="{A9473E8E-E10A-4910-AEAC-CACB4781FFF3}"/>
              </a:ext>
            </a:extLst>
          </p:cNvPr>
          <p:cNvSpPr>
            <a:spLocks noGrp="1"/>
          </p:cNvSpPr>
          <p:nvPr>
            <p:ph type="title"/>
          </p:nvPr>
        </p:nvSpPr>
        <p:spPr/>
        <p:txBody>
          <a:bodyPr/>
          <a:lstStyle/>
          <a:p>
            <a:r>
              <a:rPr lang="en-GB" altLang="en-US" dirty="0"/>
              <a:t>Creating DAO</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2">
            <a:extLst>
              <a:ext uri="{FF2B5EF4-FFF2-40B4-BE49-F238E27FC236}">
                <a16:creationId xmlns:a16="http://schemas.microsoft.com/office/drawing/2014/main" id="{B330A4A2-DEBA-4728-83D4-4F8CD93E8332}"/>
              </a:ext>
            </a:extLst>
          </p:cNvPr>
          <p:cNvSpPr txBox="1">
            <a:spLocks noChangeArrowheads="1"/>
          </p:cNvSpPr>
          <p:nvPr/>
        </p:nvSpPr>
        <p:spPr bwMode="auto">
          <a:xfrm>
            <a:off x="506027" y="1580226"/>
            <a:ext cx="11070455" cy="3027285"/>
          </a:xfrm>
          <a:prstGeom prst="rect">
            <a:avLst/>
          </a:prstGeom>
          <a:noFill/>
          <a:ln w="9525">
            <a:noFill/>
            <a:round/>
            <a:headEnd/>
            <a:tailEnd/>
          </a:ln>
        </p:spPr>
        <p:txBody>
          <a:bodyPr lIns="90000" tIns="46800" rIns="90000" bIns="46800"/>
          <a:lstStyle/>
          <a:p>
            <a:pPr>
              <a:defRPr/>
            </a:pPr>
            <a:r>
              <a:rPr lang="en-US" b="1" u="sng" dirty="0" err="1"/>
              <a:t>JpaTemplate</a:t>
            </a:r>
            <a:endParaRPr lang="en-US" b="1" u="sng" dirty="0"/>
          </a:p>
          <a:p>
            <a:pPr algn="just">
              <a:defRPr/>
            </a:pPr>
            <a:endParaRPr lang="en-US" dirty="0"/>
          </a:p>
          <a:p>
            <a:pPr algn="just">
              <a:defRPr/>
            </a:pPr>
            <a:r>
              <a:rPr lang="en-US" dirty="0"/>
              <a:t>On the line of </a:t>
            </a:r>
            <a:r>
              <a:rPr lang="en-US" dirty="0" err="1"/>
              <a:t>JdbcTemplate</a:t>
            </a:r>
            <a:r>
              <a:rPr lang="en-US" dirty="0"/>
              <a:t>, it guarantees automatic session management and participating session in transaction.  Does </a:t>
            </a:r>
            <a:r>
              <a:rPr lang="en-US" b="1" dirty="0"/>
              <a:t>not</a:t>
            </a:r>
            <a:r>
              <a:rPr lang="en-US" dirty="0"/>
              <a:t> provide simple way of explicit managing session.</a:t>
            </a:r>
          </a:p>
          <a:p>
            <a:pPr algn="just">
              <a:defRPr/>
            </a:pPr>
            <a:endParaRPr lang="en-US" dirty="0"/>
          </a:p>
          <a:p>
            <a:pPr algn="just">
              <a:defRPr/>
            </a:pPr>
            <a:endParaRPr lang="en-US" dirty="0"/>
          </a:p>
          <a:p>
            <a:pPr>
              <a:defRPr/>
            </a:pPr>
            <a:r>
              <a:rPr lang="en-US" b="1" u="sng" dirty="0" err="1"/>
              <a:t>JpaDaoSupport</a:t>
            </a:r>
            <a:endParaRPr lang="en-US" b="1" u="sng" dirty="0"/>
          </a:p>
          <a:p>
            <a:pPr algn="just">
              <a:defRPr/>
            </a:pPr>
            <a:endParaRPr lang="en-US" dirty="0"/>
          </a:p>
          <a:p>
            <a:pPr algn="just">
              <a:defRPr/>
            </a:pPr>
            <a:r>
              <a:rPr lang="en-US" dirty="0"/>
              <a:t>On the line of </a:t>
            </a:r>
            <a:r>
              <a:rPr lang="en-US" dirty="0" err="1"/>
              <a:t>JdbcDaoSupport</a:t>
            </a:r>
            <a:r>
              <a:rPr lang="en-US" dirty="0"/>
              <a:t>, it guarantees automatic session management and participating session in transaction.  Does provide simple way of explicit managing session.</a:t>
            </a:r>
          </a:p>
          <a:p>
            <a:pPr algn="l">
              <a:defRPr/>
            </a:pPr>
            <a:endParaRPr lang="en-US" dirty="0">
              <a:latin typeface="Arial Narrow" pitchFamily="34" charset="0"/>
            </a:endParaRPr>
          </a:p>
          <a:p>
            <a:pPr lvl="1" algn="l">
              <a:defRPr/>
            </a:pPr>
            <a:endParaRPr lang="en-US" dirty="0">
              <a:latin typeface="Arial Narrow" pitchFamily="34" charset="0"/>
            </a:endParaRPr>
          </a:p>
        </p:txBody>
      </p:sp>
      <p:sp>
        <p:nvSpPr>
          <p:cNvPr id="2" name="Title 1">
            <a:extLst>
              <a:ext uri="{FF2B5EF4-FFF2-40B4-BE49-F238E27FC236}">
                <a16:creationId xmlns:a16="http://schemas.microsoft.com/office/drawing/2014/main" id="{A904AA8F-4B63-4864-8B62-DB2CCB76B53C}"/>
              </a:ext>
            </a:extLst>
          </p:cNvPr>
          <p:cNvSpPr>
            <a:spLocks noGrp="1"/>
          </p:cNvSpPr>
          <p:nvPr>
            <p:ph type="title"/>
          </p:nvPr>
        </p:nvSpPr>
        <p:spPr/>
        <p:txBody>
          <a:bodyPr/>
          <a:lstStyle/>
          <a:p>
            <a:r>
              <a:rPr lang="en-GB" altLang="en-US" dirty="0"/>
              <a:t>Spring’s support for JPA</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7</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Spring Transactions</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4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BAE1-01F9-46AB-8F1F-07E787501F66}"/>
              </a:ext>
            </a:extLst>
          </p:cNvPr>
          <p:cNvSpPr>
            <a:spLocks noGrp="1"/>
          </p:cNvSpPr>
          <p:nvPr>
            <p:ph type="title"/>
          </p:nvPr>
        </p:nvSpPr>
        <p:spPr/>
        <p:txBody>
          <a:bodyPr/>
          <a:lstStyle/>
          <a:p>
            <a:r>
              <a:rPr lang="en-US" dirty="0"/>
              <a:t>Transactions</a:t>
            </a:r>
            <a:endParaRPr lang="en-IN" dirty="0"/>
          </a:p>
        </p:txBody>
      </p:sp>
      <p:sp>
        <p:nvSpPr>
          <p:cNvPr id="4" name="Rectangle 2">
            <a:extLst>
              <a:ext uri="{FF2B5EF4-FFF2-40B4-BE49-F238E27FC236}">
                <a16:creationId xmlns:a16="http://schemas.microsoft.com/office/drawing/2014/main" id="{3F4DFF9A-4ACF-4DFC-AB8A-F67DC6F4F264}"/>
              </a:ext>
            </a:extLst>
          </p:cNvPr>
          <p:cNvSpPr txBox="1">
            <a:spLocks noChangeArrowheads="1"/>
          </p:cNvSpPr>
          <p:nvPr/>
        </p:nvSpPr>
        <p:spPr>
          <a:xfrm>
            <a:off x="533400" y="1458410"/>
            <a:ext cx="11018134" cy="5020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It is a unit of work consisting multiple tasks that succeeds together as a unit or fails together as a unit.</a:t>
            </a:r>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Shopping cart system…</a:t>
            </a:r>
          </a:p>
          <a:p>
            <a:pPr marL="1371600" lvl="2" indent="-457200" algn="just">
              <a:lnSpc>
                <a:spcPct val="80000"/>
              </a:lnSpc>
              <a:buFont typeface="Tahoma" panose="020B0604030504040204"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Get confirmation of order from user,</a:t>
            </a:r>
          </a:p>
          <a:p>
            <a:pPr marL="1371600" lvl="2" indent="-457200" algn="just">
              <a:lnSpc>
                <a:spcPct val="80000"/>
              </a:lnSpc>
              <a:buFont typeface="Tahoma" panose="020B0604030504040204"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Credit card validation and debit,</a:t>
            </a:r>
          </a:p>
          <a:p>
            <a:pPr marL="1371600" lvl="2" indent="-457200" algn="just">
              <a:lnSpc>
                <a:spcPct val="80000"/>
              </a:lnSpc>
              <a:buFont typeface="Tahoma" panose="020B0604030504040204"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Update inventory,</a:t>
            </a:r>
          </a:p>
          <a:p>
            <a:pPr marL="1371600" lvl="2" indent="-457200" algn="just">
              <a:lnSpc>
                <a:spcPct val="80000"/>
              </a:lnSpc>
              <a:buFont typeface="Tahoma" panose="020B0604030504040204"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Create and submit a shipping order.</a:t>
            </a:r>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These are atomic operations.  Either they are...</a:t>
            </a:r>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Commit</a:t>
            </a:r>
            <a:r>
              <a:rPr lang="en-GB" altLang="en-US" dirty="0"/>
              <a:t> : Make the transaction final into consistent and durable state.</a:t>
            </a:r>
          </a:p>
          <a:p>
            <a:pPr algn="just">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Rollback</a:t>
            </a:r>
            <a:r>
              <a:rPr lang="en-GB" altLang="en-US" dirty="0"/>
              <a:t> : Revert the transaction back to its consistent state which was before beginning the transaction.</a:t>
            </a:r>
          </a:p>
          <a:p>
            <a:pPr>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p:txBody>
      </p:sp>
    </p:spTree>
    <p:extLst>
      <p:ext uri="{BB962C8B-B14F-4D97-AF65-F5344CB8AC3E}">
        <p14:creationId xmlns:p14="http://schemas.microsoft.com/office/powerpoint/2010/main" val="329987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390B-F7C3-4A34-AC59-C28E80383656}"/>
              </a:ext>
            </a:extLst>
          </p:cNvPr>
          <p:cNvSpPr>
            <a:spLocks noGrp="1"/>
          </p:cNvSpPr>
          <p:nvPr>
            <p:ph type="title"/>
          </p:nvPr>
        </p:nvSpPr>
        <p:spPr/>
        <p:txBody>
          <a:bodyPr/>
          <a:lstStyle/>
          <a:p>
            <a:r>
              <a:rPr lang="en-US" dirty="0"/>
              <a:t>Safe Transactions</a:t>
            </a:r>
            <a:endParaRPr lang="en-IN" dirty="0"/>
          </a:p>
        </p:txBody>
      </p:sp>
      <p:sp>
        <p:nvSpPr>
          <p:cNvPr id="4" name="Rectangle 2">
            <a:extLst>
              <a:ext uri="{FF2B5EF4-FFF2-40B4-BE49-F238E27FC236}">
                <a16:creationId xmlns:a16="http://schemas.microsoft.com/office/drawing/2014/main" id="{296733D6-1F53-4F3D-98BF-4DD8F221E93F}"/>
              </a:ext>
            </a:extLst>
          </p:cNvPr>
          <p:cNvSpPr txBox="1">
            <a:spLocks noChangeArrowheads="1"/>
          </p:cNvSpPr>
          <p:nvPr/>
        </p:nvSpPr>
        <p:spPr>
          <a:xfrm>
            <a:off x="533400" y="1388962"/>
            <a:ext cx="11244618" cy="4409954"/>
          </a:xfrm>
          <a:prstGeom prst="rect">
            <a:avLst/>
          </a:prstGeom>
        </p:spPr>
        <p:txBody>
          <a:bodyPr vert="horz" lIns="182880" tIns="182880" rIns="182880" bIns="1828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1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ACID Test</a:t>
            </a:r>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a:t>Atomic</a:t>
            </a:r>
            <a:r>
              <a:rPr lang="en-GB" altLang="en-US"/>
              <a:t>: Either all are finalized or all reverted  back.</a:t>
            </a:r>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a:t>Consistent</a:t>
            </a:r>
            <a:r>
              <a:rPr lang="en-GB" altLang="en-US"/>
              <a:t>: Abide to database constraints.</a:t>
            </a:r>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a:t>Isolated</a:t>
            </a:r>
            <a:r>
              <a:rPr lang="en-GB" altLang="en-US"/>
              <a:t>: Until an atomic operation is completed, other operation can not be started.</a:t>
            </a:r>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a:t>Durability</a:t>
            </a:r>
            <a:r>
              <a:rPr lang="en-GB" altLang="en-US"/>
              <a:t>: Make committed data permanent.</a:t>
            </a:r>
            <a:endParaRPr lang="en-GB" altLang="en-US" dirty="0"/>
          </a:p>
        </p:txBody>
      </p:sp>
    </p:spTree>
    <p:extLst>
      <p:ext uri="{BB962C8B-B14F-4D97-AF65-F5344CB8AC3E}">
        <p14:creationId xmlns:p14="http://schemas.microsoft.com/office/powerpoint/2010/main" val="707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25EA-68AD-43BC-82A0-E7E0E3A623DE}"/>
              </a:ext>
            </a:extLst>
          </p:cNvPr>
          <p:cNvSpPr>
            <a:spLocks noGrp="1"/>
          </p:cNvSpPr>
          <p:nvPr>
            <p:ph type="title"/>
          </p:nvPr>
        </p:nvSpPr>
        <p:spPr/>
        <p:txBody>
          <a:bodyPr/>
          <a:lstStyle/>
          <a:p>
            <a:r>
              <a:rPr lang="en-US" dirty="0"/>
              <a:t>Types of Transactions</a:t>
            </a:r>
            <a:endParaRPr lang="en-IN" dirty="0"/>
          </a:p>
        </p:txBody>
      </p:sp>
      <p:sp>
        <p:nvSpPr>
          <p:cNvPr id="4" name="Rectangle 2">
            <a:extLst>
              <a:ext uri="{FF2B5EF4-FFF2-40B4-BE49-F238E27FC236}">
                <a16:creationId xmlns:a16="http://schemas.microsoft.com/office/drawing/2014/main" id="{37C23582-267C-4734-9CE0-B30D4E2ED3F5}"/>
              </a:ext>
            </a:extLst>
          </p:cNvPr>
          <p:cNvSpPr txBox="1">
            <a:spLocks noChangeArrowheads="1"/>
          </p:cNvSpPr>
          <p:nvPr/>
        </p:nvSpPr>
        <p:spPr>
          <a:xfrm>
            <a:off x="498676" y="1293812"/>
            <a:ext cx="11279342" cy="5564188"/>
          </a:xfrm>
          <a:prstGeom prst="rect">
            <a:avLst/>
          </a:prstGeom>
        </p:spPr>
        <p:txBody>
          <a:bodyPr vert="horz" lIns="182880" tIns="182880" rIns="182880" bIns="1828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1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b="1" dirty="0"/>
              <a:t>I. The Local Transactions:</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	Transaction with only one data source.</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	JDBC supports local transaction only.  The </a:t>
            </a:r>
            <a:r>
              <a:rPr lang="en-GB" altLang="en-US" sz="2400" dirty="0" err="1"/>
              <a:t>java.sql.Connection</a:t>
            </a:r>
            <a:r>
              <a:rPr lang="en-GB" altLang="en-US" sz="2400" dirty="0"/>
              <a:t> interface supports </a:t>
            </a:r>
            <a:r>
              <a:rPr lang="en-GB" altLang="en-US" sz="2400" dirty="0" err="1"/>
              <a:t>setAutoCommit</a:t>
            </a:r>
            <a:r>
              <a:rPr lang="en-GB" altLang="en-US" sz="2400" dirty="0"/>
              <a:t>(), commit() and rollback() methods.</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	The transaction boundaries are marked explicitly, programmatically.</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	Can not form block of atomic steps which are interacting with multiple data source.</a:t>
            </a:r>
          </a:p>
        </p:txBody>
      </p:sp>
    </p:spTree>
    <p:extLst>
      <p:ext uri="{BB962C8B-B14F-4D97-AF65-F5344CB8AC3E}">
        <p14:creationId xmlns:p14="http://schemas.microsoft.com/office/powerpoint/2010/main" val="29682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472C-2807-4A58-9E7D-0EAA806829F5}"/>
              </a:ext>
            </a:extLst>
          </p:cNvPr>
          <p:cNvSpPr>
            <a:spLocks noGrp="1"/>
          </p:cNvSpPr>
          <p:nvPr>
            <p:ph type="title"/>
          </p:nvPr>
        </p:nvSpPr>
        <p:spPr/>
        <p:txBody>
          <a:bodyPr/>
          <a:lstStyle/>
          <a:p>
            <a:r>
              <a:rPr lang="en-US" dirty="0"/>
              <a:t>Types of Transactions</a:t>
            </a:r>
            <a:endParaRPr lang="en-IN" dirty="0"/>
          </a:p>
        </p:txBody>
      </p:sp>
      <p:sp>
        <p:nvSpPr>
          <p:cNvPr id="4" name="Rectangle 2">
            <a:extLst>
              <a:ext uri="{FF2B5EF4-FFF2-40B4-BE49-F238E27FC236}">
                <a16:creationId xmlns:a16="http://schemas.microsoft.com/office/drawing/2014/main" id="{F44B1F86-E5CA-435D-9261-2BA865FBB542}"/>
              </a:ext>
            </a:extLst>
          </p:cNvPr>
          <p:cNvSpPr txBox="1">
            <a:spLocks noChangeArrowheads="1"/>
          </p:cNvSpPr>
          <p:nvPr/>
        </p:nvSpPr>
        <p:spPr>
          <a:xfrm>
            <a:off x="544975" y="1412111"/>
            <a:ext cx="11233043" cy="5564188"/>
          </a:xfrm>
          <a:prstGeom prst="rect">
            <a:avLst/>
          </a:prstGeom>
        </p:spPr>
        <p:txBody>
          <a:bodyPr vert="horz" lIns="182880" tIns="182880" rIns="182880" bIns="1828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1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b="1" dirty="0"/>
              <a:t>II. The Distributed Transactions:</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Transaction with one or multiple data source.</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The JTA supports distributed transactions.</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These transactions can be handled in two ways.  Explicit handling and declarative handling.	</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For explicit handling, the transaction boundaries are marked explicitly, programmatically using </a:t>
            </a:r>
            <a:r>
              <a:rPr lang="en-GB" altLang="en-US" sz="2400" dirty="0" err="1"/>
              <a:t>UserTransaction</a:t>
            </a:r>
            <a:r>
              <a:rPr lang="en-GB" altLang="en-US" sz="2400" dirty="0"/>
              <a:t> interface’s methods like begin(), commit(), rollback().  </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a:t>	Container/framework manages declarative transactions on the basis of metadata configuration.  Spring, EJB, Hibernate supports declarative transactions also.</a:t>
            </a:r>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400" dirty="0"/>
          </a:p>
          <a:p>
            <a:pPr algn="just">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b="1" dirty="0"/>
              <a:t>Spring provides flexible abstraction layer for managing transaction.</a:t>
            </a:r>
          </a:p>
          <a:p>
            <a:pPr>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p:txBody>
      </p:sp>
    </p:spTree>
    <p:extLst>
      <p:ext uri="{BB962C8B-B14F-4D97-AF65-F5344CB8AC3E}">
        <p14:creationId xmlns:p14="http://schemas.microsoft.com/office/powerpoint/2010/main" val="54213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6DCE-A3A1-4A4F-ACB0-02268321CE2A}"/>
              </a:ext>
            </a:extLst>
          </p:cNvPr>
          <p:cNvSpPr>
            <a:spLocks noGrp="1"/>
          </p:cNvSpPr>
          <p:nvPr>
            <p:ph type="title"/>
          </p:nvPr>
        </p:nvSpPr>
        <p:spPr/>
        <p:txBody>
          <a:bodyPr/>
          <a:lstStyle/>
          <a:p>
            <a:r>
              <a:rPr lang="en-US" dirty="0"/>
              <a:t>Transaction Support in Spring</a:t>
            </a:r>
            <a:endParaRPr lang="en-IN" dirty="0"/>
          </a:p>
        </p:txBody>
      </p:sp>
      <p:sp>
        <p:nvSpPr>
          <p:cNvPr id="4" name="Rectangle 3">
            <a:extLst>
              <a:ext uri="{FF2B5EF4-FFF2-40B4-BE49-F238E27FC236}">
                <a16:creationId xmlns:a16="http://schemas.microsoft.com/office/drawing/2014/main" id="{D23C475C-F640-4550-BFEE-D97A3F878E4F}"/>
              </a:ext>
            </a:extLst>
          </p:cNvPr>
          <p:cNvSpPr>
            <a:spLocks noChangeArrowheads="1"/>
          </p:cNvSpPr>
          <p:nvPr/>
        </p:nvSpPr>
        <p:spPr bwMode="auto">
          <a:xfrm>
            <a:off x="2290339" y="1689222"/>
            <a:ext cx="3429000" cy="6858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GB" altLang="en-US" sz="1800" b="1" dirty="0">
                <a:solidFill>
                  <a:schemeClr val="tx1"/>
                </a:solidFill>
              </a:rPr>
              <a:t>&lt;&lt;Interface&gt;&gt;</a:t>
            </a:r>
          </a:p>
          <a:p>
            <a:pPr eaLnBrk="1" hangingPunct="1"/>
            <a:r>
              <a:rPr lang="en-GB" altLang="en-US" sz="1800" b="1" dirty="0" err="1">
                <a:solidFill>
                  <a:schemeClr val="tx1"/>
                </a:solidFill>
              </a:rPr>
              <a:t>PlatformTransactionManager</a:t>
            </a:r>
            <a:endParaRPr lang="en-GB" altLang="en-US" sz="1800" b="1" dirty="0">
              <a:solidFill>
                <a:schemeClr val="tx1"/>
              </a:solidFill>
            </a:endParaRPr>
          </a:p>
          <a:p>
            <a:pPr eaLnBrk="1" hangingPunct="1"/>
            <a:endParaRPr lang="en-US" altLang="en-US" dirty="0"/>
          </a:p>
        </p:txBody>
      </p:sp>
      <p:sp>
        <p:nvSpPr>
          <p:cNvPr id="5" name="Rectangle 4">
            <a:extLst>
              <a:ext uri="{FF2B5EF4-FFF2-40B4-BE49-F238E27FC236}">
                <a16:creationId xmlns:a16="http://schemas.microsoft.com/office/drawing/2014/main" id="{1699D56B-BB83-4B95-BBD4-7591CDC7EC2A}"/>
              </a:ext>
            </a:extLst>
          </p:cNvPr>
          <p:cNvSpPr>
            <a:spLocks noChangeArrowheads="1"/>
          </p:cNvSpPr>
          <p:nvPr/>
        </p:nvSpPr>
        <p:spPr bwMode="auto">
          <a:xfrm>
            <a:off x="5071639" y="2819400"/>
            <a:ext cx="3886200" cy="4572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GB" altLang="en-US" sz="1800" b="1">
                <a:solidFill>
                  <a:schemeClr val="tx1"/>
                </a:solidFill>
              </a:rPr>
              <a:t>DataSourceTransactionManager</a:t>
            </a:r>
          </a:p>
          <a:p>
            <a:pPr eaLnBrk="1" hangingPunct="1"/>
            <a:endParaRPr lang="en-US" altLang="en-US"/>
          </a:p>
        </p:txBody>
      </p:sp>
      <p:sp>
        <p:nvSpPr>
          <p:cNvPr id="6" name="Rectangle 5">
            <a:extLst>
              <a:ext uri="{FF2B5EF4-FFF2-40B4-BE49-F238E27FC236}">
                <a16:creationId xmlns:a16="http://schemas.microsoft.com/office/drawing/2014/main" id="{470BFC49-7C61-4B88-8882-95E64C30255F}"/>
              </a:ext>
            </a:extLst>
          </p:cNvPr>
          <p:cNvSpPr>
            <a:spLocks noChangeArrowheads="1"/>
          </p:cNvSpPr>
          <p:nvPr/>
        </p:nvSpPr>
        <p:spPr bwMode="auto">
          <a:xfrm>
            <a:off x="5071639" y="3886200"/>
            <a:ext cx="3886200" cy="4572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GB" altLang="en-US" sz="1800" b="1">
                <a:solidFill>
                  <a:schemeClr val="tx1"/>
                </a:solidFill>
              </a:rPr>
              <a:t>HibernateTransactionManager</a:t>
            </a:r>
          </a:p>
          <a:p>
            <a:pPr eaLnBrk="1" hangingPunct="1"/>
            <a:endParaRPr lang="en-US" altLang="en-US"/>
          </a:p>
        </p:txBody>
      </p:sp>
      <p:sp>
        <p:nvSpPr>
          <p:cNvPr id="7" name="Rectangle 6">
            <a:extLst>
              <a:ext uri="{FF2B5EF4-FFF2-40B4-BE49-F238E27FC236}">
                <a16:creationId xmlns:a16="http://schemas.microsoft.com/office/drawing/2014/main" id="{A8D04053-95A5-4FEE-92CF-42543AB478F5}"/>
              </a:ext>
            </a:extLst>
          </p:cNvPr>
          <p:cNvSpPr>
            <a:spLocks noChangeArrowheads="1"/>
          </p:cNvSpPr>
          <p:nvPr/>
        </p:nvSpPr>
        <p:spPr bwMode="auto">
          <a:xfrm>
            <a:off x="5071639" y="4953000"/>
            <a:ext cx="3886200" cy="4572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GB" altLang="en-US" sz="1800" b="1">
                <a:solidFill>
                  <a:schemeClr val="tx1"/>
                </a:solidFill>
              </a:rPr>
              <a:t>JTATransactionManager</a:t>
            </a:r>
          </a:p>
          <a:p>
            <a:pPr eaLnBrk="1" hangingPunct="1"/>
            <a:endParaRPr lang="en-US" altLang="en-US"/>
          </a:p>
        </p:txBody>
      </p:sp>
      <p:sp>
        <p:nvSpPr>
          <p:cNvPr id="8" name="Up Arrow 7">
            <a:extLst>
              <a:ext uri="{FF2B5EF4-FFF2-40B4-BE49-F238E27FC236}">
                <a16:creationId xmlns:a16="http://schemas.microsoft.com/office/drawing/2014/main" id="{21B5CC50-65D2-4689-B065-AC3DACA3652F}"/>
              </a:ext>
            </a:extLst>
          </p:cNvPr>
          <p:cNvSpPr>
            <a:spLocks noChangeArrowheads="1"/>
          </p:cNvSpPr>
          <p:nvPr/>
        </p:nvSpPr>
        <p:spPr bwMode="auto">
          <a:xfrm>
            <a:off x="3623839" y="2362200"/>
            <a:ext cx="685800" cy="457200"/>
          </a:xfrm>
          <a:prstGeom prst="upArrow">
            <a:avLst>
              <a:gd name="adj1" fmla="val 0"/>
              <a:gd name="adj2" fmla="val 50000"/>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cxnSp>
        <p:nvCxnSpPr>
          <p:cNvPr id="9" name="Straight Connector 9">
            <a:extLst>
              <a:ext uri="{FF2B5EF4-FFF2-40B4-BE49-F238E27FC236}">
                <a16:creationId xmlns:a16="http://schemas.microsoft.com/office/drawing/2014/main" id="{820E9C4A-F4B1-4601-99EF-4B9242710A5D}"/>
              </a:ext>
            </a:extLst>
          </p:cNvPr>
          <p:cNvCxnSpPr>
            <a:cxnSpLocks noChangeShapeType="1"/>
          </p:cNvCxnSpPr>
          <p:nvPr/>
        </p:nvCxnSpPr>
        <p:spPr bwMode="auto">
          <a:xfrm rot="5400000">
            <a:off x="2741983" y="4039394"/>
            <a:ext cx="2438400" cy="1588"/>
          </a:xfrm>
          <a:prstGeom prst="line">
            <a:avLst/>
          </a:prstGeom>
          <a:noFill/>
          <a:ln w="1587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0" name="Straight Connector 13">
            <a:extLst>
              <a:ext uri="{FF2B5EF4-FFF2-40B4-BE49-F238E27FC236}">
                <a16:creationId xmlns:a16="http://schemas.microsoft.com/office/drawing/2014/main" id="{3CCBC8AD-DA89-41E8-9634-01BBB8A2A5CF}"/>
              </a:ext>
            </a:extLst>
          </p:cNvPr>
          <p:cNvCxnSpPr>
            <a:cxnSpLocks noChangeShapeType="1"/>
          </p:cNvCxnSpPr>
          <p:nvPr/>
        </p:nvCxnSpPr>
        <p:spPr bwMode="auto">
          <a:xfrm>
            <a:off x="4004839" y="5257800"/>
            <a:ext cx="1066800" cy="1588"/>
          </a:xfrm>
          <a:prstGeom prst="line">
            <a:avLst/>
          </a:prstGeom>
          <a:noFill/>
          <a:ln w="1587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1" name="Straight Connector 15">
            <a:extLst>
              <a:ext uri="{FF2B5EF4-FFF2-40B4-BE49-F238E27FC236}">
                <a16:creationId xmlns:a16="http://schemas.microsoft.com/office/drawing/2014/main" id="{3E7E2CDE-CE4B-4C35-9D4A-84B05BCF53A6}"/>
              </a:ext>
            </a:extLst>
          </p:cNvPr>
          <p:cNvCxnSpPr>
            <a:cxnSpLocks noChangeShapeType="1"/>
          </p:cNvCxnSpPr>
          <p:nvPr/>
        </p:nvCxnSpPr>
        <p:spPr bwMode="auto">
          <a:xfrm>
            <a:off x="4004839" y="2971800"/>
            <a:ext cx="1066800" cy="1588"/>
          </a:xfrm>
          <a:prstGeom prst="line">
            <a:avLst/>
          </a:prstGeom>
          <a:noFill/>
          <a:ln w="1587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2" name="Straight Connector 16">
            <a:extLst>
              <a:ext uri="{FF2B5EF4-FFF2-40B4-BE49-F238E27FC236}">
                <a16:creationId xmlns:a16="http://schemas.microsoft.com/office/drawing/2014/main" id="{099227E4-2585-4201-9755-77BD01AFD339}"/>
              </a:ext>
            </a:extLst>
          </p:cNvPr>
          <p:cNvCxnSpPr>
            <a:cxnSpLocks noChangeShapeType="1"/>
          </p:cNvCxnSpPr>
          <p:nvPr/>
        </p:nvCxnSpPr>
        <p:spPr bwMode="auto">
          <a:xfrm>
            <a:off x="4004839" y="4114800"/>
            <a:ext cx="1066800" cy="1588"/>
          </a:xfrm>
          <a:prstGeom prst="line">
            <a:avLst/>
          </a:prstGeom>
          <a:noFill/>
          <a:ln w="15875" algn="ctr">
            <a:solidFill>
              <a:schemeClr val="tx1"/>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418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E889-2CA9-4B5C-9B9D-7360D7895AE5}"/>
              </a:ext>
            </a:extLst>
          </p:cNvPr>
          <p:cNvSpPr>
            <a:spLocks noGrp="1"/>
          </p:cNvSpPr>
          <p:nvPr>
            <p:ph type="title"/>
          </p:nvPr>
        </p:nvSpPr>
        <p:spPr/>
        <p:txBody>
          <a:bodyPr/>
          <a:lstStyle/>
          <a:p>
            <a:r>
              <a:rPr lang="en-US" dirty="0"/>
              <a:t>Spring 5: New Features</a:t>
            </a:r>
            <a:endParaRPr lang="en-IN" dirty="0"/>
          </a:p>
        </p:txBody>
      </p:sp>
      <p:graphicFrame>
        <p:nvGraphicFramePr>
          <p:cNvPr id="4" name="Table 4">
            <a:extLst>
              <a:ext uri="{FF2B5EF4-FFF2-40B4-BE49-F238E27FC236}">
                <a16:creationId xmlns:a16="http://schemas.microsoft.com/office/drawing/2014/main" id="{8432FE6A-1F46-4F17-B0EA-26D2D0A26C08}"/>
              </a:ext>
            </a:extLst>
          </p:cNvPr>
          <p:cNvGraphicFramePr>
            <a:graphicFrameLocks noGrp="1"/>
          </p:cNvGraphicFramePr>
          <p:nvPr>
            <p:extLst>
              <p:ext uri="{D42A27DB-BD31-4B8C-83A1-F6EECF244321}">
                <p14:modId xmlns:p14="http://schemas.microsoft.com/office/powerpoint/2010/main" val="2419263921"/>
              </p:ext>
            </p:extLst>
          </p:nvPr>
        </p:nvGraphicFramePr>
        <p:xfrm>
          <a:off x="700349" y="1574800"/>
          <a:ext cx="11077669" cy="4221480"/>
        </p:xfrm>
        <a:graphic>
          <a:graphicData uri="http://schemas.openxmlformats.org/drawingml/2006/table">
            <a:tbl>
              <a:tblPr firstRow="1" bandRow="1">
                <a:tableStyleId>{5C22544A-7EE6-4342-B048-85BDC9FD1C3A}</a:tableStyleId>
              </a:tblPr>
              <a:tblGrid>
                <a:gridCol w="578035">
                  <a:extLst>
                    <a:ext uri="{9D8B030D-6E8A-4147-A177-3AD203B41FA5}">
                      <a16:colId xmlns:a16="http://schemas.microsoft.com/office/drawing/2014/main" val="860961287"/>
                    </a:ext>
                  </a:extLst>
                </a:gridCol>
                <a:gridCol w="2299317">
                  <a:extLst>
                    <a:ext uri="{9D8B030D-6E8A-4147-A177-3AD203B41FA5}">
                      <a16:colId xmlns:a16="http://schemas.microsoft.com/office/drawing/2014/main" val="3952049667"/>
                    </a:ext>
                  </a:extLst>
                </a:gridCol>
                <a:gridCol w="8200317">
                  <a:extLst>
                    <a:ext uri="{9D8B030D-6E8A-4147-A177-3AD203B41FA5}">
                      <a16:colId xmlns:a16="http://schemas.microsoft.com/office/drawing/2014/main" val="1415378507"/>
                    </a:ext>
                  </a:extLst>
                </a:gridCol>
              </a:tblGrid>
              <a:tr h="370840">
                <a:tc>
                  <a:txBody>
                    <a:bodyPr/>
                    <a:lstStyle/>
                    <a:p>
                      <a:r>
                        <a:rPr lang="en-US" dirty="0"/>
                        <a:t>S.N.</a:t>
                      </a:r>
                      <a:endParaRPr lang="en-IN" dirty="0"/>
                    </a:p>
                  </a:txBody>
                  <a:tcPr/>
                </a:tc>
                <a:tc>
                  <a:txBody>
                    <a:bodyPr/>
                    <a:lstStyle/>
                    <a:p>
                      <a:r>
                        <a:rPr lang="en-US" dirty="0"/>
                        <a:t>Update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314714092"/>
                  </a:ext>
                </a:extLst>
              </a:tr>
              <a:tr h="370840">
                <a:tc>
                  <a:txBody>
                    <a:bodyPr/>
                    <a:lstStyle/>
                    <a:p>
                      <a:r>
                        <a:rPr lang="en-US" dirty="0"/>
                        <a:t>01</a:t>
                      </a:r>
                      <a:endParaRPr lang="en-IN" dirty="0"/>
                    </a:p>
                  </a:txBody>
                  <a:tcPr/>
                </a:tc>
                <a:tc>
                  <a:txBody>
                    <a:bodyPr/>
                    <a:lstStyle/>
                    <a:p>
                      <a:r>
                        <a:rPr lang="en-US" dirty="0"/>
                        <a:t>JDK Baseline Update</a:t>
                      </a:r>
                      <a:endParaRPr lang="en-IN" dirty="0"/>
                    </a:p>
                  </a:txBody>
                  <a:tcPr/>
                </a:tc>
                <a:tc>
                  <a:txBody>
                    <a:bodyPr/>
                    <a:lstStyle/>
                    <a:p>
                      <a:r>
                        <a:rPr lang="en-US" dirty="0"/>
                        <a:t>Java 8 is minimum requirement.  Supports Java 8 Reflection Enhancements, default methods, @Nullable and @</a:t>
                      </a:r>
                      <a:r>
                        <a:rPr lang="en-US" dirty="0" err="1"/>
                        <a:t>NotNull</a:t>
                      </a:r>
                      <a:endParaRPr lang="en-IN" dirty="0"/>
                    </a:p>
                  </a:txBody>
                  <a:tcPr/>
                </a:tc>
                <a:extLst>
                  <a:ext uri="{0D108BD9-81ED-4DB2-BD59-A6C34878D82A}">
                    <a16:rowId xmlns:a16="http://schemas.microsoft.com/office/drawing/2014/main" val="1617290498"/>
                  </a:ext>
                </a:extLst>
              </a:tr>
              <a:tr h="370840">
                <a:tc>
                  <a:txBody>
                    <a:bodyPr/>
                    <a:lstStyle/>
                    <a:p>
                      <a:r>
                        <a:rPr lang="en-US" dirty="0"/>
                        <a:t>02</a:t>
                      </a:r>
                      <a:endParaRPr lang="en-IN" dirty="0"/>
                    </a:p>
                  </a:txBody>
                  <a:tcPr/>
                </a:tc>
                <a:tc>
                  <a:txBody>
                    <a:bodyPr/>
                    <a:lstStyle/>
                    <a:p>
                      <a:r>
                        <a:rPr lang="en-US" dirty="0"/>
                        <a:t>Core Container Updates</a:t>
                      </a:r>
                      <a:endParaRPr lang="en-IN" dirty="0"/>
                    </a:p>
                  </a:txBody>
                  <a:tcPr/>
                </a:tc>
                <a:tc>
                  <a:txBody>
                    <a:bodyPr/>
                    <a:lstStyle/>
                    <a:p>
                      <a:r>
                        <a:rPr lang="en-US" dirty="0"/>
                        <a:t>In addition to Class Path Scanner, supports Candidate Component Index which works faster for large applications with more than 200 classes. Its configuration goes into </a:t>
                      </a:r>
                      <a:r>
                        <a:rPr lang="en-IN" sz="1800" b="0" i="0" kern="1200" dirty="0">
                          <a:solidFill>
                            <a:schemeClr val="dk1"/>
                          </a:solidFill>
                          <a:effectLst/>
                          <a:latin typeface="+mn-lt"/>
                          <a:ea typeface="+mn-ea"/>
                          <a:cs typeface="+mn-cs"/>
                        </a:rPr>
                        <a:t>META-INF/</a:t>
                      </a:r>
                      <a:r>
                        <a:rPr lang="en-IN" sz="1800" b="0" i="0" kern="1200" dirty="0" err="1">
                          <a:solidFill>
                            <a:schemeClr val="dk1"/>
                          </a:solidFill>
                          <a:effectLst/>
                          <a:latin typeface="+mn-lt"/>
                          <a:ea typeface="+mn-ea"/>
                          <a:cs typeface="+mn-cs"/>
                        </a:rPr>
                        <a:t>spring.components</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790619734"/>
                  </a:ext>
                </a:extLst>
              </a:tr>
              <a:tr h="370840">
                <a:tc>
                  <a:txBody>
                    <a:bodyPr/>
                    <a:lstStyle/>
                    <a:p>
                      <a:r>
                        <a:rPr lang="en-US" dirty="0"/>
                        <a:t>03</a:t>
                      </a:r>
                      <a:endParaRPr lang="en-IN" dirty="0"/>
                    </a:p>
                  </a:txBody>
                  <a:tcPr/>
                </a:tc>
                <a:tc>
                  <a:txBody>
                    <a:bodyPr/>
                    <a:lstStyle/>
                    <a:p>
                      <a:r>
                        <a:rPr lang="en-US" dirty="0"/>
                        <a:t>Functional Programming with Kotlin</a:t>
                      </a:r>
                      <a:endParaRPr lang="en-IN" dirty="0"/>
                    </a:p>
                  </a:txBody>
                  <a:tcPr/>
                </a:tc>
                <a:tc>
                  <a:txBody>
                    <a:bodyPr/>
                    <a:lstStyle/>
                    <a:p>
                      <a:r>
                        <a:rPr lang="en-US" dirty="0"/>
                        <a:t>Introduced by JetBrains, a language supports multiple programming paradigms as well as multiple runtime environments like: OS specific as well as JVM.</a:t>
                      </a:r>
                      <a:endParaRPr lang="en-IN" dirty="0"/>
                    </a:p>
                  </a:txBody>
                  <a:tcPr/>
                </a:tc>
                <a:extLst>
                  <a:ext uri="{0D108BD9-81ED-4DB2-BD59-A6C34878D82A}">
                    <a16:rowId xmlns:a16="http://schemas.microsoft.com/office/drawing/2014/main" val="1383637008"/>
                  </a:ext>
                </a:extLst>
              </a:tr>
              <a:tr h="370840">
                <a:tc>
                  <a:txBody>
                    <a:bodyPr/>
                    <a:lstStyle/>
                    <a:p>
                      <a:r>
                        <a:rPr lang="en-US" dirty="0"/>
                        <a:t>04</a:t>
                      </a:r>
                      <a:endParaRPr lang="en-IN" dirty="0"/>
                    </a:p>
                  </a:txBody>
                  <a:tcPr/>
                </a:tc>
                <a:tc>
                  <a:txBody>
                    <a:bodyPr/>
                    <a:lstStyle/>
                    <a:p>
                      <a:r>
                        <a:rPr lang="en-US" dirty="0"/>
                        <a:t>Reactive Programming Model</a:t>
                      </a:r>
                      <a:endParaRPr lang="en-IN" dirty="0"/>
                    </a:p>
                  </a:txBody>
                  <a:tcPr/>
                </a:tc>
                <a:tc>
                  <a:txBody>
                    <a:bodyPr/>
                    <a:lstStyle/>
                    <a:p>
                      <a:r>
                        <a:rPr lang="en-US" dirty="0"/>
                        <a:t>Supports a reactive and non-blocking web application model based on Reactive Streams concepts introduced in Java 11.  </a:t>
                      </a:r>
                      <a:endParaRPr lang="en-IN" dirty="0"/>
                    </a:p>
                  </a:txBody>
                  <a:tcPr/>
                </a:tc>
                <a:extLst>
                  <a:ext uri="{0D108BD9-81ED-4DB2-BD59-A6C34878D82A}">
                    <a16:rowId xmlns:a16="http://schemas.microsoft.com/office/drawing/2014/main" val="473973768"/>
                  </a:ext>
                </a:extLst>
              </a:tr>
              <a:tr h="370840">
                <a:tc>
                  <a:txBody>
                    <a:bodyPr/>
                    <a:lstStyle/>
                    <a:p>
                      <a:r>
                        <a:rPr lang="en-US" dirty="0"/>
                        <a:t>05</a:t>
                      </a:r>
                      <a:endParaRPr lang="en-IN" dirty="0"/>
                    </a:p>
                  </a:txBody>
                  <a:tcPr/>
                </a:tc>
                <a:tc>
                  <a:txBody>
                    <a:bodyPr/>
                    <a:lstStyle/>
                    <a:p>
                      <a:r>
                        <a:rPr lang="en-US" dirty="0"/>
                        <a:t>New library support</a:t>
                      </a:r>
                      <a:endParaRPr lang="en-IN" dirty="0"/>
                    </a:p>
                  </a:txBody>
                  <a:tcPr/>
                </a:tc>
                <a:tc>
                  <a:txBody>
                    <a:bodyPr/>
                    <a:lstStyle/>
                    <a:p>
                      <a:r>
                        <a:rPr lang="en-US" dirty="0"/>
                        <a:t>Hibernate 5, JDBC 4, Jackson 2.6, </a:t>
                      </a:r>
                      <a:r>
                        <a:rPr lang="en-US" dirty="0" err="1"/>
                        <a:t>EhCache</a:t>
                      </a:r>
                      <a:r>
                        <a:rPr lang="en-US" dirty="0"/>
                        <a:t> 2.10/3.0 GA, </a:t>
                      </a:r>
                      <a:r>
                        <a:rPr lang="en-US" dirty="0" err="1"/>
                        <a:t>Netty</a:t>
                      </a:r>
                      <a:r>
                        <a:rPr lang="en-US" dirty="0"/>
                        <a:t> 4.1 and few more.</a:t>
                      </a:r>
                      <a:endParaRPr lang="en-IN" dirty="0"/>
                    </a:p>
                  </a:txBody>
                  <a:tcPr/>
                </a:tc>
                <a:extLst>
                  <a:ext uri="{0D108BD9-81ED-4DB2-BD59-A6C34878D82A}">
                    <a16:rowId xmlns:a16="http://schemas.microsoft.com/office/drawing/2014/main" val="580006905"/>
                  </a:ext>
                </a:extLst>
              </a:tr>
              <a:tr h="370840">
                <a:tc>
                  <a:txBody>
                    <a:bodyPr/>
                    <a:lstStyle/>
                    <a:p>
                      <a:r>
                        <a:rPr lang="en-US" dirty="0"/>
                        <a:t>06</a:t>
                      </a:r>
                      <a:endParaRPr lang="en-IN" dirty="0"/>
                    </a:p>
                  </a:txBody>
                  <a:tcPr/>
                </a:tc>
                <a:tc>
                  <a:txBody>
                    <a:bodyPr/>
                    <a:lstStyle/>
                    <a:p>
                      <a:r>
                        <a:rPr lang="en-US" dirty="0"/>
                        <a:t>Discontinued Support</a:t>
                      </a:r>
                      <a:endParaRPr lang="en-IN" dirty="0"/>
                    </a:p>
                  </a:txBody>
                  <a:tcPr/>
                </a:tc>
                <a:tc>
                  <a:txBody>
                    <a:bodyPr/>
                    <a:lstStyle/>
                    <a:p>
                      <a:r>
                        <a:rPr lang="en-US" dirty="0"/>
                        <a:t>Portlets, Velocity, Jasper Reports, </a:t>
                      </a:r>
                      <a:r>
                        <a:rPr lang="en-US" dirty="0" err="1"/>
                        <a:t>Gauva</a:t>
                      </a:r>
                      <a:r>
                        <a:rPr lang="en-US" dirty="0"/>
                        <a:t>, JDO, XML Beans.</a:t>
                      </a:r>
                      <a:endParaRPr lang="en-IN" dirty="0"/>
                    </a:p>
                  </a:txBody>
                  <a:tcPr/>
                </a:tc>
                <a:extLst>
                  <a:ext uri="{0D108BD9-81ED-4DB2-BD59-A6C34878D82A}">
                    <a16:rowId xmlns:a16="http://schemas.microsoft.com/office/drawing/2014/main" val="379836144"/>
                  </a:ext>
                </a:extLst>
              </a:tr>
            </a:tbl>
          </a:graphicData>
        </a:graphic>
      </p:graphicFrame>
    </p:spTree>
    <p:extLst>
      <p:ext uri="{BB962C8B-B14F-4D97-AF65-F5344CB8AC3E}">
        <p14:creationId xmlns:p14="http://schemas.microsoft.com/office/powerpoint/2010/main" val="49225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16B8-E85D-4EB9-B34D-FA3DE9AA6D9C}"/>
              </a:ext>
            </a:extLst>
          </p:cNvPr>
          <p:cNvSpPr>
            <a:spLocks noGrp="1"/>
          </p:cNvSpPr>
          <p:nvPr>
            <p:ph type="title"/>
          </p:nvPr>
        </p:nvSpPr>
        <p:spPr/>
        <p:txBody>
          <a:bodyPr/>
          <a:lstStyle/>
          <a:p>
            <a:r>
              <a:rPr lang="en-US" dirty="0"/>
              <a:t>Configuring Transaction Manager</a:t>
            </a:r>
            <a:endParaRPr lang="en-IN" dirty="0"/>
          </a:p>
        </p:txBody>
      </p:sp>
      <p:sp>
        <p:nvSpPr>
          <p:cNvPr id="4" name="Rectangle 2">
            <a:extLst>
              <a:ext uri="{FF2B5EF4-FFF2-40B4-BE49-F238E27FC236}">
                <a16:creationId xmlns:a16="http://schemas.microsoft.com/office/drawing/2014/main" id="{9EC27567-BA27-418B-A0BF-023B33ADC043}"/>
              </a:ext>
            </a:extLst>
          </p:cNvPr>
          <p:cNvSpPr txBox="1">
            <a:spLocks noChangeArrowheads="1"/>
          </p:cNvSpPr>
          <p:nvPr/>
        </p:nvSpPr>
        <p:spPr>
          <a:xfrm>
            <a:off x="533400" y="1469984"/>
            <a:ext cx="10335228" cy="5008603"/>
          </a:xfrm>
          <a:prstGeom prst="rect">
            <a:avLst/>
          </a:prstGeom>
        </p:spPr>
        <p:txBody>
          <a:bodyPr vert="horz" lIns="182880" tIns="182880" rIns="182880" bIns="18288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Times New Roman" panose="02020603050405020304" pitchFamily="18" charset="0"/>
              <a:buNone/>
            </a:pPr>
            <a:r>
              <a:rPr lang="en-US" altLang="en-US"/>
              <a:t>Prepare DataSource…</a:t>
            </a:r>
            <a:endParaRPr lang="en-US" altLang="en-US" sz="1800"/>
          </a:p>
          <a:p>
            <a:pPr>
              <a:buFont typeface="Times New Roman" panose="02020603050405020304" pitchFamily="18" charset="0"/>
              <a:buNone/>
            </a:pPr>
            <a:r>
              <a:rPr lang="en-US" altLang="en-US" sz="1800">
                <a:latin typeface="Arial Narrow" panose="020B0606020202030204" pitchFamily="34" charset="0"/>
              </a:rPr>
              <a:t>&lt;bean id=</a:t>
            </a:r>
            <a:r>
              <a:rPr lang="en-US" altLang="en-US" sz="1800" i="1">
                <a:latin typeface="Arial Narrow" panose="020B0606020202030204" pitchFamily="34" charset="0"/>
              </a:rPr>
              <a:t>“ds"</a:t>
            </a:r>
          </a:p>
          <a:p>
            <a:pPr>
              <a:buFont typeface="Times New Roman" panose="02020603050405020304" pitchFamily="18" charset="0"/>
              <a:buNone/>
            </a:pPr>
            <a:r>
              <a:rPr lang="en-US" altLang="en-US" sz="1800">
                <a:latin typeface="Arial Narrow" panose="020B0606020202030204" pitchFamily="34" charset="0"/>
              </a:rPr>
              <a:t>        class=</a:t>
            </a:r>
            <a:r>
              <a:rPr lang="en-US" altLang="en-US" sz="1800" i="1">
                <a:latin typeface="Arial Narrow" panose="020B0606020202030204" pitchFamily="34" charset="0"/>
              </a:rPr>
              <a:t>"org.springframework.jdbc.datasource.DriverManagerDataSource“&gt;</a:t>
            </a:r>
            <a:endParaRPr lang="en-US" altLang="en-US" sz="1800" i="1" u="sng">
              <a:latin typeface="Arial Narrow" panose="020B0606020202030204" pitchFamily="34" charset="0"/>
            </a:endParaRPr>
          </a:p>
          <a:p>
            <a:pPr>
              <a:buFont typeface="Times New Roman" panose="02020603050405020304" pitchFamily="18" charset="0"/>
              <a:buNone/>
            </a:pPr>
            <a:r>
              <a:rPr lang="en-US" altLang="en-US" sz="1800">
                <a:latin typeface="Arial Narrow" panose="020B0606020202030204" pitchFamily="34" charset="0"/>
              </a:rPr>
              <a:t>    		……………..</a:t>
            </a:r>
            <a:endParaRPr lang="en-US" altLang="en-US" sz="1800" i="1">
              <a:latin typeface="Arial Narrow" panose="020B0606020202030204" pitchFamily="34" charset="0"/>
            </a:endParaRPr>
          </a:p>
          <a:p>
            <a:pPr>
              <a:buFont typeface="Times New Roman" panose="02020603050405020304" pitchFamily="18" charset="0"/>
              <a:buNone/>
            </a:pPr>
            <a:r>
              <a:rPr lang="en-US" altLang="en-US" sz="1800">
                <a:latin typeface="Arial Narrow" panose="020B0606020202030204" pitchFamily="34" charset="0"/>
              </a:rPr>
              <a:t>  &lt;/bean&gt;</a:t>
            </a:r>
          </a:p>
          <a:p>
            <a:pPr>
              <a:buFont typeface="Times New Roman" panose="02020603050405020304" pitchFamily="18" charset="0"/>
              <a:buNone/>
            </a:pPr>
            <a:endParaRPr lang="en-US" altLang="en-US" sz="1800">
              <a:latin typeface="Arial Narrow" panose="020B0606020202030204" pitchFamily="34" charset="0"/>
            </a:endParaRPr>
          </a:p>
          <a:p>
            <a:pPr>
              <a:buFont typeface="Times New Roman" panose="02020603050405020304" pitchFamily="18" charset="0"/>
              <a:buNone/>
            </a:pPr>
            <a:r>
              <a:rPr lang="en-US" altLang="en-US"/>
              <a:t>Prepare Transaction manager set with data source…</a:t>
            </a:r>
            <a:endParaRPr lang="en-US" altLang="en-US" sz="1800"/>
          </a:p>
          <a:p>
            <a:pPr>
              <a:buFont typeface="Times New Roman" panose="02020603050405020304" pitchFamily="18" charset="0"/>
              <a:buNone/>
            </a:pPr>
            <a:r>
              <a:rPr lang="en-US" altLang="en-US" sz="1800">
                <a:latin typeface="Arial Narrow" panose="020B0606020202030204" pitchFamily="34" charset="0"/>
              </a:rPr>
              <a:t>&lt;bean id=</a:t>
            </a:r>
            <a:r>
              <a:rPr lang="en-US" altLang="en-US" sz="1800" i="1">
                <a:latin typeface="Arial Narrow" panose="020B0606020202030204" pitchFamily="34" charset="0"/>
              </a:rPr>
              <a:t>"trnsctionMngr"  class="org.springframework.jdbc.datasource.</a:t>
            </a:r>
            <a:r>
              <a:rPr lang="en-US" altLang="en-US" sz="1800" b="1" i="1">
                <a:latin typeface="Arial Narrow" panose="020B0606020202030204" pitchFamily="34" charset="0"/>
              </a:rPr>
              <a:t>DataSourceTransactionManager</a:t>
            </a:r>
            <a:r>
              <a:rPr lang="en-US" altLang="en-US" sz="1800" i="1">
                <a:latin typeface="Arial Narrow" panose="020B0606020202030204" pitchFamily="34" charset="0"/>
              </a:rPr>
              <a:t>"&gt;</a:t>
            </a:r>
          </a:p>
          <a:p>
            <a:pPr>
              <a:buFont typeface="Times New Roman" panose="02020603050405020304" pitchFamily="18" charset="0"/>
              <a:buNone/>
            </a:pPr>
            <a:r>
              <a:rPr lang="en-US" altLang="en-US" sz="1800">
                <a:latin typeface="Arial Narrow" panose="020B0606020202030204" pitchFamily="34" charset="0"/>
              </a:rPr>
              <a:t>  	&lt;property name=</a:t>
            </a:r>
            <a:r>
              <a:rPr lang="en-US" altLang="en-US" sz="1800" i="1">
                <a:latin typeface="Arial Narrow" panose="020B0606020202030204" pitchFamily="34" charset="0"/>
              </a:rPr>
              <a:t>"dataSource"  </a:t>
            </a:r>
            <a:r>
              <a:rPr lang="en-US" altLang="en-US" sz="1800">
                <a:latin typeface="Arial Narrow" panose="020B0606020202030204" pitchFamily="34" charset="0"/>
              </a:rPr>
              <a:t>ref=</a:t>
            </a:r>
            <a:r>
              <a:rPr lang="en-US" altLang="en-US" sz="1800" i="1">
                <a:latin typeface="Arial Narrow" panose="020B0606020202030204" pitchFamily="34" charset="0"/>
              </a:rPr>
              <a:t>“ds“  /&gt;</a:t>
            </a:r>
          </a:p>
          <a:p>
            <a:pPr>
              <a:buFont typeface="Times New Roman" panose="02020603050405020304" pitchFamily="18" charset="0"/>
              <a:buNone/>
            </a:pPr>
            <a:r>
              <a:rPr lang="en-US" altLang="en-US" sz="1800">
                <a:latin typeface="Arial Narrow" panose="020B0606020202030204" pitchFamily="34" charset="0"/>
              </a:rPr>
              <a:t>&lt;/bean&gt;</a:t>
            </a:r>
          </a:p>
          <a:p>
            <a:pPr>
              <a:buFont typeface="Times New Roman" panose="02020603050405020304" pitchFamily="18" charset="0"/>
              <a:buNone/>
            </a:pPr>
            <a:endParaRPr lang="en-US" altLang="en-US" sz="1800">
              <a:latin typeface="Arial Narrow" panose="020B0606020202030204" pitchFamily="34" charset="0"/>
            </a:endParaRPr>
          </a:p>
          <a:p>
            <a:pPr>
              <a:buFont typeface="Times New Roman" panose="02020603050405020304" pitchFamily="18" charset="0"/>
              <a:buNone/>
            </a:pPr>
            <a:r>
              <a:rPr lang="en-US" altLang="en-US"/>
              <a:t>Preparing JTA Transaction Manager…</a:t>
            </a:r>
          </a:p>
          <a:p>
            <a:pPr>
              <a:buFont typeface="Times New Roman" panose="02020603050405020304" pitchFamily="18" charset="0"/>
              <a:buNone/>
            </a:pPr>
            <a:r>
              <a:rPr lang="en-US" altLang="en-US" sz="1800">
                <a:latin typeface="Arial Narrow" panose="020B0606020202030204" pitchFamily="34" charset="0"/>
              </a:rPr>
              <a:t>	&lt;tx:jta-transaction-manager /&gt;</a:t>
            </a:r>
          </a:p>
          <a:p>
            <a:pPr>
              <a:buFont typeface="Times New Roman" panose="02020603050405020304" pitchFamily="18" charset="0"/>
              <a:buNone/>
            </a:pPr>
            <a:r>
              <a:rPr lang="en-US" altLang="en-US" sz="1800">
                <a:latin typeface="Arial Narrow" panose="020B0606020202030204" pitchFamily="34" charset="0"/>
              </a:rPr>
              <a:t>   </a:t>
            </a:r>
          </a:p>
          <a:p>
            <a:pPr>
              <a:buFont typeface="Times New Roman" panose="02020603050405020304" pitchFamily="18" charset="0"/>
              <a:buNone/>
            </a:pPr>
            <a:r>
              <a:rPr lang="en-US" altLang="en-US" sz="1800">
                <a:latin typeface="Arial Narrow" panose="020B0606020202030204" pitchFamily="34" charset="0"/>
              </a:rPr>
              <a:t>   </a:t>
            </a:r>
            <a:endParaRPr lang="en-GB" altLang="en-US" sz="1800" dirty="0">
              <a:latin typeface="Arial Narrow" panose="020B0606020202030204" pitchFamily="34" charset="0"/>
            </a:endParaRPr>
          </a:p>
        </p:txBody>
      </p:sp>
      <p:cxnSp>
        <p:nvCxnSpPr>
          <p:cNvPr id="5" name="Straight Arrow Connector 4">
            <a:extLst>
              <a:ext uri="{FF2B5EF4-FFF2-40B4-BE49-F238E27FC236}">
                <a16:creationId xmlns:a16="http://schemas.microsoft.com/office/drawing/2014/main" id="{D286A3E7-B776-424F-A27D-1EA42BC610C9}"/>
              </a:ext>
            </a:extLst>
          </p:cNvPr>
          <p:cNvCxnSpPr>
            <a:cxnSpLocks noChangeShapeType="1"/>
          </p:cNvCxnSpPr>
          <p:nvPr/>
        </p:nvCxnSpPr>
        <p:spPr bwMode="auto">
          <a:xfrm>
            <a:off x="1636853" y="2174111"/>
            <a:ext cx="1881851" cy="191175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2317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69D2-2271-4F34-AF27-4A40359DABA8}"/>
              </a:ext>
            </a:extLst>
          </p:cNvPr>
          <p:cNvSpPr>
            <a:spLocks noGrp="1"/>
          </p:cNvSpPr>
          <p:nvPr>
            <p:ph type="title"/>
          </p:nvPr>
        </p:nvSpPr>
        <p:spPr/>
        <p:txBody>
          <a:bodyPr/>
          <a:lstStyle/>
          <a:p>
            <a:r>
              <a:rPr lang="en-US" dirty="0"/>
              <a:t>Programmatic Transaction Management</a:t>
            </a:r>
            <a:endParaRPr lang="en-IN" dirty="0"/>
          </a:p>
        </p:txBody>
      </p:sp>
      <p:sp>
        <p:nvSpPr>
          <p:cNvPr id="4" name="Rectangle 2">
            <a:extLst>
              <a:ext uri="{FF2B5EF4-FFF2-40B4-BE49-F238E27FC236}">
                <a16:creationId xmlns:a16="http://schemas.microsoft.com/office/drawing/2014/main" id="{FF97CFA7-DAAD-4C0D-BF02-A73D4C81D538}"/>
              </a:ext>
            </a:extLst>
          </p:cNvPr>
          <p:cNvSpPr txBox="1">
            <a:spLocks noChangeArrowheads="1"/>
          </p:cNvSpPr>
          <p:nvPr/>
        </p:nvSpPr>
        <p:spPr>
          <a:xfrm>
            <a:off x="533400" y="1293812"/>
            <a:ext cx="10879238" cy="5564188"/>
          </a:xfrm>
          <a:prstGeom prst="rect">
            <a:avLst/>
          </a:prstGeom>
        </p:spPr>
        <p:txBody>
          <a:bodyPr vert="horz" lIns="182880" tIns="182880" rIns="182880" bIns="18288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Times New Roman" panose="02020603050405020304" pitchFamily="18" charset="0"/>
              <a:buNone/>
            </a:pPr>
            <a:r>
              <a:rPr lang="en-US" altLang="en-US" sz="1800">
                <a:latin typeface="Arial Narrow" panose="020B0606020202030204" pitchFamily="34" charset="0"/>
              </a:rPr>
              <a:t>public class TransactionProduct extends JdbcDaoSupport  {</a:t>
            </a:r>
          </a:p>
          <a:p>
            <a:pPr lvl="1">
              <a:buFont typeface="Wingdings" panose="05000000000000000000" pitchFamily="2" charset="2"/>
              <a:buNone/>
            </a:pPr>
            <a:r>
              <a:rPr lang="en-US" altLang="en-US" sz="1800">
                <a:latin typeface="Arial Narrow" panose="020B0606020202030204" pitchFamily="34" charset="0"/>
              </a:rPr>
              <a:t>private </a:t>
            </a:r>
            <a:r>
              <a:rPr lang="en-US" altLang="en-US" sz="1800" b="1">
                <a:latin typeface="Arial Narrow" panose="020B0606020202030204" pitchFamily="34" charset="0"/>
              </a:rPr>
              <a:t>PlatformTransactionManager transManager</a:t>
            </a:r>
            <a:r>
              <a:rPr lang="en-US" altLang="en-US" sz="1800">
                <a:latin typeface="Arial Narrow" panose="020B0606020202030204" pitchFamily="34" charset="0"/>
              </a:rPr>
              <a:t>;</a:t>
            </a:r>
          </a:p>
          <a:p>
            <a:pPr lvl="1">
              <a:buFont typeface="Wingdings" panose="05000000000000000000" pitchFamily="2" charset="2"/>
              <a:buNone/>
            </a:pPr>
            <a:r>
              <a:rPr lang="en-US" altLang="en-US" sz="1800">
                <a:latin typeface="Arial Narrow" panose="020B0606020202030204" pitchFamily="34" charset="0"/>
              </a:rPr>
              <a:t>public void setTransactionManager(PlatformTransactionManager manager){</a:t>
            </a:r>
          </a:p>
          <a:p>
            <a:pPr lvl="1">
              <a:buFont typeface="Wingdings" panose="05000000000000000000" pitchFamily="2" charset="2"/>
              <a:buNone/>
            </a:pPr>
            <a:r>
              <a:rPr lang="en-US" altLang="en-US" sz="1800">
                <a:latin typeface="Arial Narrow" panose="020B0606020202030204" pitchFamily="34" charset="0"/>
              </a:rPr>
              <a:t>	this.transManager = manager;</a:t>
            </a:r>
          </a:p>
          <a:p>
            <a:pPr lvl="1">
              <a:buFont typeface="Wingdings" panose="05000000000000000000" pitchFamily="2" charset="2"/>
              <a:buNone/>
            </a:pPr>
            <a:r>
              <a:rPr lang="en-US" altLang="en-US" sz="1800">
                <a:latin typeface="Arial Narrow" panose="020B0606020202030204" pitchFamily="34" charset="0"/>
              </a:rPr>
              <a:t>}</a:t>
            </a:r>
          </a:p>
          <a:p>
            <a:pPr>
              <a:buFont typeface="Times New Roman" panose="02020603050405020304" pitchFamily="18" charset="0"/>
              <a:buNone/>
            </a:pPr>
            <a:endParaRPr lang="en-US" altLang="en-US" sz="1800">
              <a:latin typeface="Arial Narrow" panose="020B0606020202030204" pitchFamily="34" charset="0"/>
            </a:endParaRPr>
          </a:p>
          <a:p>
            <a:pPr>
              <a:buFont typeface="Times New Roman" panose="02020603050405020304" pitchFamily="18" charset="0"/>
              <a:buNone/>
            </a:pPr>
            <a:r>
              <a:rPr lang="en-US" altLang="en-US" sz="1800">
                <a:latin typeface="Arial Narrow" panose="020B0606020202030204" pitchFamily="34" charset="0"/>
              </a:rPr>
              <a:t>public void purchase(int productId, int quantity) {</a:t>
            </a:r>
          </a:p>
          <a:p>
            <a:pPr>
              <a:buFont typeface="Times New Roman" panose="02020603050405020304" pitchFamily="18" charset="0"/>
              <a:buNone/>
            </a:pPr>
            <a:r>
              <a:rPr lang="en-US" altLang="en-US" sz="1800">
                <a:latin typeface="Arial Narrow" panose="020B0606020202030204" pitchFamily="34" charset="0"/>
              </a:rPr>
              <a:t>TransactionDefinition def = new </a:t>
            </a:r>
            <a:r>
              <a:rPr lang="en-US" altLang="en-US" sz="1800" b="1">
                <a:latin typeface="Arial Narrow" panose="020B0606020202030204" pitchFamily="34" charset="0"/>
              </a:rPr>
              <a:t>DefaultTransactionDefinition(TransactionDefinition.</a:t>
            </a:r>
            <a:r>
              <a:rPr lang="en-US" altLang="en-US" sz="1800" b="1" i="1">
                <a:latin typeface="Arial Narrow" panose="020B0606020202030204" pitchFamily="34" charset="0"/>
              </a:rPr>
              <a:t>PROPAGATION_REQUIRED);</a:t>
            </a:r>
          </a:p>
          <a:p>
            <a:pPr>
              <a:buFont typeface="Times New Roman" panose="02020603050405020304" pitchFamily="18" charset="0"/>
              <a:buNone/>
            </a:pPr>
            <a:r>
              <a:rPr lang="en-US" altLang="en-US" sz="1800" b="1">
                <a:latin typeface="Arial Narrow" panose="020B0606020202030204" pitchFamily="34" charset="0"/>
              </a:rPr>
              <a:t>	TransactionStatus status = transManager.getTransaction(def);</a:t>
            </a:r>
          </a:p>
          <a:p>
            <a:pPr>
              <a:buFont typeface="Times New Roman" panose="02020603050405020304" pitchFamily="18" charset="0"/>
              <a:buNone/>
            </a:pPr>
            <a:r>
              <a:rPr lang="en-US" altLang="en-US" sz="1800">
                <a:latin typeface="Arial Narrow" panose="020B0606020202030204" pitchFamily="34" charset="0"/>
              </a:rPr>
              <a:t>	String query="Update PRODUCT_STOCK set STOCK = ? WHERE PRODUCT_ID=?";</a:t>
            </a:r>
          </a:p>
          <a:p>
            <a:pPr>
              <a:buFont typeface="Times New Roman" panose="02020603050405020304" pitchFamily="18" charset="0"/>
              <a:buNone/>
            </a:pPr>
            <a:r>
              <a:rPr lang="en-US" altLang="en-US" sz="1800">
                <a:latin typeface="Arial Narrow" panose="020B0606020202030204" pitchFamily="34" charset="0"/>
              </a:rPr>
              <a:t>	try {	getJdbcTemplate().update(query, new Object[] {quantity, productId});</a:t>
            </a:r>
          </a:p>
          <a:p>
            <a:pPr>
              <a:buFont typeface="Times New Roman" panose="02020603050405020304" pitchFamily="18" charset="0"/>
              <a:buNone/>
            </a:pPr>
            <a:r>
              <a:rPr lang="en-US" altLang="en-US" sz="1800">
                <a:latin typeface="Arial Narrow" panose="020B0606020202030204" pitchFamily="34" charset="0"/>
              </a:rPr>
              <a:t>			</a:t>
            </a:r>
            <a:r>
              <a:rPr lang="en-US" altLang="en-US" sz="1800" b="1">
                <a:latin typeface="Arial Narrow" panose="020B0606020202030204" pitchFamily="34" charset="0"/>
              </a:rPr>
              <a:t>transManager.commit(status); // Atomic operations to come here.</a:t>
            </a:r>
          </a:p>
          <a:p>
            <a:pPr>
              <a:buFont typeface="Times New Roman" panose="02020603050405020304" pitchFamily="18" charset="0"/>
              <a:buNone/>
            </a:pPr>
            <a:r>
              <a:rPr lang="en-US" altLang="en-US" sz="1800">
                <a:latin typeface="Arial Narrow" panose="020B0606020202030204" pitchFamily="34" charset="0"/>
              </a:rPr>
              <a:t>		   } catch (DataAccessException e) {</a:t>
            </a:r>
          </a:p>
          <a:p>
            <a:pPr>
              <a:buFont typeface="Times New Roman" panose="02020603050405020304" pitchFamily="18" charset="0"/>
              <a:buNone/>
            </a:pPr>
            <a:r>
              <a:rPr lang="en-US" altLang="en-US" sz="1800">
                <a:latin typeface="Arial Narrow" panose="020B0606020202030204" pitchFamily="34" charset="0"/>
              </a:rPr>
              <a:t>				</a:t>
            </a:r>
            <a:r>
              <a:rPr lang="en-US" altLang="en-US" sz="1800" b="1">
                <a:latin typeface="Arial Narrow" panose="020B0606020202030204" pitchFamily="34" charset="0"/>
              </a:rPr>
              <a:t>transManager.rollback(status);</a:t>
            </a:r>
          </a:p>
          <a:p>
            <a:pPr>
              <a:buFont typeface="Times New Roman" panose="02020603050405020304" pitchFamily="18" charset="0"/>
              <a:buNone/>
            </a:pPr>
            <a:r>
              <a:rPr lang="en-US" altLang="en-US" sz="1800">
                <a:latin typeface="Arial Narrow" panose="020B0606020202030204" pitchFamily="34" charset="0"/>
              </a:rPr>
              <a:t>			}</a:t>
            </a:r>
          </a:p>
          <a:p>
            <a:pPr>
              <a:buFont typeface="Times New Roman" panose="02020603050405020304" pitchFamily="18" charset="0"/>
              <a:buNone/>
            </a:pPr>
            <a:r>
              <a:rPr lang="en-US" altLang="en-US" sz="1800">
                <a:latin typeface="Arial Narrow" panose="020B0606020202030204" pitchFamily="34" charset="0"/>
              </a:rPr>
              <a:t>	}</a:t>
            </a:r>
          </a:p>
          <a:p>
            <a:pPr>
              <a:buFont typeface="Times New Roman" panose="02020603050405020304" pitchFamily="18" charset="0"/>
              <a:buNone/>
            </a:pPr>
            <a:r>
              <a:rPr lang="en-US" altLang="en-US" sz="1800">
                <a:latin typeface="Arial Narrow" panose="020B0606020202030204" pitchFamily="34" charset="0"/>
              </a:rPr>
              <a:t>}   </a:t>
            </a:r>
          </a:p>
          <a:p>
            <a:pPr>
              <a:buFont typeface="Times New Roman" panose="02020603050405020304" pitchFamily="18" charset="0"/>
              <a:buNone/>
            </a:pPr>
            <a:r>
              <a:rPr lang="en-US" altLang="en-US" sz="1800">
                <a:latin typeface="Arial Narrow" panose="020B0606020202030204" pitchFamily="34" charset="0"/>
              </a:rPr>
              <a:t>   </a:t>
            </a:r>
            <a:endParaRPr lang="en-GB" altLang="en-US" sz="1800" dirty="0">
              <a:latin typeface="Arial Narrow" panose="020B0606020202030204" pitchFamily="34" charset="0"/>
            </a:endParaRPr>
          </a:p>
        </p:txBody>
      </p:sp>
    </p:spTree>
    <p:extLst>
      <p:ext uri="{BB962C8B-B14F-4D97-AF65-F5344CB8AC3E}">
        <p14:creationId xmlns:p14="http://schemas.microsoft.com/office/powerpoint/2010/main" val="22457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6206-C6A1-4942-8757-775F538BEC83}"/>
              </a:ext>
            </a:extLst>
          </p:cNvPr>
          <p:cNvSpPr>
            <a:spLocks noGrp="1"/>
          </p:cNvSpPr>
          <p:nvPr>
            <p:ph type="title"/>
          </p:nvPr>
        </p:nvSpPr>
        <p:spPr/>
        <p:txBody>
          <a:bodyPr/>
          <a:lstStyle/>
          <a:p>
            <a:r>
              <a:rPr lang="en-US" dirty="0"/>
              <a:t>Declarative Transaction Management</a:t>
            </a:r>
            <a:endParaRPr lang="en-IN" dirty="0"/>
          </a:p>
        </p:txBody>
      </p:sp>
      <p:pic>
        <p:nvPicPr>
          <p:cNvPr id="4" name="Picture 2">
            <a:extLst>
              <a:ext uri="{FF2B5EF4-FFF2-40B4-BE49-F238E27FC236}">
                <a16:creationId xmlns:a16="http://schemas.microsoft.com/office/drawing/2014/main" id="{DDD6C6F1-5B2B-4564-B3DE-66E45A98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937" y="1219199"/>
            <a:ext cx="7810761" cy="290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3">
            <a:extLst>
              <a:ext uri="{FF2B5EF4-FFF2-40B4-BE49-F238E27FC236}">
                <a16:creationId xmlns:a16="http://schemas.microsoft.com/office/drawing/2014/main" id="{DB3E3E3E-3014-4093-A573-9024929B4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7" y="3809999"/>
            <a:ext cx="7810761" cy="290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Rectangle 6">
            <a:extLst>
              <a:ext uri="{FF2B5EF4-FFF2-40B4-BE49-F238E27FC236}">
                <a16:creationId xmlns:a16="http://schemas.microsoft.com/office/drawing/2014/main" id="{F0350BA0-BC88-4C3C-A162-5C3794EECC4A}"/>
              </a:ext>
            </a:extLst>
          </p:cNvPr>
          <p:cNvSpPr>
            <a:spLocks noChangeArrowheads="1"/>
          </p:cNvSpPr>
          <p:nvPr/>
        </p:nvSpPr>
        <p:spPr bwMode="auto">
          <a:xfrm>
            <a:off x="380999" y="1295400"/>
            <a:ext cx="2234417" cy="1545336"/>
          </a:xfrm>
          <a:prstGeom prst="rect">
            <a:avLst/>
          </a:prstGeom>
          <a:noFill/>
          <a:ln w="255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9pPr>
          </a:lstStyle>
          <a:p>
            <a:pPr eaLnBrk="1" hangingPunct="1">
              <a:spcBef>
                <a:spcPts val="600"/>
              </a:spcBef>
            </a:pPr>
            <a:r>
              <a:rPr lang="en-GB" altLang="en-US" dirty="0">
                <a:solidFill>
                  <a:schemeClr val="tx1"/>
                </a:solidFill>
                <a:latin typeface="Times New Roman" panose="02020603050405020304" pitchFamily="18" charset="0"/>
              </a:rPr>
              <a:t>Method propagating existing transaction.</a:t>
            </a:r>
          </a:p>
        </p:txBody>
      </p:sp>
      <p:sp>
        <p:nvSpPr>
          <p:cNvPr id="7" name="Rectangle 8">
            <a:extLst>
              <a:ext uri="{FF2B5EF4-FFF2-40B4-BE49-F238E27FC236}">
                <a16:creationId xmlns:a16="http://schemas.microsoft.com/office/drawing/2014/main" id="{9C2C5704-BED3-492B-BACD-9022C936304E}"/>
              </a:ext>
            </a:extLst>
          </p:cNvPr>
          <p:cNvSpPr>
            <a:spLocks noChangeArrowheads="1"/>
          </p:cNvSpPr>
          <p:nvPr/>
        </p:nvSpPr>
        <p:spPr bwMode="auto">
          <a:xfrm>
            <a:off x="380999" y="3810000"/>
            <a:ext cx="2234417" cy="1545336"/>
          </a:xfrm>
          <a:prstGeom prst="rect">
            <a:avLst/>
          </a:prstGeom>
          <a:noFill/>
          <a:ln w="255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9pPr>
          </a:lstStyle>
          <a:p>
            <a:pPr eaLnBrk="1" hangingPunct="1">
              <a:spcBef>
                <a:spcPts val="600"/>
              </a:spcBef>
            </a:pPr>
            <a:r>
              <a:rPr lang="en-GB" altLang="en-US">
                <a:solidFill>
                  <a:schemeClr val="tx1"/>
                </a:solidFill>
                <a:latin typeface="Times New Roman" panose="02020603050405020304" pitchFamily="18" charset="0"/>
              </a:rPr>
              <a:t>Method creating new  transaction.</a:t>
            </a:r>
          </a:p>
        </p:txBody>
      </p:sp>
    </p:spTree>
    <p:extLst>
      <p:ext uri="{BB962C8B-B14F-4D97-AF65-F5344CB8AC3E}">
        <p14:creationId xmlns:p14="http://schemas.microsoft.com/office/powerpoint/2010/main" val="382387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11E6-C69E-43E5-AA02-21E75AD617FC}"/>
              </a:ext>
            </a:extLst>
          </p:cNvPr>
          <p:cNvSpPr>
            <a:spLocks noGrp="1"/>
          </p:cNvSpPr>
          <p:nvPr>
            <p:ph type="title"/>
          </p:nvPr>
        </p:nvSpPr>
        <p:spPr/>
        <p:txBody>
          <a:bodyPr/>
          <a:lstStyle/>
          <a:p>
            <a:r>
              <a:rPr lang="en-US" dirty="0"/>
              <a:t>Declarative Transaction Management</a:t>
            </a:r>
            <a:endParaRPr lang="en-IN" dirty="0"/>
          </a:p>
        </p:txBody>
      </p:sp>
      <p:pic>
        <p:nvPicPr>
          <p:cNvPr id="4" name="Picture 2">
            <a:extLst>
              <a:ext uri="{FF2B5EF4-FFF2-40B4-BE49-F238E27FC236}">
                <a16:creationId xmlns:a16="http://schemas.microsoft.com/office/drawing/2014/main" id="{D46B651E-F5E8-41F4-9220-ABE150F4E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921" y="1617562"/>
            <a:ext cx="6392863"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3">
            <a:extLst>
              <a:ext uri="{FF2B5EF4-FFF2-40B4-BE49-F238E27FC236}">
                <a16:creationId xmlns:a16="http://schemas.microsoft.com/office/drawing/2014/main" id="{B12AA9A5-AA80-44A5-B46C-E07615EDEF2E}"/>
              </a:ext>
            </a:extLst>
          </p:cNvPr>
          <p:cNvSpPr>
            <a:spLocks noChangeArrowheads="1"/>
          </p:cNvSpPr>
          <p:nvPr/>
        </p:nvSpPr>
        <p:spPr bwMode="auto">
          <a:xfrm>
            <a:off x="584521" y="1693762"/>
            <a:ext cx="1828800" cy="1371600"/>
          </a:xfrm>
          <a:prstGeom prst="rect">
            <a:avLst/>
          </a:prstGeom>
          <a:noFill/>
          <a:ln w="255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1pPr>
            <a:lvl2pPr marL="742950" indent="-2857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2pPr>
            <a:lvl3pPr marL="11430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3pPr>
            <a:lvl4pPr marL="16002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4pPr>
            <a:lvl5pPr marL="2057400"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Arial Unicode MS" pitchFamily="34" charset="-128"/>
              </a:defRPr>
            </a:lvl9pPr>
          </a:lstStyle>
          <a:p>
            <a:pPr eaLnBrk="1" hangingPunct="1">
              <a:spcBef>
                <a:spcPts val="600"/>
              </a:spcBef>
            </a:pPr>
            <a:r>
              <a:rPr lang="en-GB" altLang="en-US">
                <a:solidFill>
                  <a:schemeClr val="tx1"/>
                </a:solidFill>
                <a:latin typeface="Times New Roman" panose="02020603050405020304" pitchFamily="18" charset="0"/>
              </a:rPr>
              <a:t>Method not in any   transaction.</a:t>
            </a:r>
          </a:p>
        </p:txBody>
      </p:sp>
    </p:spTree>
    <p:extLst>
      <p:ext uri="{BB962C8B-B14F-4D97-AF65-F5344CB8AC3E}">
        <p14:creationId xmlns:p14="http://schemas.microsoft.com/office/powerpoint/2010/main" val="26629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5C12-0BAD-4326-8223-32EB93767355}"/>
              </a:ext>
            </a:extLst>
          </p:cNvPr>
          <p:cNvSpPr>
            <a:spLocks noGrp="1"/>
          </p:cNvSpPr>
          <p:nvPr>
            <p:ph type="title"/>
          </p:nvPr>
        </p:nvSpPr>
        <p:spPr/>
        <p:txBody>
          <a:bodyPr/>
          <a:lstStyle/>
          <a:p>
            <a:r>
              <a:rPr lang="en-US" dirty="0"/>
              <a:t>Declarative Transactional Attributes</a:t>
            </a:r>
            <a:endParaRPr lang="en-IN" dirty="0"/>
          </a:p>
        </p:txBody>
      </p:sp>
      <p:sp>
        <p:nvSpPr>
          <p:cNvPr id="4" name="Rectangle 2">
            <a:extLst>
              <a:ext uri="{FF2B5EF4-FFF2-40B4-BE49-F238E27FC236}">
                <a16:creationId xmlns:a16="http://schemas.microsoft.com/office/drawing/2014/main" id="{A7EA6365-362B-41F1-A07C-33ABD5589848}"/>
              </a:ext>
            </a:extLst>
          </p:cNvPr>
          <p:cNvSpPr txBox="1">
            <a:spLocks noChangeArrowheads="1"/>
          </p:cNvSpPr>
          <p:nvPr/>
        </p:nvSpPr>
        <p:spPr>
          <a:xfrm>
            <a:off x="557996" y="1582838"/>
            <a:ext cx="11076008" cy="438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 </a:t>
            </a:r>
            <a:r>
              <a:rPr lang="en-US" altLang="en-US" dirty="0" err="1"/>
              <a:t>org.springframework.transaction.annotation.Propagation</a:t>
            </a:r>
            <a:r>
              <a:rPr lang="en-US" altLang="en-US" dirty="0"/>
              <a:t> interface provides following transactional attributes…</a:t>
            </a:r>
            <a:endParaRPr lang="en-GB" altLang="en-US" dirty="0"/>
          </a:p>
          <a:p>
            <a:pPr>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These are applicable for per method, class for defining default attribute for all methods.</a:t>
            </a:r>
          </a:p>
          <a:p>
            <a:pPr>
              <a:lnSpc>
                <a:spcPct val="80000"/>
              </a:lnSpc>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t>Required</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err="1"/>
              <a:t>RequiresNew</a:t>
            </a:r>
            <a:endParaRPr lang="en-GB" altLang="en-US" dirty="0"/>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Mandatory</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Supports</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err="1"/>
              <a:t>NotSupported</a:t>
            </a:r>
            <a:endParaRPr lang="en-GB" altLang="en-US" dirty="0"/>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Never</a:t>
            </a:r>
          </a:p>
        </p:txBody>
      </p:sp>
    </p:spTree>
    <p:extLst>
      <p:ext uri="{BB962C8B-B14F-4D97-AF65-F5344CB8AC3E}">
        <p14:creationId xmlns:p14="http://schemas.microsoft.com/office/powerpoint/2010/main" val="9768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A2494866-3B8F-4D38-9515-6228679444F8}"/>
              </a:ext>
            </a:extLst>
          </p:cNvPr>
          <p:cNvSpPr>
            <a:spLocks noGrp="1" noChangeArrowheads="1"/>
          </p:cNvSpPr>
          <p:nvPr>
            <p:ph type="title"/>
          </p:nvPr>
        </p:nvSpPr>
        <p:spPr/>
        <p:txBody>
          <a:bodyPr/>
          <a:lstStyle/>
          <a:p>
            <a:pPr>
              <a:lnSpc>
                <a:spcPct val="11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Trasactional Attributes</a:t>
            </a:r>
          </a:p>
        </p:txBody>
      </p:sp>
      <p:sp>
        <p:nvSpPr>
          <p:cNvPr id="97283" name="Rectangle 2">
            <a:extLst>
              <a:ext uri="{FF2B5EF4-FFF2-40B4-BE49-F238E27FC236}">
                <a16:creationId xmlns:a16="http://schemas.microsoft.com/office/drawing/2014/main" id="{9BB82FE0-B82B-495D-B0D6-7ADE6AD7E24C}"/>
              </a:ext>
            </a:extLst>
          </p:cNvPr>
          <p:cNvSpPr>
            <a:spLocks noGrp="1" noChangeArrowheads="1"/>
          </p:cNvSpPr>
          <p:nvPr>
            <p:ph idx="1"/>
          </p:nvPr>
        </p:nvSpPr>
        <p:spPr/>
        <p:txBody>
          <a:bodyPr/>
          <a:lstStyle/>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Required (Default) attribute</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	The declared method must be invoked within the scope of the transaction.</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a:t>
            </a:r>
            <a:r>
              <a:rPr lang="en-GB" altLang="en-US" sz="2000" b="1" dirty="0" err="1"/>
              <a:t>RequiredNew</a:t>
            </a:r>
            <a:r>
              <a:rPr lang="en-GB" altLang="en-US" sz="2000" b="1" dirty="0"/>
              <a:t> attribute</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	The declared method must be invoked always in new transaction.</a:t>
            </a:r>
          </a:p>
        </p:txBody>
      </p:sp>
      <p:grpSp>
        <p:nvGrpSpPr>
          <p:cNvPr id="97284" name="Group 22">
            <a:extLst>
              <a:ext uri="{FF2B5EF4-FFF2-40B4-BE49-F238E27FC236}">
                <a16:creationId xmlns:a16="http://schemas.microsoft.com/office/drawing/2014/main" id="{83A8D5BF-9942-4D20-B382-CEA7A542E5A2}"/>
              </a:ext>
            </a:extLst>
          </p:cNvPr>
          <p:cNvGrpSpPr>
            <a:grpSpLocks/>
          </p:cNvGrpSpPr>
          <p:nvPr/>
        </p:nvGrpSpPr>
        <p:grpSpPr bwMode="auto">
          <a:xfrm>
            <a:off x="2286000" y="1867537"/>
            <a:ext cx="9265534" cy="1157288"/>
            <a:chOff x="480" y="1200"/>
            <a:chExt cx="4944" cy="729"/>
          </a:xfrm>
        </p:grpSpPr>
        <p:sp>
          <p:nvSpPr>
            <p:cNvPr id="97311" name="Text Box 4">
              <a:extLst>
                <a:ext uri="{FF2B5EF4-FFF2-40B4-BE49-F238E27FC236}">
                  <a16:creationId xmlns:a16="http://schemas.microsoft.com/office/drawing/2014/main" id="{EA3518DE-DDB9-4255-AFF7-A304D938CEE9}"/>
                </a:ext>
              </a:extLst>
            </p:cNvPr>
            <p:cNvSpPr txBox="1">
              <a:spLocks noChangeArrowheads="1"/>
            </p:cNvSpPr>
            <p:nvPr/>
          </p:nvSpPr>
          <p:spPr bwMode="auto">
            <a:xfrm>
              <a:off x="480" y="1392"/>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7312" name="AutoShape 5">
              <a:extLst>
                <a:ext uri="{FF2B5EF4-FFF2-40B4-BE49-F238E27FC236}">
                  <a16:creationId xmlns:a16="http://schemas.microsoft.com/office/drawing/2014/main" id="{121DD60C-7D16-4AD7-8068-654605436F0C}"/>
                </a:ext>
              </a:extLst>
            </p:cNvPr>
            <p:cNvSpPr>
              <a:spLocks noChangeArrowheads="1"/>
            </p:cNvSpPr>
            <p:nvPr/>
          </p:nvSpPr>
          <p:spPr bwMode="auto">
            <a:xfrm>
              <a:off x="672" y="1488"/>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7313" name="Oval 6">
              <a:extLst>
                <a:ext uri="{FF2B5EF4-FFF2-40B4-BE49-F238E27FC236}">
                  <a16:creationId xmlns:a16="http://schemas.microsoft.com/office/drawing/2014/main" id="{53C43783-B0E4-4592-A6D6-D64944E2C0CC}"/>
                </a:ext>
              </a:extLst>
            </p:cNvPr>
            <p:cNvSpPr>
              <a:spLocks noChangeArrowheads="1"/>
            </p:cNvSpPr>
            <p:nvPr/>
          </p:nvSpPr>
          <p:spPr bwMode="auto">
            <a:xfrm>
              <a:off x="3216" y="1416"/>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Atomic  in T1</a:t>
              </a:r>
            </a:p>
          </p:txBody>
        </p:sp>
        <p:grpSp>
          <p:nvGrpSpPr>
            <p:cNvPr id="97314" name="Group 12">
              <a:extLst>
                <a:ext uri="{FF2B5EF4-FFF2-40B4-BE49-F238E27FC236}">
                  <a16:creationId xmlns:a16="http://schemas.microsoft.com/office/drawing/2014/main" id="{6445E4EA-62C1-4A90-926B-E96D13908EEE}"/>
                </a:ext>
              </a:extLst>
            </p:cNvPr>
            <p:cNvGrpSpPr>
              <a:grpSpLocks/>
            </p:cNvGrpSpPr>
            <p:nvPr/>
          </p:nvGrpSpPr>
          <p:grpSpPr bwMode="auto">
            <a:xfrm>
              <a:off x="1920" y="1440"/>
              <a:ext cx="1296" cy="424"/>
              <a:chOff x="1920" y="1440"/>
              <a:chExt cx="1296" cy="424"/>
            </a:xfrm>
          </p:grpSpPr>
          <p:sp>
            <p:nvSpPr>
              <p:cNvPr id="97316" name="Line 7">
                <a:extLst>
                  <a:ext uri="{FF2B5EF4-FFF2-40B4-BE49-F238E27FC236}">
                    <a16:creationId xmlns:a16="http://schemas.microsoft.com/office/drawing/2014/main" id="{5D54755D-4BAE-421A-83EB-1FBD66A53CE1}"/>
                  </a:ext>
                </a:extLst>
              </p:cNvPr>
              <p:cNvSpPr>
                <a:spLocks noChangeShapeType="1"/>
              </p:cNvSpPr>
              <p:nvPr/>
            </p:nvSpPr>
            <p:spPr bwMode="auto">
              <a:xfrm>
                <a:off x="1920" y="158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7317" name="Line 8">
                <a:extLst>
                  <a:ext uri="{FF2B5EF4-FFF2-40B4-BE49-F238E27FC236}">
                    <a16:creationId xmlns:a16="http://schemas.microsoft.com/office/drawing/2014/main" id="{6C33208A-FBC8-47E7-BAD5-977E02317AA1}"/>
                  </a:ext>
                </a:extLst>
              </p:cNvPr>
              <p:cNvSpPr>
                <a:spLocks noChangeShapeType="1"/>
              </p:cNvSpPr>
              <p:nvPr/>
            </p:nvSpPr>
            <p:spPr bwMode="auto">
              <a:xfrm flipH="1">
                <a:off x="1920" y="1728"/>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7318" name="Text Box 9">
                <a:extLst>
                  <a:ext uri="{FF2B5EF4-FFF2-40B4-BE49-F238E27FC236}">
                    <a16:creationId xmlns:a16="http://schemas.microsoft.com/office/drawing/2014/main" id="{F449D9E4-F568-450A-AE03-BA8CE71BE64A}"/>
                  </a:ext>
                </a:extLst>
              </p:cNvPr>
              <p:cNvSpPr txBox="1">
                <a:spLocks noChangeArrowheads="1"/>
              </p:cNvSpPr>
              <p:nvPr/>
            </p:nvSpPr>
            <p:spPr bwMode="auto">
              <a:xfrm>
                <a:off x="2256" y="1440"/>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sp>
            <p:nvSpPr>
              <p:cNvPr id="97319" name="Text Box 10">
                <a:extLst>
                  <a:ext uri="{FF2B5EF4-FFF2-40B4-BE49-F238E27FC236}">
                    <a16:creationId xmlns:a16="http://schemas.microsoft.com/office/drawing/2014/main" id="{8B370496-FC07-4037-9A29-61977CBA606C}"/>
                  </a:ext>
                </a:extLst>
              </p:cNvPr>
              <p:cNvSpPr txBox="1">
                <a:spLocks noChangeArrowheads="1"/>
              </p:cNvSpPr>
              <p:nvPr/>
            </p:nvSpPr>
            <p:spPr bwMode="auto">
              <a:xfrm>
                <a:off x="2256" y="1728"/>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grpSp>
        <p:sp>
          <p:nvSpPr>
            <p:cNvPr id="97315" name="AutoShape 11">
              <a:extLst>
                <a:ext uri="{FF2B5EF4-FFF2-40B4-BE49-F238E27FC236}">
                  <a16:creationId xmlns:a16="http://schemas.microsoft.com/office/drawing/2014/main" id="{3EBE51CC-84DB-4A0D-AE9B-5AA31104E12C}"/>
                </a:ext>
              </a:extLst>
            </p:cNvPr>
            <p:cNvSpPr>
              <a:spLocks noChangeArrowheads="1"/>
            </p:cNvSpPr>
            <p:nvPr/>
          </p:nvSpPr>
          <p:spPr bwMode="auto">
            <a:xfrm>
              <a:off x="4224" y="1200"/>
              <a:ext cx="1200" cy="432"/>
            </a:xfrm>
            <a:prstGeom prst="wedgeRoundRectCallout">
              <a:avLst>
                <a:gd name="adj1" fmla="val -88750"/>
                <a:gd name="adj2" fmla="val 33796"/>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in propagated transaction T1</a:t>
              </a:r>
            </a:p>
          </p:txBody>
        </p:sp>
      </p:grpSp>
      <p:grpSp>
        <p:nvGrpSpPr>
          <p:cNvPr id="97285" name="Group 26">
            <a:extLst>
              <a:ext uri="{FF2B5EF4-FFF2-40B4-BE49-F238E27FC236}">
                <a16:creationId xmlns:a16="http://schemas.microsoft.com/office/drawing/2014/main" id="{A44BA3B5-62A2-4A92-AD05-7553B9B7ABA2}"/>
              </a:ext>
            </a:extLst>
          </p:cNvPr>
          <p:cNvGrpSpPr>
            <a:grpSpLocks/>
          </p:cNvGrpSpPr>
          <p:nvPr/>
        </p:nvGrpSpPr>
        <p:grpSpPr bwMode="auto">
          <a:xfrm>
            <a:off x="2285999" y="2718437"/>
            <a:ext cx="9265535" cy="1157288"/>
            <a:chOff x="480" y="1592"/>
            <a:chExt cx="4944" cy="729"/>
          </a:xfrm>
        </p:grpSpPr>
        <p:sp>
          <p:nvSpPr>
            <p:cNvPr id="97304" name="AutoShape 14">
              <a:extLst>
                <a:ext uri="{FF2B5EF4-FFF2-40B4-BE49-F238E27FC236}">
                  <a16:creationId xmlns:a16="http://schemas.microsoft.com/office/drawing/2014/main" id="{CD43496B-2111-4169-ABAC-9564F48EC760}"/>
                </a:ext>
              </a:extLst>
            </p:cNvPr>
            <p:cNvSpPr>
              <a:spLocks noChangeArrowheads="1"/>
            </p:cNvSpPr>
            <p:nvPr/>
          </p:nvSpPr>
          <p:spPr bwMode="auto">
            <a:xfrm>
              <a:off x="672" y="1864"/>
              <a:ext cx="1248" cy="336"/>
            </a:xfrm>
            <a:prstGeom prst="roundRect">
              <a:avLst>
                <a:gd name="adj" fmla="val 16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a:t>
              </a:r>
            </a:p>
          </p:txBody>
        </p:sp>
        <p:sp>
          <p:nvSpPr>
            <p:cNvPr id="97305" name="Oval 15">
              <a:extLst>
                <a:ext uri="{FF2B5EF4-FFF2-40B4-BE49-F238E27FC236}">
                  <a16:creationId xmlns:a16="http://schemas.microsoft.com/office/drawing/2014/main" id="{6C95A61B-C6AE-4EB1-9D89-2FB319F3251B}"/>
                </a:ext>
              </a:extLst>
            </p:cNvPr>
            <p:cNvSpPr>
              <a:spLocks noChangeArrowheads="1"/>
            </p:cNvSpPr>
            <p:nvPr/>
          </p:nvSpPr>
          <p:spPr bwMode="auto">
            <a:xfrm>
              <a:off x="3216" y="1808"/>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Atomic in T1</a:t>
              </a:r>
            </a:p>
          </p:txBody>
        </p:sp>
        <p:grpSp>
          <p:nvGrpSpPr>
            <p:cNvPr id="97306" name="Group 23">
              <a:extLst>
                <a:ext uri="{FF2B5EF4-FFF2-40B4-BE49-F238E27FC236}">
                  <a16:creationId xmlns:a16="http://schemas.microsoft.com/office/drawing/2014/main" id="{BF63E0E7-38D0-4329-B107-D3C5827AB87D}"/>
                </a:ext>
              </a:extLst>
            </p:cNvPr>
            <p:cNvGrpSpPr>
              <a:grpSpLocks/>
            </p:cNvGrpSpPr>
            <p:nvPr/>
          </p:nvGrpSpPr>
          <p:grpSpPr bwMode="auto">
            <a:xfrm>
              <a:off x="1920" y="1976"/>
              <a:ext cx="1296" cy="144"/>
              <a:chOff x="1920" y="2160"/>
              <a:chExt cx="1296" cy="144"/>
            </a:xfrm>
          </p:grpSpPr>
          <p:sp>
            <p:nvSpPr>
              <p:cNvPr id="97309" name="Line 17">
                <a:extLst>
                  <a:ext uri="{FF2B5EF4-FFF2-40B4-BE49-F238E27FC236}">
                    <a16:creationId xmlns:a16="http://schemas.microsoft.com/office/drawing/2014/main" id="{CE54CB29-F1AE-4C81-8478-F566A6EB7448}"/>
                  </a:ext>
                </a:extLst>
              </p:cNvPr>
              <p:cNvSpPr>
                <a:spLocks noChangeShapeType="1"/>
              </p:cNvSpPr>
              <p:nvPr/>
            </p:nvSpPr>
            <p:spPr bwMode="auto">
              <a:xfrm>
                <a:off x="1920" y="216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7310" name="Line 18">
                <a:extLst>
                  <a:ext uri="{FF2B5EF4-FFF2-40B4-BE49-F238E27FC236}">
                    <a16:creationId xmlns:a16="http://schemas.microsoft.com/office/drawing/2014/main" id="{C56FEAEE-5ED0-4B3D-8410-48A7EC26BD26}"/>
                  </a:ext>
                </a:extLst>
              </p:cNvPr>
              <p:cNvSpPr>
                <a:spLocks noChangeShapeType="1"/>
              </p:cNvSpPr>
              <p:nvPr/>
            </p:nvSpPr>
            <p:spPr bwMode="auto">
              <a:xfrm flipH="1">
                <a:off x="1920" y="230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sp>
          <p:nvSpPr>
            <p:cNvPr id="97307" name="Text Box 13">
              <a:extLst>
                <a:ext uri="{FF2B5EF4-FFF2-40B4-BE49-F238E27FC236}">
                  <a16:creationId xmlns:a16="http://schemas.microsoft.com/office/drawing/2014/main" id="{CC8F8526-B26E-43DD-A103-9142999BDEE4}"/>
                </a:ext>
              </a:extLst>
            </p:cNvPr>
            <p:cNvSpPr txBox="1">
              <a:spLocks noChangeArrowheads="1"/>
            </p:cNvSpPr>
            <p:nvPr/>
          </p:nvSpPr>
          <p:spPr bwMode="auto">
            <a:xfrm>
              <a:off x="480" y="1784"/>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7308" name="AutoShape 21">
              <a:extLst>
                <a:ext uri="{FF2B5EF4-FFF2-40B4-BE49-F238E27FC236}">
                  <a16:creationId xmlns:a16="http://schemas.microsoft.com/office/drawing/2014/main" id="{2D9CDDF6-894A-486E-B2D1-D891CE6DAA7B}"/>
                </a:ext>
              </a:extLst>
            </p:cNvPr>
            <p:cNvSpPr>
              <a:spLocks noChangeArrowheads="1"/>
            </p:cNvSpPr>
            <p:nvPr/>
          </p:nvSpPr>
          <p:spPr bwMode="auto">
            <a:xfrm>
              <a:off x="4224" y="1592"/>
              <a:ext cx="1200" cy="368"/>
            </a:xfrm>
            <a:prstGeom prst="wedgeRoundRectCallout">
              <a:avLst>
                <a:gd name="adj1" fmla="val -88750"/>
                <a:gd name="adj2" fmla="val 33796"/>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solidFill>
                    <a:schemeClr val="tx1"/>
                  </a:solidFill>
                </a:rPr>
                <a:t>Runs in New transaction T1</a:t>
              </a:r>
            </a:p>
          </p:txBody>
        </p:sp>
      </p:grpSp>
      <p:grpSp>
        <p:nvGrpSpPr>
          <p:cNvPr id="97286" name="Group 47">
            <a:extLst>
              <a:ext uri="{FF2B5EF4-FFF2-40B4-BE49-F238E27FC236}">
                <a16:creationId xmlns:a16="http://schemas.microsoft.com/office/drawing/2014/main" id="{416F690F-BC09-4E95-BC5C-A9F682E9BC34}"/>
              </a:ext>
            </a:extLst>
          </p:cNvPr>
          <p:cNvGrpSpPr>
            <a:grpSpLocks/>
          </p:cNvGrpSpPr>
          <p:nvPr/>
        </p:nvGrpSpPr>
        <p:grpSpPr bwMode="auto">
          <a:xfrm>
            <a:off x="2286000" y="4476433"/>
            <a:ext cx="9265534" cy="1157288"/>
            <a:chOff x="480" y="2772"/>
            <a:chExt cx="4944" cy="729"/>
          </a:xfrm>
        </p:grpSpPr>
        <p:sp>
          <p:nvSpPr>
            <p:cNvPr id="97296" name="Text Box 28">
              <a:extLst>
                <a:ext uri="{FF2B5EF4-FFF2-40B4-BE49-F238E27FC236}">
                  <a16:creationId xmlns:a16="http://schemas.microsoft.com/office/drawing/2014/main" id="{C70A8D18-C584-419E-9E90-EA1774AC4179}"/>
                </a:ext>
              </a:extLst>
            </p:cNvPr>
            <p:cNvSpPr txBox="1">
              <a:spLocks noChangeArrowheads="1"/>
            </p:cNvSpPr>
            <p:nvPr/>
          </p:nvSpPr>
          <p:spPr bwMode="auto">
            <a:xfrm>
              <a:off x="480" y="2964"/>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grpSp>
          <p:nvGrpSpPr>
            <p:cNvPr id="97297" name="Group 46">
              <a:extLst>
                <a:ext uri="{FF2B5EF4-FFF2-40B4-BE49-F238E27FC236}">
                  <a16:creationId xmlns:a16="http://schemas.microsoft.com/office/drawing/2014/main" id="{38EE0FCA-2CD9-47AB-86F9-0775F6BB0E56}"/>
                </a:ext>
              </a:extLst>
            </p:cNvPr>
            <p:cNvGrpSpPr>
              <a:grpSpLocks/>
            </p:cNvGrpSpPr>
            <p:nvPr/>
          </p:nvGrpSpPr>
          <p:grpSpPr bwMode="auto">
            <a:xfrm>
              <a:off x="672" y="2988"/>
              <a:ext cx="3120" cy="432"/>
              <a:chOff x="672" y="2988"/>
              <a:chExt cx="3120" cy="432"/>
            </a:xfrm>
          </p:grpSpPr>
          <p:sp>
            <p:nvSpPr>
              <p:cNvPr id="97299" name="AutoShape 29">
                <a:extLst>
                  <a:ext uri="{FF2B5EF4-FFF2-40B4-BE49-F238E27FC236}">
                    <a16:creationId xmlns:a16="http://schemas.microsoft.com/office/drawing/2014/main" id="{7C0528F4-D217-49E9-A2CD-A9CB4E4A4B3C}"/>
                  </a:ext>
                </a:extLst>
              </p:cNvPr>
              <p:cNvSpPr>
                <a:spLocks noChangeArrowheads="1"/>
              </p:cNvSpPr>
              <p:nvPr/>
            </p:nvSpPr>
            <p:spPr bwMode="auto">
              <a:xfrm>
                <a:off x="672" y="3060"/>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7300" name="Oval 30">
                <a:extLst>
                  <a:ext uri="{FF2B5EF4-FFF2-40B4-BE49-F238E27FC236}">
                    <a16:creationId xmlns:a16="http://schemas.microsoft.com/office/drawing/2014/main" id="{8EC43EF9-5F1C-4095-B3EF-C694FA4A2C7F}"/>
                  </a:ext>
                </a:extLst>
              </p:cNvPr>
              <p:cNvSpPr>
                <a:spLocks noChangeArrowheads="1"/>
              </p:cNvSpPr>
              <p:nvPr/>
            </p:nvSpPr>
            <p:spPr bwMode="auto">
              <a:xfrm>
                <a:off x="3216" y="2988"/>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Atomic in T2</a:t>
                </a:r>
              </a:p>
            </p:txBody>
          </p:sp>
          <p:grpSp>
            <p:nvGrpSpPr>
              <p:cNvPr id="97301" name="Group 45">
                <a:extLst>
                  <a:ext uri="{FF2B5EF4-FFF2-40B4-BE49-F238E27FC236}">
                    <a16:creationId xmlns:a16="http://schemas.microsoft.com/office/drawing/2014/main" id="{40BBFDA8-6157-4276-A58F-32097FA4FF4C}"/>
                  </a:ext>
                </a:extLst>
              </p:cNvPr>
              <p:cNvGrpSpPr>
                <a:grpSpLocks/>
              </p:cNvGrpSpPr>
              <p:nvPr/>
            </p:nvGrpSpPr>
            <p:grpSpPr bwMode="auto">
              <a:xfrm>
                <a:off x="1920" y="3156"/>
                <a:ext cx="1296" cy="144"/>
                <a:chOff x="1920" y="3156"/>
                <a:chExt cx="1296" cy="144"/>
              </a:xfrm>
            </p:grpSpPr>
            <p:sp>
              <p:nvSpPr>
                <p:cNvPr id="97302" name="Line 32">
                  <a:extLst>
                    <a:ext uri="{FF2B5EF4-FFF2-40B4-BE49-F238E27FC236}">
                      <a16:creationId xmlns:a16="http://schemas.microsoft.com/office/drawing/2014/main" id="{D250B1B6-515B-4128-A3A8-DB5A307A09F8}"/>
                    </a:ext>
                  </a:extLst>
                </p:cNvPr>
                <p:cNvSpPr>
                  <a:spLocks noChangeShapeType="1"/>
                </p:cNvSpPr>
                <p:nvPr/>
              </p:nvSpPr>
              <p:spPr bwMode="auto">
                <a:xfrm>
                  <a:off x="1920" y="3156"/>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7303" name="Line 33">
                  <a:extLst>
                    <a:ext uri="{FF2B5EF4-FFF2-40B4-BE49-F238E27FC236}">
                      <a16:creationId xmlns:a16="http://schemas.microsoft.com/office/drawing/2014/main" id="{C4CB38CC-086E-4112-968D-49B8B69EB9B8}"/>
                    </a:ext>
                  </a:extLst>
                </p:cNvPr>
                <p:cNvSpPr>
                  <a:spLocks noChangeShapeType="1"/>
                </p:cNvSpPr>
                <p:nvPr/>
              </p:nvSpPr>
              <p:spPr bwMode="auto">
                <a:xfrm flipH="1">
                  <a:off x="1920" y="330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grpSp>
        <p:sp>
          <p:nvSpPr>
            <p:cNvPr id="97298" name="AutoShape 36">
              <a:extLst>
                <a:ext uri="{FF2B5EF4-FFF2-40B4-BE49-F238E27FC236}">
                  <a16:creationId xmlns:a16="http://schemas.microsoft.com/office/drawing/2014/main" id="{6A08DAAB-8AC0-4804-B8D9-36242737BFBB}"/>
                </a:ext>
              </a:extLst>
            </p:cNvPr>
            <p:cNvSpPr>
              <a:spLocks noChangeArrowheads="1"/>
            </p:cNvSpPr>
            <p:nvPr/>
          </p:nvSpPr>
          <p:spPr bwMode="auto">
            <a:xfrm>
              <a:off x="4224" y="2772"/>
              <a:ext cx="1200" cy="432"/>
            </a:xfrm>
            <a:prstGeom prst="wedgeRoundRectCallout">
              <a:avLst>
                <a:gd name="adj1" fmla="val -88750"/>
                <a:gd name="adj2" fmla="val 33796"/>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solidFill>
                    <a:schemeClr val="tx1"/>
                  </a:solidFill>
                </a:rPr>
                <a:t>Runs in new transaction T2</a:t>
              </a:r>
            </a:p>
          </p:txBody>
        </p:sp>
      </p:grpSp>
      <p:grpSp>
        <p:nvGrpSpPr>
          <p:cNvPr id="97287" name="Group 37">
            <a:extLst>
              <a:ext uri="{FF2B5EF4-FFF2-40B4-BE49-F238E27FC236}">
                <a16:creationId xmlns:a16="http://schemas.microsoft.com/office/drawing/2014/main" id="{936A9AFE-7748-44E1-9254-0B5BAB061A21}"/>
              </a:ext>
            </a:extLst>
          </p:cNvPr>
          <p:cNvGrpSpPr>
            <a:grpSpLocks/>
          </p:cNvGrpSpPr>
          <p:nvPr/>
        </p:nvGrpSpPr>
        <p:grpSpPr bwMode="auto">
          <a:xfrm>
            <a:off x="2286000" y="5305108"/>
            <a:ext cx="9265534" cy="1185863"/>
            <a:chOff x="480" y="1574"/>
            <a:chExt cx="4944" cy="747"/>
          </a:xfrm>
        </p:grpSpPr>
        <p:sp>
          <p:nvSpPr>
            <p:cNvPr id="97289" name="AutoShape 38">
              <a:extLst>
                <a:ext uri="{FF2B5EF4-FFF2-40B4-BE49-F238E27FC236}">
                  <a16:creationId xmlns:a16="http://schemas.microsoft.com/office/drawing/2014/main" id="{CA9C3DC0-E6EA-4FCE-9861-79983B9ABDEC}"/>
                </a:ext>
              </a:extLst>
            </p:cNvPr>
            <p:cNvSpPr>
              <a:spLocks noChangeArrowheads="1"/>
            </p:cNvSpPr>
            <p:nvPr/>
          </p:nvSpPr>
          <p:spPr bwMode="auto">
            <a:xfrm>
              <a:off x="672" y="1864"/>
              <a:ext cx="1248" cy="336"/>
            </a:xfrm>
            <a:prstGeom prst="roundRect">
              <a:avLst>
                <a:gd name="adj" fmla="val 16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a:t>
              </a:r>
            </a:p>
          </p:txBody>
        </p:sp>
        <p:sp>
          <p:nvSpPr>
            <p:cNvPr id="97290" name="Oval 39">
              <a:extLst>
                <a:ext uri="{FF2B5EF4-FFF2-40B4-BE49-F238E27FC236}">
                  <a16:creationId xmlns:a16="http://schemas.microsoft.com/office/drawing/2014/main" id="{FC3878EF-3253-4778-950C-4BE772E746F7}"/>
                </a:ext>
              </a:extLst>
            </p:cNvPr>
            <p:cNvSpPr>
              <a:spLocks noChangeArrowheads="1"/>
            </p:cNvSpPr>
            <p:nvPr/>
          </p:nvSpPr>
          <p:spPr bwMode="auto">
            <a:xfrm>
              <a:off x="3216" y="1808"/>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Atomic in T2</a:t>
              </a:r>
            </a:p>
          </p:txBody>
        </p:sp>
        <p:grpSp>
          <p:nvGrpSpPr>
            <p:cNvPr id="97291" name="Group 40">
              <a:extLst>
                <a:ext uri="{FF2B5EF4-FFF2-40B4-BE49-F238E27FC236}">
                  <a16:creationId xmlns:a16="http://schemas.microsoft.com/office/drawing/2014/main" id="{6E8167ED-4A4D-42CD-9310-D2A7AD0D7A83}"/>
                </a:ext>
              </a:extLst>
            </p:cNvPr>
            <p:cNvGrpSpPr>
              <a:grpSpLocks/>
            </p:cNvGrpSpPr>
            <p:nvPr/>
          </p:nvGrpSpPr>
          <p:grpSpPr bwMode="auto">
            <a:xfrm>
              <a:off x="1920" y="1976"/>
              <a:ext cx="1296" cy="144"/>
              <a:chOff x="1920" y="2160"/>
              <a:chExt cx="1296" cy="144"/>
            </a:xfrm>
          </p:grpSpPr>
          <p:sp>
            <p:nvSpPr>
              <p:cNvPr id="97294" name="Line 41">
                <a:extLst>
                  <a:ext uri="{FF2B5EF4-FFF2-40B4-BE49-F238E27FC236}">
                    <a16:creationId xmlns:a16="http://schemas.microsoft.com/office/drawing/2014/main" id="{66CDADC2-851B-4843-8ED0-51E5911DF86D}"/>
                  </a:ext>
                </a:extLst>
              </p:cNvPr>
              <p:cNvSpPr>
                <a:spLocks noChangeShapeType="1"/>
              </p:cNvSpPr>
              <p:nvPr/>
            </p:nvSpPr>
            <p:spPr bwMode="auto">
              <a:xfrm>
                <a:off x="1920" y="216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7295" name="Line 42">
                <a:extLst>
                  <a:ext uri="{FF2B5EF4-FFF2-40B4-BE49-F238E27FC236}">
                    <a16:creationId xmlns:a16="http://schemas.microsoft.com/office/drawing/2014/main" id="{562E0C9D-50C0-402F-AF97-FEE5CFAE4FE8}"/>
                  </a:ext>
                </a:extLst>
              </p:cNvPr>
              <p:cNvSpPr>
                <a:spLocks noChangeShapeType="1"/>
              </p:cNvSpPr>
              <p:nvPr/>
            </p:nvSpPr>
            <p:spPr bwMode="auto">
              <a:xfrm flipH="1">
                <a:off x="1920" y="230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sp>
          <p:nvSpPr>
            <p:cNvPr id="97292" name="Text Box 43">
              <a:extLst>
                <a:ext uri="{FF2B5EF4-FFF2-40B4-BE49-F238E27FC236}">
                  <a16:creationId xmlns:a16="http://schemas.microsoft.com/office/drawing/2014/main" id="{E695EE33-A245-4779-BC02-17C4621A556B}"/>
                </a:ext>
              </a:extLst>
            </p:cNvPr>
            <p:cNvSpPr txBox="1">
              <a:spLocks noChangeArrowheads="1"/>
            </p:cNvSpPr>
            <p:nvPr/>
          </p:nvSpPr>
          <p:spPr bwMode="auto">
            <a:xfrm>
              <a:off x="480" y="1784"/>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7293" name="AutoShape 44">
              <a:extLst>
                <a:ext uri="{FF2B5EF4-FFF2-40B4-BE49-F238E27FC236}">
                  <a16:creationId xmlns:a16="http://schemas.microsoft.com/office/drawing/2014/main" id="{F5EBDD6E-4255-47B5-92AF-3415756F104B}"/>
                </a:ext>
              </a:extLst>
            </p:cNvPr>
            <p:cNvSpPr>
              <a:spLocks noChangeArrowheads="1"/>
            </p:cNvSpPr>
            <p:nvPr/>
          </p:nvSpPr>
          <p:spPr bwMode="auto">
            <a:xfrm>
              <a:off x="4224" y="1574"/>
              <a:ext cx="1200" cy="336"/>
            </a:xfrm>
            <a:prstGeom prst="wedgeRoundRectCallout">
              <a:avLst>
                <a:gd name="adj1" fmla="val -88750"/>
                <a:gd name="adj2" fmla="val 66449"/>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in New transaction T2</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2" name="Text Box 20">
            <a:extLst>
              <a:ext uri="{FF2B5EF4-FFF2-40B4-BE49-F238E27FC236}">
                <a16:creationId xmlns:a16="http://schemas.microsoft.com/office/drawing/2014/main" id="{69DA68C3-8BC2-4CAC-A071-084F9D53867F}"/>
              </a:ext>
            </a:extLst>
          </p:cNvPr>
          <p:cNvSpPr txBox="1">
            <a:spLocks noChangeArrowheads="1"/>
          </p:cNvSpPr>
          <p:nvPr/>
        </p:nvSpPr>
        <p:spPr bwMode="auto">
          <a:xfrm>
            <a:off x="1594412" y="3146471"/>
            <a:ext cx="6252110" cy="85318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8306" name="Rectangle 1">
            <a:extLst>
              <a:ext uri="{FF2B5EF4-FFF2-40B4-BE49-F238E27FC236}">
                <a16:creationId xmlns:a16="http://schemas.microsoft.com/office/drawing/2014/main" id="{EC92F602-702D-4909-8077-B08B5B5CE6FA}"/>
              </a:ext>
            </a:extLst>
          </p:cNvPr>
          <p:cNvSpPr>
            <a:spLocks noGrp="1" noChangeArrowheads="1"/>
          </p:cNvSpPr>
          <p:nvPr>
            <p:ph type="title"/>
          </p:nvPr>
        </p:nvSpPr>
        <p:spPr/>
        <p:txBody>
          <a:bodyPr/>
          <a:lstStyle/>
          <a:p>
            <a:pPr>
              <a:lnSpc>
                <a:spcPct val="11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Trasactional Attributes</a:t>
            </a:r>
          </a:p>
        </p:txBody>
      </p:sp>
      <p:sp>
        <p:nvSpPr>
          <p:cNvPr id="98307" name="Rectangle 2">
            <a:extLst>
              <a:ext uri="{FF2B5EF4-FFF2-40B4-BE49-F238E27FC236}">
                <a16:creationId xmlns:a16="http://schemas.microsoft.com/office/drawing/2014/main" id="{78237D7B-C4CF-4ECF-A46B-946A6397AE22}"/>
              </a:ext>
            </a:extLst>
          </p:cNvPr>
          <p:cNvSpPr>
            <a:spLocks noGrp="1" noChangeArrowheads="1"/>
          </p:cNvSpPr>
          <p:nvPr>
            <p:ph idx="1"/>
          </p:nvPr>
        </p:nvSpPr>
        <p:spPr/>
        <p:txBody>
          <a:bodyPr/>
          <a:lstStyle/>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Supports attribute</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dirty="0"/>
              <a:t>The declared method is included in transaction scope if invoked within a transaction.</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a:t>
            </a:r>
            <a:r>
              <a:rPr lang="en-GB" altLang="en-US" sz="2000" b="1" dirty="0" err="1"/>
              <a:t>NotSupported</a:t>
            </a:r>
            <a:r>
              <a:rPr lang="en-GB" altLang="en-US" sz="2000" b="1" dirty="0"/>
              <a:t> attribute</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	The declared method when invoked within transaction scope, suspends transaction until method completes execution.</a:t>
            </a:r>
          </a:p>
        </p:txBody>
      </p:sp>
      <p:grpSp>
        <p:nvGrpSpPr>
          <p:cNvPr id="98308" name="Group 4">
            <a:extLst>
              <a:ext uri="{FF2B5EF4-FFF2-40B4-BE49-F238E27FC236}">
                <a16:creationId xmlns:a16="http://schemas.microsoft.com/office/drawing/2014/main" id="{E82DD829-B66A-4A8F-846D-0D3B4CA1810F}"/>
              </a:ext>
            </a:extLst>
          </p:cNvPr>
          <p:cNvGrpSpPr>
            <a:grpSpLocks/>
          </p:cNvGrpSpPr>
          <p:nvPr/>
        </p:nvGrpSpPr>
        <p:grpSpPr bwMode="auto">
          <a:xfrm>
            <a:off x="1594412" y="1994256"/>
            <a:ext cx="9242385" cy="1157288"/>
            <a:chOff x="480" y="1200"/>
            <a:chExt cx="4944" cy="729"/>
          </a:xfrm>
        </p:grpSpPr>
        <p:sp>
          <p:nvSpPr>
            <p:cNvPr id="98327" name="Text Box 5">
              <a:extLst>
                <a:ext uri="{FF2B5EF4-FFF2-40B4-BE49-F238E27FC236}">
                  <a16:creationId xmlns:a16="http://schemas.microsoft.com/office/drawing/2014/main" id="{40FD84AB-D69A-474C-81E8-084B33ECCD57}"/>
                </a:ext>
              </a:extLst>
            </p:cNvPr>
            <p:cNvSpPr txBox="1">
              <a:spLocks noChangeArrowheads="1"/>
            </p:cNvSpPr>
            <p:nvPr/>
          </p:nvSpPr>
          <p:spPr bwMode="auto">
            <a:xfrm>
              <a:off x="480" y="1392"/>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8328" name="AutoShape 6">
              <a:extLst>
                <a:ext uri="{FF2B5EF4-FFF2-40B4-BE49-F238E27FC236}">
                  <a16:creationId xmlns:a16="http://schemas.microsoft.com/office/drawing/2014/main" id="{B45021D1-2264-41A2-AB99-5216EC8B0552}"/>
                </a:ext>
              </a:extLst>
            </p:cNvPr>
            <p:cNvSpPr>
              <a:spLocks noChangeArrowheads="1"/>
            </p:cNvSpPr>
            <p:nvPr/>
          </p:nvSpPr>
          <p:spPr bwMode="auto">
            <a:xfrm>
              <a:off x="672" y="1488"/>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8329" name="Oval 7">
              <a:extLst>
                <a:ext uri="{FF2B5EF4-FFF2-40B4-BE49-F238E27FC236}">
                  <a16:creationId xmlns:a16="http://schemas.microsoft.com/office/drawing/2014/main" id="{A908D45D-7AB1-4F40-A813-0C942FAAB66B}"/>
                </a:ext>
              </a:extLst>
            </p:cNvPr>
            <p:cNvSpPr>
              <a:spLocks noChangeArrowheads="1"/>
            </p:cNvSpPr>
            <p:nvPr/>
          </p:nvSpPr>
          <p:spPr bwMode="auto">
            <a:xfrm>
              <a:off x="3216" y="1416"/>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200" b="1" dirty="0">
                  <a:solidFill>
                    <a:schemeClr val="tx1"/>
                  </a:solidFill>
                </a:rPr>
                <a:t>Non-Atomic in T1</a:t>
              </a:r>
            </a:p>
          </p:txBody>
        </p:sp>
        <p:grpSp>
          <p:nvGrpSpPr>
            <p:cNvPr id="98330" name="Group 8">
              <a:extLst>
                <a:ext uri="{FF2B5EF4-FFF2-40B4-BE49-F238E27FC236}">
                  <a16:creationId xmlns:a16="http://schemas.microsoft.com/office/drawing/2014/main" id="{7DFFC7F7-1725-47EA-8C5D-FA9333613104}"/>
                </a:ext>
              </a:extLst>
            </p:cNvPr>
            <p:cNvGrpSpPr>
              <a:grpSpLocks/>
            </p:cNvGrpSpPr>
            <p:nvPr/>
          </p:nvGrpSpPr>
          <p:grpSpPr bwMode="auto">
            <a:xfrm>
              <a:off x="1920" y="1440"/>
              <a:ext cx="1296" cy="424"/>
              <a:chOff x="1920" y="1440"/>
              <a:chExt cx="1296" cy="424"/>
            </a:xfrm>
          </p:grpSpPr>
          <p:sp>
            <p:nvSpPr>
              <p:cNvPr id="98332" name="Line 9">
                <a:extLst>
                  <a:ext uri="{FF2B5EF4-FFF2-40B4-BE49-F238E27FC236}">
                    <a16:creationId xmlns:a16="http://schemas.microsoft.com/office/drawing/2014/main" id="{8A3431EB-57F7-4431-9C82-8A46362721FB}"/>
                  </a:ext>
                </a:extLst>
              </p:cNvPr>
              <p:cNvSpPr>
                <a:spLocks noChangeShapeType="1"/>
              </p:cNvSpPr>
              <p:nvPr/>
            </p:nvSpPr>
            <p:spPr bwMode="auto">
              <a:xfrm>
                <a:off x="1920" y="158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8333" name="Line 10">
                <a:extLst>
                  <a:ext uri="{FF2B5EF4-FFF2-40B4-BE49-F238E27FC236}">
                    <a16:creationId xmlns:a16="http://schemas.microsoft.com/office/drawing/2014/main" id="{B6BAA811-A64B-4F2F-AE30-5B9049B11E88}"/>
                  </a:ext>
                </a:extLst>
              </p:cNvPr>
              <p:cNvSpPr>
                <a:spLocks noChangeShapeType="1"/>
              </p:cNvSpPr>
              <p:nvPr/>
            </p:nvSpPr>
            <p:spPr bwMode="auto">
              <a:xfrm flipH="1">
                <a:off x="1920" y="1728"/>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8334" name="Text Box 11">
                <a:extLst>
                  <a:ext uri="{FF2B5EF4-FFF2-40B4-BE49-F238E27FC236}">
                    <a16:creationId xmlns:a16="http://schemas.microsoft.com/office/drawing/2014/main" id="{E8044CED-700D-4604-A1D3-759F71D12698}"/>
                  </a:ext>
                </a:extLst>
              </p:cNvPr>
              <p:cNvSpPr txBox="1">
                <a:spLocks noChangeArrowheads="1"/>
              </p:cNvSpPr>
              <p:nvPr/>
            </p:nvSpPr>
            <p:spPr bwMode="auto">
              <a:xfrm>
                <a:off x="2256" y="1440"/>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sp>
            <p:nvSpPr>
              <p:cNvPr id="98335" name="Text Box 12">
                <a:extLst>
                  <a:ext uri="{FF2B5EF4-FFF2-40B4-BE49-F238E27FC236}">
                    <a16:creationId xmlns:a16="http://schemas.microsoft.com/office/drawing/2014/main" id="{9FA36342-E6E0-401C-A433-46E6DC4F742F}"/>
                  </a:ext>
                </a:extLst>
              </p:cNvPr>
              <p:cNvSpPr txBox="1">
                <a:spLocks noChangeArrowheads="1"/>
              </p:cNvSpPr>
              <p:nvPr/>
            </p:nvSpPr>
            <p:spPr bwMode="auto">
              <a:xfrm>
                <a:off x="2256" y="1728"/>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grpSp>
        <p:sp>
          <p:nvSpPr>
            <p:cNvPr id="98331" name="AutoShape 13">
              <a:extLst>
                <a:ext uri="{FF2B5EF4-FFF2-40B4-BE49-F238E27FC236}">
                  <a16:creationId xmlns:a16="http://schemas.microsoft.com/office/drawing/2014/main" id="{FDE0E82A-D540-44AB-9151-71230F564B4C}"/>
                </a:ext>
              </a:extLst>
            </p:cNvPr>
            <p:cNvSpPr>
              <a:spLocks noChangeArrowheads="1"/>
            </p:cNvSpPr>
            <p:nvPr/>
          </p:nvSpPr>
          <p:spPr bwMode="auto">
            <a:xfrm>
              <a:off x="4224" y="1200"/>
              <a:ext cx="1200" cy="432"/>
            </a:xfrm>
            <a:prstGeom prst="wedgeRoundRectCallout">
              <a:avLst>
                <a:gd name="adj1" fmla="val -88750"/>
                <a:gd name="adj2" fmla="val 33796"/>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in propagated transaction T1</a:t>
              </a:r>
            </a:p>
          </p:txBody>
        </p:sp>
      </p:grpSp>
      <p:sp>
        <p:nvSpPr>
          <p:cNvPr id="98309" name="AutoShape 15">
            <a:extLst>
              <a:ext uri="{FF2B5EF4-FFF2-40B4-BE49-F238E27FC236}">
                <a16:creationId xmlns:a16="http://schemas.microsoft.com/office/drawing/2014/main" id="{FBFBF4E0-25CA-46A8-B649-BB3137F5B8F2}"/>
              </a:ext>
            </a:extLst>
          </p:cNvPr>
          <p:cNvSpPr>
            <a:spLocks noChangeArrowheads="1"/>
          </p:cNvSpPr>
          <p:nvPr/>
        </p:nvSpPr>
        <p:spPr bwMode="auto">
          <a:xfrm>
            <a:off x="1953340" y="3306336"/>
            <a:ext cx="2333029" cy="533400"/>
          </a:xfrm>
          <a:prstGeom prst="roundRect">
            <a:avLst>
              <a:gd name="adj" fmla="val 16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a:t>
            </a:r>
          </a:p>
        </p:txBody>
      </p:sp>
      <p:sp>
        <p:nvSpPr>
          <p:cNvPr id="98310" name="Oval 16">
            <a:extLst>
              <a:ext uri="{FF2B5EF4-FFF2-40B4-BE49-F238E27FC236}">
                <a16:creationId xmlns:a16="http://schemas.microsoft.com/office/drawing/2014/main" id="{C375CD69-015C-48E9-B9A8-0EBF3975CBB3}"/>
              </a:ext>
            </a:extLst>
          </p:cNvPr>
          <p:cNvSpPr>
            <a:spLocks noChangeArrowheads="1"/>
          </p:cNvSpPr>
          <p:nvPr/>
        </p:nvSpPr>
        <p:spPr bwMode="auto">
          <a:xfrm>
            <a:off x="6544816" y="3217436"/>
            <a:ext cx="1075183" cy="685800"/>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Non-Atomic</a:t>
            </a:r>
          </a:p>
        </p:txBody>
      </p:sp>
      <p:grpSp>
        <p:nvGrpSpPr>
          <p:cNvPr id="98311" name="Group 17">
            <a:extLst>
              <a:ext uri="{FF2B5EF4-FFF2-40B4-BE49-F238E27FC236}">
                <a16:creationId xmlns:a16="http://schemas.microsoft.com/office/drawing/2014/main" id="{83D16F61-024D-48DE-BD7B-550DDB7DF792}"/>
              </a:ext>
            </a:extLst>
          </p:cNvPr>
          <p:cNvGrpSpPr>
            <a:grpSpLocks/>
          </p:cNvGrpSpPr>
          <p:nvPr/>
        </p:nvGrpSpPr>
        <p:grpSpPr bwMode="auto">
          <a:xfrm>
            <a:off x="4381686" y="3462677"/>
            <a:ext cx="2163130" cy="250059"/>
            <a:chOff x="1920" y="2160"/>
            <a:chExt cx="1296" cy="144"/>
          </a:xfrm>
        </p:grpSpPr>
        <p:sp>
          <p:nvSpPr>
            <p:cNvPr id="98325" name="Line 18">
              <a:extLst>
                <a:ext uri="{FF2B5EF4-FFF2-40B4-BE49-F238E27FC236}">
                  <a16:creationId xmlns:a16="http://schemas.microsoft.com/office/drawing/2014/main" id="{EC4EC136-62B7-4E1E-9364-C3350EAA1E8E}"/>
                </a:ext>
              </a:extLst>
            </p:cNvPr>
            <p:cNvSpPr>
              <a:spLocks noChangeShapeType="1"/>
            </p:cNvSpPr>
            <p:nvPr/>
          </p:nvSpPr>
          <p:spPr bwMode="auto">
            <a:xfrm>
              <a:off x="1920" y="216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8326" name="Line 19">
              <a:extLst>
                <a:ext uri="{FF2B5EF4-FFF2-40B4-BE49-F238E27FC236}">
                  <a16:creationId xmlns:a16="http://schemas.microsoft.com/office/drawing/2014/main" id="{C913C8F9-6888-45CE-9113-51A3819BEFF7}"/>
                </a:ext>
              </a:extLst>
            </p:cNvPr>
            <p:cNvSpPr>
              <a:spLocks noChangeShapeType="1"/>
            </p:cNvSpPr>
            <p:nvPr/>
          </p:nvSpPr>
          <p:spPr bwMode="auto">
            <a:xfrm flipH="1">
              <a:off x="1920" y="230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sp>
        <p:nvSpPr>
          <p:cNvPr id="98313" name="AutoShape 21">
            <a:extLst>
              <a:ext uri="{FF2B5EF4-FFF2-40B4-BE49-F238E27FC236}">
                <a16:creationId xmlns:a16="http://schemas.microsoft.com/office/drawing/2014/main" id="{48C86DE2-25F5-496E-A0D2-082B84E6FFEF}"/>
              </a:ext>
            </a:extLst>
          </p:cNvPr>
          <p:cNvSpPr>
            <a:spLocks noChangeArrowheads="1"/>
          </p:cNvSpPr>
          <p:nvPr/>
        </p:nvSpPr>
        <p:spPr bwMode="auto">
          <a:xfrm>
            <a:off x="8378487" y="2992446"/>
            <a:ext cx="2458309" cy="685800"/>
          </a:xfrm>
          <a:prstGeom prst="wedgeRoundRectCallout">
            <a:avLst>
              <a:gd name="adj1" fmla="val -81687"/>
              <a:gd name="adj2" fmla="val 34156"/>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dirty="0">
                <a:solidFill>
                  <a:schemeClr val="tx1"/>
                </a:solidFill>
              </a:rPr>
              <a:t>Runs without transaction</a:t>
            </a:r>
          </a:p>
        </p:txBody>
      </p:sp>
      <p:grpSp>
        <p:nvGrpSpPr>
          <p:cNvPr id="98314" name="Group 40">
            <a:extLst>
              <a:ext uri="{FF2B5EF4-FFF2-40B4-BE49-F238E27FC236}">
                <a16:creationId xmlns:a16="http://schemas.microsoft.com/office/drawing/2014/main" id="{979DDFFB-FBA6-47D6-A7A0-359C98979BC0}"/>
              </a:ext>
            </a:extLst>
          </p:cNvPr>
          <p:cNvGrpSpPr>
            <a:grpSpLocks/>
          </p:cNvGrpSpPr>
          <p:nvPr/>
        </p:nvGrpSpPr>
        <p:grpSpPr bwMode="auto">
          <a:xfrm>
            <a:off x="1594412" y="5213353"/>
            <a:ext cx="9242384" cy="852488"/>
            <a:chOff x="480" y="3460"/>
            <a:chExt cx="4944" cy="537"/>
          </a:xfrm>
        </p:grpSpPr>
        <p:grpSp>
          <p:nvGrpSpPr>
            <p:cNvPr id="98316" name="Group 39">
              <a:extLst>
                <a:ext uri="{FF2B5EF4-FFF2-40B4-BE49-F238E27FC236}">
                  <a16:creationId xmlns:a16="http://schemas.microsoft.com/office/drawing/2014/main" id="{78EA8BA3-3DBB-449F-BD9D-823E5E76278D}"/>
                </a:ext>
              </a:extLst>
            </p:cNvPr>
            <p:cNvGrpSpPr>
              <a:grpSpLocks/>
            </p:cNvGrpSpPr>
            <p:nvPr/>
          </p:nvGrpSpPr>
          <p:grpSpPr bwMode="auto">
            <a:xfrm>
              <a:off x="480" y="3460"/>
              <a:ext cx="3360" cy="537"/>
              <a:chOff x="480" y="3460"/>
              <a:chExt cx="3360" cy="537"/>
            </a:xfrm>
          </p:grpSpPr>
          <p:sp>
            <p:nvSpPr>
              <p:cNvPr id="98318" name="Text Box 22">
                <a:extLst>
                  <a:ext uri="{FF2B5EF4-FFF2-40B4-BE49-F238E27FC236}">
                    <a16:creationId xmlns:a16="http://schemas.microsoft.com/office/drawing/2014/main" id="{1A617922-2EEC-4452-946C-843930DB8C73}"/>
                  </a:ext>
                </a:extLst>
              </p:cNvPr>
              <p:cNvSpPr txBox="1">
                <a:spLocks noChangeArrowheads="1"/>
              </p:cNvSpPr>
              <p:nvPr/>
            </p:nvSpPr>
            <p:spPr bwMode="auto">
              <a:xfrm>
                <a:off x="480" y="3460"/>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grpSp>
            <p:nvGrpSpPr>
              <p:cNvPr id="98319" name="Group 37">
                <a:extLst>
                  <a:ext uri="{FF2B5EF4-FFF2-40B4-BE49-F238E27FC236}">
                    <a16:creationId xmlns:a16="http://schemas.microsoft.com/office/drawing/2014/main" id="{3167C286-5057-42AD-A73A-BDC03984A2C9}"/>
                  </a:ext>
                </a:extLst>
              </p:cNvPr>
              <p:cNvGrpSpPr>
                <a:grpSpLocks/>
              </p:cNvGrpSpPr>
              <p:nvPr/>
            </p:nvGrpSpPr>
            <p:grpSpPr bwMode="auto">
              <a:xfrm>
                <a:off x="672" y="3484"/>
                <a:ext cx="3120" cy="432"/>
                <a:chOff x="672" y="3308"/>
                <a:chExt cx="3120" cy="432"/>
              </a:xfrm>
            </p:grpSpPr>
            <p:sp>
              <p:nvSpPr>
                <p:cNvPr id="98320" name="AutoShape 23">
                  <a:extLst>
                    <a:ext uri="{FF2B5EF4-FFF2-40B4-BE49-F238E27FC236}">
                      <a16:creationId xmlns:a16="http://schemas.microsoft.com/office/drawing/2014/main" id="{79E46ABC-DB20-4800-96D0-8C70FA9C74A1}"/>
                    </a:ext>
                  </a:extLst>
                </p:cNvPr>
                <p:cNvSpPr>
                  <a:spLocks noChangeArrowheads="1"/>
                </p:cNvSpPr>
                <p:nvPr/>
              </p:nvSpPr>
              <p:spPr bwMode="auto">
                <a:xfrm>
                  <a:off x="672" y="3380"/>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8321" name="Oval 24">
                  <a:extLst>
                    <a:ext uri="{FF2B5EF4-FFF2-40B4-BE49-F238E27FC236}">
                      <a16:creationId xmlns:a16="http://schemas.microsoft.com/office/drawing/2014/main" id="{48885294-E29F-45A6-A75E-D271B70230FD}"/>
                    </a:ext>
                  </a:extLst>
                </p:cNvPr>
                <p:cNvSpPr>
                  <a:spLocks noChangeArrowheads="1"/>
                </p:cNvSpPr>
                <p:nvPr/>
              </p:nvSpPr>
              <p:spPr bwMode="auto">
                <a:xfrm>
                  <a:off x="3216" y="3308"/>
                  <a:ext cx="576" cy="43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a:solidFill>
                        <a:schemeClr val="tx1"/>
                      </a:solidFill>
                    </a:rPr>
                    <a:t>Non-Atomic</a:t>
                  </a:r>
                </a:p>
              </p:txBody>
            </p:sp>
            <p:grpSp>
              <p:nvGrpSpPr>
                <p:cNvPr id="98322" name="Group 36">
                  <a:extLst>
                    <a:ext uri="{FF2B5EF4-FFF2-40B4-BE49-F238E27FC236}">
                      <a16:creationId xmlns:a16="http://schemas.microsoft.com/office/drawing/2014/main" id="{DA0D1980-811E-426E-A1C8-69C7B9E4007D}"/>
                    </a:ext>
                  </a:extLst>
                </p:cNvPr>
                <p:cNvGrpSpPr>
                  <a:grpSpLocks/>
                </p:cNvGrpSpPr>
                <p:nvPr/>
              </p:nvGrpSpPr>
              <p:grpSpPr bwMode="auto">
                <a:xfrm>
                  <a:off x="1920" y="3476"/>
                  <a:ext cx="1296" cy="144"/>
                  <a:chOff x="1920" y="3476"/>
                  <a:chExt cx="1296" cy="144"/>
                </a:xfrm>
              </p:grpSpPr>
              <p:sp>
                <p:nvSpPr>
                  <p:cNvPr id="98323" name="Line 25">
                    <a:extLst>
                      <a:ext uri="{FF2B5EF4-FFF2-40B4-BE49-F238E27FC236}">
                        <a16:creationId xmlns:a16="http://schemas.microsoft.com/office/drawing/2014/main" id="{2D61F769-6BE3-44AB-B67E-F83E94D711A0}"/>
                      </a:ext>
                    </a:extLst>
                  </p:cNvPr>
                  <p:cNvSpPr>
                    <a:spLocks noChangeShapeType="1"/>
                  </p:cNvSpPr>
                  <p:nvPr/>
                </p:nvSpPr>
                <p:spPr bwMode="auto">
                  <a:xfrm>
                    <a:off x="1920" y="3476"/>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8324" name="Line 26">
                    <a:extLst>
                      <a:ext uri="{FF2B5EF4-FFF2-40B4-BE49-F238E27FC236}">
                        <a16:creationId xmlns:a16="http://schemas.microsoft.com/office/drawing/2014/main" id="{095F9B1C-275A-48ED-B0A7-9D511ADA80D4}"/>
                      </a:ext>
                    </a:extLst>
                  </p:cNvPr>
                  <p:cNvSpPr>
                    <a:spLocks noChangeShapeType="1"/>
                  </p:cNvSpPr>
                  <p:nvPr/>
                </p:nvSpPr>
                <p:spPr bwMode="auto">
                  <a:xfrm flipH="1">
                    <a:off x="1920" y="362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grpSp>
        </p:grpSp>
        <p:sp>
          <p:nvSpPr>
            <p:cNvPr id="98317" name="AutoShape 27">
              <a:extLst>
                <a:ext uri="{FF2B5EF4-FFF2-40B4-BE49-F238E27FC236}">
                  <a16:creationId xmlns:a16="http://schemas.microsoft.com/office/drawing/2014/main" id="{1775E040-2BAD-4E42-8546-EB672079180E}"/>
                </a:ext>
              </a:extLst>
            </p:cNvPr>
            <p:cNvSpPr>
              <a:spLocks noChangeArrowheads="1"/>
            </p:cNvSpPr>
            <p:nvPr/>
          </p:nvSpPr>
          <p:spPr bwMode="auto">
            <a:xfrm>
              <a:off x="4224" y="3508"/>
              <a:ext cx="1200" cy="432"/>
            </a:xfrm>
            <a:prstGeom prst="wedgeRoundRectCallout">
              <a:avLst>
                <a:gd name="adj1" fmla="val -87417"/>
                <a:gd name="adj2" fmla="val 4167"/>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without transaction</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B687E78A-8FAC-43EB-8007-6BD2DEA035EC}"/>
              </a:ext>
            </a:extLst>
          </p:cNvPr>
          <p:cNvSpPr>
            <a:spLocks noGrp="1" noChangeArrowheads="1"/>
          </p:cNvSpPr>
          <p:nvPr>
            <p:ph type="title"/>
          </p:nvPr>
        </p:nvSpPr>
        <p:spPr/>
        <p:txBody>
          <a:bodyPr/>
          <a:lstStyle/>
          <a:p>
            <a:pPr>
              <a:lnSpc>
                <a:spcPct val="11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Trasactional Attributes</a:t>
            </a:r>
          </a:p>
        </p:txBody>
      </p:sp>
      <p:sp>
        <p:nvSpPr>
          <p:cNvPr id="99331" name="Rectangle 2">
            <a:extLst>
              <a:ext uri="{FF2B5EF4-FFF2-40B4-BE49-F238E27FC236}">
                <a16:creationId xmlns:a16="http://schemas.microsoft.com/office/drawing/2014/main" id="{8D858E96-894A-4DE0-BB49-0DE11E929A5B}"/>
              </a:ext>
            </a:extLst>
          </p:cNvPr>
          <p:cNvSpPr>
            <a:spLocks noGrp="1" noChangeArrowheads="1"/>
          </p:cNvSpPr>
          <p:nvPr>
            <p:ph idx="1"/>
          </p:nvPr>
        </p:nvSpPr>
        <p:spPr/>
        <p:txBody>
          <a:bodyPr/>
          <a:lstStyle/>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Mandatory attribute</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	</a:t>
            </a:r>
            <a:r>
              <a:rPr lang="en-GB" altLang="en-US" sz="2000" dirty="0"/>
              <a:t>The declared method is included in transaction scope if invoked within a transaction.</a:t>
            </a:r>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8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61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a:lnSpc>
                <a:spcPct val="61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dirty="0"/>
              <a:t>The Never attribute</a:t>
            </a:r>
          </a:p>
          <a:p>
            <a:pPr>
              <a:lnSpc>
                <a:spcPct val="61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t>	The declared method must never be invoked in any transaction.</a:t>
            </a:r>
          </a:p>
        </p:txBody>
      </p:sp>
      <p:grpSp>
        <p:nvGrpSpPr>
          <p:cNvPr id="99332" name="Group 46">
            <a:extLst>
              <a:ext uri="{FF2B5EF4-FFF2-40B4-BE49-F238E27FC236}">
                <a16:creationId xmlns:a16="http://schemas.microsoft.com/office/drawing/2014/main" id="{8901B5BA-5C9F-4218-86E5-17F0AD19AE3F}"/>
              </a:ext>
            </a:extLst>
          </p:cNvPr>
          <p:cNvGrpSpPr>
            <a:grpSpLocks/>
          </p:cNvGrpSpPr>
          <p:nvPr/>
        </p:nvGrpSpPr>
        <p:grpSpPr bwMode="auto">
          <a:xfrm>
            <a:off x="1221127" y="2137618"/>
            <a:ext cx="9135126" cy="956662"/>
            <a:chOff x="480" y="1184"/>
            <a:chExt cx="4984" cy="561"/>
          </a:xfrm>
        </p:grpSpPr>
        <p:sp>
          <p:nvSpPr>
            <p:cNvPr id="99359" name="Text Box 5">
              <a:extLst>
                <a:ext uri="{FF2B5EF4-FFF2-40B4-BE49-F238E27FC236}">
                  <a16:creationId xmlns:a16="http://schemas.microsoft.com/office/drawing/2014/main" id="{9F9CF7B5-E244-47C4-A3ED-01EBC42F0D15}"/>
                </a:ext>
              </a:extLst>
            </p:cNvPr>
            <p:cNvSpPr txBox="1">
              <a:spLocks noChangeArrowheads="1"/>
            </p:cNvSpPr>
            <p:nvPr/>
          </p:nvSpPr>
          <p:spPr bwMode="auto">
            <a:xfrm>
              <a:off x="480" y="1208"/>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grpSp>
          <p:nvGrpSpPr>
            <p:cNvPr id="99360" name="Group 45">
              <a:extLst>
                <a:ext uri="{FF2B5EF4-FFF2-40B4-BE49-F238E27FC236}">
                  <a16:creationId xmlns:a16="http://schemas.microsoft.com/office/drawing/2014/main" id="{A8D015B6-6D69-4DB0-8A2D-986A5DE89F53}"/>
                </a:ext>
              </a:extLst>
            </p:cNvPr>
            <p:cNvGrpSpPr>
              <a:grpSpLocks/>
            </p:cNvGrpSpPr>
            <p:nvPr/>
          </p:nvGrpSpPr>
          <p:grpSpPr bwMode="auto">
            <a:xfrm>
              <a:off x="672" y="1232"/>
              <a:ext cx="3120" cy="448"/>
              <a:chOff x="672" y="1232"/>
              <a:chExt cx="3120" cy="448"/>
            </a:xfrm>
          </p:grpSpPr>
          <p:sp>
            <p:nvSpPr>
              <p:cNvPr id="99362" name="AutoShape 6">
                <a:extLst>
                  <a:ext uri="{FF2B5EF4-FFF2-40B4-BE49-F238E27FC236}">
                    <a16:creationId xmlns:a16="http://schemas.microsoft.com/office/drawing/2014/main" id="{4E7A2152-1D6D-4636-B999-A471D88D3796}"/>
                  </a:ext>
                </a:extLst>
              </p:cNvPr>
              <p:cNvSpPr>
                <a:spLocks noChangeArrowheads="1"/>
              </p:cNvSpPr>
              <p:nvPr/>
            </p:nvSpPr>
            <p:spPr bwMode="auto">
              <a:xfrm>
                <a:off x="672" y="1304"/>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9363" name="Oval 7">
                <a:extLst>
                  <a:ext uri="{FF2B5EF4-FFF2-40B4-BE49-F238E27FC236}">
                    <a16:creationId xmlns:a16="http://schemas.microsoft.com/office/drawing/2014/main" id="{AEE929E1-62E5-4004-8D95-64C16D16F97A}"/>
                  </a:ext>
                </a:extLst>
              </p:cNvPr>
              <p:cNvSpPr>
                <a:spLocks noChangeArrowheads="1"/>
              </p:cNvSpPr>
              <p:nvPr/>
            </p:nvSpPr>
            <p:spPr bwMode="auto">
              <a:xfrm>
                <a:off x="3216" y="1232"/>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Atomic in T1</a:t>
                </a:r>
              </a:p>
            </p:txBody>
          </p:sp>
          <p:grpSp>
            <p:nvGrpSpPr>
              <p:cNvPr id="99364" name="Group 8">
                <a:extLst>
                  <a:ext uri="{FF2B5EF4-FFF2-40B4-BE49-F238E27FC236}">
                    <a16:creationId xmlns:a16="http://schemas.microsoft.com/office/drawing/2014/main" id="{66E9480E-535D-4091-8FD7-3282DA623EAD}"/>
                  </a:ext>
                </a:extLst>
              </p:cNvPr>
              <p:cNvGrpSpPr>
                <a:grpSpLocks/>
              </p:cNvGrpSpPr>
              <p:nvPr/>
            </p:nvGrpSpPr>
            <p:grpSpPr bwMode="auto">
              <a:xfrm>
                <a:off x="1920" y="1256"/>
                <a:ext cx="1296" cy="424"/>
                <a:chOff x="1920" y="1440"/>
                <a:chExt cx="1296" cy="424"/>
              </a:xfrm>
            </p:grpSpPr>
            <p:sp>
              <p:nvSpPr>
                <p:cNvPr id="99365" name="Line 9">
                  <a:extLst>
                    <a:ext uri="{FF2B5EF4-FFF2-40B4-BE49-F238E27FC236}">
                      <a16:creationId xmlns:a16="http://schemas.microsoft.com/office/drawing/2014/main" id="{D0171226-EE02-4409-A2D8-ED28C7B5033C}"/>
                    </a:ext>
                  </a:extLst>
                </p:cNvPr>
                <p:cNvSpPr>
                  <a:spLocks noChangeShapeType="1"/>
                </p:cNvSpPr>
                <p:nvPr/>
              </p:nvSpPr>
              <p:spPr bwMode="auto">
                <a:xfrm>
                  <a:off x="1920" y="158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9366" name="Line 10">
                  <a:extLst>
                    <a:ext uri="{FF2B5EF4-FFF2-40B4-BE49-F238E27FC236}">
                      <a16:creationId xmlns:a16="http://schemas.microsoft.com/office/drawing/2014/main" id="{CD9704B5-17D4-4432-BCA0-8CE7CC2A9A37}"/>
                    </a:ext>
                  </a:extLst>
                </p:cNvPr>
                <p:cNvSpPr>
                  <a:spLocks noChangeShapeType="1"/>
                </p:cNvSpPr>
                <p:nvPr/>
              </p:nvSpPr>
              <p:spPr bwMode="auto">
                <a:xfrm flipH="1">
                  <a:off x="1920" y="1728"/>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9367" name="Text Box 11">
                  <a:extLst>
                    <a:ext uri="{FF2B5EF4-FFF2-40B4-BE49-F238E27FC236}">
                      <a16:creationId xmlns:a16="http://schemas.microsoft.com/office/drawing/2014/main" id="{D1BF988B-AB9A-4FA8-87BB-949385685231}"/>
                    </a:ext>
                  </a:extLst>
                </p:cNvPr>
                <p:cNvSpPr txBox="1">
                  <a:spLocks noChangeArrowheads="1"/>
                </p:cNvSpPr>
                <p:nvPr/>
              </p:nvSpPr>
              <p:spPr bwMode="auto">
                <a:xfrm>
                  <a:off x="2256" y="1440"/>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sp>
              <p:nvSpPr>
                <p:cNvPr id="99368" name="Text Box 12">
                  <a:extLst>
                    <a:ext uri="{FF2B5EF4-FFF2-40B4-BE49-F238E27FC236}">
                      <a16:creationId xmlns:a16="http://schemas.microsoft.com/office/drawing/2014/main" id="{3F2B0334-851F-4869-AF6F-F88DBB4D5727}"/>
                    </a:ext>
                  </a:extLst>
                </p:cNvPr>
                <p:cNvSpPr txBox="1">
                  <a:spLocks noChangeArrowheads="1"/>
                </p:cNvSpPr>
                <p:nvPr/>
              </p:nvSpPr>
              <p:spPr bwMode="auto">
                <a:xfrm>
                  <a:off x="2256" y="1728"/>
                  <a:ext cx="4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spcBef>
                      <a:spcPct val="50000"/>
                    </a:spcBef>
                  </a:pPr>
                  <a:r>
                    <a:rPr lang="en-US" altLang="en-US" sz="1400" b="1"/>
                    <a:t>T1</a:t>
                  </a:r>
                </a:p>
              </p:txBody>
            </p:sp>
          </p:grpSp>
        </p:grpSp>
        <p:sp>
          <p:nvSpPr>
            <p:cNvPr id="99361" name="AutoShape 13">
              <a:extLst>
                <a:ext uri="{FF2B5EF4-FFF2-40B4-BE49-F238E27FC236}">
                  <a16:creationId xmlns:a16="http://schemas.microsoft.com/office/drawing/2014/main" id="{AECB3D86-3008-44BA-A55F-F48B9B95C7B3}"/>
                </a:ext>
              </a:extLst>
            </p:cNvPr>
            <p:cNvSpPr>
              <a:spLocks noChangeArrowheads="1"/>
            </p:cNvSpPr>
            <p:nvPr/>
          </p:nvSpPr>
          <p:spPr bwMode="auto">
            <a:xfrm>
              <a:off x="4080" y="1184"/>
              <a:ext cx="1384" cy="432"/>
            </a:xfrm>
            <a:prstGeom prst="wedgeRoundRectCallout">
              <a:avLst>
                <a:gd name="adj1" fmla="val -70306"/>
                <a:gd name="adj2" fmla="val 7870"/>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in propagated transaction T1</a:t>
              </a:r>
            </a:p>
          </p:txBody>
        </p:sp>
      </p:grpSp>
      <p:grpSp>
        <p:nvGrpSpPr>
          <p:cNvPr id="99333" name="Group 43">
            <a:extLst>
              <a:ext uri="{FF2B5EF4-FFF2-40B4-BE49-F238E27FC236}">
                <a16:creationId xmlns:a16="http://schemas.microsoft.com/office/drawing/2014/main" id="{8B606DB2-64EA-4214-AA25-9687B7252811}"/>
              </a:ext>
            </a:extLst>
          </p:cNvPr>
          <p:cNvGrpSpPr>
            <a:grpSpLocks/>
          </p:cNvGrpSpPr>
          <p:nvPr/>
        </p:nvGrpSpPr>
        <p:grpSpPr bwMode="auto">
          <a:xfrm>
            <a:off x="1221133" y="5711804"/>
            <a:ext cx="9135120" cy="915735"/>
            <a:chOff x="480" y="3540"/>
            <a:chExt cx="4992" cy="537"/>
          </a:xfrm>
        </p:grpSpPr>
        <p:grpSp>
          <p:nvGrpSpPr>
            <p:cNvPr id="99351" name="Group 42">
              <a:extLst>
                <a:ext uri="{FF2B5EF4-FFF2-40B4-BE49-F238E27FC236}">
                  <a16:creationId xmlns:a16="http://schemas.microsoft.com/office/drawing/2014/main" id="{23DE0BB4-59E0-4623-8FAA-C5634D6B73B3}"/>
                </a:ext>
              </a:extLst>
            </p:cNvPr>
            <p:cNvGrpSpPr>
              <a:grpSpLocks/>
            </p:cNvGrpSpPr>
            <p:nvPr/>
          </p:nvGrpSpPr>
          <p:grpSpPr bwMode="auto">
            <a:xfrm>
              <a:off x="672" y="3564"/>
              <a:ext cx="3120" cy="432"/>
              <a:chOff x="672" y="3564"/>
              <a:chExt cx="3120" cy="432"/>
            </a:xfrm>
          </p:grpSpPr>
          <p:sp>
            <p:nvSpPr>
              <p:cNvPr id="99354" name="AutoShape 28">
                <a:extLst>
                  <a:ext uri="{FF2B5EF4-FFF2-40B4-BE49-F238E27FC236}">
                    <a16:creationId xmlns:a16="http://schemas.microsoft.com/office/drawing/2014/main" id="{BCECC273-753C-4944-BC30-35B2E941A432}"/>
                  </a:ext>
                </a:extLst>
              </p:cNvPr>
              <p:cNvSpPr>
                <a:spLocks noChangeArrowheads="1"/>
              </p:cNvSpPr>
              <p:nvPr/>
            </p:nvSpPr>
            <p:spPr bwMode="auto">
              <a:xfrm>
                <a:off x="672" y="3620"/>
                <a:ext cx="1248" cy="336"/>
              </a:xfrm>
              <a:prstGeom prst="roundRect">
                <a:avLst>
                  <a:gd name="adj" fmla="val 16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a:t>
                </a:r>
              </a:p>
            </p:txBody>
          </p:sp>
          <p:sp>
            <p:nvSpPr>
              <p:cNvPr id="99355" name="Oval 29">
                <a:extLst>
                  <a:ext uri="{FF2B5EF4-FFF2-40B4-BE49-F238E27FC236}">
                    <a16:creationId xmlns:a16="http://schemas.microsoft.com/office/drawing/2014/main" id="{B882CC1C-A954-48C9-B528-BDF6A1EA927E}"/>
                  </a:ext>
                </a:extLst>
              </p:cNvPr>
              <p:cNvSpPr>
                <a:spLocks noChangeArrowheads="1"/>
              </p:cNvSpPr>
              <p:nvPr/>
            </p:nvSpPr>
            <p:spPr bwMode="auto">
              <a:xfrm>
                <a:off x="3216" y="3564"/>
                <a:ext cx="576" cy="43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Non-atomic</a:t>
                </a:r>
              </a:p>
            </p:txBody>
          </p:sp>
          <p:grpSp>
            <p:nvGrpSpPr>
              <p:cNvPr id="99356" name="Group 30">
                <a:extLst>
                  <a:ext uri="{FF2B5EF4-FFF2-40B4-BE49-F238E27FC236}">
                    <a16:creationId xmlns:a16="http://schemas.microsoft.com/office/drawing/2014/main" id="{96326F59-B3F9-4F89-AEE2-E39147194B5F}"/>
                  </a:ext>
                </a:extLst>
              </p:cNvPr>
              <p:cNvGrpSpPr>
                <a:grpSpLocks/>
              </p:cNvGrpSpPr>
              <p:nvPr/>
            </p:nvGrpSpPr>
            <p:grpSpPr bwMode="auto">
              <a:xfrm>
                <a:off x="1920" y="3732"/>
                <a:ext cx="1296" cy="144"/>
                <a:chOff x="1920" y="2160"/>
                <a:chExt cx="1296" cy="144"/>
              </a:xfrm>
            </p:grpSpPr>
            <p:sp>
              <p:nvSpPr>
                <p:cNvPr id="99357" name="Line 31">
                  <a:extLst>
                    <a:ext uri="{FF2B5EF4-FFF2-40B4-BE49-F238E27FC236}">
                      <a16:creationId xmlns:a16="http://schemas.microsoft.com/office/drawing/2014/main" id="{4C7CE23A-3840-4B0A-B149-F3DB10A535C8}"/>
                    </a:ext>
                  </a:extLst>
                </p:cNvPr>
                <p:cNvSpPr>
                  <a:spLocks noChangeShapeType="1"/>
                </p:cNvSpPr>
                <p:nvPr/>
              </p:nvSpPr>
              <p:spPr bwMode="auto">
                <a:xfrm>
                  <a:off x="1920" y="2160"/>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9358" name="Line 32">
                  <a:extLst>
                    <a:ext uri="{FF2B5EF4-FFF2-40B4-BE49-F238E27FC236}">
                      <a16:creationId xmlns:a16="http://schemas.microsoft.com/office/drawing/2014/main" id="{EC582B1C-B467-4E6F-B900-211326DBF67E}"/>
                    </a:ext>
                  </a:extLst>
                </p:cNvPr>
                <p:cNvSpPr>
                  <a:spLocks noChangeShapeType="1"/>
                </p:cNvSpPr>
                <p:nvPr/>
              </p:nvSpPr>
              <p:spPr bwMode="auto">
                <a:xfrm flipH="1">
                  <a:off x="1920" y="2304"/>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grpSp>
        </p:grpSp>
        <p:sp>
          <p:nvSpPr>
            <p:cNvPr id="99352" name="Text Box 33">
              <a:extLst>
                <a:ext uri="{FF2B5EF4-FFF2-40B4-BE49-F238E27FC236}">
                  <a16:creationId xmlns:a16="http://schemas.microsoft.com/office/drawing/2014/main" id="{AF28B551-75E0-428C-8D89-DA1D02076FF9}"/>
                </a:ext>
              </a:extLst>
            </p:cNvPr>
            <p:cNvSpPr txBox="1">
              <a:spLocks noChangeArrowheads="1"/>
            </p:cNvSpPr>
            <p:nvPr/>
          </p:nvSpPr>
          <p:spPr bwMode="auto">
            <a:xfrm>
              <a:off x="480" y="3540"/>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9353" name="AutoShape 34">
              <a:extLst>
                <a:ext uri="{FF2B5EF4-FFF2-40B4-BE49-F238E27FC236}">
                  <a16:creationId xmlns:a16="http://schemas.microsoft.com/office/drawing/2014/main" id="{BBD16C4A-E422-461E-BE82-416591D53528}"/>
                </a:ext>
              </a:extLst>
            </p:cNvPr>
            <p:cNvSpPr>
              <a:spLocks noChangeArrowheads="1"/>
            </p:cNvSpPr>
            <p:nvPr/>
          </p:nvSpPr>
          <p:spPr bwMode="auto">
            <a:xfrm>
              <a:off x="4128" y="3688"/>
              <a:ext cx="1344" cy="336"/>
            </a:xfrm>
            <a:prstGeom prst="wedgeRoundRectCallout">
              <a:avLst>
                <a:gd name="adj1" fmla="val -75671"/>
                <a:gd name="adj2" fmla="val 7870"/>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Runs without transaction</a:t>
              </a:r>
            </a:p>
          </p:txBody>
        </p:sp>
      </p:grpSp>
      <p:grpSp>
        <p:nvGrpSpPr>
          <p:cNvPr id="99334" name="Group 44">
            <a:extLst>
              <a:ext uri="{FF2B5EF4-FFF2-40B4-BE49-F238E27FC236}">
                <a16:creationId xmlns:a16="http://schemas.microsoft.com/office/drawing/2014/main" id="{106E3BA9-82FA-4F03-A41E-2CBED3F0F243}"/>
              </a:ext>
            </a:extLst>
          </p:cNvPr>
          <p:cNvGrpSpPr>
            <a:grpSpLocks/>
          </p:cNvGrpSpPr>
          <p:nvPr/>
        </p:nvGrpSpPr>
        <p:grpSpPr bwMode="auto">
          <a:xfrm>
            <a:off x="1221126" y="2963119"/>
            <a:ext cx="9149789" cy="956662"/>
            <a:chOff x="480" y="1704"/>
            <a:chExt cx="4992" cy="561"/>
          </a:xfrm>
        </p:grpSpPr>
        <p:sp>
          <p:nvSpPr>
            <p:cNvPr id="99344" name="Text Box 19">
              <a:extLst>
                <a:ext uri="{FF2B5EF4-FFF2-40B4-BE49-F238E27FC236}">
                  <a16:creationId xmlns:a16="http://schemas.microsoft.com/office/drawing/2014/main" id="{DBA9B163-F345-403F-BA7E-2F85F622AC02}"/>
                </a:ext>
              </a:extLst>
            </p:cNvPr>
            <p:cNvSpPr txBox="1">
              <a:spLocks noChangeArrowheads="1"/>
            </p:cNvSpPr>
            <p:nvPr/>
          </p:nvSpPr>
          <p:spPr bwMode="auto">
            <a:xfrm>
              <a:off x="480" y="1728"/>
              <a:ext cx="3360" cy="5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9345" name="AutoShape 20">
              <a:extLst>
                <a:ext uri="{FF2B5EF4-FFF2-40B4-BE49-F238E27FC236}">
                  <a16:creationId xmlns:a16="http://schemas.microsoft.com/office/drawing/2014/main" id="{1245DFED-8B65-440C-9787-9B4F8644F41E}"/>
                </a:ext>
              </a:extLst>
            </p:cNvPr>
            <p:cNvSpPr>
              <a:spLocks noChangeArrowheads="1"/>
            </p:cNvSpPr>
            <p:nvPr/>
          </p:nvSpPr>
          <p:spPr bwMode="auto">
            <a:xfrm>
              <a:off x="4080" y="1704"/>
              <a:ext cx="1392" cy="432"/>
            </a:xfrm>
            <a:prstGeom prst="wedgeRoundRectCallout">
              <a:avLst>
                <a:gd name="adj1" fmla="val -70759"/>
                <a:gd name="adj2" fmla="val 7870"/>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Throws exception when run without transaction.</a:t>
              </a:r>
            </a:p>
          </p:txBody>
        </p:sp>
        <p:grpSp>
          <p:nvGrpSpPr>
            <p:cNvPr id="99346" name="Group 37">
              <a:extLst>
                <a:ext uri="{FF2B5EF4-FFF2-40B4-BE49-F238E27FC236}">
                  <a16:creationId xmlns:a16="http://schemas.microsoft.com/office/drawing/2014/main" id="{7C761EEB-589F-49C4-A76C-87D9DD4A6C99}"/>
                </a:ext>
              </a:extLst>
            </p:cNvPr>
            <p:cNvGrpSpPr>
              <a:grpSpLocks/>
            </p:cNvGrpSpPr>
            <p:nvPr/>
          </p:nvGrpSpPr>
          <p:grpSpPr bwMode="auto">
            <a:xfrm>
              <a:off x="672" y="1752"/>
              <a:ext cx="3120" cy="432"/>
              <a:chOff x="672" y="1808"/>
              <a:chExt cx="3120" cy="432"/>
            </a:xfrm>
          </p:grpSpPr>
          <p:sp>
            <p:nvSpPr>
              <p:cNvPr id="99347" name="AutoShape 14">
                <a:extLst>
                  <a:ext uri="{FF2B5EF4-FFF2-40B4-BE49-F238E27FC236}">
                    <a16:creationId xmlns:a16="http://schemas.microsoft.com/office/drawing/2014/main" id="{228BBD4A-6766-4767-BB1D-B48B2259FFF0}"/>
                  </a:ext>
                </a:extLst>
              </p:cNvPr>
              <p:cNvSpPr>
                <a:spLocks noChangeArrowheads="1"/>
              </p:cNvSpPr>
              <p:nvPr/>
            </p:nvSpPr>
            <p:spPr bwMode="auto">
              <a:xfrm>
                <a:off x="672" y="1864"/>
                <a:ext cx="1248" cy="336"/>
              </a:xfrm>
              <a:prstGeom prst="roundRect">
                <a:avLst>
                  <a:gd name="adj" fmla="val 16667"/>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a:t>
                </a:r>
              </a:p>
            </p:txBody>
          </p:sp>
          <p:sp>
            <p:nvSpPr>
              <p:cNvPr id="99348" name="Oval 15">
                <a:extLst>
                  <a:ext uri="{FF2B5EF4-FFF2-40B4-BE49-F238E27FC236}">
                    <a16:creationId xmlns:a16="http://schemas.microsoft.com/office/drawing/2014/main" id="{650D670B-A1DC-49F3-B0A0-86134AC96BC6}"/>
                  </a:ext>
                </a:extLst>
              </p:cNvPr>
              <p:cNvSpPr>
                <a:spLocks noChangeArrowheads="1"/>
              </p:cNvSpPr>
              <p:nvPr/>
            </p:nvSpPr>
            <p:spPr bwMode="auto">
              <a:xfrm>
                <a:off x="3216" y="1808"/>
                <a:ext cx="576" cy="432"/>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Non-Atomic</a:t>
                </a:r>
              </a:p>
            </p:txBody>
          </p:sp>
          <p:sp>
            <p:nvSpPr>
              <p:cNvPr id="99349" name="Line 17">
                <a:extLst>
                  <a:ext uri="{FF2B5EF4-FFF2-40B4-BE49-F238E27FC236}">
                    <a16:creationId xmlns:a16="http://schemas.microsoft.com/office/drawing/2014/main" id="{37EF885E-BBF7-4182-8458-761A29D9A0B4}"/>
                  </a:ext>
                </a:extLst>
              </p:cNvPr>
              <p:cNvSpPr>
                <a:spLocks noChangeShapeType="1"/>
              </p:cNvSpPr>
              <p:nvPr/>
            </p:nvSpPr>
            <p:spPr bwMode="auto">
              <a:xfrm>
                <a:off x="1920" y="1976"/>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9350" name="AutoShape 35">
                <a:extLst>
                  <a:ext uri="{FF2B5EF4-FFF2-40B4-BE49-F238E27FC236}">
                    <a16:creationId xmlns:a16="http://schemas.microsoft.com/office/drawing/2014/main" id="{D977C53C-4EDC-4484-9860-78D2B820EC85}"/>
                  </a:ext>
                </a:extLst>
              </p:cNvPr>
              <p:cNvSpPr>
                <a:spLocks noChangeArrowheads="1"/>
              </p:cNvSpPr>
              <p:nvPr/>
            </p:nvSpPr>
            <p:spPr bwMode="auto">
              <a:xfrm rot="10410927">
                <a:off x="1896" y="1997"/>
                <a:ext cx="1336" cy="240"/>
              </a:xfrm>
              <a:prstGeom prst="lightningBol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sp>
        <p:nvSpPr>
          <p:cNvPr id="99335" name="Text Box 21">
            <a:extLst>
              <a:ext uri="{FF2B5EF4-FFF2-40B4-BE49-F238E27FC236}">
                <a16:creationId xmlns:a16="http://schemas.microsoft.com/office/drawing/2014/main" id="{F9FFE130-6CDF-4A9A-B81E-A310BF9025A5}"/>
              </a:ext>
            </a:extLst>
          </p:cNvPr>
          <p:cNvSpPr txBox="1">
            <a:spLocks noChangeArrowheads="1"/>
          </p:cNvSpPr>
          <p:nvPr/>
        </p:nvSpPr>
        <p:spPr bwMode="auto">
          <a:xfrm>
            <a:off x="1221133" y="4797350"/>
            <a:ext cx="6148638" cy="91648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2880" tIns="274320" rIns="182880" bIns="274320">
            <a:spAutoFit/>
          </a:bodyP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algn="l" eaLnBrk="1" hangingPunct="1">
              <a:lnSpc>
                <a:spcPct val="81000"/>
              </a:lnSpc>
            </a:pPr>
            <a:endParaRPr lang="en-US" altLang="en-US"/>
          </a:p>
        </p:txBody>
      </p:sp>
      <p:sp>
        <p:nvSpPr>
          <p:cNvPr id="99336" name="AutoShape 26">
            <a:extLst>
              <a:ext uri="{FF2B5EF4-FFF2-40B4-BE49-F238E27FC236}">
                <a16:creationId xmlns:a16="http://schemas.microsoft.com/office/drawing/2014/main" id="{18F657D2-A86A-4C33-A16F-11C1264004EF}"/>
              </a:ext>
            </a:extLst>
          </p:cNvPr>
          <p:cNvSpPr>
            <a:spLocks noChangeArrowheads="1"/>
          </p:cNvSpPr>
          <p:nvPr/>
        </p:nvSpPr>
        <p:spPr bwMode="auto">
          <a:xfrm>
            <a:off x="7757934" y="4857270"/>
            <a:ext cx="2547293" cy="784428"/>
          </a:xfrm>
          <a:prstGeom prst="wedgeRoundRectCallout">
            <a:avLst>
              <a:gd name="adj1" fmla="val -69120"/>
              <a:gd name="adj2" fmla="val -15801"/>
              <a:gd name="adj3" fmla="val 16667"/>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800">
                <a:solidFill>
                  <a:schemeClr val="tx1"/>
                </a:solidFill>
              </a:rPr>
              <a:t>Throws exception when run within transaction</a:t>
            </a:r>
          </a:p>
        </p:txBody>
      </p:sp>
      <p:grpSp>
        <p:nvGrpSpPr>
          <p:cNvPr id="99337" name="Group 40">
            <a:extLst>
              <a:ext uri="{FF2B5EF4-FFF2-40B4-BE49-F238E27FC236}">
                <a16:creationId xmlns:a16="http://schemas.microsoft.com/office/drawing/2014/main" id="{99A573B4-C38B-4A82-9043-AF0D0F7D61F2}"/>
              </a:ext>
            </a:extLst>
          </p:cNvPr>
          <p:cNvGrpSpPr>
            <a:grpSpLocks/>
          </p:cNvGrpSpPr>
          <p:nvPr/>
        </p:nvGrpSpPr>
        <p:grpSpPr bwMode="auto">
          <a:xfrm>
            <a:off x="1525933" y="4773919"/>
            <a:ext cx="5709450" cy="736680"/>
            <a:chOff x="672" y="2988"/>
            <a:chExt cx="3120" cy="432"/>
          </a:xfrm>
        </p:grpSpPr>
        <p:sp>
          <p:nvSpPr>
            <p:cNvPr id="99339" name="AutoShape 22">
              <a:extLst>
                <a:ext uri="{FF2B5EF4-FFF2-40B4-BE49-F238E27FC236}">
                  <a16:creationId xmlns:a16="http://schemas.microsoft.com/office/drawing/2014/main" id="{6973FC59-A42E-4E48-9EC1-5E3D430DB805}"/>
                </a:ext>
              </a:extLst>
            </p:cNvPr>
            <p:cNvSpPr>
              <a:spLocks noChangeArrowheads="1"/>
            </p:cNvSpPr>
            <p:nvPr/>
          </p:nvSpPr>
          <p:spPr bwMode="auto">
            <a:xfrm>
              <a:off x="672" y="3060"/>
              <a:ext cx="1248" cy="336"/>
            </a:xfrm>
            <a:prstGeom prst="roundRect">
              <a:avLst>
                <a:gd name="adj" fmla="val 16667"/>
              </a:avLst>
            </a:prstGeom>
            <a:solidFill>
              <a:schemeClr val="folHlink"/>
            </a:solidFill>
            <a:ln w="9525" algn="ctr">
              <a:solidFill>
                <a:srgbClr val="000000"/>
              </a:solidFill>
              <a:round/>
              <a:headEnd/>
              <a:tailEnd/>
            </a:ln>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lnSpc>
                  <a:spcPct val="81000"/>
                </a:lnSpc>
              </a:pPr>
              <a:r>
                <a:rPr lang="en-US" altLang="en-US" b="1">
                  <a:solidFill>
                    <a:schemeClr val="tx1"/>
                  </a:solidFill>
                </a:rPr>
                <a:t>Client (T1)</a:t>
              </a:r>
            </a:p>
          </p:txBody>
        </p:sp>
        <p:sp>
          <p:nvSpPr>
            <p:cNvPr id="99340" name="Oval 23">
              <a:extLst>
                <a:ext uri="{FF2B5EF4-FFF2-40B4-BE49-F238E27FC236}">
                  <a16:creationId xmlns:a16="http://schemas.microsoft.com/office/drawing/2014/main" id="{FB5D9C0D-C19C-4786-9D86-48B1C1AE3938}"/>
                </a:ext>
              </a:extLst>
            </p:cNvPr>
            <p:cNvSpPr>
              <a:spLocks noChangeArrowheads="1"/>
            </p:cNvSpPr>
            <p:nvPr/>
          </p:nvSpPr>
          <p:spPr bwMode="auto">
            <a:xfrm>
              <a:off x="3216" y="2988"/>
              <a:ext cx="576" cy="432"/>
            </a:xfrm>
            <a:prstGeom prst="ellipse">
              <a:avLst/>
            </a:prstGeom>
            <a:solidFill>
              <a:schemeClr val="folHlink"/>
            </a:solidFill>
            <a:ln w="9525" algn="ctr">
              <a:solidFill>
                <a:srgbClr val="000000"/>
              </a:solidFill>
              <a:round/>
              <a:headEnd/>
              <a:tailEnd/>
            </a:ln>
          </p:spPr>
          <p:txBody>
            <a:bodyPr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r>
                <a:rPr lang="en-US" altLang="en-US" sz="1400" b="1">
                  <a:solidFill>
                    <a:schemeClr val="tx1"/>
                  </a:solidFill>
                </a:rPr>
                <a:t>Non-Atomic</a:t>
              </a:r>
            </a:p>
          </p:txBody>
        </p:sp>
        <p:grpSp>
          <p:nvGrpSpPr>
            <p:cNvPr id="99341" name="Group 39">
              <a:extLst>
                <a:ext uri="{FF2B5EF4-FFF2-40B4-BE49-F238E27FC236}">
                  <a16:creationId xmlns:a16="http://schemas.microsoft.com/office/drawing/2014/main" id="{76F0C250-EB0F-45E2-A9AB-A96D32E18C4B}"/>
                </a:ext>
              </a:extLst>
            </p:cNvPr>
            <p:cNvGrpSpPr>
              <a:grpSpLocks/>
            </p:cNvGrpSpPr>
            <p:nvPr/>
          </p:nvGrpSpPr>
          <p:grpSpPr bwMode="auto">
            <a:xfrm>
              <a:off x="1920" y="3156"/>
              <a:ext cx="1336" cy="252"/>
              <a:chOff x="1920" y="3156"/>
              <a:chExt cx="1336" cy="252"/>
            </a:xfrm>
          </p:grpSpPr>
          <p:sp>
            <p:nvSpPr>
              <p:cNvPr id="99342" name="Line 24">
                <a:extLst>
                  <a:ext uri="{FF2B5EF4-FFF2-40B4-BE49-F238E27FC236}">
                    <a16:creationId xmlns:a16="http://schemas.microsoft.com/office/drawing/2014/main" id="{3162ED9D-7D09-41D7-8288-AF38B05AFDF7}"/>
                  </a:ext>
                </a:extLst>
              </p:cNvPr>
              <p:cNvSpPr>
                <a:spLocks noChangeShapeType="1"/>
              </p:cNvSpPr>
              <p:nvPr/>
            </p:nvSpPr>
            <p:spPr bwMode="auto">
              <a:xfrm>
                <a:off x="1920" y="3156"/>
                <a:ext cx="1296"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en-IN"/>
              </a:p>
            </p:txBody>
          </p:sp>
          <p:sp>
            <p:nvSpPr>
              <p:cNvPr id="99343" name="AutoShape 36">
                <a:extLst>
                  <a:ext uri="{FF2B5EF4-FFF2-40B4-BE49-F238E27FC236}">
                    <a16:creationId xmlns:a16="http://schemas.microsoft.com/office/drawing/2014/main" id="{972C5168-5FBB-453B-BA83-EFA75BE34DA7}"/>
                  </a:ext>
                </a:extLst>
              </p:cNvPr>
              <p:cNvSpPr>
                <a:spLocks noChangeArrowheads="1"/>
              </p:cNvSpPr>
              <p:nvPr/>
            </p:nvSpPr>
            <p:spPr bwMode="auto">
              <a:xfrm rot="10410927">
                <a:off x="1920" y="3168"/>
                <a:ext cx="1336" cy="240"/>
              </a:xfrm>
              <a:prstGeom prst="lightningBol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400">
                    <a:solidFill>
                      <a:schemeClr val="bg1"/>
                    </a:solidFill>
                    <a:latin typeface="Arial" panose="020B0604020202020204" pitchFamily="34" charset="0"/>
                    <a:ea typeface="Arial Unicode MS" pitchFamily="34" charset="-128"/>
                  </a:defRPr>
                </a:lvl1pPr>
                <a:lvl2pPr marL="742950" indent="-285750" eaLnBrk="0" hangingPunct="0">
                  <a:defRPr sz="2400">
                    <a:solidFill>
                      <a:schemeClr val="bg1"/>
                    </a:solidFill>
                    <a:latin typeface="Arial" panose="020B0604020202020204" pitchFamily="34" charset="0"/>
                    <a:ea typeface="Arial Unicode MS" pitchFamily="34" charset="-128"/>
                  </a:defRPr>
                </a:lvl2pPr>
                <a:lvl3pPr marL="1143000" indent="-228600" eaLnBrk="0" hangingPunct="0">
                  <a:defRPr sz="2400">
                    <a:solidFill>
                      <a:schemeClr val="bg1"/>
                    </a:solidFill>
                    <a:latin typeface="Arial" panose="020B0604020202020204" pitchFamily="34" charset="0"/>
                    <a:ea typeface="Arial Unicode MS" pitchFamily="34" charset="-128"/>
                  </a:defRPr>
                </a:lvl3pPr>
                <a:lvl4pPr marL="1600200" indent="-228600" eaLnBrk="0" hangingPunct="0">
                  <a:defRPr sz="2400">
                    <a:solidFill>
                      <a:schemeClr val="bg1"/>
                    </a:solidFill>
                    <a:latin typeface="Arial" panose="020B0604020202020204" pitchFamily="34" charset="0"/>
                    <a:ea typeface="Arial Unicode MS" pitchFamily="34" charset="-128"/>
                  </a:defRPr>
                </a:lvl4pPr>
                <a:lvl5pPr marL="2057400" indent="-228600" eaLnBrk="0" hangingPunct="0">
                  <a:defRPr sz="2400">
                    <a:solidFill>
                      <a:schemeClr val="bg1"/>
                    </a:solidFill>
                    <a:latin typeface="Arial" panose="020B0604020202020204" pitchFamily="34" charset="0"/>
                    <a:ea typeface="Arial Unicode MS"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itchFamily="34" charset="-128"/>
                  </a:defRPr>
                </a:lvl9pPr>
              </a:lstStyle>
              <a:p>
                <a:pPr eaLnBrk="1" hangingPunct="1"/>
                <a:endParaRPr lang="en-US" altLang="en-US"/>
              </a:p>
            </p:txBody>
          </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767C-937E-462C-ACB8-0296519F209A}"/>
              </a:ext>
            </a:extLst>
          </p:cNvPr>
          <p:cNvSpPr>
            <a:spLocks noGrp="1"/>
          </p:cNvSpPr>
          <p:nvPr>
            <p:ph type="title"/>
          </p:nvPr>
        </p:nvSpPr>
        <p:spPr/>
        <p:txBody>
          <a:bodyPr/>
          <a:lstStyle/>
          <a:p>
            <a:r>
              <a:rPr lang="en-US" dirty="0"/>
              <a:t>Declaring Transactions</a:t>
            </a:r>
            <a:endParaRPr lang="en-IN" dirty="0"/>
          </a:p>
        </p:txBody>
      </p:sp>
      <p:sp>
        <p:nvSpPr>
          <p:cNvPr id="4" name="Rectangle 2">
            <a:extLst>
              <a:ext uri="{FF2B5EF4-FFF2-40B4-BE49-F238E27FC236}">
                <a16:creationId xmlns:a16="http://schemas.microsoft.com/office/drawing/2014/main" id="{8F267104-C4D1-4D20-AFE3-6585AA1FE618}"/>
              </a:ext>
            </a:extLst>
          </p:cNvPr>
          <p:cNvSpPr txBox="1">
            <a:spLocks noChangeArrowheads="1"/>
          </p:cNvSpPr>
          <p:nvPr/>
        </p:nvSpPr>
        <p:spPr>
          <a:xfrm>
            <a:off x="395785" y="1364258"/>
            <a:ext cx="11502990" cy="5411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None/>
            </a:pPr>
            <a:r>
              <a:rPr lang="en-US" altLang="en-US" sz="1800" dirty="0">
                <a:latin typeface="Arial Narrow" panose="020B0606020202030204" pitchFamily="34" charset="0"/>
              </a:rPr>
              <a:t>import </a:t>
            </a:r>
            <a:r>
              <a:rPr lang="en-US" altLang="en-US" sz="1800" dirty="0" err="1">
                <a:latin typeface="Arial Narrow" panose="020B0606020202030204" pitchFamily="34" charset="0"/>
              </a:rPr>
              <a:t>org.springframework.transaction.annotation.Transactional</a:t>
            </a:r>
            <a:r>
              <a:rPr lang="en-US" altLang="en-US" sz="1800" dirty="0">
                <a:latin typeface="Arial Narrow" panose="020B0606020202030204" pitchFamily="34" charset="0"/>
              </a:rPr>
              <a:t>;</a:t>
            </a:r>
          </a:p>
          <a:p>
            <a:pPr lvl="1">
              <a:buFont typeface="Wingdings" panose="05000000000000000000" pitchFamily="2" charset="2"/>
              <a:buNone/>
            </a:pPr>
            <a:r>
              <a:rPr lang="en-US" altLang="en-US" sz="1800" dirty="0">
                <a:latin typeface="Arial Narrow" panose="020B0606020202030204" pitchFamily="34" charset="0"/>
              </a:rPr>
              <a:t>import </a:t>
            </a:r>
            <a:r>
              <a:rPr lang="en-US" altLang="en-US" sz="1800" dirty="0" err="1">
                <a:latin typeface="Arial Narrow" panose="020B0606020202030204" pitchFamily="34" charset="0"/>
              </a:rPr>
              <a:t>org.springframework.transaction.annotation.Propagation</a:t>
            </a:r>
            <a:r>
              <a:rPr lang="en-US" altLang="en-US" sz="1800" dirty="0">
                <a:latin typeface="Arial Narrow" panose="020B0606020202030204" pitchFamily="34" charset="0"/>
              </a:rPr>
              <a:t>;</a:t>
            </a:r>
          </a:p>
          <a:p>
            <a:pPr lvl="1">
              <a:buFont typeface="Wingdings" panose="05000000000000000000" pitchFamily="2" charset="2"/>
              <a:buNone/>
            </a:pPr>
            <a:endParaRPr lang="en-US" altLang="en-US" sz="1800" dirty="0">
              <a:latin typeface="Arial Narrow" panose="020B0606020202030204" pitchFamily="34" charset="0"/>
            </a:endParaRPr>
          </a:p>
          <a:p>
            <a:pPr lvl="1">
              <a:buFont typeface="Wingdings" panose="05000000000000000000" pitchFamily="2" charset="2"/>
              <a:buNone/>
            </a:pPr>
            <a:r>
              <a:rPr lang="en-US" altLang="en-US" sz="1800" b="1" dirty="0">
                <a:latin typeface="Arial Narrow" panose="020B0606020202030204" pitchFamily="34" charset="0"/>
              </a:rPr>
              <a:t>@Transactional(propagation=</a:t>
            </a:r>
            <a:r>
              <a:rPr lang="en-US" altLang="en-US" sz="1800" b="1" dirty="0" err="1">
                <a:latin typeface="Arial Narrow" panose="020B0606020202030204" pitchFamily="34" charset="0"/>
              </a:rPr>
              <a:t>Propagation.</a:t>
            </a:r>
            <a:r>
              <a:rPr lang="en-US" altLang="en-US" sz="1800" b="1" i="1" dirty="0" err="1">
                <a:latin typeface="Arial Narrow" panose="020B0606020202030204" pitchFamily="34" charset="0"/>
              </a:rPr>
              <a:t>MANDATORY</a:t>
            </a:r>
            <a:r>
              <a:rPr lang="en-US" altLang="en-US" sz="1800" b="1" i="1" dirty="0">
                <a:latin typeface="Arial Narrow" panose="020B0606020202030204" pitchFamily="34" charset="0"/>
              </a:rPr>
              <a:t>)</a:t>
            </a:r>
          </a:p>
          <a:p>
            <a:pPr lvl="1">
              <a:buFont typeface="Wingdings" panose="05000000000000000000" pitchFamily="2" charset="2"/>
              <a:buNone/>
            </a:pPr>
            <a:r>
              <a:rPr lang="en-US" altLang="en-US" sz="1800" dirty="0">
                <a:latin typeface="Arial Narrow" panose="020B0606020202030204" pitchFamily="34" charset="0"/>
              </a:rPr>
              <a:t>public void add(Material product) throws </a:t>
            </a:r>
            <a:r>
              <a:rPr lang="en-US" altLang="en-US" sz="1800" dirty="0" err="1">
                <a:latin typeface="Arial Narrow" panose="020B0606020202030204" pitchFamily="34" charset="0"/>
              </a:rPr>
              <a:t>CustomException</a:t>
            </a:r>
            <a:r>
              <a:rPr lang="en-US" altLang="en-US" sz="1800" dirty="0">
                <a:latin typeface="Arial Narrow" panose="020B0606020202030204" pitchFamily="34" charset="0"/>
              </a:rPr>
              <a:t> {</a:t>
            </a:r>
          </a:p>
          <a:p>
            <a:pPr lvl="1">
              <a:buFont typeface="Wingdings" panose="05000000000000000000" pitchFamily="2" charset="2"/>
              <a:buNone/>
            </a:pPr>
            <a:r>
              <a:rPr lang="en-US" altLang="en-US" sz="1800" dirty="0">
                <a:latin typeface="Arial Narrow" panose="020B0606020202030204" pitchFamily="34" charset="0"/>
              </a:rPr>
              <a:t>	Session </a:t>
            </a:r>
            <a:r>
              <a:rPr lang="en-US" altLang="en-US" sz="1800" dirty="0" err="1">
                <a:latin typeface="Arial Narrow" panose="020B0606020202030204" pitchFamily="34" charset="0"/>
              </a:rPr>
              <a:t>session</a:t>
            </a:r>
            <a:r>
              <a:rPr lang="en-US" altLang="en-US" sz="1800" dirty="0">
                <a:latin typeface="Arial Narrow" panose="020B0606020202030204" pitchFamily="34" charset="0"/>
              </a:rPr>
              <a:t> = </a:t>
            </a:r>
            <a:r>
              <a:rPr lang="en-US" altLang="en-US" sz="1800" dirty="0" err="1">
                <a:latin typeface="Arial Narrow" panose="020B0606020202030204" pitchFamily="34" charset="0"/>
              </a:rPr>
              <a:t>this.getSession</a:t>
            </a:r>
            <a:r>
              <a:rPr lang="en-US" altLang="en-US" sz="1800" dirty="0">
                <a:latin typeface="Arial Narrow" panose="020B0606020202030204" pitchFamily="34" charset="0"/>
              </a:rPr>
              <a:t>(false);</a:t>
            </a:r>
          </a:p>
          <a:p>
            <a:pPr lvl="1">
              <a:buFont typeface="Wingdings" panose="05000000000000000000" pitchFamily="2" charset="2"/>
              <a:buNone/>
            </a:pPr>
            <a:r>
              <a:rPr lang="en-US" altLang="en-US" sz="1800" dirty="0">
                <a:latin typeface="Arial Narrow" panose="020B0606020202030204" pitchFamily="34" charset="0"/>
              </a:rPr>
              <a:t>	</a:t>
            </a:r>
            <a:r>
              <a:rPr lang="en-US" altLang="en-US" sz="1800" dirty="0" err="1">
                <a:latin typeface="Arial Narrow" panose="020B0606020202030204" pitchFamily="34" charset="0"/>
              </a:rPr>
              <a:t>Session.save</a:t>
            </a:r>
            <a:r>
              <a:rPr lang="en-US" altLang="en-US" sz="1800" dirty="0">
                <a:latin typeface="Arial Narrow" panose="020B0606020202030204" pitchFamily="34" charset="0"/>
              </a:rPr>
              <a:t>(product);</a:t>
            </a:r>
          </a:p>
          <a:p>
            <a:pPr lvl="1">
              <a:buFont typeface="Wingdings" panose="05000000000000000000" pitchFamily="2" charset="2"/>
              <a:buNone/>
            </a:pPr>
            <a:r>
              <a:rPr lang="en-US" altLang="en-US" sz="1800" dirty="0">
                <a:latin typeface="Arial Narrow" panose="020B0606020202030204" pitchFamily="34" charset="0"/>
              </a:rPr>
              <a:t>}</a:t>
            </a:r>
          </a:p>
          <a:p>
            <a:pPr lvl="1">
              <a:buFont typeface="Wingdings" panose="05000000000000000000" pitchFamily="2" charset="2"/>
              <a:buNone/>
            </a:pPr>
            <a:endParaRPr lang="en-US" altLang="en-US" sz="1800" dirty="0"/>
          </a:p>
          <a:p>
            <a:pPr lvl="1" algn="just">
              <a:buFont typeface="Wingdings" panose="05000000000000000000" pitchFamily="2" charset="2"/>
              <a:buNone/>
            </a:pPr>
            <a:r>
              <a:rPr lang="en-US" altLang="en-US" sz="1800" b="1" dirty="0"/>
              <a:t>The add() method takes part in the propagated transaction.  Any exception thrown from here lead to rollback of transaction at the place this method is called.</a:t>
            </a:r>
            <a:endParaRPr lang="en-GB" altLang="en-US" sz="1800" b="1" dirty="0"/>
          </a:p>
        </p:txBody>
      </p:sp>
    </p:spTree>
    <p:extLst>
      <p:ext uri="{BB962C8B-B14F-4D97-AF65-F5344CB8AC3E}">
        <p14:creationId xmlns:p14="http://schemas.microsoft.com/office/powerpoint/2010/main" val="40333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7200" dirty="0">
                <a:solidFill>
                  <a:srgbClr val="0070C0"/>
                </a:solidFill>
                <a:effectLst/>
              </a:rPr>
            </a:br>
            <a:br>
              <a:rPr lang="en-US" sz="7200" dirty="0">
                <a:solidFill>
                  <a:srgbClr val="0070C0"/>
                </a:solidFill>
              </a:rPr>
            </a:br>
            <a:r>
              <a:rPr lang="en-US" sz="4800" dirty="0">
                <a:solidFill>
                  <a:srgbClr val="0070C0"/>
                </a:solidFill>
              </a:rPr>
              <a:t>Module 8</a:t>
            </a:r>
            <a:br>
              <a:rPr lang="en-US" sz="7200" dirty="0">
                <a:solidFill>
                  <a:srgbClr val="0070C0"/>
                </a:solidFill>
              </a:rPr>
            </a:br>
            <a:endParaRPr lang="en-US" sz="7200" dirty="0">
              <a:solidFill>
                <a:srgbClr val="0070C0"/>
              </a:solidFill>
              <a:effectLst/>
            </a:endParaRPr>
          </a:p>
        </p:txBody>
      </p:sp>
      <p:sp>
        <p:nvSpPr>
          <p:cNvPr id="2" name="Text Placeholder 1">
            <a:extLst>
              <a:ext uri="{FF2B5EF4-FFF2-40B4-BE49-F238E27FC236}">
                <a16:creationId xmlns:a16="http://schemas.microsoft.com/office/drawing/2014/main" id="{6EB06DED-E9A2-41A7-B91F-7244A8050936}"/>
              </a:ext>
            </a:extLst>
          </p:cNvPr>
          <p:cNvSpPr>
            <a:spLocks noGrp="1"/>
          </p:cNvSpPr>
          <p:nvPr>
            <p:ph type="body" idx="1"/>
          </p:nvPr>
        </p:nvSpPr>
        <p:spPr/>
        <p:txBody>
          <a:bodyPr/>
          <a:lstStyle/>
          <a:p>
            <a:r>
              <a:rPr lang="en-US" dirty="0"/>
              <a:t>Spring 5: Spring MVC</a:t>
            </a:r>
          </a:p>
        </p:txBody>
      </p:sp>
      <p:pic>
        <p:nvPicPr>
          <p:cNvPr id="5" name="Picture 4">
            <a:extLst>
              <a:ext uri="{FF2B5EF4-FFF2-40B4-BE49-F238E27FC236}">
                <a16:creationId xmlns:a16="http://schemas.microsoft.com/office/drawing/2014/main" id="{84C9CB05-9A4F-4C9F-A8A4-620E7705F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92" y="1114986"/>
            <a:ext cx="3244919" cy="2488487"/>
          </a:xfrm>
          <a:prstGeom prst="rect">
            <a:avLst/>
          </a:prstGeom>
        </p:spPr>
      </p:pic>
      <p:pic>
        <p:nvPicPr>
          <p:cNvPr id="1026" name="Picture 2" descr="Image result for spring framework in java">
            <a:extLst>
              <a:ext uri="{FF2B5EF4-FFF2-40B4-BE49-F238E27FC236}">
                <a16:creationId xmlns:a16="http://schemas.microsoft.com/office/drawing/2014/main" id="{70FBE791-06B5-4C23-933B-479B3BD07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747" y="2556436"/>
            <a:ext cx="24574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67604</TotalTime>
  <Words>12461</Words>
  <Application>Microsoft Office PowerPoint</Application>
  <PresentationFormat>Widescreen</PresentationFormat>
  <Paragraphs>1935</Paragraphs>
  <Slides>127</Slides>
  <Notes>29</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127</vt:i4>
      </vt:variant>
    </vt:vector>
  </HeadingPairs>
  <TitlesOfParts>
    <vt:vector size="144" baseType="lpstr">
      <vt:lpstr>Arial</vt:lpstr>
      <vt:lpstr>Arial Narrow</vt:lpstr>
      <vt:lpstr>Arial Unicode MS</vt:lpstr>
      <vt:lpstr>Calibri</vt:lpstr>
      <vt:lpstr>Calibri Light</vt:lpstr>
      <vt:lpstr>Segoe UI</vt:lpstr>
      <vt:lpstr>Segoe UI Light</vt:lpstr>
      <vt:lpstr>Segoe UI Semibold</vt:lpstr>
      <vt:lpstr>Symbol</vt:lpstr>
      <vt:lpstr>Tahoma</vt:lpstr>
      <vt:lpstr>Times New Roman</vt:lpstr>
      <vt:lpstr>verdana</vt:lpstr>
      <vt:lpstr>Wingdings</vt:lpstr>
      <vt:lpstr>Wingdings 2</vt:lpstr>
      <vt:lpstr>Theme2</vt:lpstr>
      <vt:lpstr>1_Metro_Template_Light_16x9</vt:lpstr>
      <vt:lpstr>Core-17</vt:lpstr>
      <vt:lpstr>Spring 5 JEE Application Development</vt:lpstr>
      <vt:lpstr>  Module 1 </vt:lpstr>
      <vt:lpstr>Overview of Spring Framework</vt:lpstr>
      <vt:lpstr>Why Spring Framework?</vt:lpstr>
      <vt:lpstr>Spring Architecture</vt:lpstr>
      <vt:lpstr>Spring Jars and significance</vt:lpstr>
      <vt:lpstr>Spring Jars and significance</vt:lpstr>
      <vt:lpstr>Spring Jars and significance</vt:lpstr>
      <vt:lpstr>Spring 5: New Features</vt:lpstr>
      <vt:lpstr>IoC/DI in Spring</vt:lpstr>
      <vt:lpstr>Spring Container</vt:lpstr>
      <vt:lpstr>Spring Container</vt:lpstr>
      <vt:lpstr>The ApplicationContext</vt:lpstr>
      <vt:lpstr>  Module 2 </vt:lpstr>
      <vt:lpstr>Spring as Factory of Beans</vt:lpstr>
      <vt:lpstr>Bean Initialization</vt:lpstr>
      <vt:lpstr>Bean Initialization: Collection</vt:lpstr>
      <vt:lpstr>Bean Initialization: Collection</vt:lpstr>
      <vt:lpstr>Bean Scope: Singleton and Prototype</vt:lpstr>
      <vt:lpstr>Resource Injections</vt:lpstr>
      <vt:lpstr>Constructor Injection</vt:lpstr>
      <vt:lpstr>Setter Injection</vt:lpstr>
      <vt:lpstr>Annotations to declare beans</vt:lpstr>
      <vt:lpstr>Annotations to declare beans</vt:lpstr>
      <vt:lpstr>Bean Creation using Java Config</vt:lpstr>
      <vt:lpstr>  Module 3 </vt:lpstr>
      <vt:lpstr>Types of Auto-wiring</vt:lpstr>
      <vt:lpstr>Auto-wiring: XML Configuration</vt:lpstr>
      <vt:lpstr> </vt:lpstr>
      <vt:lpstr>Auto-wiring: Annotations</vt:lpstr>
      <vt:lpstr>Autowiring using @Resource</vt:lpstr>
      <vt:lpstr>Injecting Context reference in a bean</vt:lpstr>
      <vt:lpstr>  Module 4 </vt:lpstr>
      <vt:lpstr>Bean Construction and Destruction</vt:lpstr>
      <vt:lpstr>The InitializingBean, DisposableBean interface</vt:lpstr>
      <vt:lpstr>The @PostConstruct and @PreDestroy</vt:lpstr>
      <vt:lpstr>The @PostConstruct and @PreDestroy</vt:lpstr>
      <vt:lpstr>The Interface BeanFactoryPostProcessor</vt:lpstr>
      <vt:lpstr>The Interface BeanPostProcessor</vt:lpstr>
      <vt:lpstr>The InstantiationAwareBeanPostProcessor</vt:lpstr>
      <vt:lpstr>Bean Lifecycle</vt:lpstr>
      <vt:lpstr>  Module 5 </vt:lpstr>
      <vt:lpstr>Cross Cutting Concerns</vt:lpstr>
      <vt:lpstr>The AOP: Terminologies</vt:lpstr>
      <vt:lpstr>Manual Weaving</vt:lpstr>
      <vt:lpstr>Benefits of AOP</vt:lpstr>
      <vt:lpstr>Weaving techniques</vt:lpstr>
      <vt:lpstr>Weaving techniques</vt:lpstr>
      <vt:lpstr>Weaving techniques</vt:lpstr>
      <vt:lpstr>Join Points</vt:lpstr>
      <vt:lpstr>Advices</vt:lpstr>
      <vt:lpstr>Advices and Point Cuts using Annotations</vt:lpstr>
      <vt:lpstr>Ordering the Aspects</vt:lpstr>
      <vt:lpstr>Advice Type: Around</vt:lpstr>
      <vt:lpstr>Advice Type: Before</vt:lpstr>
      <vt:lpstr>Advice Type: AfterReturning</vt:lpstr>
      <vt:lpstr>Advice Type: AfterThrowing</vt:lpstr>
      <vt:lpstr>Advice Type: After</vt:lpstr>
      <vt:lpstr>Pointcuts</vt:lpstr>
      <vt:lpstr>Named Pointcuts</vt:lpstr>
      <vt:lpstr>  Module 6 </vt:lpstr>
      <vt:lpstr>Spring JDBC: A JDBC Wrapper</vt:lpstr>
      <vt:lpstr>Problems with JDBC</vt:lpstr>
      <vt:lpstr>Problems with JDBC</vt:lpstr>
      <vt:lpstr>Spring JDBC : Features</vt:lpstr>
      <vt:lpstr>Spring JDBC : Features</vt:lpstr>
      <vt:lpstr>Driver Manager and JDBC Template</vt:lpstr>
      <vt:lpstr>Using JDBCTemplate</vt:lpstr>
      <vt:lpstr>Using NamedParaJDBCTemplate</vt:lpstr>
      <vt:lpstr>Using RowMapper</vt:lpstr>
      <vt:lpstr>Using SimpleJDBCTemplate</vt:lpstr>
      <vt:lpstr>Using SimpleJDBCCall</vt:lpstr>
      <vt:lpstr>Spring ORM: Integration with Hibernate</vt:lpstr>
      <vt:lpstr>Configuring Hibernate in Spring</vt:lpstr>
      <vt:lpstr>Creating Dao</vt:lpstr>
      <vt:lpstr>Creating Dao (Contd...)</vt:lpstr>
      <vt:lpstr>Spring’s support</vt:lpstr>
      <vt:lpstr>Spring’s support</vt:lpstr>
      <vt:lpstr>Spring ORM-Integration with JPA</vt:lpstr>
      <vt:lpstr>Configuring JPA</vt:lpstr>
      <vt:lpstr>Creating DAO</vt:lpstr>
      <vt:lpstr>Creating DAO</vt:lpstr>
      <vt:lpstr>Spring’s support for JPA</vt:lpstr>
      <vt:lpstr>  Module 7 </vt:lpstr>
      <vt:lpstr>Transactions</vt:lpstr>
      <vt:lpstr>Safe Transactions</vt:lpstr>
      <vt:lpstr>Types of Transactions</vt:lpstr>
      <vt:lpstr>Types of Transactions</vt:lpstr>
      <vt:lpstr>Transaction Support in Spring</vt:lpstr>
      <vt:lpstr>Configuring Transaction Manager</vt:lpstr>
      <vt:lpstr>Programmatic Transaction Management</vt:lpstr>
      <vt:lpstr>Declarative Transaction Management</vt:lpstr>
      <vt:lpstr>Declarative Transaction Management</vt:lpstr>
      <vt:lpstr>Declarative Transactional Attributes</vt:lpstr>
      <vt:lpstr>Trasactional Attributes</vt:lpstr>
      <vt:lpstr>Trasactional Attributes</vt:lpstr>
      <vt:lpstr>Trasactional Attributes</vt:lpstr>
      <vt:lpstr>Declaring Transactions</vt:lpstr>
      <vt:lpstr>  Module 8 </vt:lpstr>
      <vt:lpstr>Why Spring MVC?</vt:lpstr>
      <vt:lpstr>Spring MVC architecture</vt:lpstr>
      <vt:lpstr>Role of a Web Layer and IOC</vt:lpstr>
      <vt:lpstr>MVC Components</vt:lpstr>
      <vt:lpstr>Spring MVC architecture</vt:lpstr>
      <vt:lpstr>MVC Processing Elements</vt:lpstr>
      <vt:lpstr>Lifecycle of framework</vt:lpstr>
      <vt:lpstr>Lifecycle of framework</vt:lpstr>
      <vt:lpstr>JAR Dependencies</vt:lpstr>
      <vt:lpstr>Loading Application Context</vt:lpstr>
      <vt:lpstr>Configuring DispatcherServlet</vt:lpstr>
      <vt:lpstr>Declaring other MVC components</vt:lpstr>
      <vt:lpstr>Mapping Handlers</vt:lpstr>
      <vt:lpstr>Handler Mappings</vt:lpstr>
      <vt:lpstr>Exception Resolvers</vt:lpstr>
      <vt:lpstr>Multi-action Controller</vt:lpstr>
      <vt:lpstr>View Hierarchy</vt:lpstr>
      <vt:lpstr>  Module 9 </vt:lpstr>
      <vt:lpstr>Overview of Spring Boot</vt:lpstr>
      <vt:lpstr>Spring Boot Components</vt:lpstr>
      <vt:lpstr>Spring Boot Components</vt:lpstr>
      <vt:lpstr>Spring Boot Annotations</vt:lpstr>
      <vt:lpstr>Spring Boot: Actuater</vt:lpstr>
      <vt:lpstr>Spring Boot: Actuator Endpoints</vt:lpstr>
      <vt:lpstr>Spring Boot: Actuator Endpoints</vt:lpstr>
      <vt:lpstr>Q &amp; A</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Makarand Bhoir</cp:lastModifiedBy>
  <cp:revision>857</cp:revision>
  <dcterms:created xsi:type="dcterms:W3CDTF">2012-08-29T12:19:06Z</dcterms:created>
  <dcterms:modified xsi:type="dcterms:W3CDTF">2024-05-23T01:25:59Z</dcterms:modified>
</cp:coreProperties>
</file>