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3" r:id="rId4"/>
    <p:sldId id="259" r:id="rId5"/>
    <p:sldId id="261" r:id="rId6"/>
    <p:sldId id="265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CA4-30C9-42CD-A033-DDA41373A481}" type="datetimeFigureOut">
              <a:rPr lang="en-IN" smtClean="0"/>
              <a:pPr/>
              <a:t>02-06-2019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17FC27E-9CC2-4EF3-9257-E2119AAE94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4092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CA4-30C9-42CD-A033-DDA41373A481}" type="datetimeFigureOut">
              <a:rPr lang="en-IN" smtClean="0"/>
              <a:pPr/>
              <a:t>02-06-2019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7FC27E-9CC2-4EF3-9257-E2119AAE94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5577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CA4-30C9-42CD-A033-DDA41373A481}" type="datetimeFigureOut">
              <a:rPr lang="en-IN" smtClean="0"/>
              <a:pPr/>
              <a:t>02-06-2019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7FC27E-9CC2-4EF3-9257-E2119AAE943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209763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CA4-30C9-42CD-A033-DDA41373A481}" type="datetimeFigureOut">
              <a:rPr lang="en-IN" smtClean="0"/>
              <a:pPr/>
              <a:t>02-06-2019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7FC27E-9CC2-4EF3-9257-E2119AAE94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46973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CA4-30C9-42CD-A033-DDA41373A481}" type="datetimeFigureOut">
              <a:rPr lang="en-IN" smtClean="0"/>
              <a:pPr/>
              <a:t>02-06-2019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7FC27E-9CC2-4EF3-9257-E2119AAE943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633406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CA4-30C9-42CD-A033-DDA41373A481}" type="datetimeFigureOut">
              <a:rPr lang="en-IN" smtClean="0"/>
              <a:pPr/>
              <a:t>02-06-2019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7FC27E-9CC2-4EF3-9257-E2119AAE94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98402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CA4-30C9-42CD-A033-DDA41373A481}" type="datetimeFigureOut">
              <a:rPr lang="en-IN" smtClean="0"/>
              <a:pPr/>
              <a:t>02-06-2019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FC27E-9CC2-4EF3-9257-E2119AAE94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87702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CA4-30C9-42CD-A033-DDA41373A481}" type="datetimeFigureOut">
              <a:rPr lang="en-IN" smtClean="0"/>
              <a:pPr/>
              <a:t>02-06-2019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FC27E-9CC2-4EF3-9257-E2119AAE94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4892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CA4-30C9-42CD-A033-DDA41373A481}" type="datetimeFigureOut">
              <a:rPr lang="en-IN" smtClean="0"/>
              <a:pPr/>
              <a:t>02-06-2019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FC27E-9CC2-4EF3-9257-E2119AAE94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6715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CA4-30C9-42CD-A033-DDA41373A481}" type="datetimeFigureOut">
              <a:rPr lang="en-IN" smtClean="0"/>
              <a:pPr/>
              <a:t>02-06-2019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7FC27E-9CC2-4EF3-9257-E2119AAE94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155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CA4-30C9-42CD-A033-DDA41373A481}" type="datetimeFigureOut">
              <a:rPr lang="en-IN" smtClean="0"/>
              <a:pPr/>
              <a:t>02-06-2019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7FC27E-9CC2-4EF3-9257-E2119AAE94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995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CA4-30C9-42CD-A033-DDA41373A481}" type="datetimeFigureOut">
              <a:rPr lang="en-IN" smtClean="0"/>
              <a:pPr/>
              <a:t>02-06-2019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7FC27E-9CC2-4EF3-9257-E2119AAE94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1686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CA4-30C9-42CD-A033-DDA41373A481}" type="datetimeFigureOut">
              <a:rPr lang="en-IN" smtClean="0"/>
              <a:pPr/>
              <a:t>02-06-2019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FC27E-9CC2-4EF3-9257-E2119AAE94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2437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CA4-30C9-42CD-A033-DDA41373A481}" type="datetimeFigureOut">
              <a:rPr lang="en-IN" smtClean="0"/>
              <a:pPr/>
              <a:t>02-06-2019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FC27E-9CC2-4EF3-9257-E2119AAE94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869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CA4-30C9-42CD-A033-DDA41373A481}" type="datetimeFigureOut">
              <a:rPr lang="en-IN" smtClean="0"/>
              <a:pPr/>
              <a:t>02-06-2019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FC27E-9CC2-4EF3-9257-E2119AAE94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371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CA4-30C9-42CD-A033-DDA41373A481}" type="datetimeFigureOut">
              <a:rPr lang="en-IN" smtClean="0"/>
              <a:pPr/>
              <a:t>02-06-2019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7FC27E-9CC2-4EF3-9257-E2119AAE94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6393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D1CA4-30C9-42CD-A033-DDA41373A481}" type="datetimeFigureOut">
              <a:rPr lang="en-IN" smtClean="0"/>
              <a:pPr/>
              <a:t>02-06-2019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17FC27E-9CC2-4EF3-9257-E2119AAE94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7237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5617" y="487025"/>
            <a:ext cx="968491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/>
              <a:t>Group 3</a:t>
            </a:r>
          </a:p>
          <a:p>
            <a:r>
              <a:rPr lang="en-IN" sz="6600" dirty="0" smtClean="0"/>
              <a:t>Electric Production</a:t>
            </a:r>
          </a:p>
          <a:p>
            <a:r>
              <a:rPr lang="en-IN" sz="9600" dirty="0" smtClean="0"/>
              <a:t>		              </a:t>
            </a:r>
            <a:r>
              <a:rPr lang="en-IN" sz="5400" dirty="0" smtClean="0"/>
              <a:t>-</a:t>
            </a:r>
            <a:r>
              <a:rPr lang="en-IN" sz="4000" dirty="0" err="1" smtClean="0"/>
              <a:t>Makarand</a:t>
            </a:r>
            <a:endParaRPr lang="en-IN" sz="4000" dirty="0" smtClean="0"/>
          </a:p>
          <a:p>
            <a:r>
              <a:rPr lang="en-IN" sz="4800" dirty="0" smtClean="0"/>
              <a:t>				                 </a:t>
            </a:r>
            <a:r>
              <a:rPr lang="en-IN" sz="6000" dirty="0" smtClean="0"/>
              <a:t>-</a:t>
            </a:r>
            <a:r>
              <a:rPr lang="en-IN" sz="4400" dirty="0" smtClean="0"/>
              <a:t>Rajesh</a:t>
            </a:r>
          </a:p>
          <a:p>
            <a:r>
              <a:rPr lang="en-IN" sz="4800" dirty="0" smtClean="0"/>
              <a:t>						 	 </a:t>
            </a:r>
            <a:r>
              <a:rPr lang="en-IN" sz="6000" dirty="0" smtClean="0"/>
              <a:t>-</a:t>
            </a:r>
            <a:r>
              <a:rPr lang="en-IN" sz="4000" dirty="0" err="1" smtClean="0"/>
              <a:t>Swetha</a:t>
            </a:r>
            <a:endParaRPr lang="en-IN" sz="4000" dirty="0" smtClean="0"/>
          </a:p>
          <a:p>
            <a:r>
              <a:rPr lang="en-IN" sz="4800" dirty="0" smtClean="0"/>
              <a:t>					         	 </a:t>
            </a:r>
            <a:r>
              <a:rPr lang="en-IN" sz="6000" dirty="0" smtClean="0"/>
              <a:t>-</a:t>
            </a:r>
            <a:r>
              <a:rPr lang="en-IN" sz="4000" dirty="0" smtClean="0"/>
              <a:t>Vishal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xmlns="" val="25531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44710" y="373487"/>
            <a:ext cx="927278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Motivation: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/>
          </a:p>
          <a:p>
            <a:endParaRPr lang="en-IN" dirty="0"/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 extinguish candle and energises fire - Nicholas </a:t>
            </a:r>
            <a:r>
              <a:rPr lang="en-I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Taleb</a:t>
            </a:r>
            <a:endParaRPr lang="en-IN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people fear 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uncertain, 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great people solve the 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377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5770" y="615799"/>
            <a:ext cx="7946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Data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124" y="1262130"/>
            <a:ext cx="1156522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                                                                   </a:t>
            </a:r>
          </a:p>
          <a:p>
            <a:pPr lv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www.valueline.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 electric utility is a company in the electric power industry (often a public utility) that engages in electricity generation and distribution of electricity for sale generally in a regulated market. The electrical utility industry is a major provider of energy in most countries.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 smtClean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given data is about Electric Utilities Production Index from 1939 to 2018.</a:t>
            </a:r>
            <a:b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 are IPG, DATE(YYYY-MM-DD)</a:t>
            </a:r>
            <a:b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IPG( Industrial Production Growth) provides the insight about present month Electric utilities Production Growth with respect to previous month.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3654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1222" y="592428"/>
            <a:ext cx="1089552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Data Pre-processing Steps:</a:t>
            </a:r>
          </a:p>
          <a:p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200" b="1" i="1" dirty="0" smtClean="0">
                <a:latin typeface="Times New Roman" pitchFamily="18" charset="0"/>
                <a:cs typeface="Times New Roman" pitchFamily="18" charset="0"/>
              </a:rPr>
              <a:t>Step 1: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In the given dataset, date column is of datatype=object. So,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parse_dates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= True is used to get the date as datatype =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datetime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and set as index using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index_col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200" b="1" i="1" dirty="0" smtClean="0">
                <a:latin typeface="Times New Roman" pitchFamily="18" charset="0"/>
                <a:cs typeface="Times New Roman" pitchFamily="18" charset="0"/>
              </a:rPr>
              <a:t>Step 2: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Null values are checked and we found no null values in data.</a:t>
            </a:r>
          </a:p>
          <a:p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200" b="1" i="1" dirty="0" smtClean="0">
                <a:latin typeface="Times New Roman" pitchFamily="18" charset="0"/>
                <a:cs typeface="Times New Roman" pitchFamily="18" charset="0"/>
              </a:rPr>
              <a:t>Step 3: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Cross tab of given dataset for year wise Industrial Production Growth Index is tabulated.</a:t>
            </a:r>
          </a:p>
          <a:p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398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567122"/>
            <a:ext cx="10515600" cy="536396"/>
          </a:xfrm>
        </p:spPr>
        <p:txBody>
          <a:bodyPr>
            <a:noAutofit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EDA: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29544" y="1537217"/>
            <a:ext cx="4726545" cy="214433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3954" y="1589468"/>
            <a:ext cx="5386027" cy="23725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4644" y="1162597"/>
            <a:ext cx="4095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Multiplicative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17401" y="1094005"/>
            <a:ext cx="1682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Plot: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0779" y="4686652"/>
            <a:ext cx="5357324" cy="18871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70171" y="4646193"/>
            <a:ext cx="5306096" cy="188839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12760" y="4235337"/>
            <a:ext cx="2115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trend 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25961" y="4197889"/>
            <a:ext cx="176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 </a:t>
            </a:r>
            <a:r>
              <a:rPr lang="en-IN" dirty="0" err="1"/>
              <a:t>S</a:t>
            </a:r>
            <a:r>
              <a:rPr lang="en-IN" dirty="0" err="1" smtClean="0"/>
              <a:t>easonalize</a:t>
            </a:r>
            <a:r>
              <a:rPr lang="en-IN" dirty="0" smtClean="0"/>
              <a:t> 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2737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1364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EDA Contd.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57" y="1463040"/>
            <a:ext cx="9836332" cy="509451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data plot from the previous slide shows us that the industrial growth has not been the same during 1939-2018.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From 1939-45 the US was an active member of World War II which adversely affected the IPG.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From 1945-75, the US was involved in many wars such as the Cold War, Korean War and the infamous Vietnam War which also did not allow the industrial sector to grow at a rapid pace.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you can see in the data plot, the plot has trend and seasonality and they appear to be multiplicative in nature.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9665" y="1358722"/>
            <a:ext cx="7946265" cy="54992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6980" y="566670"/>
            <a:ext cx="4134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Comparison: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277896" y="5877360"/>
            <a:ext cx="1416676" cy="20606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8335851" y="6304389"/>
            <a:ext cx="1416676" cy="20606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8236039" y="3348688"/>
            <a:ext cx="1416676" cy="20606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9652715" y="3625403"/>
            <a:ext cx="20670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Top Three Models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xmlns="" val="371971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</TotalTime>
  <Words>229</Words>
  <Application>Microsoft Office PowerPoint</Application>
  <PresentationFormat>Custom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Wisp</vt:lpstr>
      <vt:lpstr>Slide 1</vt:lpstr>
      <vt:lpstr>Slide 2</vt:lpstr>
      <vt:lpstr>Slide 3</vt:lpstr>
      <vt:lpstr>Slide 4</vt:lpstr>
      <vt:lpstr>EDA:</vt:lpstr>
      <vt:lpstr>EDA Contd.</vt:lpstr>
      <vt:lpstr>Slide 7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valiveti rajesh</dc:creator>
  <cp:lastModifiedBy>user</cp:lastModifiedBy>
  <cp:revision>16</cp:revision>
  <dcterms:created xsi:type="dcterms:W3CDTF">2019-05-30T09:54:29Z</dcterms:created>
  <dcterms:modified xsi:type="dcterms:W3CDTF">2019-06-02T06:13:04Z</dcterms:modified>
</cp:coreProperties>
</file>