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swald" charset="0"/>
      <p:regular r:id="rId15"/>
      <p:bold r:id="rId16"/>
    </p:embeddedFont>
    <p:embeddedFont>
      <p:font typeface="Average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0BBC8D2-D2CB-4072-B4E1-3045FF1FCE7E}">
  <a:tblStyle styleId="{A0BBC8D2-D2CB-4072-B4E1-3045FF1FC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0809fefe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0809fefe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0809fefe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0809fefe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1effc67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1effc67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1effc67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1effc67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1effc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1effc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0809fef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0809fef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0809fefe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0809fefe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695700"/>
            <a:ext cx="7801500" cy="13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666666"/>
                </a:highlight>
              </a:rPr>
              <a:t>Business Case Study - Loan</a:t>
            </a:r>
            <a:endParaRPr>
              <a:solidFill>
                <a:srgbClr val="FFFF00"/>
              </a:solidFill>
              <a:highlight>
                <a:srgbClr val="666666"/>
              </a:highlight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422250" y="2875000"/>
            <a:ext cx="20505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highlight>
                <a:srgbClr val="FF0E6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Lavina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Lokesh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Makarand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Shiva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60275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 PACK: Improper Loan Criteria 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443225" y="1180083"/>
          <a:ext cx="8257550" cy="2783325"/>
        </p:xfrm>
        <a:graphic>
          <a:graphicData uri="http://schemas.openxmlformats.org/drawingml/2006/table">
            <a:tbl>
              <a:tblPr>
                <a:noFill/>
                <a:tableStyleId>{A0BBC8D2-D2CB-4072-B4E1-3045FF1FCE7E}</a:tableStyleId>
              </a:tblPr>
              <a:tblGrid>
                <a:gridCol w="4128775"/>
                <a:gridCol w="4128775"/>
              </a:tblGrid>
              <a:tr h="51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Sub-Issues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</a:tr>
              <a:tr h="118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Strict age restriction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limitation shall be relaxed to allow a more flexible age limit.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107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Merit Of Institute restriction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Restriction on the standard of institute can be relaxed and more emphasis can be laid on the academic profile of the candidate.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52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 PACK: Tedious Bank Systems</a:t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867938" y="761550"/>
          <a:ext cx="7408125" cy="4133760"/>
        </p:xfrm>
        <a:graphic>
          <a:graphicData uri="http://schemas.openxmlformats.org/drawingml/2006/table">
            <a:tbl>
              <a:tblPr>
                <a:noFill/>
                <a:tableStyleId>{A0BBC8D2-D2CB-4072-B4E1-3045FF1FCE7E}</a:tableStyleId>
              </a:tblPr>
              <a:tblGrid>
                <a:gridCol w="3673075"/>
                <a:gridCol w="3735050"/>
              </a:tblGrid>
              <a:tr h="395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Sub-Issues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Recommendations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</a:tr>
              <a:tr h="124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Declining brand value of the bank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Multi-channel marketing.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Ex: TV commercials, magazine ad campaigns, using influencers on social media and newspaper ads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05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Legacy systems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technology that a financial services firm chooses can help make their portal more visually appealing, user friendly and help reduce strenuous paperwork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60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margin rate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bank can offer to cover more than the usual margin rate.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81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in NPAs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reduce NPAs and improve the standard of customers the bank can use a reward system.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banks/loan issuers profit through loans?	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9325" y="1073050"/>
            <a:ext cx="8520600" cy="3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Loan = Principal + Interest(usually CI)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Since the lenders take a risk on the borrower not repaying a loan, he charges a fee to offset his risk which is called interest.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Interest - The fee that the lender charges for the risk he takes on the loan.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720925" y="2990475"/>
            <a:ext cx="1561500" cy="49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Loans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775925" y="4275775"/>
            <a:ext cx="945000" cy="49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Secured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282425" y="4275775"/>
            <a:ext cx="1160400" cy="49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Unsecured</a:t>
            </a:r>
            <a:endParaRPr/>
          </a:p>
        </p:txBody>
      </p:sp>
      <p:cxnSp>
        <p:nvCxnSpPr>
          <p:cNvPr id="70" name="Google Shape;70;p14"/>
          <p:cNvCxnSpPr>
            <a:stCxn id="67" idx="2"/>
            <a:endCxn id="68" idx="0"/>
          </p:cNvCxnSpPr>
          <p:nvPr/>
        </p:nvCxnSpPr>
        <p:spPr>
          <a:xfrm rot="5400000">
            <a:off x="3480475" y="3254475"/>
            <a:ext cx="789300" cy="12531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1" name="Google Shape;71;p14"/>
          <p:cNvCxnSpPr>
            <a:stCxn id="67" idx="2"/>
            <a:endCxn id="69" idx="0"/>
          </p:cNvCxnSpPr>
          <p:nvPr/>
        </p:nvCxnSpPr>
        <p:spPr>
          <a:xfrm rot="-5400000" flipH="1">
            <a:off x="4787575" y="3200475"/>
            <a:ext cx="789300" cy="13611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Loans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4058550" y="1641450"/>
            <a:ext cx="1155300" cy="63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Loans</a:t>
            </a:r>
            <a:endParaRPr sz="2200"/>
          </a:p>
        </p:txBody>
      </p:sp>
      <p:sp>
        <p:nvSpPr>
          <p:cNvPr id="79" name="Google Shape;79;p15"/>
          <p:cNvSpPr/>
          <p:nvPr/>
        </p:nvSpPr>
        <p:spPr>
          <a:xfrm>
            <a:off x="501825" y="3772550"/>
            <a:ext cx="1085100" cy="51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loans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894863" y="3777650"/>
            <a:ext cx="1155300" cy="50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 advances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369050" y="3772550"/>
            <a:ext cx="1155300" cy="51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loans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861900" y="3777650"/>
            <a:ext cx="1085100" cy="50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Mortgage loans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293925" y="3777650"/>
            <a:ext cx="1069800" cy="50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equity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710650" y="3742400"/>
            <a:ext cx="1069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business loans</a:t>
            </a:r>
            <a:endParaRPr/>
          </a:p>
        </p:txBody>
      </p:sp>
      <p:cxnSp>
        <p:nvCxnSpPr>
          <p:cNvPr id="85" name="Google Shape;85;p15"/>
          <p:cNvCxnSpPr>
            <a:stCxn id="78" idx="2"/>
            <a:endCxn id="79" idx="0"/>
          </p:cNvCxnSpPr>
          <p:nvPr/>
        </p:nvCxnSpPr>
        <p:spPr>
          <a:xfrm rot="5400000">
            <a:off x="2094000" y="1230450"/>
            <a:ext cx="1492500" cy="35919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" name="Google Shape;86;p15"/>
          <p:cNvCxnSpPr>
            <a:stCxn id="78" idx="2"/>
            <a:endCxn id="84" idx="0"/>
          </p:cNvCxnSpPr>
          <p:nvPr/>
        </p:nvCxnSpPr>
        <p:spPr>
          <a:xfrm rot="-5400000" flipH="1">
            <a:off x="5709750" y="1206600"/>
            <a:ext cx="1462200" cy="36093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7" name="Google Shape;87;p15"/>
          <p:cNvCxnSpPr>
            <a:stCxn id="78" idx="2"/>
            <a:endCxn id="80" idx="0"/>
          </p:cNvCxnSpPr>
          <p:nvPr/>
        </p:nvCxnSpPr>
        <p:spPr>
          <a:xfrm rot="5400000">
            <a:off x="2805600" y="1947150"/>
            <a:ext cx="1497600" cy="2163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8" name="Google Shape;88;p15"/>
          <p:cNvCxnSpPr>
            <a:endCxn id="81" idx="0"/>
          </p:cNvCxnSpPr>
          <p:nvPr/>
        </p:nvCxnSpPr>
        <p:spPr>
          <a:xfrm rot="5400000">
            <a:off x="3718100" y="2843450"/>
            <a:ext cx="1157700" cy="700500"/>
          </a:xfrm>
          <a:prstGeom prst="bentConnector3">
            <a:avLst>
              <a:gd name="adj1" fmla="val 3704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5"/>
          <p:cNvCxnSpPr>
            <a:stCxn id="78" idx="2"/>
            <a:endCxn id="82" idx="0"/>
          </p:cNvCxnSpPr>
          <p:nvPr/>
        </p:nvCxnSpPr>
        <p:spPr>
          <a:xfrm rot="-5400000" flipH="1">
            <a:off x="4271550" y="2644800"/>
            <a:ext cx="1497600" cy="7683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" name="Google Shape;90;p15"/>
          <p:cNvCxnSpPr>
            <a:stCxn id="78" idx="2"/>
            <a:endCxn id="83" idx="0"/>
          </p:cNvCxnSpPr>
          <p:nvPr/>
        </p:nvCxnSpPr>
        <p:spPr>
          <a:xfrm rot="-5400000" flipH="1">
            <a:off x="4983750" y="1932600"/>
            <a:ext cx="1497600" cy="21927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5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 : Issue 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73850" y="2213950"/>
            <a:ext cx="953400" cy="1064100"/>
          </a:xfrm>
          <a:prstGeom prst="rect">
            <a:avLst/>
          </a:prstGeom>
          <a:solidFill>
            <a:schemeClr val="lt2"/>
          </a:solidFill>
          <a:ln w="9525" cap="flat" cmpd="tri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Improve loan customers from 5k to 7k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453650" y="1250650"/>
            <a:ext cx="1097400" cy="842700"/>
          </a:xfrm>
          <a:prstGeom prst="rect">
            <a:avLst/>
          </a:prstGeom>
          <a:solidFill>
            <a:schemeClr val="lt2"/>
          </a:solidFill>
          <a:ln w="9525" cap="flat" cmpd="tri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Customer Retention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453638" y="3256275"/>
            <a:ext cx="1097400" cy="842700"/>
          </a:xfrm>
          <a:prstGeom prst="rect">
            <a:avLst/>
          </a:prstGeom>
          <a:solidFill>
            <a:schemeClr val="lt2"/>
          </a:solidFill>
          <a:ln w="9525" cap="flat" cmpd="tri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Acquisition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766500" y="766600"/>
            <a:ext cx="10974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Competitors</a:t>
            </a:r>
            <a:endParaRPr sz="1200"/>
          </a:p>
        </p:txBody>
      </p:sp>
      <p:sp>
        <p:nvSpPr>
          <p:cNvPr id="106" name="Google Shape;106;p17"/>
          <p:cNvSpPr/>
          <p:nvPr/>
        </p:nvSpPr>
        <p:spPr>
          <a:xfrm>
            <a:off x="4766500" y="1562763"/>
            <a:ext cx="10974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 Satisfaction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4766500" y="2942200"/>
            <a:ext cx="10974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Bank Systems</a:t>
            </a:r>
            <a:endParaRPr sz="1200"/>
          </a:p>
        </p:txBody>
      </p:sp>
      <p:sp>
        <p:nvSpPr>
          <p:cNvPr id="108" name="Google Shape;108;p17"/>
          <p:cNvSpPr/>
          <p:nvPr/>
        </p:nvSpPr>
        <p:spPr>
          <a:xfrm>
            <a:off x="4766500" y="4401275"/>
            <a:ext cx="1097400" cy="58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Criteria for Loans</a:t>
            </a:r>
            <a:endParaRPr sz="1200"/>
          </a:p>
        </p:txBody>
      </p:sp>
      <p:cxnSp>
        <p:nvCxnSpPr>
          <p:cNvPr id="109" name="Google Shape;109;p17"/>
          <p:cNvCxnSpPr>
            <a:stCxn id="102" idx="3"/>
            <a:endCxn id="103" idx="1"/>
          </p:cNvCxnSpPr>
          <p:nvPr/>
        </p:nvCxnSpPr>
        <p:spPr>
          <a:xfrm rot="10800000" flipH="1">
            <a:off x="1527250" y="1672000"/>
            <a:ext cx="926400" cy="1074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7"/>
          <p:cNvCxnSpPr>
            <a:stCxn id="102" idx="3"/>
            <a:endCxn id="104" idx="1"/>
          </p:cNvCxnSpPr>
          <p:nvPr/>
        </p:nvCxnSpPr>
        <p:spPr>
          <a:xfrm>
            <a:off x="1527250" y="2746000"/>
            <a:ext cx="926400" cy="931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1" name="Google Shape;111;p17"/>
          <p:cNvCxnSpPr>
            <a:stCxn id="103" idx="3"/>
            <a:endCxn id="105" idx="1"/>
          </p:cNvCxnSpPr>
          <p:nvPr/>
        </p:nvCxnSpPr>
        <p:spPr>
          <a:xfrm rot="10800000" flipH="1">
            <a:off x="3551050" y="1053100"/>
            <a:ext cx="1215600" cy="6189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" name="Google Shape;112;p17"/>
          <p:cNvCxnSpPr>
            <a:stCxn id="103" idx="3"/>
            <a:endCxn id="106" idx="1"/>
          </p:cNvCxnSpPr>
          <p:nvPr/>
        </p:nvCxnSpPr>
        <p:spPr>
          <a:xfrm>
            <a:off x="3551050" y="1672000"/>
            <a:ext cx="1215600" cy="1770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" name="Google Shape;113;p17"/>
          <p:cNvCxnSpPr>
            <a:stCxn id="104" idx="3"/>
            <a:endCxn id="107" idx="1"/>
          </p:cNvCxnSpPr>
          <p:nvPr/>
        </p:nvCxnSpPr>
        <p:spPr>
          <a:xfrm rot="10800000" flipH="1">
            <a:off x="3551038" y="3228525"/>
            <a:ext cx="1215600" cy="4491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" name="Google Shape;114;p17"/>
          <p:cNvCxnSpPr>
            <a:stCxn id="104" idx="3"/>
            <a:endCxn id="108" idx="1"/>
          </p:cNvCxnSpPr>
          <p:nvPr/>
        </p:nvCxnSpPr>
        <p:spPr>
          <a:xfrm>
            <a:off x="3551038" y="3677625"/>
            <a:ext cx="1215600" cy="10179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5" name="Google Shape;115;p17"/>
          <p:cNvSpPr/>
          <p:nvPr/>
        </p:nvSpPr>
        <p:spPr>
          <a:xfrm>
            <a:off x="6549075" y="230750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Relocation Procedure</a:t>
            </a:r>
            <a:endParaRPr sz="1200"/>
          </a:p>
        </p:txBody>
      </p:sp>
      <p:sp>
        <p:nvSpPr>
          <p:cNvPr id="116" name="Google Shape;116;p17"/>
          <p:cNvSpPr/>
          <p:nvPr/>
        </p:nvSpPr>
        <p:spPr>
          <a:xfrm>
            <a:off x="6549075" y="630563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Variable Interest Rate</a:t>
            </a:r>
            <a:endParaRPr sz="1200"/>
          </a:p>
        </p:txBody>
      </p:sp>
      <p:sp>
        <p:nvSpPr>
          <p:cNvPr id="117" name="Google Shape;117;p17"/>
          <p:cNvSpPr/>
          <p:nvPr/>
        </p:nvSpPr>
        <p:spPr>
          <a:xfrm>
            <a:off x="6549075" y="2412438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Legacy Systems</a:t>
            </a:r>
            <a:endParaRPr sz="1200"/>
          </a:p>
        </p:txBody>
      </p:sp>
      <p:sp>
        <p:nvSpPr>
          <p:cNvPr id="118" name="Google Shape;118;p17"/>
          <p:cNvSpPr/>
          <p:nvPr/>
        </p:nvSpPr>
        <p:spPr>
          <a:xfrm>
            <a:off x="6549075" y="1934825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 Loyalty Programs</a:t>
            </a:r>
            <a:endParaRPr sz="1200"/>
          </a:p>
        </p:txBody>
      </p:sp>
      <p:sp>
        <p:nvSpPr>
          <p:cNvPr id="119" name="Google Shape;119;p17"/>
          <p:cNvSpPr/>
          <p:nvPr/>
        </p:nvSpPr>
        <p:spPr>
          <a:xfrm>
            <a:off x="6549075" y="1521513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Client-Customer Interaction</a:t>
            </a:r>
            <a:endParaRPr sz="1200"/>
          </a:p>
        </p:txBody>
      </p:sp>
      <p:cxnSp>
        <p:nvCxnSpPr>
          <p:cNvPr id="120" name="Google Shape;120;p17"/>
          <p:cNvCxnSpPr>
            <a:stCxn id="105" idx="3"/>
            <a:endCxn id="115" idx="1"/>
          </p:cNvCxnSpPr>
          <p:nvPr/>
        </p:nvCxnSpPr>
        <p:spPr>
          <a:xfrm rot="10800000" flipH="1">
            <a:off x="5863900" y="396250"/>
            <a:ext cx="685200" cy="6567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1" name="Google Shape;121;p17"/>
          <p:cNvCxnSpPr>
            <a:stCxn id="105" idx="3"/>
            <a:endCxn id="116" idx="1"/>
          </p:cNvCxnSpPr>
          <p:nvPr/>
        </p:nvCxnSpPr>
        <p:spPr>
          <a:xfrm rot="10800000" flipH="1">
            <a:off x="5863900" y="796150"/>
            <a:ext cx="685200" cy="2568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p17"/>
          <p:cNvCxnSpPr>
            <a:stCxn id="106" idx="3"/>
            <a:endCxn id="119" idx="1"/>
          </p:cNvCxnSpPr>
          <p:nvPr/>
        </p:nvCxnSpPr>
        <p:spPr>
          <a:xfrm rot="10800000" flipH="1">
            <a:off x="5863900" y="1687113"/>
            <a:ext cx="685200" cy="1620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7"/>
          <p:cNvCxnSpPr>
            <a:stCxn id="106" idx="3"/>
            <a:endCxn id="118" idx="1"/>
          </p:cNvCxnSpPr>
          <p:nvPr/>
        </p:nvCxnSpPr>
        <p:spPr>
          <a:xfrm>
            <a:off x="5863900" y="1849113"/>
            <a:ext cx="685200" cy="2514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4" name="Google Shape;124;p17"/>
          <p:cNvSpPr/>
          <p:nvPr/>
        </p:nvSpPr>
        <p:spPr>
          <a:xfrm>
            <a:off x="6549063" y="2866225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Margin Rate</a:t>
            </a:r>
            <a:endParaRPr sz="1200"/>
          </a:p>
        </p:txBody>
      </p:sp>
      <p:sp>
        <p:nvSpPr>
          <p:cNvPr id="125" name="Google Shape;125;p17"/>
          <p:cNvSpPr/>
          <p:nvPr/>
        </p:nvSpPr>
        <p:spPr>
          <a:xfrm>
            <a:off x="6549075" y="4681475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Merit Of Institute</a:t>
            </a:r>
            <a:endParaRPr sz="1200"/>
          </a:p>
        </p:txBody>
      </p:sp>
      <p:sp>
        <p:nvSpPr>
          <p:cNvPr id="126" name="Google Shape;126;p17"/>
          <p:cNvSpPr/>
          <p:nvPr/>
        </p:nvSpPr>
        <p:spPr>
          <a:xfrm>
            <a:off x="6549075" y="4233950"/>
            <a:ext cx="1663800" cy="3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 Restriction</a:t>
            </a:r>
            <a:endParaRPr sz="1200"/>
          </a:p>
        </p:txBody>
      </p:sp>
      <p:sp>
        <p:nvSpPr>
          <p:cNvPr id="127" name="Google Shape;127;p17"/>
          <p:cNvSpPr/>
          <p:nvPr/>
        </p:nvSpPr>
        <p:spPr>
          <a:xfrm>
            <a:off x="6549075" y="3742625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Increase in NPAs</a:t>
            </a:r>
            <a:endParaRPr sz="1200"/>
          </a:p>
        </p:txBody>
      </p:sp>
      <p:cxnSp>
        <p:nvCxnSpPr>
          <p:cNvPr id="128" name="Google Shape;128;p17"/>
          <p:cNvCxnSpPr>
            <a:stCxn id="107" idx="3"/>
            <a:endCxn id="117" idx="1"/>
          </p:cNvCxnSpPr>
          <p:nvPr/>
        </p:nvCxnSpPr>
        <p:spPr>
          <a:xfrm rot="10800000" flipH="1">
            <a:off x="5863900" y="2578150"/>
            <a:ext cx="685200" cy="6504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" name="Google Shape;129;p17"/>
          <p:cNvCxnSpPr>
            <a:stCxn id="107" idx="3"/>
            <a:endCxn id="124" idx="1"/>
          </p:cNvCxnSpPr>
          <p:nvPr/>
        </p:nvCxnSpPr>
        <p:spPr>
          <a:xfrm rot="10800000" flipH="1">
            <a:off x="5863900" y="3031750"/>
            <a:ext cx="685200" cy="1968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" name="Google Shape;130;p17"/>
          <p:cNvCxnSpPr>
            <a:stCxn id="107" idx="3"/>
            <a:endCxn id="127" idx="1"/>
          </p:cNvCxnSpPr>
          <p:nvPr/>
        </p:nvCxnSpPr>
        <p:spPr>
          <a:xfrm>
            <a:off x="5863900" y="3228550"/>
            <a:ext cx="685200" cy="6798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" name="Google Shape;131;p17"/>
          <p:cNvCxnSpPr>
            <a:stCxn id="108" idx="3"/>
            <a:endCxn id="126" idx="1"/>
          </p:cNvCxnSpPr>
          <p:nvPr/>
        </p:nvCxnSpPr>
        <p:spPr>
          <a:xfrm rot="10800000" flipH="1">
            <a:off x="5863900" y="4384775"/>
            <a:ext cx="685200" cy="3108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2" name="Google Shape;132;p17"/>
          <p:cNvCxnSpPr>
            <a:stCxn id="108" idx="3"/>
            <a:endCxn id="125" idx="1"/>
          </p:cNvCxnSpPr>
          <p:nvPr/>
        </p:nvCxnSpPr>
        <p:spPr>
          <a:xfrm>
            <a:off x="5863900" y="4695575"/>
            <a:ext cx="685200" cy="1515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3" name="Google Shape;133;p17"/>
          <p:cNvSpPr/>
          <p:nvPr/>
        </p:nvSpPr>
        <p:spPr>
          <a:xfrm>
            <a:off x="6549075" y="3319988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Brand Value</a:t>
            </a:r>
            <a:endParaRPr sz="1200"/>
          </a:p>
        </p:txBody>
      </p:sp>
      <p:cxnSp>
        <p:nvCxnSpPr>
          <p:cNvPr id="134" name="Google Shape;134;p17"/>
          <p:cNvCxnSpPr>
            <a:stCxn id="107" idx="3"/>
            <a:endCxn id="133" idx="1"/>
          </p:cNvCxnSpPr>
          <p:nvPr/>
        </p:nvCxnSpPr>
        <p:spPr>
          <a:xfrm>
            <a:off x="5863900" y="3228550"/>
            <a:ext cx="685200" cy="2571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5" name="Google Shape;135;p17"/>
          <p:cNvSpPr/>
          <p:nvPr/>
        </p:nvSpPr>
        <p:spPr>
          <a:xfrm>
            <a:off x="6549075" y="1030388"/>
            <a:ext cx="1663800" cy="3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Moratorium period</a:t>
            </a:r>
            <a:endParaRPr sz="1200"/>
          </a:p>
        </p:txBody>
      </p:sp>
      <p:cxnSp>
        <p:nvCxnSpPr>
          <p:cNvPr id="136" name="Google Shape;136;p17"/>
          <p:cNvCxnSpPr>
            <a:stCxn id="105" idx="3"/>
            <a:endCxn id="135" idx="1"/>
          </p:cNvCxnSpPr>
          <p:nvPr/>
        </p:nvCxnSpPr>
        <p:spPr>
          <a:xfrm>
            <a:off x="5863900" y="1052950"/>
            <a:ext cx="685200" cy="1431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3874175"/>
            <a:ext cx="8520600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9900"/>
                </a:solidFill>
              </a:rPr>
              <a:t>A small business loan issuer wants to improve the acquisition of customers </a:t>
            </a:r>
            <a:r>
              <a:rPr lang="en" sz="2500" b="1" dirty="0" smtClean="0">
                <a:solidFill>
                  <a:srgbClr val="FF9900"/>
                </a:solidFill>
              </a:rPr>
              <a:t>to his personal loan scheme from his current </a:t>
            </a:r>
            <a:r>
              <a:rPr lang="en" sz="2500" b="1" dirty="0">
                <a:solidFill>
                  <a:srgbClr val="FF9900"/>
                </a:solidFill>
              </a:rPr>
              <a:t>5000 </a:t>
            </a:r>
            <a:r>
              <a:rPr lang="en" sz="2500" b="1" dirty="0" smtClean="0">
                <a:solidFill>
                  <a:srgbClr val="FF9900"/>
                </a:solidFill>
              </a:rPr>
              <a:t>customer base.</a:t>
            </a:r>
            <a:endParaRPr sz="13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99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669950" y="331375"/>
            <a:ext cx="58041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311700" y="37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 PACK: Competition</a:t>
            </a:r>
            <a:endParaRPr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952500" y="1442825"/>
          <a:ext cx="7456850" cy="2163650"/>
        </p:xfrm>
        <a:graphic>
          <a:graphicData uri="http://schemas.openxmlformats.org/drawingml/2006/table">
            <a:tbl>
              <a:tblPr>
                <a:noFill/>
                <a:tableStyleId>{A0BBC8D2-D2CB-4072-B4E1-3045FF1FCE7E}</a:tableStyleId>
              </a:tblPr>
              <a:tblGrid>
                <a:gridCol w="3728425"/>
                <a:gridCol w="3728425"/>
              </a:tblGrid>
              <a:tr h="4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Sub-Issues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</a:tr>
              <a:tr h="54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Tedious relocation procedure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Reduce/remove paper work and go digital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119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interest rates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 existing customers to update to lower interest rates offered to new customers by paying a nominal fee.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19"/>
          <p:cNvGraphicFramePr/>
          <p:nvPr/>
        </p:nvGraphicFramePr>
        <p:xfrm>
          <a:off x="952500" y="3320150"/>
          <a:ext cx="7456850" cy="772750"/>
        </p:xfrm>
        <a:graphic>
          <a:graphicData uri="http://schemas.openxmlformats.org/drawingml/2006/table">
            <a:tbl>
              <a:tblPr>
                <a:noFill/>
                <a:tableStyleId>{A0BBC8D2-D2CB-4072-B4E1-3045FF1FCE7E}</a:tableStyleId>
              </a:tblPr>
              <a:tblGrid>
                <a:gridCol w="3728425"/>
                <a:gridCol w="3728425"/>
              </a:tblGrid>
              <a:tr h="77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Moratorium period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the moratorium period to reduce financial stress on customers.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11700" y="37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 PACK: Customer Satisfaction</a:t>
            </a:r>
            <a:endParaRPr/>
          </a:p>
        </p:txBody>
      </p:sp>
      <p:graphicFrame>
        <p:nvGraphicFramePr>
          <p:cNvPr id="153" name="Google Shape;153;p20"/>
          <p:cNvGraphicFramePr/>
          <p:nvPr/>
        </p:nvGraphicFramePr>
        <p:xfrm>
          <a:off x="952500" y="1302300"/>
          <a:ext cx="7239000" cy="3739840"/>
        </p:xfrm>
        <a:graphic>
          <a:graphicData uri="http://schemas.openxmlformats.org/drawingml/2006/table">
            <a:tbl>
              <a:tblPr>
                <a:noFill/>
                <a:tableStyleId>{A0BBC8D2-D2CB-4072-B4E1-3045FF1FCE7E}</a:tableStyleId>
              </a:tblPr>
              <a:tblGrid>
                <a:gridCol w="3619500"/>
                <a:gridCol w="3619500"/>
              </a:tblGrid>
              <a:tr h="4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Sub-Issues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</a:tr>
              <a:tr h="118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Poor client-customer interaction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Initiate a reward system for customers who provide feedback on employee services. The feedback can be used to better train staff.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166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Absence of customer loyalty programs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 one-time promotions to loyal customers.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Ex: Coupons and discounts on purchases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 VIP programs with customisable restaurant/mall premium membership cards.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1293600" y="476250"/>
            <a:ext cx="6556800" cy="419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u="sng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428</Words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Oswald</vt:lpstr>
      <vt:lpstr>Average</vt:lpstr>
      <vt:lpstr>Slate</vt:lpstr>
      <vt:lpstr>Business Case Study - Loan</vt:lpstr>
      <vt:lpstr>How do banks/loan issuers profit through loans? </vt:lpstr>
      <vt:lpstr>Types of Loans</vt:lpstr>
      <vt:lpstr>Understanding the problem : Issue Tree </vt:lpstr>
      <vt:lpstr>A small business loan issuer wants to improve the acquisition of customers to his personal loan scheme from his current 5000 customer base. </vt:lpstr>
      <vt:lpstr>Slide 6</vt:lpstr>
      <vt:lpstr>GHOST PACK: Competition</vt:lpstr>
      <vt:lpstr>GHOST PACK: Customer Satisfaction</vt:lpstr>
      <vt:lpstr>Slide 9</vt:lpstr>
      <vt:lpstr>GHOST PACK: Improper Loan Criteria </vt:lpstr>
      <vt:lpstr>GHOST PACK: Tedious Bank Systems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Study - Loan</dc:title>
  <cp:lastModifiedBy>user</cp:lastModifiedBy>
  <cp:revision>3</cp:revision>
  <dcterms:modified xsi:type="dcterms:W3CDTF">2019-06-14T14:05:20Z</dcterms:modified>
</cp:coreProperties>
</file>