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57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306" r:id="rId12"/>
    <p:sldId id="272" r:id="rId13"/>
    <p:sldId id="273" r:id="rId14"/>
    <p:sldId id="270" r:id="rId15"/>
    <p:sldId id="271" r:id="rId16"/>
    <p:sldId id="274" r:id="rId17"/>
    <p:sldId id="275" r:id="rId18"/>
    <p:sldId id="276" r:id="rId19"/>
    <p:sldId id="266" r:id="rId20"/>
    <p:sldId id="267" r:id="rId21"/>
    <p:sldId id="277" r:id="rId22"/>
    <p:sldId id="278" r:id="rId23"/>
    <p:sldId id="285" r:id="rId24"/>
    <p:sldId id="268" r:id="rId25"/>
    <p:sldId id="289" r:id="rId26"/>
    <p:sldId id="288" r:id="rId27"/>
    <p:sldId id="290" r:id="rId28"/>
    <p:sldId id="291" r:id="rId29"/>
    <p:sldId id="293" r:id="rId30"/>
    <p:sldId id="292" r:id="rId31"/>
    <p:sldId id="295" r:id="rId32"/>
    <p:sldId id="287" r:id="rId33"/>
    <p:sldId id="286" r:id="rId34"/>
    <p:sldId id="280" r:id="rId35"/>
    <p:sldId id="282" r:id="rId36"/>
    <p:sldId id="305" r:id="rId37"/>
    <p:sldId id="279" r:id="rId38"/>
    <p:sldId id="296" r:id="rId39"/>
    <p:sldId id="297" r:id="rId40"/>
    <p:sldId id="298" r:id="rId41"/>
    <p:sldId id="299" r:id="rId42"/>
    <p:sldId id="301" r:id="rId43"/>
    <p:sldId id="302" r:id="rId44"/>
    <p:sldId id="269" r:id="rId45"/>
    <p:sldId id="304" r:id="rId46"/>
    <p:sldId id="308" r:id="rId47"/>
    <p:sldId id="309" r:id="rId48"/>
    <p:sldId id="303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354" autoAdjust="0"/>
    <p:restoredTop sz="94721" autoAdjust="0"/>
  </p:normalViewPr>
  <p:slideViewPr>
    <p:cSldViewPr>
      <p:cViewPr varScale="1">
        <p:scale>
          <a:sx n="83" d="100"/>
          <a:sy n="83" d="100"/>
        </p:scale>
        <p:origin x="-2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6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24.xml"/><Relationship Id="rId18" Type="http://schemas.openxmlformats.org/officeDocument/2006/relationships/slide" Target="slide38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12" Type="http://schemas.openxmlformats.org/officeDocument/2006/relationships/slide" Target="slide20.xml"/><Relationship Id="rId17" Type="http://schemas.openxmlformats.org/officeDocument/2006/relationships/slide" Target="slide32.xml"/><Relationship Id="rId2" Type="http://schemas.openxmlformats.org/officeDocument/2006/relationships/slide" Target="slide3.xml"/><Relationship Id="rId16" Type="http://schemas.openxmlformats.org/officeDocument/2006/relationships/slide" Target="slide45.xml"/><Relationship Id="rId20" Type="http://schemas.openxmlformats.org/officeDocument/2006/relationships/slide" Target="slide4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14.xml"/><Relationship Id="rId5" Type="http://schemas.openxmlformats.org/officeDocument/2006/relationships/slide" Target="slide9.xml"/><Relationship Id="rId15" Type="http://schemas.openxmlformats.org/officeDocument/2006/relationships/slide" Target="slide29.xml"/><Relationship Id="rId10" Type="http://schemas.openxmlformats.org/officeDocument/2006/relationships/slide" Target="slide16.xml"/><Relationship Id="rId19" Type="http://schemas.openxmlformats.org/officeDocument/2006/relationships/slide" Target="slide41.xml"/><Relationship Id="rId4" Type="http://schemas.openxmlformats.org/officeDocument/2006/relationships/slide" Target="slide6.xml"/><Relationship Id="rId9" Type="http://schemas.openxmlformats.org/officeDocument/2006/relationships/slide" Target="slide23.xml"/><Relationship Id="rId14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vblog.ru/archives/519" TargetMode="External"/><Relationship Id="rId2" Type="http://schemas.openxmlformats.org/officeDocument/2006/relationships/hyperlink" Target="http://metani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D:\Rabot\Разаработки\C#\Рисунки\Выпадающий список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28604"/>
            <a:ext cx="4857785" cy="3643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285720" y="5214950"/>
            <a:ext cx="86439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b="1" dirty="0" smtClean="0">
                <a:solidFill>
                  <a:srgbClr val="0000CC"/>
                </a:solidFill>
                <a:latin typeface="Garamond" pitchFamily="18" charset="0"/>
                <a:cs typeface="Times New Roman" pitchFamily="18" charset="0"/>
              </a:rPr>
              <a:t>Презентация к факультативному курсу по информатике</a:t>
            </a:r>
          </a:p>
          <a:p>
            <a:pPr algn="r"/>
            <a:r>
              <a:rPr lang="ru-RU" sz="2400" b="1" dirty="0" smtClean="0">
                <a:solidFill>
                  <a:srgbClr val="0000CC"/>
                </a:solidFill>
                <a:latin typeface="Garamond" pitchFamily="18" charset="0"/>
                <a:cs typeface="Times New Roman" pitchFamily="18" charset="0"/>
              </a:rPr>
              <a:t>11 класс</a:t>
            </a:r>
          </a:p>
          <a:p>
            <a:pPr algn="r"/>
            <a:r>
              <a:rPr lang="ru-RU" b="1" dirty="0" smtClean="0">
                <a:solidFill>
                  <a:srgbClr val="0000CC"/>
                </a:solidFill>
                <a:latin typeface="Garamond" pitchFamily="18" charset="0"/>
                <a:cs typeface="Times New Roman" pitchFamily="18" charset="0"/>
              </a:rPr>
              <a:t>Автор: Юдин Андрей Борисович</a:t>
            </a:r>
          </a:p>
          <a:p>
            <a:pPr algn="r"/>
            <a:r>
              <a:rPr lang="ru-RU" b="1" dirty="0" smtClean="0">
                <a:solidFill>
                  <a:srgbClr val="0000CC"/>
                </a:solidFill>
                <a:latin typeface="Garamond" pitchFamily="18" charset="0"/>
                <a:cs typeface="Times New Roman" pitchFamily="18" charset="0"/>
              </a:rPr>
              <a:t>МКОУ </a:t>
            </a:r>
            <a:r>
              <a:rPr lang="ru-RU" b="1" dirty="0" err="1" smtClean="0">
                <a:solidFill>
                  <a:srgbClr val="0000CC"/>
                </a:solidFill>
                <a:latin typeface="Garamond" pitchFamily="18" charset="0"/>
                <a:cs typeface="Times New Roman" pitchFamily="18" charset="0"/>
              </a:rPr>
              <a:t>Плесская</a:t>
            </a:r>
            <a:r>
              <a:rPr lang="ru-RU" b="1" dirty="0" smtClean="0">
                <a:solidFill>
                  <a:srgbClr val="0000CC"/>
                </a:solidFill>
                <a:latin typeface="Garamond" pitchFamily="18" charset="0"/>
                <a:cs typeface="Times New Roman" pitchFamily="18" charset="0"/>
              </a:rPr>
              <a:t> СОШ</a:t>
            </a:r>
            <a:endParaRPr lang="ru-RU" b="1" dirty="0">
              <a:solidFill>
                <a:srgbClr val="0000CC"/>
              </a:solidFill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075629"/>
            <a:ext cx="9144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eorgia" pitchFamily="18" charset="0"/>
                <a:cs typeface="Courier New" pitchFamily="49" charset="0"/>
              </a:rPr>
              <a:t>Краткий справочник по</a:t>
            </a:r>
          </a:p>
          <a:p>
            <a:pPr algn="ctr"/>
            <a:r>
              <a:rPr lang="ru-RU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eorgia" pitchFamily="18" charset="0"/>
                <a:cs typeface="Courier New" pitchFamily="49" charset="0"/>
              </a:rPr>
              <a:t>С</a:t>
            </a:r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eorgia" pitchFamily="18" charset="0"/>
                <a:cs typeface="Courier New" pitchFamily="49" charset="0"/>
              </a:rPr>
              <a:t>#</a:t>
            </a:r>
            <a:endParaRPr lang="ru-RU" sz="8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Georgia" pitchFamily="18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845" y="142852"/>
            <a:ext cx="3857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00FF"/>
                </a:solidFill>
                <a:latin typeface="Garamond" pitchFamily="18" charset="0"/>
                <a:cs typeface="Times New Roman" pitchFamily="18" charset="0"/>
              </a:rPr>
              <a:t>Версия для </a:t>
            </a:r>
            <a:r>
              <a:rPr lang="en-US" sz="2000" b="1" dirty="0" smtClean="0">
                <a:solidFill>
                  <a:srgbClr val="0000FF"/>
                </a:solidFill>
                <a:latin typeface="Garamond" pitchFamily="18" charset="0"/>
                <a:cs typeface="Times New Roman" pitchFamily="18" charset="0"/>
              </a:rPr>
              <a:t>Microsoft Visual C#</a:t>
            </a:r>
            <a:r>
              <a:rPr lang="ru-RU" sz="2000" b="1" dirty="0" smtClean="0">
                <a:solidFill>
                  <a:srgbClr val="0000FF"/>
                </a:solidFill>
                <a:latin typeface="Garamond" pitchFamily="18" charset="0"/>
                <a:cs typeface="Times New Roman" pitchFamily="18" charset="0"/>
              </a:rPr>
              <a:t> </a:t>
            </a:r>
            <a:endParaRPr lang="ru-RU" sz="1600" dirty="0">
              <a:solidFill>
                <a:srgbClr val="0000FF"/>
              </a:solidFill>
            </a:endParaRPr>
          </a:p>
        </p:txBody>
      </p:sp>
      <p:pic>
        <p:nvPicPr>
          <p:cNvPr id="4098" name="Picture 2" descr="http://priler.com/media/uploads/images/Articles/some_folder/d294bb084e26fde5d017b7a1f51cf33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428736" cy="1428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9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28586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Console.WriteLine("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Для завершения нажми 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ENTER</a:t>
            </a:r>
            <a:r>
              <a:rPr lang="it-IT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");</a:t>
            </a:r>
            <a:endParaRPr lang="ru-RU" sz="2400" b="1" dirty="0" smtClean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Работа с консолью и класс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Console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500430" y="2071678"/>
            <a:ext cx="3792554" cy="1357322"/>
          </a:xfrm>
          <a:prstGeom prst="wedgeRoundRectCallout">
            <a:avLst>
              <a:gd name="adj1" fmla="val -76341"/>
              <a:gd name="adj2" fmla="val -509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 конце программы, ждем пока не нажата клавиша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ENTER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714752"/>
            <a:ext cx="9144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it-IT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Console.WriteLine(</a:t>
            </a:r>
            <a:r>
              <a:rPr lang="it-IT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Для завершения нажми 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ESC</a:t>
            </a:r>
            <a:r>
              <a:rPr lang="it-IT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");</a:t>
            </a:r>
            <a:endParaRPr lang="en-US" sz="2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ReadKey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().Key!=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ConsoleKey</a:t>
            </a:r>
            <a:r>
              <a:rPr lang="en-US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Escape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143372" y="4929198"/>
            <a:ext cx="4071966" cy="1285884"/>
          </a:xfrm>
          <a:prstGeom prst="wedgeRoundRectCallout">
            <a:avLst>
              <a:gd name="adj1" fmla="val 45028"/>
              <a:gd name="adj2" fmla="val -8135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Или при помощи цикла пока не нажата клавиша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ESC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>
            <a:hlinkClick r:id="rId2" action="ppaction://hlinksldjump"/>
          </p:cNvPr>
          <p:cNvSpPr/>
          <p:nvPr/>
        </p:nvSpPr>
        <p:spPr>
          <a:xfrm>
            <a:off x="7523818" y="391456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10</a:t>
            </a:r>
            <a:endParaRPr lang="ru-RU" dirty="0">
              <a:solidFill>
                <a:srgbClr val="0000FF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500034" y="1142984"/>
          <a:ext cx="8429684" cy="5334000"/>
        </p:xfrm>
        <a:graphic>
          <a:graphicData uri="http://schemas.openxmlformats.org/drawingml/2006/table">
            <a:tbl>
              <a:tblPr/>
              <a:tblGrid>
                <a:gridCol w="4214842"/>
                <a:gridCol w="421484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Операция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Запись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2800">
                          <a:latin typeface="Times New Roman" pitchFamily="18" charset="0"/>
                          <a:cs typeface="Times New Roman" pitchFamily="18" charset="0"/>
                        </a:rPr>
                        <a:t>Сложение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Times New Roman" pitchFamily="18" charset="0"/>
                          <a:cs typeface="Times New Roman" pitchFamily="18" charset="0"/>
                        </a:rPr>
                        <a:t>a +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F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2800">
                          <a:latin typeface="Times New Roman" pitchFamily="18" charset="0"/>
                          <a:cs typeface="Times New Roman" pitchFamily="18" charset="0"/>
                        </a:rPr>
                        <a:t>Вычитание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Times New Roman" pitchFamily="18" charset="0"/>
                          <a:cs typeface="Times New Roman" pitchFamily="18" charset="0"/>
                        </a:rPr>
                        <a:t>a -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F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itchFamily="18" charset="0"/>
                          <a:cs typeface="Times New Roman" pitchFamily="18" charset="0"/>
                        </a:rPr>
                        <a:t>Деление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Times New Roman" pitchFamily="18" charset="0"/>
                          <a:cs typeface="Times New Roman" pitchFamily="18" charset="0"/>
                        </a:rPr>
                        <a:t>a /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F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2800">
                          <a:latin typeface="Times New Roman" pitchFamily="18" charset="0"/>
                          <a:cs typeface="Times New Roman" pitchFamily="18" charset="0"/>
                        </a:rPr>
                        <a:t>Умножение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Times New Roman" pitchFamily="18" charset="0"/>
                          <a:cs typeface="Times New Roman" pitchFamily="18" charset="0"/>
                        </a:rPr>
                        <a:t>a *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F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itchFamily="18" charset="0"/>
                          <a:cs typeface="Times New Roman" pitchFamily="18" charset="0"/>
                        </a:rPr>
                        <a:t>Нахождение остатка от деления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a %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F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Частные случаи присваивания </a:t>
                      </a:r>
                    </a:p>
                    <a:p>
                      <a:r>
                        <a:rPr lang="en-US" sz="2800" b="1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2800" b="1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+ 1</a:t>
                      </a:r>
                    </a:p>
                    <a:p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 = j – 1</a:t>
                      </a:r>
                      <a:endParaRPr lang="ru-RU" sz="28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F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2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++</a:t>
                      </a:r>
                    </a:p>
                    <a:p>
                      <a:pPr algn="ctr"/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j––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FF0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Арифметические операции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Математические вычисления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71472" y="1142984"/>
          <a:ext cx="7929618" cy="5275900"/>
        </p:xfrm>
        <a:graphic>
          <a:graphicData uri="http://schemas.openxmlformats.org/drawingml/2006/table">
            <a:tbl>
              <a:tblPr/>
              <a:tblGrid>
                <a:gridCol w="3171849"/>
                <a:gridCol w="4757769"/>
              </a:tblGrid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Запись на </a:t>
                      </a:r>
                      <a:r>
                        <a:rPr lang="en-US" sz="26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Возвращаемый результат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Math.Abs</a:t>
                      </a:r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Х);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Модуль числа Х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471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Math.Ceiling</a:t>
                      </a:r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ru-RU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Х);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Округление числа Х до большего целого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471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Math.Floor</a:t>
                      </a:r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Х);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Округление числа Х до меньшего целого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Math.Cos</a:t>
                      </a:r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ru-RU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Х);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Косинус аргумента Х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Math.E</a:t>
                      </a:r>
                      <a:endParaRPr lang="en-US" sz="2600" b="1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Число е. е = 2,718282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Math.Exp</a:t>
                      </a:r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ru-RU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Х);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Экспонента, число е в степени Х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Math.Log</a:t>
                      </a:r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Х);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Логарифм натуральный числа Х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Math.Log10(</a:t>
                      </a:r>
                      <a:r>
                        <a:rPr lang="ru-RU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Х);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Логарифм десятичный числа Х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Math.Max</a:t>
                      </a:r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Х,</a:t>
                      </a:r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Y);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Максимум из двух чисел Х и Y.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11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928662" y="1142984"/>
          <a:ext cx="7286676" cy="4431318"/>
        </p:xfrm>
        <a:graphic>
          <a:graphicData uri="http://schemas.openxmlformats.org/drawingml/2006/table">
            <a:tbl>
              <a:tblPr/>
              <a:tblGrid>
                <a:gridCol w="2914672"/>
                <a:gridCol w="4372004"/>
              </a:tblGrid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Запись на </a:t>
                      </a:r>
                      <a:r>
                        <a:rPr lang="en-US" sz="26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C#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Возвращаемый результат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Math.Min</a:t>
                      </a:r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(X,Y);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Минимум из двух чисел Х и Y.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Math.Pi</a:t>
                      </a:r>
                      <a:endParaRPr lang="en-US" sz="2600" b="1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Число пи.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Math.Pow</a:t>
                      </a:r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(X,Y);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Число X в степени Y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Math.Round</a:t>
                      </a:r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Х);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Простое округление числа Х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Math.Sing</a:t>
                      </a:r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Х);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Знак числа Х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Math.Sin</a:t>
                      </a:r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Х);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Синус аргумента Х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Math.Sqrt</a:t>
                      </a:r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Х);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Квадратный корень числа Х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41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err="1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Math.Tan</a:t>
                      </a:r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2600" b="1" dirty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Х);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itchFamily="18" charset="0"/>
                          <a:cs typeface="Times New Roman" pitchFamily="18" charset="0"/>
                        </a:rPr>
                        <a:t>Тангенс аргумента Х</a:t>
                      </a:r>
                    </a:p>
                  </a:txBody>
                  <a:tcPr marL="52103" marR="52103" marT="26051" marB="26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657671"/>
            <a:ext cx="914400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i="1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Примечание: </a:t>
            </a:r>
            <a:r>
              <a:rPr kumimoji="0" lang="ru-RU" sz="28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аргументы тригонометрических функций задаются в радианах. </a:t>
            </a:r>
            <a:r>
              <a:rPr kumimoji="0" lang="ru-RU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ru-RU" sz="40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Математические вычисления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12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6" name="Скругленный прямоугольник 5">
            <a:hlinkClick r:id="rId2" action="ppaction://hlinksldjump"/>
          </p:cNvPr>
          <p:cNvSpPr/>
          <p:nvPr/>
        </p:nvSpPr>
        <p:spPr>
          <a:xfrm>
            <a:off x="7523818" y="391456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Случайные числа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1142984"/>
            <a:ext cx="9144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Для генерации случайных чисел в программах, написанных на C#, предназначен класс </a:t>
            </a:r>
            <a:r>
              <a:rPr lang="ru-RU" sz="28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Random</a:t>
            </a:r>
            <a:endParaRPr lang="ru-RU" sz="2800" b="1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ru-RU" sz="1200" b="1" dirty="0" smtClean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 rand = new Random();</a:t>
            </a:r>
            <a:endParaRPr lang="ru-RU" sz="3600" b="1" dirty="0" smtClean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ru-RU" sz="1600" b="1" dirty="0" smtClean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Сначала создаем объект типа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потом вызываем его метод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и получаем случайное число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13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4143380"/>
            <a:ext cx="6357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36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a;</a:t>
            </a:r>
            <a:endParaRPr lang="ru-RU" sz="48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36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ru-RU" sz="36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rand.Next</a:t>
            </a:r>
            <a:r>
              <a:rPr lang="ru-RU" sz="36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(100);</a:t>
            </a:r>
            <a:endParaRPr lang="ru-RU" dirty="0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214414" y="5500702"/>
            <a:ext cx="7072362" cy="1143008"/>
          </a:xfrm>
          <a:prstGeom prst="wedgeRoundRectCallout">
            <a:avLst>
              <a:gd name="adj1" fmla="val -38186"/>
              <a:gd name="adj2" fmla="val -7482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Создаем переменную а и помещаем в нее случайное число из интервала от 0 до 99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Случайные числа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3786190"/>
            <a:ext cx="91440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double a;</a:t>
            </a:r>
            <a:endParaRPr lang="ru-RU" sz="2800" b="1" dirty="0" smtClean="0">
              <a:solidFill>
                <a:srgbClr val="0082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a= </a:t>
            </a: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Convert.ToDouble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rand.Next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(10001))/100;</a:t>
            </a:r>
            <a:endParaRPr kumimoji="0" lang="ru-RU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71546"/>
            <a:ext cx="91440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a;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rand.Next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(10,</a:t>
            </a:r>
            <a:r>
              <a:rPr kumimoji="0" lang="ru-RU" sz="28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51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ru-RU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14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1500166" y="2000240"/>
            <a:ext cx="6286544" cy="1571636"/>
          </a:xfrm>
          <a:prstGeom prst="wedgeRoundRectCallout">
            <a:avLst>
              <a:gd name="adj1" fmla="val -69748"/>
              <a:gd name="adj2" fmla="val -5183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Создаем переменную а и помещаем в нее случайное число из интервала от 10 до 50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214414" y="4714884"/>
            <a:ext cx="7072362" cy="1571636"/>
          </a:xfrm>
          <a:prstGeom prst="wedgeRoundRectCallout">
            <a:avLst>
              <a:gd name="adj1" fmla="val -62996"/>
              <a:gd name="adj2" fmla="val -5262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Создаем переменную а и помещаем в нее случайное дробное число из интервала от 1 до 100 с точностью до сотых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>
            <a:hlinkClick r:id="rId2" action="ppaction://hlinksldjump"/>
          </p:cNvPr>
          <p:cNvSpPr/>
          <p:nvPr/>
        </p:nvSpPr>
        <p:spPr>
          <a:xfrm>
            <a:off x="7523818" y="391456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643042" y="1071546"/>
            <a:ext cx="6102365" cy="501675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ru-RU" sz="40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ru-RU" sz="4000" b="1" dirty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ru-RU" sz="4000" b="1" dirty="0">
                <a:latin typeface="Courier New" pitchFamily="49" charset="0"/>
              </a:rPr>
              <a:t> </a:t>
            </a:r>
            <a:r>
              <a:rPr lang="ru-RU" sz="4000" b="1" dirty="0">
                <a:solidFill>
                  <a:srgbClr val="FF33CC"/>
                </a:solidFill>
                <a:latin typeface="Courier New" pitchFamily="49" charset="0"/>
              </a:rPr>
              <a:t>условие</a:t>
            </a:r>
            <a:r>
              <a:rPr lang="ru-RU" sz="4000" b="1" dirty="0">
                <a:latin typeface="Courier New" pitchFamily="49" charset="0"/>
              </a:rPr>
              <a:t> </a:t>
            </a:r>
            <a:r>
              <a:rPr lang="ru-RU" sz="4000" b="1" dirty="0">
                <a:solidFill>
                  <a:srgbClr val="0000CC"/>
                </a:solidFill>
                <a:latin typeface="Courier New" pitchFamily="49" charset="0"/>
              </a:rPr>
              <a:t>)</a:t>
            </a:r>
          </a:p>
          <a:p>
            <a:r>
              <a:rPr lang="ru-RU" sz="4000" b="1" dirty="0">
                <a:latin typeface="Courier New" pitchFamily="49" charset="0"/>
              </a:rPr>
              <a:t>  </a:t>
            </a:r>
            <a:r>
              <a:rPr lang="en-US" sz="4000" b="1" dirty="0">
                <a:solidFill>
                  <a:srgbClr val="0000CC"/>
                </a:solidFill>
                <a:latin typeface="Courier New" pitchFamily="49" charset="0"/>
              </a:rPr>
              <a:t>{</a:t>
            </a:r>
          </a:p>
          <a:p>
            <a:r>
              <a:rPr lang="ru-RU" sz="4000" b="1" dirty="0">
                <a:latin typeface="Courier New" pitchFamily="49" charset="0"/>
              </a:rPr>
              <a:t>  </a:t>
            </a:r>
            <a:r>
              <a:rPr lang="ru-RU" sz="4000" b="1" dirty="0" smtClean="0">
                <a:solidFill>
                  <a:srgbClr val="FF0000"/>
                </a:solidFill>
                <a:latin typeface="Courier New" pitchFamily="49" charset="0"/>
              </a:rPr>
              <a:t>действие 1</a:t>
            </a:r>
            <a:r>
              <a:rPr lang="ru-RU" sz="4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endParaRPr lang="en-US" sz="4000" b="1" dirty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ru-RU" sz="4000" b="1" dirty="0">
                <a:latin typeface="Courier New" pitchFamily="49" charset="0"/>
              </a:rPr>
              <a:t>  </a:t>
            </a:r>
            <a:r>
              <a:rPr lang="en-US" sz="40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  <a:endParaRPr lang="ru-RU" sz="4000" b="1" dirty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sz="4000" b="1" dirty="0" smtClean="0">
                <a:solidFill>
                  <a:srgbClr val="0000CC"/>
                </a:solidFill>
                <a:latin typeface="Courier New" pitchFamily="49" charset="0"/>
              </a:rPr>
              <a:t>else</a:t>
            </a:r>
            <a:endParaRPr lang="ru-RU" sz="4000" b="1" dirty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ru-RU" sz="4000" b="1" dirty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en-US" sz="4000" b="1" dirty="0">
                <a:solidFill>
                  <a:srgbClr val="0000CC"/>
                </a:solidFill>
                <a:latin typeface="Courier New" pitchFamily="49" charset="0"/>
              </a:rPr>
              <a:t>{</a:t>
            </a:r>
          </a:p>
          <a:p>
            <a:r>
              <a:rPr lang="ru-RU" sz="4000" b="1" dirty="0">
                <a:latin typeface="Courier New" pitchFamily="49" charset="0"/>
              </a:rPr>
              <a:t>  </a:t>
            </a:r>
            <a:r>
              <a:rPr lang="ru-RU" sz="4000" b="1" dirty="0" smtClean="0">
                <a:solidFill>
                  <a:srgbClr val="FF0000"/>
                </a:solidFill>
                <a:latin typeface="Courier New" pitchFamily="49" charset="0"/>
              </a:rPr>
              <a:t>действие 2</a:t>
            </a:r>
            <a:r>
              <a:rPr lang="ru-RU" sz="4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endParaRPr lang="en-US" sz="4000" b="1" dirty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ru-RU" sz="4000" b="1" dirty="0">
                <a:latin typeface="Courier New" pitchFamily="49" charset="0"/>
              </a:rPr>
              <a:t>  </a:t>
            </a:r>
            <a:r>
              <a:rPr lang="en-US" sz="40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  <a:endParaRPr lang="ru-RU" sz="40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Ветвление в программах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15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58" name="Group 42"/>
          <p:cNvGraphicFramePr>
            <a:graphicFrameLocks noGrp="1"/>
          </p:cNvGraphicFramePr>
          <p:nvPr/>
        </p:nvGraphicFramePr>
        <p:xfrm>
          <a:off x="285720" y="1000108"/>
          <a:ext cx="8642350" cy="5638800"/>
        </p:xfrm>
        <a:graphic>
          <a:graphicData uri="http://schemas.openxmlformats.org/drawingml/2006/table">
            <a:tbl>
              <a:tblPr/>
              <a:tblGrid>
                <a:gridCol w="4324350"/>
                <a:gridCol w="4318000"/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Знак</a:t>
                      </a:r>
                      <a:endParaRPr kumimoji="0" lang="ru-RU" sz="5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Наименование</a:t>
                      </a:r>
                      <a:endParaRPr kumimoji="0" lang="ru-RU" sz="5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</a:t>
                      </a:r>
                      <a:endParaRPr kumimoji="0" lang="en-US" sz="6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Меньше</a:t>
                      </a:r>
                      <a:endParaRPr kumimoji="0" lang="ru-RU" sz="5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&lt;=</a:t>
                      </a:r>
                      <a:endParaRPr kumimoji="0" lang="en-US" sz="6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Меньше или равно</a:t>
                      </a:r>
                      <a:endParaRPr kumimoji="0" lang="ru-RU" sz="5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</a:t>
                      </a:r>
                      <a:endParaRPr kumimoji="0" lang="en-US" sz="6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Больше</a:t>
                      </a:r>
                      <a:endParaRPr kumimoji="0" lang="ru-RU" sz="5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&gt;=</a:t>
                      </a:r>
                      <a:endParaRPr kumimoji="0" lang="en-US" sz="6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Больше или равно</a:t>
                      </a:r>
                      <a:endParaRPr kumimoji="0" lang="ru-RU" sz="5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==</a:t>
                      </a:r>
                      <a:endParaRPr kumimoji="0" lang="ru-RU" sz="6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Равно</a:t>
                      </a:r>
                      <a:endParaRPr kumimoji="0" lang="ru-RU" sz="5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!=</a:t>
                      </a:r>
                      <a:endParaRPr kumimoji="0" lang="en-US" sz="6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равно</a:t>
                      </a:r>
                      <a:endParaRPr kumimoji="0" lang="ru-RU" sz="5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16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Ветвление в программах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2844" y="1071546"/>
            <a:ext cx="878687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Составные условия образуются из простых условий добавлением логических операций </a:t>
            </a:r>
          </a:p>
          <a:p>
            <a:pPr algn="ctr">
              <a:spcBef>
                <a:spcPct val="50000"/>
              </a:spcBef>
            </a:pP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И- </a:t>
            </a:r>
            <a:r>
              <a:rPr lang="en-US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ru-RU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   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en-US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- || </a:t>
            </a:r>
            <a:r>
              <a:rPr lang="ru-RU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    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НЕ</a:t>
            </a:r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ru-RU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85918" y="2857496"/>
            <a:ext cx="4905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Если</a:t>
            </a:r>
            <a:r>
              <a:rPr lang="ru-RU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– простые условия, то: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50043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Составное условие </a:t>
            </a:r>
            <a:r>
              <a:rPr lang="ru-RU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будет выполняться только тогда, когда выполняются каждое из простых условий.</a:t>
            </a:r>
            <a:endParaRPr lang="ru-RU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57200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Составное условие </a:t>
            </a:r>
            <a:r>
              <a:rPr lang="ru-RU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будет выполняться тогда, когда выполняется хотя бы одно из простых условий</a:t>
            </a:r>
            <a:r>
              <a:rPr lang="ru-RU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64357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3.Составное условие </a:t>
            </a:r>
            <a:r>
              <a:rPr lang="ru-RU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будет выполняться, когда не выполняется  простое условие 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17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Ветвление в программах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18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1687354"/>
            <a:ext cx="935834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"Нажмите Y или N"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selection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selection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urier New" pitchFamily="49" charset="0"/>
                <a:cs typeface="Courier New" pitchFamily="49" charset="0"/>
              </a:rPr>
              <a:t>case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"Y"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"Вы нажали букву Y"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urier New" pitchFamily="49" charset="0"/>
                <a:cs typeface="Courier New" pitchFamily="49" charset="0"/>
              </a:rPr>
              <a:t>case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"N"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"Вы нажали букву N"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urier New" pitchFamily="49" charset="0"/>
                <a:cs typeface="Courier New" pitchFamily="49" charset="0"/>
              </a:rPr>
              <a:t>default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"Это неизвестная буква"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357166"/>
            <a:ext cx="9144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Конструкция 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switch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case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 позволяет обработать сразу несколько условий: </a:t>
            </a:r>
          </a:p>
        </p:txBody>
      </p:sp>
      <p:sp>
        <p:nvSpPr>
          <p:cNvPr id="5" name="Скругленный прямоугольник 4">
            <a:hlinkClick r:id="rId2" action="ppaction://hlinksldjump"/>
          </p:cNvPr>
          <p:cNvSpPr/>
          <p:nvPr/>
        </p:nvSpPr>
        <p:spPr>
          <a:xfrm>
            <a:off x="7500958" y="1000108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428604"/>
            <a:ext cx="8858312" cy="62865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714356"/>
            <a:ext cx="8572560" cy="58579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00430" y="455575"/>
            <a:ext cx="20717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Содержание 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85720" y="857232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1. Встроенные типы данных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………………………………………………..  стр. 2 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285720" y="1130842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2. Описание переменных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 слайда) ………………………………………… стр. 3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285720" y="1428736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3. Методы и свойства класса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Console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 слайда) …………………………... стр. 5 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285720" y="2000240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5. Вывод в консоль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…………………………………………………………….. стр. 8 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285720" y="1714488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4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. Ввод с клавиатуры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………………………………………………………….. стр. 7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85720" y="2285992"/>
            <a:ext cx="885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6. Что бы консоль не пропадала при завершении программы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…………... стр. 9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85720" y="2571744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7. Математические операции (3 слайда)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……………………………………. стр. 10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2" action="ppaction://hlinksldjump"/>
          </p:cNvPr>
          <p:cNvSpPr txBox="1"/>
          <p:nvPr/>
        </p:nvSpPr>
        <p:spPr>
          <a:xfrm>
            <a:off x="285720" y="3714752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11. Описание массивов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………………………………………………………... стр. 22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85720" y="3143248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9. Ветвление в программах (4 слайда)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……………………………………… стр. 15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285720" y="2857496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8. Случайные числа (2 слайда)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………………………………………………. стр. 13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285720" y="3429000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10. Циклы (3 слайда)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………………………………………………………….. стр. 19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285720" y="4000504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13" action="ppaction://hlinksldjump"/>
              </a:rPr>
              <a:t>12. Пример работы с одномерным массивом (2 слайда)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………………….. стр. 23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2" action="ppaction://hlinksldjump"/>
          </p:cNvPr>
          <p:cNvSpPr txBox="1"/>
          <p:nvPr/>
        </p:nvSpPr>
        <p:spPr>
          <a:xfrm>
            <a:off x="285720" y="4286256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14" action="ppaction://hlinksldjump"/>
              </a:rPr>
              <a:t>13. Форматированный вывод  (3 слайда)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…………………………………... стр. 25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2" action="ppaction://hlinksldjump"/>
          </p:cNvPr>
          <p:cNvSpPr txBox="1"/>
          <p:nvPr/>
        </p:nvSpPr>
        <p:spPr>
          <a:xfrm>
            <a:off x="285720" y="4631304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15" action="ppaction://hlinksldjump"/>
              </a:rPr>
              <a:t>14. Задача на двумерный массив(3 слайда)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………………………………... стр. 28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285720" y="5786455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18. Работа с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Visual Studio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IDE (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2008)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...……………………………………… стр. 44 </a:t>
            </a:r>
            <a:endParaRPr lang="en-US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285720" y="4917056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15. Работа со строками (6 слайдов)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…………………………………………. стр. 31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285720" y="5202808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16. Процедуры и функции (3 слайда)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……………………………………….. стр. 37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285720" y="5500702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19" action="ppaction://hlinksldjump"/>
              </a:rPr>
              <a:t>17. Сохранение и чтение данных из файла (3 слайда)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……………………. стр. 40 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2" action="ppaction://hlinksldjump"/>
          </p:cNvPr>
          <p:cNvSpPr txBox="1"/>
          <p:nvPr/>
        </p:nvSpPr>
        <p:spPr>
          <a:xfrm>
            <a:off x="285720" y="6072206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20" action="ppaction://hlinksldjump"/>
              </a:rPr>
              <a:t>19. Список используемой литературы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………………...…………………… стр. 47 </a:t>
            </a:r>
            <a:endParaRPr lang="ru-RU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19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Цикл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571472" y="1214422"/>
            <a:ext cx="7858180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1; 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 11; 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i++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286124"/>
            <a:ext cx="4071966" cy="30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142844" y="4143380"/>
            <a:ext cx="3792554" cy="1428760"/>
          </a:xfrm>
          <a:prstGeom prst="wedgeRoundRectCallout">
            <a:avLst>
              <a:gd name="adj1" fmla="val 70303"/>
              <a:gd name="adj2" fmla="val -4657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Выводим на экран натуральные числа от 1 до 10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20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Цикл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постусловием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14282" y="1071546"/>
            <a:ext cx="8715372" cy="34470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err="1" smtClean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urier New" pitchFamily="49" charset="0"/>
                <a:cs typeface="Courier New" pitchFamily="49" charset="0"/>
              </a:rPr>
              <a:t>nt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10;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urier New" pitchFamily="49" charset="0"/>
                <a:cs typeface="Courier New" pitchFamily="49" charset="0"/>
              </a:rPr>
              <a:t>do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--;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 0);</a:t>
            </a:r>
            <a:endParaRPr kumimoji="0" lang="ru-RU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3500438"/>
            <a:ext cx="4000528" cy="306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85720" y="4857760"/>
            <a:ext cx="3792554" cy="1428760"/>
          </a:xfrm>
          <a:prstGeom prst="wedgeRoundRectCallout">
            <a:avLst>
              <a:gd name="adj1" fmla="val 70303"/>
              <a:gd name="adj2" fmla="val -4657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Выводим на экран натуральные числа от 10 до 1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21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Цикл с предусловием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285720" y="1357298"/>
            <a:ext cx="8643998" cy="29546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1;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&lt;= 1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0)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571876"/>
            <a:ext cx="4071966" cy="30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14282" y="4429132"/>
            <a:ext cx="3792554" cy="1428760"/>
          </a:xfrm>
          <a:prstGeom prst="wedgeRoundRectCallout">
            <a:avLst>
              <a:gd name="adj1" fmla="val 70303"/>
              <a:gd name="adj2" fmla="val -4657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Выводим на экран натуральные числа от 1 до 10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>
            <a:hlinkClick r:id="rId3" action="ppaction://hlinksldjump"/>
          </p:cNvPr>
          <p:cNvSpPr/>
          <p:nvPr/>
        </p:nvSpPr>
        <p:spPr>
          <a:xfrm>
            <a:off x="7523818" y="391456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571612"/>
            <a:ext cx="70968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Courier New"/>
                <a:ea typeface="Times New Roman"/>
              </a:rPr>
              <a:t>float</a:t>
            </a:r>
            <a:r>
              <a:rPr lang="en-US" sz="3200" b="1" dirty="0" smtClean="0">
                <a:latin typeface="Courier New"/>
                <a:ea typeface="Times New Roman"/>
              </a:rPr>
              <a:t>[] a = </a:t>
            </a:r>
            <a:r>
              <a:rPr lang="en-US" sz="3200" b="1" dirty="0" smtClean="0">
                <a:solidFill>
                  <a:srgbClr val="0000FF"/>
                </a:solidFill>
                <a:latin typeface="Courier New"/>
                <a:ea typeface="Times New Roman"/>
              </a:rPr>
              <a:t>new</a:t>
            </a:r>
            <a:r>
              <a:rPr lang="en-US" sz="3200" b="1" dirty="0" smtClean="0">
                <a:latin typeface="Courier New"/>
                <a:ea typeface="Times New Roman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Courier New"/>
                <a:ea typeface="Times New Roman"/>
              </a:rPr>
              <a:t>float</a:t>
            </a:r>
            <a:r>
              <a:rPr lang="en-US" sz="3200" b="1" dirty="0" smtClean="0">
                <a:latin typeface="Courier New"/>
                <a:ea typeface="Times New Roman"/>
              </a:rPr>
              <a:t>[1000];</a:t>
            </a:r>
            <a:endParaRPr lang="ru-RU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271462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[,] a =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[100,100];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57694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{ 1, 2, 3, 5 };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ru-RU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5929330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[,]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32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{{0,1,2},{3,4,5}}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ru-RU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Описание массивов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42984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Одномерный массив а из 1000 элементов:</a:t>
            </a:r>
            <a:endParaRPr lang="ru-RU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85992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Двумерный массив  а размером 100 </a:t>
            </a:r>
            <a:r>
              <a:rPr lang="ru-RU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100:</a:t>
            </a:r>
            <a:endParaRPr lang="ru-RU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357562"/>
            <a:ext cx="914400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Одномерный массив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из 4-х элементов, заданных в программе:</a:t>
            </a:r>
            <a:endParaRPr lang="ru-RU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000636"/>
            <a:ext cx="914400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Двумерный массив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размером 2 </a:t>
            </a:r>
            <a:r>
              <a:rPr lang="ru-RU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3, заданный в программе:</a:t>
            </a:r>
            <a:endParaRPr lang="ru-RU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22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3" name="Скругленный прямоугольник 12">
            <a:hlinkClick r:id="rId2" action="ppaction://hlinksldjump"/>
          </p:cNvPr>
          <p:cNvSpPr/>
          <p:nvPr/>
        </p:nvSpPr>
        <p:spPr>
          <a:xfrm>
            <a:off x="7523818" y="391456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23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643050"/>
            <a:ext cx="8929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Random rand =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Random();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[] a = new double [100];</a:t>
            </a:r>
          </a:p>
          <a:p>
            <a:r>
              <a:rPr lang="en-US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Введи 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n= ");</a:t>
            </a:r>
          </a:p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Convert.ToInt32(</a:t>
            </a:r>
            <a:r>
              <a:rPr lang="en-US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()); </a:t>
            </a:r>
          </a:p>
          <a:p>
            <a:r>
              <a:rPr lang="nn-NO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(int i = 0; i &lt; n; i++)</a:t>
            </a: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a[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rand.Next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(-10,10);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"; ");</a:t>
            </a:r>
          </a:p>
          <a:p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9144000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Задача.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Заполнить массив из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чисел случайными числами из интервала от -10 до 10, и вывести его на экран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857760"/>
            <a:ext cx="6357982" cy="176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24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07167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s = 0;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k = 0;</a:t>
            </a:r>
          </a:p>
          <a:p>
            <a:r>
              <a:rPr lang="nn-NO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(int i = 0; i &lt; a.Length; i++)</a:t>
            </a: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if (a[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 &gt; 0) {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s =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s+a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]; k++;</a:t>
            </a: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};</a:t>
            </a: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Сумма положительных " + 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s);</a:t>
            </a:r>
          </a:p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Количество положительных "+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k);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sr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s / k;</a:t>
            </a:r>
          </a:p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Ср.арифм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. положительных "+</a:t>
            </a:r>
            <a:r>
              <a:rPr lang="en-US" sz="2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sr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85728"/>
            <a:ext cx="9144000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Задача.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Найти среднее арифметическое положительных  элементов массива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142984"/>
            <a:ext cx="5251914" cy="169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523818" y="391456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25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42844" y="357166"/>
            <a:ext cx="8858312" cy="5786199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Выравнивание с помощью пробелов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Для выравнивания числа по правому краю используется запятая перед двоеточием. То есть, ставится запятая, а следом идет число, которое указывает, сколько пробелов должно быть. Пример: "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0,10:0.0"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Для выравнивания по левому краю, шаблон будет таким же, за исключением того, что число пробелов должно быть указано со знаком минуса.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P.S.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Этот способ можно использовать только с помощью метода </a:t>
            </a:r>
            <a:r>
              <a:rPr kumimoji="0" lang="ru-RU" sz="2400" b="1" i="1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String.Format</a:t>
            </a:r>
            <a:endParaRPr kumimoji="0" lang="ru-RU" sz="2400" b="1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("{0,10:0.0}", 123.4567);     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// "          123.5"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("{0,-10:0.0}", 123.4567);   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// "123.5         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("{0,10:0.0}", -123.4567);   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// "        -123.5"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("{0,-10:0.0}", -123.4567);  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// "-123.5      "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26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42844" y="714356"/>
            <a:ext cx="8786874" cy="4739759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Цифры перед точкой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Если на выходе нужно получить строку, в которой число знаков перед точкой будет не менее заданного числа, используйте шаблон, в котором указывается столько нулей перед точкой, сколько символов должно быть минимально.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("{0:00.0}", 123.4567);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// "123.5"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("{0:00.0}", 23.4567);  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// "23.5"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("{0:00.0}", 3.4567);    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// "03.5"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("{0:00.0}", -3.4567);  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// "-03.5"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27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142844" y="785794"/>
            <a:ext cx="8858312" cy="5478423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Цифры после точки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В этом примере демонстрируется перевод вещественного числа в строку с фиксированным числом десятичных знаков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 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Например, для двух знаков используется шаблон 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"0.00". 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Если вещественное число содержит менее десятичных знаков, то оставшиеся позиции справа заполняются нулями, если же число знаков больше — производится округление.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("{0:0.00}", 123.4567);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// "123.46"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("{0:0.00}", 123.4);      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// "123.40"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("{0:0.00}", 123.0);      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// "123.00" </a:t>
            </a:r>
          </a:p>
        </p:txBody>
      </p:sp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7523818" y="391456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28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595021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Random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rand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Random();</a:t>
            </a:r>
          </a:p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[,]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 =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100,100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Введи 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n= ");</a:t>
            </a:r>
          </a:p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Convert.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ToInt32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ru-RU" sz="24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nn-NO" sz="2400" b="1" dirty="0" smtClean="0">
                <a:latin typeface="Courier New" pitchFamily="49" charset="0"/>
                <a:cs typeface="Courier New" pitchFamily="49" charset="0"/>
              </a:rPr>
              <a:t>i = 0; i &lt; n; i++</a:t>
            </a:r>
            <a:r>
              <a:rPr lang="nn-NO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j = 0; j &lt; n; j++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rand.Next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(-10, 10);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"{0,5:0}",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j]);</a:t>
            </a:r>
          </a:p>
          <a:p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ru-RU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9144000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Задача.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Заполнить массив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случайными числами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[-10; 10]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, и вывести его на экран.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14282" y="874274"/>
          <a:ext cx="8715435" cy="5983750"/>
        </p:xfrm>
        <a:graphic>
          <a:graphicData uri="http://schemas.openxmlformats.org/drawingml/2006/table">
            <a:tbl>
              <a:tblPr/>
              <a:tblGrid>
                <a:gridCol w="1714512"/>
                <a:gridCol w="3857652"/>
                <a:gridCol w="3143271"/>
              </a:tblGrid>
              <a:tr h="22430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itchFamily="18" charset="0"/>
                          <a:cs typeface="Times New Roman" pitchFamily="18" charset="0"/>
                        </a:rPr>
                        <a:t>Тип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>
                          <a:latin typeface="Times New Roman" pitchFamily="18" charset="0"/>
                          <a:cs typeface="Times New Roman" pitchFamily="18" charset="0"/>
                        </a:rPr>
                        <a:t>Область значений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itchFamily="18" charset="0"/>
                          <a:cs typeface="Times New Roman" pitchFamily="18" charset="0"/>
                        </a:rPr>
                        <a:t>Размер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0 до 255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Беззнаковое 8-бит целое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U+0000 </a:t>
                      </a:r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до </a:t>
                      </a:r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U+ffff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16-битовый символ </a:t>
                      </a:r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Unicode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5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true </a:t>
                      </a:r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или </a:t>
                      </a:r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-32768 до 32767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Знаковое 16-бит целое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ushort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0 до 65535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Беззнаковое 16-бит целое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-2147483648 до 2147483647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Знаковое 32-бит целое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uint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0 до 4294967295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Беззнаковое 32-бит целое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466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-9223372036854775808 до 9223372036854775807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Знаковое 64-бит целое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ulong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0 до 18446744073709551615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Беззнаковое 64-бит целое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±1,5*10-45 до ±3,4*1033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4 байта, точность — 7 разрядов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±5*10-324 до ±1,7*10306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8 байтов, точность — 16 разрядов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(-7,9 * 1028 до 7,9 * 1028) / (100–28)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16 байт, точность — 28 разрядов</a:t>
                      </a:r>
                    </a:p>
                  </a:txBody>
                  <a:tcPr marL="24190" marR="24190" marT="12095" marB="120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Встроенные типы данных 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5" name="Скругленный прямоугольник 4">
            <a:hlinkClick r:id="rId2" action="ppaction://hlinksldjump"/>
          </p:cNvPr>
          <p:cNvSpPr/>
          <p:nvPr/>
        </p:nvSpPr>
        <p:spPr>
          <a:xfrm>
            <a:off x="7523818" y="391456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29</a:t>
            </a:r>
            <a:endParaRPr lang="ru-RU" dirty="0">
              <a:solidFill>
                <a:srgbClr val="0000FF"/>
              </a:solidFill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4"/>
            <a:ext cx="5929353" cy="268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929066"/>
            <a:ext cx="6000792" cy="26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292965" y="3500438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("{0,5:0.0}",a[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j]);</a:t>
            </a:r>
            <a:endParaRPr lang="ru-RU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71736" y="357166"/>
            <a:ext cx="626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("{0,5:0}",a[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j]);</a:t>
            </a:r>
            <a:endParaRPr lang="ru-RU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072198" y="5357826"/>
            <a:ext cx="2928926" cy="1143008"/>
          </a:xfrm>
          <a:prstGeom prst="wedgeRoundRectCallout">
            <a:avLst>
              <a:gd name="adj1" fmla="val -60478"/>
              <a:gd name="adj2" fmla="val -18412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5 позиций для числа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6286512" y="2143116"/>
            <a:ext cx="2643174" cy="1071570"/>
          </a:xfrm>
          <a:prstGeom prst="wedgeRoundRectCallout">
            <a:avLst>
              <a:gd name="adj1" fmla="val -71349"/>
              <a:gd name="adj2" fmla="val -4975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«Ровная» таблица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>
            <a:hlinkClick r:id="rId4" action="ppaction://hlinksldjump"/>
          </p:cNvPr>
          <p:cNvSpPr/>
          <p:nvPr/>
        </p:nvSpPr>
        <p:spPr>
          <a:xfrm>
            <a:off x="142844" y="357166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6215074" y="928670"/>
            <a:ext cx="2357422" cy="642942"/>
          </a:xfrm>
          <a:prstGeom prst="wedgeRoundRectCallout">
            <a:avLst>
              <a:gd name="adj1" fmla="val -44374"/>
              <a:gd name="adj2" fmla="val -9093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Целые числа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572264" y="4214818"/>
            <a:ext cx="1928794" cy="928694"/>
          </a:xfrm>
          <a:prstGeom prst="wedgeRoundRectCallout">
            <a:avLst>
              <a:gd name="adj1" fmla="val -65601"/>
              <a:gd name="adj2" fmla="val -9224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Дробные числа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30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1857364"/>
            <a:ext cx="821537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3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m = 3, n = 3; </a:t>
            </a:r>
          </a:p>
          <a:p>
            <a:r>
              <a:rPr lang="en-US" sz="3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[,] a = new </a:t>
            </a:r>
            <a:r>
              <a:rPr lang="en-US" sz="3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[m, n] </a:t>
            </a:r>
          </a:p>
          <a:p>
            <a:r>
              <a:rPr lang="ru-RU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{  </a:t>
            </a:r>
            <a:endParaRPr lang="en-US" sz="3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ru-RU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 1, 1, 1 },</a:t>
            </a:r>
          </a:p>
          <a:p>
            <a:r>
              <a:rPr lang="ru-RU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{ 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}, </a:t>
            </a:r>
          </a:p>
          <a:p>
            <a:r>
              <a:rPr lang="ru-RU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{ 3, 3, 3 } </a:t>
            </a:r>
          </a:p>
          <a:p>
            <a:r>
              <a:rPr lang="ru-RU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};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Массив констант (изменять нельзя)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4143372" y="1000108"/>
            <a:ext cx="4786314" cy="714380"/>
          </a:xfrm>
          <a:prstGeom prst="wedgeRoundRectCallout">
            <a:avLst>
              <a:gd name="adj1" fmla="val -37987"/>
              <a:gd name="adj2" fmla="val 9161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Две константы целого типа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5214942" y="5286388"/>
            <a:ext cx="2643174" cy="1071570"/>
          </a:xfrm>
          <a:prstGeom prst="wedgeRoundRectCallout">
            <a:avLst>
              <a:gd name="adj1" fmla="val -53277"/>
              <a:gd name="adj2" fmla="val -9560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Значения массива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>
            <a:hlinkClick r:id="rId2" action="ppaction://hlinksldjump"/>
          </p:cNvPr>
          <p:cNvSpPr/>
          <p:nvPr/>
        </p:nvSpPr>
        <p:spPr>
          <a:xfrm>
            <a:off x="7523818" y="391456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214282" y="1357298"/>
            <a:ext cx="8786874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s1 = 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hello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ch1 = s1[1]; 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&lt; s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.Length;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++)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200" b="1" dirty="0" smtClean="0">
                <a:solidFill>
                  <a:srgbClr val="008200"/>
                </a:solidFill>
                <a:latin typeface="Courier New" pitchFamily="49" charset="0"/>
                <a:cs typeface="Courier New" pitchFamily="49" charset="0"/>
              </a:rPr>
              <a:t>  // перебираем символы в строке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Работа со строками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ru-RU" dirty="0" smtClean="0">
                <a:solidFill>
                  <a:srgbClr val="0000FF"/>
                </a:solidFill>
              </a:rPr>
              <a:t>1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072066" y="1214422"/>
            <a:ext cx="3143272" cy="1071570"/>
          </a:xfrm>
          <a:prstGeom prst="wedgeRoundRectCallout">
            <a:avLst>
              <a:gd name="adj1" fmla="val -70481"/>
              <a:gd name="adj2" fmla="val 1902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Переменная строкового типа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714876" y="2500306"/>
            <a:ext cx="3571900" cy="1071570"/>
          </a:xfrm>
          <a:prstGeom prst="wedgeRoundRectCallout">
            <a:avLst>
              <a:gd name="adj1" fmla="val -71525"/>
              <a:gd name="adj2" fmla="val -263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Выделяем символ е из переменной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214414" y="3643314"/>
            <a:ext cx="5072066" cy="1000132"/>
          </a:xfrm>
          <a:prstGeom prst="wedgeRoundRectCallout">
            <a:avLst>
              <a:gd name="adj1" fmla="val -38791"/>
              <a:gd name="adj2" fmla="val 8397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Обрабатываем строку при помощи цикла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42844" y="5143512"/>
            <a:ext cx="8786874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ВНИМАНИЕ !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 работе со строками в С# необходимо помнить очень важную вещь: значение строки не может быть изменено. Все методы, казалось бы, изменяющие строку, на самом деле лишь возвращают её измененную копию.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14282" y="1071546"/>
            <a:ext cx="8929718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s1 =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hello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s2 =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s3 =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6);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urier New" pitchFamily="49" charset="0"/>
                <a:cs typeface="Courier New" pitchFamily="49" charset="0"/>
              </a:rPr>
              <a:t>// результатом будет строка 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urier New" pitchFamily="49" charset="0"/>
                <a:cs typeface="Courier New" pitchFamily="49" charset="0"/>
              </a:rPr>
              <a:t>aaaaaa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s4 =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[]{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w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l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ru-RU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Создание строк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643406" y="928670"/>
            <a:ext cx="4500594" cy="1214494"/>
          </a:xfrm>
          <a:prstGeom prst="wedgeRoundRectCallout">
            <a:avLst>
              <a:gd name="adj1" fmla="val -40480"/>
              <a:gd name="adj2" fmla="val 8930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 помощи конструктора  класса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786314" y="1214422"/>
            <a:ext cx="4357686" cy="1143008"/>
          </a:xfrm>
          <a:prstGeom prst="wedgeRoundRectCallout">
            <a:avLst>
              <a:gd name="adj1" fmla="val -57079"/>
              <a:gd name="adj2" fmla="val -485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 помощи переменной типа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42844" y="1071546"/>
            <a:ext cx="4357718" cy="142876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44" y="2643182"/>
            <a:ext cx="8215370" cy="235745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ru-RU" dirty="0" smtClean="0">
                <a:solidFill>
                  <a:srgbClr val="0000FF"/>
                </a:solidFill>
              </a:rPr>
              <a:t>2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33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714488"/>
            <a:ext cx="9429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k = 0;</a:t>
            </a:r>
          </a:p>
          <a:p>
            <a:r>
              <a:rPr lang="nn-NO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(int i = 0; i &lt; s.Length; i++)</a:t>
            </a: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if (s[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а') 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k++;</a:t>
            </a:r>
          </a:p>
          <a:p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ru-RU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"Количество букв А -" + </a:t>
            </a:r>
            <a:r>
              <a:rPr lang="ru-RU" sz="2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4214818"/>
            <a:ext cx="5132782" cy="1857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0" y="285728"/>
            <a:ext cx="9144000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Задача.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Подсчитать количество символов а(русских, строчных) в строке.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34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85728"/>
            <a:ext cx="9144000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Задача.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Заменить символы в(русские, строчные) на о в строке.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3429000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s.Replace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в"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o");</a:t>
            </a:r>
          </a:p>
          <a:p>
            <a:r>
              <a:rPr lang="ru-RU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Console.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ru-RU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"Заменили  В на О -"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643042" y="1714488"/>
            <a:ext cx="3500462" cy="1357322"/>
          </a:xfrm>
          <a:prstGeom prst="wedgeRoundRectCallout">
            <a:avLst>
              <a:gd name="adj1" fmla="val -40294"/>
              <a:gd name="adj2" fmla="val 7878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Решение с использованием метода класса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35</a:t>
            </a:r>
            <a:endParaRPr lang="ru-RU" dirty="0">
              <a:solidFill>
                <a:srgbClr val="0000FF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14282" y="891026"/>
          <a:ext cx="8786874" cy="5895560"/>
        </p:xfrm>
        <a:graphic>
          <a:graphicData uri="http://schemas.openxmlformats.org/drawingml/2006/table">
            <a:tbl>
              <a:tblPr/>
              <a:tblGrid>
                <a:gridCol w="1928826"/>
                <a:gridCol w="6858048"/>
              </a:tblGrid>
              <a:tr h="24947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8B0000"/>
                          </a:solidFill>
                          <a:latin typeface="Courier New"/>
                        </a:rPr>
                        <a:t>Length</a:t>
                      </a:r>
                      <a:endParaRPr lang="en-US" sz="2000" b="1" dirty="0"/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itchFamily="18" charset="0"/>
                          <a:cs typeface="Times New Roman" pitchFamily="18" charset="0"/>
                        </a:rPr>
                        <a:t>Позволяет получить количество символов в строке.</a:t>
                      </a:r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902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8B0000"/>
                          </a:solidFill>
                          <a:latin typeface="Courier New"/>
                        </a:rPr>
                        <a:t>Concat()</a:t>
                      </a:r>
                      <a:endParaRPr lang="en-US" sz="2000" b="1"/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itchFamily="18" charset="0"/>
                          <a:cs typeface="Times New Roman" pitchFamily="18" charset="0"/>
                        </a:rPr>
                        <a:t>Позволяет соединить несколько строк или переменных типа </a:t>
                      </a:r>
                      <a:r>
                        <a:rPr lang="ru-RU" sz="2000" b="0" dirty="0" err="1">
                          <a:solidFill>
                            <a:srgbClr val="8B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</a:t>
                      </a:r>
                      <a:r>
                        <a:rPr lang="ru-RU" sz="2000" b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33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8B0000"/>
                          </a:solidFill>
                          <a:latin typeface="Courier New"/>
                        </a:rPr>
                        <a:t>Format()</a:t>
                      </a:r>
                      <a:endParaRPr lang="en-US" sz="2000" b="1" dirty="0"/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itchFamily="18" charset="0"/>
                          <a:cs typeface="Times New Roman" pitchFamily="18" charset="0"/>
                        </a:rPr>
                        <a:t>Применяется для форматирования строки с использованием различных примитивов (строк и числовых данных) и подстановочных выражений вида {0}.</a:t>
                      </a:r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8B0000"/>
                          </a:solidFill>
                          <a:latin typeface="Courier New"/>
                        </a:rPr>
                        <a:t>Insert()</a:t>
                      </a:r>
                      <a:endParaRPr lang="en-US" sz="2000" b="1"/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itchFamily="18" charset="0"/>
                          <a:cs typeface="Times New Roman" pitchFamily="18" charset="0"/>
                        </a:rPr>
                        <a:t>Позволяет вставить одну строку внутрь существующей.</a:t>
                      </a:r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8B0000"/>
                          </a:solidFill>
                          <a:latin typeface="Courier New"/>
                        </a:rPr>
                        <a:t>Remove() Replace()</a:t>
                      </a:r>
                      <a:endParaRPr lang="en-US" sz="2000" b="1"/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itchFamily="18" charset="0"/>
                          <a:cs typeface="Times New Roman" pitchFamily="18" charset="0"/>
                        </a:rPr>
                        <a:t>Удаляют или заменяют символы в строке.</a:t>
                      </a:r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9475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8B0000"/>
                          </a:solidFill>
                          <a:latin typeface="Courier New"/>
                        </a:rPr>
                        <a:t>ToUpper() ToLower()</a:t>
                      </a:r>
                      <a:endParaRPr lang="en-US" sz="2000" b="1"/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itchFamily="18" charset="0"/>
                          <a:cs typeface="Times New Roman" pitchFamily="18" charset="0"/>
                        </a:rPr>
                        <a:t>Преобразуют все символы строки в строчные или прописные.</a:t>
                      </a:r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902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8B0000"/>
                          </a:solidFill>
                          <a:latin typeface="Courier New"/>
                        </a:rPr>
                        <a:t>Chars</a:t>
                      </a:r>
                      <a:endParaRPr lang="en-US" sz="2000" b="1"/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itchFamily="18" charset="0"/>
                          <a:cs typeface="Times New Roman" pitchFamily="18" charset="0"/>
                        </a:rPr>
                        <a:t>Позволяет получить символ, находящийся в определенной позиции строки.</a:t>
                      </a:r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902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8B0000"/>
                          </a:solidFill>
                          <a:latin typeface="Courier New"/>
                        </a:rPr>
                        <a:t>Join()</a:t>
                      </a:r>
                      <a:endParaRPr lang="en-US" sz="2000" b="1"/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itchFamily="18" charset="0"/>
                          <a:cs typeface="Times New Roman" pitchFamily="18" charset="0"/>
                        </a:rPr>
                        <a:t>Создает строку, соединяя заданные строки и разделяя их строкой-разделителем.</a:t>
                      </a:r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8B0000"/>
                          </a:solidFill>
                          <a:latin typeface="Courier New"/>
                        </a:rPr>
                        <a:t>Replace()</a:t>
                      </a:r>
                      <a:endParaRPr lang="en-US" sz="2000" b="1"/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itchFamily="18" charset="0"/>
                          <a:cs typeface="Times New Roman" pitchFamily="18" charset="0"/>
                        </a:rPr>
                        <a:t>Заменяет один символ строки другим.</a:t>
                      </a:r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43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8B0000"/>
                          </a:solidFill>
                          <a:latin typeface="Courier New"/>
                        </a:rPr>
                        <a:t>Substring()</a:t>
                      </a:r>
                      <a:endParaRPr lang="en-US" sz="2000" b="1" dirty="0"/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itchFamily="18" charset="0"/>
                          <a:cs typeface="Times New Roman" pitchFamily="18" charset="0"/>
                        </a:rPr>
                        <a:t>Позволяет получить подстроку основной строки, начинающуюся с определенного символа и имеющую заданную длину.</a:t>
                      </a:r>
                    </a:p>
                  </a:txBody>
                  <a:tcPr marL="5218" marR="5218" marT="5218" marB="5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285729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Некоторые методы класса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36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9144000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Задача.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Заменить символы а(русские, строчные) на о в строке.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428736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s1 = 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"";</a:t>
            </a:r>
          </a:p>
          <a:p>
            <a:r>
              <a:rPr lang="nn-NO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nn-NO" sz="2400" b="1" dirty="0" smtClean="0">
                <a:latin typeface="Courier New" pitchFamily="49" charset="0"/>
                <a:cs typeface="Courier New" pitchFamily="49" charset="0"/>
              </a:rPr>
              <a:t>i = 0; i &lt; s.Length; i++</a:t>
            </a:r>
            <a:r>
              <a:rPr lang="nn-NO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'а')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s1 = s1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о"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2400" b="1" dirty="0" smtClean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s1 = s1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Console.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ru-RU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"Заменили  А на О -"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+ s1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4286256"/>
            <a:ext cx="4786346" cy="1716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85720" y="4572008"/>
            <a:ext cx="3500462" cy="1714512"/>
          </a:xfrm>
          <a:prstGeom prst="wedgeRoundRectCallout">
            <a:avLst>
              <a:gd name="adj1" fmla="val 48521"/>
              <a:gd name="adj2" fmla="val -8440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Решение с использованием дополнительной строки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>
            <a:hlinkClick r:id="rId3" action="ppaction://hlinksldjump"/>
          </p:cNvPr>
          <p:cNvSpPr/>
          <p:nvPr/>
        </p:nvSpPr>
        <p:spPr>
          <a:xfrm>
            <a:off x="7523818" y="928670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37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85720" y="714356"/>
            <a:ext cx="5929354" cy="19697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Procedure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действия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85720" y="3429000"/>
            <a:ext cx="6000792" cy="19697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unction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1;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6215074" y="5286388"/>
            <a:ext cx="2643174" cy="1071570"/>
          </a:xfrm>
          <a:prstGeom prst="wedgeRoundRectCallout">
            <a:avLst>
              <a:gd name="adj1" fmla="val -53277"/>
              <a:gd name="adj2" fmla="val -9560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Описание функции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357950" y="2428868"/>
            <a:ext cx="2643174" cy="1071570"/>
          </a:xfrm>
          <a:prstGeom prst="wedgeRoundRectCallout">
            <a:avLst>
              <a:gd name="adj1" fmla="val -74034"/>
              <a:gd name="adj2" fmla="val -4867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Описание процедуры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38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297151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ru-RU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Sum(2, 4);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Sum(3, -5);</a:t>
            </a:r>
            <a:endParaRPr lang="ru-RU" sz="2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ru-RU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Console.WriteLine(</a:t>
            </a:r>
            <a:r>
              <a:rPr lang="it-IT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Нажми 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ENTER</a:t>
            </a:r>
            <a:r>
              <a:rPr lang="it-IT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");</a:t>
            </a:r>
            <a:endParaRPr lang="ru-RU" sz="2400" b="1" dirty="0" smtClean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ru-RU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 void Sum(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s-E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Console.WriteLine(</a:t>
            </a:r>
            <a:r>
              <a:rPr lang="es-E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"{0} + {1} = {2}",x,y,x+y);</a:t>
            </a:r>
          </a:p>
          <a:p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9144000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Задача.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Создать процедуру складывающую два числа.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6572264" y="4214818"/>
            <a:ext cx="2286016" cy="571504"/>
          </a:xfrm>
          <a:prstGeom prst="wedgeRoundRectCallout">
            <a:avLst>
              <a:gd name="adj1" fmla="val -47233"/>
              <a:gd name="adj2" fmla="val 8912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Процедура</a:t>
            </a:r>
          </a:p>
          <a:p>
            <a:pPr algn="ctr"/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57158" y="5000636"/>
            <a:ext cx="8572560" cy="150019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3857620" y="2643182"/>
            <a:ext cx="3643306" cy="857256"/>
          </a:xfrm>
          <a:prstGeom prst="wedgeRoundRectCallout">
            <a:avLst>
              <a:gd name="adj1" fmla="val -80568"/>
              <a:gd name="adj2" fmla="val 334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Вызов процедуры из основной программы</a:t>
            </a:r>
          </a:p>
          <a:p>
            <a:pPr algn="ctr"/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71472" y="2786058"/>
            <a:ext cx="2143140" cy="78581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14282" y="1142984"/>
            <a:ext cx="8072462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isEnabled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y=3.0;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hello=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Hello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World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c=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's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a=4;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z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,t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ru-RU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Описание переменных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3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6" name="AutoShape 2"/>
          <p:cNvSpPr>
            <a:spLocks/>
          </p:cNvSpPr>
          <p:nvPr/>
        </p:nvSpPr>
        <p:spPr bwMode="auto">
          <a:xfrm>
            <a:off x="4786314" y="4572008"/>
            <a:ext cx="3786214" cy="1857388"/>
          </a:xfrm>
          <a:prstGeom prst="borderCallout1">
            <a:avLst>
              <a:gd name="adj1" fmla="val 26652"/>
              <a:gd name="adj2" fmla="val -4481"/>
              <a:gd name="adj3" fmla="val -25795"/>
              <a:gd name="adj4" fmla="val -51605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Указываем тип переменной, а где нужно начальное значение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39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225689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ru-RU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f = Function(5);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(f);</a:t>
            </a:r>
          </a:p>
          <a:p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(Function(2));</a:t>
            </a:r>
          </a:p>
          <a:p>
            <a:pPr lvl="0"/>
            <a:r>
              <a:rPr lang="it-IT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Console.WriteLine(</a:t>
            </a:r>
            <a:r>
              <a:rPr lang="it-IT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Нажми 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ENTER</a:t>
            </a:r>
            <a:r>
              <a:rPr lang="it-IT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");</a:t>
            </a:r>
            <a:endParaRPr lang="ru-RU" sz="2400" b="1" dirty="0" smtClean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ru-RU" sz="2400" b="1" dirty="0" smtClean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Function(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c)</a:t>
            </a: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c*c;</a:t>
            </a: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9144000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Задача.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Создать функцию, возводящую в квадрат произвольное число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5357818" y="4786322"/>
            <a:ext cx="2286016" cy="571504"/>
          </a:xfrm>
          <a:prstGeom prst="wedgeRoundRectCallout">
            <a:avLst>
              <a:gd name="adj1" fmla="val -60233"/>
              <a:gd name="adj2" fmla="val 10912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Функция</a:t>
            </a:r>
          </a:p>
          <a:p>
            <a:pPr algn="ctr"/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14282" y="4929198"/>
            <a:ext cx="4929222" cy="150019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6500826" y="1214422"/>
            <a:ext cx="2500330" cy="1500198"/>
          </a:xfrm>
          <a:prstGeom prst="wedgeRoundRectCallout">
            <a:avLst>
              <a:gd name="adj1" fmla="val -66730"/>
              <a:gd name="adj2" fmla="val 5058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Вызов функции из основной программы</a:t>
            </a:r>
          </a:p>
          <a:p>
            <a:pPr algn="ctr"/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14348" y="2714620"/>
            <a:ext cx="5786478" cy="107157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Скругленный прямоугольник 8">
            <a:hlinkClick r:id="rId2" action="ppaction://hlinksldjump"/>
          </p:cNvPr>
          <p:cNvSpPr/>
          <p:nvPr/>
        </p:nvSpPr>
        <p:spPr>
          <a:xfrm>
            <a:off x="7523818" y="857232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40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0" y="1643050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sw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.CreateText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"data.txt"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.Write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Введи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n= "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 =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Convert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.ToInt32(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.ReadLine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a;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n;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{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a=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rand.Next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(-10,10);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sw.WriteLine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Convert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.ToString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(a));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sw.Close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ru-RU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9144000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Задача.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Создать файл с именем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data.txt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и заполнить его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случайными числами.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5000628" y="2428868"/>
            <a:ext cx="3857652" cy="1357322"/>
          </a:xfrm>
          <a:prstGeom prst="wedgeRoundRectCallout">
            <a:avLst>
              <a:gd name="adj1" fmla="val -37989"/>
              <a:gd name="adj2" fmla="val -6899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Создаем элемент класса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StreamWriter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связываем его с файлом на диске</a:t>
            </a:r>
          </a:p>
          <a:p>
            <a:pPr algn="ctr"/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8546" y="1594472"/>
            <a:ext cx="8501122" cy="57150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929190" y="5429264"/>
            <a:ext cx="3429024" cy="928694"/>
          </a:xfrm>
          <a:prstGeom prst="wedgeRoundRectCallout">
            <a:avLst>
              <a:gd name="adj1" fmla="val -47562"/>
              <a:gd name="adj2" fmla="val -8792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Записываем в файл очередную строку</a:t>
            </a:r>
          </a:p>
          <a:p>
            <a:pPr algn="ctr"/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42878" y="4572008"/>
            <a:ext cx="6643766" cy="500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357290" y="4214818"/>
            <a:ext cx="3357586" cy="714380"/>
          </a:xfrm>
          <a:prstGeom prst="wedgeRoundRectCallout">
            <a:avLst>
              <a:gd name="adj1" fmla="val -50209"/>
              <a:gd name="adj2" fmla="val 15090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Закрываем файл</a:t>
            </a:r>
          </a:p>
          <a:p>
            <a:pPr algn="ctr"/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2844" y="5643578"/>
            <a:ext cx="2428892" cy="57150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41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0" y="164305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StreamReader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 =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StreamReader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"data.txt"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line;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((line =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f.ReadLine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!=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.WriteLine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f.Close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ru-RU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9144000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Задача.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Данные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из файла с именем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data.txt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вывести на экран (консоль)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5072066" y="2428868"/>
            <a:ext cx="3857652" cy="1357322"/>
          </a:xfrm>
          <a:prstGeom prst="wedgeRoundRectCallout">
            <a:avLst>
              <a:gd name="adj1" fmla="val -37989"/>
              <a:gd name="adj2" fmla="val -6899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Создаем элемент класса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StreamReader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связываем его с файлом на диске</a:t>
            </a:r>
          </a:p>
          <a:p>
            <a:pPr algn="ctr"/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8546" y="1594472"/>
            <a:ext cx="8501122" cy="57150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929190" y="4714884"/>
            <a:ext cx="3714776" cy="1143008"/>
          </a:xfrm>
          <a:prstGeom prst="wedgeRoundRectCallout">
            <a:avLst>
              <a:gd name="adj1" fmla="val -47562"/>
              <a:gd name="adj2" fmla="val -8792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Пока строки не кончатся выводим их на экран</a:t>
            </a:r>
          </a:p>
          <a:p>
            <a:pPr algn="ctr"/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2428868"/>
            <a:ext cx="6858016" cy="18573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262992" y="3451860"/>
            <a:ext cx="3357586" cy="714380"/>
          </a:xfrm>
          <a:prstGeom prst="wedgeRoundRectCallout">
            <a:avLst>
              <a:gd name="adj1" fmla="val -50209"/>
              <a:gd name="adj2" fmla="val 15090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Закрываем файл</a:t>
            </a:r>
          </a:p>
          <a:p>
            <a:pPr algn="ctr"/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546" y="4880620"/>
            <a:ext cx="2094562" cy="57150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42</a:t>
            </a:r>
            <a:endParaRPr lang="ru-RU" dirty="0">
              <a:solidFill>
                <a:srgbClr val="0000FF"/>
              </a:solidFill>
            </a:endParaRPr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4143404" cy="347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571744"/>
            <a:ext cx="3143272" cy="377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285720" y="4572008"/>
            <a:ext cx="3500462" cy="1143008"/>
          </a:xfrm>
          <a:prstGeom prst="wedgeRoundRectCallout">
            <a:avLst>
              <a:gd name="adj1" fmla="val -37356"/>
              <a:gd name="adj2" fmla="val -13640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Файл с данными, выведенный на экран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929190" y="1000108"/>
            <a:ext cx="3500462" cy="1143008"/>
          </a:xfrm>
          <a:prstGeom prst="wedgeRoundRectCallout">
            <a:avLst>
              <a:gd name="adj1" fmla="val -41601"/>
              <a:gd name="adj2" fmla="val 18458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Файл с данными, открытый Блокнотом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7523818" y="391456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43</a:t>
            </a:r>
            <a:endParaRPr lang="ru-RU" dirty="0">
              <a:solidFill>
                <a:srgbClr val="0000FF"/>
              </a:solidFill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28670"/>
            <a:ext cx="7852619" cy="2071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Где находится файл с данными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214818"/>
            <a:ext cx="93583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\Мои </a:t>
            </a:r>
            <a:r>
              <a:rPr lang="ru-RU" sz="32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документы\</a:t>
            </a:r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Visual Studio 2008\</a:t>
            </a:r>
            <a:endParaRPr lang="ru-RU" sz="3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Projects\</a:t>
            </a:r>
            <a:r>
              <a:rPr lang="ru-RU" sz="32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Имя_проекта\Имя_проекта\</a:t>
            </a:r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bin\Debug</a:t>
            </a:r>
            <a:endParaRPr lang="ru-RU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1000100" y="2857496"/>
            <a:ext cx="3500462" cy="1214446"/>
          </a:xfrm>
          <a:prstGeom prst="wedgeRoundRectCallout">
            <a:avLst>
              <a:gd name="adj1" fmla="val -39968"/>
              <a:gd name="adj2" fmla="val -8458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Файл данных и исполняемый файл в проводнике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286248" y="5572140"/>
            <a:ext cx="3500462" cy="1000132"/>
          </a:xfrm>
          <a:prstGeom prst="wedgeRoundRectCallout">
            <a:avLst>
              <a:gd name="adj1" fmla="val 48848"/>
              <a:gd name="adj2" fmla="val -9144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Примерный путь к файлу с данными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>
            <a:hlinkClick r:id="rId3" action="ppaction://hlinksldjump"/>
          </p:cNvPr>
          <p:cNvSpPr/>
          <p:nvPr/>
        </p:nvSpPr>
        <p:spPr>
          <a:xfrm>
            <a:off x="7523818" y="382884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44</a:t>
            </a:r>
            <a:endParaRPr lang="ru-RU" dirty="0">
              <a:solidFill>
                <a:srgbClr val="0000FF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4068069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500306"/>
            <a:ext cx="65246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Создание проекта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429124" y="1000108"/>
            <a:ext cx="3500462" cy="857256"/>
          </a:xfrm>
          <a:prstGeom prst="wedgeRoundRectCallout">
            <a:avLst>
              <a:gd name="adj1" fmla="val -85682"/>
              <a:gd name="adj2" fmla="val 2874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Пункт меню «Создать проект»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857752" y="2143116"/>
            <a:ext cx="3500462" cy="1071570"/>
          </a:xfrm>
          <a:prstGeom prst="wedgeRoundRectCallout">
            <a:avLst>
              <a:gd name="adj1" fmla="val -43886"/>
              <a:gd name="adj2" fmla="val 7754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Выбрать Консольное приложение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571868" y="4500570"/>
            <a:ext cx="3500462" cy="928694"/>
          </a:xfrm>
          <a:prstGeom prst="wedgeRoundRectCallout">
            <a:avLst>
              <a:gd name="adj1" fmla="val -50090"/>
              <a:gd name="adj2" fmla="val 9633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Изменить название проекта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45</a:t>
            </a:r>
            <a:endParaRPr lang="ru-RU" dirty="0">
              <a:solidFill>
                <a:srgbClr val="0000FF"/>
              </a:solidFill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7166"/>
            <a:ext cx="6500858" cy="630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4572000" y="5572140"/>
            <a:ext cx="3500462" cy="928694"/>
          </a:xfrm>
          <a:prstGeom prst="wedgeRoundRectCallout">
            <a:avLst>
              <a:gd name="adj1" fmla="val -83722"/>
              <a:gd name="adj2" fmla="val -4027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Здесь будем писать программу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5929322" y="3214686"/>
            <a:ext cx="2928958" cy="1428760"/>
          </a:xfrm>
          <a:prstGeom prst="wedgeRoundRectCallout">
            <a:avLst>
              <a:gd name="adj1" fmla="val -149740"/>
              <a:gd name="adj2" fmla="val 8033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Здесь будут глобальные переменные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46</a:t>
            </a:r>
            <a:endParaRPr lang="ru-RU" dirty="0">
              <a:solidFill>
                <a:srgbClr val="0000FF"/>
              </a:solidFill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7166"/>
            <a:ext cx="6500858" cy="630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6143636" y="2214554"/>
            <a:ext cx="2786082" cy="1428760"/>
          </a:xfrm>
          <a:prstGeom prst="wedgeRoundRectCallout">
            <a:avLst>
              <a:gd name="adj1" fmla="val -38653"/>
              <a:gd name="adj2" fmla="val -10827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Запустить программу на выполнение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57158" y="2071678"/>
            <a:ext cx="2928958" cy="1000132"/>
          </a:xfrm>
          <a:prstGeom prst="wedgeRoundRectCallout">
            <a:avLst>
              <a:gd name="adj1" fmla="val 35725"/>
              <a:gd name="adj2" fmla="val -11444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Не забываем сохранять проект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929066"/>
            <a:ext cx="64960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28596" y="5715016"/>
            <a:ext cx="3714744" cy="928694"/>
          </a:xfrm>
          <a:prstGeom prst="wedgeRoundRectCallout">
            <a:avLst>
              <a:gd name="adj1" fmla="val 45004"/>
              <a:gd name="adj2" fmla="val -11584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Диалог появится при первом сохранении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>
            <a:hlinkClick r:id="rId4" action="ppaction://hlinksldjump"/>
          </p:cNvPr>
          <p:cNvSpPr/>
          <p:nvPr/>
        </p:nvSpPr>
        <p:spPr>
          <a:xfrm>
            <a:off x="7572396" y="571480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Список используемой литературы: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28586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Герберт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Шилдт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 C# 3.0. Полное руководство. Издательство: Вильямс, 2010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071942"/>
            <a:ext cx="9144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Сайт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http://metanit.com/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Сайт посвященный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C#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семейству технологий 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NET (ASP.NET MVC, WPF,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Xamarin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EntityFramework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т.д.), технологии на базе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 ( Java SE,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программирование под ОС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Андроид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т.д.), работа с базами данных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MS SQL Server,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 также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WEB-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технологии, такие как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HTML5, AJAX,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ExtJS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AngularJS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др.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07181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Чарльз Петцольд.  Программирование с использованием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Издательство: Русская Редакция, Питер, 2006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47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85789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5.Сайт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 http://mvblog.ru/archives/519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Форматированный вывод 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C#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214311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М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Дрейер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 C# для школьников. Издательство: Интернет Университет Информационных Технологий, Москва, 2010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>
            <a:hlinkClick r:id="rId4" action="ppaction://hlinksldjump"/>
          </p:cNvPr>
          <p:cNvSpPr/>
          <p:nvPr/>
        </p:nvSpPr>
        <p:spPr>
          <a:xfrm>
            <a:off x="7523818" y="391456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1438" y="2786058"/>
            <a:ext cx="8498264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number = 5; </a:t>
            </a:r>
            <a:endParaRPr lang="ru-RU" sz="2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number </a:t>
            </a:r>
            <a:r>
              <a:rPr lang="ru-RU" sz="2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будет типа 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8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text = 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Пример 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"; </a:t>
            </a:r>
            <a:endParaRPr lang="ru-RU" sz="2800" b="1" dirty="0" smtClean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2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text 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будет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типа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string</a:t>
            </a:r>
          </a:p>
          <a:p>
            <a:pPr algn="just"/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number2 = 0.5; </a:t>
            </a:r>
            <a:endParaRPr lang="ru-RU" sz="2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number2 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будет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типа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double</a:t>
            </a:r>
          </a:p>
          <a:p>
            <a:pPr algn="just"/>
            <a:r>
              <a:rPr lang="ru-RU" sz="2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ru-RU" sz="2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00108"/>
            <a:ext cx="9144000" cy="150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Начиная с версии C# 3.0 в язык было добавлено ключевое слово 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которое позволяет создавать переменные без явного указания типа данных.</a:t>
            </a:r>
            <a:endParaRPr lang="ru-RU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4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Описание переменных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>
            <a:hlinkClick r:id="rId2" action="ppaction://hlinksldjump"/>
          </p:cNvPr>
          <p:cNvSpPr/>
          <p:nvPr/>
        </p:nvSpPr>
        <p:spPr>
          <a:xfrm>
            <a:off x="7523818" y="391456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Работа с консолью и класс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Console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5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000108"/>
            <a:ext cx="9144000" cy="5410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Console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представляет ряд методов для взаимодействия с консолью: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Beep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подача звукового сигнала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Clear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очистка консоли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WriteLine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вывод строки текста, включая символ возврата каретки (то есть с переводом на новую строку)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Write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вывод строки текста, но без символа возврата каретки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ReadLine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считывание строки текста со входного потока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Read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считывание введенного символа в виде числового кода данного символа. С помощью преобразования к типу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char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мы можем получить введенный символ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ReadKey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считывание нажатой клавиши клавиатуры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ConsoleKeyInfo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Console.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ReadKey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6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285860"/>
            <a:ext cx="87154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обладает свойствами, которые позволяют управлять консолью. Некоторые из них:</a:t>
            </a:r>
          </a:p>
          <a:p>
            <a:pPr>
              <a:buFont typeface="Arial"/>
              <a:buChar char="•"/>
            </a:pP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BackgroundColor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цвет фона консоли</a:t>
            </a:r>
          </a:p>
          <a:p>
            <a:pPr>
              <a:buFont typeface="Arial"/>
              <a:buChar char="•"/>
            </a:pP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ForegroundColor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цвет шрифта консоли</a:t>
            </a:r>
          </a:p>
          <a:p>
            <a:pPr>
              <a:buFont typeface="Arial"/>
              <a:buChar char="•"/>
            </a:pP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BufferHeight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высота буфера консоли</a:t>
            </a:r>
          </a:p>
          <a:p>
            <a:pPr>
              <a:buFont typeface="Arial"/>
              <a:buChar char="•"/>
            </a:pP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BufferWidth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ширина буфера консоли</a:t>
            </a:r>
          </a:p>
          <a:p>
            <a:pPr>
              <a:buFont typeface="Arial"/>
              <a:buChar char="•"/>
            </a:pP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заголовок консоли</a:t>
            </a:r>
          </a:p>
          <a:p>
            <a:pPr>
              <a:buFont typeface="Arial"/>
              <a:buChar char="•"/>
            </a:pP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WindowHeight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 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WindowWidth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высота и ширина консоли соответственно</a:t>
            </a:r>
            <a:endParaRPr lang="ru-RU" sz="2800" b="0" i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Работа с консолью и класс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Console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>
            <a:hlinkClick r:id="rId2" action="ppaction://hlinksldjump"/>
          </p:cNvPr>
          <p:cNvSpPr/>
          <p:nvPr/>
        </p:nvSpPr>
        <p:spPr>
          <a:xfrm>
            <a:off x="7523818" y="391456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7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71546"/>
            <a:ext cx="9144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ForegroundColor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ConsoleColor.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White</a:t>
            </a:r>
            <a:r>
              <a:rPr lang="en-US" sz="2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Ввод с клавиатуры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786058"/>
            <a:ext cx="9144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Введи 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a= (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дробное)");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a =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78632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Введи 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b= (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целое)");</a:t>
            </a:r>
          </a:p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b = Convert.ToInt32(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()); 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143108" y="3643314"/>
            <a:ext cx="5078438" cy="1071570"/>
          </a:xfrm>
          <a:prstGeom prst="wedgeRoundRectCallout">
            <a:avLst>
              <a:gd name="adj1" fmla="val -64374"/>
              <a:gd name="adj2" fmla="val -5797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Ввод значения дробной переменной с клавиатуры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1643042" y="5572140"/>
            <a:ext cx="5078438" cy="1071570"/>
          </a:xfrm>
          <a:prstGeom prst="wedgeRoundRectCallout">
            <a:avLst>
              <a:gd name="adj1" fmla="val -64620"/>
              <a:gd name="adj2" fmla="val -5536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Ввод значения целой переменной с клавиатуры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3571868" y="1643050"/>
            <a:ext cx="5078438" cy="1071570"/>
          </a:xfrm>
          <a:prstGeom prst="wedgeRoundRectCallout">
            <a:avLst>
              <a:gd name="adj1" fmla="val -64374"/>
              <a:gd name="adj2" fmla="val -5797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Установка белого цвета шрифта</a:t>
            </a:r>
          </a:p>
        </p:txBody>
      </p:sp>
      <p:sp>
        <p:nvSpPr>
          <p:cNvPr id="11" name="Скругленный прямоугольник 10">
            <a:hlinkClick r:id="rId2" action="ppaction://hlinksldjump"/>
          </p:cNvPr>
          <p:cNvSpPr/>
          <p:nvPr/>
        </p:nvSpPr>
        <p:spPr>
          <a:xfrm>
            <a:off x="7523818" y="391456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rgbClr val="0000FF"/>
                </a:solidFill>
              </a:rPr>
              <a:t>8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85728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Вывод в консоль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00010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it-IT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"Сумма "+a+ " + " +b+ "=" +c);</a:t>
            </a:r>
            <a:endParaRPr lang="ru-RU" sz="2400" b="1" dirty="0" smtClean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2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2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2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2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Сумма {0} + {1} = {2}",</a:t>
            </a:r>
            <a:r>
              <a:rPr lang="en-US" sz="2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2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429132"/>
            <a:ext cx="451134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714876" y="4857760"/>
            <a:ext cx="3792554" cy="1000132"/>
          </a:xfrm>
          <a:prstGeom prst="wedgeRoundRectCallout">
            <a:avLst>
              <a:gd name="adj1" fmla="val -76197"/>
              <a:gd name="adj2" fmla="val -326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Десятичная дробь вводится через запятую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714348" y="3286124"/>
            <a:ext cx="4578372" cy="1071570"/>
          </a:xfrm>
          <a:prstGeom prst="wedgeRoundRectCallout">
            <a:avLst>
              <a:gd name="adj1" fmla="val 64132"/>
              <a:gd name="adj2" fmla="val -5914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Значения переменных вставляются внутрь строки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428728" y="1571612"/>
            <a:ext cx="6000792" cy="857256"/>
          </a:xfrm>
          <a:prstGeom prst="wedgeRoundRectCallout">
            <a:avLst>
              <a:gd name="adj1" fmla="val 39276"/>
              <a:gd name="adj2" fmla="val -7570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Значения переменных при выводе на экран вставляются между строками</a:t>
            </a:r>
          </a:p>
        </p:txBody>
      </p:sp>
      <p:sp>
        <p:nvSpPr>
          <p:cNvPr id="11" name="Скругленный прямоугольник 10">
            <a:hlinkClick r:id="rId3" action="ppaction://hlinksldjump"/>
          </p:cNvPr>
          <p:cNvSpPr/>
          <p:nvPr/>
        </p:nvSpPr>
        <p:spPr>
          <a:xfrm>
            <a:off x="7523818" y="391456"/>
            <a:ext cx="1500198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2801</Words>
  <PresentationFormat>Экран (4:3)</PresentationFormat>
  <Paragraphs>589</Paragraphs>
  <Slides>48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Юдины</cp:lastModifiedBy>
  <cp:revision>157</cp:revision>
  <dcterms:modified xsi:type="dcterms:W3CDTF">2017-06-07T13:35:44Z</dcterms:modified>
</cp:coreProperties>
</file>