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01" r:id="rId3"/>
    <p:sldId id="296" r:id="rId4"/>
    <p:sldId id="256" r:id="rId5"/>
    <p:sldId id="257" r:id="rId6"/>
    <p:sldId id="258" r:id="rId7"/>
    <p:sldId id="259" r:id="rId8"/>
    <p:sldId id="260" r:id="rId9"/>
    <p:sldId id="261" r:id="rId10"/>
    <p:sldId id="273" r:id="rId11"/>
    <p:sldId id="302" r:id="rId12"/>
    <p:sldId id="297" r:id="rId13"/>
    <p:sldId id="303" r:id="rId14"/>
    <p:sldId id="262" r:id="rId15"/>
    <p:sldId id="314" r:id="rId16"/>
    <p:sldId id="263" r:id="rId17"/>
    <p:sldId id="264" r:id="rId18"/>
    <p:sldId id="265" r:id="rId19"/>
    <p:sldId id="266" r:id="rId20"/>
    <p:sldId id="269" r:id="rId21"/>
    <p:sldId id="306" r:id="rId22"/>
    <p:sldId id="267" r:id="rId23"/>
    <p:sldId id="317" r:id="rId24"/>
    <p:sldId id="268" r:id="rId25"/>
    <p:sldId id="270" r:id="rId26"/>
    <p:sldId id="315" r:id="rId27"/>
    <p:sldId id="316" r:id="rId28"/>
    <p:sldId id="271" r:id="rId29"/>
    <p:sldId id="318" r:id="rId30"/>
    <p:sldId id="304" r:id="rId31"/>
    <p:sldId id="272" r:id="rId32"/>
    <p:sldId id="305" r:id="rId33"/>
    <p:sldId id="275" r:id="rId34"/>
    <p:sldId id="307" r:id="rId35"/>
    <p:sldId id="308" r:id="rId36"/>
    <p:sldId id="309" r:id="rId37"/>
    <p:sldId id="311" r:id="rId38"/>
    <p:sldId id="310" r:id="rId39"/>
    <p:sldId id="292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CC"/>
    <a:srgbClr val="CCFF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:\Rabot\Разаработки\C#\Рисунки\Выпадающий список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5" y="142852"/>
            <a:ext cx="4857785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000364" y="5214950"/>
            <a:ext cx="5929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Презентация к уроку информатики</a:t>
            </a:r>
          </a:p>
          <a:p>
            <a:pPr algn="r"/>
            <a:r>
              <a:rPr lang="ru-RU" sz="2400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11 класс</a:t>
            </a:r>
          </a:p>
          <a:p>
            <a:pPr algn="r"/>
            <a:r>
              <a:rPr lang="ru-RU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Автор: Юдин Андрей Борисович</a:t>
            </a:r>
          </a:p>
          <a:p>
            <a:pPr algn="r"/>
            <a:r>
              <a:rPr lang="ru-RU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МКОУ </a:t>
            </a:r>
            <a:r>
              <a:rPr lang="ru-RU" b="1" dirty="0" err="1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Плесская</a:t>
            </a:r>
            <a:r>
              <a:rPr lang="ru-RU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 СОШ</a:t>
            </a:r>
            <a:endParaRPr lang="ru-RU" b="1" dirty="0">
              <a:solidFill>
                <a:srgbClr val="0000CC"/>
              </a:solidFill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00174"/>
            <a:ext cx="9144000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Программируем на С</a:t>
            </a:r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# </a:t>
            </a:r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и </a:t>
            </a:r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Windows Forms</a:t>
            </a:r>
            <a:endParaRPr lang="ru-RU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eorgia" pitchFamily="18" charset="0"/>
              <a:cs typeface="Courier New" pitchFamily="49" charset="0"/>
            </a:endParaRPr>
          </a:p>
          <a:p>
            <a:pPr algn="ctr"/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eorgia" pitchFamily="18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5" y="142852"/>
            <a:ext cx="3857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FF"/>
                </a:solidFill>
                <a:latin typeface="Garamond" pitchFamily="18" charset="0"/>
                <a:cs typeface="Times New Roman" pitchFamily="18" charset="0"/>
              </a:rPr>
              <a:t>Версия для </a:t>
            </a:r>
            <a:r>
              <a:rPr lang="en-US" sz="2000" b="1" dirty="0" smtClean="0">
                <a:solidFill>
                  <a:srgbClr val="0000FF"/>
                </a:solidFill>
                <a:latin typeface="Garamond" pitchFamily="18" charset="0"/>
                <a:cs typeface="Times New Roman" pitchFamily="18" charset="0"/>
              </a:rPr>
              <a:t>Microsoft Visual C#</a:t>
            </a:r>
            <a:r>
              <a:rPr lang="ru-RU" sz="2000" b="1" dirty="0" smtClean="0">
                <a:solidFill>
                  <a:srgbClr val="0000FF"/>
                </a:solidFill>
                <a:latin typeface="Garamond" pitchFamily="18" charset="0"/>
                <a:cs typeface="Times New Roman" pitchFamily="18" charset="0"/>
              </a:rPr>
              <a:t> </a:t>
            </a:r>
            <a:endParaRPr lang="ru-RU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57166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public partial class Form1 : Form</a:t>
            </a:r>
          </a:p>
          <a:p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{</a:t>
            </a:r>
          </a:p>
          <a:p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 </a:t>
            </a:r>
            <a:r>
              <a:rPr lang="en-US" sz="2100" b="1" dirty="0" err="1" smtClean="0">
                <a:latin typeface="Courier New"/>
                <a:ea typeface="Times New Roman"/>
              </a:rPr>
              <a:t>int</a:t>
            </a:r>
            <a:r>
              <a:rPr lang="en-US" sz="2100" b="1" dirty="0" smtClean="0">
                <a:latin typeface="Courier New"/>
                <a:ea typeface="Times New Roman"/>
              </a:rPr>
              <a:t> n;</a:t>
            </a:r>
            <a:r>
              <a:rPr lang="ru-RU" sz="2100" b="1" dirty="0" smtClean="0">
                <a:latin typeface="Garamond" pitchFamily="18" charset="0"/>
                <a:cs typeface="Courier New" pitchFamily="49" charset="0"/>
              </a:rPr>
              <a:t> </a:t>
            </a:r>
          </a:p>
          <a:p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//здесь описываем глобальные переменные</a:t>
            </a:r>
          </a:p>
          <a:p>
            <a:r>
              <a:rPr lang="en-US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 public Form1()</a:t>
            </a:r>
          </a:p>
          <a:p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 {</a:t>
            </a:r>
          </a:p>
          <a:p>
            <a:r>
              <a:rPr lang="en-US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     </a:t>
            </a:r>
            <a:r>
              <a:rPr lang="en-US" sz="2100" b="1" dirty="0" err="1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InitializeComponent</a:t>
            </a:r>
            <a:r>
              <a:rPr lang="en-US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();</a:t>
            </a:r>
          </a:p>
          <a:p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     // настройки формы</a:t>
            </a:r>
          </a:p>
          <a:p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        }</a:t>
            </a:r>
          </a:p>
          <a:p>
            <a:r>
              <a:rPr lang="en-US" sz="2100" b="1" dirty="0" smtClean="0">
                <a:solidFill>
                  <a:srgbClr val="008000"/>
                </a:solidFill>
                <a:latin typeface="Garamond" pitchFamily="18" charset="0"/>
                <a:cs typeface="Courier New" pitchFamily="49" charset="0"/>
              </a:rPr>
              <a:t>        </a:t>
            </a:r>
            <a:r>
              <a:rPr lang="en-US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private void button1_Click(object sender, </a:t>
            </a:r>
            <a:r>
              <a:rPr lang="en-US" sz="2100" b="1" dirty="0" err="1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EventArgs</a:t>
            </a:r>
            <a:r>
              <a:rPr lang="en-US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 e)</a:t>
            </a:r>
          </a:p>
          <a:p>
            <a:r>
              <a:rPr lang="ru-RU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        {</a:t>
            </a:r>
            <a:r>
              <a:rPr lang="en-US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   </a:t>
            </a:r>
          </a:p>
          <a:p>
            <a:r>
              <a:rPr lang="en-US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             </a:t>
            </a:r>
            <a:r>
              <a:rPr lang="en-US" sz="2100" b="1" dirty="0" err="1" smtClean="0">
                <a:latin typeface="Courier New"/>
                <a:ea typeface="Times New Roman"/>
              </a:rPr>
              <a:t>int</a:t>
            </a:r>
            <a:r>
              <a:rPr lang="en-US" sz="2100" b="1" dirty="0" smtClean="0">
                <a:latin typeface="Courier New"/>
                <a:ea typeface="Times New Roman"/>
              </a:rPr>
              <a:t> a;</a:t>
            </a:r>
            <a:endParaRPr lang="ru-RU" sz="2100" b="1" dirty="0" smtClean="0">
              <a:latin typeface="Garamond" pitchFamily="18" charset="0"/>
              <a:cs typeface="Courier New" pitchFamily="49" charset="0"/>
            </a:endParaRPr>
          </a:p>
          <a:p>
            <a:r>
              <a:rPr lang="ru-RU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            //действия происходящие при щелчке по кнопке 1</a:t>
            </a:r>
          </a:p>
          <a:p>
            <a:r>
              <a:rPr lang="ru-RU" sz="2100" b="1" dirty="0" smtClean="0">
                <a:solidFill>
                  <a:srgbClr val="006600"/>
                </a:solidFill>
                <a:latin typeface="Garamond" pitchFamily="18" charset="0"/>
                <a:cs typeface="Courier New" pitchFamily="49" charset="0"/>
              </a:rPr>
              <a:t>        }</a:t>
            </a:r>
          </a:p>
          <a:p>
            <a:r>
              <a:rPr lang="en-US" sz="2100" b="1" dirty="0" smtClean="0">
                <a:solidFill>
                  <a:srgbClr val="008000"/>
                </a:solidFill>
                <a:latin typeface="Garamond" pitchFamily="18" charset="0"/>
                <a:cs typeface="Courier New" pitchFamily="49" charset="0"/>
              </a:rPr>
              <a:t>        </a:t>
            </a:r>
            <a:r>
              <a:rPr lang="en-US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private void button2_Click(object sender, </a:t>
            </a:r>
            <a:r>
              <a:rPr lang="en-US" sz="2100" b="1" dirty="0" err="1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EventArgs</a:t>
            </a:r>
            <a:r>
              <a:rPr lang="en-US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 e)</a:t>
            </a:r>
          </a:p>
          <a:p>
            <a:r>
              <a:rPr lang="ru-RU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        {</a:t>
            </a:r>
          </a:p>
          <a:p>
            <a:r>
              <a:rPr lang="ru-RU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           </a:t>
            </a:r>
            <a:r>
              <a:rPr lang="en-US" sz="2100" b="1" dirty="0" err="1" smtClean="0">
                <a:latin typeface="Courier New"/>
                <a:ea typeface="Times New Roman"/>
              </a:rPr>
              <a:t>int</a:t>
            </a:r>
            <a:r>
              <a:rPr lang="en-US" sz="2100" b="1" dirty="0" smtClean="0">
                <a:latin typeface="Courier New"/>
                <a:ea typeface="Times New Roman"/>
              </a:rPr>
              <a:t> b;</a:t>
            </a:r>
            <a:endParaRPr lang="en-US" sz="2100" b="1" dirty="0" smtClean="0">
              <a:latin typeface="Garamond" pitchFamily="18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            </a:t>
            </a:r>
            <a:r>
              <a:rPr lang="ru-RU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//действия происходящие при щелчке по кнопке 2</a:t>
            </a:r>
          </a:p>
          <a:p>
            <a:r>
              <a:rPr lang="ru-RU" sz="2100" b="1" dirty="0" smtClean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        }</a:t>
            </a:r>
          </a:p>
          <a:p>
            <a:r>
              <a:rPr lang="ru-RU" sz="2100" b="1" dirty="0" smtClean="0">
                <a:solidFill>
                  <a:srgbClr val="2B91AF"/>
                </a:solidFill>
                <a:latin typeface="Garamond" pitchFamily="18" charset="0"/>
                <a:cs typeface="Courier New" pitchFamily="49" charset="0"/>
              </a:rPr>
              <a:t>    </a:t>
            </a:r>
            <a:r>
              <a:rPr lang="ru-RU" sz="2100" b="1" dirty="0" smtClean="0">
                <a:solidFill>
                  <a:srgbClr val="0000CC"/>
                </a:solidFill>
                <a:latin typeface="Garamond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00034" y="1000108"/>
            <a:ext cx="6858048" cy="550072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71472" y="3286124"/>
            <a:ext cx="6786610" cy="164307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71472" y="4857760"/>
            <a:ext cx="6786610" cy="164307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43108" y="285728"/>
            <a:ext cx="678661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Область видимости переменных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2"/>
          <p:cNvSpPr>
            <a:spLocks/>
          </p:cNvSpPr>
          <p:nvPr/>
        </p:nvSpPr>
        <p:spPr bwMode="auto">
          <a:xfrm>
            <a:off x="3214678" y="1142984"/>
            <a:ext cx="3929122" cy="1500198"/>
          </a:xfrm>
          <a:prstGeom prst="borderCallout1">
            <a:avLst>
              <a:gd name="adj1" fmla="val 18915"/>
              <a:gd name="adj2" fmla="val -2249"/>
              <a:gd name="adj3" fmla="val 5350"/>
              <a:gd name="adj4" fmla="val -44820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Глобальная переменная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видна во всей программе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2"/>
          <p:cNvSpPr>
            <a:spLocks/>
          </p:cNvSpPr>
          <p:nvPr/>
        </p:nvSpPr>
        <p:spPr bwMode="auto">
          <a:xfrm>
            <a:off x="2643174" y="1643050"/>
            <a:ext cx="3929122" cy="1500198"/>
          </a:xfrm>
          <a:prstGeom prst="borderCallout1">
            <a:avLst>
              <a:gd name="adj1" fmla="val 86547"/>
              <a:gd name="adj2" fmla="val -1930"/>
              <a:gd name="adj3" fmla="val 155643"/>
              <a:gd name="adj4" fmla="val -23460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Переменная а видна в первой процедуре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2"/>
          <p:cNvSpPr>
            <a:spLocks/>
          </p:cNvSpPr>
          <p:nvPr/>
        </p:nvSpPr>
        <p:spPr bwMode="auto">
          <a:xfrm>
            <a:off x="2643174" y="3214686"/>
            <a:ext cx="3929122" cy="1500198"/>
          </a:xfrm>
          <a:prstGeom prst="borderCallout1">
            <a:avLst>
              <a:gd name="adj1" fmla="val 86547"/>
              <a:gd name="adj2" fmla="val -1930"/>
              <a:gd name="adj3" fmla="val 155643"/>
              <a:gd name="adj4" fmla="val -23460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Переменная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видна во второй процедуре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6572272"/>
          </a:xfrm>
          <a:prstGeom prst="rect">
            <a:avLst/>
          </a:prstGeom>
          <a:solidFill>
            <a:srgbClr val="0000FF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Открытие  проекта.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9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441938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14488"/>
            <a:ext cx="53435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643182"/>
            <a:ext cx="53435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2"/>
          <p:cNvSpPr>
            <a:spLocks/>
          </p:cNvSpPr>
          <p:nvPr/>
        </p:nvSpPr>
        <p:spPr bwMode="auto">
          <a:xfrm>
            <a:off x="142844" y="4000504"/>
            <a:ext cx="3214710" cy="1714512"/>
          </a:xfrm>
          <a:prstGeom prst="borderCallout1">
            <a:avLst>
              <a:gd name="adj1" fmla="val 42238"/>
              <a:gd name="adj2" fmla="val 103130"/>
              <a:gd name="adj3" fmla="val -87433"/>
              <a:gd name="adj4" fmla="val 124192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Выбираем папку с необходимым проектом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785786" y="1214422"/>
            <a:ext cx="4000528" cy="1285884"/>
          </a:xfrm>
          <a:prstGeom prst="borderCallout1">
            <a:avLst>
              <a:gd name="adj1" fmla="val 33471"/>
              <a:gd name="adj2" fmla="val 102443"/>
              <a:gd name="adj3" fmla="val 177771"/>
              <a:gd name="adj4" fmla="val 151316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Выбираем «главный»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файл проекта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9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43240" y="285728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Открытие проекта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4929190" y="928670"/>
            <a:ext cx="3643338" cy="1285884"/>
          </a:xfrm>
          <a:prstGeom prst="borderCallout1">
            <a:avLst>
              <a:gd name="adj1" fmla="val 26652"/>
              <a:gd name="adj2" fmla="val -4481"/>
              <a:gd name="adj3" fmla="val 56006"/>
              <a:gd name="adj4" fmla="val -7387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Выбираем «Открыть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проект»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6572272"/>
          </a:xfrm>
          <a:prstGeom prst="rect">
            <a:avLst/>
          </a:prstGeom>
          <a:solidFill>
            <a:srgbClr val="0000FF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Основные компоненты.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000364" y="1714488"/>
          <a:ext cx="6000792" cy="4440936"/>
        </p:xfrm>
        <a:graphic>
          <a:graphicData uri="http://schemas.openxmlformats.org/drawingml/2006/table">
            <a:tbl>
              <a:tblPr/>
              <a:tblGrid>
                <a:gridCol w="2508934"/>
                <a:gridCol w="349185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Свойство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Описание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Text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Заголовок формы.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BackColor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цвет формы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Font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задает шрифт для всей формы и всех помещенных на нее элементов управления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StartPosition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начальное расположение формы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214678" y="571480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форма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2886075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11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14678" y="571480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форма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konspekta.net/studopediainfo/baza1/984015675174.files/image3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916505" cy="5286412"/>
          </a:xfrm>
          <a:prstGeom prst="rect">
            <a:avLst/>
          </a:prstGeom>
          <a:noFill/>
        </p:spPr>
      </p:pic>
      <p:sp>
        <p:nvSpPr>
          <p:cNvPr id="4" name="AutoShape 2"/>
          <p:cNvSpPr>
            <a:spLocks/>
          </p:cNvSpPr>
          <p:nvPr/>
        </p:nvSpPr>
        <p:spPr bwMode="auto">
          <a:xfrm>
            <a:off x="5214942" y="1214422"/>
            <a:ext cx="3071802" cy="1428760"/>
          </a:xfrm>
          <a:prstGeom prst="borderCallout1">
            <a:avLst>
              <a:gd name="adj1" fmla="val 45745"/>
              <a:gd name="adj2" fmla="val -4115"/>
              <a:gd name="adj3" fmla="val 199542"/>
              <a:gd name="adj4" fmla="val -13636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Форма в режиме конструктора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142844" y="285728"/>
            <a:ext cx="3071802" cy="2143140"/>
          </a:xfrm>
          <a:prstGeom prst="borderCallout1">
            <a:avLst>
              <a:gd name="adj1" fmla="val 103608"/>
              <a:gd name="adj2" fmla="val 44410"/>
              <a:gd name="adj3" fmla="val 180254"/>
              <a:gd name="adj4" fmla="val 32035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Элементы которые можно разместить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на форме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697334" y="1857364"/>
          <a:ext cx="7334280" cy="3861816"/>
        </p:xfrm>
        <a:graphic>
          <a:graphicData uri="http://schemas.openxmlformats.org/drawingml/2006/table">
            <a:tbl>
              <a:tblPr/>
              <a:tblGrid>
                <a:gridCol w="3667140"/>
                <a:gridCol w="366714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Ширина 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Высота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 на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BackColor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фона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ForeColor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текста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Visible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Видна ли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надпись.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857488" y="571480"/>
            <a:ext cx="614366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надпись       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25" y="571481"/>
            <a:ext cx="2561538" cy="178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12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643042" y="2071678"/>
          <a:ext cx="7358114" cy="4291584"/>
        </p:xfrm>
        <a:graphic>
          <a:graphicData uri="http://schemas.openxmlformats.org/drawingml/2006/table">
            <a:tbl>
              <a:tblPr/>
              <a:tblGrid>
                <a:gridCol w="3214710"/>
                <a:gridCol w="414340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ru-RU" sz="4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Ширина кнопки.</a:t>
                      </a:r>
                      <a:endParaRPr lang="ru-RU" sz="4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ru-RU" sz="4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Высота кнопки.</a:t>
                      </a:r>
                      <a:endParaRPr lang="ru-RU" sz="4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4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 на кнопке.</a:t>
                      </a:r>
                      <a:endParaRPr lang="ru-RU" sz="4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Image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Задает изображение для кнопки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ImageAlign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Выравнивание</a:t>
                      </a:r>
                      <a:r>
                        <a:rPr lang="ru-RU" sz="2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изображения на кнопке</a:t>
                      </a:r>
                      <a:endParaRPr lang="ru-RU" sz="2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928926" y="571480"/>
            <a:ext cx="600079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 кнопка   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2674316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13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57356" y="2000240"/>
          <a:ext cx="7119966" cy="4273296"/>
        </p:xfrm>
        <a:graphic>
          <a:graphicData uri="http://schemas.openxmlformats.org/drawingml/2006/table">
            <a:tbl>
              <a:tblPr/>
              <a:tblGrid>
                <a:gridCol w="3559983"/>
                <a:gridCol w="355998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Ширина флажка.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Высота флажка.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 на флажка.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BackColor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фона флажка.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ForeColor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текста флажка.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Visible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Виден ли флажок.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Checked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Определяет установлен ли флажок или нет.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068944" y="591482"/>
            <a:ext cx="597516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флажок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" y="571480"/>
            <a:ext cx="2725417" cy="164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14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7410" name="AutoShape 2" descr="Элемент CheckBox в Windows Fo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357562"/>
            <a:ext cx="4357718" cy="318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071670" y="1714488"/>
          <a:ext cx="6905652" cy="4693920"/>
        </p:xfrm>
        <a:graphic>
          <a:graphicData uri="http://schemas.openxmlformats.org/drawingml/2006/table">
            <a:tbl>
              <a:tblPr/>
              <a:tblGrid>
                <a:gridCol w="3452826"/>
                <a:gridCol w="345282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Ширина радио-кнопки.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Высота радио-кнопки.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 на радио-кнопки.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BackColor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фона радио-кнопки.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ForeColor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текста радио-кнопки.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Visible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Видна ли радио-кнопка.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Checked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Определяет установлена ли радио-кнопка или нет.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000364" y="571480"/>
            <a:ext cx="59293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радио-кнопка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45762"/>
            <a:ext cx="2786082" cy="1674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15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357562"/>
            <a:ext cx="43492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6572272"/>
          </a:xfrm>
          <a:prstGeom prst="rect">
            <a:avLst/>
          </a:prstGeom>
          <a:solidFill>
            <a:srgbClr val="0000FF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Создание проекта.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285984" y="1928802"/>
          <a:ext cx="6691338" cy="4352544"/>
        </p:xfrm>
        <a:graphic>
          <a:graphicData uri="http://schemas.openxmlformats.org/drawingml/2006/table">
            <a:tbl>
              <a:tblPr/>
              <a:tblGrid>
                <a:gridCol w="2857520"/>
                <a:gridCol w="383381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Ширина 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контейнер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Высота 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контейнер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 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контейнере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BackColor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фона 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контейнер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ForeColor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текста 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контейнера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AutoScroll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Контейнер с полосами прокрутки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937498" y="571480"/>
            <a:ext cx="606365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контейнер   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42903"/>
            <a:ext cx="2643206" cy="188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16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ava2s.com/Code/CSharpImages/CreateGraphicsObjectfromformwindowhand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58316"/>
            <a:ext cx="6858048" cy="5671080"/>
          </a:xfrm>
          <a:prstGeom prst="rect">
            <a:avLst/>
          </a:prstGeom>
          <a:noFill/>
        </p:spPr>
      </p:pic>
      <p:sp>
        <p:nvSpPr>
          <p:cNvPr id="47106" name="AutoShape 2" descr="https://www.codeproject.com/KB/selection/Web_Like_CheckBox/MyCheckBox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108" name="AutoShape 4" descr="https://metanit.com/sharp/windowsforms/pics/4.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071934" y="5857892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66004"/>
              <a:gd name="adj4" fmla="val -11526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3214678" y="3571876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61353"/>
              <a:gd name="adj4" fmla="val -541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3214678" y="4143380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58529"/>
              <a:gd name="adj4" fmla="val -4426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RadioButton2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3214678" y="4714884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50059"/>
              <a:gd name="adj4" fmla="val -48325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RadioButton3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4143372" y="2857496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78293"/>
              <a:gd name="adj4" fmla="val -9938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GroupBox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357554" y="1214422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64175"/>
              <a:gd name="adj4" fmla="val -57610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3357554" y="1714488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69822"/>
              <a:gd name="adj4" fmla="val -4136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3357554" y="2214554"/>
            <a:ext cx="1969916" cy="404825"/>
          </a:xfrm>
          <a:prstGeom prst="borderCallout1">
            <a:avLst>
              <a:gd name="adj1" fmla="val 31359"/>
              <a:gd name="adj2" fmla="val -3832"/>
              <a:gd name="adj3" fmla="val 78293"/>
              <a:gd name="adj4" fmla="val -5935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6000760" y="500042"/>
            <a:ext cx="1969916" cy="1928826"/>
          </a:xfrm>
          <a:prstGeom prst="borderCallout1">
            <a:avLst>
              <a:gd name="adj1" fmla="val 30766"/>
              <a:gd name="adj2" fmla="val -351"/>
              <a:gd name="adj3" fmla="val 72366"/>
              <a:gd name="adj4" fmla="val -30339"/>
            </a:avLst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У группы </a:t>
            </a:r>
            <a:r>
              <a:rPr lang="en-US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можно поставить на всех галочки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9"/>
          <p:cNvSpPr>
            <a:spLocks/>
          </p:cNvSpPr>
          <p:nvPr/>
        </p:nvSpPr>
        <p:spPr bwMode="auto">
          <a:xfrm>
            <a:off x="6000760" y="3786190"/>
            <a:ext cx="2286016" cy="2357454"/>
          </a:xfrm>
          <a:prstGeom prst="borderCallout1">
            <a:avLst>
              <a:gd name="adj1" fmla="val 30766"/>
              <a:gd name="adj2" fmla="val -351"/>
              <a:gd name="adj3" fmla="val 24312"/>
              <a:gd name="adj4" fmla="val -32938"/>
            </a:avLst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У группы </a:t>
            </a:r>
            <a:r>
              <a:rPr lang="ru-RU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можно поставить точку только на одном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09928" y="1785926"/>
          <a:ext cx="7119998" cy="4352544"/>
        </p:xfrm>
        <a:graphic>
          <a:graphicData uri="http://schemas.openxmlformats.org/drawingml/2006/table">
            <a:tbl>
              <a:tblPr/>
              <a:tblGrid>
                <a:gridCol w="2912735"/>
                <a:gridCol w="42072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Ширина 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Высота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 на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BackColor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фона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ForeColor</a:t>
                      </a:r>
                      <a:endParaRPr lang="ru-RU" sz="440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Цвет текста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надписи.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Multiline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Многострочное поле ввода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857488" y="571480"/>
            <a:ext cx="614366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окно ввода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" y="571480"/>
            <a:ext cx="2486277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5362" name="AutoShape 2" descr="https://metanit.com/sharp/windowsforms/pics/4.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https://www.codeproject.com/KB/selection/Web_Like_CheckBox/MyCheckBox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478634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643182"/>
            <a:ext cx="46434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857628"/>
            <a:ext cx="46434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5103713"/>
            <a:ext cx="4643470" cy="118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19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5286380" y="500042"/>
            <a:ext cx="3500462" cy="1785950"/>
          </a:xfrm>
          <a:prstGeom prst="borderCallout1">
            <a:avLst>
              <a:gd name="adj1" fmla="val 7345"/>
              <a:gd name="adj2" fmla="val -1829"/>
              <a:gd name="adj3" fmla="val 39306"/>
              <a:gd name="adj4" fmla="val -57038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Настройка многострочного поля ввода через инспектор объектов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2"/>
          <p:cNvSpPr>
            <a:spLocks/>
          </p:cNvSpPr>
          <p:nvPr/>
        </p:nvSpPr>
        <p:spPr bwMode="auto">
          <a:xfrm>
            <a:off x="214282" y="3429000"/>
            <a:ext cx="3286148" cy="2286016"/>
          </a:xfrm>
          <a:prstGeom prst="borderCallout1">
            <a:avLst>
              <a:gd name="adj1" fmla="val 15989"/>
              <a:gd name="adj2" fmla="val 101642"/>
              <a:gd name="adj3" fmla="val -24578"/>
              <a:gd name="adj4" fmla="val 150272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Настройка многострочного поля ввода через элемент на самом поле ввода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4282" y="357166"/>
            <a:ext cx="314327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Способ  1.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2714620"/>
            <a:ext cx="314327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Способ  2.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28728" y="2285992"/>
          <a:ext cx="7429584" cy="3669792"/>
        </p:xfrm>
        <a:graphic>
          <a:graphicData uri="http://schemas.openxmlformats.org/drawingml/2006/table">
            <a:tbl>
              <a:tblPr/>
              <a:tblGrid>
                <a:gridCol w="3399992"/>
                <a:gridCol w="402959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Items</a:t>
                      </a:r>
                      <a:endParaRPr lang="ru-RU" sz="4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хранит элементы списка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SelectedIndex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Индекс выбранного элемента выпадающего списка.</a:t>
                      </a:r>
                      <a:endParaRPr lang="ru-RU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SelectedItem</a:t>
                      </a:r>
                      <a:endParaRPr lang="ru-RU" sz="4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Выбранный элемент выпадающего списка.</a:t>
                      </a:r>
                      <a:endParaRPr lang="ru-RU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Items.Item[k]</a:t>
                      </a:r>
                      <a:endParaRPr lang="ru-RU" sz="4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K-ый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элемент выпадающего списка.</a:t>
                      </a:r>
                      <a:endParaRPr lang="ru-RU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857488" y="571480"/>
            <a:ext cx="619111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omboBox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выпадающий список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2595027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20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000232" y="2857496"/>
          <a:ext cx="6691338" cy="2636520"/>
        </p:xfrm>
        <a:graphic>
          <a:graphicData uri="http://schemas.openxmlformats.org/drawingml/2006/table">
            <a:tbl>
              <a:tblPr/>
              <a:tblGrid>
                <a:gridCol w="3345669"/>
                <a:gridCol w="334566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Image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рисунок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SizeMode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Настройка вида</a:t>
                      </a:r>
                      <a:r>
                        <a:rPr lang="ru-RU" sz="28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рисунка в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PictureBox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937499" y="571480"/>
            <a:ext cx="606365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 рисунок   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269969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21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22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42844" y="428604"/>
            <a:ext cx="8786874" cy="6124754"/>
          </a:xfrm>
          <a:prstGeom prst="rect">
            <a:avLst/>
          </a:prstGeom>
          <a:solidFill>
            <a:srgbClr val="F7F7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Свойство 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SizeMode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Normal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изображение позиционируется в левом верхнем углу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и размер изображения не изменяется. Если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больше размеров изображения, то по справа и снизу появляются пустоты, если меньше - то изображение обрезается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StretchImage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изображение растягивается или сжимается таким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обраом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чобы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вместиться по всей ширине и высоте элемента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AutoSize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элемент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автоматически растягивается, подстраиваясь под размеры изображения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CenterImage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меньше изображения, то изображение обрезается по краям и выводится только его центральная часть. Если же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больше изображения, то оно позиционируется по центру.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Zoom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изоражение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подстраивается под размеры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сохраняя при этом пропорции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89498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23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867" y="571481"/>
            <a:ext cx="542928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DataGridView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 таблица   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71802" y="1928802"/>
          <a:ext cx="5905520" cy="3617976"/>
        </p:xfrm>
        <a:graphic>
          <a:graphicData uri="http://schemas.openxmlformats.org/drawingml/2006/table">
            <a:tbl>
              <a:tblPr/>
              <a:tblGrid>
                <a:gridCol w="2952760"/>
                <a:gridCol w="29527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15367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Columns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Добавление</a:t>
                      </a:r>
                      <a:r>
                        <a:rPr lang="ru-RU" sz="28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столбцов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ReadOnly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Может</a:t>
                      </a:r>
                      <a:r>
                        <a:rPr lang="ru-RU" sz="28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ли пользователь редактировать ячейки</a:t>
                      </a:r>
                      <a:endParaRPr lang="ru-RU" sz="4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3146614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24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70723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25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4286248" y="857232"/>
            <a:ext cx="1368429" cy="428628"/>
          </a:xfrm>
          <a:prstGeom prst="borderCallout1">
            <a:avLst>
              <a:gd name="adj1" fmla="val 287985"/>
              <a:gd name="adj2" fmla="val 69530"/>
              <a:gd name="adj3" fmla="val 115824"/>
              <a:gd name="adj4" fmla="val 98213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5786446" y="857232"/>
            <a:ext cx="1368429" cy="428628"/>
          </a:xfrm>
          <a:prstGeom prst="borderCallout1">
            <a:avLst>
              <a:gd name="adj1" fmla="val 367984"/>
              <a:gd name="adj2" fmla="val -47407"/>
              <a:gd name="adj3" fmla="val 115824"/>
              <a:gd name="adj4" fmla="val 98213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label2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7286644" y="857232"/>
            <a:ext cx="1368429" cy="428628"/>
          </a:xfrm>
          <a:prstGeom prst="borderCallout1">
            <a:avLst>
              <a:gd name="adj1" fmla="val 437317"/>
              <a:gd name="adj2" fmla="val -152650"/>
              <a:gd name="adj3" fmla="val 115824"/>
              <a:gd name="adj4" fmla="val 98213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label3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857224" y="857232"/>
            <a:ext cx="2571768" cy="428628"/>
          </a:xfrm>
          <a:prstGeom prst="borderCallout1">
            <a:avLst>
              <a:gd name="adj1" fmla="val 442651"/>
              <a:gd name="adj2" fmla="val 59308"/>
              <a:gd name="adj3" fmla="val 115824"/>
              <a:gd name="adj4" fmla="val 98213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DataGridView</a:t>
            </a:r>
            <a:r>
              <a:rPr lang="ru-RU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>
            <a:off x="7572396" y="2000240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37228"/>
              <a:gd name="adj4" fmla="val -5039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3"/>
          <p:cNvSpPr>
            <a:spLocks/>
          </p:cNvSpPr>
          <p:nvPr/>
        </p:nvSpPr>
        <p:spPr bwMode="auto">
          <a:xfrm>
            <a:off x="7572396" y="2500306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-16105"/>
              <a:gd name="adj4" fmla="val -4956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textBox2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7572396" y="3000372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-48105"/>
              <a:gd name="adj4" fmla="val -5207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textBox3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7572396" y="3500438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-78852"/>
              <a:gd name="adj4" fmla="val -4919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7572396" y="4000504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-105677"/>
              <a:gd name="adj4" fmla="val -4919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button2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>
            <a:off x="7572396" y="4500570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-145915"/>
              <a:gd name="adj4" fmla="val -50035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button3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7572396" y="5000636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-156645"/>
              <a:gd name="adj4" fmla="val -5087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button4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abot\Разаработки\C#\Рисунки\С#2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092741" cy="571501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43240" y="285728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Создание проекта. Шаг 1.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4429124" y="4857760"/>
            <a:ext cx="4500594" cy="1857388"/>
          </a:xfrm>
          <a:prstGeom prst="borderCallout1">
            <a:avLst>
              <a:gd name="adj1" fmla="val -2766"/>
              <a:gd name="adj2" fmla="val 36255"/>
              <a:gd name="adj3" fmla="val -83977"/>
              <a:gd name="adj4" fmla="val 5044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Внешний вид среды программирования после запуска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6572272"/>
          </a:xfrm>
          <a:prstGeom prst="rect">
            <a:avLst/>
          </a:prstGeom>
          <a:solidFill>
            <a:srgbClr val="0000FF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Преобразование типов.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ru-RU" dirty="0" smtClean="0">
                <a:solidFill>
                  <a:srgbClr val="0000FF"/>
                </a:solidFill>
              </a:rPr>
              <a:t>6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1470" y="3214686"/>
            <a:ext cx="942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 a =</a:t>
            </a:r>
            <a:r>
              <a:rPr lang="ru-RU" sz="28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Convert.ToSingle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(textBox1.Text);</a:t>
            </a:r>
            <a:endParaRPr lang="ru-RU" sz="28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585789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textBox3.Text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Convert.ToString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(c);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14810" y="1357298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57818" y="1357298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4</a:t>
            </a:r>
            <a:endParaRPr lang="ru-RU" sz="72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00826" y="1357298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43834" y="1357298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071802" y="1857364"/>
            <a:ext cx="9784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2714644" cy="18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15008" y="228599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ru-RU" sz="5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6578" y="228599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ru-RU" sz="5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00504"/>
            <a:ext cx="257811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Прямоугольник 14"/>
          <p:cNvSpPr/>
          <p:nvPr/>
        </p:nvSpPr>
        <p:spPr>
          <a:xfrm>
            <a:off x="4214810" y="4286256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357818" y="4286256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4</a:t>
            </a:r>
            <a:endParaRPr lang="ru-RU" sz="7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500826" y="4286256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643834" y="4286256"/>
            <a:ext cx="1143008" cy="107157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715008" y="521495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ru-RU" sz="5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6578" y="521495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ru-RU" sz="5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 rot="10800000">
            <a:off x="3071802" y="4643446"/>
            <a:ext cx="9784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ru-RU" dirty="0" smtClean="0">
                <a:solidFill>
                  <a:srgbClr val="0000FF"/>
                </a:solidFill>
              </a:rPr>
              <a:t>6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14282" y="428604"/>
            <a:ext cx="285752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Тип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72066" y="428604"/>
            <a:ext cx="285752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Тип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6572272"/>
          </a:xfrm>
          <a:prstGeom prst="rect">
            <a:avLst/>
          </a:prstGeom>
          <a:solidFill>
            <a:srgbClr val="0000FF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Простые проекты.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ru-RU" dirty="0" smtClean="0">
                <a:solidFill>
                  <a:srgbClr val="0000FF"/>
                </a:solidFill>
              </a:rPr>
              <a:t>7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500042"/>
            <a:ext cx="485778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Выноска 3 (граница и черта) 2"/>
          <p:cNvSpPr/>
          <p:nvPr/>
        </p:nvSpPr>
        <p:spPr>
          <a:xfrm>
            <a:off x="428596" y="3929066"/>
            <a:ext cx="8501090" cy="2184284"/>
          </a:xfrm>
          <a:prstGeom prst="accentBorderCallout3">
            <a:avLst>
              <a:gd name="adj1" fmla="val 18750"/>
              <a:gd name="adj2" fmla="val -1654"/>
              <a:gd name="adj3" fmla="val 18750"/>
              <a:gd name="adj4" fmla="val -3256"/>
              <a:gd name="adj5" fmla="val -13697"/>
              <a:gd name="adj6" fmla="val -3046"/>
              <a:gd name="adj7" fmla="val -72644"/>
              <a:gd name="adj8" fmla="val 33473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private void button1_Click(object sender,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EventArgs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 e)</a:t>
            </a:r>
            <a:endParaRPr lang="ru-RU" sz="2400" b="1" dirty="0" smtClean="0">
              <a:solidFill>
                <a:srgbClr val="0000CC"/>
              </a:solidFill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ru-RU" sz="2400" b="1" dirty="0" smtClean="0">
              <a:solidFill>
                <a:srgbClr val="0000CC"/>
              </a:solidFill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   label2.Text</a:t>
            </a:r>
            <a:r>
              <a:rPr lang="ru-RU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ru-RU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ru-RU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Привет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 "+ textBox1.Text;</a:t>
            </a:r>
            <a:endParaRPr lang="ru-RU" sz="2400" b="1" dirty="0" smtClean="0">
              <a:solidFill>
                <a:srgbClr val="0000CC"/>
              </a:solidFill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CC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ru-RU" sz="2400" b="1" dirty="0" smtClean="0">
              <a:solidFill>
                <a:srgbClr val="0000CC"/>
              </a:solidFill>
              <a:ea typeface="Times New Roman"/>
              <a:cs typeface="Times New Roman"/>
            </a:endParaRPr>
          </a:p>
          <a:p>
            <a:pPr algn="ctr"/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ru-RU" dirty="0" smtClean="0">
                <a:solidFill>
                  <a:srgbClr val="0000FF"/>
                </a:solidFill>
              </a:rPr>
              <a:t>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214282" y="714356"/>
            <a:ext cx="1368429" cy="428628"/>
          </a:xfrm>
          <a:prstGeom prst="borderCallout1">
            <a:avLst>
              <a:gd name="adj1" fmla="val 42653"/>
              <a:gd name="adj2" fmla="val 108787"/>
              <a:gd name="adj3" fmla="val 97157"/>
              <a:gd name="adj4" fmla="val 168375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>
            <a:off x="7429520" y="642918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135894"/>
              <a:gd name="adj4" fmla="val -9388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214282" y="1357298"/>
            <a:ext cx="1368429" cy="409576"/>
          </a:xfrm>
          <a:prstGeom prst="borderCallout1">
            <a:avLst>
              <a:gd name="adj1" fmla="val 42653"/>
              <a:gd name="adj2" fmla="val 108787"/>
              <a:gd name="adj3" fmla="val 89097"/>
              <a:gd name="adj4" fmla="val 16507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14282" y="2000240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68952"/>
              <a:gd name="adj4" fmla="val 18994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7358082" y="2643182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116972"/>
              <a:gd name="adj4" fmla="val -7094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642918"/>
            <a:ext cx="3095402" cy="425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AutoShape 2"/>
          <p:cNvSpPr>
            <a:spLocks/>
          </p:cNvSpPr>
          <p:nvPr/>
        </p:nvSpPr>
        <p:spPr bwMode="auto">
          <a:xfrm>
            <a:off x="6929454" y="1214422"/>
            <a:ext cx="1366841" cy="428630"/>
          </a:xfrm>
          <a:prstGeom prst="borderCallout1">
            <a:avLst>
              <a:gd name="adj1" fmla="val 42653"/>
              <a:gd name="adj2" fmla="val -8787"/>
              <a:gd name="adj3" fmla="val 116704"/>
              <a:gd name="adj4" fmla="val -8894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AutoShape 3"/>
          <p:cNvSpPr>
            <a:spLocks/>
          </p:cNvSpPr>
          <p:nvPr/>
        </p:nvSpPr>
        <p:spPr bwMode="auto">
          <a:xfrm>
            <a:off x="6929454" y="642918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135894"/>
              <a:gd name="adj4" fmla="val -9388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6929454" y="1785926"/>
            <a:ext cx="1366841" cy="428630"/>
          </a:xfrm>
          <a:prstGeom prst="borderCallout1">
            <a:avLst>
              <a:gd name="adj1" fmla="val 42653"/>
              <a:gd name="adj2" fmla="val -8787"/>
              <a:gd name="adj3" fmla="val 86728"/>
              <a:gd name="adj4" fmla="val -88090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6929454" y="3071810"/>
            <a:ext cx="1366841" cy="428630"/>
          </a:xfrm>
          <a:prstGeom prst="borderCallout1">
            <a:avLst>
              <a:gd name="adj1" fmla="val 42653"/>
              <a:gd name="adj2" fmla="val -8787"/>
              <a:gd name="adj3" fmla="val 129384"/>
              <a:gd name="adj4" fmla="val -9560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button4 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AutoShape 6"/>
          <p:cNvSpPr>
            <a:spLocks/>
          </p:cNvSpPr>
          <p:nvPr/>
        </p:nvSpPr>
        <p:spPr bwMode="auto">
          <a:xfrm>
            <a:off x="6929454" y="3714752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143130"/>
              <a:gd name="adj4" fmla="val -98977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button5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6929454" y="2428868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105213"/>
              <a:gd name="adj4" fmla="val -9385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6" name="AutoShape 8"/>
          <p:cNvSpPr>
            <a:spLocks/>
          </p:cNvSpPr>
          <p:nvPr/>
        </p:nvSpPr>
        <p:spPr bwMode="auto">
          <a:xfrm>
            <a:off x="785786" y="3571876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6870"/>
              <a:gd name="adj4" fmla="val 18213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7" name="AutoShape 9"/>
          <p:cNvSpPr>
            <a:spLocks/>
          </p:cNvSpPr>
          <p:nvPr/>
        </p:nvSpPr>
        <p:spPr bwMode="auto">
          <a:xfrm>
            <a:off x="785786" y="3000372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33884"/>
              <a:gd name="adj4" fmla="val 18901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785786" y="785794"/>
            <a:ext cx="1368429" cy="428628"/>
          </a:xfrm>
          <a:prstGeom prst="borderCallout1">
            <a:avLst>
              <a:gd name="adj1" fmla="val 42653"/>
              <a:gd name="adj2" fmla="val 108787"/>
              <a:gd name="adj3" fmla="val 97157"/>
              <a:gd name="adj4" fmla="val 168375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785786" y="1285860"/>
            <a:ext cx="1368429" cy="409576"/>
          </a:xfrm>
          <a:prstGeom prst="borderCallout1">
            <a:avLst>
              <a:gd name="adj1" fmla="val 42653"/>
              <a:gd name="adj2" fmla="val 108787"/>
              <a:gd name="adj3" fmla="val 89097"/>
              <a:gd name="adj4" fmla="val 16507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0" name="AutoShape 12"/>
          <p:cNvSpPr>
            <a:spLocks/>
          </p:cNvSpPr>
          <p:nvPr/>
        </p:nvSpPr>
        <p:spPr bwMode="auto">
          <a:xfrm>
            <a:off x="785786" y="1857364"/>
            <a:ext cx="1368429" cy="409576"/>
          </a:xfrm>
          <a:prstGeom prst="borderCallout1">
            <a:avLst>
              <a:gd name="adj1" fmla="val 42653"/>
              <a:gd name="adj2" fmla="val 108787"/>
              <a:gd name="adj3" fmla="val 50713"/>
              <a:gd name="adj4" fmla="val 16500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1" name="AutoShape 13"/>
          <p:cNvSpPr>
            <a:spLocks/>
          </p:cNvSpPr>
          <p:nvPr/>
        </p:nvSpPr>
        <p:spPr bwMode="auto">
          <a:xfrm>
            <a:off x="785786" y="2428868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18009"/>
              <a:gd name="adj4" fmla="val 17086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label4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8" name="Выноска 3 (граница и черта) 17"/>
          <p:cNvSpPr/>
          <p:nvPr/>
        </p:nvSpPr>
        <p:spPr>
          <a:xfrm>
            <a:off x="428596" y="3286124"/>
            <a:ext cx="8501090" cy="3398730"/>
          </a:xfrm>
          <a:prstGeom prst="accentBorderCallout3">
            <a:avLst>
              <a:gd name="adj1" fmla="val 18750"/>
              <a:gd name="adj2" fmla="val -1654"/>
              <a:gd name="adj3" fmla="val 18750"/>
              <a:gd name="adj4" fmla="val -3256"/>
              <a:gd name="adj5" fmla="val -4617"/>
              <a:gd name="adj6" fmla="val -3046"/>
              <a:gd name="adj7" fmla="val -11430"/>
              <a:gd name="adj8" fmla="val 34967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private void button1_Click(object sender, </a:t>
            </a:r>
            <a:r>
              <a:rPr lang="en-US" sz="2400" b="1" dirty="0" err="1" smtClean="0">
                <a:solidFill>
                  <a:srgbClr val="0000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2400" b="1" dirty="0" smtClean="0">
                <a:solidFill>
                  <a:srgbClr val="0000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 a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Convert.ToSingle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(textBox1.Text);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 b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Convert.ToSingle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(textBox2.Text);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 c = a + b;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textBox3.Text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Convert.ToString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(c);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642918"/>
            <a:ext cx="3095402" cy="425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AutoShape 2"/>
          <p:cNvSpPr>
            <a:spLocks/>
          </p:cNvSpPr>
          <p:nvPr/>
        </p:nvSpPr>
        <p:spPr bwMode="auto">
          <a:xfrm>
            <a:off x="6929454" y="1214422"/>
            <a:ext cx="1366841" cy="428630"/>
          </a:xfrm>
          <a:prstGeom prst="borderCallout1">
            <a:avLst>
              <a:gd name="adj1" fmla="val 42653"/>
              <a:gd name="adj2" fmla="val -8787"/>
              <a:gd name="adj3" fmla="val 116704"/>
              <a:gd name="adj4" fmla="val -8894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AutoShape 3"/>
          <p:cNvSpPr>
            <a:spLocks/>
          </p:cNvSpPr>
          <p:nvPr/>
        </p:nvSpPr>
        <p:spPr bwMode="auto">
          <a:xfrm>
            <a:off x="6929454" y="642918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135894"/>
              <a:gd name="adj4" fmla="val -9388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6929454" y="1785926"/>
            <a:ext cx="1366841" cy="428630"/>
          </a:xfrm>
          <a:prstGeom prst="borderCallout1">
            <a:avLst>
              <a:gd name="adj1" fmla="val 42653"/>
              <a:gd name="adj2" fmla="val -8787"/>
              <a:gd name="adj3" fmla="val 86728"/>
              <a:gd name="adj4" fmla="val -88090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6929454" y="3071810"/>
            <a:ext cx="1366841" cy="428630"/>
          </a:xfrm>
          <a:prstGeom prst="borderCallout1">
            <a:avLst>
              <a:gd name="adj1" fmla="val 42653"/>
              <a:gd name="adj2" fmla="val -8787"/>
              <a:gd name="adj3" fmla="val 129384"/>
              <a:gd name="adj4" fmla="val -9560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button4 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AutoShape 6"/>
          <p:cNvSpPr>
            <a:spLocks/>
          </p:cNvSpPr>
          <p:nvPr/>
        </p:nvSpPr>
        <p:spPr bwMode="auto">
          <a:xfrm>
            <a:off x="6929454" y="3714752"/>
            <a:ext cx="1366841" cy="428628"/>
          </a:xfrm>
          <a:prstGeom prst="borderCallout1">
            <a:avLst>
              <a:gd name="adj1" fmla="val 42653"/>
              <a:gd name="adj2" fmla="val -8787"/>
              <a:gd name="adj3" fmla="val 143130"/>
              <a:gd name="adj4" fmla="val -98977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button5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6929454" y="2428868"/>
            <a:ext cx="1366841" cy="426093"/>
          </a:xfrm>
          <a:prstGeom prst="borderCallout1">
            <a:avLst>
              <a:gd name="adj1" fmla="val 42653"/>
              <a:gd name="adj2" fmla="val -8787"/>
              <a:gd name="adj3" fmla="val 105213"/>
              <a:gd name="adj4" fmla="val -9385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6" name="AutoShape 8"/>
          <p:cNvSpPr>
            <a:spLocks/>
          </p:cNvSpPr>
          <p:nvPr/>
        </p:nvSpPr>
        <p:spPr bwMode="auto">
          <a:xfrm>
            <a:off x="785786" y="3571876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6870"/>
              <a:gd name="adj4" fmla="val 18213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7" name="AutoShape 9"/>
          <p:cNvSpPr>
            <a:spLocks/>
          </p:cNvSpPr>
          <p:nvPr/>
        </p:nvSpPr>
        <p:spPr bwMode="auto">
          <a:xfrm>
            <a:off x="785786" y="3000372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33884"/>
              <a:gd name="adj4" fmla="val 18901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785786" y="785794"/>
            <a:ext cx="1368429" cy="428628"/>
          </a:xfrm>
          <a:prstGeom prst="borderCallout1">
            <a:avLst>
              <a:gd name="adj1" fmla="val 42653"/>
              <a:gd name="adj2" fmla="val 108787"/>
              <a:gd name="adj3" fmla="val 97157"/>
              <a:gd name="adj4" fmla="val 168375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785786" y="1285860"/>
            <a:ext cx="1368429" cy="409576"/>
          </a:xfrm>
          <a:prstGeom prst="borderCallout1">
            <a:avLst>
              <a:gd name="adj1" fmla="val 42653"/>
              <a:gd name="adj2" fmla="val 108787"/>
              <a:gd name="adj3" fmla="val 89097"/>
              <a:gd name="adj4" fmla="val 16507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0" name="AutoShape 12"/>
          <p:cNvSpPr>
            <a:spLocks/>
          </p:cNvSpPr>
          <p:nvPr/>
        </p:nvSpPr>
        <p:spPr bwMode="auto">
          <a:xfrm>
            <a:off x="785786" y="1857364"/>
            <a:ext cx="1368429" cy="409576"/>
          </a:xfrm>
          <a:prstGeom prst="borderCallout1">
            <a:avLst>
              <a:gd name="adj1" fmla="val 42653"/>
              <a:gd name="adj2" fmla="val 108787"/>
              <a:gd name="adj3" fmla="val 50713"/>
              <a:gd name="adj4" fmla="val 16500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1" name="AutoShape 13"/>
          <p:cNvSpPr>
            <a:spLocks/>
          </p:cNvSpPr>
          <p:nvPr/>
        </p:nvSpPr>
        <p:spPr bwMode="auto">
          <a:xfrm>
            <a:off x="785786" y="2428868"/>
            <a:ext cx="1357322" cy="428628"/>
          </a:xfrm>
          <a:prstGeom prst="borderCallout1">
            <a:avLst>
              <a:gd name="adj1" fmla="val 42653"/>
              <a:gd name="adj2" fmla="val 108787"/>
              <a:gd name="adj3" fmla="val 18009"/>
              <a:gd name="adj4" fmla="val 17086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label4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29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9" name="Выноска 3 (граница и черта) 18"/>
          <p:cNvSpPr/>
          <p:nvPr/>
        </p:nvSpPr>
        <p:spPr>
          <a:xfrm>
            <a:off x="428596" y="4786322"/>
            <a:ext cx="8501090" cy="1928826"/>
          </a:xfrm>
          <a:prstGeom prst="accentBorderCallout3">
            <a:avLst>
              <a:gd name="adj1" fmla="val 18750"/>
              <a:gd name="adj2" fmla="val -1654"/>
              <a:gd name="adj3" fmla="val 18750"/>
              <a:gd name="adj4" fmla="val -3256"/>
              <a:gd name="adj5" fmla="val -6586"/>
              <a:gd name="adj6" fmla="val -3315"/>
              <a:gd name="adj7" fmla="val -26065"/>
              <a:gd name="adj8" fmla="val 52312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99"/>
                </a:solidFill>
                <a:latin typeface="Courier New"/>
                <a:ea typeface="Times New Roman"/>
                <a:cs typeface="Times New Roman"/>
              </a:rPr>
              <a:t>private void button2_Click(object sender, </a:t>
            </a:r>
            <a:r>
              <a:rPr lang="en-US" sz="2400" b="1" dirty="0" err="1" smtClean="0">
                <a:solidFill>
                  <a:srgbClr val="000099"/>
                </a:solidFill>
                <a:latin typeface="Courier New"/>
                <a:ea typeface="Times New Roman"/>
                <a:cs typeface="Times New Roman"/>
              </a:rPr>
              <a:t>EventArgs</a:t>
            </a:r>
            <a:r>
              <a:rPr lang="en-US" sz="2400" b="1" dirty="0" smtClean="0">
                <a:solidFill>
                  <a:srgbClr val="000099"/>
                </a:solidFill>
                <a:latin typeface="Courier New"/>
                <a:ea typeface="Times New Roman"/>
                <a:cs typeface="Times New Roman"/>
              </a:rPr>
              <a:t> e)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99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ru-RU" sz="2400" b="1" dirty="0" smtClean="0">
                <a:solidFill>
                  <a:srgbClr val="000099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Close</a:t>
            </a: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66"/>
            <a:ext cx="42862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AutoShape 2"/>
          <p:cNvSpPr>
            <a:spLocks/>
          </p:cNvSpPr>
          <p:nvPr/>
        </p:nvSpPr>
        <p:spPr bwMode="auto">
          <a:xfrm>
            <a:off x="7072330" y="2428868"/>
            <a:ext cx="1857388" cy="525474"/>
          </a:xfrm>
          <a:prstGeom prst="borderCallout1">
            <a:avLst>
              <a:gd name="adj1" fmla="val 42653"/>
              <a:gd name="adj2" fmla="val -8037"/>
              <a:gd name="adj3" fmla="val 61139"/>
              <a:gd name="adj4" fmla="val -7983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Сombobox1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AutoShape 3"/>
          <p:cNvSpPr>
            <a:spLocks/>
          </p:cNvSpPr>
          <p:nvPr/>
        </p:nvSpPr>
        <p:spPr bwMode="auto">
          <a:xfrm>
            <a:off x="7072330" y="1071546"/>
            <a:ext cx="1515658" cy="525474"/>
          </a:xfrm>
          <a:prstGeom prst="borderCallout1">
            <a:avLst>
              <a:gd name="adj1" fmla="val 42653"/>
              <a:gd name="adj2" fmla="val -8787"/>
              <a:gd name="adj3" fmla="val 138153"/>
              <a:gd name="adj4" fmla="val -10666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6" name="AutoShape 4"/>
          <p:cNvSpPr>
            <a:spLocks/>
          </p:cNvSpPr>
          <p:nvPr/>
        </p:nvSpPr>
        <p:spPr bwMode="auto">
          <a:xfrm>
            <a:off x="7072330" y="500042"/>
            <a:ext cx="1515658" cy="525474"/>
          </a:xfrm>
          <a:prstGeom prst="borderCallout1">
            <a:avLst>
              <a:gd name="adj1" fmla="val 42653"/>
              <a:gd name="adj2" fmla="val -8787"/>
              <a:gd name="adj3" fmla="val 154741"/>
              <a:gd name="adj4" fmla="val -10570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7" name="AutoShape 5"/>
          <p:cNvSpPr>
            <a:spLocks/>
          </p:cNvSpPr>
          <p:nvPr/>
        </p:nvSpPr>
        <p:spPr bwMode="auto">
          <a:xfrm>
            <a:off x="7072330" y="1785926"/>
            <a:ext cx="1799847" cy="525474"/>
          </a:xfrm>
          <a:prstGeom prst="borderCallout1">
            <a:avLst>
              <a:gd name="adj1" fmla="val 42653"/>
              <a:gd name="adj2" fmla="val -8037"/>
              <a:gd name="adj3" fmla="val 118704"/>
              <a:gd name="adj4" fmla="val -14030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GroupBox2 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AutoShape 6"/>
          <p:cNvSpPr>
            <a:spLocks/>
          </p:cNvSpPr>
          <p:nvPr/>
        </p:nvSpPr>
        <p:spPr bwMode="auto">
          <a:xfrm>
            <a:off x="7215206" y="4572008"/>
            <a:ext cx="1515658" cy="525476"/>
          </a:xfrm>
          <a:prstGeom prst="borderCallout1">
            <a:avLst>
              <a:gd name="adj1" fmla="val 42653"/>
              <a:gd name="adj2" fmla="val -8787"/>
              <a:gd name="adj3" fmla="val 59076"/>
              <a:gd name="adj4" fmla="val -74370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9" name="AutoShape 7"/>
          <p:cNvSpPr>
            <a:spLocks/>
          </p:cNvSpPr>
          <p:nvPr/>
        </p:nvSpPr>
        <p:spPr bwMode="auto">
          <a:xfrm>
            <a:off x="7215206" y="3857628"/>
            <a:ext cx="1515658" cy="525474"/>
          </a:xfrm>
          <a:prstGeom prst="borderCallout1">
            <a:avLst>
              <a:gd name="adj1" fmla="val 42653"/>
              <a:gd name="adj2" fmla="val -8787"/>
              <a:gd name="adj3" fmla="val 57406"/>
              <a:gd name="adj4" fmla="val -12129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0" name="AutoShape 8"/>
          <p:cNvSpPr>
            <a:spLocks/>
          </p:cNvSpPr>
          <p:nvPr/>
        </p:nvSpPr>
        <p:spPr bwMode="auto">
          <a:xfrm>
            <a:off x="357158" y="1142984"/>
            <a:ext cx="1512887" cy="525474"/>
          </a:xfrm>
          <a:prstGeom prst="borderCallout1">
            <a:avLst>
              <a:gd name="adj1" fmla="val 42653"/>
              <a:gd name="adj2" fmla="val 108787"/>
              <a:gd name="adj3" fmla="val 39908"/>
              <a:gd name="adj4" fmla="val 15355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1" name="AutoShape 9"/>
          <p:cNvSpPr>
            <a:spLocks/>
          </p:cNvSpPr>
          <p:nvPr/>
        </p:nvSpPr>
        <p:spPr bwMode="auto">
          <a:xfrm>
            <a:off x="357158" y="1714488"/>
            <a:ext cx="1512887" cy="525474"/>
          </a:xfrm>
          <a:prstGeom prst="borderCallout1">
            <a:avLst>
              <a:gd name="adj1" fmla="val 42653"/>
              <a:gd name="adj2" fmla="val 108787"/>
              <a:gd name="adj3" fmla="val 31755"/>
              <a:gd name="adj4" fmla="val 15420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2" name="AutoShape 10"/>
          <p:cNvSpPr>
            <a:spLocks/>
          </p:cNvSpPr>
          <p:nvPr/>
        </p:nvSpPr>
        <p:spPr bwMode="auto">
          <a:xfrm>
            <a:off x="571472" y="4000504"/>
            <a:ext cx="1512887" cy="522366"/>
          </a:xfrm>
          <a:prstGeom prst="borderCallout1">
            <a:avLst>
              <a:gd name="adj1" fmla="val 42653"/>
              <a:gd name="adj2" fmla="val 108787"/>
              <a:gd name="adj3" fmla="val 18673"/>
              <a:gd name="adj4" fmla="val 162572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3" name="AutoShape 11"/>
          <p:cNvSpPr>
            <a:spLocks/>
          </p:cNvSpPr>
          <p:nvPr/>
        </p:nvSpPr>
        <p:spPr bwMode="auto">
          <a:xfrm>
            <a:off x="7215206" y="3214686"/>
            <a:ext cx="1515658" cy="525474"/>
          </a:xfrm>
          <a:prstGeom prst="borderCallout1">
            <a:avLst>
              <a:gd name="adj1" fmla="val 42653"/>
              <a:gd name="adj2" fmla="val -8787"/>
              <a:gd name="adj3" fmla="val 48311"/>
              <a:gd name="adj4" fmla="val -8427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4" name="AutoShape 12"/>
          <p:cNvSpPr>
            <a:spLocks/>
          </p:cNvSpPr>
          <p:nvPr/>
        </p:nvSpPr>
        <p:spPr bwMode="auto">
          <a:xfrm>
            <a:off x="214282" y="571480"/>
            <a:ext cx="1654201" cy="525476"/>
          </a:xfrm>
          <a:prstGeom prst="borderCallout1">
            <a:avLst>
              <a:gd name="adj1" fmla="val 42653"/>
              <a:gd name="adj2" fmla="val 108037"/>
              <a:gd name="adj3" fmla="val 73177"/>
              <a:gd name="adj4" fmla="val 14740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GroupBox1 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30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7" name="Выноска 3 (граница и черта) 16"/>
          <p:cNvSpPr/>
          <p:nvPr/>
        </p:nvSpPr>
        <p:spPr>
          <a:xfrm>
            <a:off x="428596" y="3530732"/>
            <a:ext cx="8501090" cy="3255854"/>
          </a:xfrm>
          <a:prstGeom prst="accentBorderCallout3">
            <a:avLst>
              <a:gd name="adj1" fmla="val 18750"/>
              <a:gd name="adj2" fmla="val -1654"/>
              <a:gd name="adj3" fmla="val 18750"/>
              <a:gd name="adj4" fmla="val -3256"/>
              <a:gd name="adj5" fmla="val -4464"/>
              <a:gd name="adj6" fmla="val -3193"/>
              <a:gd name="adj7" fmla="val -7124"/>
              <a:gd name="adj8" fmla="val 36670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a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Convert.ToSingle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(textBox1.Text);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b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Convert.ToSingle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(textBox2.Text);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c = 0;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k = comboBox1.SelectedIndex;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(k == 0) c = a +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(k == 1) c = a -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(k == 2) c = a *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(k == 3) c = a /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textBox3.Text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Convert.ToString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(c);</a:t>
            </a:r>
            <a:endParaRPr lang="ru-RU" sz="2000" dirty="0"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31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485778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857496"/>
            <a:ext cx="735811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"/>
          <p:cNvSpPr>
            <a:spLocks/>
          </p:cNvSpPr>
          <p:nvPr/>
        </p:nvSpPr>
        <p:spPr bwMode="auto">
          <a:xfrm>
            <a:off x="285720" y="1571612"/>
            <a:ext cx="8429684" cy="1000132"/>
          </a:xfrm>
          <a:prstGeom prst="borderCallout1">
            <a:avLst>
              <a:gd name="adj1" fmla="val -10019"/>
              <a:gd name="adj2" fmla="val 99737"/>
              <a:gd name="adj3" fmla="val -60946"/>
              <a:gd name="adj4" fmla="val 5437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Для  Сombobox1 в инспекторе объектов для свойства </a:t>
            </a:r>
            <a:r>
              <a:rPr lang="ru-RU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нажмите на кнопку с тремя точками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357158" y="5429264"/>
            <a:ext cx="8429684" cy="1000132"/>
          </a:xfrm>
          <a:prstGeom prst="borderCallout1">
            <a:avLst>
              <a:gd name="adj1" fmla="val -10019"/>
              <a:gd name="adj2" fmla="val 99737"/>
              <a:gd name="adj3" fmla="val -99772"/>
              <a:gd name="adj4" fmla="val 1454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В открывшемся окне запишите названия операций, которые будет выполнять калькулятор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7166"/>
            <a:ext cx="342902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32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0178" name="AutoShape 2"/>
          <p:cNvSpPr>
            <a:spLocks/>
          </p:cNvSpPr>
          <p:nvPr/>
        </p:nvSpPr>
        <p:spPr bwMode="auto">
          <a:xfrm>
            <a:off x="6929454" y="928670"/>
            <a:ext cx="1454175" cy="404827"/>
          </a:xfrm>
          <a:prstGeom prst="borderCallout1">
            <a:avLst>
              <a:gd name="adj1" fmla="val 42653"/>
              <a:gd name="adj2" fmla="val -8787"/>
              <a:gd name="adj3" fmla="val 152916"/>
              <a:gd name="adj4" fmla="val -9237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AutoShape 3"/>
          <p:cNvSpPr>
            <a:spLocks/>
          </p:cNvSpPr>
          <p:nvPr/>
        </p:nvSpPr>
        <p:spPr bwMode="auto">
          <a:xfrm>
            <a:off x="6929454" y="428604"/>
            <a:ext cx="1454175" cy="404827"/>
          </a:xfrm>
          <a:prstGeom prst="borderCallout1">
            <a:avLst>
              <a:gd name="adj1" fmla="val 42653"/>
              <a:gd name="adj2" fmla="val -8787"/>
              <a:gd name="adj3" fmla="val 139208"/>
              <a:gd name="adj4" fmla="val -9304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7072330" y="3214686"/>
            <a:ext cx="1456837" cy="404827"/>
          </a:xfrm>
          <a:prstGeom prst="borderCallout1">
            <a:avLst>
              <a:gd name="adj1" fmla="val 42653"/>
              <a:gd name="adj2" fmla="val -8787"/>
              <a:gd name="adj3" fmla="val 108292"/>
              <a:gd name="adj4" fmla="val -103296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textBox3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7072330" y="3929066"/>
            <a:ext cx="1456837" cy="404825"/>
          </a:xfrm>
          <a:prstGeom prst="borderCallout1">
            <a:avLst>
              <a:gd name="adj1" fmla="val 42653"/>
              <a:gd name="adj2" fmla="val -8787"/>
              <a:gd name="adj3" fmla="val 58532"/>
              <a:gd name="adj4" fmla="val -10175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2" name="AutoShape 6"/>
          <p:cNvSpPr>
            <a:spLocks/>
          </p:cNvSpPr>
          <p:nvPr/>
        </p:nvSpPr>
        <p:spPr bwMode="auto">
          <a:xfrm>
            <a:off x="7072330" y="2571744"/>
            <a:ext cx="1456837" cy="404827"/>
          </a:xfrm>
          <a:prstGeom prst="borderCallout1">
            <a:avLst>
              <a:gd name="adj1" fmla="val 42653"/>
              <a:gd name="adj2" fmla="val -8787"/>
              <a:gd name="adj3" fmla="val 80333"/>
              <a:gd name="adj4" fmla="val -110833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button1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3" name="AutoShape 7"/>
          <p:cNvSpPr>
            <a:spLocks/>
          </p:cNvSpPr>
          <p:nvPr/>
        </p:nvSpPr>
        <p:spPr bwMode="auto">
          <a:xfrm>
            <a:off x="857224" y="428604"/>
            <a:ext cx="1454175" cy="404825"/>
          </a:xfrm>
          <a:prstGeom prst="borderCallout1">
            <a:avLst>
              <a:gd name="adj1" fmla="val 42653"/>
              <a:gd name="adj2" fmla="val 108787"/>
              <a:gd name="adj3" fmla="val 142516"/>
              <a:gd name="adj4" fmla="val 149561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857224" y="1000108"/>
            <a:ext cx="1454175" cy="404827"/>
          </a:xfrm>
          <a:prstGeom prst="borderCallout1">
            <a:avLst>
              <a:gd name="adj1" fmla="val 42653"/>
              <a:gd name="adj2" fmla="val 108787"/>
              <a:gd name="adj3" fmla="val 113258"/>
              <a:gd name="adj4" fmla="val 151203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5" name="AutoShape 9"/>
          <p:cNvSpPr>
            <a:spLocks/>
          </p:cNvSpPr>
          <p:nvPr/>
        </p:nvSpPr>
        <p:spPr bwMode="auto">
          <a:xfrm>
            <a:off x="357158" y="1500174"/>
            <a:ext cx="1969916" cy="404825"/>
          </a:xfrm>
          <a:prstGeom prst="borderCallout1">
            <a:avLst>
              <a:gd name="adj1" fmla="val 42653"/>
              <a:gd name="adj2" fmla="val 106991"/>
              <a:gd name="adj3" fmla="val 100881"/>
              <a:gd name="adj4" fmla="val 143730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RadioButton1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>
            <a:off x="357158" y="2143116"/>
            <a:ext cx="2000264" cy="404827"/>
          </a:xfrm>
          <a:prstGeom prst="borderCallout1">
            <a:avLst>
              <a:gd name="adj1" fmla="val 42653"/>
              <a:gd name="adj2" fmla="val 106991"/>
              <a:gd name="adj3" fmla="val 45154"/>
              <a:gd name="adj4" fmla="val 14513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RadioButton2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7" name="AutoShape 11"/>
          <p:cNvSpPr>
            <a:spLocks/>
          </p:cNvSpPr>
          <p:nvPr/>
        </p:nvSpPr>
        <p:spPr bwMode="auto">
          <a:xfrm>
            <a:off x="6929454" y="1428736"/>
            <a:ext cx="2071702" cy="404827"/>
          </a:xfrm>
          <a:prstGeom prst="borderCallout1">
            <a:avLst>
              <a:gd name="adj1" fmla="val 42653"/>
              <a:gd name="adj2" fmla="val -6991"/>
              <a:gd name="adj3" fmla="val 118958"/>
              <a:gd name="adj4" fmla="val -93065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8" name="AutoShape 12"/>
          <p:cNvSpPr>
            <a:spLocks/>
          </p:cNvSpPr>
          <p:nvPr/>
        </p:nvSpPr>
        <p:spPr bwMode="auto">
          <a:xfrm>
            <a:off x="6929454" y="1928802"/>
            <a:ext cx="2071702" cy="404827"/>
          </a:xfrm>
          <a:prstGeom prst="borderCallout1">
            <a:avLst>
              <a:gd name="adj1" fmla="val 42653"/>
              <a:gd name="adj2" fmla="val -6991"/>
              <a:gd name="adj3" fmla="val 82186"/>
              <a:gd name="adj4" fmla="val -89699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RadioButton4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9" name="AutoShape 13"/>
          <p:cNvSpPr>
            <a:spLocks/>
          </p:cNvSpPr>
          <p:nvPr/>
        </p:nvSpPr>
        <p:spPr bwMode="auto">
          <a:xfrm>
            <a:off x="857224" y="3214686"/>
            <a:ext cx="1454175" cy="404825"/>
          </a:xfrm>
          <a:prstGeom prst="borderCallout1">
            <a:avLst>
              <a:gd name="adj1" fmla="val 42653"/>
              <a:gd name="adj2" fmla="val 108787"/>
              <a:gd name="adj3" fmla="val 100881"/>
              <a:gd name="adj4" fmla="val 152064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label3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Выноска 3 (граница и черта) 19"/>
          <p:cNvSpPr/>
          <p:nvPr/>
        </p:nvSpPr>
        <p:spPr>
          <a:xfrm>
            <a:off x="357158" y="3286124"/>
            <a:ext cx="8501090" cy="3255854"/>
          </a:xfrm>
          <a:prstGeom prst="accentBorderCallout3">
            <a:avLst>
              <a:gd name="adj1" fmla="val 18750"/>
              <a:gd name="adj2" fmla="val -1654"/>
              <a:gd name="adj3" fmla="val 18750"/>
              <a:gd name="adj4" fmla="val -3256"/>
              <a:gd name="adj5" fmla="val -2540"/>
              <a:gd name="adj6" fmla="val -3341"/>
              <a:gd name="adj7" fmla="val -10202"/>
              <a:gd name="adj8" fmla="val 41238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a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Convert.ToSingle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(textBox1.Text);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b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Convert.ToSingle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(textBox2.Text);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0;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(radioButton1.Checked == true) c = a +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(radioButton2.Checked == true) c = a -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(radioButton3.Checked == true) c = a *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if (radioButton4.Checked == true) c = a / b;</a:t>
            </a:r>
            <a:endParaRPr lang="ru-RU" sz="2000" dirty="0" smtClean="0"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textBox3.Text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Convert.ToString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(c);</a:t>
            </a:r>
            <a:endParaRPr lang="ru-RU" sz="2000" dirty="0" smtClean="0"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28604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Список используемой литературы: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357298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В.В.Лабор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СиШарп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Создание приложений для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Минск издательство Харвест,2003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21455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Герберт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Шилдт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 C# 3.0. Полное руководство. Издательство: Вильямс, 2010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214818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Сайт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http://metanit.com/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Сайт посвященный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C#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семейству технологий 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 (ASP.NET MVC, WPF,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EntityFramework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т.д.), технологии на базе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( Java SE,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программирование под ОС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т.д.), работа с базами данных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MS SQL Server,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 также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технологии, такие как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HTML5, AJAX,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ExtJS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др.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1468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Чарльз Петцольд.  Программирование с использованием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Издательство: Русская Редакция, Питер, 2006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33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5357850" cy="50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28596" y="1285860"/>
            <a:ext cx="3429024" cy="5715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43240" y="285728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Создание проекта. Шаг 2.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4643406" y="2928934"/>
            <a:ext cx="4286312" cy="1357322"/>
          </a:xfrm>
          <a:prstGeom prst="borderCallout1">
            <a:avLst>
              <a:gd name="adj1" fmla="val -5535"/>
              <a:gd name="adj2" fmla="val 16383"/>
              <a:gd name="adj3" fmla="val -79895"/>
              <a:gd name="adj4" fmla="val -30274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Создаем новый проект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2527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42910" y="2000240"/>
            <a:ext cx="1071570" cy="114300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1472" y="5000636"/>
            <a:ext cx="7072362" cy="500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43240" y="285728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Создание проекта. Шаг 3.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2"/>
          <p:cNvSpPr>
            <a:spLocks/>
          </p:cNvSpPr>
          <p:nvPr/>
        </p:nvSpPr>
        <p:spPr bwMode="auto">
          <a:xfrm>
            <a:off x="2643174" y="1571612"/>
            <a:ext cx="4572064" cy="1785950"/>
          </a:xfrm>
          <a:prstGeom prst="borderCallout1">
            <a:avLst>
              <a:gd name="adj1" fmla="val 54194"/>
              <a:gd name="adj2" fmla="val -744"/>
              <a:gd name="adj3" fmla="val 50753"/>
              <a:gd name="adj4" fmla="val -20264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Выбираем приложение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Windows Forms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2"/>
          <p:cNvSpPr>
            <a:spLocks/>
          </p:cNvSpPr>
          <p:nvPr/>
        </p:nvSpPr>
        <p:spPr bwMode="auto">
          <a:xfrm>
            <a:off x="3857620" y="3429000"/>
            <a:ext cx="4286312" cy="1357322"/>
          </a:xfrm>
          <a:prstGeom prst="borderCallout1">
            <a:avLst>
              <a:gd name="adj1" fmla="val 59549"/>
              <a:gd name="adj2" fmla="val -1611"/>
              <a:gd name="adj3" fmla="val 115426"/>
              <a:gd name="adj4" fmla="val -2154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Имя будущего проекта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Rabot\Разаработки\C#\Рисунки\Безымянны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4000" cy="638653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4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14480" y="142852"/>
            <a:ext cx="71438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Элементы среды программирования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2"/>
          <p:cNvSpPr>
            <a:spLocks/>
          </p:cNvSpPr>
          <p:nvPr/>
        </p:nvSpPr>
        <p:spPr bwMode="auto">
          <a:xfrm>
            <a:off x="3143240" y="2285992"/>
            <a:ext cx="4286312" cy="785818"/>
          </a:xfrm>
          <a:prstGeom prst="borderCallout1">
            <a:avLst>
              <a:gd name="adj1" fmla="val 59549"/>
              <a:gd name="adj2" fmla="val -1611"/>
              <a:gd name="adj3" fmla="val 115426"/>
              <a:gd name="adj4" fmla="val -2154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Дизайнер формы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2"/>
          <p:cNvSpPr>
            <a:spLocks/>
          </p:cNvSpPr>
          <p:nvPr/>
        </p:nvSpPr>
        <p:spPr bwMode="auto">
          <a:xfrm>
            <a:off x="1571604" y="1000108"/>
            <a:ext cx="4286312" cy="1214446"/>
          </a:xfrm>
          <a:prstGeom prst="borderCallout1">
            <a:avLst>
              <a:gd name="adj1" fmla="val 59549"/>
              <a:gd name="adj2" fmla="val -1611"/>
              <a:gd name="adj3" fmla="val 77263"/>
              <a:gd name="adj4" fmla="val -34113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Панель компонентов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2"/>
          <p:cNvSpPr>
            <a:spLocks/>
          </p:cNvSpPr>
          <p:nvPr/>
        </p:nvSpPr>
        <p:spPr bwMode="auto">
          <a:xfrm>
            <a:off x="1214414" y="2857496"/>
            <a:ext cx="5500726" cy="1714512"/>
          </a:xfrm>
          <a:prstGeom prst="borderCallout1">
            <a:avLst>
              <a:gd name="adj1" fmla="val 61741"/>
              <a:gd name="adj2" fmla="val 101317"/>
              <a:gd name="adj3" fmla="val 135152"/>
              <a:gd name="adj4" fmla="val 114172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Свойства и события объектов </a:t>
            </a:r>
          </a:p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(инспектор объектов)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2"/>
          <p:cNvSpPr>
            <a:spLocks/>
          </p:cNvSpPr>
          <p:nvPr/>
        </p:nvSpPr>
        <p:spPr bwMode="auto">
          <a:xfrm>
            <a:off x="2500298" y="4714884"/>
            <a:ext cx="3929122" cy="1285884"/>
          </a:xfrm>
          <a:prstGeom prst="borderCallout1">
            <a:avLst>
              <a:gd name="adj1" fmla="val 59549"/>
              <a:gd name="adj2" fmla="val -1611"/>
              <a:gd name="adj3" fmla="val 135882"/>
              <a:gd name="adj4" fmla="val -36212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Сообщения об ошибках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2828926" cy="652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357298"/>
            <a:ext cx="28765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000108"/>
            <a:ext cx="2928958" cy="515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57158" y="1357298"/>
            <a:ext cx="1714512" cy="35719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857620" y="2143116"/>
            <a:ext cx="1285884" cy="64294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143636" y="4714884"/>
            <a:ext cx="2643206" cy="35719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5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143240" y="285728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Конструирование интерфейса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2"/>
          <p:cNvSpPr>
            <a:spLocks/>
          </p:cNvSpPr>
          <p:nvPr/>
        </p:nvSpPr>
        <p:spPr bwMode="auto">
          <a:xfrm>
            <a:off x="214282" y="2285992"/>
            <a:ext cx="3929122" cy="1285884"/>
          </a:xfrm>
          <a:prstGeom prst="borderCallout1">
            <a:avLst>
              <a:gd name="adj1" fmla="val -2794"/>
              <a:gd name="adj2" fmla="val 28675"/>
              <a:gd name="adj3" fmla="val -41408"/>
              <a:gd name="adj4" fmla="val 21172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Выбираем нужный элемент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2"/>
          <p:cNvSpPr>
            <a:spLocks/>
          </p:cNvSpPr>
          <p:nvPr/>
        </p:nvSpPr>
        <p:spPr bwMode="auto">
          <a:xfrm>
            <a:off x="1928794" y="4071942"/>
            <a:ext cx="3929122" cy="1285884"/>
          </a:xfrm>
          <a:prstGeom prst="borderCallout1">
            <a:avLst>
              <a:gd name="adj1" fmla="val -5716"/>
              <a:gd name="adj2" fmla="val 60236"/>
              <a:gd name="adj3" fmla="val -100829"/>
              <a:gd name="adj4" fmla="val 61660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Размещаем его на форме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2"/>
          <p:cNvSpPr>
            <a:spLocks/>
          </p:cNvSpPr>
          <p:nvPr/>
        </p:nvSpPr>
        <p:spPr bwMode="auto">
          <a:xfrm>
            <a:off x="5000628" y="1785926"/>
            <a:ext cx="3643370" cy="1857388"/>
          </a:xfrm>
          <a:prstGeom prst="borderCallout1">
            <a:avLst>
              <a:gd name="adj1" fmla="val 104209"/>
              <a:gd name="adj2" fmla="val 55773"/>
              <a:gd name="adj3" fmla="val 157462"/>
              <a:gd name="adj4" fmla="val 64529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Изменяем необходимые свойства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7224" y="5965049"/>
            <a:ext cx="143661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Шаг 1.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786182" y="5965049"/>
            <a:ext cx="143661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Шаг 2.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715140" y="5965049"/>
            <a:ext cx="143661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Шаг 3.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38671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928934"/>
            <a:ext cx="53721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3240" y="285728"/>
            <a:ext cx="578647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Вкладки проекта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4143372" y="1000108"/>
            <a:ext cx="3500462" cy="1857388"/>
          </a:xfrm>
          <a:prstGeom prst="borderCallout1">
            <a:avLst>
              <a:gd name="adj1" fmla="val 16825"/>
              <a:gd name="adj2" fmla="val -2676"/>
              <a:gd name="adj3" fmla="val 2386"/>
              <a:gd name="adj4" fmla="val -59552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Вкладка дизайнера формы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2"/>
          <p:cNvSpPr>
            <a:spLocks/>
          </p:cNvSpPr>
          <p:nvPr/>
        </p:nvSpPr>
        <p:spPr bwMode="auto">
          <a:xfrm>
            <a:off x="214282" y="4000504"/>
            <a:ext cx="2928958" cy="1928826"/>
          </a:xfrm>
          <a:prstGeom prst="borderCallout1">
            <a:avLst>
              <a:gd name="adj1" fmla="val 16695"/>
              <a:gd name="adj2" fmla="val 101584"/>
              <a:gd name="adj3" fmla="val -46222"/>
              <a:gd name="adj4" fmla="val 121611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Вкладка текста программы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8684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546"/>
            <a:ext cx="870086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285728"/>
            <a:ext cx="778674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Программа после создания процедуры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1128</Words>
  <PresentationFormat>Экран (4:3)</PresentationFormat>
  <Paragraphs>366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Юдины</cp:lastModifiedBy>
  <cp:revision>185</cp:revision>
  <dcterms:modified xsi:type="dcterms:W3CDTF">2017-06-12T19:52:14Z</dcterms:modified>
</cp:coreProperties>
</file>