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3.png" ContentType="image/png"/>
  <Override PartName="/ppt/media/image22.png" ContentType="image/png"/>
  <Override PartName="/ppt/media/image8.jpeg" ContentType="image/jpeg"/>
  <Override PartName="/ppt/media/image5.png" ContentType="image/png"/>
  <Override PartName="/ppt/media/image30.png" ContentType="image/png"/>
  <Override PartName="/ppt/media/image10.png" ContentType="image/png"/>
  <Override PartName="/ppt/media/image29.png" ContentType="image/png"/>
  <Override PartName="/ppt/media/image28.png" ContentType="image/png"/>
  <Override PartName="/ppt/media/image7.jpeg" ContentType="image/jpeg"/>
  <Override PartName="/ppt/media/image20.png" ContentType="image/png"/>
  <Override PartName="/ppt/media/image18.png" ContentType="image/png"/>
  <Override PartName="/ppt/media/image12.png" ContentType="image/png"/>
  <Override PartName="/ppt/media/image4.png" ContentType="image/png"/>
  <Override PartName="/ppt/media/image27.png" ContentType="image/png"/>
  <Override PartName="/ppt/media/image3.png" ContentType="image/png"/>
  <Override PartName="/ppt/media/image26.png" ContentType="image/png"/>
  <Override PartName="/ppt/media/image2.png" ContentType="image/png"/>
  <Override PartName="/ppt/media/image25.png" ContentType="image/png"/>
  <Override PartName="/ppt/media/image31.png" ContentType="image/png"/>
  <Override PartName="/ppt/media/image1.png" ContentType="image/png"/>
  <Override PartName="/ppt/media/image11.jpeg" ContentType="image/jpeg"/>
  <Override PartName="/ppt/media/image24.png" ContentType="image/png"/>
  <Override PartName="/ppt/media/image14.png" ContentType="image/png"/>
  <Override PartName="/ppt/media/image17.png" ContentType="image/png"/>
  <Override PartName="/ppt/media/image19.png" ContentType="image/png"/>
  <Override PartName="/ppt/media/image21.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media/image16.png" ContentType="image/png"/>
  <Override PartName="/ppt/media/image15.png" ContentType="image/png"/>
  <Override PartName="/ppt/media/image13.png" ContentType="image/png"/>
  <Override PartName="/ppt/media/image9.jpeg" ContentType="image/jpeg"/>
  <Override PartName="/ppt/media/image6.png" ContentType="image/png"/>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Lst>
  <p:sldSz cx="9144000" cy="5143500"/>
  <p:notesSz cx="7772400" cy="10058400"/>
</p:presentation>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customXml" Target="../customXml/item1.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customXml" Target="../customXml/item3.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customXml" Target="../customXml/item2.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theme" Target="theme/theme1.xml"/><Relationship Id="rId6" Type="http://schemas.openxmlformats.org/officeDocument/2006/relationships/slide" Target="slides/slide3.xml"/></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4"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355320" y="-402120"/>
            <a:ext cx="6999840" cy="5141520"/>
          </a:xfrm>
          <a:custGeom>
            <a:avLst/>
            <a:gdLst/>
            <a:ahLst/>
            <a:rect l="l" t="t" r="r" b="b"/>
            <a:pathLst>
              <a:path w="151443" h="111248">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360">
            <a:solidFill>
              <a:schemeClr val="dk1"/>
            </a:solidFill>
            <a:round/>
          </a:ln>
        </p:spPr>
        <p:style>
          <a:lnRef idx="0"/>
          <a:fillRef idx="0"/>
          <a:effectRef idx="0"/>
          <a:fontRef idx="minor"/>
        </p:style>
      </p:sp>
      <p:sp>
        <p:nvSpPr>
          <p:cNvPr id="39"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40"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hyperlink" Target="https://howdns.works/episodes/" TargetMode="External"/><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7" name="Google Shape;206;p36" descr=""/>
          <p:cNvPicPr/>
          <p:nvPr/>
        </p:nvPicPr>
        <p:blipFill>
          <a:blip r:embed="rId1"/>
          <a:stretch/>
        </p:blipFill>
        <p:spPr>
          <a:xfrm>
            <a:off x="1880640" y="942480"/>
            <a:ext cx="5380560" cy="2626200"/>
          </a:xfrm>
          <a:prstGeom prst="rect">
            <a:avLst/>
          </a:prstGeom>
          <a:ln>
            <a:noFill/>
          </a:ln>
        </p:spPr>
      </p:pic>
      <p:sp>
        <p:nvSpPr>
          <p:cNvPr id="78" name="CustomShape 1"/>
          <p:cNvSpPr/>
          <p:nvPr/>
        </p:nvSpPr>
        <p:spPr>
          <a:xfrm>
            <a:off x="0" y="3775680"/>
            <a:ext cx="9141840" cy="429480"/>
          </a:xfrm>
          <a:prstGeom prst="rect">
            <a:avLst/>
          </a:prstGeom>
          <a:solidFill>
            <a:srgbClr val="263238"/>
          </a:solidFill>
          <a:ln>
            <a:noFill/>
          </a:ln>
        </p:spPr>
        <p:style>
          <a:lnRef idx="0"/>
          <a:fillRef idx="0"/>
          <a:effectRef idx="0"/>
          <a:fontRef idx="minor"/>
        </p:style>
      </p:sp>
      <p:sp>
        <p:nvSpPr>
          <p:cNvPr id="79" name="CustomShape 2"/>
          <p:cNvSpPr/>
          <p:nvPr/>
        </p:nvSpPr>
        <p:spPr>
          <a:xfrm>
            <a:off x="2513880" y="3715920"/>
            <a:ext cx="4114440" cy="684000"/>
          </a:xfrm>
          <a:prstGeom prst="rect">
            <a:avLst/>
          </a:prstGeom>
          <a:noFill/>
          <a:ln>
            <a:noFill/>
          </a:ln>
        </p:spPr>
        <p:style>
          <a:lnRef idx="0"/>
          <a:fillRef idx="0"/>
          <a:effectRef idx="0"/>
          <a:fontRef idx="minor"/>
        </p:style>
        <p:txBody>
          <a:bodyPr lIns="90000" rIns="90000" tIns="91440" bIns="91440">
            <a:noAutofit/>
          </a:bodyPr>
          <a:p>
            <a:pPr algn="ctr">
              <a:lnSpc>
                <a:spcPct val="100000"/>
              </a:lnSpc>
              <a:spcAft>
                <a:spcPts val="1599"/>
              </a:spcAft>
            </a:pPr>
            <a:r>
              <a:rPr b="0" lang="en" sz="2300" spc="-1" strike="noStrike">
                <a:solidFill>
                  <a:srgbClr val="ffffff"/>
                </a:solidFill>
                <a:latin typeface="Poppins"/>
                <a:ea typeface="Poppins"/>
              </a:rPr>
              <a:t>ITI - Apache Web Server</a:t>
            </a:r>
            <a:endParaRPr b="0" lang="en-US" sz="23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189"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HTTP Status Codes</a:t>
            </a:r>
            <a:endParaRPr b="0" lang="en-US" sz="3200" spc="-1" strike="noStrike">
              <a:latin typeface="Arial"/>
            </a:endParaRPr>
          </a:p>
        </p:txBody>
      </p:sp>
      <p:sp>
        <p:nvSpPr>
          <p:cNvPr id="190" name="CustomShape 3"/>
          <p:cNvSpPr/>
          <p:nvPr/>
        </p:nvSpPr>
        <p:spPr>
          <a:xfrm>
            <a:off x="497520" y="1890000"/>
            <a:ext cx="4636800" cy="2633040"/>
          </a:xfrm>
          <a:prstGeom prst="rect">
            <a:avLst/>
          </a:prstGeom>
          <a:noFill/>
          <a:ln>
            <a:noFill/>
          </a:ln>
        </p:spPr>
        <p:style>
          <a:lnRef idx="0"/>
          <a:fillRef idx="0"/>
          <a:effectRef idx="0"/>
          <a:fontRef idx="minor"/>
        </p:style>
        <p:txBody>
          <a:bodyPr lIns="90000" rIns="90000" tIns="91440" bIns="91440">
            <a:spAutoFit/>
          </a:bodyPr>
          <a:p>
            <a:pPr marL="457200" indent="-315360" algn="just">
              <a:lnSpc>
                <a:spcPct val="115000"/>
              </a:lnSpc>
              <a:buClr>
                <a:srgbClr val="de4c36"/>
              </a:buClr>
              <a:buFont typeface="Poppins"/>
              <a:buChar char="●"/>
            </a:pPr>
            <a:r>
              <a:rPr b="1" lang="en" sz="2000" spc="-1" strike="noStrike">
                <a:solidFill>
                  <a:srgbClr val="de4c36"/>
                </a:solidFill>
                <a:latin typeface="Poppins"/>
                <a:ea typeface="Poppins"/>
              </a:rPr>
              <a:t>1xx</a:t>
            </a:r>
            <a:r>
              <a:rPr b="1" lang="en" sz="1800" spc="-1" strike="noStrike">
                <a:solidFill>
                  <a:srgbClr val="de4c36"/>
                </a:solidFill>
                <a:latin typeface="Poppins"/>
                <a:ea typeface="Poppins"/>
              </a:rPr>
              <a:t> </a:t>
            </a:r>
            <a:r>
              <a:rPr b="1" lang="en" sz="1800" spc="-1" strike="noStrike">
                <a:solidFill>
                  <a:srgbClr val="f77967"/>
                </a:solidFill>
                <a:latin typeface="Poppins"/>
                <a:ea typeface="Poppins"/>
              </a:rPr>
              <a:t>:</a:t>
            </a:r>
            <a:r>
              <a:rPr b="1" lang="en" sz="1600" spc="-1" strike="noStrike">
                <a:solidFill>
                  <a:srgbClr val="de4c36"/>
                </a:solidFill>
                <a:latin typeface="Poppins"/>
                <a:ea typeface="Poppins"/>
              </a:rPr>
              <a:t> </a:t>
            </a:r>
            <a:r>
              <a:rPr b="1" lang="en" sz="1600" spc="-1" strike="noStrike">
                <a:solidFill>
                  <a:srgbClr val="f77967"/>
                </a:solidFill>
                <a:latin typeface="Poppins"/>
                <a:ea typeface="Poppins"/>
              </a:rPr>
              <a:t>Informational</a:t>
            </a:r>
            <a:endParaRPr b="0" lang="en-US" sz="1600" spc="-1" strike="noStrike">
              <a:latin typeface="Arial"/>
            </a:endParaRPr>
          </a:p>
          <a:p>
            <a:pPr algn="just">
              <a:lnSpc>
                <a:spcPct val="115000"/>
              </a:lnSpc>
            </a:pPr>
            <a:r>
              <a:rPr b="1" lang="en" sz="1600" spc="-1" strike="noStrike">
                <a:solidFill>
                  <a:srgbClr val="434343"/>
                </a:solidFill>
                <a:latin typeface="Poppins"/>
                <a:ea typeface="Poppins"/>
              </a:rPr>
              <a:t>           </a:t>
            </a:r>
            <a:r>
              <a:rPr b="1" lang="en" sz="1600" spc="-1" strike="noStrike">
                <a:solidFill>
                  <a:srgbClr val="434343"/>
                </a:solidFill>
                <a:latin typeface="Poppins"/>
                <a:ea typeface="Poppins"/>
              </a:rPr>
              <a:t>Request received / Processing</a:t>
            </a:r>
            <a:endParaRPr b="0" lang="en-US" sz="1600" spc="-1" strike="noStrike">
              <a:latin typeface="Arial"/>
            </a:endParaRPr>
          </a:p>
          <a:p>
            <a:pPr algn="just">
              <a:lnSpc>
                <a:spcPct val="115000"/>
              </a:lnSpc>
            </a:pPr>
            <a:endParaRPr b="0" lang="en-US" sz="1600" spc="-1" strike="noStrike">
              <a:latin typeface="Arial"/>
            </a:endParaRPr>
          </a:p>
          <a:p>
            <a:pPr marL="457200" indent="-315360" algn="just">
              <a:lnSpc>
                <a:spcPct val="115000"/>
              </a:lnSpc>
              <a:buClr>
                <a:srgbClr val="de4c36"/>
              </a:buClr>
              <a:buFont typeface="Poppins"/>
              <a:buChar char="●"/>
            </a:pPr>
            <a:r>
              <a:rPr b="1" lang="en" sz="2000" spc="-1" strike="noStrike">
                <a:solidFill>
                  <a:srgbClr val="de4c36"/>
                </a:solidFill>
                <a:latin typeface="Poppins"/>
                <a:ea typeface="Poppins"/>
              </a:rPr>
              <a:t>2xx</a:t>
            </a:r>
            <a:r>
              <a:rPr b="1" lang="en" sz="1800" spc="-1" strike="noStrike">
                <a:solidFill>
                  <a:srgbClr val="de4c36"/>
                </a:solidFill>
                <a:latin typeface="Poppins"/>
                <a:ea typeface="Poppins"/>
              </a:rPr>
              <a:t> </a:t>
            </a:r>
            <a:r>
              <a:rPr b="1" lang="en" sz="1800" spc="-1" strike="noStrike">
                <a:solidFill>
                  <a:srgbClr val="f77967"/>
                </a:solidFill>
                <a:latin typeface="Poppins"/>
                <a:ea typeface="Poppins"/>
              </a:rPr>
              <a:t>:</a:t>
            </a:r>
            <a:r>
              <a:rPr b="1" lang="en" sz="1600" spc="-1" strike="noStrike">
                <a:solidFill>
                  <a:srgbClr val="de4c36"/>
                </a:solidFill>
                <a:latin typeface="Poppins"/>
                <a:ea typeface="Poppins"/>
              </a:rPr>
              <a:t> </a:t>
            </a:r>
            <a:r>
              <a:rPr b="1" lang="en" sz="1600" spc="-1" strike="noStrike">
                <a:solidFill>
                  <a:srgbClr val="f77967"/>
                </a:solidFill>
                <a:latin typeface="Poppins"/>
                <a:ea typeface="Poppins"/>
              </a:rPr>
              <a:t>Success</a:t>
            </a:r>
            <a:endParaRPr b="0" lang="en-US" sz="1600" spc="-1" strike="noStrike">
              <a:latin typeface="Arial"/>
            </a:endParaRPr>
          </a:p>
          <a:p>
            <a:pPr algn="just">
              <a:lnSpc>
                <a:spcPct val="115000"/>
              </a:lnSpc>
            </a:pPr>
            <a:r>
              <a:rPr b="1" lang="en" sz="1600" spc="-1" strike="noStrike">
                <a:solidFill>
                  <a:srgbClr val="434343"/>
                </a:solidFill>
                <a:latin typeface="Poppins"/>
                <a:ea typeface="Poppins"/>
              </a:rPr>
              <a:t>           </a:t>
            </a:r>
            <a:r>
              <a:rPr b="1" lang="en" sz="1600" spc="-1" strike="noStrike">
                <a:solidFill>
                  <a:srgbClr val="434343"/>
                </a:solidFill>
                <a:latin typeface="Poppins"/>
                <a:ea typeface="Poppins"/>
              </a:rPr>
              <a:t>Successfully received</a:t>
            </a:r>
            <a:endParaRPr b="0" lang="en-US" sz="1600" spc="-1" strike="noStrike">
              <a:latin typeface="Arial"/>
            </a:endParaRPr>
          </a:p>
          <a:p>
            <a:pPr algn="just">
              <a:lnSpc>
                <a:spcPct val="115000"/>
              </a:lnSpc>
            </a:pPr>
            <a:endParaRPr b="0" lang="en-US" sz="1600" spc="-1" strike="noStrike">
              <a:latin typeface="Arial"/>
            </a:endParaRPr>
          </a:p>
          <a:p>
            <a:pPr marL="457200" indent="-315360" algn="just">
              <a:lnSpc>
                <a:spcPct val="115000"/>
              </a:lnSpc>
              <a:buClr>
                <a:srgbClr val="de4c36"/>
              </a:buClr>
              <a:buFont typeface="Poppins"/>
              <a:buChar char="●"/>
            </a:pPr>
            <a:r>
              <a:rPr b="1" lang="en" sz="2000" spc="-1" strike="noStrike">
                <a:solidFill>
                  <a:srgbClr val="de4c36"/>
                </a:solidFill>
                <a:latin typeface="Poppins"/>
                <a:ea typeface="Poppins"/>
              </a:rPr>
              <a:t>3xx</a:t>
            </a:r>
            <a:r>
              <a:rPr b="1" lang="en" sz="1800" spc="-1" strike="noStrike">
                <a:solidFill>
                  <a:srgbClr val="de4c36"/>
                </a:solidFill>
                <a:latin typeface="Poppins"/>
                <a:ea typeface="Poppins"/>
              </a:rPr>
              <a:t> </a:t>
            </a:r>
            <a:r>
              <a:rPr b="1" lang="en" sz="1800" spc="-1" strike="noStrike">
                <a:solidFill>
                  <a:srgbClr val="f77967"/>
                </a:solidFill>
                <a:latin typeface="Poppins"/>
                <a:ea typeface="Poppins"/>
              </a:rPr>
              <a:t>:</a:t>
            </a:r>
            <a:r>
              <a:rPr b="1" lang="en" sz="1600" spc="-1" strike="noStrike">
                <a:solidFill>
                  <a:srgbClr val="de4c36"/>
                </a:solidFill>
                <a:latin typeface="Poppins"/>
                <a:ea typeface="Poppins"/>
              </a:rPr>
              <a:t> </a:t>
            </a:r>
            <a:r>
              <a:rPr b="1" lang="en" sz="1600" spc="-1" strike="noStrike">
                <a:solidFill>
                  <a:srgbClr val="f77967"/>
                </a:solidFill>
                <a:latin typeface="Poppins"/>
                <a:ea typeface="Poppins"/>
              </a:rPr>
              <a:t>Redirect</a:t>
            </a:r>
            <a:endParaRPr b="0" lang="en-US" sz="1600" spc="-1" strike="noStrike">
              <a:latin typeface="Arial"/>
            </a:endParaRPr>
          </a:p>
          <a:p>
            <a:pPr algn="just">
              <a:lnSpc>
                <a:spcPct val="115000"/>
              </a:lnSpc>
            </a:pPr>
            <a:r>
              <a:rPr b="1" lang="en" sz="1600" spc="-1" strike="noStrike">
                <a:solidFill>
                  <a:srgbClr val="434343"/>
                </a:solidFill>
                <a:latin typeface="Poppins"/>
                <a:ea typeface="Poppins"/>
              </a:rPr>
              <a:t>           </a:t>
            </a:r>
            <a:r>
              <a:rPr b="1" lang="en" sz="1600" spc="-1" strike="noStrike">
                <a:solidFill>
                  <a:srgbClr val="434343"/>
                </a:solidFill>
                <a:latin typeface="Poppins"/>
                <a:ea typeface="Poppins"/>
              </a:rPr>
              <a:t>Further action must be taken</a:t>
            </a:r>
            <a:endParaRPr b="0" lang="en-US" sz="1600" spc="-1" strike="noStrike">
              <a:latin typeface="Arial"/>
            </a:endParaRPr>
          </a:p>
        </p:txBody>
      </p:sp>
      <p:sp>
        <p:nvSpPr>
          <p:cNvPr id="191" name="CustomShape 4"/>
          <p:cNvSpPr/>
          <p:nvPr/>
        </p:nvSpPr>
        <p:spPr>
          <a:xfrm>
            <a:off x="4387320" y="2423520"/>
            <a:ext cx="4424760" cy="2002680"/>
          </a:xfrm>
          <a:prstGeom prst="rect">
            <a:avLst/>
          </a:prstGeom>
          <a:noFill/>
          <a:ln>
            <a:noFill/>
          </a:ln>
        </p:spPr>
        <p:style>
          <a:lnRef idx="0"/>
          <a:fillRef idx="0"/>
          <a:effectRef idx="0"/>
          <a:fontRef idx="minor"/>
        </p:style>
        <p:txBody>
          <a:bodyPr lIns="90000" rIns="90000" tIns="91440" bIns="91440">
            <a:spAutoFit/>
          </a:bodyPr>
          <a:p>
            <a:pPr marL="457200" indent="-315360">
              <a:lnSpc>
                <a:spcPct val="115000"/>
              </a:lnSpc>
              <a:buClr>
                <a:srgbClr val="de4c36"/>
              </a:buClr>
              <a:buFont typeface="Poppins"/>
              <a:buChar char="●"/>
            </a:pPr>
            <a:r>
              <a:rPr b="1" lang="en" sz="2000" spc="-1" strike="noStrike">
                <a:solidFill>
                  <a:srgbClr val="de4c36"/>
                </a:solidFill>
                <a:latin typeface="Poppins"/>
                <a:ea typeface="Poppins"/>
              </a:rPr>
              <a:t>4xx</a:t>
            </a:r>
            <a:r>
              <a:rPr b="1" lang="en" sz="1800" spc="-1" strike="noStrike">
                <a:solidFill>
                  <a:srgbClr val="de4c36"/>
                </a:solidFill>
                <a:latin typeface="Poppins"/>
                <a:ea typeface="Poppins"/>
              </a:rPr>
              <a:t> </a:t>
            </a:r>
            <a:r>
              <a:rPr b="1" lang="en" sz="1800" spc="-1" strike="noStrike">
                <a:solidFill>
                  <a:srgbClr val="f77967"/>
                </a:solidFill>
                <a:latin typeface="Poppins"/>
                <a:ea typeface="Poppins"/>
              </a:rPr>
              <a:t>:</a:t>
            </a:r>
            <a:r>
              <a:rPr b="1" lang="en" sz="1600" spc="-1" strike="noStrike">
                <a:solidFill>
                  <a:srgbClr val="de4c36"/>
                </a:solidFill>
                <a:latin typeface="Poppins"/>
                <a:ea typeface="Poppins"/>
              </a:rPr>
              <a:t> </a:t>
            </a:r>
            <a:r>
              <a:rPr b="1" lang="en" sz="1600" spc="-1" strike="noStrike">
                <a:solidFill>
                  <a:srgbClr val="f77967"/>
                </a:solidFill>
                <a:latin typeface="Poppins"/>
                <a:ea typeface="Poppins"/>
              </a:rPr>
              <a:t>Client Error</a:t>
            </a:r>
            <a:endParaRPr b="0" lang="en-US" sz="1600" spc="-1" strike="noStrike">
              <a:latin typeface="Arial"/>
            </a:endParaRPr>
          </a:p>
          <a:p>
            <a:pPr>
              <a:lnSpc>
                <a:spcPct val="115000"/>
              </a:lnSpc>
            </a:pPr>
            <a:r>
              <a:rPr b="1" lang="en" sz="1600" spc="-1" strike="noStrike">
                <a:solidFill>
                  <a:srgbClr val="434343"/>
                </a:solidFill>
                <a:latin typeface="Poppins"/>
                <a:ea typeface="Poppins"/>
              </a:rPr>
              <a:t>           </a:t>
            </a:r>
            <a:r>
              <a:rPr b="1" lang="en" sz="1600" spc="-1" strike="noStrike">
                <a:solidFill>
                  <a:srgbClr val="434343"/>
                </a:solidFill>
                <a:latin typeface="Poppins"/>
                <a:ea typeface="Poppins"/>
              </a:rPr>
              <a:t>Request doesn’t have what it needs</a:t>
            </a:r>
            <a:endParaRPr b="0" lang="en-US" sz="1600" spc="-1" strike="noStrike">
              <a:latin typeface="Arial"/>
            </a:endParaRPr>
          </a:p>
          <a:p>
            <a:pPr>
              <a:lnSpc>
                <a:spcPct val="115000"/>
              </a:lnSpc>
            </a:pPr>
            <a:endParaRPr b="0" lang="en-US" sz="1600" spc="-1" strike="noStrike">
              <a:latin typeface="Arial"/>
            </a:endParaRPr>
          </a:p>
          <a:p>
            <a:pPr marL="457200" indent="-315360">
              <a:lnSpc>
                <a:spcPct val="115000"/>
              </a:lnSpc>
              <a:buClr>
                <a:srgbClr val="de4c36"/>
              </a:buClr>
              <a:buFont typeface="Poppins"/>
              <a:buChar char="●"/>
            </a:pPr>
            <a:r>
              <a:rPr b="1" lang="en" sz="2000" spc="-1" strike="noStrike">
                <a:solidFill>
                  <a:srgbClr val="de4c36"/>
                </a:solidFill>
                <a:latin typeface="Poppins"/>
                <a:ea typeface="Poppins"/>
              </a:rPr>
              <a:t>5xx</a:t>
            </a:r>
            <a:r>
              <a:rPr b="1" lang="en" sz="1800" spc="-1" strike="noStrike">
                <a:solidFill>
                  <a:srgbClr val="de4c36"/>
                </a:solidFill>
                <a:latin typeface="Poppins"/>
                <a:ea typeface="Poppins"/>
              </a:rPr>
              <a:t> </a:t>
            </a:r>
            <a:r>
              <a:rPr b="1" lang="en" sz="1800" spc="-1" strike="noStrike">
                <a:solidFill>
                  <a:srgbClr val="f77967"/>
                </a:solidFill>
                <a:latin typeface="Poppins"/>
                <a:ea typeface="Poppins"/>
              </a:rPr>
              <a:t>:</a:t>
            </a:r>
            <a:r>
              <a:rPr b="1" lang="en" sz="1600" spc="-1" strike="noStrike">
                <a:solidFill>
                  <a:srgbClr val="de4c36"/>
                </a:solidFill>
                <a:latin typeface="Poppins"/>
                <a:ea typeface="Poppins"/>
              </a:rPr>
              <a:t> </a:t>
            </a:r>
            <a:r>
              <a:rPr b="1" lang="en" sz="1600" spc="-1" strike="noStrike">
                <a:solidFill>
                  <a:srgbClr val="f77967"/>
                </a:solidFill>
                <a:latin typeface="Poppins"/>
                <a:ea typeface="Poppins"/>
              </a:rPr>
              <a:t>Server Error</a:t>
            </a:r>
            <a:endParaRPr b="0" lang="en-US" sz="1600" spc="-1" strike="noStrike">
              <a:latin typeface="Arial"/>
            </a:endParaRPr>
          </a:p>
          <a:p>
            <a:pPr>
              <a:lnSpc>
                <a:spcPct val="115000"/>
              </a:lnSpc>
            </a:pPr>
            <a:r>
              <a:rPr b="1" lang="en" sz="1600" spc="-1" strike="noStrike">
                <a:solidFill>
                  <a:srgbClr val="434343"/>
                </a:solidFill>
                <a:latin typeface="Poppins"/>
                <a:ea typeface="Poppins"/>
              </a:rPr>
              <a:t>           </a:t>
            </a:r>
            <a:r>
              <a:rPr b="1" lang="en" sz="1600" spc="-1" strike="noStrike">
                <a:solidFill>
                  <a:srgbClr val="434343"/>
                </a:solidFill>
                <a:latin typeface="Poppins"/>
                <a:ea typeface="Poppins"/>
              </a:rPr>
              <a:t>Server fulfil the request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193"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HTTP Status Codes</a:t>
            </a:r>
            <a:endParaRPr b="0" lang="en-US" sz="3200" spc="-1" strike="noStrike">
              <a:latin typeface="Arial"/>
            </a:endParaRPr>
          </a:p>
        </p:txBody>
      </p:sp>
      <p:sp>
        <p:nvSpPr>
          <p:cNvPr id="194" name="CustomShape 3"/>
          <p:cNvSpPr/>
          <p:nvPr/>
        </p:nvSpPr>
        <p:spPr>
          <a:xfrm>
            <a:off x="649800" y="2042280"/>
            <a:ext cx="4636800" cy="2479320"/>
          </a:xfrm>
          <a:prstGeom prst="rect">
            <a:avLst/>
          </a:prstGeom>
          <a:noFill/>
          <a:ln>
            <a:noFill/>
          </a:ln>
        </p:spPr>
        <p:style>
          <a:lnRef idx="0"/>
          <a:fillRef idx="0"/>
          <a:effectRef idx="0"/>
          <a:fontRef idx="minor"/>
        </p:style>
        <p:txBody>
          <a:bodyPr lIns="90000" rIns="90000" tIns="91440" bIns="91440">
            <a:spAutoFit/>
          </a:bodyPr>
          <a:p>
            <a:pPr marL="457200" indent="-353520" algn="just">
              <a:lnSpc>
                <a:spcPct val="115000"/>
              </a:lnSpc>
              <a:buClr>
                <a:srgbClr val="de4c36"/>
              </a:buClr>
              <a:buFont typeface="Poppins"/>
              <a:buChar char="●"/>
            </a:pPr>
            <a:r>
              <a:rPr b="1" lang="en" sz="2000" spc="-1" strike="noStrike">
                <a:solidFill>
                  <a:srgbClr val="de4c36"/>
                </a:solidFill>
                <a:latin typeface="Poppins"/>
                <a:ea typeface="Poppins"/>
              </a:rPr>
              <a:t>200 </a:t>
            </a:r>
            <a:r>
              <a:rPr b="1" lang="en" sz="1700" spc="-1" strike="noStrike">
                <a:solidFill>
                  <a:srgbClr val="434343"/>
                </a:solidFill>
                <a:latin typeface="Poppins"/>
                <a:ea typeface="Poppins"/>
              </a:rPr>
              <a:t>- Ok</a:t>
            </a:r>
            <a:endParaRPr b="0" lang="en-US" sz="1700" spc="-1" strike="noStrike">
              <a:latin typeface="Arial"/>
            </a:endParaRPr>
          </a:p>
          <a:p>
            <a:pPr algn="just">
              <a:lnSpc>
                <a:spcPct val="115000"/>
              </a:lnSpc>
            </a:pPr>
            <a:endParaRPr b="0" lang="en-US" sz="1700" spc="-1" strike="noStrike">
              <a:latin typeface="Arial"/>
            </a:endParaRPr>
          </a:p>
          <a:p>
            <a:pPr marL="457200" indent="-353520" algn="just">
              <a:lnSpc>
                <a:spcPct val="115000"/>
              </a:lnSpc>
              <a:buClr>
                <a:srgbClr val="de4c36"/>
              </a:buClr>
              <a:buFont typeface="Poppins"/>
              <a:buChar char="●"/>
            </a:pPr>
            <a:r>
              <a:rPr b="1" lang="en" sz="2000" spc="-1" strike="noStrike">
                <a:solidFill>
                  <a:srgbClr val="de4c36"/>
                </a:solidFill>
                <a:latin typeface="Poppins"/>
                <a:ea typeface="Poppins"/>
              </a:rPr>
              <a:t>201 </a:t>
            </a:r>
            <a:r>
              <a:rPr b="1" lang="en" sz="1700" spc="-1" strike="noStrike">
                <a:solidFill>
                  <a:srgbClr val="434343"/>
                </a:solidFill>
                <a:latin typeface="Poppins"/>
                <a:ea typeface="Poppins"/>
              </a:rPr>
              <a:t>- Ok created</a:t>
            </a:r>
            <a:endParaRPr b="0" lang="en-US" sz="1700" spc="-1" strike="noStrike">
              <a:latin typeface="Arial"/>
            </a:endParaRPr>
          </a:p>
          <a:p>
            <a:pPr algn="just">
              <a:lnSpc>
                <a:spcPct val="115000"/>
              </a:lnSpc>
            </a:pPr>
            <a:endParaRPr b="0" lang="en-US" sz="1700" spc="-1" strike="noStrike">
              <a:latin typeface="Arial"/>
            </a:endParaRPr>
          </a:p>
          <a:p>
            <a:pPr marL="457200" indent="-353520" algn="just">
              <a:lnSpc>
                <a:spcPct val="115000"/>
              </a:lnSpc>
              <a:buClr>
                <a:srgbClr val="de4c36"/>
              </a:buClr>
              <a:buFont typeface="Poppins"/>
              <a:buChar char="●"/>
            </a:pPr>
            <a:r>
              <a:rPr b="1" lang="en" sz="2000" spc="-1" strike="noStrike">
                <a:solidFill>
                  <a:srgbClr val="de4c36"/>
                </a:solidFill>
                <a:latin typeface="Poppins"/>
                <a:ea typeface="Poppins"/>
              </a:rPr>
              <a:t>301 </a:t>
            </a:r>
            <a:r>
              <a:rPr b="1" lang="en" sz="1700" spc="-1" strike="noStrike">
                <a:solidFill>
                  <a:srgbClr val="434343"/>
                </a:solidFill>
                <a:latin typeface="Poppins"/>
                <a:ea typeface="Poppins"/>
              </a:rPr>
              <a:t>- Moved to new URL</a:t>
            </a:r>
            <a:endParaRPr b="0" lang="en-US" sz="1700" spc="-1" strike="noStrike">
              <a:latin typeface="Arial"/>
            </a:endParaRPr>
          </a:p>
          <a:p>
            <a:pPr marL="1371600" algn="just">
              <a:lnSpc>
                <a:spcPct val="115000"/>
              </a:lnSpc>
            </a:pPr>
            <a:endParaRPr b="0" lang="en-US" sz="1700" spc="-1" strike="noStrike">
              <a:latin typeface="Arial"/>
            </a:endParaRPr>
          </a:p>
          <a:p>
            <a:pPr marL="457200" indent="-353520" algn="just">
              <a:lnSpc>
                <a:spcPct val="115000"/>
              </a:lnSpc>
              <a:buClr>
                <a:srgbClr val="de4c36"/>
              </a:buClr>
              <a:buFont typeface="Poppins"/>
              <a:buChar char="●"/>
            </a:pPr>
            <a:r>
              <a:rPr b="1" lang="en" sz="2000" spc="-1" strike="noStrike">
                <a:solidFill>
                  <a:srgbClr val="de4c36"/>
                </a:solidFill>
                <a:latin typeface="Poppins"/>
                <a:ea typeface="Poppins"/>
              </a:rPr>
              <a:t>304 </a:t>
            </a:r>
            <a:r>
              <a:rPr b="1" lang="en" sz="1700" spc="-1" strike="noStrike">
                <a:solidFill>
                  <a:srgbClr val="434343"/>
                </a:solidFill>
                <a:latin typeface="Poppins"/>
                <a:ea typeface="Poppins"/>
              </a:rPr>
              <a:t>-</a:t>
            </a:r>
            <a:r>
              <a:rPr b="1" lang="en" sz="2000" spc="-1" strike="noStrike">
                <a:solidFill>
                  <a:srgbClr val="de4c36"/>
                </a:solidFill>
                <a:latin typeface="Poppins"/>
                <a:ea typeface="Poppins"/>
              </a:rPr>
              <a:t> </a:t>
            </a:r>
            <a:r>
              <a:rPr b="1" lang="en" sz="1700" spc="-1" strike="noStrike">
                <a:solidFill>
                  <a:srgbClr val="434343"/>
                </a:solidFill>
                <a:latin typeface="Poppins"/>
                <a:ea typeface="Poppins"/>
              </a:rPr>
              <a:t>Not modified (Cached)</a:t>
            </a:r>
            <a:endParaRPr b="0" lang="en-US" sz="1700" spc="-1" strike="noStrike">
              <a:latin typeface="Arial"/>
            </a:endParaRPr>
          </a:p>
        </p:txBody>
      </p:sp>
      <p:sp>
        <p:nvSpPr>
          <p:cNvPr id="195" name="CustomShape 4"/>
          <p:cNvSpPr/>
          <p:nvPr/>
        </p:nvSpPr>
        <p:spPr>
          <a:xfrm>
            <a:off x="4836600" y="1977120"/>
            <a:ext cx="4053240" cy="2479320"/>
          </a:xfrm>
          <a:prstGeom prst="rect">
            <a:avLst/>
          </a:prstGeom>
          <a:noFill/>
          <a:ln>
            <a:noFill/>
          </a:ln>
        </p:spPr>
        <p:style>
          <a:lnRef idx="0"/>
          <a:fillRef idx="0"/>
          <a:effectRef idx="0"/>
          <a:fontRef idx="minor"/>
        </p:style>
        <p:txBody>
          <a:bodyPr lIns="90000" rIns="90000" tIns="91440" bIns="91440">
            <a:spAutoFit/>
          </a:bodyPr>
          <a:p>
            <a:pPr marL="457200" indent="-353520">
              <a:lnSpc>
                <a:spcPct val="115000"/>
              </a:lnSpc>
              <a:buClr>
                <a:srgbClr val="de4c36"/>
              </a:buClr>
              <a:buFont typeface="Poppins"/>
              <a:buChar char="●"/>
            </a:pPr>
            <a:r>
              <a:rPr b="1" lang="en" sz="2000" spc="-1" strike="noStrike">
                <a:solidFill>
                  <a:srgbClr val="de4c36"/>
                </a:solidFill>
                <a:latin typeface="Poppins"/>
                <a:ea typeface="Poppins"/>
              </a:rPr>
              <a:t>400 </a:t>
            </a:r>
            <a:r>
              <a:rPr b="1" lang="en" sz="1700" spc="-1" strike="noStrike">
                <a:solidFill>
                  <a:srgbClr val="434343"/>
                </a:solidFill>
                <a:latin typeface="Poppins"/>
                <a:ea typeface="Poppins"/>
              </a:rPr>
              <a:t>- Bad request</a:t>
            </a:r>
            <a:endParaRPr b="0" lang="en-US" sz="1700" spc="-1" strike="noStrike">
              <a:latin typeface="Arial"/>
            </a:endParaRPr>
          </a:p>
          <a:p>
            <a:pPr marL="457200">
              <a:lnSpc>
                <a:spcPct val="115000"/>
              </a:lnSpc>
            </a:pPr>
            <a:endParaRPr b="0" lang="en-US" sz="1700" spc="-1" strike="noStrike">
              <a:latin typeface="Arial"/>
            </a:endParaRPr>
          </a:p>
          <a:p>
            <a:pPr marL="457200" indent="-353520">
              <a:lnSpc>
                <a:spcPct val="115000"/>
              </a:lnSpc>
              <a:buClr>
                <a:srgbClr val="de4c36"/>
              </a:buClr>
              <a:buFont typeface="Poppins"/>
              <a:buChar char="●"/>
            </a:pPr>
            <a:r>
              <a:rPr b="1" lang="en" sz="2000" spc="-1" strike="noStrike">
                <a:solidFill>
                  <a:srgbClr val="de4c36"/>
                </a:solidFill>
                <a:latin typeface="Poppins"/>
                <a:ea typeface="Poppins"/>
              </a:rPr>
              <a:t>401 </a:t>
            </a:r>
            <a:r>
              <a:rPr b="1" lang="en" sz="1700" spc="-1" strike="noStrike">
                <a:solidFill>
                  <a:srgbClr val="434343"/>
                </a:solidFill>
                <a:latin typeface="Poppins"/>
                <a:ea typeface="Poppins"/>
              </a:rPr>
              <a:t>- Unauthorized</a:t>
            </a:r>
            <a:endParaRPr b="0" lang="en-US" sz="1700" spc="-1" strike="noStrike">
              <a:latin typeface="Arial"/>
            </a:endParaRPr>
          </a:p>
          <a:p>
            <a:pPr marL="457200">
              <a:lnSpc>
                <a:spcPct val="115000"/>
              </a:lnSpc>
            </a:pPr>
            <a:endParaRPr b="0" lang="en-US" sz="1700" spc="-1" strike="noStrike">
              <a:latin typeface="Arial"/>
            </a:endParaRPr>
          </a:p>
          <a:p>
            <a:pPr marL="457200" indent="-353520">
              <a:lnSpc>
                <a:spcPct val="115000"/>
              </a:lnSpc>
              <a:buClr>
                <a:srgbClr val="de4c36"/>
              </a:buClr>
              <a:buFont typeface="Poppins"/>
              <a:buChar char="●"/>
            </a:pPr>
            <a:r>
              <a:rPr b="1" lang="en" sz="2000" spc="-1" strike="noStrike">
                <a:solidFill>
                  <a:srgbClr val="de4c36"/>
                </a:solidFill>
                <a:latin typeface="Poppins"/>
                <a:ea typeface="Poppins"/>
              </a:rPr>
              <a:t>404 </a:t>
            </a:r>
            <a:r>
              <a:rPr b="1" lang="en" sz="1700" spc="-1" strike="noStrike">
                <a:solidFill>
                  <a:srgbClr val="434343"/>
                </a:solidFill>
                <a:latin typeface="Poppins"/>
                <a:ea typeface="Poppins"/>
              </a:rPr>
              <a:t>- Not found</a:t>
            </a:r>
            <a:endParaRPr b="0" lang="en-US" sz="1700" spc="-1" strike="noStrike">
              <a:latin typeface="Arial"/>
            </a:endParaRPr>
          </a:p>
          <a:p>
            <a:pPr marL="457200">
              <a:lnSpc>
                <a:spcPct val="115000"/>
              </a:lnSpc>
            </a:pPr>
            <a:endParaRPr b="0" lang="en-US" sz="1700" spc="-1" strike="noStrike">
              <a:latin typeface="Arial"/>
            </a:endParaRPr>
          </a:p>
          <a:p>
            <a:pPr marL="457200" indent="-353520">
              <a:lnSpc>
                <a:spcPct val="115000"/>
              </a:lnSpc>
              <a:buClr>
                <a:srgbClr val="de4c36"/>
              </a:buClr>
              <a:buFont typeface="Poppins"/>
              <a:buChar char="●"/>
            </a:pPr>
            <a:r>
              <a:rPr b="1" lang="en" sz="2000" spc="-1" strike="noStrike">
                <a:solidFill>
                  <a:srgbClr val="de4c36"/>
                </a:solidFill>
                <a:latin typeface="Poppins"/>
                <a:ea typeface="Poppins"/>
              </a:rPr>
              <a:t>500 </a:t>
            </a:r>
            <a:r>
              <a:rPr b="1" lang="en" sz="1700" spc="-1" strike="noStrike">
                <a:solidFill>
                  <a:srgbClr val="434343"/>
                </a:solidFill>
                <a:latin typeface="Poppins"/>
                <a:ea typeface="Poppins"/>
              </a:rPr>
              <a:t>- Internal server error</a:t>
            </a: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6" name="Google Shape;370;p47" descr=""/>
          <p:cNvPicPr/>
          <p:nvPr/>
        </p:nvPicPr>
        <p:blipFill>
          <a:blip r:embed="rId1"/>
          <a:stretch/>
        </p:blipFill>
        <p:spPr>
          <a:xfrm>
            <a:off x="1294560" y="611280"/>
            <a:ext cx="6553080" cy="39189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198"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GET Request Anatomy</a:t>
            </a:r>
            <a:endParaRPr b="0" lang="en-US" sz="3200" spc="-1" strike="noStrike">
              <a:latin typeface="Arial"/>
            </a:endParaRPr>
          </a:p>
        </p:txBody>
      </p:sp>
      <p:pic>
        <p:nvPicPr>
          <p:cNvPr id="199" name="Google Shape;377;p48" descr=""/>
          <p:cNvPicPr/>
          <p:nvPr/>
        </p:nvPicPr>
        <p:blipFill>
          <a:blip r:embed="rId1"/>
          <a:stretch/>
        </p:blipFill>
        <p:spPr>
          <a:xfrm>
            <a:off x="1726200" y="1617480"/>
            <a:ext cx="5689440" cy="31766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201"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POST Request Anatomy</a:t>
            </a:r>
            <a:endParaRPr b="0" lang="en-US" sz="3200" spc="-1" strike="noStrike">
              <a:latin typeface="Arial"/>
            </a:endParaRPr>
          </a:p>
        </p:txBody>
      </p:sp>
      <p:pic>
        <p:nvPicPr>
          <p:cNvPr id="202" name="Google Shape;384;p49" descr=""/>
          <p:cNvPicPr/>
          <p:nvPr/>
        </p:nvPicPr>
        <p:blipFill>
          <a:blip r:embed="rId1"/>
          <a:stretch/>
        </p:blipFill>
        <p:spPr>
          <a:xfrm>
            <a:off x="2031840" y="1834560"/>
            <a:ext cx="4997880" cy="28940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204"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Response Anatomy</a:t>
            </a:r>
            <a:endParaRPr b="0" lang="en-US" sz="3200" spc="-1" strike="noStrike">
              <a:latin typeface="Arial"/>
            </a:endParaRPr>
          </a:p>
        </p:txBody>
      </p:sp>
      <p:pic>
        <p:nvPicPr>
          <p:cNvPr id="205" name="Google Shape;391;p50" descr=""/>
          <p:cNvPicPr/>
          <p:nvPr/>
        </p:nvPicPr>
        <p:blipFill>
          <a:blip r:embed="rId1"/>
          <a:stretch/>
        </p:blipFill>
        <p:spPr>
          <a:xfrm>
            <a:off x="2476080" y="1416960"/>
            <a:ext cx="4189680" cy="35917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207"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What’s Web Server ?</a:t>
            </a:r>
            <a:endParaRPr b="0" lang="en-US" sz="3200" spc="-1" strike="noStrike">
              <a:latin typeface="Arial"/>
            </a:endParaRPr>
          </a:p>
        </p:txBody>
      </p:sp>
      <p:sp>
        <p:nvSpPr>
          <p:cNvPr id="208" name="CustomShape 3"/>
          <p:cNvSpPr/>
          <p:nvPr/>
        </p:nvSpPr>
        <p:spPr>
          <a:xfrm>
            <a:off x="491400" y="1708560"/>
            <a:ext cx="8111880" cy="3102840"/>
          </a:xfrm>
          <a:prstGeom prst="rect">
            <a:avLst/>
          </a:prstGeom>
          <a:noFill/>
          <a:ln>
            <a:noFill/>
          </a:ln>
        </p:spPr>
        <p:style>
          <a:lnRef idx="0"/>
          <a:fillRef idx="0"/>
          <a:effectRef idx="0"/>
          <a:fontRef idx="minor"/>
        </p:style>
        <p:txBody>
          <a:bodyPr lIns="90000" rIns="90000" tIns="91440" bIns="91440">
            <a:spAutoFit/>
          </a:bodyPr>
          <a:p>
            <a:pPr marL="457200" indent="-327960">
              <a:lnSpc>
                <a:spcPct val="150000"/>
              </a:lnSpc>
              <a:buClr>
                <a:srgbClr val="de4c36"/>
              </a:buClr>
              <a:buFont typeface="Poppins"/>
              <a:buChar char="●"/>
            </a:pPr>
            <a:r>
              <a:rPr b="0" lang="en" sz="1600" spc="-1" strike="noStrike">
                <a:solidFill>
                  <a:srgbClr val="263238"/>
                </a:solidFill>
                <a:latin typeface="Poppins"/>
                <a:ea typeface="Poppins"/>
              </a:rPr>
              <a:t>This is a </a:t>
            </a:r>
            <a:r>
              <a:rPr b="0" lang="en" sz="1600" spc="-1" strike="noStrike">
                <a:solidFill>
                  <a:srgbClr val="de4c36"/>
                </a:solidFill>
                <a:latin typeface="Poppins"/>
                <a:ea typeface="Poppins"/>
              </a:rPr>
              <a:t>computer</a:t>
            </a:r>
            <a:r>
              <a:rPr b="0" lang="en" sz="1600" spc="-1" strike="noStrike">
                <a:solidFill>
                  <a:srgbClr val="263238"/>
                </a:solidFill>
                <a:latin typeface="Poppins"/>
                <a:ea typeface="Poppins"/>
              </a:rPr>
              <a:t> that's sole purpose is to </a:t>
            </a:r>
            <a:r>
              <a:rPr b="0" lang="en" sz="1600" spc="-1" strike="noStrike">
                <a:solidFill>
                  <a:srgbClr val="de4c36"/>
                </a:solidFill>
                <a:latin typeface="Poppins"/>
                <a:ea typeface="Poppins"/>
              </a:rPr>
              <a:t>distribute</a:t>
            </a:r>
            <a:r>
              <a:rPr b="0" lang="en" sz="1600" spc="-1" strike="noStrike">
                <a:solidFill>
                  <a:srgbClr val="263238"/>
                </a:solidFill>
                <a:latin typeface="Poppins"/>
                <a:ea typeface="Poppins"/>
              </a:rPr>
              <a:t> information that is hosted within its hard drives.</a:t>
            </a:r>
            <a:endParaRPr b="0" lang="en-US" sz="1600" spc="-1" strike="noStrike">
              <a:latin typeface="Arial"/>
            </a:endParaRPr>
          </a:p>
          <a:p>
            <a:pPr marL="457200">
              <a:lnSpc>
                <a:spcPct val="150000"/>
              </a:lnSpc>
            </a:pPr>
            <a:endParaRPr b="0" lang="en-US" sz="1600" spc="-1" strike="noStrike">
              <a:latin typeface="Arial"/>
            </a:endParaRPr>
          </a:p>
          <a:p>
            <a:pPr marL="457200" indent="-327960">
              <a:lnSpc>
                <a:spcPct val="150000"/>
              </a:lnSpc>
              <a:buClr>
                <a:srgbClr val="de4c36"/>
              </a:buClr>
              <a:buFont typeface="Poppins"/>
              <a:buChar char="●"/>
            </a:pPr>
            <a:r>
              <a:rPr b="0" lang="en" sz="1600" spc="-1" strike="noStrike">
                <a:solidFill>
                  <a:srgbClr val="263238"/>
                </a:solidFill>
                <a:latin typeface="Poppins"/>
                <a:ea typeface="Poppins"/>
              </a:rPr>
              <a:t>Depending on the information, it is accessed and distributed </a:t>
            </a:r>
            <a:r>
              <a:rPr b="0" lang="en" sz="1600" spc="-1" strike="noStrike">
                <a:solidFill>
                  <a:srgbClr val="de4c36"/>
                </a:solidFill>
                <a:latin typeface="Poppins"/>
                <a:ea typeface="Poppins"/>
              </a:rPr>
              <a:t>differently</a:t>
            </a:r>
            <a:r>
              <a:rPr b="0" lang="en" sz="1600" spc="-1" strike="noStrike">
                <a:solidFill>
                  <a:srgbClr val="263238"/>
                </a:solidFill>
                <a:latin typeface="Poppins"/>
                <a:ea typeface="Poppins"/>
              </a:rPr>
              <a:t>.</a:t>
            </a:r>
            <a:endParaRPr b="0" lang="en-US" sz="1600" spc="-1" strike="noStrike">
              <a:latin typeface="Arial"/>
            </a:endParaRPr>
          </a:p>
          <a:p>
            <a:pPr marL="457200">
              <a:lnSpc>
                <a:spcPct val="150000"/>
              </a:lnSpc>
            </a:pPr>
            <a:endParaRPr b="0" lang="en-US" sz="1600" spc="-1" strike="noStrike">
              <a:latin typeface="Arial"/>
            </a:endParaRPr>
          </a:p>
          <a:p>
            <a:pPr marL="457200" indent="-327960">
              <a:lnSpc>
                <a:spcPct val="150000"/>
              </a:lnSpc>
              <a:buClr>
                <a:srgbClr val="de4c36"/>
              </a:buClr>
              <a:buFont typeface="Poppins"/>
              <a:buChar char="●"/>
            </a:pPr>
            <a:r>
              <a:rPr b="0" lang="en" sz="1600" spc="-1" strike="noStrike">
                <a:solidFill>
                  <a:srgbClr val="263238"/>
                </a:solidFill>
                <a:latin typeface="Poppins"/>
                <a:ea typeface="Poppins"/>
              </a:rPr>
              <a:t>A detailed example would be standard Web Pages that are accessed via the Internet protocol </a:t>
            </a:r>
            <a:r>
              <a:rPr b="0" lang="en" sz="1600" spc="-1" strike="noStrike">
                <a:solidFill>
                  <a:srgbClr val="de4c36"/>
                </a:solidFill>
                <a:latin typeface="Poppins"/>
                <a:ea typeface="Poppins"/>
              </a:rPr>
              <a:t>HTTP on port 80</a:t>
            </a:r>
            <a:r>
              <a:rPr b="0" lang="en" sz="1600" spc="-1" strike="noStrike">
                <a:solidFill>
                  <a:srgbClr val="263238"/>
                </a:solidFill>
                <a:latin typeface="Poppins"/>
                <a:ea typeface="Poppins"/>
              </a:rPr>
              <a:t> and distributed back in the same fashion which are stored on a web server.</a:t>
            </a:r>
            <a:endParaRPr b="0" lang="en-US" sz="1600" spc="-1" strike="noStrike">
              <a:latin typeface="Arial"/>
            </a:endParaRPr>
          </a:p>
        </p:txBody>
      </p:sp>
      <p:pic>
        <p:nvPicPr>
          <p:cNvPr id="209" name="Google Shape;399;p51" descr=""/>
          <p:cNvPicPr/>
          <p:nvPr/>
        </p:nvPicPr>
        <p:blipFill>
          <a:blip r:embed="rId1"/>
          <a:stretch/>
        </p:blipFill>
        <p:spPr>
          <a:xfrm>
            <a:off x="7195680" y="376560"/>
            <a:ext cx="1049400" cy="10494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1508760" y="2097720"/>
            <a:ext cx="3318480" cy="270360"/>
          </a:xfrm>
          <a:prstGeom prst="roundRect">
            <a:avLst>
              <a:gd name="adj" fmla="val 50000"/>
            </a:avLst>
          </a:prstGeom>
          <a:solidFill>
            <a:srgbClr val="de4c36">
              <a:alpha val="51000"/>
            </a:srgbClr>
          </a:solidFill>
          <a:ln>
            <a:noFill/>
          </a:ln>
        </p:spPr>
        <p:style>
          <a:lnRef idx="0"/>
          <a:fillRef idx="0"/>
          <a:effectRef idx="0"/>
          <a:fontRef idx="minor"/>
        </p:style>
      </p:sp>
      <p:sp>
        <p:nvSpPr>
          <p:cNvPr id="211" name="CustomShape 2"/>
          <p:cNvSpPr/>
          <p:nvPr/>
        </p:nvSpPr>
        <p:spPr>
          <a:xfrm>
            <a:off x="1452600" y="1643040"/>
            <a:ext cx="4189320" cy="7228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4000" spc="-1" strike="noStrike">
                <a:solidFill>
                  <a:srgbClr val="263238"/>
                </a:solidFill>
                <a:latin typeface="Poppins Black"/>
                <a:ea typeface="Poppins Black"/>
              </a:rPr>
              <a:t>Apache </a:t>
            </a:r>
            <a:br/>
            <a:r>
              <a:rPr b="0" lang="en" sz="4000" spc="-1" strike="noStrike">
                <a:solidFill>
                  <a:srgbClr val="263238"/>
                </a:solidFill>
                <a:latin typeface="Poppins Black"/>
                <a:ea typeface="Poppins Black"/>
              </a:rPr>
              <a:t>Web Server</a:t>
            </a:r>
            <a:endParaRPr b="0" lang="en-US" sz="4000" spc="-1" strike="noStrike">
              <a:latin typeface="Arial"/>
            </a:endParaRPr>
          </a:p>
        </p:txBody>
      </p:sp>
      <p:grpSp>
        <p:nvGrpSpPr>
          <p:cNvPr id="212" name="Group 3"/>
          <p:cNvGrpSpPr/>
          <p:nvPr/>
        </p:nvGrpSpPr>
        <p:grpSpPr>
          <a:xfrm>
            <a:off x="5500800" y="433800"/>
            <a:ext cx="3202920" cy="3141000"/>
            <a:chOff x="5500800" y="433800"/>
            <a:chExt cx="3202920" cy="3141000"/>
          </a:xfrm>
        </p:grpSpPr>
        <p:sp>
          <p:nvSpPr>
            <p:cNvPr id="213" name="CustomShape 4"/>
            <p:cNvSpPr/>
            <p:nvPr/>
          </p:nvSpPr>
          <p:spPr>
            <a:xfrm>
              <a:off x="5562720" y="433800"/>
              <a:ext cx="3141000" cy="3141000"/>
            </a:xfrm>
            <a:prstGeom prst="ellipse">
              <a:avLst/>
            </a:prstGeom>
            <a:solidFill>
              <a:srgbClr val="ffffff"/>
            </a:solidFill>
            <a:ln>
              <a:noFill/>
            </a:ln>
          </p:spPr>
          <p:style>
            <a:lnRef idx="0"/>
            <a:fillRef idx="0"/>
            <a:effectRef idx="0"/>
            <a:fontRef idx="minor"/>
          </p:style>
        </p:sp>
        <p:grpSp>
          <p:nvGrpSpPr>
            <p:cNvPr id="214" name="Group 5"/>
            <p:cNvGrpSpPr/>
            <p:nvPr/>
          </p:nvGrpSpPr>
          <p:grpSpPr>
            <a:xfrm>
              <a:off x="5500800" y="540000"/>
              <a:ext cx="2921040" cy="2852640"/>
              <a:chOff x="5500800" y="540000"/>
              <a:chExt cx="2921040" cy="2852640"/>
            </a:xfrm>
          </p:grpSpPr>
          <p:sp>
            <p:nvSpPr>
              <p:cNvPr id="215" name="CustomShape 6"/>
              <p:cNvSpPr/>
              <p:nvPr/>
            </p:nvSpPr>
            <p:spPr>
              <a:xfrm>
                <a:off x="7018560" y="3226320"/>
                <a:ext cx="281520" cy="100800"/>
              </a:xfrm>
              <a:custGeom>
                <a:avLst/>
                <a:gdLst/>
                <a:ahLst/>
                <a:rect l="l" t="t" r="r" b="b"/>
                <a:pathLst>
                  <a:path w="6072" h="2203">
                    <a:moveTo>
                      <a:pt x="5938" y="1"/>
                    </a:moveTo>
                    <a:lnTo>
                      <a:pt x="1" y="1802"/>
                    </a:lnTo>
                    <a:lnTo>
                      <a:pt x="134" y="2202"/>
                    </a:lnTo>
                    <a:lnTo>
                      <a:pt x="6072" y="401"/>
                    </a:lnTo>
                    <a:lnTo>
                      <a:pt x="5938" y="1"/>
                    </a:lnTo>
                    <a:close/>
                  </a:path>
                </a:pathLst>
              </a:custGeom>
              <a:solidFill>
                <a:srgbClr val="de4c36"/>
              </a:solidFill>
              <a:ln>
                <a:noFill/>
              </a:ln>
            </p:spPr>
            <p:style>
              <a:lnRef idx="0"/>
              <a:fillRef idx="0"/>
              <a:effectRef idx="0"/>
              <a:fontRef idx="minor"/>
            </p:style>
          </p:sp>
          <p:sp>
            <p:nvSpPr>
              <p:cNvPr id="216" name="CustomShape 7"/>
              <p:cNvSpPr/>
              <p:nvPr/>
            </p:nvSpPr>
            <p:spPr>
              <a:xfrm>
                <a:off x="7376760" y="3157920"/>
                <a:ext cx="150480" cy="61560"/>
              </a:xfrm>
              <a:custGeom>
                <a:avLst/>
                <a:gdLst/>
                <a:ahLst/>
                <a:rect l="l" t="t" r="r" b="b"/>
                <a:pathLst>
                  <a:path w="3270" h="1368">
                    <a:moveTo>
                      <a:pt x="3170" y="0"/>
                    </a:moveTo>
                    <a:lnTo>
                      <a:pt x="1" y="967"/>
                    </a:lnTo>
                    <a:lnTo>
                      <a:pt x="101" y="1368"/>
                    </a:lnTo>
                    <a:lnTo>
                      <a:pt x="3270" y="400"/>
                    </a:lnTo>
                    <a:lnTo>
                      <a:pt x="3170" y="0"/>
                    </a:lnTo>
                    <a:close/>
                  </a:path>
                </a:pathLst>
              </a:custGeom>
              <a:solidFill>
                <a:srgbClr val="de4c36"/>
              </a:solidFill>
              <a:ln>
                <a:noFill/>
              </a:ln>
            </p:spPr>
            <p:style>
              <a:lnRef idx="0"/>
              <a:fillRef idx="0"/>
              <a:effectRef idx="0"/>
              <a:fontRef idx="minor"/>
            </p:style>
          </p:sp>
          <p:sp>
            <p:nvSpPr>
              <p:cNvPr id="217" name="CustomShape 8"/>
              <p:cNvSpPr/>
              <p:nvPr/>
            </p:nvSpPr>
            <p:spPr>
              <a:xfrm>
                <a:off x="6152400" y="1816200"/>
                <a:ext cx="1746000" cy="1576440"/>
              </a:xfrm>
              <a:custGeom>
                <a:avLst/>
                <a:gdLst/>
                <a:ahLst/>
                <a:rect l="l" t="t" r="r" b="b"/>
                <a:pathLst>
                  <a:path w="37427" h="33792">
                    <a:moveTo>
                      <a:pt x="29922" y="1"/>
                    </a:moveTo>
                    <a:lnTo>
                      <a:pt x="0" y="9107"/>
                    </a:lnTo>
                    <a:lnTo>
                      <a:pt x="7506" y="33791"/>
                    </a:lnTo>
                    <a:lnTo>
                      <a:pt x="37427" y="24652"/>
                    </a:lnTo>
                    <a:lnTo>
                      <a:pt x="29922" y="1"/>
                    </a:lnTo>
                    <a:close/>
                  </a:path>
                </a:pathLst>
              </a:custGeom>
              <a:solidFill>
                <a:srgbClr val="de4c36">
                  <a:alpha val="51000"/>
                </a:srgbClr>
              </a:solidFill>
              <a:ln>
                <a:noFill/>
              </a:ln>
            </p:spPr>
            <p:style>
              <a:lnRef idx="0"/>
              <a:fillRef idx="0"/>
              <a:effectRef idx="0"/>
              <a:fontRef idx="minor"/>
            </p:style>
          </p:sp>
          <p:sp>
            <p:nvSpPr>
              <p:cNvPr id="218" name="CustomShape 9"/>
              <p:cNvSpPr/>
              <p:nvPr/>
            </p:nvSpPr>
            <p:spPr>
              <a:xfrm>
                <a:off x="7549920" y="1657440"/>
                <a:ext cx="871920" cy="1309680"/>
              </a:xfrm>
              <a:custGeom>
                <a:avLst/>
                <a:gdLst/>
                <a:ahLst/>
                <a:rect l="l" t="t" r="r" b="b"/>
                <a:pathLst>
                  <a:path w="18714" h="28087">
                    <a:moveTo>
                      <a:pt x="11175" y="0"/>
                    </a:moveTo>
                    <a:lnTo>
                      <a:pt x="1" y="3403"/>
                    </a:lnTo>
                    <a:lnTo>
                      <a:pt x="7506" y="28087"/>
                    </a:lnTo>
                    <a:lnTo>
                      <a:pt x="18714" y="24651"/>
                    </a:lnTo>
                    <a:lnTo>
                      <a:pt x="11175" y="0"/>
                    </a:lnTo>
                    <a:close/>
                  </a:path>
                </a:pathLst>
              </a:custGeom>
              <a:solidFill>
                <a:srgbClr val="80ed99"/>
              </a:solidFill>
              <a:ln>
                <a:noFill/>
              </a:ln>
            </p:spPr>
            <p:style>
              <a:lnRef idx="0"/>
              <a:fillRef idx="0"/>
              <a:effectRef idx="0"/>
              <a:fontRef idx="minor"/>
            </p:style>
          </p:sp>
          <p:sp>
            <p:nvSpPr>
              <p:cNvPr id="219" name="CustomShape 10"/>
              <p:cNvSpPr/>
              <p:nvPr/>
            </p:nvSpPr>
            <p:spPr>
              <a:xfrm>
                <a:off x="7549920" y="1657440"/>
                <a:ext cx="871920" cy="1309680"/>
              </a:xfrm>
              <a:custGeom>
                <a:avLst/>
                <a:gdLst/>
                <a:ahLst/>
                <a:rect l="l" t="t" r="r" b="b"/>
                <a:pathLst>
                  <a:path w="18714" h="28087">
                    <a:moveTo>
                      <a:pt x="11175" y="0"/>
                    </a:moveTo>
                    <a:lnTo>
                      <a:pt x="1" y="3403"/>
                    </a:lnTo>
                    <a:lnTo>
                      <a:pt x="7506" y="28087"/>
                    </a:lnTo>
                    <a:lnTo>
                      <a:pt x="18714" y="24651"/>
                    </a:lnTo>
                    <a:lnTo>
                      <a:pt x="11175" y="0"/>
                    </a:lnTo>
                    <a:close/>
                  </a:path>
                </a:pathLst>
              </a:custGeom>
              <a:solidFill>
                <a:srgbClr val="de4c36"/>
              </a:solidFill>
              <a:ln>
                <a:noFill/>
              </a:ln>
            </p:spPr>
            <p:style>
              <a:lnRef idx="0"/>
              <a:fillRef idx="0"/>
              <a:effectRef idx="0"/>
              <a:fontRef idx="minor"/>
            </p:style>
          </p:sp>
          <p:sp>
            <p:nvSpPr>
              <p:cNvPr id="220" name="CustomShape 11"/>
              <p:cNvSpPr/>
              <p:nvPr/>
            </p:nvSpPr>
            <p:spPr>
              <a:xfrm>
                <a:off x="7395480" y="2279160"/>
                <a:ext cx="752040" cy="555840"/>
              </a:xfrm>
              <a:custGeom>
                <a:avLst/>
                <a:gdLst/>
                <a:ahLst/>
                <a:rect l="l" t="t" r="r" b="b"/>
                <a:pathLst>
                  <a:path w="16146" h="11943">
                    <a:moveTo>
                      <a:pt x="13810" y="1"/>
                    </a:moveTo>
                    <a:lnTo>
                      <a:pt x="0" y="4170"/>
                    </a:lnTo>
                    <a:lnTo>
                      <a:pt x="2335" y="11943"/>
                    </a:lnTo>
                    <a:lnTo>
                      <a:pt x="16145" y="7773"/>
                    </a:lnTo>
                    <a:lnTo>
                      <a:pt x="13810" y="1"/>
                    </a:lnTo>
                    <a:close/>
                  </a:path>
                </a:pathLst>
              </a:custGeom>
              <a:solidFill>
                <a:srgbClr val="1a2327">
                  <a:alpha val="13000"/>
                </a:srgbClr>
              </a:solidFill>
              <a:ln>
                <a:noFill/>
              </a:ln>
            </p:spPr>
            <p:style>
              <a:lnRef idx="0"/>
              <a:fillRef idx="0"/>
              <a:effectRef idx="0"/>
              <a:fontRef idx="minor"/>
            </p:style>
          </p:sp>
          <p:sp>
            <p:nvSpPr>
              <p:cNvPr id="221" name="CustomShape 12"/>
              <p:cNvSpPr/>
              <p:nvPr/>
            </p:nvSpPr>
            <p:spPr>
              <a:xfrm>
                <a:off x="6354720" y="2275920"/>
                <a:ext cx="314280" cy="314280"/>
              </a:xfrm>
              <a:custGeom>
                <a:avLst/>
                <a:gdLst/>
                <a:ahLst/>
                <a:rect l="l" t="t" r="r" b="b"/>
                <a:pathLst>
                  <a:path w="6773" h="6773">
                    <a:moveTo>
                      <a:pt x="5204" y="1"/>
                    </a:moveTo>
                    <a:lnTo>
                      <a:pt x="1" y="1602"/>
                    </a:lnTo>
                    <a:lnTo>
                      <a:pt x="1602" y="6772"/>
                    </a:lnTo>
                    <a:lnTo>
                      <a:pt x="6772" y="5205"/>
                    </a:lnTo>
                    <a:lnTo>
                      <a:pt x="5204" y="1"/>
                    </a:lnTo>
                    <a:close/>
                  </a:path>
                </a:pathLst>
              </a:custGeom>
              <a:solidFill>
                <a:srgbClr val="1a2327">
                  <a:alpha val="13000"/>
                </a:srgbClr>
              </a:solidFill>
              <a:ln>
                <a:noFill/>
              </a:ln>
            </p:spPr>
            <p:style>
              <a:lnRef idx="0"/>
              <a:fillRef idx="0"/>
              <a:effectRef idx="0"/>
              <a:fontRef idx="minor"/>
            </p:style>
          </p:sp>
          <p:sp>
            <p:nvSpPr>
              <p:cNvPr id="222" name="CustomShape 13"/>
              <p:cNvSpPr/>
              <p:nvPr/>
            </p:nvSpPr>
            <p:spPr>
              <a:xfrm>
                <a:off x="6652440" y="2185560"/>
                <a:ext cx="312840" cy="314280"/>
              </a:xfrm>
              <a:custGeom>
                <a:avLst/>
                <a:gdLst/>
                <a:ahLst/>
                <a:rect l="l" t="t" r="r" b="b"/>
                <a:pathLst>
                  <a:path w="6740" h="6772">
                    <a:moveTo>
                      <a:pt x="5171" y="0"/>
                    </a:moveTo>
                    <a:lnTo>
                      <a:pt x="1" y="1601"/>
                    </a:lnTo>
                    <a:lnTo>
                      <a:pt x="1569" y="6772"/>
                    </a:lnTo>
                    <a:lnTo>
                      <a:pt x="6739" y="5204"/>
                    </a:lnTo>
                    <a:lnTo>
                      <a:pt x="5171" y="0"/>
                    </a:lnTo>
                    <a:close/>
                  </a:path>
                </a:pathLst>
              </a:custGeom>
              <a:solidFill>
                <a:srgbClr val="1a2327">
                  <a:alpha val="13000"/>
                </a:srgbClr>
              </a:solidFill>
              <a:ln>
                <a:noFill/>
              </a:ln>
            </p:spPr>
            <p:style>
              <a:lnRef idx="0"/>
              <a:fillRef idx="0"/>
              <a:effectRef idx="0"/>
              <a:fontRef idx="minor"/>
            </p:style>
          </p:sp>
          <p:sp>
            <p:nvSpPr>
              <p:cNvPr id="223" name="CustomShape 14"/>
              <p:cNvSpPr/>
              <p:nvPr/>
            </p:nvSpPr>
            <p:spPr>
              <a:xfrm>
                <a:off x="6644520" y="612720"/>
                <a:ext cx="429480" cy="631440"/>
              </a:xfrm>
              <a:custGeom>
                <a:avLst/>
                <a:gdLst/>
                <a:ahLst/>
                <a:rect l="l" t="t" r="r" b="b"/>
                <a:pathLst>
                  <a:path w="9241" h="13566">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rgbClr val="de4c36">
                  <a:alpha val="51000"/>
                </a:srgbClr>
              </a:solidFill>
              <a:ln>
                <a:noFill/>
              </a:ln>
            </p:spPr>
            <p:style>
              <a:lnRef idx="0"/>
              <a:fillRef idx="0"/>
              <a:effectRef idx="0"/>
              <a:fontRef idx="minor"/>
            </p:style>
          </p:sp>
          <p:sp>
            <p:nvSpPr>
              <p:cNvPr id="224" name="CustomShape 15"/>
              <p:cNvSpPr/>
              <p:nvPr/>
            </p:nvSpPr>
            <p:spPr>
              <a:xfrm>
                <a:off x="6734880" y="806400"/>
                <a:ext cx="272520" cy="228960"/>
              </a:xfrm>
              <a:custGeom>
                <a:avLst/>
                <a:gdLst/>
                <a:ahLst/>
                <a:rect l="l" t="t" r="r" b="b"/>
                <a:pathLst>
                  <a:path w="5884" h="4946">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rgbClr val="de4c36"/>
              </a:solidFill>
              <a:ln>
                <a:noFill/>
              </a:ln>
            </p:spPr>
            <p:style>
              <a:lnRef idx="0"/>
              <a:fillRef idx="0"/>
              <a:effectRef idx="0"/>
              <a:fontRef idx="minor"/>
            </p:style>
          </p:sp>
          <p:sp>
            <p:nvSpPr>
              <p:cNvPr id="225" name="CustomShape 16"/>
              <p:cNvSpPr/>
              <p:nvPr/>
            </p:nvSpPr>
            <p:spPr>
              <a:xfrm>
                <a:off x="6778440" y="847440"/>
                <a:ext cx="176040" cy="148680"/>
              </a:xfrm>
              <a:custGeom>
                <a:avLst/>
                <a:gdLst/>
                <a:ahLst/>
                <a:rect l="l" t="t" r="r" b="b"/>
                <a:pathLst>
                  <a:path w="3815" h="3230">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style>
              <a:lnRef idx="0"/>
              <a:fillRef idx="0"/>
              <a:effectRef idx="0"/>
              <a:fontRef idx="minor"/>
            </p:style>
          </p:sp>
          <p:sp>
            <p:nvSpPr>
              <p:cNvPr id="226" name="CustomShape 17"/>
              <p:cNvSpPr/>
              <p:nvPr/>
            </p:nvSpPr>
            <p:spPr>
              <a:xfrm>
                <a:off x="6855480" y="870840"/>
                <a:ext cx="48240" cy="43920"/>
              </a:xfrm>
              <a:custGeom>
                <a:avLst/>
                <a:gdLst/>
                <a:ahLst/>
                <a:rect l="l" t="t" r="r" b="b"/>
                <a:pathLst>
                  <a:path w="1080" h="99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style>
              <a:lnRef idx="0"/>
              <a:fillRef idx="0"/>
              <a:effectRef idx="0"/>
              <a:fontRef idx="minor"/>
            </p:style>
          </p:sp>
          <p:sp>
            <p:nvSpPr>
              <p:cNvPr id="227" name="CustomShape 18"/>
              <p:cNvSpPr/>
              <p:nvPr/>
            </p:nvSpPr>
            <p:spPr>
              <a:xfrm>
                <a:off x="6819840" y="947520"/>
                <a:ext cx="23760" cy="20880"/>
              </a:xfrm>
              <a:custGeom>
                <a:avLst/>
                <a:gdLst/>
                <a:ahLst/>
                <a:rect l="l" t="t" r="r" b="b"/>
                <a:pathLst>
                  <a:path w="553" h="494">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style>
              <a:lnRef idx="0"/>
              <a:fillRef idx="0"/>
              <a:effectRef idx="0"/>
              <a:fontRef idx="minor"/>
            </p:style>
          </p:sp>
          <p:sp>
            <p:nvSpPr>
              <p:cNvPr id="228" name="CustomShape 19"/>
              <p:cNvSpPr/>
              <p:nvPr/>
            </p:nvSpPr>
            <p:spPr>
              <a:xfrm>
                <a:off x="7351920" y="784800"/>
                <a:ext cx="429480" cy="117720"/>
              </a:xfrm>
              <a:custGeom>
                <a:avLst/>
                <a:gdLst/>
                <a:ahLst/>
                <a:rect l="l" t="t" r="r" b="b"/>
                <a:pathLst>
                  <a:path w="10808" h="2569">
                    <a:moveTo>
                      <a:pt x="10574" y="0"/>
                    </a:moveTo>
                    <a:lnTo>
                      <a:pt x="0" y="1034"/>
                    </a:lnTo>
                    <a:lnTo>
                      <a:pt x="267" y="2569"/>
                    </a:lnTo>
                    <a:lnTo>
                      <a:pt x="10808" y="1401"/>
                    </a:lnTo>
                    <a:lnTo>
                      <a:pt x="10574" y="0"/>
                    </a:lnTo>
                    <a:close/>
                  </a:path>
                </a:pathLst>
              </a:custGeom>
              <a:solidFill>
                <a:schemeClr val="dk1"/>
              </a:solidFill>
              <a:ln>
                <a:noFill/>
              </a:ln>
            </p:spPr>
            <p:style>
              <a:lnRef idx="0"/>
              <a:fillRef idx="0"/>
              <a:effectRef idx="0"/>
              <a:fontRef idx="minor"/>
            </p:style>
          </p:sp>
          <p:sp>
            <p:nvSpPr>
              <p:cNvPr id="229" name="CustomShape 20"/>
              <p:cNvSpPr/>
              <p:nvPr/>
            </p:nvSpPr>
            <p:spPr>
              <a:xfrm>
                <a:off x="7754040" y="671760"/>
                <a:ext cx="195840" cy="286560"/>
              </a:xfrm>
              <a:custGeom>
                <a:avLst/>
                <a:gdLst/>
                <a:ahLst/>
                <a:rect l="l" t="t" r="r" b="b"/>
                <a:pathLst>
                  <a:path w="4237" h="6182">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rgbClr val="de4c36">
                  <a:alpha val="51000"/>
                </a:srgbClr>
              </a:solidFill>
              <a:ln>
                <a:noFill/>
              </a:ln>
            </p:spPr>
            <p:style>
              <a:lnRef idx="0"/>
              <a:fillRef idx="0"/>
              <a:effectRef idx="0"/>
              <a:fontRef idx="minor"/>
            </p:style>
          </p:sp>
          <p:sp>
            <p:nvSpPr>
              <p:cNvPr id="230" name="CustomShape 21"/>
              <p:cNvSpPr/>
              <p:nvPr/>
            </p:nvSpPr>
            <p:spPr>
              <a:xfrm>
                <a:off x="7017120" y="767520"/>
                <a:ext cx="389160" cy="239400"/>
              </a:xfrm>
              <a:custGeom>
                <a:avLst/>
                <a:gdLst/>
                <a:ahLst/>
                <a:rect l="l" t="t" r="r" b="b"/>
                <a:pathLst>
                  <a:path w="8374" h="5171">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rgbClr val="de4c36"/>
              </a:solidFill>
              <a:ln>
                <a:noFill/>
              </a:ln>
            </p:spPr>
            <p:style>
              <a:lnRef idx="0"/>
              <a:fillRef idx="0"/>
              <a:effectRef idx="0"/>
              <a:fontRef idx="minor"/>
            </p:style>
          </p:sp>
          <p:sp>
            <p:nvSpPr>
              <p:cNvPr id="231" name="CustomShape 22"/>
              <p:cNvSpPr/>
              <p:nvPr/>
            </p:nvSpPr>
            <p:spPr>
              <a:xfrm>
                <a:off x="7788240" y="585000"/>
                <a:ext cx="69840" cy="59400"/>
              </a:xfrm>
              <a:custGeom>
                <a:avLst/>
                <a:gdLst/>
                <a:ahLst/>
                <a:rect l="l" t="t" r="r" b="b"/>
                <a:pathLst>
                  <a:path w="1545" h="1315">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rgbClr val="de4c36">
                  <a:alpha val="51000"/>
                </a:srgbClr>
              </a:solidFill>
              <a:ln>
                <a:noFill/>
              </a:ln>
            </p:spPr>
            <p:style>
              <a:lnRef idx="0"/>
              <a:fillRef idx="0"/>
              <a:effectRef idx="0"/>
              <a:fontRef idx="minor"/>
            </p:style>
          </p:sp>
          <p:sp>
            <p:nvSpPr>
              <p:cNvPr id="232" name="CustomShape 23"/>
              <p:cNvSpPr/>
              <p:nvPr/>
            </p:nvSpPr>
            <p:spPr>
              <a:xfrm>
                <a:off x="7873920" y="540000"/>
                <a:ext cx="293760" cy="83880"/>
              </a:xfrm>
              <a:custGeom>
                <a:avLst/>
                <a:gdLst/>
                <a:ahLst/>
                <a:rect l="l" t="t" r="r" b="b"/>
                <a:pathLst>
                  <a:path w="6339" h="1844">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rgbClr val="de4c36">
                  <a:alpha val="51000"/>
                </a:srgbClr>
              </a:solidFill>
              <a:ln>
                <a:noFill/>
              </a:ln>
            </p:spPr>
            <p:style>
              <a:lnRef idx="0"/>
              <a:fillRef idx="0"/>
              <a:effectRef idx="0"/>
              <a:fontRef idx="minor"/>
            </p:style>
          </p:sp>
          <p:sp>
            <p:nvSpPr>
              <p:cNvPr id="233" name="CustomShape 24"/>
              <p:cNvSpPr/>
              <p:nvPr/>
            </p:nvSpPr>
            <p:spPr>
              <a:xfrm>
                <a:off x="7471800" y="605160"/>
                <a:ext cx="293760" cy="84240"/>
              </a:xfrm>
              <a:custGeom>
                <a:avLst/>
                <a:gdLst/>
                <a:ahLst/>
                <a:rect l="l" t="t" r="r" b="b"/>
                <a:pathLst>
                  <a:path w="6339" h="1852">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rgbClr val="de4c36">
                  <a:alpha val="51000"/>
                </a:srgbClr>
              </a:solidFill>
              <a:ln>
                <a:noFill/>
              </a:ln>
            </p:spPr>
            <p:style>
              <a:lnRef idx="0"/>
              <a:fillRef idx="0"/>
              <a:effectRef idx="0"/>
              <a:fontRef idx="minor"/>
            </p:style>
          </p:sp>
          <p:sp>
            <p:nvSpPr>
              <p:cNvPr id="234" name="CustomShape 25"/>
              <p:cNvSpPr/>
              <p:nvPr/>
            </p:nvSpPr>
            <p:spPr>
              <a:xfrm>
                <a:off x="5941800" y="990360"/>
                <a:ext cx="429480" cy="170640"/>
              </a:xfrm>
              <a:custGeom>
                <a:avLst/>
                <a:gdLst/>
                <a:ahLst/>
                <a:rect l="l" t="t" r="r" b="b"/>
                <a:pathLst>
                  <a:path w="10608" h="3703">
                    <a:moveTo>
                      <a:pt x="10374" y="0"/>
                    </a:moveTo>
                    <a:lnTo>
                      <a:pt x="0" y="2302"/>
                    </a:lnTo>
                    <a:lnTo>
                      <a:pt x="234" y="3703"/>
                    </a:lnTo>
                    <a:lnTo>
                      <a:pt x="10608" y="1568"/>
                    </a:lnTo>
                    <a:lnTo>
                      <a:pt x="10374" y="0"/>
                    </a:lnTo>
                    <a:close/>
                  </a:path>
                </a:pathLst>
              </a:custGeom>
              <a:solidFill>
                <a:schemeClr val="dk1"/>
              </a:solidFill>
              <a:ln>
                <a:noFill/>
              </a:ln>
            </p:spPr>
            <p:style>
              <a:lnRef idx="0"/>
              <a:fillRef idx="0"/>
              <a:effectRef idx="0"/>
              <a:fontRef idx="minor"/>
            </p:style>
          </p:sp>
          <p:sp>
            <p:nvSpPr>
              <p:cNvPr id="235" name="CustomShape 26"/>
              <p:cNvSpPr/>
              <p:nvPr/>
            </p:nvSpPr>
            <p:spPr>
              <a:xfrm>
                <a:off x="5783040" y="986040"/>
                <a:ext cx="194040" cy="288000"/>
              </a:xfrm>
              <a:custGeom>
                <a:avLst/>
                <a:gdLst/>
                <a:ahLst/>
                <a:rect l="l" t="t" r="r" b="b"/>
                <a:pathLst>
                  <a:path w="4204" h="6215">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rgbClr val="de4c36">
                  <a:alpha val="51000"/>
                </a:srgbClr>
              </a:solidFill>
              <a:ln>
                <a:noFill/>
              </a:ln>
            </p:spPr>
            <p:style>
              <a:lnRef idx="0"/>
              <a:fillRef idx="0"/>
              <a:effectRef idx="0"/>
              <a:fontRef idx="minor"/>
            </p:style>
          </p:sp>
          <p:sp>
            <p:nvSpPr>
              <p:cNvPr id="236" name="CustomShape 27"/>
              <p:cNvSpPr/>
              <p:nvPr/>
            </p:nvSpPr>
            <p:spPr>
              <a:xfrm>
                <a:off x="6320520" y="823680"/>
                <a:ext cx="376560" cy="291240"/>
              </a:xfrm>
              <a:custGeom>
                <a:avLst/>
                <a:gdLst/>
                <a:ahLst/>
                <a:rect l="l" t="t" r="r" b="b"/>
                <a:pathLst>
                  <a:path w="8107" h="6280">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rgbClr val="de4c36"/>
              </a:solidFill>
              <a:ln>
                <a:noFill/>
              </a:ln>
            </p:spPr>
            <p:style>
              <a:lnRef idx="0"/>
              <a:fillRef idx="0"/>
              <a:effectRef idx="0"/>
              <a:fontRef idx="minor"/>
            </p:style>
          </p:sp>
          <p:sp>
            <p:nvSpPr>
              <p:cNvPr id="237" name="CustomShape 28"/>
              <p:cNvSpPr/>
              <p:nvPr/>
            </p:nvSpPr>
            <p:spPr>
              <a:xfrm>
                <a:off x="5809320" y="898200"/>
                <a:ext cx="71640" cy="59760"/>
              </a:xfrm>
              <a:custGeom>
                <a:avLst/>
                <a:gdLst/>
                <a:ahLst/>
                <a:rect l="l" t="t" r="r" b="b"/>
                <a:pathLst>
                  <a:path w="1577" h="1327">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rgbClr val="de4c36">
                  <a:alpha val="51000"/>
                </a:srgbClr>
              </a:solidFill>
              <a:ln>
                <a:noFill/>
              </a:ln>
            </p:spPr>
            <p:style>
              <a:lnRef idx="0"/>
              <a:fillRef idx="0"/>
              <a:effectRef idx="0"/>
              <a:fontRef idx="minor"/>
            </p:style>
          </p:sp>
          <p:sp>
            <p:nvSpPr>
              <p:cNvPr id="238" name="CustomShape 29"/>
              <p:cNvSpPr/>
              <p:nvPr/>
            </p:nvSpPr>
            <p:spPr>
              <a:xfrm>
                <a:off x="5500800" y="918720"/>
                <a:ext cx="293760" cy="83880"/>
              </a:xfrm>
              <a:custGeom>
                <a:avLst/>
                <a:gdLst/>
                <a:ahLst/>
                <a:rect l="l" t="t" r="r" b="b"/>
                <a:pathLst>
                  <a:path w="6339" h="1844">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rgbClr val="de4c36">
                  <a:alpha val="51000"/>
                </a:srgbClr>
              </a:solidFill>
              <a:ln>
                <a:noFill/>
              </a:ln>
            </p:spPr>
            <p:style>
              <a:lnRef idx="0"/>
              <a:fillRef idx="0"/>
              <a:effectRef idx="0"/>
              <a:fontRef idx="minor"/>
            </p:style>
          </p:sp>
          <p:sp>
            <p:nvSpPr>
              <p:cNvPr id="239" name="CustomShape 30"/>
              <p:cNvSpPr/>
              <p:nvPr/>
            </p:nvSpPr>
            <p:spPr>
              <a:xfrm>
                <a:off x="5901480" y="854280"/>
                <a:ext cx="293760" cy="84240"/>
              </a:xfrm>
              <a:custGeom>
                <a:avLst/>
                <a:gdLst/>
                <a:ahLst/>
                <a:rect l="l" t="t" r="r" b="b"/>
                <a:pathLst>
                  <a:path w="6339" h="1852">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rgbClr val="de4c36">
                  <a:alpha val="51000"/>
                </a:srgbClr>
              </a:solidFill>
              <a:ln>
                <a:noFill/>
              </a:ln>
            </p:spPr>
            <p:style>
              <a:lnRef idx="0"/>
              <a:fillRef idx="0"/>
              <a:effectRef idx="0"/>
              <a:fontRef idx="minor"/>
            </p:style>
          </p:sp>
          <p:sp>
            <p:nvSpPr>
              <p:cNvPr id="240" name="CustomShape 31"/>
              <p:cNvSpPr/>
              <p:nvPr/>
            </p:nvSpPr>
            <p:spPr>
              <a:xfrm>
                <a:off x="6899400" y="1290240"/>
                <a:ext cx="1114200" cy="349200"/>
              </a:xfrm>
              <a:custGeom>
                <a:avLst/>
                <a:gdLst/>
                <a:ahLst/>
                <a:rect l="l" t="t" r="r" b="b"/>
                <a:pathLst>
                  <a:path w="23902" h="7526">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style>
              <a:lnRef idx="0"/>
              <a:fillRef idx="0"/>
              <a:effectRef idx="0"/>
              <a:fontRef idx="minor"/>
            </p:style>
          </p:sp>
          <p:sp>
            <p:nvSpPr>
              <p:cNvPr id="241" name="CustomShape 32"/>
              <p:cNvSpPr/>
              <p:nvPr/>
            </p:nvSpPr>
            <p:spPr>
              <a:xfrm>
                <a:off x="6893640" y="1287720"/>
                <a:ext cx="671040" cy="466920"/>
              </a:xfrm>
              <a:custGeom>
                <a:avLst/>
                <a:gdLst/>
                <a:ahLst/>
                <a:rect l="l" t="t" r="r" b="b"/>
                <a:pathLst>
                  <a:path w="14416" h="10045">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style>
              <a:lnRef idx="0"/>
              <a:fillRef idx="0"/>
              <a:effectRef idx="0"/>
              <a:fontRef idx="minor"/>
            </p:style>
          </p:sp>
          <p:sp>
            <p:nvSpPr>
              <p:cNvPr id="242" name="CustomShape 33"/>
              <p:cNvSpPr/>
              <p:nvPr/>
            </p:nvSpPr>
            <p:spPr>
              <a:xfrm>
                <a:off x="6152400" y="1288440"/>
                <a:ext cx="815040" cy="901080"/>
              </a:xfrm>
              <a:custGeom>
                <a:avLst/>
                <a:gdLst/>
                <a:ahLst/>
                <a:rect l="l" t="t" r="r" b="b"/>
                <a:pathLst>
                  <a:path w="17496" h="19338">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style>
              <a:lnRef idx="0"/>
              <a:fillRef idx="0"/>
              <a:effectRef idx="0"/>
              <a:fontRef idx="minor"/>
            </p:style>
          </p:sp>
        </p:grpSp>
      </p:gr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244"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Apache History</a:t>
            </a:r>
            <a:endParaRPr b="0" lang="en-US" sz="3200" spc="-1" strike="noStrike">
              <a:latin typeface="Arial"/>
            </a:endParaRPr>
          </a:p>
        </p:txBody>
      </p:sp>
      <p:pic>
        <p:nvPicPr>
          <p:cNvPr id="245" name="Google Shape;443;p53" descr=""/>
          <p:cNvPicPr/>
          <p:nvPr/>
        </p:nvPicPr>
        <p:blipFill>
          <a:blip r:embed="rId1"/>
          <a:stretch/>
        </p:blipFill>
        <p:spPr>
          <a:xfrm>
            <a:off x="3867480" y="2002320"/>
            <a:ext cx="1254240" cy="1254240"/>
          </a:xfrm>
          <a:prstGeom prst="rect">
            <a:avLst/>
          </a:prstGeom>
          <a:ln>
            <a:noFill/>
          </a:ln>
        </p:spPr>
      </p:pic>
      <p:pic>
        <p:nvPicPr>
          <p:cNvPr id="246" name="Google Shape;444;p53" descr=""/>
          <p:cNvPicPr/>
          <p:nvPr/>
        </p:nvPicPr>
        <p:blipFill>
          <a:blip r:embed="rId2"/>
          <a:stretch/>
        </p:blipFill>
        <p:spPr>
          <a:xfrm>
            <a:off x="6555240" y="2394000"/>
            <a:ext cx="1073520" cy="523080"/>
          </a:xfrm>
          <a:prstGeom prst="rect">
            <a:avLst/>
          </a:prstGeom>
          <a:ln>
            <a:noFill/>
          </a:ln>
        </p:spPr>
      </p:pic>
      <p:sp>
        <p:nvSpPr>
          <p:cNvPr id="247" name="CustomShape 3"/>
          <p:cNvSpPr/>
          <p:nvPr/>
        </p:nvSpPr>
        <p:spPr>
          <a:xfrm>
            <a:off x="3898440" y="2008440"/>
            <a:ext cx="1229760" cy="1229760"/>
          </a:xfrm>
          <a:prstGeom prst="ellipse">
            <a:avLst/>
          </a:prstGeom>
          <a:noFill/>
          <a:ln w="38160">
            <a:solidFill>
              <a:srgbClr val="de4c36"/>
            </a:solidFill>
            <a:round/>
          </a:ln>
        </p:spPr>
        <p:style>
          <a:lnRef idx="0"/>
          <a:fillRef idx="0"/>
          <a:effectRef idx="0"/>
          <a:fontRef idx="minor"/>
        </p:style>
      </p:sp>
      <p:grpSp>
        <p:nvGrpSpPr>
          <p:cNvPr id="248" name="Group 4"/>
          <p:cNvGrpSpPr/>
          <p:nvPr/>
        </p:nvGrpSpPr>
        <p:grpSpPr>
          <a:xfrm>
            <a:off x="673200" y="1347480"/>
            <a:ext cx="2563920" cy="2563920"/>
            <a:chOff x="673200" y="1347480"/>
            <a:chExt cx="2563920" cy="2563920"/>
          </a:xfrm>
        </p:grpSpPr>
        <p:pic>
          <p:nvPicPr>
            <p:cNvPr id="249" name="Google Shape;447;p53" descr=""/>
            <p:cNvPicPr/>
            <p:nvPr/>
          </p:nvPicPr>
          <p:blipFill>
            <a:blip r:embed="rId3"/>
            <a:srcRect l="22630" t="0" r="10891" b="0"/>
            <a:stretch/>
          </p:blipFill>
          <p:spPr>
            <a:xfrm>
              <a:off x="1270440" y="2044080"/>
              <a:ext cx="1445400" cy="1184400"/>
            </a:xfrm>
            <a:prstGeom prst="rect">
              <a:avLst/>
            </a:prstGeom>
            <a:ln>
              <a:noFill/>
            </a:ln>
          </p:spPr>
        </p:pic>
        <p:sp>
          <p:nvSpPr>
            <p:cNvPr id="250" name="CustomShape 5"/>
            <p:cNvSpPr/>
            <p:nvPr/>
          </p:nvSpPr>
          <p:spPr>
            <a:xfrm>
              <a:off x="673200" y="1347480"/>
              <a:ext cx="2563920" cy="2563920"/>
            </a:xfrm>
            <a:prstGeom prst="donut">
              <a:avLst>
                <a:gd name="adj" fmla="val 25000"/>
              </a:avLst>
            </a:prstGeom>
            <a:solidFill>
              <a:schemeClr val="lt1"/>
            </a:solidFill>
            <a:ln>
              <a:noFill/>
            </a:ln>
          </p:spPr>
          <p:style>
            <a:lnRef idx="0"/>
            <a:fillRef idx="0"/>
            <a:effectRef idx="0"/>
            <a:fontRef idx="minor"/>
          </p:style>
        </p:sp>
        <p:sp>
          <p:nvSpPr>
            <p:cNvPr id="251" name="CustomShape 6"/>
            <p:cNvSpPr/>
            <p:nvPr/>
          </p:nvSpPr>
          <p:spPr>
            <a:xfrm>
              <a:off x="1338480" y="2023560"/>
              <a:ext cx="1229760" cy="1229760"/>
            </a:xfrm>
            <a:prstGeom prst="ellipse">
              <a:avLst/>
            </a:prstGeom>
            <a:noFill/>
            <a:ln w="38160">
              <a:solidFill>
                <a:srgbClr val="de4c36"/>
              </a:solidFill>
              <a:round/>
            </a:ln>
          </p:spPr>
          <p:style>
            <a:lnRef idx="0"/>
            <a:fillRef idx="0"/>
            <a:effectRef idx="0"/>
            <a:fontRef idx="minor"/>
          </p:style>
        </p:sp>
      </p:grpSp>
      <p:sp>
        <p:nvSpPr>
          <p:cNvPr id="252" name="CustomShape 7"/>
          <p:cNvSpPr/>
          <p:nvPr/>
        </p:nvSpPr>
        <p:spPr>
          <a:xfrm>
            <a:off x="6477120" y="2014560"/>
            <a:ext cx="1229760" cy="1229760"/>
          </a:xfrm>
          <a:prstGeom prst="ellipse">
            <a:avLst/>
          </a:prstGeom>
          <a:noFill/>
          <a:ln w="38160">
            <a:solidFill>
              <a:srgbClr val="de4c36"/>
            </a:solidFill>
            <a:round/>
          </a:ln>
        </p:spPr>
        <p:style>
          <a:lnRef idx="0"/>
          <a:fillRef idx="0"/>
          <a:effectRef idx="0"/>
          <a:fontRef idx="minor"/>
        </p:style>
      </p:sp>
      <p:sp>
        <p:nvSpPr>
          <p:cNvPr id="253" name="CustomShape 8"/>
          <p:cNvSpPr/>
          <p:nvPr/>
        </p:nvSpPr>
        <p:spPr>
          <a:xfrm flipH="1" rot="10800000">
            <a:off x="2570400" y="2626560"/>
            <a:ext cx="1325880" cy="12960"/>
          </a:xfrm>
          <a:custGeom>
            <a:avLst/>
            <a:gdLst/>
            <a:ahLst/>
            <a:rect l="l" t="t" r="r" b="b"/>
            <a:pathLst>
              <a:path w="21600" h="21600">
                <a:moveTo>
                  <a:pt x="0" y="0"/>
                </a:moveTo>
                <a:lnTo>
                  <a:pt x="21600" y="21600"/>
                </a:lnTo>
              </a:path>
            </a:pathLst>
          </a:custGeom>
          <a:noFill/>
          <a:ln w="19080">
            <a:solidFill>
              <a:srgbClr val="de4c36"/>
            </a:solidFill>
            <a:prstDash val="dot"/>
            <a:round/>
          </a:ln>
        </p:spPr>
        <p:style>
          <a:lnRef idx="0"/>
          <a:fillRef idx="0"/>
          <a:effectRef idx="0"/>
          <a:fontRef idx="minor"/>
        </p:style>
      </p:sp>
      <p:sp>
        <p:nvSpPr>
          <p:cNvPr id="254" name="CustomShape 9"/>
          <p:cNvSpPr/>
          <p:nvPr/>
        </p:nvSpPr>
        <p:spPr>
          <a:xfrm>
            <a:off x="5130360" y="2624400"/>
            <a:ext cx="1344960" cy="4320"/>
          </a:xfrm>
          <a:custGeom>
            <a:avLst/>
            <a:gdLst/>
            <a:ahLst/>
            <a:rect l="l" t="t" r="r" b="b"/>
            <a:pathLst>
              <a:path w="21600" h="21600">
                <a:moveTo>
                  <a:pt x="0" y="0"/>
                </a:moveTo>
                <a:lnTo>
                  <a:pt x="21600" y="21600"/>
                </a:lnTo>
              </a:path>
            </a:pathLst>
          </a:custGeom>
          <a:noFill/>
          <a:ln w="19080">
            <a:solidFill>
              <a:srgbClr val="de4c36"/>
            </a:solidFill>
            <a:prstDash val="dot"/>
            <a:round/>
          </a:ln>
        </p:spPr>
        <p:style>
          <a:lnRef idx="0"/>
          <a:fillRef idx="0"/>
          <a:effectRef idx="0"/>
          <a:fontRef idx="minor"/>
        </p:style>
      </p:sp>
      <p:sp>
        <p:nvSpPr>
          <p:cNvPr id="255" name="CustomShape 10"/>
          <p:cNvSpPr/>
          <p:nvPr/>
        </p:nvSpPr>
        <p:spPr>
          <a:xfrm>
            <a:off x="1539360" y="3307680"/>
            <a:ext cx="831600" cy="456840"/>
          </a:xfrm>
          <a:prstGeom prst="rect">
            <a:avLst/>
          </a:prstGeom>
          <a:noFill/>
          <a:ln>
            <a:noFill/>
          </a:ln>
        </p:spPr>
        <p:style>
          <a:lnRef idx="0"/>
          <a:fillRef idx="0"/>
          <a:effectRef idx="0"/>
          <a:fontRef idx="minor"/>
        </p:style>
        <p:txBody>
          <a:bodyPr lIns="90000" rIns="90000" tIns="91440" bIns="91440">
            <a:spAutoFit/>
          </a:bodyPr>
          <a:p>
            <a:pPr algn="ctr">
              <a:lnSpc>
                <a:spcPct val="100000"/>
              </a:lnSpc>
            </a:pPr>
            <a:r>
              <a:rPr b="1" lang="en" sz="1800" spc="-1" strike="noStrike">
                <a:solidFill>
                  <a:srgbClr val="de4c36"/>
                </a:solidFill>
                <a:latin typeface="Poppins"/>
                <a:ea typeface="Poppins"/>
              </a:rPr>
              <a:t>1994</a:t>
            </a:r>
            <a:endParaRPr b="0" lang="en-US" sz="1800" spc="-1" strike="noStrike">
              <a:latin typeface="Arial"/>
            </a:endParaRPr>
          </a:p>
        </p:txBody>
      </p:sp>
      <p:sp>
        <p:nvSpPr>
          <p:cNvPr id="256" name="CustomShape 11"/>
          <p:cNvSpPr/>
          <p:nvPr/>
        </p:nvSpPr>
        <p:spPr>
          <a:xfrm>
            <a:off x="4078800" y="3307680"/>
            <a:ext cx="831600" cy="456840"/>
          </a:xfrm>
          <a:prstGeom prst="rect">
            <a:avLst/>
          </a:prstGeom>
          <a:noFill/>
          <a:ln>
            <a:noFill/>
          </a:ln>
        </p:spPr>
        <p:style>
          <a:lnRef idx="0"/>
          <a:fillRef idx="0"/>
          <a:effectRef idx="0"/>
          <a:fontRef idx="minor"/>
        </p:style>
        <p:txBody>
          <a:bodyPr lIns="90000" rIns="90000" tIns="91440" bIns="91440">
            <a:spAutoFit/>
          </a:bodyPr>
          <a:p>
            <a:pPr algn="ctr">
              <a:lnSpc>
                <a:spcPct val="100000"/>
              </a:lnSpc>
            </a:pPr>
            <a:r>
              <a:rPr b="1" lang="en" sz="1800" spc="-1" strike="noStrike">
                <a:solidFill>
                  <a:srgbClr val="de4c36"/>
                </a:solidFill>
                <a:latin typeface="Poppins"/>
                <a:ea typeface="Poppins"/>
              </a:rPr>
              <a:t>1995</a:t>
            </a:r>
            <a:endParaRPr b="0" lang="en-US" sz="1800" spc="-1" strike="noStrike">
              <a:latin typeface="Arial"/>
            </a:endParaRPr>
          </a:p>
        </p:txBody>
      </p:sp>
      <p:sp>
        <p:nvSpPr>
          <p:cNvPr id="257" name="CustomShape 12"/>
          <p:cNvSpPr/>
          <p:nvPr/>
        </p:nvSpPr>
        <p:spPr>
          <a:xfrm>
            <a:off x="6676200" y="3307680"/>
            <a:ext cx="831600" cy="456840"/>
          </a:xfrm>
          <a:prstGeom prst="rect">
            <a:avLst/>
          </a:prstGeom>
          <a:noFill/>
          <a:ln>
            <a:noFill/>
          </a:ln>
        </p:spPr>
        <p:style>
          <a:lnRef idx="0"/>
          <a:fillRef idx="0"/>
          <a:effectRef idx="0"/>
          <a:fontRef idx="minor"/>
        </p:style>
        <p:txBody>
          <a:bodyPr lIns="90000" rIns="90000" tIns="91440" bIns="91440">
            <a:spAutoFit/>
          </a:bodyPr>
          <a:p>
            <a:pPr algn="ctr">
              <a:lnSpc>
                <a:spcPct val="100000"/>
              </a:lnSpc>
            </a:pPr>
            <a:r>
              <a:rPr b="1" lang="en" sz="1800" spc="-1" strike="noStrike">
                <a:solidFill>
                  <a:srgbClr val="de4c36"/>
                </a:solidFill>
                <a:latin typeface="Poppins"/>
                <a:ea typeface="Poppins"/>
              </a:rPr>
              <a:t>1999</a:t>
            </a:r>
            <a:endParaRPr b="0" lang="en-US" sz="1800" spc="-1" strike="noStrike">
              <a:latin typeface="Arial"/>
            </a:endParaRPr>
          </a:p>
        </p:txBody>
      </p:sp>
      <p:sp>
        <p:nvSpPr>
          <p:cNvPr id="258" name="CustomShape 13"/>
          <p:cNvSpPr/>
          <p:nvPr/>
        </p:nvSpPr>
        <p:spPr>
          <a:xfrm>
            <a:off x="897840" y="3769200"/>
            <a:ext cx="2114280" cy="639360"/>
          </a:xfrm>
          <a:prstGeom prst="rect">
            <a:avLst/>
          </a:prstGeom>
          <a:noFill/>
          <a:ln>
            <a:noFill/>
          </a:ln>
        </p:spPr>
        <p:style>
          <a:lnRef idx="0"/>
          <a:fillRef idx="0"/>
          <a:effectRef idx="0"/>
          <a:fontRef idx="minor"/>
        </p:style>
        <p:txBody>
          <a:bodyPr lIns="90000" rIns="90000" tIns="91440" bIns="91440">
            <a:spAutoFit/>
          </a:bodyPr>
          <a:p>
            <a:pPr algn="ctr">
              <a:lnSpc>
                <a:spcPct val="100000"/>
              </a:lnSpc>
            </a:pPr>
            <a:r>
              <a:rPr b="0" lang="en" sz="1000" spc="-1" strike="noStrike">
                <a:solidFill>
                  <a:srgbClr val="434343"/>
                </a:solidFill>
                <a:latin typeface="Poppins"/>
                <a:ea typeface="Poppins"/>
              </a:rPr>
              <a:t>Developed by Rob McCool at the national center for supercomputing applications </a:t>
            </a:r>
            <a:endParaRPr b="0" lang="en-US" sz="1000" spc="-1" strike="noStrike">
              <a:latin typeface="Arial"/>
            </a:endParaRPr>
          </a:p>
        </p:txBody>
      </p:sp>
      <p:sp>
        <p:nvSpPr>
          <p:cNvPr id="259" name="CustomShape 14"/>
          <p:cNvSpPr/>
          <p:nvPr/>
        </p:nvSpPr>
        <p:spPr>
          <a:xfrm>
            <a:off x="3456000" y="3769200"/>
            <a:ext cx="2114280" cy="639360"/>
          </a:xfrm>
          <a:prstGeom prst="rect">
            <a:avLst/>
          </a:prstGeom>
          <a:noFill/>
          <a:ln>
            <a:noFill/>
          </a:ln>
        </p:spPr>
        <p:style>
          <a:lnRef idx="0"/>
          <a:fillRef idx="0"/>
          <a:effectRef idx="0"/>
          <a:fontRef idx="minor"/>
        </p:style>
        <p:txBody>
          <a:bodyPr lIns="90000" rIns="90000" tIns="91440" bIns="91440">
            <a:spAutoFit/>
          </a:bodyPr>
          <a:p>
            <a:pPr algn="ctr">
              <a:lnSpc>
                <a:spcPct val="100000"/>
              </a:lnSpc>
            </a:pPr>
            <a:r>
              <a:rPr b="0" lang="en" sz="1000" spc="-1" strike="noStrike">
                <a:solidFill>
                  <a:srgbClr val="434343"/>
                </a:solidFill>
                <a:latin typeface="Poppins"/>
                <a:ea typeface="Poppins"/>
              </a:rPr>
              <a:t>Brian Behlendorf and Cliff Skolnick with others continued the development</a:t>
            </a:r>
            <a:endParaRPr b="0" lang="en-US" sz="1000" spc="-1" strike="noStrike">
              <a:latin typeface="Arial"/>
            </a:endParaRPr>
          </a:p>
        </p:txBody>
      </p:sp>
      <p:sp>
        <p:nvSpPr>
          <p:cNvPr id="260" name="CustomShape 15"/>
          <p:cNvSpPr/>
          <p:nvPr/>
        </p:nvSpPr>
        <p:spPr>
          <a:xfrm>
            <a:off x="6068880" y="3769200"/>
            <a:ext cx="2114280" cy="943920"/>
          </a:xfrm>
          <a:prstGeom prst="rect">
            <a:avLst/>
          </a:prstGeom>
          <a:noFill/>
          <a:ln>
            <a:noFill/>
          </a:ln>
        </p:spPr>
        <p:style>
          <a:lnRef idx="0"/>
          <a:fillRef idx="0"/>
          <a:effectRef idx="0"/>
          <a:fontRef idx="minor"/>
        </p:style>
        <p:txBody>
          <a:bodyPr lIns="90000" rIns="90000" tIns="91440" bIns="91440">
            <a:spAutoFit/>
          </a:bodyPr>
          <a:p>
            <a:pPr algn="ctr">
              <a:lnSpc>
                <a:spcPct val="100000"/>
              </a:lnSpc>
            </a:pPr>
            <a:r>
              <a:rPr b="0" lang="en" sz="1000" spc="-1" strike="noStrike">
                <a:solidFill>
                  <a:srgbClr val="434343"/>
                </a:solidFill>
                <a:latin typeface="Poppins"/>
                <a:ea typeface="Poppins"/>
              </a:rPr>
              <a:t>Apache Software Foundation formed to provide organizational, legal and financial support for the Apache HTTP server</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262"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Apache Web Server</a:t>
            </a:r>
            <a:endParaRPr b="0" lang="en-US" sz="3200" spc="-1" strike="noStrike">
              <a:latin typeface="Arial"/>
            </a:endParaRPr>
          </a:p>
        </p:txBody>
      </p:sp>
      <p:sp>
        <p:nvSpPr>
          <p:cNvPr id="263" name="CustomShape 3"/>
          <p:cNvSpPr/>
          <p:nvPr/>
        </p:nvSpPr>
        <p:spPr>
          <a:xfrm>
            <a:off x="628560" y="2139120"/>
            <a:ext cx="7521480" cy="2239920"/>
          </a:xfrm>
          <a:prstGeom prst="rect">
            <a:avLst/>
          </a:prstGeom>
          <a:noFill/>
          <a:ln>
            <a:noFill/>
          </a:ln>
        </p:spPr>
        <p:style>
          <a:lnRef idx="0"/>
          <a:fillRef idx="0"/>
          <a:effectRef idx="0"/>
          <a:fontRef idx="minor"/>
        </p:style>
        <p:txBody>
          <a:bodyPr lIns="90000" rIns="90000" tIns="91440" bIns="91440">
            <a:spAutoFit/>
          </a:bodyPr>
          <a:p>
            <a:pPr>
              <a:lnSpc>
                <a:spcPct val="150000"/>
              </a:lnSpc>
            </a:pPr>
            <a:r>
              <a:rPr b="0" lang="en" sz="1800" spc="-1" strike="noStrike">
                <a:solidFill>
                  <a:srgbClr val="000000"/>
                </a:solidFill>
                <a:latin typeface="Poppins"/>
                <a:ea typeface="Poppins"/>
              </a:rPr>
              <a:t>Apache HTTP Server is a </a:t>
            </a:r>
            <a:r>
              <a:rPr b="0" lang="en" sz="1800" spc="-1" strike="noStrike">
                <a:solidFill>
                  <a:srgbClr val="de4c36"/>
                </a:solidFill>
                <a:latin typeface="Poppins"/>
                <a:ea typeface="Poppins"/>
              </a:rPr>
              <a:t>free and open-source</a:t>
            </a:r>
            <a:r>
              <a:rPr b="0" lang="en" sz="1800" spc="-1" strike="noStrike">
                <a:solidFill>
                  <a:srgbClr val="000000"/>
                </a:solidFill>
                <a:latin typeface="Poppins"/>
                <a:ea typeface="Poppins"/>
              </a:rPr>
              <a:t> web server that delivers web content through the internet. </a:t>
            </a:r>
            <a:endParaRPr b="0" lang="en-US" sz="1800" spc="-1" strike="noStrike">
              <a:latin typeface="Arial"/>
            </a:endParaRPr>
          </a:p>
          <a:p>
            <a:pPr>
              <a:lnSpc>
                <a:spcPct val="150000"/>
              </a:lnSpc>
            </a:pPr>
            <a:r>
              <a:rPr b="0" lang="en" sz="1800" spc="-1" strike="noStrike">
                <a:solidFill>
                  <a:srgbClr val="000000"/>
                </a:solidFill>
                <a:latin typeface="Poppins"/>
                <a:ea typeface="Poppins"/>
              </a:rPr>
              <a:t>It quickly became the most popular HTTP client on the web. It was revealed that the name originated from the respect of the </a:t>
            </a:r>
            <a:r>
              <a:rPr b="0" lang="en" sz="1800" spc="-1" strike="noStrike">
                <a:solidFill>
                  <a:srgbClr val="de4c36"/>
                </a:solidFill>
                <a:latin typeface="Poppins"/>
                <a:ea typeface="Poppins"/>
              </a:rPr>
              <a:t>Native American tribe</a:t>
            </a:r>
            <a:r>
              <a:rPr b="0" lang="en" sz="1800" spc="-1" strike="noStrike">
                <a:solidFill>
                  <a:srgbClr val="000000"/>
                </a:solidFill>
                <a:latin typeface="Poppins"/>
                <a:ea typeface="Poppins"/>
              </a:rPr>
              <a:t> for its resiliency and durability.</a:t>
            </a:r>
            <a:endParaRPr b="0" lang="en-US" sz="1800" spc="-1" strike="noStrike">
              <a:latin typeface="Arial"/>
            </a:endParaRPr>
          </a:p>
        </p:txBody>
      </p:sp>
      <p:pic>
        <p:nvPicPr>
          <p:cNvPr id="264" name="Google Shape;466;p54" descr=""/>
          <p:cNvPicPr/>
          <p:nvPr/>
        </p:nvPicPr>
        <p:blipFill>
          <a:blip r:embed="rId1"/>
          <a:srcRect l="2303" t="10486" r="76278" b="9095"/>
          <a:stretch/>
        </p:blipFill>
        <p:spPr>
          <a:xfrm>
            <a:off x="7318440" y="160920"/>
            <a:ext cx="831600" cy="15314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719280" y="2055240"/>
            <a:ext cx="972000" cy="972000"/>
          </a:xfrm>
          <a:prstGeom prst="ellipse">
            <a:avLst/>
          </a:prstGeom>
          <a:noFill/>
          <a:ln w="9360">
            <a:solidFill>
              <a:srgbClr val="263238"/>
            </a:solidFill>
            <a:round/>
          </a:ln>
        </p:spPr>
        <p:style>
          <a:lnRef idx="0"/>
          <a:fillRef idx="0"/>
          <a:effectRef idx="0"/>
          <a:fontRef idx="minor"/>
        </p:style>
      </p:sp>
      <p:sp>
        <p:nvSpPr>
          <p:cNvPr id="81" name="CustomShape 2"/>
          <p:cNvSpPr/>
          <p:nvPr/>
        </p:nvSpPr>
        <p:spPr>
          <a:xfrm>
            <a:off x="719280" y="3434760"/>
            <a:ext cx="972000" cy="972000"/>
          </a:xfrm>
          <a:prstGeom prst="ellipse">
            <a:avLst/>
          </a:prstGeom>
          <a:noFill/>
          <a:ln w="9360">
            <a:solidFill>
              <a:srgbClr val="263238"/>
            </a:solidFill>
            <a:round/>
          </a:ln>
        </p:spPr>
        <p:style>
          <a:lnRef idx="0"/>
          <a:fillRef idx="0"/>
          <a:effectRef idx="0"/>
          <a:fontRef idx="minor"/>
        </p:style>
      </p:sp>
      <p:sp>
        <p:nvSpPr>
          <p:cNvPr id="82" name="CustomShape 3"/>
          <p:cNvSpPr/>
          <p:nvPr/>
        </p:nvSpPr>
        <p:spPr>
          <a:xfrm>
            <a:off x="4702320" y="2055240"/>
            <a:ext cx="972000" cy="972000"/>
          </a:xfrm>
          <a:prstGeom prst="ellipse">
            <a:avLst/>
          </a:prstGeom>
          <a:noFill/>
          <a:ln w="9360">
            <a:solidFill>
              <a:srgbClr val="263238"/>
            </a:solidFill>
            <a:round/>
          </a:ln>
        </p:spPr>
        <p:style>
          <a:lnRef idx="0"/>
          <a:fillRef idx="0"/>
          <a:effectRef idx="0"/>
          <a:fontRef idx="minor"/>
        </p:style>
      </p:sp>
      <p:sp>
        <p:nvSpPr>
          <p:cNvPr id="83" name="CustomShape 4"/>
          <p:cNvSpPr/>
          <p:nvPr/>
        </p:nvSpPr>
        <p:spPr>
          <a:xfrm>
            <a:off x="4702320" y="3434760"/>
            <a:ext cx="972000" cy="972000"/>
          </a:xfrm>
          <a:prstGeom prst="ellipse">
            <a:avLst/>
          </a:prstGeom>
          <a:noFill/>
          <a:ln w="9360">
            <a:solidFill>
              <a:srgbClr val="263238"/>
            </a:solidFill>
            <a:round/>
          </a:ln>
        </p:spPr>
        <p:style>
          <a:lnRef idx="0"/>
          <a:fillRef idx="0"/>
          <a:effectRef idx="0"/>
          <a:fontRef idx="minor"/>
        </p:style>
      </p:sp>
      <p:sp>
        <p:nvSpPr>
          <p:cNvPr id="84" name="CustomShape 5"/>
          <p:cNvSpPr/>
          <p:nvPr/>
        </p:nvSpPr>
        <p:spPr>
          <a:xfrm>
            <a:off x="1759320" y="3543120"/>
            <a:ext cx="2680560" cy="3693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1800" spc="-1" strike="noStrike">
                <a:solidFill>
                  <a:srgbClr val="263238"/>
                </a:solidFill>
                <a:latin typeface="Poppins Black"/>
                <a:ea typeface="Poppins Black"/>
              </a:rPr>
              <a:t>Apache Components</a:t>
            </a:r>
            <a:endParaRPr b="0" lang="en-US" sz="1800" spc="-1" strike="noStrike">
              <a:latin typeface="Arial"/>
            </a:endParaRPr>
          </a:p>
        </p:txBody>
      </p:sp>
      <p:sp>
        <p:nvSpPr>
          <p:cNvPr id="85" name="CustomShape 6"/>
          <p:cNvSpPr/>
          <p:nvPr/>
        </p:nvSpPr>
        <p:spPr>
          <a:xfrm>
            <a:off x="1759320" y="2164320"/>
            <a:ext cx="2680560" cy="369360"/>
          </a:xfrm>
          <a:prstGeom prst="rect">
            <a:avLst/>
          </a:prstGeom>
          <a:noFill/>
          <a:ln>
            <a:noFill/>
          </a:ln>
        </p:spPr>
        <p:style>
          <a:lnRef idx="0"/>
          <a:fillRef idx="0"/>
          <a:effectRef idx="0"/>
          <a:fontRef idx="minor"/>
        </p:style>
        <p:txBody>
          <a:bodyPr lIns="90000" rIns="90000" tIns="91440" bIns="91440">
            <a:noAutofit/>
          </a:bodyPr>
          <a:p>
            <a:pPr>
              <a:lnSpc>
                <a:spcPct val="100000"/>
              </a:lnSpc>
              <a:spcAft>
                <a:spcPts val="1599"/>
              </a:spcAft>
            </a:pPr>
            <a:r>
              <a:rPr b="0" lang="en" sz="1800" spc="-1" strike="noStrike">
                <a:solidFill>
                  <a:srgbClr val="263238"/>
                </a:solidFill>
                <a:latin typeface="Poppins Black"/>
                <a:ea typeface="Poppins Black"/>
              </a:rPr>
              <a:t>Web Server Fundamentals</a:t>
            </a:r>
            <a:endParaRPr b="0" lang="en-US" sz="1800" spc="-1" strike="noStrike">
              <a:latin typeface="Arial"/>
            </a:endParaRPr>
          </a:p>
        </p:txBody>
      </p:sp>
      <p:sp>
        <p:nvSpPr>
          <p:cNvPr id="86" name="CustomShape 7"/>
          <p:cNvSpPr/>
          <p:nvPr/>
        </p:nvSpPr>
        <p:spPr>
          <a:xfrm>
            <a:off x="763560" y="2189880"/>
            <a:ext cx="883800" cy="7027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0" lang="en" sz="4800" spc="-1" strike="noStrike">
                <a:solidFill>
                  <a:srgbClr val="de4c36"/>
                </a:solidFill>
                <a:latin typeface="Poppins Black"/>
                <a:ea typeface="Poppins Black"/>
              </a:rPr>
              <a:t>1</a:t>
            </a:r>
            <a:endParaRPr b="0" lang="en-US" sz="4800" spc="-1" strike="noStrike">
              <a:latin typeface="Arial"/>
            </a:endParaRPr>
          </a:p>
        </p:txBody>
      </p:sp>
      <p:sp>
        <p:nvSpPr>
          <p:cNvPr id="87" name="CustomShape 8"/>
          <p:cNvSpPr/>
          <p:nvPr/>
        </p:nvSpPr>
        <p:spPr>
          <a:xfrm>
            <a:off x="4746240" y="2189880"/>
            <a:ext cx="883800" cy="7027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0" lang="en" sz="4800" spc="-1" strike="noStrike">
                <a:solidFill>
                  <a:srgbClr val="de4c36"/>
                </a:solidFill>
                <a:latin typeface="Poppins Black"/>
                <a:ea typeface="Poppins Black"/>
              </a:rPr>
              <a:t>2</a:t>
            </a:r>
            <a:endParaRPr b="0" lang="en-US" sz="4800" spc="-1" strike="noStrike">
              <a:latin typeface="Arial"/>
            </a:endParaRPr>
          </a:p>
        </p:txBody>
      </p:sp>
      <p:sp>
        <p:nvSpPr>
          <p:cNvPr id="88" name="CustomShape 9"/>
          <p:cNvSpPr/>
          <p:nvPr/>
        </p:nvSpPr>
        <p:spPr>
          <a:xfrm>
            <a:off x="5742000" y="2164320"/>
            <a:ext cx="2680560" cy="3693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1800" spc="-1" strike="noStrike">
                <a:solidFill>
                  <a:srgbClr val="263238"/>
                </a:solidFill>
                <a:latin typeface="Poppins Black"/>
                <a:ea typeface="Poppins Black"/>
              </a:rPr>
              <a:t>Apache </a:t>
            </a:r>
            <a:endParaRPr b="0" lang="en-US" sz="1800" spc="-1" strike="noStrike">
              <a:latin typeface="Arial"/>
            </a:endParaRPr>
          </a:p>
          <a:p>
            <a:pPr>
              <a:lnSpc>
                <a:spcPct val="100000"/>
              </a:lnSpc>
            </a:pPr>
            <a:r>
              <a:rPr b="0" lang="en" sz="1800" spc="-1" strike="noStrike">
                <a:solidFill>
                  <a:srgbClr val="263238"/>
                </a:solidFill>
                <a:latin typeface="Poppins Black"/>
                <a:ea typeface="Poppins Black"/>
              </a:rPr>
              <a:t>Web Server</a:t>
            </a:r>
            <a:endParaRPr b="0" lang="en-US" sz="1800" spc="-1" strike="noStrike">
              <a:latin typeface="Arial"/>
            </a:endParaRPr>
          </a:p>
        </p:txBody>
      </p:sp>
      <p:sp>
        <p:nvSpPr>
          <p:cNvPr id="89" name="CustomShape 10"/>
          <p:cNvSpPr/>
          <p:nvPr/>
        </p:nvSpPr>
        <p:spPr>
          <a:xfrm>
            <a:off x="4746240" y="3569400"/>
            <a:ext cx="883800" cy="7027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0" lang="en" sz="4800" spc="-1" strike="noStrike">
                <a:solidFill>
                  <a:srgbClr val="de4c36"/>
                </a:solidFill>
                <a:latin typeface="Poppins Black"/>
                <a:ea typeface="Poppins Black"/>
              </a:rPr>
              <a:t>4</a:t>
            </a:r>
            <a:endParaRPr b="0" lang="en-US" sz="4800" spc="-1" strike="noStrike">
              <a:latin typeface="Arial"/>
            </a:endParaRPr>
          </a:p>
        </p:txBody>
      </p:sp>
      <p:sp>
        <p:nvSpPr>
          <p:cNvPr id="90" name="CustomShape 11"/>
          <p:cNvSpPr/>
          <p:nvPr/>
        </p:nvSpPr>
        <p:spPr>
          <a:xfrm>
            <a:off x="5742000" y="3543120"/>
            <a:ext cx="2680560" cy="3693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1800" spc="-1" strike="noStrike">
                <a:solidFill>
                  <a:srgbClr val="263238"/>
                </a:solidFill>
                <a:latin typeface="Poppins Black"/>
                <a:ea typeface="Poppins Black"/>
              </a:rPr>
              <a:t>Apache </a:t>
            </a:r>
            <a:endParaRPr b="0" lang="en-US" sz="1800" spc="-1" strike="noStrike">
              <a:latin typeface="Arial"/>
            </a:endParaRPr>
          </a:p>
          <a:p>
            <a:pPr>
              <a:lnSpc>
                <a:spcPct val="100000"/>
              </a:lnSpc>
            </a:pPr>
            <a:r>
              <a:rPr b="0" lang="en" sz="1800" spc="-1" strike="noStrike">
                <a:solidFill>
                  <a:srgbClr val="263238"/>
                </a:solidFill>
                <a:latin typeface="Poppins Black"/>
                <a:ea typeface="Poppins Black"/>
              </a:rPr>
              <a:t>Demo</a:t>
            </a:r>
            <a:endParaRPr b="0" lang="en-US" sz="1800" spc="-1" strike="noStrike">
              <a:latin typeface="Arial"/>
            </a:endParaRPr>
          </a:p>
        </p:txBody>
      </p:sp>
      <p:sp>
        <p:nvSpPr>
          <p:cNvPr id="91" name="CustomShape 12"/>
          <p:cNvSpPr/>
          <p:nvPr/>
        </p:nvSpPr>
        <p:spPr>
          <a:xfrm>
            <a:off x="763560" y="3569400"/>
            <a:ext cx="883800" cy="7027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0" lang="en" sz="4800" spc="-1" strike="noStrike">
                <a:solidFill>
                  <a:srgbClr val="de4c36"/>
                </a:solidFill>
                <a:latin typeface="Poppins Black"/>
                <a:ea typeface="Poppins Black"/>
              </a:rPr>
              <a:t>3</a:t>
            </a:r>
            <a:endParaRPr b="0" lang="en-US" sz="4800" spc="-1" strike="noStrike">
              <a:latin typeface="Arial"/>
            </a:endParaRPr>
          </a:p>
        </p:txBody>
      </p:sp>
      <p:sp>
        <p:nvSpPr>
          <p:cNvPr id="92" name="CustomShape 13"/>
          <p:cNvSpPr/>
          <p:nvPr/>
        </p:nvSpPr>
        <p:spPr>
          <a:xfrm>
            <a:off x="720000" y="972360"/>
            <a:ext cx="4541040" cy="270360"/>
          </a:xfrm>
          <a:prstGeom prst="roundRect">
            <a:avLst>
              <a:gd name="adj" fmla="val 50000"/>
            </a:avLst>
          </a:prstGeom>
          <a:solidFill>
            <a:srgbClr val="de4c36">
              <a:alpha val="51000"/>
            </a:srgbClr>
          </a:solidFill>
          <a:ln>
            <a:noFill/>
          </a:ln>
        </p:spPr>
        <p:style>
          <a:lnRef idx="0"/>
          <a:fillRef idx="0"/>
          <a:effectRef idx="0"/>
          <a:fontRef idx="minor"/>
        </p:style>
      </p:sp>
      <p:sp>
        <p:nvSpPr>
          <p:cNvPr id="93" name="CustomShape 14"/>
          <p:cNvSpPr/>
          <p:nvPr/>
        </p:nvSpPr>
        <p:spPr>
          <a:xfrm>
            <a:off x="832320" y="400680"/>
            <a:ext cx="43646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4500" spc="-1" strike="noStrike">
                <a:solidFill>
                  <a:srgbClr val="263238"/>
                </a:solidFill>
                <a:latin typeface="Poppins Black"/>
                <a:ea typeface="Poppins Black"/>
              </a:rPr>
              <a:t>Content</a:t>
            </a:r>
            <a:endParaRPr b="0" lang="en-US" sz="4500" spc="-1" strike="noStrike">
              <a:latin typeface="Arial"/>
            </a:endParaRPr>
          </a:p>
        </p:txBody>
      </p:sp>
      <p:pic>
        <p:nvPicPr>
          <p:cNvPr id="94" name="Google Shape;228;p37" descr=""/>
          <p:cNvPicPr/>
          <p:nvPr/>
        </p:nvPicPr>
        <p:blipFill>
          <a:blip r:embed="rId1"/>
          <a:srcRect l="2303" t="10486" r="76278" b="9095"/>
          <a:stretch/>
        </p:blipFill>
        <p:spPr>
          <a:xfrm>
            <a:off x="7262280" y="160920"/>
            <a:ext cx="831600" cy="153144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266"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Apache Pros</a:t>
            </a:r>
            <a:endParaRPr b="0" lang="en-US" sz="3200" spc="-1" strike="noStrike">
              <a:latin typeface="Arial"/>
            </a:endParaRPr>
          </a:p>
        </p:txBody>
      </p:sp>
      <p:sp>
        <p:nvSpPr>
          <p:cNvPr id="267" name="CustomShape 3"/>
          <p:cNvSpPr/>
          <p:nvPr/>
        </p:nvSpPr>
        <p:spPr>
          <a:xfrm>
            <a:off x="484200" y="1634400"/>
            <a:ext cx="7897320" cy="3263760"/>
          </a:xfrm>
          <a:prstGeom prst="rect">
            <a:avLst/>
          </a:prstGeom>
          <a:noFill/>
          <a:ln>
            <a:noFill/>
          </a:ln>
        </p:spPr>
        <p:style>
          <a:lnRef idx="0"/>
          <a:fillRef idx="0"/>
          <a:effectRef idx="0"/>
          <a:fontRef idx="minor"/>
        </p:style>
        <p:txBody>
          <a:bodyPr lIns="90000" rIns="90000" tIns="91440" bIns="91440">
            <a:spAutoFit/>
          </a:bodyPr>
          <a:p>
            <a:pPr marL="457200" indent="-321840">
              <a:lnSpc>
                <a:spcPct val="150000"/>
              </a:lnSpc>
              <a:buClr>
                <a:srgbClr val="de4c36"/>
              </a:buClr>
              <a:buFont typeface="Poppins"/>
              <a:buChar char="●"/>
            </a:pPr>
            <a:r>
              <a:rPr b="0" lang="en" sz="1500" spc="-1" strike="noStrike">
                <a:solidFill>
                  <a:srgbClr val="000000"/>
                </a:solidFill>
                <a:latin typeface="Poppins"/>
                <a:ea typeface="Poppins"/>
              </a:rPr>
              <a:t>Open-source and </a:t>
            </a:r>
            <a:r>
              <a:rPr b="0" lang="en" sz="1500" spc="-1" strike="noStrike">
                <a:solidFill>
                  <a:srgbClr val="de4c36"/>
                </a:solidFill>
                <a:latin typeface="Poppins"/>
                <a:ea typeface="Poppins"/>
              </a:rPr>
              <a:t>free</a:t>
            </a:r>
            <a:r>
              <a:rPr b="0" lang="en" sz="1500" spc="-1" strike="noStrike">
                <a:solidFill>
                  <a:srgbClr val="000000"/>
                </a:solidFill>
                <a:latin typeface="Poppins"/>
                <a:ea typeface="Poppins"/>
              </a:rPr>
              <a:t>, even for commercial use.</a:t>
            </a:r>
            <a:endParaRPr b="0" lang="en-US" sz="1500" spc="-1" strike="noStrike">
              <a:latin typeface="Arial"/>
            </a:endParaRPr>
          </a:p>
          <a:p>
            <a:pPr marL="457200" indent="-321840">
              <a:lnSpc>
                <a:spcPct val="150000"/>
              </a:lnSpc>
              <a:buClr>
                <a:srgbClr val="de4c36"/>
              </a:buClr>
              <a:buFont typeface="Poppins"/>
              <a:buChar char="●"/>
            </a:pPr>
            <a:r>
              <a:rPr b="0" lang="en" sz="1500" spc="-1" strike="noStrike">
                <a:solidFill>
                  <a:srgbClr val="000000"/>
                </a:solidFill>
                <a:latin typeface="Poppins"/>
                <a:ea typeface="Poppins"/>
              </a:rPr>
              <a:t>Reliable, </a:t>
            </a:r>
            <a:r>
              <a:rPr b="0" lang="en" sz="1500" spc="-1" strike="noStrike">
                <a:solidFill>
                  <a:srgbClr val="de4c36"/>
                </a:solidFill>
                <a:latin typeface="Poppins"/>
                <a:ea typeface="Poppins"/>
              </a:rPr>
              <a:t>stable</a:t>
            </a:r>
            <a:r>
              <a:rPr b="0" lang="en" sz="1500" spc="-1" strike="noStrike">
                <a:solidFill>
                  <a:srgbClr val="000000"/>
                </a:solidFill>
                <a:latin typeface="Poppins"/>
                <a:ea typeface="Poppins"/>
              </a:rPr>
              <a:t> software.</a:t>
            </a:r>
            <a:endParaRPr b="0" lang="en-US" sz="1500" spc="-1" strike="noStrike">
              <a:latin typeface="Arial"/>
            </a:endParaRPr>
          </a:p>
          <a:p>
            <a:pPr marL="457200" indent="-321840">
              <a:lnSpc>
                <a:spcPct val="150000"/>
              </a:lnSpc>
              <a:buClr>
                <a:srgbClr val="de4c36"/>
              </a:buClr>
              <a:buFont typeface="Poppins"/>
              <a:buChar char="●"/>
            </a:pPr>
            <a:r>
              <a:rPr b="0" lang="en" sz="1500" spc="-1" strike="noStrike">
                <a:solidFill>
                  <a:srgbClr val="000000"/>
                </a:solidFill>
                <a:latin typeface="Poppins"/>
                <a:ea typeface="Poppins"/>
              </a:rPr>
              <a:t>Frequently updated </a:t>
            </a:r>
            <a:r>
              <a:rPr b="0" lang="en" sz="1500" spc="-1" strike="noStrike">
                <a:solidFill>
                  <a:srgbClr val="de4c36"/>
                </a:solidFill>
                <a:latin typeface="Poppins"/>
                <a:ea typeface="Poppins"/>
              </a:rPr>
              <a:t>security</a:t>
            </a:r>
            <a:r>
              <a:rPr b="0" lang="en" sz="1500" spc="-1" strike="noStrike">
                <a:solidFill>
                  <a:srgbClr val="000000"/>
                </a:solidFill>
                <a:latin typeface="Poppins"/>
                <a:ea typeface="Poppins"/>
              </a:rPr>
              <a:t> patches.</a:t>
            </a:r>
            <a:endParaRPr b="0" lang="en-US" sz="1500" spc="-1" strike="noStrike">
              <a:latin typeface="Arial"/>
            </a:endParaRPr>
          </a:p>
          <a:p>
            <a:pPr marL="457200" indent="-321840">
              <a:lnSpc>
                <a:spcPct val="150000"/>
              </a:lnSpc>
              <a:buClr>
                <a:srgbClr val="de4c36"/>
              </a:buClr>
              <a:buFont typeface="Poppins"/>
              <a:buChar char="●"/>
            </a:pPr>
            <a:r>
              <a:rPr b="0" lang="en" sz="1500" spc="-1" strike="noStrike">
                <a:solidFill>
                  <a:srgbClr val="de4c36"/>
                </a:solidFill>
                <a:latin typeface="Poppins"/>
                <a:ea typeface="Poppins"/>
              </a:rPr>
              <a:t>Flexible</a:t>
            </a:r>
            <a:r>
              <a:rPr b="0" lang="en" sz="1500" spc="-1" strike="noStrike">
                <a:solidFill>
                  <a:srgbClr val="000000"/>
                </a:solidFill>
                <a:latin typeface="Poppins"/>
                <a:ea typeface="Poppins"/>
              </a:rPr>
              <a:t> due to its module-based structure.</a:t>
            </a:r>
            <a:endParaRPr b="0" lang="en-US" sz="1500" spc="-1" strike="noStrike">
              <a:latin typeface="Arial"/>
            </a:endParaRPr>
          </a:p>
          <a:p>
            <a:pPr marL="457200" indent="-321840">
              <a:lnSpc>
                <a:spcPct val="150000"/>
              </a:lnSpc>
              <a:buClr>
                <a:srgbClr val="de4c36"/>
              </a:buClr>
              <a:buFont typeface="Poppins"/>
              <a:buChar char="●"/>
            </a:pPr>
            <a:r>
              <a:rPr b="0" lang="en" sz="1500" spc="-1" strike="noStrike">
                <a:solidFill>
                  <a:srgbClr val="000000"/>
                </a:solidFill>
                <a:latin typeface="Poppins"/>
                <a:ea typeface="Poppins"/>
              </a:rPr>
              <a:t>Easy to configure, </a:t>
            </a:r>
            <a:r>
              <a:rPr b="0" lang="en" sz="1500" spc="-1" strike="noStrike">
                <a:solidFill>
                  <a:srgbClr val="de4c36"/>
                </a:solidFill>
                <a:latin typeface="Poppins"/>
                <a:ea typeface="Poppins"/>
              </a:rPr>
              <a:t>beginner-friendly</a:t>
            </a:r>
            <a:r>
              <a:rPr b="0" lang="en" sz="1500" spc="-1" strike="noStrike">
                <a:solidFill>
                  <a:srgbClr val="000000"/>
                </a:solidFill>
                <a:latin typeface="Poppins"/>
                <a:ea typeface="Poppins"/>
              </a:rPr>
              <a:t>.</a:t>
            </a:r>
            <a:endParaRPr b="0" lang="en-US" sz="1500" spc="-1" strike="noStrike">
              <a:latin typeface="Arial"/>
            </a:endParaRPr>
          </a:p>
          <a:p>
            <a:pPr marL="457200" indent="-321840">
              <a:lnSpc>
                <a:spcPct val="150000"/>
              </a:lnSpc>
              <a:buClr>
                <a:srgbClr val="de4c36"/>
              </a:buClr>
              <a:buFont typeface="Poppins"/>
              <a:buChar char="●"/>
            </a:pPr>
            <a:r>
              <a:rPr b="0" lang="en" sz="1500" spc="-1" strike="noStrike">
                <a:solidFill>
                  <a:srgbClr val="de4c36"/>
                </a:solidFill>
                <a:latin typeface="Poppins"/>
                <a:ea typeface="Poppins"/>
              </a:rPr>
              <a:t>Cross-platform</a:t>
            </a:r>
            <a:r>
              <a:rPr b="0" lang="en" sz="1500" spc="-1" strike="noStrike">
                <a:solidFill>
                  <a:srgbClr val="000000"/>
                </a:solidFill>
                <a:latin typeface="Poppins"/>
                <a:ea typeface="Poppins"/>
              </a:rPr>
              <a:t> (works on both Unix and Windows servers).</a:t>
            </a:r>
            <a:endParaRPr b="0" lang="en-US" sz="1500" spc="-1" strike="noStrike">
              <a:latin typeface="Arial"/>
            </a:endParaRPr>
          </a:p>
          <a:p>
            <a:pPr marL="457200" indent="-321840">
              <a:lnSpc>
                <a:spcPct val="150000"/>
              </a:lnSpc>
              <a:buClr>
                <a:srgbClr val="de4c36"/>
              </a:buClr>
              <a:buFont typeface="Poppins"/>
              <a:buChar char="●"/>
            </a:pPr>
            <a:r>
              <a:rPr b="0" lang="en" sz="1500" spc="-1" strike="noStrike">
                <a:solidFill>
                  <a:srgbClr val="000000"/>
                </a:solidFill>
                <a:latin typeface="Poppins"/>
                <a:ea typeface="Poppins"/>
              </a:rPr>
              <a:t>Optimal deliverability for </a:t>
            </a:r>
            <a:r>
              <a:rPr b="0" lang="en" sz="1500" spc="-1" strike="noStrike">
                <a:solidFill>
                  <a:srgbClr val="de4c36"/>
                </a:solidFill>
                <a:latin typeface="Poppins"/>
                <a:ea typeface="Poppins"/>
              </a:rPr>
              <a:t>static files</a:t>
            </a:r>
            <a:r>
              <a:rPr b="0" lang="en" sz="1500" spc="-1" strike="noStrike">
                <a:solidFill>
                  <a:srgbClr val="000000"/>
                </a:solidFill>
                <a:latin typeface="Poppins"/>
                <a:ea typeface="Poppins"/>
              </a:rPr>
              <a:t> and compatibility with any programming language (PHP, Python.. etc)</a:t>
            </a:r>
            <a:endParaRPr b="0" lang="en-US" sz="1500" spc="-1" strike="noStrike">
              <a:latin typeface="Arial"/>
            </a:endParaRPr>
          </a:p>
          <a:p>
            <a:pPr marL="457200" indent="-321840">
              <a:lnSpc>
                <a:spcPct val="150000"/>
              </a:lnSpc>
              <a:buClr>
                <a:srgbClr val="de4c36"/>
              </a:buClr>
              <a:buFont typeface="Poppins"/>
              <a:buChar char="●"/>
            </a:pPr>
            <a:r>
              <a:rPr b="0" lang="en" sz="1500" spc="-1" strike="noStrike">
                <a:solidFill>
                  <a:srgbClr val="000000"/>
                </a:solidFill>
                <a:latin typeface="Poppins"/>
                <a:ea typeface="Poppins"/>
              </a:rPr>
              <a:t>Huge community and easily available </a:t>
            </a:r>
            <a:r>
              <a:rPr b="0" lang="en" sz="1500" spc="-1" strike="noStrike">
                <a:solidFill>
                  <a:srgbClr val="de4c36"/>
                </a:solidFill>
                <a:latin typeface="Poppins"/>
                <a:ea typeface="Poppins"/>
              </a:rPr>
              <a:t>support</a:t>
            </a:r>
            <a:r>
              <a:rPr b="0" lang="en" sz="1500" spc="-1" strike="noStrike">
                <a:solidFill>
                  <a:srgbClr val="000000"/>
                </a:solidFill>
                <a:latin typeface="Poppins"/>
                <a:ea typeface="Poppins"/>
              </a:rPr>
              <a:t> in case of any problem.</a:t>
            </a:r>
            <a:endParaRPr b="0" lang="en-US" sz="1500" spc="-1" strike="noStrike">
              <a:latin typeface="Arial"/>
            </a:endParaRPr>
          </a:p>
        </p:txBody>
      </p:sp>
      <p:pic>
        <p:nvPicPr>
          <p:cNvPr id="268" name="Google Shape;474;p55" descr=""/>
          <p:cNvPicPr/>
          <p:nvPr/>
        </p:nvPicPr>
        <p:blipFill>
          <a:blip r:embed="rId1"/>
          <a:srcRect l="49779" t="0" r="0" b="0"/>
          <a:stretch/>
        </p:blipFill>
        <p:spPr>
          <a:xfrm>
            <a:off x="6936480" y="454320"/>
            <a:ext cx="1227960" cy="122076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270"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Apache Cons</a:t>
            </a:r>
            <a:endParaRPr b="0" lang="en-US" sz="3200" spc="-1" strike="noStrike">
              <a:latin typeface="Arial"/>
            </a:endParaRPr>
          </a:p>
        </p:txBody>
      </p:sp>
      <p:sp>
        <p:nvSpPr>
          <p:cNvPr id="271" name="CustomShape 3"/>
          <p:cNvSpPr/>
          <p:nvPr/>
        </p:nvSpPr>
        <p:spPr>
          <a:xfrm>
            <a:off x="484200" y="1882080"/>
            <a:ext cx="7897320" cy="867240"/>
          </a:xfrm>
          <a:prstGeom prst="rect">
            <a:avLst/>
          </a:prstGeom>
          <a:noFill/>
          <a:ln>
            <a:noFill/>
          </a:ln>
        </p:spPr>
        <p:style>
          <a:lnRef idx="0"/>
          <a:fillRef idx="0"/>
          <a:effectRef idx="0"/>
          <a:fontRef idx="minor"/>
        </p:style>
        <p:txBody>
          <a:bodyPr lIns="90000" rIns="90000" tIns="91440" bIns="91440">
            <a:spAutoFit/>
          </a:bodyPr>
          <a:p>
            <a:pPr marL="457200" indent="-321840">
              <a:lnSpc>
                <a:spcPct val="150000"/>
              </a:lnSpc>
              <a:buClr>
                <a:srgbClr val="de4c36"/>
              </a:buClr>
              <a:buFont typeface="Poppins"/>
              <a:buChar char="●"/>
            </a:pPr>
            <a:r>
              <a:rPr b="0" lang="en" sz="1500" spc="-1" strike="noStrike">
                <a:solidFill>
                  <a:srgbClr val="de4c36"/>
                </a:solidFill>
                <a:latin typeface="Poppins"/>
                <a:ea typeface="Poppins"/>
              </a:rPr>
              <a:t>Performance</a:t>
            </a:r>
            <a:r>
              <a:rPr b="0" lang="en" sz="1500" spc="-1" strike="noStrike">
                <a:solidFill>
                  <a:srgbClr val="000000"/>
                </a:solidFill>
                <a:latin typeface="Poppins"/>
                <a:ea typeface="Poppins"/>
              </a:rPr>
              <a:t> </a:t>
            </a:r>
            <a:r>
              <a:rPr b="0" lang="en" sz="1500" spc="-1" strike="noStrike">
                <a:solidFill>
                  <a:srgbClr val="de4c36"/>
                </a:solidFill>
                <a:latin typeface="Poppins"/>
                <a:ea typeface="Poppins"/>
              </a:rPr>
              <a:t>problems</a:t>
            </a:r>
            <a:r>
              <a:rPr b="0" lang="en" sz="1500" spc="-1" strike="noStrike">
                <a:solidFill>
                  <a:srgbClr val="000000"/>
                </a:solidFill>
                <a:latin typeface="Poppins"/>
                <a:ea typeface="Poppins"/>
              </a:rPr>
              <a:t> on extremely traffic-heavy websites.</a:t>
            </a:r>
            <a:endParaRPr b="0" lang="en-US" sz="1500" spc="-1" strike="noStrike">
              <a:latin typeface="Arial"/>
            </a:endParaRPr>
          </a:p>
          <a:p>
            <a:pPr marL="457200" indent="-321840">
              <a:lnSpc>
                <a:spcPct val="150000"/>
              </a:lnSpc>
              <a:buClr>
                <a:srgbClr val="de4c36"/>
              </a:buClr>
              <a:buFont typeface="Poppins"/>
              <a:buChar char="●"/>
            </a:pPr>
            <a:r>
              <a:rPr b="0" lang="en" sz="1500" spc="-1" strike="noStrike">
                <a:solidFill>
                  <a:srgbClr val="000000"/>
                </a:solidFill>
                <a:latin typeface="Poppins"/>
                <a:ea typeface="Poppins"/>
              </a:rPr>
              <a:t>Too many configuration options can lead to</a:t>
            </a:r>
            <a:r>
              <a:rPr b="0" lang="en" sz="1500" spc="-1" strike="noStrike">
                <a:solidFill>
                  <a:srgbClr val="de4c36"/>
                </a:solidFill>
                <a:latin typeface="Poppins"/>
                <a:ea typeface="Poppins"/>
              </a:rPr>
              <a:t> security vulnerabilities</a:t>
            </a:r>
            <a:r>
              <a:rPr b="0" lang="en" sz="1500" spc="-1" strike="noStrike">
                <a:solidFill>
                  <a:srgbClr val="000000"/>
                </a:solidFill>
                <a:latin typeface="Poppins"/>
                <a:ea typeface="Poppins"/>
              </a:rPr>
              <a:t>.</a:t>
            </a:r>
            <a:endParaRPr b="0" lang="en-US" sz="1500" spc="-1" strike="noStrike">
              <a:latin typeface="Arial"/>
            </a:endParaRPr>
          </a:p>
        </p:txBody>
      </p:sp>
      <p:pic>
        <p:nvPicPr>
          <p:cNvPr id="272" name="Google Shape;482;p56" descr=""/>
          <p:cNvPicPr/>
          <p:nvPr/>
        </p:nvPicPr>
        <p:blipFill>
          <a:blip r:embed="rId1"/>
          <a:srcRect l="0" t="0" r="50040" b="0"/>
          <a:stretch/>
        </p:blipFill>
        <p:spPr>
          <a:xfrm>
            <a:off x="6950520" y="458280"/>
            <a:ext cx="1198440" cy="119736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1508760" y="2097720"/>
            <a:ext cx="3318480" cy="270360"/>
          </a:xfrm>
          <a:prstGeom prst="roundRect">
            <a:avLst>
              <a:gd name="adj" fmla="val 50000"/>
            </a:avLst>
          </a:prstGeom>
          <a:solidFill>
            <a:srgbClr val="de4c36">
              <a:alpha val="51000"/>
            </a:srgbClr>
          </a:solidFill>
          <a:ln>
            <a:noFill/>
          </a:ln>
        </p:spPr>
        <p:style>
          <a:lnRef idx="0"/>
          <a:fillRef idx="0"/>
          <a:effectRef idx="0"/>
          <a:fontRef idx="minor"/>
        </p:style>
      </p:sp>
      <p:sp>
        <p:nvSpPr>
          <p:cNvPr id="274" name="CustomShape 2"/>
          <p:cNvSpPr/>
          <p:nvPr/>
        </p:nvSpPr>
        <p:spPr>
          <a:xfrm>
            <a:off x="1452600" y="1643040"/>
            <a:ext cx="4189320" cy="7228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4000" spc="-1" strike="noStrike">
                <a:solidFill>
                  <a:srgbClr val="263238"/>
                </a:solidFill>
                <a:latin typeface="Poppins Black"/>
                <a:ea typeface="Poppins Black"/>
              </a:rPr>
              <a:t>Apache Components</a:t>
            </a:r>
            <a:endParaRPr b="0" lang="en-US" sz="4000" spc="-1" strike="noStrike">
              <a:latin typeface="Arial"/>
            </a:endParaRPr>
          </a:p>
        </p:txBody>
      </p:sp>
      <p:grpSp>
        <p:nvGrpSpPr>
          <p:cNvPr id="275" name="Group 3"/>
          <p:cNvGrpSpPr/>
          <p:nvPr/>
        </p:nvGrpSpPr>
        <p:grpSpPr>
          <a:xfrm>
            <a:off x="5500800" y="433800"/>
            <a:ext cx="3202920" cy="3141000"/>
            <a:chOff x="5500800" y="433800"/>
            <a:chExt cx="3202920" cy="3141000"/>
          </a:xfrm>
        </p:grpSpPr>
        <p:sp>
          <p:nvSpPr>
            <p:cNvPr id="276" name="CustomShape 4"/>
            <p:cNvSpPr/>
            <p:nvPr/>
          </p:nvSpPr>
          <p:spPr>
            <a:xfrm>
              <a:off x="5562720" y="433800"/>
              <a:ext cx="3141000" cy="3141000"/>
            </a:xfrm>
            <a:prstGeom prst="ellipse">
              <a:avLst/>
            </a:prstGeom>
            <a:solidFill>
              <a:srgbClr val="ffffff"/>
            </a:solidFill>
            <a:ln>
              <a:noFill/>
            </a:ln>
          </p:spPr>
          <p:style>
            <a:lnRef idx="0"/>
            <a:fillRef idx="0"/>
            <a:effectRef idx="0"/>
            <a:fontRef idx="minor"/>
          </p:style>
        </p:sp>
        <p:grpSp>
          <p:nvGrpSpPr>
            <p:cNvPr id="277" name="Group 5"/>
            <p:cNvGrpSpPr/>
            <p:nvPr/>
          </p:nvGrpSpPr>
          <p:grpSpPr>
            <a:xfrm>
              <a:off x="5500800" y="540000"/>
              <a:ext cx="2921040" cy="2852640"/>
              <a:chOff x="5500800" y="540000"/>
              <a:chExt cx="2921040" cy="2852640"/>
            </a:xfrm>
          </p:grpSpPr>
          <p:sp>
            <p:nvSpPr>
              <p:cNvPr id="278" name="CustomShape 6"/>
              <p:cNvSpPr/>
              <p:nvPr/>
            </p:nvSpPr>
            <p:spPr>
              <a:xfrm>
                <a:off x="7018560" y="3226320"/>
                <a:ext cx="281520" cy="100800"/>
              </a:xfrm>
              <a:custGeom>
                <a:avLst/>
                <a:gdLst/>
                <a:ahLst/>
                <a:rect l="l" t="t" r="r" b="b"/>
                <a:pathLst>
                  <a:path w="6072" h="2203">
                    <a:moveTo>
                      <a:pt x="5938" y="1"/>
                    </a:moveTo>
                    <a:lnTo>
                      <a:pt x="1" y="1802"/>
                    </a:lnTo>
                    <a:lnTo>
                      <a:pt x="134" y="2202"/>
                    </a:lnTo>
                    <a:lnTo>
                      <a:pt x="6072" y="401"/>
                    </a:lnTo>
                    <a:lnTo>
                      <a:pt x="5938" y="1"/>
                    </a:lnTo>
                    <a:close/>
                  </a:path>
                </a:pathLst>
              </a:custGeom>
              <a:solidFill>
                <a:srgbClr val="de4c36"/>
              </a:solidFill>
              <a:ln>
                <a:noFill/>
              </a:ln>
            </p:spPr>
            <p:style>
              <a:lnRef idx="0"/>
              <a:fillRef idx="0"/>
              <a:effectRef idx="0"/>
              <a:fontRef idx="minor"/>
            </p:style>
          </p:sp>
          <p:sp>
            <p:nvSpPr>
              <p:cNvPr id="279" name="CustomShape 7"/>
              <p:cNvSpPr/>
              <p:nvPr/>
            </p:nvSpPr>
            <p:spPr>
              <a:xfrm>
                <a:off x="7376760" y="3157920"/>
                <a:ext cx="150480" cy="61560"/>
              </a:xfrm>
              <a:custGeom>
                <a:avLst/>
                <a:gdLst/>
                <a:ahLst/>
                <a:rect l="l" t="t" r="r" b="b"/>
                <a:pathLst>
                  <a:path w="3270" h="1368">
                    <a:moveTo>
                      <a:pt x="3170" y="0"/>
                    </a:moveTo>
                    <a:lnTo>
                      <a:pt x="1" y="967"/>
                    </a:lnTo>
                    <a:lnTo>
                      <a:pt x="101" y="1368"/>
                    </a:lnTo>
                    <a:lnTo>
                      <a:pt x="3270" y="400"/>
                    </a:lnTo>
                    <a:lnTo>
                      <a:pt x="3170" y="0"/>
                    </a:lnTo>
                    <a:close/>
                  </a:path>
                </a:pathLst>
              </a:custGeom>
              <a:solidFill>
                <a:srgbClr val="de4c36"/>
              </a:solidFill>
              <a:ln>
                <a:noFill/>
              </a:ln>
            </p:spPr>
            <p:style>
              <a:lnRef idx="0"/>
              <a:fillRef idx="0"/>
              <a:effectRef idx="0"/>
              <a:fontRef idx="minor"/>
            </p:style>
          </p:sp>
          <p:sp>
            <p:nvSpPr>
              <p:cNvPr id="280" name="CustomShape 8"/>
              <p:cNvSpPr/>
              <p:nvPr/>
            </p:nvSpPr>
            <p:spPr>
              <a:xfrm>
                <a:off x="6152400" y="1816200"/>
                <a:ext cx="1746000" cy="1576440"/>
              </a:xfrm>
              <a:custGeom>
                <a:avLst/>
                <a:gdLst/>
                <a:ahLst/>
                <a:rect l="l" t="t" r="r" b="b"/>
                <a:pathLst>
                  <a:path w="37427" h="33792">
                    <a:moveTo>
                      <a:pt x="29922" y="1"/>
                    </a:moveTo>
                    <a:lnTo>
                      <a:pt x="0" y="9107"/>
                    </a:lnTo>
                    <a:lnTo>
                      <a:pt x="7506" y="33791"/>
                    </a:lnTo>
                    <a:lnTo>
                      <a:pt x="37427" y="24652"/>
                    </a:lnTo>
                    <a:lnTo>
                      <a:pt x="29922" y="1"/>
                    </a:lnTo>
                    <a:close/>
                  </a:path>
                </a:pathLst>
              </a:custGeom>
              <a:solidFill>
                <a:srgbClr val="de4c36">
                  <a:alpha val="51000"/>
                </a:srgbClr>
              </a:solidFill>
              <a:ln>
                <a:noFill/>
              </a:ln>
            </p:spPr>
            <p:style>
              <a:lnRef idx="0"/>
              <a:fillRef idx="0"/>
              <a:effectRef idx="0"/>
              <a:fontRef idx="minor"/>
            </p:style>
          </p:sp>
          <p:sp>
            <p:nvSpPr>
              <p:cNvPr id="281" name="CustomShape 9"/>
              <p:cNvSpPr/>
              <p:nvPr/>
            </p:nvSpPr>
            <p:spPr>
              <a:xfrm>
                <a:off x="7549920" y="1657440"/>
                <a:ext cx="871920" cy="1309680"/>
              </a:xfrm>
              <a:custGeom>
                <a:avLst/>
                <a:gdLst/>
                <a:ahLst/>
                <a:rect l="l" t="t" r="r" b="b"/>
                <a:pathLst>
                  <a:path w="18714" h="28087">
                    <a:moveTo>
                      <a:pt x="11175" y="0"/>
                    </a:moveTo>
                    <a:lnTo>
                      <a:pt x="1" y="3403"/>
                    </a:lnTo>
                    <a:lnTo>
                      <a:pt x="7506" y="28087"/>
                    </a:lnTo>
                    <a:lnTo>
                      <a:pt x="18714" y="24651"/>
                    </a:lnTo>
                    <a:lnTo>
                      <a:pt x="11175" y="0"/>
                    </a:lnTo>
                    <a:close/>
                  </a:path>
                </a:pathLst>
              </a:custGeom>
              <a:solidFill>
                <a:srgbClr val="80ed99"/>
              </a:solidFill>
              <a:ln>
                <a:noFill/>
              </a:ln>
            </p:spPr>
            <p:style>
              <a:lnRef idx="0"/>
              <a:fillRef idx="0"/>
              <a:effectRef idx="0"/>
              <a:fontRef idx="minor"/>
            </p:style>
          </p:sp>
          <p:sp>
            <p:nvSpPr>
              <p:cNvPr id="282" name="CustomShape 10"/>
              <p:cNvSpPr/>
              <p:nvPr/>
            </p:nvSpPr>
            <p:spPr>
              <a:xfrm>
                <a:off x="7549920" y="1657440"/>
                <a:ext cx="871920" cy="1309680"/>
              </a:xfrm>
              <a:custGeom>
                <a:avLst/>
                <a:gdLst/>
                <a:ahLst/>
                <a:rect l="l" t="t" r="r" b="b"/>
                <a:pathLst>
                  <a:path w="18714" h="28087">
                    <a:moveTo>
                      <a:pt x="11175" y="0"/>
                    </a:moveTo>
                    <a:lnTo>
                      <a:pt x="1" y="3403"/>
                    </a:lnTo>
                    <a:lnTo>
                      <a:pt x="7506" y="28087"/>
                    </a:lnTo>
                    <a:lnTo>
                      <a:pt x="18714" y="24651"/>
                    </a:lnTo>
                    <a:lnTo>
                      <a:pt x="11175" y="0"/>
                    </a:lnTo>
                    <a:close/>
                  </a:path>
                </a:pathLst>
              </a:custGeom>
              <a:solidFill>
                <a:srgbClr val="de4c36"/>
              </a:solidFill>
              <a:ln>
                <a:noFill/>
              </a:ln>
            </p:spPr>
            <p:style>
              <a:lnRef idx="0"/>
              <a:fillRef idx="0"/>
              <a:effectRef idx="0"/>
              <a:fontRef idx="minor"/>
            </p:style>
          </p:sp>
          <p:sp>
            <p:nvSpPr>
              <p:cNvPr id="283" name="CustomShape 11"/>
              <p:cNvSpPr/>
              <p:nvPr/>
            </p:nvSpPr>
            <p:spPr>
              <a:xfrm>
                <a:off x="7395480" y="2279160"/>
                <a:ext cx="752040" cy="555840"/>
              </a:xfrm>
              <a:custGeom>
                <a:avLst/>
                <a:gdLst/>
                <a:ahLst/>
                <a:rect l="l" t="t" r="r" b="b"/>
                <a:pathLst>
                  <a:path w="16146" h="11943">
                    <a:moveTo>
                      <a:pt x="13810" y="1"/>
                    </a:moveTo>
                    <a:lnTo>
                      <a:pt x="0" y="4170"/>
                    </a:lnTo>
                    <a:lnTo>
                      <a:pt x="2335" y="11943"/>
                    </a:lnTo>
                    <a:lnTo>
                      <a:pt x="16145" y="7773"/>
                    </a:lnTo>
                    <a:lnTo>
                      <a:pt x="13810" y="1"/>
                    </a:lnTo>
                    <a:close/>
                  </a:path>
                </a:pathLst>
              </a:custGeom>
              <a:solidFill>
                <a:srgbClr val="1a2327">
                  <a:alpha val="13000"/>
                </a:srgbClr>
              </a:solidFill>
              <a:ln>
                <a:noFill/>
              </a:ln>
            </p:spPr>
            <p:style>
              <a:lnRef idx="0"/>
              <a:fillRef idx="0"/>
              <a:effectRef idx="0"/>
              <a:fontRef idx="minor"/>
            </p:style>
          </p:sp>
          <p:sp>
            <p:nvSpPr>
              <p:cNvPr id="284" name="CustomShape 12"/>
              <p:cNvSpPr/>
              <p:nvPr/>
            </p:nvSpPr>
            <p:spPr>
              <a:xfrm>
                <a:off x="6354720" y="2275920"/>
                <a:ext cx="314280" cy="314280"/>
              </a:xfrm>
              <a:custGeom>
                <a:avLst/>
                <a:gdLst/>
                <a:ahLst/>
                <a:rect l="l" t="t" r="r" b="b"/>
                <a:pathLst>
                  <a:path w="6773" h="6773">
                    <a:moveTo>
                      <a:pt x="5204" y="1"/>
                    </a:moveTo>
                    <a:lnTo>
                      <a:pt x="1" y="1602"/>
                    </a:lnTo>
                    <a:lnTo>
                      <a:pt x="1602" y="6772"/>
                    </a:lnTo>
                    <a:lnTo>
                      <a:pt x="6772" y="5205"/>
                    </a:lnTo>
                    <a:lnTo>
                      <a:pt x="5204" y="1"/>
                    </a:lnTo>
                    <a:close/>
                  </a:path>
                </a:pathLst>
              </a:custGeom>
              <a:solidFill>
                <a:srgbClr val="1a2327">
                  <a:alpha val="13000"/>
                </a:srgbClr>
              </a:solidFill>
              <a:ln>
                <a:noFill/>
              </a:ln>
            </p:spPr>
            <p:style>
              <a:lnRef idx="0"/>
              <a:fillRef idx="0"/>
              <a:effectRef idx="0"/>
              <a:fontRef idx="minor"/>
            </p:style>
          </p:sp>
          <p:sp>
            <p:nvSpPr>
              <p:cNvPr id="285" name="CustomShape 13"/>
              <p:cNvSpPr/>
              <p:nvPr/>
            </p:nvSpPr>
            <p:spPr>
              <a:xfrm>
                <a:off x="6652440" y="2185560"/>
                <a:ext cx="312840" cy="314280"/>
              </a:xfrm>
              <a:custGeom>
                <a:avLst/>
                <a:gdLst/>
                <a:ahLst/>
                <a:rect l="l" t="t" r="r" b="b"/>
                <a:pathLst>
                  <a:path w="6740" h="6772">
                    <a:moveTo>
                      <a:pt x="5171" y="0"/>
                    </a:moveTo>
                    <a:lnTo>
                      <a:pt x="1" y="1601"/>
                    </a:lnTo>
                    <a:lnTo>
                      <a:pt x="1569" y="6772"/>
                    </a:lnTo>
                    <a:lnTo>
                      <a:pt x="6739" y="5204"/>
                    </a:lnTo>
                    <a:lnTo>
                      <a:pt x="5171" y="0"/>
                    </a:lnTo>
                    <a:close/>
                  </a:path>
                </a:pathLst>
              </a:custGeom>
              <a:solidFill>
                <a:srgbClr val="1a2327">
                  <a:alpha val="13000"/>
                </a:srgbClr>
              </a:solidFill>
              <a:ln>
                <a:noFill/>
              </a:ln>
            </p:spPr>
            <p:style>
              <a:lnRef idx="0"/>
              <a:fillRef idx="0"/>
              <a:effectRef idx="0"/>
              <a:fontRef idx="minor"/>
            </p:style>
          </p:sp>
          <p:sp>
            <p:nvSpPr>
              <p:cNvPr id="286" name="CustomShape 14"/>
              <p:cNvSpPr/>
              <p:nvPr/>
            </p:nvSpPr>
            <p:spPr>
              <a:xfrm>
                <a:off x="6644520" y="612720"/>
                <a:ext cx="429480" cy="631440"/>
              </a:xfrm>
              <a:custGeom>
                <a:avLst/>
                <a:gdLst/>
                <a:ahLst/>
                <a:rect l="l" t="t" r="r" b="b"/>
                <a:pathLst>
                  <a:path w="9241" h="13566">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rgbClr val="de4c36">
                  <a:alpha val="51000"/>
                </a:srgbClr>
              </a:solidFill>
              <a:ln>
                <a:noFill/>
              </a:ln>
            </p:spPr>
            <p:style>
              <a:lnRef idx="0"/>
              <a:fillRef idx="0"/>
              <a:effectRef idx="0"/>
              <a:fontRef idx="minor"/>
            </p:style>
          </p:sp>
          <p:sp>
            <p:nvSpPr>
              <p:cNvPr id="287" name="CustomShape 15"/>
              <p:cNvSpPr/>
              <p:nvPr/>
            </p:nvSpPr>
            <p:spPr>
              <a:xfrm>
                <a:off x="6734880" y="806400"/>
                <a:ext cx="272520" cy="228960"/>
              </a:xfrm>
              <a:custGeom>
                <a:avLst/>
                <a:gdLst/>
                <a:ahLst/>
                <a:rect l="l" t="t" r="r" b="b"/>
                <a:pathLst>
                  <a:path w="5884" h="4946">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rgbClr val="de4c36"/>
              </a:solidFill>
              <a:ln>
                <a:noFill/>
              </a:ln>
            </p:spPr>
            <p:style>
              <a:lnRef idx="0"/>
              <a:fillRef idx="0"/>
              <a:effectRef idx="0"/>
              <a:fontRef idx="minor"/>
            </p:style>
          </p:sp>
          <p:sp>
            <p:nvSpPr>
              <p:cNvPr id="288" name="CustomShape 16"/>
              <p:cNvSpPr/>
              <p:nvPr/>
            </p:nvSpPr>
            <p:spPr>
              <a:xfrm>
                <a:off x="6778440" y="847440"/>
                <a:ext cx="176040" cy="148680"/>
              </a:xfrm>
              <a:custGeom>
                <a:avLst/>
                <a:gdLst/>
                <a:ahLst/>
                <a:rect l="l" t="t" r="r" b="b"/>
                <a:pathLst>
                  <a:path w="3815" h="3230">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style>
              <a:lnRef idx="0"/>
              <a:fillRef idx="0"/>
              <a:effectRef idx="0"/>
              <a:fontRef idx="minor"/>
            </p:style>
          </p:sp>
          <p:sp>
            <p:nvSpPr>
              <p:cNvPr id="289" name="CustomShape 17"/>
              <p:cNvSpPr/>
              <p:nvPr/>
            </p:nvSpPr>
            <p:spPr>
              <a:xfrm>
                <a:off x="6855480" y="870840"/>
                <a:ext cx="48240" cy="43920"/>
              </a:xfrm>
              <a:custGeom>
                <a:avLst/>
                <a:gdLst/>
                <a:ahLst/>
                <a:rect l="l" t="t" r="r" b="b"/>
                <a:pathLst>
                  <a:path w="1080" h="99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style>
              <a:lnRef idx="0"/>
              <a:fillRef idx="0"/>
              <a:effectRef idx="0"/>
              <a:fontRef idx="minor"/>
            </p:style>
          </p:sp>
          <p:sp>
            <p:nvSpPr>
              <p:cNvPr id="290" name="CustomShape 18"/>
              <p:cNvSpPr/>
              <p:nvPr/>
            </p:nvSpPr>
            <p:spPr>
              <a:xfrm>
                <a:off x="6819840" y="947520"/>
                <a:ext cx="23760" cy="20880"/>
              </a:xfrm>
              <a:custGeom>
                <a:avLst/>
                <a:gdLst/>
                <a:ahLst/>
                <a:rect l="l" t="t" r="r" b="b"/>
                <a:pathLst>
                  <a:path w="553" h="494">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style>
              <a:lnRef idx="0"/>
              <a:fillRef idx="0"/>
              <a:effectRef idx="0"/>
              <a:fontRef idx="minor"/>
            </p:style>
          </p:sp>
          <p:sp>
            <p:nvSpPr>
              <p:cNvPr id="291" name="CustomShape 19"/>
              <p:cNvSpPr/>
              <p:nvPr/>
            </p:nvSpPr>
            <p:spPr>
              <a:xfrm>
                <a:off x="7351920" y="784800"/>
                <a:ext cx="429480" cy="117720"/>
              </a:xfrm>
              <a:custGeom>
                <a:avLst/>
                <a:gdLst/>
                <a:ahLst/>
                <a:rect l="l" t="t" r="r" b="b"/>
                <a:pathLst>
                  <a:path w="10808" h="2569">
                    <a:moveTo>
                      <a:pt x="10574" y="0"/>
                    </a:moveTo>
                    <a:lnTo>
                      <a:pt x="0" y="1034"/>
                    </a:lnTo>
                    <a:lnTo>
                      <a:pt x="267" y="2569"/>
                    </a:lnTo>
                    <a:lnTo>
                      <a:pt x="10808" y="1401"/>
                    </a:lnTo>
                    <a:lnTo>
                      <a:pt x="10574" y="0"/>
                    </a:lnTo>
                    <a:close/>
                  </a:path>
                </a:pathLst>
              </a:custGeom>
              <a:solidFill>
                <a:schemeClr val="dk1"/>
              </a:solidFill>
              <a:ln>
                <a:noFill/>
              </a:ln>
            </p:spPr>
            <p:style>
              <a:lnRef idx="0"/>
              <a:fillRef idx="0"/>
              <a:effectRef idx="0"/>
              <a:fontRef idx="minor"/>
            </p:style>
          </p:sp>
          <p:sp>
            <p:nvSpPr>
              <p:cNvPr id="292" name="CustomShape 20"/>
              <p:cNvSpPr/>
              <p:nvPr/>
            </p:nvSpPr>
            <p:spPr>
              <a:xfrm>
                <a:off x="7754040" y="671760"/>
                <a:ext cx="195840" cy="286560"/>
              </a:xfrm>
              <a:custGeom>
                <a:avLst/>
                <a:gdLst/>
                <a:ahLst/>
                <a:rect l="l" t="t" r="r" b="b"/>
                <a:pathLst>
                  <a:path w="4237" h="6182">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rgbClr val="de4c36">
                  <a:alpha val="51000"/>
                </a:srgbClr>
              </a:solidFill>
              <a:ln>
                <a:noFill/>
              </a:ln>
            </p:spPr>
            <p:style>
              <a:lnRef idx="0"/>
              <a:fillRef idx="0"/>
              <a:effectRef idx="0"/>
              <a:fontRef idx="minor"/>
            </p:style>
          </p:sp>
          <p:sp>
            <p:nvSpPr>
              <p:cNvPr id="293" name="CustomShape 21"/>
              <p:cNvSpPr/>
              <p:nvPr/>
            </p:nvSpPr>
            <p:spPr>
              <a:xfrm>
                <a:off x="7017120" y="767520"/>
                <a:ext cx="389160" cy="239400"/>
              </a:xfrm>
              <a:custGeom>
                <a:avLst/>
                <a:gdLst/>
                <a:ahLst/>
                <a:rect l="l" t="t" r="r" b="b"/>
                <a:pathLst>
                  <a:path w="8374" h="5171">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rgbClr val="de4c36"/>
              </a:solidFill>
              <a:ln>
                <a:noFill/>
              </a:ln>
            </p:spPr>
            <p:style>
              <a:lnRef idx="0"/>
              <a:fillRef idx="0"/>
              <a:effectRef idx="0"/>
              <a:fontRef idx="minor"/>
            </p:style>
          </p:sp>
          <p:sp>
            <p:nvSpPr>
              <p:cNvPr id="294" name="CustomShape 22"/>
              <p:cNvSpPr/>
              <p:nvPr/>
            </p:nvSpPr>
            <p:spPr>
              <a:xfrm>
                <a:off x="7788240" y="585000"/>
                <a:ext cx="69840" cy="59400"/>
              </a:xfrm>
              <a:custGeom>
                <a:avLst/>
                <a:gdLst/>
                <a:ahLst/>
                <a:rect l="l" t="t" r="r" b="b"/>
                <a:pathLst>
                  <a:path w="1545" h="1315">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rgbClr val="de4c36">
                  <a:alpha val="51000"/>
                </a:srgbClr>
              </a:solidFill>
              <a:ln>
                <a:noFill/>
              </a:ln>
            </p:spPr>
            <p:style>
              <a:lnRef idx="0"/>
              <a:fillRef idx="0"/>
              <a:effectRef idx="0"/>
              <a:fontRef idx="minor"/>
            </p:style>
          </p:sp>
          <p:sp>
            <p:nvSpPr>
              <p:cNvPr id="295" name="CustomShape 23"/>
              <p:cNvSpPr/>
              <p:nvPr/>
            </p:nvSpPr>
            <p:spPr>
              <a:xfrm>
                <a:off x="7873920" y="540000"/>
                <a:ext cx="293760" cy="83880"/>
              </a:xfrm>
              <a:custGeom>
                <a:avLst/>
                <a:gdLst/>
                <a:ahLst/>
                <a:rect l="l" t="t" r="r" b="b"/>
                <a:pathLst>
                  <a:path w="6339" h="1844">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rgbClr val="de4c36">
                  <a:alpha val="51000"/>
                </a:srgbClr>
              </a:solidFill>
              <a:ln>
                <a:noFill/>
              </a:ln>
            </p:spPr>
            <p:style>
              <a:lnRef idx="0"/>
              <a:fillRef idx="0"/>
              <a:effectRef idx="0"/>
              <a:fontRef idx="minor"/>
            </p:style>
          </p:sp>
          <p:sp>
            <p:nvSpPr>
              <p:cNvPr id="296" name="CustomShape 24"/>
              <p:cNvSpPr/>
              <p:nvPr/>
            </p:nvSpPr>
            <p:spPr>
              <a:xfrm>
                <a:off x="7471800" y="605160"/>
                <a:ext cx="293760" cy="84240"/>
              </a:xfrm>
              <a:custGeom>
                <a:avLst/>
                <a:gdLst/>
                <a:ahLst/>
                <a:rect l="l" t="t" r="r" b="b"/>
                <a:pathLst>
                  <a:path w="6339" h="1852">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rgbClr val="de4c36">
                  <a:alpha val="51000"/>
                </a:srgbClr>
              </a:solidFill>
              <a:ln>
                <a:noFill/>
              </a:ln>
            </p:spPr>
            <p:style>
              <a:lnRef idx="0"/>
              <a:fillRef idx="0"/>
              <a:effectRef idx="0"/>
              <a:fontRef idx="minor"/>
            </p:style>
          </p:sp>
          <p:sp>
            <p:nvSpPr>
              <p:cNvPr id="297" name="CustomShape 25"/>
              <p:cNvSpPr/>
              <p:nvPr/>
            </p:nvSpPr>
            <p:spPr>
              <a:xfrm>
                <a:off x="5941800" y="990360"/>
                <a:ext cx="429480" cy="170640"/>
              </a:xfrm>
              <a:custGeom>
                <a:avLst/>
                <a:gdLst/>
                <a:ahLst/>
                <a:rect l="l" t="t" r="r" b="b"/>
                <a:pathLst>
                  <a:path w="10608" h="3703">
                    <a:moveTo>
                      <a:pt x="10374" y="0"/>
                    </a:moveTo>
                    <a:lnTo>
                      <a:pt x="0" y="2302"/>
                    </a:lnTo>
                    <a:lnTo>
                      <a:pt x="234" y="3703"/>
                    </a:lnTo>
                    <a:lnTo>
                      <a:pt x="10608" y="1568"/>
                    </a:lnTo>
                    <a:lnTo>
                      <a:pt x="10374" y="0"/>
                    </a:lnTo>
                    <a:close/>
                  </a:path>
                </a:pathLst>
              </a:custGeom>
              <a:solidFill>
                <a:schemeClr val="dk1"/>
              </a:solidFill>
              <a:ln>
                <a:noFill/>
              </a:ln>
            </p:spPr>
            <p:style>
              <a:lnRef idx="0"/>
              <a:fillRef idx="0"/>
              <a:effectRef idx="0"/>
              <a:fontRef idx="minor"/>
            </p:style>
          </p:sp>
          <p:sp>
            <p:nvSpPr>
              <p:cNvPr id="298" name="CustomShape 26"/>
              <p:cNvSpPr/>
              <p:nvPr/>
            </p:nvSpPr>
            <p:spPr>
              <a:xfrm>
                <a:off x="5783040" y="986040"/>
                <a:ext cx="194040" cy="288000"/>
              </a:xfrm>
              <a:custGeom>
                <a:avLst/>
                <a:gdLst/>
                <a:ahLst/>
                <a:rect l="l" t="t" r="r" b="b"/>
                <a:pathLst>
                  <a:path w="4204" h="6215">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rgbClr val="de4c36">
                  <a:alpha val="51000"/>
                </a:srgbClr>
              </a:solidFill>
              <a:ln>
                <a:noFill/>
              </a:ln>
            </p:spPr>
            <p:style>
              <a:lnRef idx="0"/>
              <a:fillRef idx="0"/>
              <a:effectRef idx="0"/>
              <a:fontRef idx="minor"/>
            </p:style>
          </p:sp>
          <p:sp>
            <p:nvSpPr>
              <p:cNvPr id="299" name="CustomShape 27"/>
              <p:cNvSpPr/>
              <p:nvPr/>
            </p:nvSpPr>
            <p:spPr>
              <a:xfrm>
                <a:off x="6320520" y="823680"/>
                <a:ext cx="376560" cy="291240"/>
              </a:xfrm>
              <a:custGeom>
                <a:avLst/>
                <a:gdLst/>
                <a:ahLst/>
                <a:rect l="l" t="t" r="r" b="b"/>
                <a:pathLst>
                  <a:path w="8107" h="6280">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rgbClr val="de4c36"/>
              </a:solidFill>
              <a:ln>
                <a:noFill/>
              </a:ln>
            </p:spPr>
            <p:style>
              <a:lnRef idx="0"/>
              <a:fillRef idx="0"/>
              <a:effectRef idx="0"/>
              <a:fontRef idx="minor"/>
            </p:style>
          </p:sp>
          <p:sp>
            <p:nvSpPr>
              <p:cNvPr id="300" name="CustomShape 28"/>
              <p:cNvSpPr/>
              <p:nvPr/>
            </p:nvSpPr>
            <p:spPr>
              <a:xfrm>
                <a:off x="5809320" y="898200"/>
                <a:ext cx="71640" cy="59760"/>
              </a:xfrm>
              <a:custGeom>
                <a:avLst/>
                <a:gdLst/>
                <a:ahLst/>
                <a:rect l="l" t="t" r="r" b="b"/>
                <a:pathLst>
                  <a:path w="1577" h="1327">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rgbClr val="de4c36">
                  <a:alpha val="51000"/>
                </a:srgbClr>
              </a:solidFill>
              <a:ln>
                <a:noFill/>
              </a:ln>
            </p:spPr>
            <p:style>
              <a:lnRef idx="0"/>
              <a:fillRef idx="0"/>
              <a:effectRef idx="0"/>
              <a:fontRef idx="minor"/>
            </p:style>
          </p:sp>
          <p:sp>
            <p:nvSpPr>
              <p:cNvPr id="301" name="CustomShape 29"/>
              <p:cNvSpPr/>
              <p:nvPr/>
            </p:nvSpPr>
            <p:spPr>
              <a:xfrm>
                <a:off x="5500800" y="918720"/>
                <a:ext cx="293760" cy="83880"/>
              </a:xfrm>
              <a:custGeom>
                <a:avLst/>
                <a:gdLst/>
                <a:ahLst/>
                <a:rect l="l" t="t" r="r" b="b"/>
                <a:pathLst>
                  <a:path w="6339" h="1844">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rgbClr val="de4c36">
                  <a:alpha val="51000"/>
                </a:srgbClr>
              </a:solidFill>
              <a:ln>
                <a:noFill/>
              </a:ln>
            </p:spPr>
            <p:style>
              <a:lnRef idx="0"/>
              <a:fillRef idx="0"/>
              <a:effectRef idx="0"/>
              <a:fontRef idx="minor"/>
            </p:style>
          </p:sp>
          <p:sp>
            <p:nvSpPr>
              <p:cNvPr id="302" name="CustomShape 30"/>
              <p:cNvSpPr/>
              <p:nvPr/>
            </p:nvSpPr>
            <p:spPr>
              <a:xfrm>
                <a:off x="5901480" y="854280"/>
                <a:ext cx="293760" cy="84240"/>
              </a:xfrm>
              <a:custGeom>
                <a:avLst/>
                <a:gdLst/>
                <a:ahLst/>
                <a:rect l="l" t="t" r="r" b="b"/>
                <a:pathLst>
                  <a:path w="6339" h="1852">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rgbClr val="de4c36">
                  <a:alpha val="51000"/>
                </a:srgbClr>
              </a:solidFill>
              <a:ln>
                <a:noFill/>
              </a:ln>
            </p:spPr>
            <p:style>
              <a:lnRef idx="0"/>
              <a:fillRef idx="0"/>
              <a:effectRef idx="0"/>
              <a:fontRef idx="minor"/>
            </p:style>
          </p:sp>
          <p:sp>
            <p:nvSpPr>
              <p:cNvPr id="303" name="CustomShape 31"/>
              <p:cNvSpPr/>
              <p:nvPr/>
            </p:nvSpPr>
            <p:spPr>
              <a:xfrm>
                <a:off x="6899400" y="1290240"/>
                <a:ext cx="1114200" cy="349200"/>
              </a:xfrm>
              <a:custGeom>
                <a:avLst/>
                <a:gdLst/>
                <a:ahLst/>
                <a:rect l="l" t="t" r="r" b="b"/>
                <a:pathLst>
                  <a:path w="23902" h="7526">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style>
              <a:lnRef idx="0"/>
              <a:fillRef idx="0"/>
              <a:effectRef idx="0"/>
              <a:fontRef idx="minor"/>
            </p:style>
          </p:sp>
          <p:sp>
            <p:nvSpPr>
              <p:cNvPr id="304" name="CustomShape 32"/>
              <p:cNvSpPr/>
              <p:nvPr/>
            </p:nvSpPr>
            <p:spPr>
              <a:xfrm>
                <a:off x="6893640" y="1287720"/>
                <a:ext cx="671040" cy="466920"/>
              </a:xfrm>
              <a:custGeom>
                <a:avLst/>
                <a:gdLst/>
                <a:ahLst/>
                <a:rect l="l" t="t" r="r" b="b"/>
                <a:pathLst>
                  <a:path w="14416" h="10045">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style>
              <a:lnRef idx="0"/>
              <a:fillRef idx="0"/>
              <a:effectRef idx="0"/>
              <a:fontRef idx="minor"/>
            </p:style>
          </p:sp>
          <p:sp>
            <p:nvSpPr>
              <p:cNvPr id="305" name="CustomShape 33"/>
              <p:cNvSpPr/>
              <p:nvPr/>
            </p:nvSpPr>
            <p:spPr>
              <a:xfrm>
                <a:off x="6152400" y="1288440"/>
                <a:ext cx="815040" cy="901080"/>
              </a:xfrm>
              <a:custGeom>
                <a:avLst/>
                <a:gdLst/>
                <a:ahLst/>
                <a:rect l="l" t="t" r="r" b="b"/>
                <a:pathLst>
                  <a:path w="17496" h="19338">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style>
              <a:lnRef idx="0"/>
              <a:fillRef idx="0"/>
              <a:effectRef idx="0"/>
              <a:fontRef idx="minor"/>
            </p:style>
          </p:sp>
        </p:grpSp>
      </p:gr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307"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Configuration Files</a:t>
            </a:r>
            <a:endParaRPr b="0" lang="en-US" sz="3200" spc="-1" strike="noStrike">
              <a:latin typeface="Arial"/>
            </a:endParaRPr>
          </a:p>
        </p:txBody>
      </p:sp>
      <p:sp>
        <p:nvSpPr>
          <p:cNvPr id="308" name="CustomShape 3"/>
          <p:cNvSpPr/>
          <p:nvPr/>
        </p:nvSpPr>
        <p:spPr>
          <a:xfrm>
            <a:off x="475920" y="1834200"/>
            <a:ext cx="7521480" cy="3062880"/>
          </a:xfrm>
          <a:prstGeom prst="rect">
            <a:avLst/>
          </a:prstGeom>
          <a:noFill/>
          <a:ln>
            <a:noFill/>
          </a:ln>
        </p:spPr>
        <p:style>
          <a:lnRef idx="0"/>
          <a:fillRef idx="0"/>
          <a:effectRef idx="0"/>
          <a:fontRef idx="minor"/>
        </p:style>
        <p:txBody>
          <a:bodyPr lIns="90000" rIns="90000" tIns="91440" bIns="91440">
            <a:spAutoFit/>
          </a:bodyPr>
          <a:p>
            <a:pPr marL="457200" indent="-340920">
              <a:lnSpc>
                <a:spcPct val="150000"/>
              </a:lnSpc>
              <a:buClr>
                <a:srgbClr val="de4c36"/>
              </a:buClr>
              <a:buFont typeface="Poppins"/>
              <a:buChar char="●"/>
            </a:pPr>
            <a:r>
              <a:rPr b="0" lang="en" sz="1800" spc="-1" strike="noStrike">
                <a:solidFill>
                  <a:srgbClr val="263238"/>
                </a:solidFill>
                <a:latin typeface="Poppins"/>
                <a:ea typeface="Poppins"/>
              </a:rPr>
              <a:t>The Apache HTTP Server is configured via </a:t>
            </a:r>
            <a:r>
              <a:rPr b="0" lang="en" sz="1800" spc="-1" strike="noStrike">
                <a:solidFill>
                  <a:srgbClr val="de4c36"/>
                </a:solidFill>
                <a:latin typeface="Poppins"/>
                <a:ea typeface="Poppins"/>
              </a:rPr>
              <a:t>simple text files</a:t>
            </a:r>
            <a:r>
              <a:rPr b="0" lang="en" sz="1800" spc="-1" strike="noStrike">
                <a:solidFill>
                  <a:srgbClr val="263238"/>
                </a:solidFill>
                <a:latin typeface="Poppins"/>
                <a:ea typeface="Poppins"/>
              </a:rPr>
              <a:t>.</a:t>
            </a:r>
            <a:endParaRPr b="0" lang="en-US" sz="1800" spc="-1" strike="noStrike">
              <a:latin typeface="Arial"/>
            </a:endParaRPr>
          </a:p>
          <a:p>
            <a:pPr marL="457200">
              <a:lnSpc>
                <a:spcPct val="150000"/>
              </a:lnSpc>
            </a:pPr>
            <a:endParaRPr b="0" lang="en-US" sz="1800" spc="-1" strike="noStrike">
              <a:latin typeface="Arial"/>
            </a:endParaRPr>
          </a:p>
          <a:p>
            <a:pPr marL="457200" indent="-340920">
              <a:lnSpc>
                <a:spcPct val="150000"/>
              </a:lnSpc>
              <a:buClr>
                <a:srgbClr val="de4c36"/>
              </a:buClr>
              <a:buFont typeface="Poppins"/>
              <a:buChar char="●"/>
            </a:pPr>
            <a:r>
              <a:rPr b="0" lang="en" sz="1800" spc="-1" strike="noStrike">
                <a:solidFill>
                  <a:srgbClr val="263238"/>
                </a:solidFill>
                <a:latin typeface="Poppins"/>
                <a:ea typeface="Poppins"/>
              </a:rPr>
              <a:t>The default </a:t>
            </a:r>
            <a:r>
              <a:rPr b="0" lang="en" sz="1800" spc="-1" strike="noStrike">
                <a:solidFill>
                  <a:srgbClr val="de4c36"/>
                </a:solidFill>
                <a:latin typeface="Poppins"/>
                <a:ea typeface="Poppins"/>
              </a:rPr>
              <a:t>configuration</a:t>
            </a:r>
            <a:r>
              <a:rPr b="0" lang="en" sz="1800" spc="-1" strike="noStrike">
                <a:solidFill>
                  <a:srgbClr val="263238"/>
                </a:solidFill>
                <a:latin typeface="Poppins"/>
                <a:ea typeface="Poppins"/>
              </a:rPr>
              <a:t> file is usually called </a:t>
            </a:r>
            <a:r>
              <a:rPr b="0" lang="en" sz="1800" spc="-1" strike="noStrike">
                <a:solidFill>
                  <a:srgbClr val="de4c36"/>
                </a:solidFill>
                <a:latin typeface="Poppins"/>
                <a:ea typeface="Poppins"/>
              </a:rPr>
              <a:t>httpd.conf</a:t>
            </a:r>
            <a:r>
              <a:rPr b="0" lang="en" sz="1800" spc="-1" strike="noStrike">
                <a:solidFill>
                  <a:srgbClr val="263238"/>
                </a:solidFill>
                <a:latin typeface="Poppins"/>
                <a:ea typeface="Poppins"/>
              </a:rPr>
              <a:t>.</a:t>
            </a:r>
            <a:endParaRPr b="0" lang="en-US" sz="1800" spc="-1" strike="noStrike">
              <a:latin typeface="Arial"/>
            </a:endParaRPr>
          </a:p>
          <a:p>
            <a:pPr marL="457200">
              <a:lnSpc>
                <a:spcPct val="150000"/>
              </a:lnSpc>
            </a:pPr>
            <a:endParaRPr b="0" lang="en-US" sz="1800" spc="-1" strike="noStrike">
              <a:latin typeface="Arial"/>
            </a:endParaRPr>
          </a:p>
          <a:p>
            <a:pPr marL="457200" indent="-340920">
              <a:lnSpc>
                <a:spcPct val="150000"/>
              </a:lnSpc>
              <a:buClr>
                <a:srgbClr val="de4c36"/>
              </a:buClr>
              <a:buFont typeface="Poppins"/>
              <a:buChar char="●"/>
            </a:pPr>
            <a:r>
              <a:rPr b="0" lang="en" sz="1800" spc="-1" strike="noStrike">
                <a:solidFill>
                  <a:srgbClr val="263238"/>
                </a:solidFill>
                <a:latin typeface="Poppins"/>
                <a:ea typeface="Poppins"/>
              </a:rPr>
              <a:t>The configuration is frequently broken into </a:t>
            </a:r>
            <a:r>
              <a:rPr b="0" lang="en" sz="1800" spc="-1" strike="noStrike">
                <a:solidFill>
                  <a:srgbClr val="de4c36"/>
                </a:solidFill>
                <a:latin typeface="Poppins"/>
                <a:ea typeface="Poppins"/>
              </a:rPr>
              <a:t>multiple smaller files</a:t>
            </a:r>
            <a:r>
              <a:rPr b="0" lang="en" sz="1800" spc="-1" strike="noStrike">
                <a:solidFill>
                  <a:srgbClr val="263238"/>
                </a:solidFill>
                <a:latin typeface="Poppins"/>
                <a:ea typeface="Poppins"/>
              </a:rPr>
              <a:t>, for ease of management. These files are loaded via the Include directive.</a:t>
            </a:r>
            <a:endParaRPr b="0" lang="en-US" sz="1800" spc="-1" strike="noStrike">
              <a:latin typeface="Arial"/>
            </a:endParaRPr>
          </a:p>
        </p:txBody>
      </p:sp>
      <p:pic>
        <p:nvPicPr>
          <p:cNvPr id="309" name="Google Shape;527;p58" descr=""/>
          <p:cNvPicPr/>
          <p:nvPr/>
        </p:nvPicPr>
        <p:blipFill>
          <a:blip r:embed="rId1"/>
          <a:srcRect l="19126" t="10010" r="17495" b="8238"/>
          <a:stretch/>
        </p:blipFill>
        <p:spPr>
          <a:xfrm>
            <a:off x="7071480" y="288360"/>
            <a:ext cx="1005120" cy="129744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311"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Main Configuration File</a:t>
            </a:r>
            <a:endParaRPr b="0" lang="en-US" sz="3200" spc="-1" strike="noStrike">
              <a:latin typeface="Arial"/>
            </a:endParaRPr>
          </a:p>
        </p:txBody>
      </p:sp>
      <p:sp>
        <p:nvSpPr>
          <p:cNvPr id="312" name="CustomShape 3"/>
          <p:cNvSpPr/>
          <p:nvPr/>
        </p:nvSpPr>
        <p:spPr>
          <a:xfrm>
            <a:off x="704520" y="1910520"/>
            <a:ext cx="7521480" cy="2651400"/>
          </a:xfrm>
          <a:prstGeom prst="rect">
            <a:avLst/>
          </a:prstGeom>
          <a:noFill/>
          <a:ln>
            <a:noFill/>
          </a:ln>
        </p:spPr>
        <p:style>
          <a:lnRef idx="0"/>
          <a:fillRef idx="0"/>
          <a:effectRef idx="0"/>
          <a:fontRef idx="minor"/>
        </p:style>
        <p:txBody>
          <a:bodyPr lIns="90000" rIns="90000" tIns="91440" bIns="91440">
            <a:spAutoFit/>
          </a:bodyPr>
          <a:p>
            <a:pPr marL="457200" indent="-340920">
              <a:lnSpc>
                <a:spcPct val="150000"/>
              </a:lnSpc>
              <a:buClr>
                <a:srgbClr val="de4c36"/>
              </a:buClr>
              <a:buFont typeface="Poppins"/>
              <a:buChar char="●"/>
            </a:pPr>
            <a:r>
              <a:rPr b="0" lang="en" sz="1800" spc="-1" strike="noStrike">
                <a:solidFill>
                  <a:srgbClr val="263238"/>
                </a:solidFill>
                <a:latin typeface="Poppins"/>
                <a:ea typeface="Poppins"/>
              </a:rPr>
              <a:t>Ubuntu:</a:t>
            </a:r>
            <a:endParaRPr b="0" lang="en-US" sz="1800" spc="-1" strike="noStrike">
              <a:latin typeface="Arial"/>
            </a:endParaRPr>
          </a:p>
          <a:p>
            <a:pPr marL="457200">
              <a:lnSpc>
                <a:spcPct val="150000"/>
              </a:lnSpc>
            </a:pPr>
            <a:r>
              <a:rPr b="0" lang="en" sz="1800" spc="-1" strike="noStrike">
                <a:solidFill>
                  <a:srgbClr val="de4c36"/>
                </a:solidFill>
                <a:latin typeface="Poppins"/>
                <a:ea typeface="Poppins"/>
              </a:rPr>
              <a:t>/etc/apache2/apache2.conf</a:t>
            </a:r>
            <a:endParaRPr b="0" lang="en-US" sz="1800" spc="-1" strike="noStrike">
              <a:latin typeface="Arial"/>
            </a:endParaRPr>
          </a:p>
          <a:p>
            <a:pPr marL="457200">
              <a:lnSpc>
                <a:spcPct val="150000"/>
              </a:lnSpc>
            </a:pPr>
            <a:endParaRPr b="0" lang="en-US" sz="1800" spc="-1" strike="noStrike">
              <a:latin typeface="Arial"/>
            </a:endParaRPr>
          </a:p>
          <a:p>
            <a:pPr marL="457200" indent="-340920">
              <a:lnSpc>
                <a:spcPct val="150000"/>
              </a:lnSpc>
              <a:buClr>
                <a:srgbClr val="de4c36"/>
              </a:buClr>
              <a:buFont typeface="Poppins"/>
              <a:buChar char="●"/>
            </a:pPr>
            <a:r>
              <a:rPr b="0" lang="en" sz="1800" spc="-1" strike="noStrike">
                <a:solidFill>
                  <a:srgbClr val="263238"/>
                </a:solidFill>
                <a:latin typeface="Poppins"/>
                <a:ea typeface="Poppins"/>
              </a:rPr>
              <a:t>RedHat or CentOS:</a:t>
            </a:r>
            <a:endParaRPr b="0" lang="en-US" sz="1800" spc="-1" strike="noStrike">
              <a:latin typeface="Arial"/>
            </a:endParaRPr>
          </a:p>
          <a:p>
            <a:pPr marL="457200">
              <a:lnSpc>
                <a:spcPct val="150000"/>
              </a:lnSpc>
            </a:pPr>
            <a:r>
              <a:rPr b="0" lang="en" sz="1800" spc="-1" strike="noStrike">
                <a:solidFill>
                  <a:srgbClr val="de4c36"/>
                </a:solidFill>
                <a:latin typeface="Poppins"/>
                <a:ea typeface="Poppins"/>
              </a:rPr>
              <a:t>/etc/httpd/conf/httpd.conf</a:t>
            </a:r>
            <a:endParaRPr b="0" lang="en-US" sz="1800" spc="-1" strike="noStrike">
              <a:latin typeface="Arial"/>
            </a:endParaRPr>
          </a:p>
          <a:p>
            <a:pPr marL="457200">
              <a:lnSpc>
                <a:spcPct val="150000"/>
              </a:lnSpc>
            </a:pPr>
            <a:endParaRPr b="0" lang="en-US" sz="1800" spc="-1" strike="noStrike">
              <a:latin typeface="Arial"/>
            </a:endParaRPr>
          </a:p>
        </p:txBody>
      </p:sp>
      <p:pic>
        <p:nvPicPr>
          <p:cNvPr id="313" name="Google Shape;535;p59" descr=""/>
          <p:cNvPicPr/>
          <p:nvPr/>
        </p:nvPicPr>
        <p:blipFill>
          <a:blip r:embed="rId1"/>
          <a:srcRect l="19126" t="10010" r="17495" b="8238"/>
          <a:stretch/>
        </p:blipFill>
        <p:spPr>
          <a:xfrm>
            <a:off x="7071480" y="288360"/>
            <a:ext cx="1005120" cy="129744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315"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Directives</a:t>
            </a:r>
            <a:endParaRPr b="0" lang="en-US" sz="3200" spc="-1" strike="noStrike">
              <a:latin typeface="Arial"/>
            </a:endParaRPr>
          </a:p>
        </p:txBody>
      </p:sp>
      <p:sp>
        <p:nvSpPr>
          <p:cNvPr id="316" name="CustomShape 3"/>
          <p:cNvSpPr/>
          <p:nvPr/>
        </p:nvSpPr>
        <p:spPr>
          <a:xfrm>
            <a:off x="475920" y="1549800"/>
            <a:ext cx="8294400" cy="3292920"/>
          </a:xfrm>
          <a:prstGeom prst="rect">
            <a:avLst/>
          </a:prstGeom>
          <a:noFill/>
          <a:ln>
            <a:noFill/>
          </a:ln>
        </p:spPr>
        <p:style>
          <a:lnRef idx="0"/>
          <a:fillRef idx="0"/>
          <a:effectRef idx="0"/>
          <a:fontRef idx="minor"/>
        </p:style>
        <p:txBody>
          <a:bodyPr lIns="90000" rIns="90000" tIns="91440" bIns="91440">
            <a:spAutoFit/>
          </a:bodyPr>
          <a:p>
            <a:pPr marL="457200" indent="-334440">
              <a:lnSpc>
                <a:spcPct val="150000"/>
              </a:lnSpc>
              <a:buClr>
                <a:srgbClr val="de4c36"/>
              </a:buClr>
              <a:buFont typeface="Poppins"/>
              <a:buChar char="●"/>
            </a:pPr>
            <a:r>
              <a:rPr b="0" lang="en" sz="1700" spc="-1" strike="noStrike">
                <a:solidFill>
                  <a:srgbClr val="263238"/>
                </a:solidFill>
                <a:latin typeface="Poppins"/>
                <a:ea typeface="Poppins"/>
              </a:rPr>
              <a:t>The server is configured by placing </a:t>
            </a:r>
            <a:r>
              <a:rPr b="0" lang="en" sz="1700" spc="-1" strike="noStrike">
                <a:solidFill>
                  <a:srgbClr val="de4c36"/>
                </a:solidFill>
                <a:latin typeface="Poppins"/>
                <a:ea typeface="Poppins"/>
              </a:rPr>
              <a:t>configuration directives</a:t>
            </a:r>
            <a:r>
              <a:rPr b="0" lang="en" sz="1700" spc="-1" strike="noStrike">
                <a:solidFill>
                  <a:srgbClr val="263238"/>
                </a:solidFill>
                <a:latin typeface="Poppins"/>
                <a:ea typeface="Poppins"/>
              </a:rPr>
              <a:t> in configuration files.</a:t>
            </a:r>
            <a:endParaRPr b="0" lang="en-US" sz="1700" spc="-1" strike="noStrike">
              <a:latin typeface="Arial"/>
            </a:endParaRPr>
          </a:p>
          <a:p>
            <a:pPr marL="457200" indent="-334440">
              <a:lnSpc>
                <a:spcPct val="150000"/>
              </a:lnSpc>
              <a:buClr>
                <a:srgbClr val="de4c36"/>
              </a:buClr>
              <a:buFont typeface="Poppins"/>
              <a:buChar char="●"/>
            </a:pPr>
            <a:r>
              <a:rPr b="0" lang="en" sz="1700" spc="-1" strike="noStrike">
                <a:solidFill>
                  <a:srgbClr val="263238"/>
                </a:solidFill>
                <a:latin typeface="Poppins"/>
                <a:ea typeface="Poppins"/>
              </a:rPr>
              <a:t>A directive is a </a:t>
            </a:r>
            <a:r>
              <a:rPr b="0" lang="en" sz="1700" spc="-1" strike="noStrike">
                <a:solidFill>
                  <a:srgbClr val="de4c36"/>
                </a:solidFill>
                <a:latin typeface="Poppins"/>
                <a:ea typeface="Poppins"/>
              </a:rPr>
              <a:t>keyword</a:t>
            </a:r>
            <a:r>
              <a:rPr b="0" lang="en" sz="1700" spc="-1" strike="noStrike">
                <a:solidFill>
                  <a:srgbClr val="263238"/>
                </a:solidFill>
                <a:latin typeface="Poppins"/>
                <a:ea typeface="Poppins"/>
              </a:rPr>
              <a:t> followed by one or more arguments that set its value.</a:t>
            </a:r>
            <a:endParaRPr b="0" lang="en-US" sz="1700" spc="-1" strike="noStrike">
              <a:latin typeface="Arial"/>
            </a:endParaRPr>
          </a:p>
          <a:p>
            <a:pPr marL="457200" indent="-334440">
              <a:lnSpc>
                <a:spcPct val="150000"/>
              </a:lnSpc>
              <a:buClr>
                <a:srgbClr val="de4c36"/>
              </a:buClr>
              <a:buFont typeface="Poppins"/>
              <a:buChar char="●"/>
            </a:pPr>
            <a:r>
              <a:rPr b="0" lang="en" sz="1700" spc="-1" strike="noStrike">
                <a:solidFill>
                  <a:srgbClr val="263238"/>
                </a:solidFill>
                <a:latin typeface="Poppins"/>
                <a:ea typeface="Poppins"/>
              </a:rPr>
              <a:t>In addition to the main configuration files, certain directives may go in </a:t>
            </a:r>
            <a:r>
              <a:rPr b="0" lang="en" sz="1700" spc="-1" strike="noStrike">
                <a:solidFill>
                  <a:srgbClr val="de4c36"/>
                </a:solidFill>
                <a:latin typeface="Poppins"/>
                <a:ea typeface="Poppins"/>
              </a:rPr>
              <a:t>.htaccess</a:t>
            </a:r>
            <a:r>
              <a:rPr b="0" lang="en" sz="1700" spc="-1" strike="noStrike">
                <a:solidFill>
                  <a:srgbClr val="263238"/>
                </a:solidFill>
                <a:latin typeface="Poppins"/>
                <a:ea typeface="Poppins"/>
              </a:rPr>
              <a:t> files located in the </a:t>
            </a:r>
            <a:r>
              <a:rPr b="0" lang="en" sz="1700" spc="-1" strike="noStrike">
                <a:solidFill>
                  <a:srgbClr val="de4c36"/>
                </a:solidFill>
                <a:latin typeface="Poppins"/>
                <a:ea typeface="Poppins"/>
              </a:rPr>
              <a:t>content directories</a:t>
            </a:r>
            <a:r>
              <a:rPr b="0" lang="en" sz="1700" spc="-1" strike="noStrike">
                <a:solidFill>
                  <a:srgbClr val="263238"/>
                </a:solidFill>
                <a:latin typeface="Poppins"/>
                <a:ea typeface="Poppins"/>
              </a:rPr>
              <a:t>.</a:t>
            </a:r>
            <a:endParaRPr b="0" lang="en-US" sz="1700" spc="-1" strike="noStrike">
              <a:latin typeface="Arial"/>
            </a:endParaRPr>
          </a:p>
          <a:p>
            <a:pPr marL="457200">
              <a:lnSpc>
                <a:spcPct val="150000"/>
              </a:lnSpc>
            </a:pPr>
            <a:r>
              <a:rPr b="0" lang="en" sz="1700" spc="-1" strike="noStrike">
                <a:solidFill>
                  <a:srgbClr val="263238"/>
                </a:solidFill>
                <a:latin typeface="Poppins"/>
                <a:ea typeface="Poppins"/>
              </a:rPr>
              <a:t>.htaccess files are primarily for people who do not have access to the main server configuration file(s)</a:t>
            </a:r>
            <a:endParaRPr b="0" lang="en-US" sz="1700" spc="-1" strike="noStrike">
              <a:latin typeface="Arial"/>
            </a:endParaRPr>
          </a:p>
        </p:txBody>
      </p:sp>
      <p:pic>
        <p:nvPicPr>
          <p:cNvPr id="317" name="Google Shape;543;p60" descr=""/>
          <p:cNvPicPr/>
          <p:nvPr/>
        </p:nvPicPr>
        <p:blipFill>
          <a:blip r:embed="rId1"/>
          <a:stretch/>
        </p:blipFill>
        <p:spPr>
          <a:xfrm>
            <a:off x="6862320" y="165960"/>
            <a:ext cx="1347840" cy="134784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319"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Modules</a:t>
            </a:r>
            <a:endParaRPr b="0" lang="en-US" sz="3200" spc="-1" strike="noStrike">
              <a:latin typeface="Arial"/>
            </a:endParaRPr>
          </a:p>
        </p:txBody>
      </p:sp>
      <p:sp>
        <p:nvSpPr>
          <p:cNvPr id="320" name="CustomShape 3"/>
          <p:cNvSpPr/>
          <p:nvPr/>
        </p:nvSpPr>
        <p:spPr>
          <a:xfrm>
            <a:off x="475920" y="1821960"/>
            <a:ext cx="8294400" cy="3292920"/>
          </a:xfrm>
          <a:prstGeom prst="rect">
            <a:avLst/>
          </a:prstGeom>
          <a:noFill/>
          <a:ln>
            <a:noFill/>
          </a:ln>
        </p:spPr>
        <p:style>
          <a:lnRef idx="0"/>
          <a:fillRef idx="0"/>
          <a:effectRef idx="0"/>
          <a:fontRef idx="minor"/>
        </p:style>
        <p:txBody>
          <a:bodyPr lIns="90000" rIns="90000" tIns="91440" bIns="91440">
            <a:spAutoFit/>
          </a:bodyPr>
          <a:p>
            <a:pPr marL="457200" indent="-334440">
              <a:lnSpc>
                <a:spcPct val="150000"/>
              </a:lnSpc>
              <a:buClr>
                <a:srgbClr val="de4c36"/>
              </a:buClr>
              <a:buFont typeface="Poppins"/>
              <a:buChar char="●"/>
            </a:pPr>
            <a:r>
              <a:rPr b="0" lang="en" sz="1700" spc="-1" strike="noStrike">
                <a:solidFill>
                  <a:srgbClr val="263238"/>
                </a:solidFill>
                <a:latin typeface="Poppins"/>
                <a:ea typeface="Poppins"/>
              </a:rPr>
              <a:t>Modules are </a:t>
            </a:r>
            <a:r>
              <a:rPr b="0" lang="en" sz="1700" spc="-1" strike="noStrike">
                <a:solidFill>
                  <a:srgbClr val="de4c36"/>
                </a:solidFill>
                <a:latin typeface="Poppins"/>
                <a:ea typeface="Poppins"/>
              </a:rPr>
              <a:t>service</a:t>
            </a:r>
            <a:r>
              <a:rPr b="0" lang="en" sz="1700" spc="-1" strike="noStrike">
                <a:solidFill>
                  <a:srgbClr val="263238"/>
                </a:solidFill>
                <a:latin typeface="Poppins"/>
                <a:ea typeface="Poppins"/>
              </a:rPr>
              <a:t> </a:t>
            </a:r>
            <a:r>
              <a:rPr b="0" lang="en" sz="1700" spc="-1" strike="noStrike">
                <a:solidFill>
                  <a:srgbClr val="de4c36"/>
                </a:solidFill>
                <a:latin typeface="Poppins"/>
                <a:ea typeface="Poppins"/>
              </a:rPr>
              <a:t>programs</a:t>
            </a:r>
            <a:r>
              <a:rPr b="0" lang="en" sz="1700" spc="-1" strike="noStrike">
                <a:solidFill>
                  <a:srgbClr val="263238"/>
                </a:solidFill>
                <a:latin typeface="Poppins"/>
                <a:ea typeface="Poppins"/>
              </a:rPr>
              <a:t> that can be dynamically linked and loaded to extend the nature of the HTTP Server.</a:t>
            </a:r>
            <a:endParaRPr b="0" lang="en-US" sz="1700" spc="-1" strike="noStrike">
              <a:latin typeface="Arial"/>
            </a:endParaRPr>
          </a:p>
          <a:p>
            <a:pPr marL="457200">
              <a:lnSpc>
                <a:spcPct val="150000"/>
              </a:lnSpc>
            </a:pPr>
            <a:endParaRPr b="0" lang="en-US" sz="1700" spc="-1" strike="noStrike">
              <a:latin typeface="Arial"/>
            </a:endParaRPr>
          </a:p>
          <a:p>
            <a:pPr marL="457200" indent="-334440">
              <a:lnSpc>
                <a:spcPct val="150000"/>
              </a:lnSpc>
              <a:buClr>
                <a:srgbClr val="de4c36"/>
              </a:buClr>
              <a:buFont typeface="Poppins"/>
              <a:buChar char="●"/>
            </a:pPr>
            <a:r>
              <a:rPr b="0" lang="en" sz="1700" spc="-1" strike="noStrike">
                <a:solidFill>
                  <a:srgbClr val="263238"/>
                </a:solidFill>
                <a:latin typeface="Poppins"/>
                <a:ea typeface="Poppins"/>
              </a:rPr>
              <a:t>In this way, the Apache modules provide a way to extend the </a:t>
            </a:r>
            <a:r>
              <a:rPr b="0" lang="en" sz="1700" spc="-1" strike="noStrike">
                <a:solidFill>
                  <a:srgbClr val="de4c36"/>
                </a:solidFill>
                <a:latin typeface="Poppins"/>
                <a:ea typeface="Poppins"/>
              </a:rPr>
              <a:t>function</a:t>
            </a:r>
            <a:r>
              <a:rPr b="0" lang="en" sz="1700" spc="-1" strike="noStrike">
                <a:solidFill>
                  <a:srgbClr val="263238"/>
                </a:solidFill>
                <a:latin typeface="Poppins"/>
                <a:ea typeface="Poppins"/>
              </a:rPr>
              <a:t> of a Web server. Functions commonly added by optional modules include: </a:t>
            </a:r>
            <a:r>
              <a:rPr b="0" lang="en" sz="1700" spc="-1" strike="noStrike">
                <a:solidFill>
                  <a:srgbClr val="de4c36"/>
                </a:solidFill>
                <a:latin typeface="Poppins"/>
                <a:ea typeface="Poppins"/>
              </a:rPr>
              <a:t>Authentication, Encryption, Application support, Logging, Diagnostic support.</a:t>
            </a:r>
            <a:endParaRPr b="0" lang="en-US" sz="1700" spc="-1" strike="noStrike">
              <a:latin typeface="Arial"/>
            </a:endParaRPr>
          </a:p>
          <a:p>
            <a:pPr marL="457200">
              <a:lnSpc>
                <a:spcPct val="150000"/>
              </a:lnSpc>
            </a:pP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322"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Public Web Files</a:t>
            </a:r>
            <a:endParaRPr b="0" lang="en-US" sz="3200" spc="-1" strike="noStrike">
              <a:latin typeface="Arial"/>
            </a:endParaRPr>
          </a:p>
        </p:txBody>
      </p:sp>
      <p:sp>
        <p:nvSpPr>
          <p:cNvPr id="323" name="CustomShape 3"/>
          <p:cNvSpPr/>
          <p:nvPr/>
        </p:nvSpPr>
        <p:spPr>
          <a:xfrm>
            <a:off x="628560" y="1910520"/>
            <a:ext cx="7521480" cy="2239920"/>
          </a:xfrm>
          <a:prstGeom prst="rect">
            <a:avLst/>
          </a:prstGeom>
          <a:noFill/>
          <a:ln>
            <a:noFill/>
          </a:ln>
        </p:spPr>
        <p:style>
          <a:lnRef idx="0"/>
          <a:fillRef idx="0"/>
          <a:effectRef idx="0"/>
          <a:fontRef idx="minor"/>
        </p:style>
        <p:txBody>
          <a:bodyPr lIns="90000" rIns="90000" tIns="91440" bIns="91440">
            <a:spAutoFit/>
          </a:bodyPr>
          <a:p>
            <a:pPr marL="457200" indent="-340920">
              <a:lnSpc>
                <a:spcPct val="150000"/>
              </a:lnSpc>
              <a:buClr>
                <a:srgbClr val="de4c36"/>
              </a:buClr>
              <a:buFont typeface="Poppins"/>
              <a:buChar char="●"/>
            </a:pPr>
            <a:r>
              <a:rPr b="0" lang="en" sz="1800" spc="-1" strike="noStrike">
                <a:solidFill>
                  <a:srgbClr val="263238"/>
                </a:solidFill>
                <a:latin typeface="Poppins"/>
                <a:ea typeface="Poppins"/>
              </a:rPr>
              <a:t>Ubuntu:</a:t>
            </a:r>
            <a:endParaRPr b="0" lang="en-US" sz="1800" spc="-1" strike="noStrike">
              <a:latin typeface="Arial"/>
            </a:endParaRPr>
          </a:p>
          <a:p>
            <a:pPr marL="457200">
              <a:lnSpc>
                <a:spcPct val="150000"/>
              </a:lnSpc>
            </a:pPr>
            <a:r>
              <a:rPr b="0" lang="en" sz="1800" spc="-1" strike="noStrike">
                <a:solidFill>
                  <a:srgbClr val="de4c36"/>
                </a:solidFill>
                <a:latin typeface="Poppins"/>
                <a:ea typeface="Poppins"/>
              </a:rPr>
              <a:t>/var/www/html</a:t>
            </a:r>
            <a:endParaRPr b="0" lang="en-US" sz="1800" spc="-1" strike="noStrike">
              <a:latin typeface="Arial"/>
            </a:endParaRPr>
          </a:p>
          <a:p>
            <a:pPr marL="457200">
              <a:lnSpc>
                <a:spcPct val="150000"/>
              </a:lnSpc>
            </a:pPr>
            <a:endParaRPr b="0" lang="en-US" sz="1800" spc="-1" strike="noStrike">
              <a:latin typeface="Arial"/>
            </a:endParaRPr>
          </a:p>
          <a:p>
            <a:pPr marL="457200" indent="-340920">
              <a:lnSpc>
                <a:spcPct val="150000"/>
              </a:lnSpc>
              <a:buClr>
                <a:srgbClr val="de4c36"/>
              </a:buClr>
              <a:buFont typeface="Poppins"/>
              <a:buChar char="●"/>
            </a:pPr>
            <a:r>
              <a:rPr b="0" lang="en" sz="1800" spc="-1" strike="noStrike">
                <a:solidFill>
                  <a:srgbClr val="263238"/>
                </a:solidFill>
                <a:latin typeface="Poppins"/>
                <a:ea typeface="Poppins"/>
              </a:rPr>
              <a:t>RedHat or CentOS:</a:t>
            </a:r>
            <a:endParaRPr b="0" lang="en-US" sz="1800" spc="-1" strike="noStrike">
              <a:latin typeface="Arial"/>
            </a:endParaRPr>
          </a:p>
          <a:p>
            <a:pPr marL="457200">
              <a:lnSpc>
                <a:spcPct val="150000"/>
              </a:lnSpc>
            </a:pPr>
            <a:r>
              <a:rPr b="0" lang="en" sz="1800" spc="-1" strike="noStrike">
                <a:solidFill>
                  <a:srgbClr val="de4c36"/>
                </a:solidFill>
                <a:latin typeface="Poppins"/>
                <a:ea typeface="Poppins"/>
              </a:rPr>
              <a:t>/var/www/html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325"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Directives Examples</a:t>
            </a:r>
            <a:endParaRPr b="0" lang="en-US" sz="3200" spc="-1" strike="noStrike">
              <a:latin typeface="Arial"/>
            </a:endParaRPr>
          </a:p>
        </p:txBody>
      </p:sp>
      <p:sp>
        <p:nvSpPr>
          <p:cNvPr id="326" name="CustomShape 3"/>
          <p:cNvSpPr/>
          <p:nvPr/>
        </p:nvSpPr>
        <p:spPr>
          <a:xfrm>
            <a:off x="591480" y="1508760"/>
            <a:ext cx="7521480" cy="3606120"/>
          </a:xfrm>
          <a:prstGeom prst="rect">
            <a:avLst/>
          </a:prstGeom>
          <a:noFill/>
          <a:ln>
            <a:noFill/>
          </a:ln>
        </p:spPr>
        <p:style>
          <a:lnRef idx="0"/>
          <a:fillRef idx="0"/>
          <a:effectRef idx="0"/>
          <a:fontRef idx="minor"/>
        </p:style>
        <p:txBody>
          <a:bodyPr lIns="90000" rIns="90000" tIns="91440" bIns="91440">
            <a:spAutoFit/>
          </a:bodyPr>
          <a:p>
            <a:pPr marL="457200" indent="-321840">
              <a:lnSpc>
                <a:spcPct val="150000"/>
              </a:lnSpc>
              <a:buClr>
                <a:srgbClr val="de4c36"/>
              </a:buClr>
              <a:buFont typeface="Poppins"/>
              <a:buChar char="●"/>
            </a:pPr>
            <a:r>
              <a:rPr b="1" lang="en" sz="1500" spc="-1" strike="noStrike">
                <a:solidFill>
                  <a:srgbClr val="263238"/>
                </a:solidFill>
                <a:latin typeface="Poppins"/>
                <a:ea typeface="Poppins"/>
              </a:rPr>
              <a:t>ServerRoot</a:t>
            </a:r>
            <a:r>
              <a:rPr b="0" lang="en" sz="1500" spc="-1" strike="noStrike">
                <a:solidFill>
                  <a:srgbClr val="263238"/>
                </a:solidFill>
                <a:latin typeface="Poppins"/>
                <a:ea typeface="Poppins"/>
              </a:rPr>
              <a:t> directive</a:t>
            </a:r>
            <a:endParaRPr b="0" lang="en-US" sz="1500" spc="-1" strike="noStrike">
              <a:latin typeface="Arial"/>
            </a:endParaRPr>
          </a:p>
          <a:p>
            <a:pPr marL="457200">
              <a:lnSpc>
                <a:spcPct val="150000"/>
              </a:lnSpc>
            </a:pPr>
            <a:r>
              <a:rPr b="0" lang="en" sz="1500" spc="-1" strike="noStrike">
                <a:solidFill>
                  <a:srgbClr val="263238"/>
                </a:solidFill>
                <a:latin typeface="Poppins"/>
                <a:ea typeface="Poppins"/>
              </a:rPr>
              <a:t>The path to the server’s configuration.</a:t>
            </a:r>
            <a:endParaRPr b="0" lang="en-US" sz="1500" spc="-1" strike="noStrike">
              <a:latin typeface="Arial"/>
            </a:endParaRPr>
          </a:p>
          <a:p>
            <a:pPr marL="457200">
              <a:lnSpc>
                <a:spcPct val="150000"/>
              </a:lnSpc>
            </a:pPr>
            <a:endParaRPr b="0" lang="en-US" sz="1500" spc="-1" strike="noStrike">
              <a:latin typeface="Arial"/>
            </a:endParaRPr>
          </a:p>
          <a:p>
            <a:pPr marL="457200" indent="-321840">
              <a:lnSpc>
                <a:spcPct val="150000"/>
              </a:lnSpc>
              <a:buClr>
                <a:srgbClr val="de4c36"/>
              </a:buClr>
              <a:buFont typeface="Poppins"/>
              <a:buChar char="●"/>
            </a:pPr>
            <a:r>
              <a:rPr b="1" lang="en" sz="1500" spc="-1" strike="noStrike">
                <a:solidFill>
                  <a:srgbClr val="263238"/>
                </a:solidFill>
                <a:latin typeface="Poppins"/>
                <a:ea typeface="Poppins"/>
              </a:rPr>
              <a:t>PidFile</a:t>
            </a:r>
            <a:r>
              <a:rPr b="0" lang="en" sz="1500" spc="-1" strike="noStrike">
                <a:solidFill>
                  <a:srgbClr val="263238"/>
                </a:solidFill>
                <a:latin typeface="Poppins"/>
                <a:ea typeface="Poppins"/>
              </a:rPr>
              <a:t> directive</a:t>
            </a:r>
            <a:endParaRPr b="0" lang="en-US" sz="1500" spc="-1" strike="noStrike">
              <a:latin typeface="Arial"/>
            </a:endParaRPr>
          </a:p>
          <a:p>
            <a:pPr marL="457200">
              <a:lnSpc>
                <a:spcPct val="150000"/>
              </a:lnSpc>
            </a:pPr>
            <a:r>
              <a:rPr b="0" lang="en" sz="1500" spc="-1" strike="noStrike">
                <a:solidFill>
                  <a:srgbClr val="263238"/>
                </a:solidFill>
                <a:latin typeface="Poppins"/>
                <a:ea typeface="Poppins"/>
              </a:rPr>
              <a:t>The process identification number for the httpd registered at starting the server.</a:t>
            </a:r>
            <a:endParaRPr b="0" lang="en-US" sz="1500" spc="-1" strike="noStrike">
              <a:latin typeface="Arial"/>
            </a:endParaRPr>
          </a:p>
          <a:p>
            <a:pPr marL="457200">
              <a:lnSpc>
                <a:spcPct val="150000"/>
              </a:lnSpc>
            </a:pPr>
            <a:endParaRPr b="0" lang="en-US" sz="1500" spc="-1" strike="noStrike">
              <a:latin typeface="Arial"/>
            </a:endParaRPr>
          </a:p>
          <a:p>
            <a:pPr marL="457200" indent="-321840">
              <a:lnSpc>
                <a:spcPct val="150000"/>
              </a:lnSpc>
              <a:buClr>
                <a:srgbClr val="de4c36"/>
              </a:buClr>
              <a:buFont typeface="Poppins"/>
              <a:buChar char="●"/>
            </a:pPr>
            <a:r>
              <a:rPr b="1" lang="en" sz="1500" spc="-1" strike="noStrike">
                <a:solidFill>
                  <a:srgbClr val="263238"/>
                </a:solidFill>
                <a:latin typeface="Poppins"/>
                <a:ea typeface="Poppins"/>
              </a:rPr>
              <a:t>ServerName</a:t>
            </a:r>
            <a:r>
              <a:rPr b="0" lang="en" sz="1500" spc="-1" strike="noStrike">
                <a:solidFill>
                  <a:srgbClr val="263238"/>
                </a:solidFill>
                <a:latin typeface="Poppins"/>
                <a:ea typeface="Poppins"/>
              </a:rPr>
              <a:t> directive</a:t>
            </a:r>
            <a:endParaRPr b="0" lang="en-US" sz="1500" spc="-1" strike="noStrike">
              <a:latin typeface="Arial"/>
            </a:endParaRPr>
          </a:p>
          <a:p>
            <a:pPr marL="457200">
              <a:lnSpc>
                <a:spcPct val="150000"/>
              </a:lnSpc>
            </a:pPr>
            <a:r>
              <a:rPr b="0" lang="en" sz="1500" spc="-1" strike="noStrike">
                <a:solidFill>
                  <a:srgbClr val="263238"/>
                </a:solidFill>
                <a:latin typeface="Poppins"/>
                <a:ea typeface="Poppins"/>
              </a:rPr>
              <a:t>This is where you declare the name of your website.</a:t>
            </a:r>
            <a:endParaRPr b="0" lang="en-US" sz="1500" spc="-1" strike="noStrike">
              <a:latin typeface="Arial"/>
            </a:endParaRPr>
          </a:p>
          <a:p>
            <a:pPr marL="457200">
              <a:lnSpc>
                <a:spcPct val="150000"/>
              </a:lnSpc>
            </a:pP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328"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Directives Examples  -  Cont.</a:t>
            </a:r>
            <a:endParaRPr b="0" lang="en-US" sz="3200" spc="-1" strike="noStrike">
              <a:latin typeface="Arial"/>
            </a:endParaRPr>
          </a:p>
        </p:txBody>
      </p:sp>
      <p:sp>
        <p:nvSpPr>
          <p:cNvPr id="329" name="CustomShape 3"/>
          <p:cNvSpPr/>
          <p:nvPr/>
        </p:nvSpPr>
        <p:spPr>
          <a:xfrm>
            <a:off x="628560" y="1910520"/>
            <a:ext cx="7521480" cy="2579040"/>
          </a:xfrm>
          <a:prstGeom prst="rect">
            <a:avLst/>
          </a:prstGeom>
          <a:noFill/>
          <a:ln>
            <a:noFill/>
          </a:ln>
        </p:spPr>
        <p:style>
          <a:lnRef idx="0"/>
          <a:fillRef idx="0"/>
          <a:effectRef idx="0"/>
          <a:fontRef idx="minor"/>
        </p:style>
        <p:txBody>
          <a:bodyPr lIns="90000" rIns="90000" tIns="91440" bIns="91440">
            <a:spAutoFit/>
          </a:bodyPr>
          <a:p>
            <a:pPr marL="457200" indent="-321840">
              <a:lnSpc>
                <a:spcPct val="150000"/>
              </a:lnSpc>
              <a:buClr>
                <a:srgbClr val="de4c36"/>
              </a:buClr>
              <a:buFont typeface="Poppins"/>
              <a:buChar char="●"/>
            </a:pPr>
            <a:r>
              <a:rPr b="1" lang="en" sz="1500" spc="-1" strike="noStrike">
                <a:solidFill>
                  <a:srgbClr val="263238"/>
                </a:solidFill>
                <a:latin typeface="Poppins"/>
                <a:ea typeface="Poppins"/>
              </a:rPr>
              <a:t>DocumentRoot</a:t>
            </a:r>
            <a:r>
              <a:rPr b="0" lang="en" sz="1500" spc="-1" strike="noStrike">
                <a:solidFill>
                  <a:srgbClr val="263238"/>
                </a:solidFill>
                <a:latin typeface="Poppins"/>
                <a:ea typeface="Poppins"/>
              </a:rPr>
              <a:t> directive</a:t>
            </a:r>
            <a:endParaRPr b="0" lang="en-US" sz="1500" spc="-1" strike="noStrike">
              <a:latin typeface="Arial"/>
            </a:endParaRPr>
          </a:p>
          <a:p>
            <a:pPr marL="457200">
              <a:lnSpc>
                <a:spcPct val="150000"/>
              </a:lnSpc>
            </a:pPr>
            <a:r>
              <a:rPr b="0" lang="en" sz="1500" spc="-1" strike="noStrike">
                <a:solidFill>
                  <a:srgbClr val="263238"/>
                </a:solidFill>
                <a:latin typeface="Poppins"/>
                <a:ea typeface="Poppins"/>
              </a:rPr>
              <a:t>This is where your web documents (html files, images etc) should be</a:t>
            </a:r>
            <a:endParaRPr b="0" lang="en-US" sz="1500" spc="-1" strike="noStrike">
              <a:latin typeface="Arial"/>
            </a:endParaRPr>
          </a:p>
          <a:p>
            <a:pPr marL="457200">
              <a:lnSpc>
                <a:spcPct val="150000"/>
              </a:lnSpc>
            </a:pPr>
            <a:r>
              <a:rPr b="0" lang="en" sz="1500" spc="-1" strike="noStrike">
                <a:solidFill>
                  <a:srgbClr val="263238"/>
                </a:solidFill>
                <a:latin typeface="Poppins"/>
                <a:ea typeface="Poppins"/>
              </a:rPr>
              <a:t>located.</a:t>
            </a:r>
            <a:endParaRPr b="0" lang="en-US" sz="1500" spc="-1" strike="noStrike">
              <a:latin typeface="Arial"/>
            </a:endParaRPr>
          </a:p>
          <a:p>
            <a:pPr marL="457200" indent="-321840">
              <a:lnSpc>
                <a:spcPct val="150000"/>
              </a:lnSpc>
              <a:buClr>
                <a:srgbClr val="de4c36"/>
              </a:buClr>
              <a:buFont typeface="Poppins"/>
              <a:buChar char="●"/>
            </a:pPr>
            <a:r>
              <a:rPr b="1" lang="en" sz="1500" spc="-1" strike="noStrike">
                <a:solidFill>
                  <a:srgbClr val="263238"/>
                </a:solidFill>
                <a:latin typeface="Poppins"/>
                <a:ea typeface="Poppins"/>
              </a:rPr>
              <a:t>Listen</a:t>
            </a:r>
            <a:r>
              <a:rPr b="0" lang="en" sz="1500" spc="-1" strike="noStrike">
                <a:solidFill>
                  <a:srgbClr val="263238"/>
                </a:solidFill>
                <a:latin typeface="Poppins"/>
                <a:ea typeface="Poppins"/>
              </a:rPr>
              <a:t> directive</a:t>
            </a:r>
            <a:endParaRPr b="0" lang="en-US" sz="1500" spc="-1" strike="noStrike">
              <a:latin typeface="Arial"/>
            </a:endParaRPr>
          </a:p>
          <a:p>
            <a:pPr marL="457200">
              <a:lnSpc>
                <a:spcPct val="150000"/>
              </a:lnSpc>
            </a:pPr>
            <a:r>
              <a:rPr b="0" lang="en" sz="1500" spc="-1" strike="noStrike">
                <a:solidFill>
                  <a:srgbClr val="263238"/>
                </a:solidFill>
                <a:latin typeface="Poppins"/>
                <a:ea typeface="Poppins"/>
              </a:rPr>
              <a:t>The Listen directive instructs Apache httpd to listen to only specific IP</a:t>
            </a:r>
            <a:endParaRPr b="0" lang="en-US" sz="1500" spc="-1" strike="noStrike">
              <a:latin typeface="Arial"/>
            </a:endParaRPr>
          </a:p>
          <a:p>
            <a:pPr marL="457200">
              <a:lnSpc>
                <a:spcPct val="150000"/>
              </a:lnSpc>
            </a:pPr>
            <a:r>
              <a:rPr b="0" lang="en" sz="1500" spc="-1" strike="noStrike">
                <a:solidFill>
                  <a:srgbClr val="263238"/>
                </a:solidFill>
                <a:latin typeface="Poppins"/>
                <a:ea typeface="Poppins"/>
              </a:rPr>
              <a:t>addresses or ports</a:t>
            </a:r>
            <a:endParaRPr b="0" lang="en-US" sz="1500" spc="-1" strike="noStrike">
              <a:latin typeface="Arial"/>
            </a:endParaRPr>
          </a:p>
          <a:p>
            <a:pPr marL="457200">
              <a:lnSpc>
                <a:spcPct val="150000"/>
              </a:lnSpc>
            </a:pP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508760" y="2097720"/>
            <a:ext cx="3318480" cy="270360"/>
          </a:xfrm>
          <a:prstGeom prst="roundRect">
            <a:avLst>
              <a:gd name="adj" fmla="val 50000"/>
            </a:avLst>
          </a:prstGeom>
          <a:solidFill>
            <a:srgbClr val="de4c36">
              <a:alpha val="51000"/>
            </a:srgbClr>
          </a:solidFill>
          <a:ln>
            <a:noFill/>
          </a:ln>
        </p:spPr>
        <p:style>
          <a:lnRef idx="0"/>
          <a:fillRef idx="0"/>
          <a:effectRef idx="0"/>
          <a:fontRef idx="minor"/>
        </p:style>
      </p:sp>
      <p:sp>
        <p:nvSpPr>
          <p:cNvPr id="96" name="CustomShape 2"/>
          <p:cNvSpPr/>
          <p:nvPr/>
        </p:nvSpPr>
        <p:spPr>
          <a:xfrm>
            <a:off x="1452600" y="1643040"/>
            <a:ext cx="4189320" cy="7228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4000" spc="-1" strike="noStrike">
                <a:solidFill>
                  <a:srgbClr val="263238"/>
                </a:solidFill>
                <a:latin typeface="Poppins Black"/>
                <a:ea typeface="Poppins Black"/>
              </a:rPr>
              <a:t>Web Server Fundamentals</a:t>
            </a:r>
            <a:br/>
            <a:br/>
            <a:endParaRPr b="0" lang="en-US" sz="4000" spc="-1" strike="noStrike">
              <a:latin typeface="Arial"/>
            </a:endParaRPr>
          </a:p>
        </p:txBody>
      </p:sp>
      <p:grpSp>
        <p:nvGrpSpPr>
          <p:cNvPr id="97" name="Group 3"/>
          <p:cNvGrpSpPr/>
          <p:nvPr/>
        </p:nvGrpSpPr>
        <p:grpSpPr>
          <a:xfrm>
            <a:off x="5500800" y="433800"/>
            <a:ext cx="3202920" cy="3141000"/>
            <a:chOff x="5500800" y="433800"/>
            <a:chExt cx="3202920" cy="3141000"/>
          </a:xfrm>
        </p:grpSpPr>
        <p:sp>
          <p:nvSpPr>
            <p:cNvPr id="98" name="CustomShape 4"/>
            <p:cNvSpPr/>
            <p:nvPr/>
          </p:nvSpPr>
          <p:spPr>
            <a:xfrm>
              <a:off x="5562720" y="433800"/>
              <a:ext cx="3141000" cy="3141000"/>
            </a:xfrm>
            <a:prstGeom prst="ellipse">
              <a:avLst/>
            </a:prstGeom>
            <a:solidFill>
              <a:srgbClr val="ffffff"/>
            </a:solidFill>
            <a:ln>
              <a:noFill/>
            </a:ln>
          </p:spPr>
          <p:style>
            <a:lnRef idx="0"/>
            <a:fillRef idx="0"/>
            <a:effectRef idx="0"/>
            <a:fontRef idx="minor"/>
          </p:style>
        </p:sp>
        <p:grpSp>
          <p:nvGrpSpPr>
            <p:cNvPr id="99" name="Group 5"/>
            <p:cNvGrpSpPr/>
            <p:nvPr/>
          </p:nvGrpSpPr>
          <p:grpSpPr>
            <a:xfrm>
              <a:off x="5500800" y="540000"/>
              <a:ext cx="2921040" cy="2852640"/>
              <a:chOff x="5500800" y="540000"/>
              <a:chExt cx="2921040" cy="2852640"/>
            </a:xfrm>
          </p:grpSpPr>
          <p:sp>
            <p:nvSpPr>
              <p:cNvPr id="100" name="CustomShape 6"/>
              <p:cNvSpPr/>
              <p:nvPr/>
            </p:nvSpPr>
            <p:spPr>
              <a:xfrm>
                <a:off x="7018560" y="3226320"/>
                <a:ext cx="281520" cy="100800"/>
              </a:xfrm>
              <a:custGeom>
                <a:avLst/>
                <a:gdLst/>
                <a:ahLst/>
                <a:rect l="l" t="t" r="r" b="b"/>
                <a:pathLst>
                  <a:path w="6072" h="2203">
                    <a:moveTo>
                      <a:pt x="5938" y="1"/>
                    </a:moveTo>
                    <a:lnTo>
                      <a:pt x="1" y="1802"/>
                    </a:lnTo>
                    <a:lnTo>
                      <a:pt x="134" y="2202"/>
                    </a:lnTo>
                    <a:lnTo>
                      <a:pt x="6072" y="401"/>
                    </a:lnTo>
                    <a:lnTo>
                      <a:pt x="5938" y="1"/>
                    </a:lnTo>
                    <a:close/>
                  </a:path>
                </a:pathLst>
              </a:custGeom>
              <a:solidFill>
                <a:srgbClr val="de4c36"/>
              </a:solidFill>
              <a:ln>
                <a:noFill/>
              </a:ln>
            </p:spPr>
            <p:style>
              <a:lnRef idx="0"/>
              <a:fillRef idx="0"/>
              <a:effectRef idx="0"/>
              <a:fontRef idx="minor"/>
            </p:style>
          </p:sp>
          <p:sp>
            <p:nvSpPr>
              <p:cNvPr id="101" name="CustomShape 7"/>
              <p:cNvSpPr/>
              <p:nvPr/>
            </p:nvSpPr>
            <p:spPr>
              <a:xfrm>
                <a:off x="7376760" y="3157920"/>
                <a:ext cx="150480" cy="61560"/>
              </a:xfrm>
              <a:custGeom>
                <a:avLst/>
                <a:gdLst/>
                <a:ahLst/>
                <a:rect l="l" t="t" r="r" b="b"/>
                <a:pathLst>
                  <a:path w="3270" h="1368">
                    <a:moveTo>
                      <a:pt x="3170" y="0"/>
                    </a:moveTo>
                    <a:lnTo>
                      <a:pt x="1" y="967"/>
                    </a:lnTo>
                    <a:lnTo>
                      <a:pt x="101" y="1368"/>
                    </a:lnTo>
                    <a:lnTo>
                      <a:pt x="3270" y="400"/>
                    </a:lnTo>
                    <a:lnTo>
                      <a:pt x="3170" y="0"/>
                    </a:lnTo>
                    <a:close/>
                  </a:path>
                </a:pathLst>
              </a:custGeom>
              <a:solidFill>
                <a:srgbClr val="de4c36"/>
              </a:solidFill>
              <a:ln>
                <a:noFill/>
              </a:ln>
            </p:spPr>
            <p:style>
              <a:lnRef idx="0"/>
              <a:fillRef idx="0"/>
              <a:effectRef idx="0"/>
              <a:fontRef idx="minor"/>
            </p:style>
          </p:sp>
          <p:sp>
            <p:nvSpPr>
              <p:cNvPr id="102" name="CustomShape 8"/>
              <p:cNvSpPr/>
              <p:nvPr/>
            </p:nvSpPr>
            <p:spPr>
              <a:xfrm>
                <a:off x="6152400" y="1816200"/>
                <a:ext cx="1746000" cy="1576440"/>
              </a:xfrm>
              <a:custGeom>
                <a:avLst/>
                <a:gdLst/>
                <a:ahLst/>
                <a:rect l="l" t="t" r="r" b="b"/>
                <a:pathLst>
                  <a:path w="37427" h="33792">
                    <a:moveTo>
                      <a:pt x="29922" y="1"/>
                    </a:moveTo>
                    <a:lnTo>
                      <a:pt x="0" y="9107"/>
                    </a:lnTo>
                    <a:lnTo>
                      <a:pt x="7506" y="33791"/>
                    </a:lnTo>
                    <a:lnTo>
                      <a:pt x="37427" y="24652"/>
                    </a:lnTo>
                    <a:lnTo>
                      <a:pt x="29922" y="1"/>
                    </a:lnTo>
                    <a:close/>
                  </a:path>
                </a:pathLst>
              </a:custGeom>
              <a:solidFill>
                <a:srgbClr val="de4c36">
                  <a:alpha val="51000"/>
                </a:srgbClr>
              </a:solidFill>
              <a:ln>
                <a:noFill/>
              </a:ln>
            </p:spPr>
            <p:style>
              <a:lnRef idx="0"/>
              <a:fillRef idx="0"/>
              <a:effectRef idx="0"/>
              <a:fontRef idx="minor"/>
            </p:style>
          </p:sp>
          <p:sp>
            <p:nvSpPr>
              <p:cNvPr id="103" name="CustomShape 9"/>
              <p:cNvSpPr/>
              <p:nvPr/>
            </p:nvSpPr>
            <p:spPr>
              <a:xfrm>
                <a:off x="7549920" y="1657440"/>
                <a:ext cx="871920" cy="1309680"/>
              </a:xfrm>
              <a:custGeom>
                <a:avLst/>
                <a:gdLst/>
                <a:ahLst/>
                <a:rect l="l" t="t" r="r" b="b"/>
                <a:pathLst>
                  <a:path w="18714" h="28087">
                    <a:moveTo>
                      <a:pt x="11175" y="0"/>
                    </a:moveTo>
                    <a:lnTo>
                      <a:pt x="1" y="3403"/>
                    </a:lnTo>
                    <a:lnTo>
                      <a:pt x="7506" y="28087"/>
                    </a:lnTo>
                    <a:lnTo>
                      <a:pt x="18714" y="24651"/>
                    </a:lnTo>
                    <a:lnTo>
                      <a:pt x="11175" y="0"/>
                    </a:lnTo>
                    <a:close/>
                  </a:path>
                </a:pathLst>
              </a:custGeom>
              <a:solidFill>
                <a:srgbClr val="80ed99"/>
              </a:solidFill>
              <a:ln>
                <a:noFill/>
              </a:ln>
            </p:spPr>
            <p:style>
              <a:lnRef idx="0"/>
              <a:fillRef idx="0"/>
              <a:effectRef idx="0"/>
              <a:fontRef idx="minor"/>
            </p:style>
          </p:sp>
          <p:sp>
            <p:nvSpPr>
              <p:cNvPr id="104" name="CustomShape 10"/>
              <p:cNvSpPr/>
              <p:nvPr/>
            </p:nvSpPr>
            <p:spPr>
              <a:xfrm>
                <a:off x="7549920" y="1657440"/>
                <a:ext cx="871920" cy="1309680"/>
              </a:xfrm>
              <a:custGeom>
                <a:avLst/>
                <a:gdLst/>
                <a:ahLst/>
                <a:rect l="l" t="t" r="r" b="b"/>
                <a:pathLst>
                  <a:path w="18714" h="28087">
                    <a:moveTo>
                      <a:pt x="11175" y="0"/>
                    </a:moveTo>
                    <a:lnTo>
                      <a:pt x="1" y="3403"/>
                    </a:lnTo>
                    <a:lnTo>
                      <a:pt x="7506" y="28087"/>
                    </a:lnTo>
                    <a:lnTo>
                      <a:pt x="18714" y="24651"/>
                    </a:lnTo>
                    <a:lnTo>
                      <a:pt x="11175" y="0"/>
                    </a:lnTo>
                    <a:close/>
                  </a:path>
                </a:pathLst>
              </a:custGeom>
              <a:solidFill>
                <a:srgbClr val="de4c36"/>
              </a:solidFill>
              <a:ln>
                <a:noFill/>
              </a:ln>
            </p:spPr>
            <p:style>
              <a:lnRef idx="0"/>
              <a:fillRef idx="0"/>
              <a:effectRef idx="0"/>
              <a:fontRef idx="minor"/>
            </p:style>
          </p:sp>
          <p:sp>
            <p:nvSpPr>
              <p:cNvPr id="105" name="CustomShape 11"/>
              <p:cNvSpPr/>
              <p:nvPr/>
            </p:nvSpPr>
            <p:spPr>
              <a:xfrm>
                <a:off x="7395480" y="2279160"/>
                <a:ext cx="752040" cy="555840"/>
              </a:xfrm>
              <a:custGeom>
                <a:avLst/>
                <a:gdLst/>
                <a:ahLst/>
                <a:rect l="l" t="t" r="r" b="b"/>
                <a:pathLst>
                  <a:path w="16146" h="11943">
                    <a:moveTo>
                      <a:pt x="13810" y="1"/>
                    </a:moveTo>
                    <a:lnTo>
                      <a:pt x="0" y="4170"/>
                    </a:lnTo>
                    <a:lnTo>
                      <a:pt x="2335" y="11943"/>
                    </a:lnTo>
                    <a:lnTo>
                      <a:pt x="16145" y="7773"/>
                    </a:lnTo>
                    <a:lnTo>
                      <a:pt x="13810" y="1"/>
                    </a:lnTo>
                    <a:close/>
                  </a:path>
                </a:pathLst>
              </a:custGeom>
              <a:solidFill>
                <a:srgbClr val="1a2327">
                  <a:alpha val="13000"/>
                </a:srgbClr>
              </a:solidFill>
              <a:ln>
                <a:noFill/>
              </a:ln>
            </p:spPr>
            <p:style>
              <a:lnRef idx="0"/>
              <a:fillRef idx="0"/>
              <a:effectRef idx="0"/>
              <a:fontRef idx="minor"/>
            </p:style>
          </p:sp>
          <p:sp>
            <p:nvSpPr>
              <p:cNvPr id="106" name="CustomShape 12"/>
              <p:cNvSpPr/>
              <p:nvPr/>
            </p:nvSpPr>
            <p:spPr>
              <a:xfrm>
                <a:off x="6354720" y="2275920"/>
                <a:ext cx="314280" cy="314280"/>
              </a:xfrm>
              <a:custGeom>
                <a:avLst/>
                <a:gdLst/>
                <a:ahLst/>
                <a:rect l="l" t="t" r="r" b="b"/>
                <a:pathLst>
                  <a:path w="6773" h="6773">
                    <a:moveTo>
                      <a:pt x="5204" y="1"/>
                    </a:moveTo>
                    <a:lnTo>
                      <a:pt x="1" y="1602"/>
                    </a:lnTo>
                    <a:lnTo>
                      <a:pt x="1602" y="6772"/>
                    </a:lnTo>
                    <a:lnTo>
                      <a:pt x="6772" y="5205"/>
                    </a:lnTo>
                    <a:lnTo>
                      <a:pt x="5204" y="1"/>
                    </a:lnTo>
                    <a:close/>
                  </a:path>
                </a:pathLst>
              </a:custGeom>
              <a:solidFill>
                <a:srgbClr val="1a2327">
                  <a:alpha val="13000"/>
                </a:srgbClr>
              </a:solidFill>
              <a:ln>
                <a:noFill/>
              </a:ln>
            </p:spPr>
            <p:style>
              <a:lnRef idx="0"/>
              <a:fillRef idx="0"/>
              <a:effectRef idx="0"/>
              <a:fontRef idx="minor"/>
            </p:style>
          </p:sp>
          <p:sp>
            <p:nvSpPr>
              <p:cNvPr id="107" name="CustomShape 13"/>
              <p:cNvSpPr/>
              <p:nvPr/>
            </p:nvSpPr>
            <p:spPr>
              <a:xfrm>
                <a:off x="6652440" y="2185560"/>
                <a:ext cx="312840" cy="314280"/>
              </a:xfrm>
              <a:custGeom>
                <a:avLst/>
                <a:gdLst/>
                <a:ahLst/>
                <a:rect l="l" t="t" r="r" b="b"/>
                <a:pathLst>
                  <a:path w="6740" h="6772">
                    <a:moveTo>
                      <a:pt x="5171" y="0"/>
                    </a:moveTo>
                    <a:lnTo>
                      <a:pt x="1" y="1601"/>
                    </a:lnTo>
                    <a:lnTo>
                      <a:pt x="1569" y="6772"/>
                    </a:lnTo>
                    <a:lnTo>
                      <a:pt x="6739" y="5204"/>
                    </a:lnTo>
                    <a:lnTo>
                      <a:pt x="5171" y="0"/>
                    </a:lnTo>
                    <a:close/>
                  </a:path>
                </a:pathLst>
              </a:custGeom>
              <a:solidFill>
                <a:srgbClr val="1a2327">
                  <a:alpha val="13000"/>
                </a:srgbClr>
              </a:solidFill>
              <a:ln>
                <a:noFill/>
              </a:ln>
            </p:spPr>
            <p:style>
              <a:lnRef idx="0"/>
              <a:fillRef idx="0"/>
              <a:effectRef idx="0"/>
              <a:fontRef idx="minor"/>
            </p:style>
          </p:sp>
          <p:sp>
            <p:nvSpPr>
              <p:cNvPr id="108" name="CustomShape 14"/>
              <p:cNvSpPr/>
              <p:nvPr/>
            </p:nvSpPr>
            <p:spPr>
              <a:xfrm>
                <a:off x="6644520" y="612720"/>
                <a:ext cx="429480" cy="631440"/>
              </a:xfrm>
              <a:custGeom>
                <a:avLst/>
                <a:gdLst/>
                <a:ahLst/>
                <a:rect l="l" t="t" r="r" b="b"/>
                <a:pathLst>
                  <a:path w="9241" h="13566">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rgbClr val="de4c36">
                  <a:alpha val="51000"/>
                </a:srgbClr>
              </a:solidFill>
              <a:ln>
                <a:noFill/>
              </a:ln>
            </p:spPr>
            <p:style>
              <a:lnRef idx="0"/>
              <a:fillRef idx="0"/>
              <a:effectRef idx="0"/>
              <a:fontRef idx="minor"/>
            </p:style>
          </p:sp>
          <p:sp>
            <p:nvSpPr>
              <p:cNvPr id="109" name="CustomShape 15"/>
              <p:cNvSpPr/>
              <p:nvPr/>
            </p:nvSpPr>
            <p:spPr>
              <a:xfrm>
                <a:off x="6734880" y="806400"/>
                <a:ext cx="272520" cy="228960"/>
              </a:xfrm>
              <a:custGeom>
                <a:avLst/>
                <a:gdLst/>
                <a:ahLst/>
                <a:rect l="l" t="t" r="r" b="b"/>
                <a:pathLst>
                  <a:path w="5884" h="4946">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rgbClr val="de4c36"/>
              </a:solidFill>
              <a:ln>
                <a:noFill/>
              </a:ln>
            </p:spPr>
            <p:style>
              <a:lnRef idx="0"/>
              <a:fillRef idx="0"/>
              <a:effectRef idx="0"/>
              <a:fontRef idx="minor"/>
            </p:style>
          </p:sp>
          <p:sp>
            <p:nvSpPr>
              <p:cNvPr id="110" name="CustomShape 16"/>
              <p:cNvSpPr/>
              <p:nvPr/>
            </p:nvSpPr>
            <p:spPr>
              <a:xfrm>
                <a:off x="6778440" y="847440"/>
                <a:ext cx="176040" cy="148680"/>
              </a:xfrm>
              <a:custGeom>
                <a:avLst/>
                <a:gdLst/>
                <a:ahLst/>
                <a:rect l="l" t="t" r="r" b="b"/>
                <a:pathLst>
                  <a:path w="3815" h="3230">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style>
              <a:lnRef idx="0"/>
              <a:fillRef idx="0"/>
              <a:effectRef idx="0"/>
              <a:fontRef idx="minor"/>
            </p:style>
          </p:sp>
          <p:sp>
            <p:nvSpPr>
              <p:cNvPr id="111" name="CustomShape 17"/>
              <p:cNvSpPr/>
              <p:nvPr/>
            </p:nvSpPr>
            <p:spPr>
              <a:xfrm>
                <a:off x="6855480" y="870840"/>
                <a:ext cx="48240" cy="43920"/>
              </a:xfrm>
              <a:custGeom>
                <a:avLst/>
                <a:gdLst/>
                <a:ahLst/>
                <a:rect l="l" t="t" r="r" b="b"/>
                <a:pathLst>
                  <a:path w="1080" h="99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style>
              <a:lnRef idx="0"/>
              <a:fillRef idx="0"/>
              <a:effectRef idx="0"/>
              <a:fontRef idx="minor"/>
            </p:style>
          </p:sp>
          <p:sp>
            <p:nvSpPr>
              <p:cNvPr id="112" name="CustomShape 18"/>
              <p:cNvSpPr/>
              <p:nvPr/>
            </p:nvSpPr>
            <p:spPr>
              <a:xfrm>
                <a:off x="6819840" y="947520"/>
                <a:ext cx="23760" cy="20880"/>
              </a:xfrm>
              <a:custGeom>
                <a:avLst/>
                <a:gdLst/>
                <a:ahLst/>
                <a:rect l="l" t="t" r="r" b="b"/>
                <a:pathLst>
                  <a:path w="553" h="494">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style>
              <a:lnRef idx="0"/>
              <a:fillRef idx="0"/>
              <a:effectRef idx="0"/>
              <a:fontRef idx="minor"/>
            </p:style>
          </p:sp>
          <p:sp>
            <p:nvSpPr>
              <p:cNvPr id="113" name="CustomShape 19"/>
              <p:cNvSpPr/>
              <p:nvPr/>
            </p:nvSpPr>
            <p:spPr>
              <a:xfrm>
                <a:off x="7351920" y="784800"/>
                <a:ext cx="429480" cy="117720"/>
              </a:xfrm>
              <a:custGeom>
                <a:avLst/>
                <a:gdLst/>
                <a:ahLst/>
                <a:rect l="l" t="t" r="r" b="b"/>
                <a:pathLst>
                  <a:path w="10808" h="2569">
                    <a:moveTo>
                      <a:pt x="10574" y="0"/>
                    </a:moveTo>
                    <a:lnTo>
                      <a:pt x="0" y="1034"/>
                    </a:lnTo>
                    <a:lnTo>
                      <a:pt x="267" y="2569"/>
                    </a:lnTo>
                    <a:lnTo>
                      <a:pt x="10808" y="1401"/>
                    </a:lnTo>
                    <a:lnTo>
                      <a:pt x="10574" y="0"/>
                    </a:lnTo>
                    <a:close/>
                  </a:path>
                </a:pathLst>
              </a:custGeom>
              <a:solidFill>
                <a:schemeClr val="dk1"/>
              </a:solidFill>
              <a:ln>
                <a:noFill/>
              </a:ln>
            </p:spPr>
            <p:style>
              <a:lnRef idx="0"/>
              <a:fillRef idx="0"/>
              <a:effectRef idx="0"/>
              <a:fontRef idx="minor"/>
            </p:style>
          </p:sp>
          <p:sp>
            <p:nvSpPr>
              <p:cNvPr id="114" name="CustomShape 20"/>
              <p:cNvSpPr/>
              <p:nvPr/>
            </p:nvSpPr>
            <p:spPr>
              <a:xfrm>
                <a:off x="7754040" y="671760"/>
                <a:ext cx="195840" cy="286560"/>
              </a:xfrm>
              <a:custGeom>
                <a:avLst/>
                <a:gdLst/>
                <a:ahLst/>
                <a:rect l="l" t="t" r="r" b="b"/>
                <a:pathLst>
                  <a:path w="4237" h="6182">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rgbClr val="de4c36">
                  <a:alpha val="51000"/>
                </a:srgbClr>
              </a:solidFill>
              <a:ln>
                <a:noFill/>
              </a:ln>
            </p:spPr>
            <p:style>
              <a:lnRef idx="0"/>
              <a:fillRef idx="0"/>
              <a:effectRef idx="0"/>
              <a:fontRef idx="minor"/>
            </p:style>
          </p:sp>
          <p:sp>
            <p:nvSpPr>
              <p:cNvPr id="115" name="CustomShape 21"/>
              <p:cNvSpPr/>
              <p:nvPr/>
            </p:nvSpPr>
            <p:spPr>
              <a:xfrm>
                <a:off x="7017120" y="767520"/>
                <a:ext cx="389160" cy="239400"/>
              </a:xfrm>
              <a:custGeom>
                <a:avLst/>
                <a:gdLst/>
                <a:ahLst/>
                <a:rect l="l" t="t" r="r" b="b"/>
                <a:pathLst>
                  <a:path w="8374" h="5171">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rgbClr val="de4c36"/>
              </a:solidFill>
              <a:ln>
                <a:noFill/>
              </a:ln>
            </p:spPr>
            <p:style>
              <a:lnRef idx="0"/>
              <a:fillRef idx="0"/>
              <a:effectRef idx="0"/>
              <a:fontRef idx="minor"/>
            </p:style>
          </p:sp>
          <p:sp>
            <p:nvSpPr>
              <p:cNvPr id="116" name="CustomShape 22"/>
              <p:cNvSpPr/>
              <p:nvPr/>
            </p:nvSpPr>
            <p:spPr>
              <a:xfrm>
                <a:off x="7788240" y="585000"/>
                <a:ext cx="69840" cy="59400"/>
              </a:xfrm>
              <a:custGeom>
                <a:avLst/>
                <a:gdLst/>
                <a:ahLst/>
                <a:rect l="l" t="t" r="r" b="b"/>
                <a:pathLst>
                  <a:path w="1545" h="1315">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rgbClr val="de4c36">
                  <a:alpha val="51000"/>
                </a:srgbClr>
              </a:solidFill>
              <a:ln>
                <a:noFill/>
              </a:ln>
            </p:spPr>
            <p:style>
              <a:lnRef idx="0"/>
              <a:fillRef idx="0"/>
              <a:effectRef idx="0"/>
              <a:fontRef idx="minor"/>
            </p:style>
          </p:sp>
          <p:sp>
            <p:nvSpPr>
              <p:cNvPr id="117" name="CustomShape 23"/>
              <p:cNvSpPr/>
              <p:nvPr/>
            </p:nvSpPr>
            <p:spPr>
              <a:xfrm>
                <a:off x="7873920" y="540000"/>
                <a:ext cx="293760" cy="83880"/>
              </a:xfrm>
              <a:custGeom>
                <a:avLst/>
                <a:gdLst/>
                <a:ahLst/>
                <a:rect l="l" t="t" r="r" b="b"/>
                <a:pathLst>
                  <a:path w="6339" h="1844">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rgbClr val="de4c36">
                  <a:alpha val="51000"/>
                </a:srgbClr>
              </a:solidFill>
              <a:ln>
                <a:noFill/>
              </a:ln>
            </p:spPr>
            <p:style>
              <a:lnRef idx="0"/>
              <a:fillRef idx="0"/>
              <a:effectRef idx="0"/>
              <a:fontRef idx="minor"/>
            </p:style>
          </p:sp>
          <p:sp>
            <p:nvSpPr>
              <p:cNvPr id="118" name="CustomShape 24"/>
              <p:cNvSpPr/>
              <p:nvPr/>
            </p:nvSpPr>
            <p:spPr>
              <a:xfrm>
                <a:off x="7471800" y="605160"/>
                <a:ext cx="293760" cy="84240"/>
              </a:xfrm>
              <a:custGeom>
                <a:avLst/>
                <a:gdLst/>
                <a:ahLst/>
                <a:rect l="l" t="t" r="r" b="b"/>
                <a:pathLst>
                  <a:path w="6339" h="1852">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rgbClr val="de4c36">
                  <a:alpha val="51000"/>
                </a:srgbClr>
              </a:solidFill>
              <a:ln>
                <a:noFill/>
              </a:ln>
            </p:spPr>
            <p:style>
              <a:lnRef idx="0"/>
              <a:fillRef idx="0"/>
              <a:effectRef idx="0"/>
              <a:fontRef idx="minor"/>
            </p:style>
          </p:sp>
          <p:sp>
            <p:nvSpPr>
              <p:cNvPr id="119" name="CustomShape 25"/>
              <p:cNvSpPr/>
              <p:nvPr/>
            </p:nvSpPr>
            <p:spPr>
              <a:xfrm>
                <a:off x="5941800" y="990360"/>
                <a:ext cx="429480" cy="170640"/>
              </a:xfrm>
              <a:custGeom>
                <a:avLst/>
                <a:gdLst/>
                <a:ahLst/>
                <a:rect l="l" t="t" r="r" b="b"/>
                <a:pathLst>
                  <a:path w="10608" h="3703">
                    <a:moveTo>
                      <a:pt x="10374" y="0"/>
                    </a:moveTo>
                    <a:lnTo>
                      <a:pt x="0" y="2302"/>
                    </a:lnTo>
                    <a:lnTo>
                      <a:pt x="234" y="3703"/>
                    </a:lnTo>
                    <a:lnTo>
                      <a:pt x="10608" y="1568"/>
                    </a:lnTo>
                    <a:lnTo>
                      <a:pt x="10374" y="0"/>
                    </a:lnTo>
                    <a:close/>
                  </a:path>
                </a:pathLst>
              </a:custGeom>
              <a:solidFill>
                <a:schemeClr val="dk1"/>
              </a:solidFill>
              <a:ln>
                <a:noFill/>
              </a:ln>
            </p:spPr>
            <p:style>
              <a:lnRef idx="0"/>
              <a:fillRef idx="0"/>
              <a:effectRef idx="0"/>
              <a:fontRef idx="minor"/>
            </p:style>
          </p:sp>
          <p:sp>
            <p:nvSpPr>
              <p:cNvPr id="120" name="CustomShape 26"/>
              <p:cNvSpPr/>
              <p:nvPr/>
            </p:nvSpPr>
            <p:spPr>
              <a:xfrm>
                <a:off x="5783040" y="986040"/>
                <a:ext cx="194040" cy="288000"/>
              </a:xfrm>
              <a:custGeom>
                <a:avLst/>
                <a:gdLst/>
                <a:ahLst/>
                <a:rect l="l" t="t" r="r" b="b"/>
                <a:pathLst>
                  <a:path w="4204" h="6215">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rgbClr val="de4c36">
                  <a:alpha val="51000"/>
                </a:srgbClr>
              </a:solidFill>
              <a:ln>
                <a:noFill/>
              </a:ln>
            </p:spPr>
            <p:style>
              <a:lnRef idx="0"/>
              <a:fillRef idx="0"/>
              <a:effectRef idx="0"/>
              <a:fontRef idx="minor"/>
            </p:style>
          </p:sp>
          <p:sp>
            <p:nvSpPr>
              <p:cNvPr id="121" name="CustomShape 27"/>
              <p:cNvSpPr/>
              <p:nvPr/>
            </p:nvSpPr>
            <p:spPr>
              <a:xfrm>
                <a:off x="6320520" y="823680"/>
                <a:ext cx="376560" cy="291240"/>
              </a:xfrm>
              <a:custGeom>
                <a:avLst/>
                <a:gdLst/>
                <a:ahLst/>
                <a:rect l="l" t="t" r="r" b="b"/>
                <a:pathLst>
                  <a:path w="8107" h="6280">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rgbClr val="de4c36"/>
              </a:solidFill>
              <a:ln>
                <a:noFill/>
              </a:ln>
            </p:spPr>
            <p:style>
              <a:lnRef idx="0"/>
              <a:fillRef idx="0"/>
              <a:effectRef idx="0"/>
              <a:fontRef idx="minor"/>
            </p:style>
          </p:sp>
          <p:sp>
            <p:nvSpPr>
              <p:cNvPr id="122" name="CustomShape 28"/>
              <p:cNvSpPr/>
              <p:nvPr/>
            </p:nvSpPr>
            <p:spPr>
              <a:xfrm>
                <a:off x="5809320" y="898200"/>
                <a:ext cx="71640" cy="59760"/>
              </a:xfrm>
              <a:custGeom>
                <a:avLst/>
                <a:gdLst/>
                <a:ahLst/>
                <a:rect l="l" t="t" r="r" b="b"/>
                <a:pathLst>
                  <a:path w="1577" h="1327">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rgbClr val="de4c36">
                  <a:alpha val="51000"/>
                </a:srgbClr>
              </a:solidFill>
              <a:ln>
                <a:noFill/>
              </a:ln>
            </p:spPr>
            <p:style>
              <a:lnRef idx="0"/>
              <a:fillRef idx="0"/>
              <a:effectRef idx="0"/>
              <a:fontRef idx="minor"/>
            </p:style>
          </p:sp>
          <p:sp>
            <p:nvSpPr>
              <p:cNvPr id="123" name="CustomShape 29"/>
              <p:cNvSpPr/>
              <p:nvPr/>
            </p:nvSpPr>
            <p:spPr>
              <a:xfrm>
                <a:off x="5500800" y="918720"/>
                <a:ext cx="293760" cy="83880"/>
              </a:xfrm>
              <a:custGeom>
                <a:avLst/>
                <a:gdLst/>
                <a:ahLst/>
                <a:rect l="l" t="t" r="r" b="b"/>
                <a:pathLst>
                  <a:path w="6339" h="1844">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rgbClr val="de4c36">
                  <a:alpha val="51000"/>
                </a:srgbClr>
              </a:solidFill>
              <a:ln>
                <a:noFill/>
              </a:ln>
            </p:spPr>
            <p:style>
              <a:lnRef idx="0"/>
              <a:fillRef idx="0"/>
              <a:effectRef idx="0"/>
              <a:fontRef idx="minor"/>
            </p:style>
          </p:sp>
          <p:sp>
            <p:nvSpPr>
              <p:cNvPr id="124" name="CustomShape 30"/>
              <p:cNvSpPr/>
              <p:nvPr/>
            </p:nvSpPr>
            <p:spPr>
              <a:xfrm>
                <a:off x="5901480" y="854280"/>
                <a:ext cx="293760" cy="84240"/>
              </a:xfrm>
              <a:custGeom>
                <a:avLst/>
                <a:gdLst/>
                <a:ahLst/>
                <a:rect l="l" t="t" r="r" b="b"/>
                <a:pathLst>
                  <a:path w="6339" h="1852">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rgbClr val="de4c36">
                  <a:alpha val="51000"/>
                </a:srgbClr>
              </a:solidFill>
              <a:ln>
                <a:noFill/>
              </a:ln>
            </p:spPr>
            <p:style>
              <a:lnRef idx="0"/>
              <a:fillRef idx="0"/>
              <a:effectRef idx="0"/>
              <a:fontRef idx="minor"/>
            </p:style>
          </p:sp>
          <p:sp>
            <p:nvSpPr>
              <p:cNvPr id="125" name="CustomShape 31"/>
              <p:cNvSpPr/>
              <p:nvPr/>
            </p:nvSpPr>
            <p:spPr>
              <a:xfrm>
                <a:off x="6899400" y="1290240"/>
                <a:ext cx="1114200" cy="349200"/>
              </a:xfrm>
              <a:custGeom>
                <a:avLst/>
                <a:gdLst/>
                <a:ahLst/>
                <a:rect l="l" t="t" r="r" b="b"/>
                <a:pathLst>
                  <a:path w="23902" h="7526">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style>
              <a:lnRef idx="0"/>
              <a:fillRef idx="0"/>
              <a:effectRef idx="0"/>
              <a:fontRef idx="minor"/>
            </p:style>
          </p:sp>
          <p:sp>
            <p:nvSpPr>
              <p:cNvPr id="126" name="CustomShape 32"/>
              <p:cNvSpPr/>
              <p:nvPr/>
            </p:nvSpPr>
            <p:spPr>
              <a:xfrm>
                <a:off x="6893640" y="1287720"/>
                <a:ext cx="671040" cy="466920"/>
              </a:xfrm>
              <a:custGeom>
                <a:avLst/>
                <a:gdLst/>
                <a:ahLst/>
                <a:rect l="l" t="t" r="r" b="b"/>
                <a:pathLst>
                  <a:path w="14416" h="10045">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style>
              <a:lnRef idx="0"/>
              <a:fillRef idx="0"/>
              <a:effectRef idx="0"/>
              <a:fontRef idx="minor"/>
            </p:style>
          </p:sp>
          <p:sp>
            <p:nvSpPr>
              <p:cNvPr id="127" name="CustomShape 33"/>
              <p:cNvSpPr/>
              <p:nvPr/>
            </p:nvSpPr>
            <p:spPr>
              <a:xfrm>
                <a:off x="6152400" y="1288440"/>
                <a:ext cx="815040" cy="901080"/>
              </a:xfrm>
              <a:custGeom>
                <a:avLst/>
                <a:gdLst/>
                <a:ahLst/>
                <a:rect l="l" t="t" r="r" b="b"/>
                <a:pathLst>
                  <a:path w="17496" h="19338">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style>
              <a:lnRef idx="0"/>
              <a:fillRef idx="0"/>
              <a:effectRef idx="0"/>
              <a:fontRef idx="minor"/>
            </p:style>
          </p:sp>
        </p:grpSp>
      </p:gr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331"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Directives Contexts</a:t>
            </a:r>
            <a:endParaRPr b="0" lang="en-US" sz="3200" spc="-1" strike="noStrike">
              <a:latin typeface="Arial"/>
            </a:endParaRPr>
          </a:p>
        </p:txBody>
      </p:sp>
      <p:sp>
        <p:nvSpPr>
          <p:cNvPr id="332" name="CustomShape 3"/>
          <p:cNvSpPr/>
          <p:nvPr/>
        </p:nvSpPr>
        <p:spPr>
          <a:xfrm>
            <a:off x="540000" y="1543680"/>
            <a:ext cx="7808040" cy="3449520"/>
          </a:xfrm>
          <a:prstGeom prst="rect">
            <a:avLst/>
          </a:prstGeom>
          <a:noFill/>
          <a:ln>
            <a:noFill/>
          </a:ln>
        </p:spPr>
        <p:style>
          <a:lnRef idx="0"/>
          <a:fillRef idx="0"/>
          <a:effectRef idx="0"/>
          <a:fontRef idx="minor"/>
        </p:style>
        <p:txBody>
          <a:bodyPr lIns="90000" rIns="90000" tIns="91440" bIns="91440">
            <a:spAutoFit/>
          </a:bodyPr>
          <a:p>
            <a:pPr marL="457200" indent="-308880">
              <a:lnSpc>
                <a:spcPct val="150000"/>
              </a:lnSpc>
              <a:buClr>
                <a:srgbClr val="de4c36"/>
              </a:buClr>
              <a:buFont typeface="Poppins"/>
              <a:buChar char="●"/>
            </a:pPr>
            <a:r>
              <a:rPr b="1" lang="en" sz="1300" spc="-1" strike="noStrike">
                <a:solidFill>
                  <a:srgbClr val="263238"/>
                </a:solidFill>
                <a:latin typeface="Poppins"/>
                <a:ea typeface="Poppins"/>
              </a:rPr>
              <a:t>Server config: </a:t>
            </a:r>
            <a:r>
              <a:rPr b="0" lang="en" sz="1300" spc="-1" strike="noStrike">
                <a:solidFill>
                  <a:srgbClr val="263238"/>
                </a:solidFill>
                <a:latin typeface="Poppins"/>
                <a:ea typeface="Poppins"/>
              </a:rPr>
              <a:t>This means that the directive may be used in the server configuration files (e.g., httpd.conf), but not within any &lt;VirtualHost&gt; or &lt;Directory&gt; containers. It is not allowed in .htaccess files at all.</a:t>
            </a:r>
            <a:endParaRPr b="0" lang="en-US" sz="1300" spc="-1" strike="noStrike">
              <a:latin typeface="Arial"/>
            </a:endParaRPr>
          </a:p>
          <a:p>
            <a:pPr marL="457200" indent="-308880">
              <a:lnSpc>
                <a:spcPct val="150000"/>
              </a:lnSpc>
              <a:buClr>
                <a:srgbClr val="de4c36"/>
              </a:buClr>
              <a:buFont typeface="Poppins"/>
              <a:buChar char="●"/>
            </a:pPr>
            <a:r>
              <a:rPr b="1" lang="en" sz="1300" spc="-1" strike="noStrike">
                <a:solidFill>
                  <a:srgbClr val="263238"/>
                </a:solidFill>
                <a:latin typeface="Poppins"/>
                <a:ea typeface="Poppins"/>
              </a:rPr>
              <a:t>Virtual host : </a:t>
            </a:r>
            <a:r>
              <a:rPr b="0" lang="en" sz="1300" spc="-1" strike="noStrike">
                <a:solidFill>
                  <a:srgbClr val="263238"/>
                </a:solidFill>
                <a:latin typeface="Poppins"/>
                <a:ea typeface="Poppins"/>
              </a:rPr>
              <a:t>This context means that the directive may appear inside &lt;VirtualHost&gt; containers in the server configuration files. Directory :A directive marked as being valid in this context may be used inside &lt;Directory&gt;, &lt;Location&gt;, &lt;Files&gt;, and &lt;Proxy&gt; containers in the server configuration files, subject to the restrictions outlined in Configuration Sections.</a:t>
            </a:r>
            <a:endParaRPr b="0" lang="en-US" sz="1300" spc="-1" strike="noStrike">
              <a:latin typeface="Arial"/>
            </a:endParaRPr>
          </a:p>
          <a:p>
            <a:pPr marL="457200" indent="-308880">
              <a:lnSpc>
                <a:spcPct val="150000"/>
              </a:lnSpc>
              <a:buClr>
                <a:srgbClr val="de4c36"/>
              </a:buClr>
              <a:buFont typeface="Poppins"/>
              <a:buChar char="●"/>
            </a:pPr>
            <a:r>
              <a:rPr b="1" lang="en" sz="1300" spc="-1" strike="noStrike">
                <a:solidFill>
                  <a:srgbClr val="263238"/>
                </a:solidFill>
                <a:latin typeface="Poppins"/>
                <a:ea typeface="Poppins"/>
              </a:rPr>
              <a:t>.htaccess: </a:t>
            </a:r>
            <a:r>
              <a:rPr b="0" lang="en" sz="1300" spc="-1" strike="noStrike">
                <a:solidFill>
                  <a:srgbClr val="263238"/>
                </a:solidFill>
                <a:latin typeface="Poppins"/>
                <a:ea typeface="Poppins"/>
              </a:rPr>
              <a:t>If a directive is valid in this context, it means that it can appear inside per-directory .htaccess files. It may not be processed, though depending upon the overrides currently active.</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334"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AllowOverride Directive</a:t>
            </a:r>
            <a:endParaRPr b="0" lang="en-US" sz="3200" spc="-1" strike="noStrike">
              <a:latin typeface="Arial"/>
            </a:endParaRPr>
          </a:p>
        </p:txBody>
      </p:sp>
      <p:sp>
        <p:nvSpPr>
          <p:cNvPr id="335" name="CustomShape 3"/>
          <p:cNvSpPr/>
          <p:nvPr/>
        </p:nvSpPr>
        <p:spPr>
          <a:xfrm>
            <a:off x="628560" y="1910520"/>
            <a:ext cx="7521480" cy="413280"/>
          </a:xfrm>
          <a:prstGeom prst="rect">
            <a:avLst/>
          </a:prstGeom>
          <a:noFill/>
          <a:ln>
            <a:noFill/>
          </a:ln>
        </p:spPr>
        <p:style>
          <a:lnRef idx="0"/>
          <a:fillRef idx="0"/>
          <a:effectRef idx="0"/>
          <a:fontRef idx="minor"/>
        </p:style>
      </p:sp>
      <p:pic>
        <p:nvPicPr>
          <p:cNvPr id="336" name="Google Shape;586;p66" descr=""/>
          <p:cNvPicPr/>
          <p:nvPr/>
        </p:nvPicPr>
        <p:blipFill>
          <a:blip r:embed="rId1"/>
          <a:stretch/>
        </p:blipFill>
        <p:spPr>
          <a:xfrm>
            <a:off x="776880" y="1742760"/>
            <a:ext cx="7027200" cy="1378800"/>
          </a:xfrm>
          <a:prstGeom prst="rect">
            <a:avLst/>
          </a:prstGeom>
          <a:ln>
            <a:noFill/>
          </a:ln>
        </p:spPr>
      </p:pic>
      <p:sp>
        <p:nvSpPr>
          <p:cNvPr id="337" name="CustomShape 4"/>
          <p:cNvSpPr/>
          <p:nvPr/>
        </p:nvSpPr>
        <p:spPr>
          <a:xfrm>
            <a:off x="776880" y="3171600"/>
            <a:ext cx="6969600" cy="821880"/>
          </a:xfrm>
          <a:prstGeom prst="rect">
            <a:avLst/>
          </a:prstGeom>
          <a:noFill/>
          <a:ln>
            <a:noFill/>
          </a:ln>
        </p:spPr>
        <p:style>
          <a:lnRef idx="0"/>
          <a:fillRef idx="0"/>
          <a:effectRef idx="0"/>
          <a:fontRef idx="minor"/>
        </p:style>
        <p:txBody>
          <a:bodyPr lIns="90000" rIns="90000" tIns="91440" bIns="91440">
            <a:spAutoFit/>
          </a:bodyPr>
          <a:p>
            <a:pPr>
              <a:lnSpc>
                <a:spcPct val="100000"/>
              </a:lnSpc>
            </a:pPr>
            <a:r>
              <a:rPr b="0" lang="en" sz="1400" spc="-1" strike="noStrike">
                <a:solidFill>
                  <a:srgbClr val="263238"/>
                </a:solidFill>
                <a:latin typeface="Poppins"/>
                <a:ea typeface="Poppins"/>
              </a:rPr>
              <a:t>When the server finds an .htaccess file (as specified by AccessFileName) it</a:t>
            </a:r>
            <a:endParaRPr b="0" lang="en-US" sz="1400" spc="-1" strike="noStrike">
              <a:latin typeface="Arial"/>
            </a:endParaRPr>
          </a:p>
          <a:p>
            <a:pPr>
              <a:lnSpc>
                <a:spcPct val="100000"/>
              </a:lnSpc>
            </a:pPr>
            <a:r>
              <a:rPr b="0" lang="en" sz="1400" spc="-1" strike="noStrike">
                <a:solidFill>
                  <a:srgbClr val="263238"/>
                </a:solidFill>
                <a:latin typeface="Poppins"/>
                <a:ea typeface="Poppins"/>
              </a:rPr>
              <a:t>needs to know which directives declared in that file can override earlier</a:t>
            </a:r>
            <a:endParaRPr b="0" lang="en-US" sz="1400" spc="-1" strike="noStrike">
              <a:latin typeface="Arial"/>
            </a:endParaRPr>
          </a:p>
          <a:p>
            <a:pPr>
              <a:lnSpc>
                <a:spcPct val="100000"/>
              </a:lnSpc>
            </a:pPr>
            <a:r>
              <a:rPr b="0" lang="en" sz="1400" spc="-1" strike="noStrike">
                <a:solidFill>
                  <a:srgbClr val="263238"/>
                </a:solidFill>
                <a:latin typeface="Poppins"/>
                <a:ea typeface="Poppins"/>
              </a:rPr>
              <a:t>configuration directives.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339"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KeepAlive Directive</a:t>
            </a:r>
            <a:endParaRPr b="0" lang="en-US" sz="3200" spc="-1" strike="noStrike">
              <a:latin typeface="Arial"/>
            </a:endParaRPr>
          </a:p>
        </p:txBody>
      </p:sp>
      <p:sp>
        <p:nvSpPr>
          <p:cNvPr id="340" name="CustomShape 3"/>
          <p:cNvSpPr/>
          <p:nvPr/>
        </p:nvSpPr>
        <p:spPr>
          <a:xfrm>
            <a:off x="628560" y="1910520"/>
            <a:ext cx="7521480" cy="413280"/>
          </a:xfrm>
          <a:prstGeom prst="rect">
            <a:avLst/>
          </a:prstGeom>
          <a:noFill/>
          <a:ln>
            <a:noFill/>
          </a:ln>
        </p:spPr>
        <p:style>
          <a:lnRef idx="0"/>
          <a:fillRef idx="0"/>
          <a:effectRef idx="0"/>
          <a:fontRef idx="minor"/>
        </p:style>
      </p:sp>
      <p:pic>
        <p:nvPicPr>
          <p:cNvPr id="341" name="Google Shape;595;p67" descr=""/>
          <p:cNvPicPr/>
          <p:nvPr/>
        </p:nvPicPr>
        <p:blipFill>
          <a:blip r:embed="rId1"/>
          <a:stretch/>
        </p:blipFill>
        <p:spPr>
          <a:xfrm>
            <a:off x="720000" y="1792080"/>
            <a:ext cx="3236400" cy="1341000"/>
          </a:xfrm>
          <a:prstGeom prst="rect">
            <a:avLst/>
          </a:prstGeom>
          <a:ln>
            <a:noFill/>
          </a:ln>
        </p:spPr>
      </p:pic>
      <p:sp>
        <p:nvSpPr>
          <p:cNvPr id="342" name="CustomShape 4"/>
          <p:cNvSpPr/>
          <p:nvPr/>
        </p:nvSpPr>
        <p:spPr>
          <a:xfrm>
            <a:off x="754200" y="3342240"/>
            <a:ext cx="6969600" cy="1461240"/>
          </a:xfrm>
          <a:prstGeom prst="rect">
            <a:avLst/>
          </a:prstGeom>
          <a:noFill/>
          <a:ln>
            <a:noFill/>
          </a:ln>
        </p:spPr>
        <p:style>
          <a:lnRef idx="0"/>
          <a:fillRef idx="0"/>
          <a:effectRef idx="0"/>
          <a:fontRef idx="minor"/>
        </p:style>
        <p:txBody>
          <a:bodyPr lIns="90000" rIns="90000" tIns="91440" bIns="91440">
            <a:spAutoFit/>
          </a:bodyPr>
          <a:p>
            <a:pPr>
              <a:lnSpc>
                <a:spcPct val="100000"/>
              </a:lnSpc>
            </a:pPr>
            <a:r>
              <a:rPr b="0" lang="en" sz="1400" spc="-1" strike="noStrike">
                <a:solidFill>
                  <a:srgbClr val="263238"/>
                </a:solidFill>
                <a:latin typeface="Poppins"/>
                <a:ea typeface="Poppins"/>
              </a:rPr>
              <a:t>The Keep-Alive extension to HTTP/1.0 and the persistent connection feature of HTTP/1.1 provide long-lived HTTP sessions which allow multiple requests to be sent over the same TCP connection. In some cases this has been shown to result in an almost 50% speedup in latency times for HTML documents with many images. To enable Keep-Alive connections, set KeepAlive On</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344"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MaxKeepAliveRequests Directive</a:t>
            </a:r>
            <a:endParaRPr b="0" lang="en-US" sz="3200" spc="-1" strike="noStrike">
              <a:latin typeface="Arial"/>
            </a:endParaRPr>
          </a:p>
        </p:txBody>
      </p:sp>
      <p:sp>
        <p:nvSpPr>
          <p:cNvPr id="345" name="CustomShape 3"/>
          <p:cNvSpPr/>
          <p:nvPr/>
        </p:nvSpPr>
        <p:spPr>
          <a:xfrm>
            <a:off x="628560" y="1910520"/>
            <a:ext cx="7521480" cy="413280"/>
          </a:xfrm>
          <a:prstGeom prst="rect">
            <a:avLst/>
          </a:prstGeom>
          <a:noFill/>
          <a:ln>
            <a:noFill/>
          </a:ln>
        </p:spPr>
        <p:style>
          <a:lnRef idx="0"/>
          <a:fillRef idx="0"/>
          <a:effectRef idx="0"/>
          <a:fontRef idx="minor"/>
        </p:style>
      </p:sp>
      <p:pic>
        <p:nvPicPr>
          <p:cNvPr id="346" name="Google Shape;604;p68" descr=""/>
          <p:cNvPicPr/>
          <p:nvPr/>
        </p:nvPicPr>
        <p:blipFill>
          <a:blip r:embed="rId1"/>
          <a:stretch/>
        </p:blipFill>
        <p:spPr>
          <a:xfrm>
            <a:off x="720000" y="1953000"/>
            <a:ext cx="4274640" cy="1350360"/>
          </a:xfrm>
          <a:prstGeom prst="rect">
            <a:avLst/>
          </a:prstGeom>
          <a:ln>
            <a:noFill/>
          </a:ln>
        </p:spPr>
      </p:pic>
      <p:sp>
        <p:nvSpPr>
          <p:cNvPr id="347" name="CustomShape 4"/>
          <p:cNvSpPr/>
          <p:nvPr/>
        </p:nvSpPr>
        <p:spPr>
          <a:xfrm>
            <a:off x="760320" y="3449520"/>
            <a:ext cx="6969600" cy="1035000"/>
          </a:xfrm>
          <a:prstGeom prst="rect">
            <a:avLst/>
          </a:prstGeom>
          <a:noFill/>
          <a:ln>
            <a:noFill/>
          </a:ln>
        </p:spPr>
        <p:style>
          <a:lnRef idx="0"/>
          <a:fillRef idx="0"/>
          <a:effectRef idx="0"/>
          <a:fontRef idx="minor"/>
        </p:style>
        <p:txBody>
          <a:bodyPr lIns="90000" rIns="90000" tIns="91440" bIns="91440">
            <a:spAutoFit/>
          </a:bodyPr>
          <a:p>
            <a:pPr>
              <a:lnSpc>
                <a:spcPct val="100000"/>
              </a:lnSpc>
            </a:pPr>
            <a:r>
              <a:rPr b="0" lang="en" sz="1400" spc="-1" strike="noStrike">
                <a:solidFill>
                  <a:srgbClr val="263238"/>
                </a:solidFill>
                <a:latin typeface="Poppins"/>
                <a:ea typeface="Poppins"/>
              </a:rPr>
              <a:t>The MaxKeepAliveRequests directive limits the number of requests allowed</a:t>
            </a:r>
            <a:endParaRPr b="0" lang="en-US" sz="1400" spc="-1" strike="noStrike">
              <a:latin typeface="Arial"/>
            </a:endParaRPr>
          </a:p>
          <a:p>
            <a:pPr>
              <a:lnSpc>
                <a:spcPct val="100000"/>
              </a:lnSpc>
            </a:pPr>
            <a:r>
              <a:rPr b="0" lang="en" sz="1400" spc="-1" strike="noStrike">
                <a:solidFill>
                  <a:srgbClr val="263238"/>
                </a:solidFill>
                <a:latin typeface="Poppins"/>
                <a:ea typeface="Poppins"/>
              </a:rPr>
              <a:t>per connection when KeepAlive is on. If it is set to 0, unlimited requests will be allowed. We recommend that this setting be kept to a high value for maximum server performance</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349"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ErrorLog Directive</a:t>
            </a:r>
            <a:endParaRPr b="0" lang="en-US" sz="3200" spc="-1" strike="noStrike">
              <a:latin typeface="Arial"/>
            </a:endParaRPr>
          </a:p>
        </p:txBody>
      </p:sp>
      <p:sp>
        <p:nvSpPr>
          <p:cNvPr id="350" name="CustomShape 3"/>
          <p:cNvSpPr/>
          <p:nvPr/>
        </p:nvSpPr>
        <p:spPr>
          <a:xfrm>
            <a:off x="628560" y="1910520"/>
            <a:ext cx="7521480" cy="413280"/>
          </a:xfrm>
          <a:prstGeom prst="rect">
            <a:avLst/>
          </a:prstGeom>
          <a:noFill/>
          <a:ln>
            <a:noFill/>
          </a:ln>
        </p:spPr>
        <p:style>
          <a:lnRef idx="0"/>
          <a:fillRef idx="0"/>
          <a:effectRef idx="0"/>
          <a:fontRef idx="minor"/>
        </p:style>
      </p:sp>
      <p:pic>
        <p:nvPicPr>
          <p:cNvPr id="351" name="Google Shape;613;p69" descr=""/>
          <p:cNvPicPr/>
          <p:nvPr/>
        </p:nvPicPr>
        <p:blipFill>
          <a:blip r:embed="rId1"/>
          <a:stretch/>
        </p:blipFill>
        <p:spPr>
          <a:xfrm>
            <a:off x="720000" y="1990800"/>
            <a:ext cx="4407840" cy="1159920"/>
          </a:xfrm>
          <a:prstGeom prst="rect">
            <a:avLst/>
          </a:prstGeom>
          <a:ln>
            <a:noFill/>
          </a:ln>
        </p:spPr>
      </p:pic>
      <p:sp>
        <p:nvSpPr>
          <p:cNvPr id="352" name="CustomShape 4"/>
          <p:cNvSpPr/>
          <p:nvPr/>
        </p:nvSpPr>
        <p:spPr>
          <a:xfrm>
            <a:off x="754200" y="3400200"/>
            <a:ext cx="6969600" cy="821880"/>
          </a:xfrm>
          <a:prstGeom prst="rect">
            <a:avLst/>
          </a:prstGeom>
          <a:noFill/>
          <a:ln>
            <a:noFill/>
          </a:ln>
        </p:spPr>
        <p:style>
          <a:lnRef idx="0"/>
          <a:fillRef idx="0"/>
          <a:effectRef idx="0"/>
          <a:fontRef idx="minor"/>
        </p:style>
        <p:txBody>
          <a:bodyPr lIns="90000" rIns="90000" tIns="91440" bIns="91440">
            <a:spAutoFit/>
          </a:bodyPr>
          <a:p>
            <a:pPr>
              <a:lnSpc>
                <a:spcPct val="100000"/>
              </a:lnSpc>
            </a:pPr>
            <a:r>
              <a:rPr b="0" lang="en" sz="1400" spc="-1" strike="noStrike">
                <a:solidFill>
                  <a:srgbClr val="263238"/>
                </a:solidFill>
                <a:latin typeface="Poppins"/>
                <a:ea typeface="Poppins"/>
              </a:rPr>
              <a:t>The ErrorLog directive sets the name of the file to which the server will</a:t>
            </a:r>
            <a:endParaRPr b="0" lang="en-US" sz="1400" spc="-1" strike="noStrike">
              <a:latin typeface="Arial"/>
            </a:endParaRPr>
          </a:p>
          <a:p>
            <a:pPr>
              <a:lnSpc>
                <a:spcPct val="100000"/>
              </a:lnSpc>
            </a:pPr>
            <a:r>
              <a:rPr b="0" lang="en" sz="1400" spc="-1" strike="noStrike">
                <a:solidFill>
                  <a:srgbClr val="263238"/>
                </a:solidFill>
                <a:latin typeface="Poppins"/>
                <a:ea typeface="Poppins"/>
              </a:rPr>
              <a:t>log any errors it encounters. If the file-path is not absolute then it is</a:t>
            </a:r>
            <a:endParaRPr b="0" lang="en-US" sz="1400" spc="-1" strike="noStrike">
              <a:latin typeface="Arial"/>
            </a:endParaRPr>
          </a:p>
          <a:p>
            <a:pPr>
              <a:lnSpc>
                <a:spcPct val="100000"/>
              </a:lnSpc>
            </a:pPr>
            <a:r>
              <a:rPr b="0" lang="en" sz="1400" spc="-1" strike="noStrike">
                <a:solidFill>
                  <a:srgbClr val="263238"/>
                </a:solidFill>
                <a:latin typeface="Poppins"/>
                <a:ea typeface="Poppins"/>
              </a:rPr>
              <a:t>assumed to be relative to the ServerRoot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354"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Directory Directive</a:t>
            </a:r>
            <a:endParaRPr b="0" lang="en-US" sz="3200" spc="-1" strike="noStrike">
              <a:latin typeface="Arial"/>
            </a:endParaRPr>
          </a:p>
        </p:txBody>
      </p:sp>
      <p:sp>
        <p:nvSpPr>
          <p:cNvPr id="355" name="CustomShape 3"/>
          <p:cNvSpPr/>
          <p:nvPr/>
        </p:nvSpPr>
        <p:spPr>
          <a:xfrm>
            <a:off x="628560" y="1910520"/>
            <a:ext cx="7521480" cy="413280"/>
          </a:xfrm>
          <a:prstGeom prst="rect">
            <a:avLst/>
          </a:prstGeom>
          <a:noFill/>
          <a:ln>
            <a:noFill/>
          </a:ln>
        </p:spPr>
        <p:style>
          <a:lnRef idx="0"/>
          <a:fillRef idx="0"/>
          <a:effectRef idx="0"/>
          <a:fontRef idx="minor"/>
        </p:style>
      </p:sp>
      <p:pic>
        <p:nvPicPr>
          <p:cNvPr id="356" name="Google Shape;622;p70" descr=""/>
          <p:cNvPicPr/>
          <p:nvPr/>
        </p:nvPicPr>
        <p:blipFill>
          <a:blip r:embed="rId1"/>
          <a:stretch/>
        </p:blipFill>
        <p:spPr>
          <a:xfrm>
            <a:off x="720000" y="1910520"/>
            <a:ext cx="7875000" cy="1179000"/>
          </a:xfrm>
          <a:prstGeom prst="rect">
            <a:avLst/>
          </a:prstGeom>
          <a:ln>
            <a:noFill/>
          </a:ln>
        </p:spPr>
      </p:pic>
      <p:sp>
        <p:nvSpPr>
          <p:cNvPr id="357" name="CustomShape 4"/>
          <p:cNvSpPr/>
          <p:nvPr/>
        </p:nvSpPr>
        <p:spPr>
          <a:xfrm>
            <a:off x="834480" y="3227040"/>
            <a:ext cx="6969600" cy="1035000"/>
          </a:xfrm>
          <a:prstGeom prst="rect">
            <a:avLst/>
          </a:prstGeom>
          <a:noFill/>
          <a:ln>
            <a:noFill/>
          </a:ln>
        </p:spPr>
        <p:style>
          <a:lnRef idx="0"/>
          <a:fillRef idx="0"/>
          <a:effectRef idx="0"/>
          <a:fontRef idx="minor"/>
        </p:style>
        <p:txBody>
          <a:bodyPr lIns="90000" rIns="90000" tIns="91440" bIns="91440">
            <a:spAutoFit/>
          </a:bodyPr>
          <a:p>
            <a:pPr>
              <a:lnSpc>
                <a:spcPct val="100000"/>
              </a:lnSpc>
            </a:pPr>
            <a:r>
              <a:rPr b="0" lang="en" sz="1400" spc="-1" strike="noStrike">
                <a:solidFill>
                  <a:srgbClr val="263238"/>
                </a:solidFill>
                <a:latin typeface="Poppins"/>
                <a:ea typeface="Poppins"/>
              </a:rPr>
              <a:t>&lt;Directory&gt; and &lt;/Directory&gt; are used to enclose a group of directives</a:t>
            </a:r>
            <a:endParaRPr b="0" lang="en-US" sz="1400" spc="-1" strike="noStrike">
              <a:latin typeface="Arial"/>
            </a:endParaRPr>
          </a:p>
          <a:p>
            <a:pPr>
              <a:lnSpc>
                <a:spcPct val="100000"/>
              </a:lnSpc>
            </a:pPr>
            <a:r>
              <a:rPr b="0" lang="en" sz="1400" spc="-1" strike="noStrike">
                <a:solidFill>
                  <a:srgbClr val="263238"/>
                </a:solidFill>
                <a:latin typeface="Poppins"/>
                <a:ea typeface="Poppins"/>
              </a:rPr>
              <a:t>that will apply only to the named directory, sub-directories of that</a:t>
            </a:r>
            <a:endParaRPr b="0" lang="en-US" sz="1400" spc="-1" strike="noStrike">
              <a:latin typeface="Arial"/>
            </a:endParaRPr>
          </a:p>
          <a:p>
            <a:pPr>
              <a:lnSpc>
                <a:spcPct val="100000"/>
              </a:lnSpc>
            </a:pPr>
            <a:r>
              <a:rPr b="0" lang="en" sz="1400" spc="-1" strike="noStrike">
                <a:solidFill>
                  <a:srgbClr val="263238"/>
                </a:solidFill>
                <a:latin typeface="Poppins"/>
                <a:ea typeface="Poppins"/>
              </a:rPr>
              <a:t>directory, and the files within the respective directories. Any directive that</a:t>
            </a:r>
            <a:endParaRPr b="0" lang="en-US" sz="1400" spc="-1" strike="noStrike">
              <a:latin typeface="Arial"/>
            </a:endParaRPr>
          </a:p>
          <a:p>
            <a:pPr>
              <a:lnSpc>
                <a:spcPct val="100000"/>
              </a:lnSpc>
            </a:pPr>
            <a:r>
              <a:rPr b="0" lang="en" sz="1400" spc="-1" strike="noStrike">
                <a:solidFill>
                  <a:srgbClr val="263238"/>
                </a:solidFill>
                <a:latin typeface="Poppins"/>
                <a:ea typeface="Poppins"/>
              </a:rPr>
              <a:t>is allowed in a directory context may be used.</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359"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DirectoryMatch Directive</a:t>
            </a:r>
            <a:endParaRPr b="0" lang="en-US" sz="3200" spc="-1" strike="noStrike">
              <a:latin typeface="Arial"/>
            </a:endParaRPr>
          </a:p>
        </p:txBody>
      </p:sp>
      <p:sp>
        <p:nvSpPr>
          <p:cNvPr id="360" name="CustomShape 3"/>
          <p:cNvSpPr/>
          <p:nvPr/>
        </p:nvSpPr>
        <p:spPr>
          <a:xfrm>
            <a:off x="628560" y="1910520"/>
            <a:ext cx="7521480" cy="413280"/>
          </a:xfrm>
          <a:prstGeom prst="rect">
            <a:avLst/>
          </a:prstGeom>
          <a:noFill/>
          <a:ln>
            <a:noFill/>
          </a:ln>
        </p:spPr>
        <p:style>
          <a:lnRef idx="0"/>
          <a:fillRef idx="0"/>
          <a:effectRef idx="0"/>
          <a:fontRef idx="minor"/>
        </p:style>
      </p:sp>
      <p:pic>
        <p:nvPicPr>
          <p:cNvPr id="361" name="Google Shape;631;p71" descr=""/>
          <p:cNvPicPr/>
          <p:nvPr/>
        </p:nvPicPr>
        <p:blipFill>
          <a:blip r:embed="rId1"/>
          <a:stretch/>
        </p:blipFill>
        <p:spPr>
          <a:xfrm>
            <a:off x="720000" y="1816920"/>
            <a:ext cx="6951240" cy="1140840"/>
          </a:xfrm>
          <a:prstGeom prst="rect">
            <a:avLst/>
          </a:prstGeom>
          <a:ln>
            <a:noFill/>
          </a:ln>
        </p:spPr>
      </p:pic>
      <p:sp>
        <p:nvSpPr>
          <p:cNvPr id="362" name="CustomShape 4"/>
          <p:cNvSpPr/>
          <p:nvPr/>
        </p:nvSpPr>
        <p:spPr>
          <a:xfrm>
            <a:off x="766440" y="3313440"/>
            <a:ext cx="6969600" cy="1035000"/>
          </a:xfrm>
          <a:prstGeom prst="rect">
            <a:avLst/>
          </a:prstGeom>
          <a:noFill/>
          <a:ln>
            <a:noFill/>
          </a:ln>
        </p:spPr>
        <p:style>
          <a:lnRef idx="0"/>
          <a:fillRef idx="0"/>
          <a:effectRef idx="0"/>
          <a:fontRef idx="minor"/>
        </p:style>
        <p:txBody>
          <a:bodyPr lIns="90000" rIns="90000" tIns="91440" bIns="91440">
            <a:spAutoFit/>
          </a:bodyPr>
          <a:p>
            <a:pPr>
              <a:lnSpc>
                <a:spcPct val="100000"/>
              </a:lnSpc>
            </a:pPr>
            <a:r>
              <a:rPr b="0" lang="en" sz="1400" spc="-1" strike="noStrike">
                <a:solidFill>
                  <a:srgbClr val="263238"/>
                </a:solidFill>
                <a:latin typeface="Poppins"/>
                <a:ea typeface="Poppins"/>
              </a:rPr>
              <a:t>&lt;DirectoryMatch&gt; and &lt;/DirectoryMatch&gt; are used to enclose a group of</a:t>
            </a:r>
            <a:endParaRPr b="0" lang="en-US" sz="1400" spc="-1" strike="noStrike">
              <a:latin typeface="Arial"/>
            </a:endParaRPr>
          </a:p>
          <a:p>
            <a:pPr>
              <a:lnSpc>
                <a:spcPct val="100000"/>
              </a:lnSpc>
            </a:pPr>
            <a:r>
              <a:rPr b="0" lang="en" sz="1400" spc="-1" strike="noStrike">
                <a:solidFill>
                  <a:srgbClr val="263238"/>
                </a:solidFill>
                <a:latin typeface="Poppins"/>
                <a:ea typeface="Poppins"/>
              </a:rPr>
              <a:t>directives which will apply only to the named directory (and the files within), the same as &lt;Directory&gt;. However, it takes as an argument a regular .expression.</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364"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Files Directive</a:t>
            </a:r>
            <a:endParaRPr b="0" lang="en-US" sz="3200" spc="-1" strike="noStrike">
              <a:latin typeface="Arial"/>
            </a:endParaRPr>
          </a:p>
        </p:txBody>
      </p:sp>
      <p:sp>
        <p:nvSpPr>
          <p:cNvPr id="365" name="CustomShape 3"/>
          <p:cNvSpPr/>
          <p:nvPr/>
        </p:nvSpPr>
        <p:spPr>
          <a:xfrm>
            <a:off x="628560" y="1910520"/>
            <a:ext cx="7521480" cy="413280"/>
          </a:xfrm>
          <a:prstGeom prst="rect">
            <a:avLst/>
          </a:prstGeom>
          <a:noFill/>
          <a:ln>
            <a:noFill/>
          </a:ln>
        </p:spPr>
        <p:style>
          <a:lnRef idx="0"/>
          <a:fillRef idx="0"/>
          <a:effectRef idx="0"/>
          <a:fontRef idx="minor"/>
        </p:style>
      </p:sp>
      <p:pic>
        <p:nvPicPr>
          <p:cNvPr id="366" name="Google Shape;640;p72" descr=""/>
          <p:cNvPicPr/>
          <p:nvPr/>
        </p:nvPicPr>
        <p:blipFill>
          <a:blip r:embed="rId1"/>
          <a:stretch/>
        </p:blipFill>
        <p:spPr>
          <a:xfrm>
            <a:off x="758160" y="1900080"/>
            <a:ext cx="4046040" cy="1341000"/>
          </a:xfrm>
          <a:prstGeom prst="rect">
            <a:avLst/>
          </a:prstGeom>
          <a:ln>
            <a:noFill/>
          </a:ln>
        </p:spPr>
      </p:pic>
      <p:sp>
        <p:nvSpPr>
          <p:cNvPr id="367" name="CustomShape 4"/>
          <p:cNvSpPr/>
          <p:nvPr/>
        </p:nvSpPr>
        <p:spPr>
          <a:xfrm>
            <a:off x="758160" y="3406320"/>
            <a:ext cx="6969600" cy="1674360"/>
          </a:xfrm>
          <a:prstGeom prst="rect">
            <a:avLst/>
          </a:prstGeom>
          <a:noFill/>
          <a:ln>
            <a:noFill/>
          </a:ln>
        </p:spPr>
        <p:style>
          <a:lnRef idx="0"/>
          <a:fillRef idx="0"/>
          <a:effectRef idx="0"/>
          <a:fontRef idx="minor"/>
        </p:style>
        <p:txBody>
          <a:bodyPr lIns="90000" rIns="90000" tIns="91440" bIns="91440">
            <a:spAutoFit/>
          </a:bodyPr>
          <a:p>
            <a:pPr>
              <a:lnSpc>
                <a:spcPct val="100000"/>
              </a:lnSpc>
            </a:pPr>
            <a:r>
              <a:rPr b="0" lang="en" sz="1400" spc="-1" strike="noStrike">
                <a:solidFill>
                  <a:srgbClr val="263238"/>
                </a:solidFill>
                <a:latin typeface="Poppins"/>
                <a:ea typeface="Poppins"/>
              </a:rPr>
              <a:t>The &lt;Files&gt; directive limits the scope of the enclosed directives by filename. It is comparable to the &lt;Directory&gt; and &lt;Location&gt; directives. It should be</a:t>
            </a:r>
            <a:endParaRPr b="0" lang="en-US" sz="1400" spc="-1" strike="noStrike">
              <a:latin typeface="Arial"/>
            </a:endParaRPr>
          </a:p>
          <a:p>
            <a:pPr>
              <a:lnSpc>
                <a:spcPct val="100000"/>
              </a:lnSpc>
            </a:pPr>
            <a:r>
              <a:rPr b="0" lang="en" sz="1400" spc="-1" strike="noStrike">
                <a:solidFill>
                  <a:srgbClr val="263238"/>
                </a:solidFill>
                <a:latin typeface="Poppins"/>
                <a:ea typeface="Poppins"/>
              </a:rPr>
              <a:t>matched with a &lt;/Files&gt; directive. The directives given within this section will</a:t>
            </a:r>
            <a:endParaRPr b="0" lang="en-US" sz="1400" spc="-1" strike="noStrike">
              <a:latin typeface="Arial"/>
            </a:endParaRPr>
          </a:p>
          <a:p>
            <a:pPr>
              <a:lnSpc>
                <a:spcPct val="100000"/>
              </a:lnSpc>
            </a:pPr>
            <a:r>
              <a:rPr b="0" lang="en" sz="1400" spc="-1" strike="noStrike">
                <a:solidFill>
                  <a:srgbClr val="263238"/>
                </a:solidFill>
                <a:latin typeface="Poppins"/>
                <a:ea typeface="Poppins"/>
              </a:rPr>
              <a:t>be applied to any object with a basename (last component of filename)</a:t>
            </a:r>
            <a:endParaRPr b="0" lang="en-US" sz="1400" spc="-1" strike="noStrike">
              <a:latin typeface="Arial"/>
            </a:endParaRPr>
          </a:p>
          <a:p>
            <a:pPr>
              <a:lnSpc>
                <a:spcPct val="100000"/>
              </a:lnSpc>
            </a:pPr>
            <a:r>
              <a:rPr b="0" lang="en" sz="1400" spc="-1" strike="noStrike">
                <a:solidFill>
                  <a:srgbClr val="263238"/>
                </a:solidFill>
                <a:latin typeface="Poppins"/>
                <a:ea typeface="Poppins"/>
              </a:rPr>
              <a:t>matching the specified filename</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369"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FilesMatch Directive</a:t>
            </a:r>
            <a:endParaRPr b="0" lang="en-US" sz="3200" spc="-1" strike="noStrike">
              <a:latin typeface="Arial"/>
            </a:endParaRPr>
          </a:p>
        </p:txBody>
      </p:sp>
      <p:sp>
        <p:nvSpPr>
          <p:cNvPr id="370" name="CustomShape 3"/>
          <p:cNvSpPr/>
          <p:nvPr/>
        </p:nvSpPr>
        <p:spPr>
          <a:xfrm>
            <a:off x="628560" y="1910520"/>
            <a:ext cx="7521480" cy="413280"/>
          </a:xfrm>
          <a:prstGeom prst="rect">
            <a:avLst/>
          </a:prstGeom>
          <a:noFill/>
          <a:ln>
            <a:noFill/>
          </a:ln>
        </p:spPr>
        <p:style>
          <a:lnRef idx="0"/>
          <a:fillRef idx="0"/>
          <a:effectRef idx="0"/>
          <a:fontRef idx="minor"/>
        </p:style>
      </p:sp>
      <p:pic>
        <p:nvPicPr>
          <p:cNvPr id="371" name="Google Shape;649;p73" descr=""/>
          <p:cNvPicPr/>
          <p:nvPr/>
        </p:nvPicPr>
        <p:blipFill>
          <a:blip r:embed="rId1"/>
          <a:stretch/>
        </p:blipFill>
        <p:spPr>
          <a:xfrm>
            <a:off x="775440" y="1854000"/>
            <a:ext cx="5227200" cy="1350360"/>
          </a:xfrm>
          <a:prstGeom prst="rect">
            <a:avLst/>
          </a:prstGeom>
          <a:ln>
            <a:noFill/>
          </a:ln>
        </p:spPr>
      </p:pic>
      <p:sp>
        <p:nvSpPr>
          <p:cNvPr id="372" name="CustomShape 4"/>
          <p:cNvSpPr/>
          <p:nvPr/>
        </p:nvSpPr>
        <p:spPr>
          <a:xfrm>
            <a:off x="810000" y="3523680"/>
            <a:ext cx="6969600" cy="821880"/>
          </a:xfrm>
          <a:prstGeom prst="rect">
            <a:avLst/>
          </a:prstGeom>
          <a:noFill/>
          <a:ln>
            <a:noFill/>
          </a:ln>
        </p:spPr>
        <p:style>
          <a:lnRef idx="0"/>
          <a:fillRef idx="0"/>
          <a:effectRef idx="0"/>
          <a:fontRef idx="minor"/>
        </p:style>
        <p:txBody>
          <a:bodyPr lIns="90000" rIns="90000" tIns="91440" bIns="91440">
            <a:spAutoFit/>
          </a:bodyPr>
          <a:p>
            <a:pPr>
              <a:lnSpc>
                <a:spcPct val="100000"/>
              </a:lnSpc>
            </a:pPr>
            <a:r>
              <a:rPr b="0" lang="en" sz="1400" spc="-1" strike="noStrike">
                <a:solidFill>
                  <a:srgbClr val="263238"/>
                </a:solidFill>
                <a:latin typeface="Poppins"/>
                <a:ea typeface="Poppins"/>
              </a:rPr>
              <a:t>The &lt;FilesMatch&gt; directive limits the scope of the enclosed directives by</a:t>
            </a:r>
            <a:endParaRPr b="0" lang="en-US" sz="1400" spc="-1" strike="noStrike">
              <a:latin typeface="Arial"/>
            </a:endParaRPr>
          </a:p>
          <a:p>
            <a:pPr>
              <a:lnSpc>
                <a:spcPct val="100000"/>
              </a:lnSpc>
            </a:pPr>
            <a:r>
              <a:rPr b="0" lang="en" sz="1400" spc="-1" strike="noStrike">
                <a:solidFill>
                  <a:srgbClr val="263238"/>
                </a:solidFill>
                <a:latin typeface="Poppins"/>
                <a:ea typeface="Poppins"/>
              </a:rPr>
              <a:t>filename, just as the &lt;Files&gt; directive does. However, it accepts a regular</a:t>
            </a:r>
            <a:endParaRPr b="0" lang="en-US" sz="1400" spc="-1" strike="noStrike">
              <a:latin typeface="Arial"/>
            </a:endParaRPr>
          </a:p>
          <a:p>
            <a:pPr>
              <a:lnSpc>
                <a:spcPct val="100000"/>
              </a:lnSpc>
            </a:pPr>
            <a:r>
              <a:rPr b="0" lang="en" sz="1400" spc="-1" strike="noStrike">
                <a:solidFill>
                  <a:srgbClr val="263238"/>
                </a:solidFill>
                <a:latin typeface="Poppins"/>
                <a:ea typeface="Poppins"/>
              </a:rPr>
              <a:t>expression.</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374"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Allow Directive</a:t>
            </a:r>
            <a:endParaRPr b="0" lang="en-US" sz="3200" spc="-1" strike="noStrike">
              <a:latin typeface="Arial"/>
            </a:endParaRPr>
          </a:p>
        </p:txBody>
      </p:sp>
      <p:sp>
        <p:nvSpPr>
          <p:cNvPr id="375" name="CustomShape 3"/>
          <p:cNvSpPr/>
          <p:nvPr/>
        </p:nvSpPr>
        <p:spPr>
          <a:xfrm>
            <a:off x="628560" y="1910520"/>
            <a:ext cx="7521480" cy="413280"/>
          </a:xfrm>
          <a:prstGeom prst="rect">
            <a:avLst/>
          </a:prstGeom>
          <a:noFill/>
          <a:ln>
            <a:noFill/>
          </a:ln>
        </p:spPr>
        <p:style>
          <a:lnRef idx="0"/>
          <a:fillRef idx="0"/>
          <a:effectRef idx="0"/>
          <a:fontRef idx="minor"/>
        </p:style>
      </p:sp>
      <p:pic>
        <p:nvPicPr>
          <p:cNvPr id="376" name="Google Shape;658;p74" descr=""/>
          <p:cNvPicPr/>
          <p:nvPr/>
        </p:nvPicPr>
        <p:blipFill>
          <a:blip r:embed="rId1"/>
          <a:stretch/>
        </p:blipFill>
        <p:spPr>
          <a:xfrm>
            <a:off x="680040" y="1810800"/>
            <a:ext cx="6655680" cy="1378800"/>
          </a:xfrm>
          <a:prstGeom prst="rect">
            <a:avLst/>
          </a:prstGeom>
          <a:ln>
            <a:noFill/>
          </a:ln>
        </p:spPr>
      </p:pic>
      <p:sp>
        <p:nvSpPr>
          <p:cNvPr id="377" name="CustomShape 4"/>
          <p:cNvSpPr/>
          <p:nvPr/>
        </p:nvSpPr>
        <p:spPr>
          <a:xfrm>
            <a:off x="754200" y="3492720"/>
            <a:ext cx="6969600" cy="1035000"/>
          </a:xfrm>
          <a:prstGeom prst="rect">
            <a:avLst/>
          </a:prstGeom>
          <a:noFill/>
          <a:ln>
            <a:noFill/>
          </a:ln>
        </p:spPr>
        <p:style>
          <a:lnRef idx="0"/>
          <a:fillRef idx="0"/>
          <a:effectRef idx="0"/>
          <a:fontRef idx="minor"/>
        </p:style>
        <p:txBody>
          <a:bodyPr lIns="90000" rIns="90000" tIns="91440" bIns="91440">
            <a:spAutoFit/>
          </a:bodyPr>
          <a:p>
            <a:pPr>
              <a:lnSpc>
                <a:spcPct val="100000"/>
              </a:lnSpc>
            </a:pPr>
            <a:r>
              <a:rPr b="0" lang="en" sz="1400" spc="-1" strike="noStrike">
                <a:solidFill>
                  <a:srgbClr val="263238"/>
                </a:solidFill>
                <a:latin typeface="Poppins"/>
                <a:ea typeface="Poppins"/>
              </a:rPr>
              <a:t>The Allow directive affects which hosts can access an area of the server. Access can be controlled by hostname, IP address, IP address range, or by other characteristics of the client request captured in environment variables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521360" y="1042560"/>
            <a:ext cx="6099120" cy="270360"/>
          </a:xfrm>
          <a:prstGeom prst="roundRect">
            <a:avLst>
              <a:gd name="adj" fmla="val 50000"/>
            </a:avLst>
          </a:prstGeom>
          <a:solidFill>
            <a:srgbClr val="f77967"/>
          </a:solidFill>
          <a:ln>
            <a:noFill/>
          </a:ln>
        </p:spPr>
        <p:style>
          <a:lnRef idx="0"/>
          <a:fillRef idx="0"/>
          <a:effectRef idx="0"/>
          <a:fontRef idx="minor"/>
        </p:style>
      </p:sp>
      <p:sp>
        <p:nvSpPr>
          <p:cNvPr id="129" name="CustomShape 2"/>
          <p:cNvSpPr/>
          <p:nvPr/>
        </p:nvSpPr>
        <p:spPr>
          <a:xfrm>
            <a:off x="680040" y="610920"/>
            <a:ext cx="7701840" cy="61056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0" lang="en" sz="3200" spc="-1" strike="noStrike">
                <a:solidFill>
                  <a:srgbClr val="263238"/>
                </a:solidFill>
                <a:latin typeface="Poppins Black"/>
                <a:ea typeface="Poppins Black"/>
              </a:rPr>
              <a:t>Web Server Fundamentals</a:t>
            </a:r>
            <a:endParaRPr b="0" lang="en-US" sz="3200" spc="-1" strike="noStrike">
              <a:latin typeface="Arial"/>
            </a:endParaRPr>
          </a:p>
        </p:txBody>
      </p:sp>
      <p:sp>
        <p:nvSpPr>
          <p:cNvPr id="130" name="CustomShape 3"/>
          <p:cNvSpPr/>
          <p:nvPr/>
        </p:nvSpPr>
        <p:spPr>
          <a:xfrm>
            <a:off x="1304640" y="2134080"/>
            <a:ext cx="3022200" cy="448560"/>
          </a:xfrm>
          <a:prstGeom prst="roundRect">
            <a:avLst>
              <a:gd name="adj" fmla="val 50000"/>
            </a:avLst>
          </a:prstGeom>
          <a:noFill/>
          <a:ln w="38160">
            <a:solidFill>
              <a:srgbClr val="de4c36"/>
            </a:solidFill>
            <a:round/>
          </a:ln>
        </p:spPr>
        <p:style>
          <a:lnRef idx="0"/>
          <a:fillRef idx="0"/>
          <a:effectRef idx="0"/>
          <a:fontRef idx="minor"/>
        </p:style>
        <p:txBody>
          <a:bodyPr lIns="90000" rIns="90000" tIns="91440" bIns="91440" anchor="ctr">
            <a:noAutofit/>
          </a:bodyPr>
          <a:p>
            <a:pPr algn="ctr">
              <a:lnSpc>
                <a:spcPct val="100000"/>
              </a:lnSpc>
            </a:pPr>
            <a:r>
              <a:rPr b="0" lang="en" sz="1300" spc="-1" strike="noStrike">
                <a:solidFill>
                  <a:srgbClr val="000000"/>
                </a:solidFill>
                <a:latin typeface="Poppins"/>
                <a:ea typeface="Poppins"/>
              </a:rPr>
              <a:t>How The Website Works?</a:t>
            </a:r>
            <a:endParaRPr b="0" lang="en-US" sz="1300" spc="-1" strike="noStrike">
              <a:latin typeface="Arial"/>
            </a:endParaRPr>
          </a:p>
        </p:txBody>
      </p:sp>
      <p:sp>
        <p:nvSpPr>
          <p:cNvPr id="131" name="CustomShape 4"/>
          <p:cNvSpPr/>
          <p:nvPr/>
        </p:nvSpPr>
        <p:spPr>
          <a:xfrm>
            <a:off x="1304640" y="3090240"/>
            <a:ext cx="3022200" cy="448560"/>
          </a:xfrm>
          <a:prstGeom prst="roundRect">
            <a:avLst>
              <a:gd name="adj" fmla="val 50000"/>
            </a:avLst>
          </a:prstGeom>
          <a:noFill/>
          <a:ln w="38160">
            <a:solidFill>
              <a:srgbClr val="de4c36"/>
            </a:solidFill>
            <a:round/>
          </a:ln>
        </p:spPr>
        <p:style>
          <a:lnRef idx="0"/>
          <a:fillRef idx="0"/>
          <a:effectRef idx="0"/>
          <a:fontRef idx="minor"/>
        </p:style>
        <p:txBody>
          <a:bodyPr lIns="90000" rIns="90000" tIns="91440" bIns="91440" anchor="ctr">
            <a:noAutofit/>
          </a:bodyPr>
          <a:p>
            <a:pPr algn="ctr">
              <a:lnSpc>
                <a:spcPct val="100000"/>
              </a:lnSpc>
            </a:pPr>
            <a:r>
              <a:rPr b="0" lang="en" sz="1300" spc="-1" strike="noStrike">
                <a:solidFill>
                  <a:srgbClr val="000000"/>
                </a:solidFill>
                <a:latin typeface="Poppins"/>
                <a:ea typeface="Poppins"/>
              </a:rPr>
              <a:t>HTTP vs HTTPS</a:t>
            </a:r>
            <a:endParaRPr b="0" lang="en-US" sz="1300" spc="-1" strike="noStrike">
              <a:latin typeface="Arial"/>
            </a:endParaRPr>
          </a:p>
        </p:txBody>
      </p:sp>
      <p:sp>
        <p:nvSpPr>
          <p:cNvPr id="132" name="CustomShape 5"/>
          <p:cNvSpPr/>
          <p:nvPr/>
        </p:nvSpPr>
        <p:spPr>
          <a:xfrm>
            <a:off x="1304640" y="4046760"/>
            <a:ext cx="3022200" cy="448560"/>
          </a:xfrm>
          <a:prstGeom prst="roundRect">
            <a:avLst>
              <a:gd name="adj" fmla="val 50000"/>
            </a:avLst>
          </a:prstGeom>
          <a:noFill/>
          <a:ln w="38160">
            <a:solidFill>
              <a:srgbClr val="de4c36"/>
            </a:solidFill>
            <a:round/>
          </a:ln>
        </p:spPr>
        <p:style>
          <a:lnRef idx="0"/>
          <a:fillRef idx="0"/>
          <a:effectRef idx="0"/>
          <a:fontRef idx="minor"/>
        </p:style>
        <p:txBody>
          <a:bodyPr lIns="90000" rIns="90000" tIns="91440" bIns="91440" anchor="ctr">
            <a:noAutofit/>
          </a:bodyPr>
          <a:p>
            <a:pPr algn="ctr">
              <a:lnSpc>
                <a:spcPct val="100000"/>
              </a:lnSpc>
            </a:pPr>
            <a:r>
              <a:rPr b="0" lang="en" sz="1300" spc="-1" strike="noStrike">
                <a:solidFill>
                  <a:srgbClr val="000000"/>
                </a:solidFill>
                <a:latin typeface="Poppins"/>
                <a:ea typeface="Poppins"/>
              </a:rPr>
              <a:t>Anatomy of Get &amp; Post Requests</a:t>
            </a:r>
            <a:endParaRPr b="0" lang="en-US" sz="1300" spc="-1" strike="noStrike">
              <a:latin typeface="Arial"/>
            </a:endParaRPr>
          </a:p>
        </p:txBody>
      </p:sp>
      <p:sp>
        <p:nvSpPr>
          <p:cNvPr id="133" name="CustomShape 6"/>
          <p:cNvSpPr/>
          <p:nvPr/>
        </p:nvSpPr>
        <p:spPr>
          <a:xfrm>
            <a:off x="5246640" y="2134080"/>
            <a:ext cx="3022200" cy="448560"/>
          </a:xfrm>
          <a:prstGeom prst="roundRect">
            <a:avLst>
              <a:gd name="adj" fmla="val 50000"/>
            </a:avLst>
          </a:prstGeom>
          <a:noFill/>
          <a:ln w="38160">
            <a:solidFill>
              <a:srgbClr val="de4c36"/>
            </a:solidFill>
            <a:round/>
          </a:ln>
        </p:spPr>
        <p:style>
          <a:lnRef idx="0"/>
          <a:fillRef idx="0"/>
          <a:effectRef idx="0"/>
          <a:fontRef idx="minor"/>
        </p:style>
        <p:txBody>
          <a:bodyPr lIns="90000" rIns="90000" tIns="91440" bIns="91440" anchor="ctr">
            <a:noAutofit/>
          </a:bodyPr>
          <a:p>
            <a:pPr algn="ctr">
              <a:lnSpc>
                <a:spcPct val="100000"/>
              </a:lnSpc>
            </a:pPr>
            <a:r>
              <a:rPr b="0" lang="en" sz="1300" spc="-1" strike="noStrike">
                <a:solidFill>
                  <a:srgbClr val="000000"/>
                </a:solidFill>
                <a:latin typeface="Poppins"/>
                <a:ea typeface="Poppins"/>
              </a:rPr>
              <a:t>What is DNS?</a:t>
            </a:r>
            <a:endParaRPr b="0" lang="en-US" sz="1300" spc="-1" strike="noStrike">
              <a:latin typeface="Arial"/>
            </a:endParaRPr>
          </a:p>
        </p:txBody>
      </p:sp>
      <p:sp>
        <p:nvSpPr>
          <p:cNvPr id="134" name="CustomShape 7"/>
          <p:cNvSpPr/>
          <p:nvPr/>
        </p:nvSpPr>
        <p:spPr>
          <a:xfrm>
            <a:off x="5246640" y="3090240"/>
            <a:ext cx="3022200" cy="448560"/>
          </a:xfrm>
          <a:prstGeom prst="roundRect">
            <a:avLst>
              <a:gd name="adj" fmla="val 50000"/>
            </a:avLst>
          </a:prstGeom>
          <a:noFill/>
          <a:ln w="38160">
            <a:solidFill>
              <a:srgbClr val="de4c36"/>
            </a:solidFill>
            <a:round/>
          </a:ln>
        </p:spPr>
        <p:style>
          <a:lnRef idx="0"/>
          <a:fillRef idx="0"/>
          <a:effectRef idx="0"/>
          <a:fontRef idx="minor"/>
        </p:style>
        <p:txBody>
          <a:bodyPr lIns="90000" rIns="90000" tIns="91440" bIns="91440" anchor="ctr">
            <a:noAutofit/>
          </a:bodyPr>
          <a:p>
            <a:pPr algn="ctr">
              <a:lnSpc>
                <a:spcPct val="100000"/>
              </a:lnSpc>
            </a:pPr>
            <a:r>
              <a:rPr b="0" lang="en" sz="1300" spc="-1" strike="noStrike">
                <a:solidFill>
                  <a:srgbClr val="000000"/>
                </a:solidFill>
                <a:latin typeface="Poppins"/>
                <a:ea typeface="Poppins"/>
              </a:rPr>
              <a:t>HTTP Status Codes</a:t>
            </a:r>
            <a:endParaRPr b="0" lang="en-US" sz="1300" spc="-1" strike="noStrike">
              <a:latin typeface="Arial"/>
            </a:endParaRPr>
          </a:p>
        </p:txBody>
      </p:sp>
      <p:sp>
        <p:nvSpPr>
          <p:cNvPr id="135" name="CustomShape 8"/>
          <p:cNvSpPr/>
          <p:nvPr/>
        </p:nvSpPr>
        <p:spPr>
          <a:xfrm>
            <a:off x="5246640" y="4046760"/>
            <a:ext cx="3022200" cy="448560"/>
          </a:xfrm>
          <a:prstGeom prst="roundRect">
            <a:avLst>
              <a:gd name="adj" fmla="val 50000"/>
            </a:avLst>
          </a:prstGeom>
          <a:noFill/>
          <a:ln w="38160">
            <a:solidFill>
              <a:srgbClr val="de4c36"/>
            </a:solidFill>
            <a:round/>
          </a:ln>
        </p:spPr>
        <p:style>
          <a:lnRef idx="0"/>
          <a:fillRef idx="0"/>
          <a:effectRef idx="0"/>
          <a:fontRef idx="minor"/>
        </p:style>
        <p:txBody>
          <a:bodyPr lIns="90000" rIns="90000" tIns="91440" bIns="91440" anchor="ctr">
            <a:noAutofit/>
          </a:bodyPr>
          <a:p>
            <a:pPr algn="ctr">
              <a:lnSpc>
                <a:spcPct val="100000"/>
              </a:lnSpc>
            </a:pPr>
            <a:r>
              <a:rPr b="0" lang="en" sz="1300" spc="-1" strike="noStrike">
                <a:solidFill>
                  <a:srgbClr val="000000"/>
                </a:solidFill>
                <a:latin typeface="Poppins"/>
                <a:ea typeface="Poppins"/>
              </a:rPr>
              <a:t>What’s Web Servers?</a:t>
            </a:r>
            <a:endParaRPr b="0" lang="en-US" sz="1300" spc="-1" strike="noStrike">
              <a:latin typeface="Arial"/>
            </a:endParaRPr>
          </a:p>
        </p:txBody>
      </p:sp>
      <p:sp>
        <p:nvSpPr>
          <p:cNvPr id="136" name="CustomShape 9"/>
          <p:cNvSpPr/>
          <p:nvPr/>
        </p:nvSpPr>
        <p:spPr>
          <a:xfrm>
            <a:off x="4928400" y="2134080"/>
            <a:ext cx="448560" cy="448560"/>
          </a:xfrm>
          <a:prstGeom prst="ellipse">
            <a:avLst/>
          </a:prstGeom>
          <a:solidFill>
            <a:srgbClr val="eea398"/>
          </a:solidFill>
          <a:ln w="38160">
            <a:solidFill>
              <a:srgbClr val="de4c36"/>
            </a:solidFill>
            <a:round/>
          </a:ln>
        </p:spPr>
        <p:style>
          <a:lnRef idx="0"/>
          <a:fillRef idx="0"/>
          <a:effectRef idx="0"/>
          <a:fontRef idx="minor"/>
        </p:style>
      </p:sp>
      <p:sp>
        <p:nvSpPr>
          <p:cNvPr id="137" name="CustomShape 10"/>
          <p:cNvSpPr/>
          <p:nvPr/>
        </p:nvSpPr>
        <p:spPr>
          <a:xfrm>
            <a:off x="4946040" y="2216880"/>
            <a:ext cx="412200" cy="26964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0" lang="en" sz="2400" spc="-1" strike="noStrike">
                <a:solidFill>
                  <a:srgbClr val="de4c36"/>
                </a:solidFill>
                <a:latin typeface="Poppins Black"/>
                <a:ea typeface="Poppins Black"/>
              </a:rPr>
              <a:t>2</a:t>
            </a:r>
            <a:endParaRPr b="0" lang="en-US" sz="2400" spc="-1" strike="noStrike">
              <a:latin typeface="Arial"/>
            </a:endParaRPr>
          </a:p>
        </p:txBody>
      </p:sp>
      <p:sp>
        <p:nvSpPr>
          <p:cNvPr id="138" name="CustomShape 11"/>
          <p:cNvSpPr/>
          <p:nvPr/>
        </p:nvSpPr>
        <p:spPr>
          <a:xfrm>
            <a:off x="4928400" y="3090240"/>
            <a:ext cx="448560" cy="448560"/>
          </a:xfrm>
          <a:prstGeom prst="ellipse">
            <a:avLst/>
          </a:prstGeom>
          <a:solidFill>
            <a:srgbClr val="eea398"/>
          </a:solidFill>
          <a:ln w="38160">
            <a:solidFill>
              <a:srgbClr val="de4c36"/>
            </a:solidFill>
            <a:round/>
          </a:ln>
        </p:spPr>
        <p:style>
          <a:lnRef idx="0"/>
          <a:fillRef idx="0"/>
          <a:effectRef idx="0"/>
          <a:fontRef idx="minor"/>
        </p:style>
      </p:sp>
      <p:sp>
        <p:nvSpPr>
          <p:cNvPr id="139" name="CustomShape 12"/>
          <p:cNvSpPr/>
          <p:nvPr/>
        </p:nvSpPr>
        <p:spPr>
          <a:xfrm>
            <a:off x="4928400" y="4046760"/>
            <a:ext cx="448560" cy="448560"/>
          </a:xfrm>
          <a:prstGeom prst="ellipse">
            <a:avLst/>
          </a:prstGeom>
          <a:solidFill>
            <a:srgbClr val="eea398"/>
          </a:solidFill>
          <a:ln w="38160">
            <a:solidFill>
              <a:srgbClr val="de4c36"/>
            </a:solidFill>
            <a:round/>
          </a:ln>
        </p:spPr>
        <p:style>
          <a:lnRef idx="0"/>
          <a:fillRef idx="0"/>
          <a:effectRef idx="0"/>
          <a:fontRef idx="minor"/>
        </p:style>
      </p:sp>
      <p:sp>
        <p:nvSpPr>
          <p:cNvPr id="140" name="CustomShape 13"/>
          <p:cNvSpPr/>
          <p:nvPr/>
        </p:nvSpPr>
        <p:spPr>
          <a:xfrm>
            <a:off x="4935240" y="3180240"/>
            <a:ext cx="412200" cy="26964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0" lang="en" sz="2400" spc="-1" strike="noStrike">
                <a:solidFill>
                  <a:srgbClr val="de4c36"/>
                </a:solidFill>
                <a:latin typeface="Poppins Black"/>
                <a:ea typeface="Poppins Black"/>
              </a:rPr>
              <a:t>4</a:t>
            </a:r>
            <a:endParaRPr b="0" lang="en-US" sz="2400" spc="-1" strike="noStrike">
              <a:latin typeface="Arial"/>
            </a:endParaRPr>
          </a:p>
        </p:txBody>
      </p:sp>
      <p:sp>
        <p:nvSpPr>
          <p:cNvPr id="141" name="CustomShape 14"/>
          <p:cNvSpPr/>
          <p:nvPr/>
        </p:nvSpPr>
        <p:spPr>
          <a:xfrm>
            <a:off x="4939920" y="4142520"/>
            <a:ext cx="412200" cy="26964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0" lang="en" sz="2400" spc="-1" strike="noStrike">
                <a:solidFill>
                  <a:srgbClr val="de4c36"/>
                </a:solidFill>
                <a:latin typeface="Poppins Black"/>
                <a:ea typeface="Poppins Black"/>
              </a:rPr>
              <a:t>6</a:t>
            </a:r>
            <a:endParaRPr b="0" lang="en-US" sz="2400" spc="-1" strike="noStrike">
              <a:latin typeface="Arial"/>
            </a:endParaRPr>
          </a:p>
        </p:txBody>
      </p:sp>
      <p:sp>
        <p:nvSpPr>
          <p:cNvPr id="142" name="CustomShape 15"/>
          <p:cNvSpPr/>
          <p:nvPr/>
        </p:nvSpPr>
        <p:spPr>
          <a:xfrm>
            <a:off x="986400" y="2134080"/>
            <a:ext cx="448560" cy="448560"/>
          </a:xfrm>
          <a:prstGeom prst="ellipse">
            <a:avLst/>
          </a:prstGeom>
          <a:solidFill>
            <a:srgbClr val="eea398"/>
          </a:solidFill>
          <a:ln w="38160">
            <a:solidFill>
              <a:srgbClr val="de4c36"/>
            </a:solidFill>
            <a:round/>
          </a:ln>
        </p:spPr>
        <p:style>
          <a:lnRef idx="0"/>
          <a:fillRef idx="0"/>
          <a:effectRef idx="0"/>
          <a:fontRef idx="minor"/>
        </p:style>
      </p:sp>
      <p:sp>
        <p:nvSpPr>
          <p:cNvPr id="143" name="CustomShape 16"/>
          <p:cNvSpPr/>
          <p:nvPr/>
        </p:nvSpPr>
        <p:spPr>
          <a:xfrm>
            <a:off x="986400" y="3090240"/>
            <a:ext cx="448560" cy="448560"/>
          </a:xfrm>
          <a:prstGeom prst="ellipse">
            <a:avLst/>
          </a:prstGeom>
          <a:solidFill>
            <a:srgbClr val="eea398"/>
          </a:solidFill>
          <a:ln w="38160">
            <a:solidFill>
              <a:srgbClr val="de4c36"/>
            </a:solidFill>
            <a:round/>
          </a:ln>
        </p:spPr>
        <p:style>
          <a:lnRef idx="0"/>
          <a:fillRef idx="0"/>
          <a:effectRef idx="0"/>
          <a:fontRef idx="minor"/>
        </p:style>
      </p:sp>
      <p:sp>
        <p:nvSpPr>
          <p:cNvPr id="144" name="CustomShape 17"/>
          <p:cNvSpPr/>
          <p:nvPr/>
        </p:nvSpPr>
        <p:spPr>
          <a:xfrm>
            <a:off x="986400" y="4046760"/>
            <a:ext cx="448560" cy="448560"/>
          </a:xfrm>
          <a:prstGeom prst="ellipse">
            <a:avLst/>
          </a:prstGeom>
          <a:solidFill>
            <a:srgbClr val="eea398"/>
          </a:solidFill>
          <a:ln w="38160">
            <a:solidFill>
              <a:srgbClr val="de4c36"/>
            </a:solidFill>
            <a:round/>
          </a:ln>
        </p:spPr>
        <p:style>
          <a:lnRef idx="0"/>
          <a:fillRef idx="0"/>
          <a:effectRef idx="0"/>
          <a:fontRef idx="minor"/>
        </p:style>
      </p:sp>
      <p:sp>
        <p:nvSpPr>
          <p:cNvPr id="145" name="CustomShape 18"/>
          <p:cNvSpPr/>
          <p:nvPr/>
        </p:nvSpPr>
        <p:spPr>
          <a:xfrm>
            <a:off x="1004040" y="2229120"/>
            <a:ext cx="412200" cy="26964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0" lang="en" sz="2400" spc="-1" strike="noStrike">
                <a:solidFill>
                  <a:srgbClr val="de4c36"/>
                </a:solidFill>
                <a:latin typeface="Poppins Black"/>
                <a:ea typeface="Poppins Black"/>
              </a:rPr>
              <a:t>1</a:t>
            </a:r>
            <a:endParaRPr b="0" lang="en-US" sz="2400" spc="-1" strike="noStrike">
              <a:latin typeface="Arial"/>
            </a:endParaRPr>
          </a:p>
        </p:txBody>
      </p:sp>
      <p:sp>
        <p:nvSpPr>
          <p:cNvPr id="146" name="CustomShape 19"/>
          <p:cNvSpPr/>
          <p:nvPr/>
        </p:nvSpPr>
        <p:spPr>
          <a:xfrm>
            <a:off x="1005840" y="3186360"/>
            <a:ext cx="412200" cy="26964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0" lang="en" sz="2400" spc="-1" strike="noStrike">
                <a:solidFill>
                  <a:srgbClr val="de4c36"/>
                </a:solidFill>
                <a:latin typeface="Poppins Black"/>
                <a:ea typeface="Poppins Black"/>
              </a:rPr>
              <a:t>3</a:t>
            </a:r>
            <a:endParaRPr b="0" lang="en-US" sz="2400" spc="-1" strike="noStrike">
              <a:latin typeface="Arial"/>
            </a:endParaRPr>
          </a:p>
        </p:txBody>
      </p:sp>
      <p:sp>
        <p:nvSpPr>
          <p:cNvPr id="147" name="CustomShape 20"/>
          <p:cNvSpPr/>
          <p:nvPr/>
        </p:nvSpPr>
        <p:spPr>
          <a:xfrm>
            <a:off x="997920" y="4142520"/>
            <a:ext cx="412200" cy="26964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0" lang="en" sz="2400" spc="-1" strike="noStrike">
                <a:solidFill>
                  <a:srgbClr val="de4c36"/>
                </a:solidFill>
                <a:latin typeface="Poppins Black"/>
                <a:ea typeface="Poppins Black"/>
              </a:rPr>
              <a:t>5</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379"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Deny Directive</a:t>
            </a:r>
            <a:endParaRPr b="0" lang="en-US" sz="3200" spc="-1" strike="noStrike">
              <a:latin typeface="Arial"/>
            </a:endParaRPr>
          </a:p>
        </p:txBody>
      </p:sp>
      <p:sp>
        <p:nvSpPr>
          <p:cNvPr id="380" name="CustomShape 3"/>
          <p:cNvSpPr/>
          <p:nvPr/>
        </p:nvSpPr>
        <p:spPr>
          <a:xfrm>
            <a:off x="628560" y="1910520"/>
            <a:ext cx="7521480" cy="413280"/>
          </a:xfrm>
          <a:prstGeom prst="rect">
            <a:avLst/>
          </a:prstGeom>
          <a:noFill/>
          <a:ln>
            <a:noFill/>
          </a:ln>
        </p:spPr>
        <p:style>
          <a:lnRef idx="0"/>
          <a:fillRef idx="0"/>
          <a:effectRef idx="0"/>
          <a:fontRef idx="minor"/>
        </p:style>
      </p:sp>
      <p:pic>
        <p:nvPicPr>
          <p:cNvPr id="381" name="Google Shape;667;p75" descr=""/>
          <p:cNvPicPr/>
          <p:nvPr/>
        </p:nvPicPr>
        <p:blipFill>
          <a:blip r:embed="rId1"/>
          <a:stretch/>
        </p:blipFill>
        <p:spPr>
          <a:xfrm>
            <a:off x="720000" y="1900080"/>
            <a:ext cx="6550920" cy="1341000"/>
          </a:xfrm>
          <a:prstGeom prst="rect">
            <a:avLst/>
          </a:prstGeom>
          <a:ln>
            <a:noFill/>
          </a:ln>
        </p:spPr>
      </p:pic>
      <p:sp>
        <p:nvSpPr>
          <p:cNvPr id="382" name="CustomShape 4"/>
          <p:cNvSpPr/>
          <p:nvPr/>
        </p:nvSpPr>
        <p:spPr>
          <a:xfrm>
            <a:off x="803880" y="3536280"/>
            <a:ext cx="6969600" cy="821880"/>
          </a:xfrm>
          <a:prstGeom prst="rect">
            <a:avLst/>
          </a:prstGeom>
          <a:noFill/>
          <a:ln>
            <a:noFill/>
          </a:ln>
        </p:spPr>
        <p:style>
          <a:lnRef idx="0"/>
          <a:fillRef idx="0"/>
          <a:effectRef idx="0"/>
          <a:fontRef idx="minor"/>
        </p:style>
        <p:txBody>
          <a:bodyPr lIns="90000" rIns="90000" tIns="91440" bIns="91440">
            <a:spAutoFit/>
          </a:bodyPr>
          <a:p>
            <a:pPr>
              <a:lnSpc>
                <a:spcPct val="100000"/>
              </a:lnSpc>
            </a:pPr>
            <a:r>
              <a:rPr b="0" lang="en" sz="1400" spc="-1" strike="noStrike">
                <a:solidFill>
                  <a:srgbClr val="263238"/>
                </a:solidFill>
                <a:latin typeface="Poppins"/>
                <a:ea typeface="Poppins"/>
              </a:rPr>
              <a:t>This directive allows access to the server to be restricted based on hostname, IP address, or environment variables. The arguments for the Deny directive are identical to the arguments for the Allow directive</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384"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CacheEnable Directive</a:t>
            </a:r>
            <a:endParaRPr b="0" lang="en-US" sz="3200" spc="-1" strike="noStrike">
              <a:latin typeface="Arial"/>
            </a:endParaRPr>
          </a:p>
        </p:txBody>
      </p:sp>
      <p:sp>
        <p:nvSpPr>
          <p:cNvPr id="385" name="CustomShape 3"/>
          <p:cNvSpPr/>
          <p:nvPr/>
        </p:nvSpPr>
        <p:spPr>
          <a:xfrm>
            <a:off x="628560" y="1910520"/>
            <a:ext cx="7521480" cy="413280"/>
          </a:xfrm>
          <a:prstGeom prst="rect">
            <a:avLst/>
          </a:prstGeom>
          <a:noFill/>
          <a:ln>
            <a:noFill/>
          </a:ln>
        </p:spPr>
        <p:style>
          <a:lnRef idx="0"/>
          <a:fillRef idx="0"/>
          <a:effectRef idx="0"/>
          <a:fontRef idx="minor"/>
        </p:style>
      </p:sp>
      <p:pic>
        <p:nvPicPr>
          <p:cNvPr id="386" name="Google Shape;676;p76" descr=""/>
          <p:cNvPicPr/>
          <p:nvPr/>
        </p:nvPicPr>
        <p:blipFill>
          <a:blip r:embed="rId1"/>
          <a:stretch/>
        </p:blipFill>
        <p:spPr>
          <a:xfrm>
            <a:off x="680040" y="1878840"/>
            <a:ext cx="5198400" cy="1312200"/>
          </a:xfrm>
          <a:prstGeom prst="rect">
            <a:avLst/>
          </a:prstGeom>
          <a:ln>
            <a:noFill/>
          </a:ln>
        </p:spPr>
      </p:pic>
      <p:sp>
        <p:nvSpPr>
          <p:cNvPr id="387" name="CustomShape 4"/>
          <p:cNvSpPr/>
          <p:nvPr/>
        </p:nvSpPr>
        <p:spPr>
          <a:xfrm>
            <a:off x="720000" y="3381480"/>
            <a:ext cx="6969600" cy="1248120"/>
          </a:xfrm>
          <a:prstGeom prst="rect">
            <a:avLst/>
          </a:prstGeom>
          <a:noFill/>
          <a:ln>
            <a:noFill/>
          </a:ln>
        </p:spPr>
        <p:style>
          <a:lnRef idx="0"/>
          <a:fillRef idx="0"/>
          <a:effectRef idx="0"/>
          <a:fontRef idx="minor"/>
        </p:style>
        <p:txBody>
          <a:bodyPr lIns="90000" rIns="90000" tIns="91440" bIns="91440">
            <a:spAutoFit/>
          </a:bodyPr>
          <a:p>
            <a:pPr>
              <a:lnSpc>
                <a:spcPct val="100000"/>
              </a:lnSpc>
            </a:pPr>
            <a:r>
              <a:rPr b="0" lang="en" sz="1400" spc="-1" strike="noStrike">
                <a:solidFill>
                  <a:srgbClr val="263238"/>
                </a:solidFill>
                <a:latin typeface="Poppins"/>
                <a:ea typeface="Poppins"/>
              </a:rPr>
              <a:t>The CacheEnable directive instructs mod_cache to cache urls at or below url-string. The cache storage manager is specified with the cache_type argument. The CacheEnable directive can alternatively be placed inside either &lt;Location&gt; or &lt;LocationMatch&gt; sections to indicate the content is cacheable</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CustomShape 1"/>
          <p:cNvSpPr/>
          <p:nvPr/>
        </p:nvSpPr>
        <p:spPr>
          <a:xfrm>
            <a:off x="1508760" y="2097720"/>
            <a:ext cx="3318480" cy="270360"/>
          </a:xfrm>
          <a:prstGeom prst="roundRect">
            <a:avLst>
              <a:gd name="adj" fmla="val 50000"/>
            </a:avLst>
          </a:prstGeom>
          <a:solidFill>
            <a:srgbClr val="de4c36">
              <a:alpha val="51000"/>
            </a:srgbClr>
          </a:solidFill>
          <a:ln>
            <a:noFill/>
          </a:ln>
        </p:spPr>
        <p:style>
          <a:lnRef idx="0"/>
          <a:fillRef idx="0"/>
          <a:effectRef idx="0"/>
          <a:fontRef idx="minor"/>
        </p:style>
      </p:sp>
      <p:sp>
        <p:nvSpPr>
          <p:cNvPr id="389" name="CustomShape 2"/>
          <p:cNvSpPr/>
          <p:nvPr/>
        </p:nvSpPr>
        <p:spPr>
          <a:xfrm>
            <a:off x="1452600" y="1643040"/>
            <a:ext cx="4189320" cy="7228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4000" spc="-1" strike="noStrike">
                <a:solidFill>
                  <a:srgbClr val="263238"/>
                </a:solidFill>
                <a:latin typeface="Poppins Black"/>
                <a:ea typeface="Poppins Black"/>
              </a:rPr>
              <a:t>Apache </a:t>
            </a:r>
            <a:br/>
            <a:r>
              <a:rPr b="0" lang="en" sz="4000" spc="-1" strike="noStrike">
                <a:solidFill>
                  <a:srgbClr val="263238"/>
                </a:solidFill>
                <a:latin typeface="Poppins Black"/>
                <a:ea typeface="Poppins Black"/>
              </a:rPr>
              <a:t>Demo</a:t>
            </a:r>
            <a:endParaRPr b="0" lang="en-US" sz="4000" spc="-1" strike="noStrike">
              <a:latin typeface="Arial"/>
            </a:endParaRPr>
          </a:p>
        </p:txBody>
      </p:sp>
      <p:grpSp>
        <p:nvGrpSpPr>
          <p:cNvPr id="390" name="Group 3"/>
          <p:cNvGrpSpPr/>
          <p:nvPr/>
        </p:nvGrpSpPr>
        <p:grpSpPr>
          <a:xfrm>
            <a:off x="5500800" y="433800"/>
            <a:ext cx="3202920" cy="3141000"/>
            <a:chOff x="5500800" y="433800"/>
            <a:chExt cx="3202920" cy="3141000"/>
          </a:xfrm>
        </p:grpSpPr>
        <p:sp>
          <p:nvSpPr>
            <p:cNvPr id="391" name="CustomShape 4"/>
            <p:cNvSpPr/>
            <p:nvPr/>
          </p:nvSpPr>
          <p:spPr>
            <a:xfrm>
              <a:off x="5562720" y="433800"/>
              <a:ext cx="3141000" cy="3141000"/>
            </a:xfrm>
            <a:prstGeom prst="ellipse">
              <a:avLst/>
            </a:prstGeom>
            <a:solidFill>
              <a:srgbClr val="ffffff"/>
            </a:solidFill>
            <a:ln>
              <a:noFill/>
            </a:ln>
          </p:spPr>
          <p:style>
            <a:lnRef idx="0"/>
            <a:fillRef idx="0"/>
            <a:effectRef idx="0"/>
            <a:fontRef idx="minor"/>
          </p:style>
        </p:sp>
        <p:grpSp>
          <p:nvGrpSpPr>
            <p:cNvPr id="392" name="Group 5"/>
            <p:cNvGrpSpPr/>
            <p:nvPr/>
          </p:nvGrpSpPr>
          <p:grpSpPr>
            <a:xfrm>
              <a:off x="5500800" y="540000"/>
              <a:ext cx="2921040" cy="2852640"/>
              <a:chOff x="5500800" y="540000"/>
              <a:chExt cx="2921040" cy="2852640"/>
            </a:xfrm>
          </p:grpSpPr>
          <p:sp>
            <p:nvSpPr>
              <p:cNvPr id="393" name="CustomShape 6"/>
              <p:cNvSpPr/>
              <p:nvPr/>
            </p:nvSpPr>
            <p:spPr>
              <a:xfrm>
                <a:off x="7018560" y="3226320"/>
                <a:ext cx="281520" cy="100800"/>
              </a:xfrm>
              <a:custGeom>
                <a:avLst/>
                <a:gdLst/>
                <a:ahLst/>
                <a:rect l="l" t="t" r="r" b="b"/>
                <a:pathLst>
                  <a:path w="6072" h="2203">
                    <a:moveTo>
                      <a:pt x="5938" y="1"/>
                    </a:moveTo>
                    <a:lnTo>
                      <a:pt x="1" y="1802"/>
                    </a:lnTo>
                    <a:lnTo>
                      <a:pt x="134" y="2202"/>
                    </a:lnTo>
                    <a:lnTo>
                      <a:pt x="6072" y="401"/>
                    </a:lnTo>
                    <a:lnTo>
                      <a:pt x="5938" y="1"/>
                    </a:lnTo>
                    <a:close/>
                  </a:path>
                </a:pathLst>
              </a:custGeom>
              <a:solidFill>
                <a:srgbClr val="de4c36"/>
              </a:solidFill>
              <a:ln>
                <a:noFill/>
              </a:ln>
            </p:spPr>
            <p:style>
              <a:lnRef idx="0"/>
              <a:fillRef idx="0"/>
              <a:effectRef idx="0"/>
              <a:fontRef idx="minor"/>
            </p:style>
          </p:sp>
          <p:sp>
            <p:nvSpPr>
              <p:cNvPr id="394" name="CustomShape 7"/>
              <p:cNvSpPr/>
              <p:nvPr/>
            </p:nvSpPr>
            <p:spPr>
              <a:xfrm>
                <a:off x="7376760" y="3157920"/>
                <a:ext cx="150480" cy="61560"/>
              </a:xfrm>
              <a:custGeom>
                <a:avLst/>
                <a:gdLst/>
                <a:ahLst/>
                <a:rect l="l" t="t" r="r" b="b"/>
                <a:pathLst>
                  <a:path w="3270" h="1368">
                    <a:moveTo>
                      <a:pt x="3170" y="0"/>
                    </a:moveTo>
                    <a:lnTo>
                      <a:pt x="1" y="967"/>
                    </a:lnTo>
                    <a:lnTo>
                      <a:pt x="101" y="1368"/>
                    </a:lnTo>
                    <a:lnTo>
                      <a:pt x="3270" y="400"/>
                    </a:lnTo>
                    <a:lnTo>
                      <a:pt x="3170" y="0"/>
                    </a:lnTo>
                    <a:close/>
                  </a:path>
                </a:pathLst>
              </a:custGeom>
              <a:solidFill>
                <a:srgbClr val="de4c36"/>
              </a:solidFill>
              <a:ln>
                <a:noFill/>
              </a:ln>
            </p:spPr>
            <p:style>
              <a:lnRef idx="0"/>
              <a:fillRef idx="0"/>
              <a:effectRef idx="0"/>
              <a:fontRef idx="minor"/>
            </p:style>
          </p:sp>
          <p:sp>
            <p:nvSpPr>
              <p:cNvPr id="395" name="CustomShape 8"/>
              <p:cNvSpPr/>
              <p:nvPr/>
            </p:nvSpPr>
            <p:spPr>
              <a:xfrm>
                <a:off x="6152400" y="1816200"/>
                <a:ext cx="1746000" cy="1576440"/>
              </a:xfrm>
              <a:custGeom>
                <a:avLst/>
                <a:gdLst/>
                <a:ahLst/>
                <a:rect l="l" t="t" r="r" b="b"/>
                <a:pathLst>
                  <a:path w="37427" h="33792">
                    <a:moveTo>
                      <a:pt x="29922" y="1"/>
                    </a:moveTo>
                    <a:lnTo>
                      <a:pt x="0" y="9107"/>
                    </a:lnTo>
                    <a:lnTo>
                      <a:pt x="7506" y="33791"/>
                    </a:lnTo>
                    <a:lnTo>
                      <a:pt x="37427" y="24652"/>
                    </a:lnTo>
                    <a:lnTo>
                      <a:pt x="29922" y="1"/>
                    </a:lnTo>
                    <a:close/>
                  </a:path>
                </a:pathLst>
              </a:custGeom>
              <a:solidFill>
                <a:srgbClr val="de4c36">
                  <a:alpha val="51000"/>
                </a:srgbClr>
              </a:solidFill>
              <a:ln>
                <a:noFill/>
              </a:ln>
            </p:spPr>
            <p:style>
              <a:lnRef idx="0"/>
              <a:fillRef idx="0"/>
              <a:effectRef idx="0"/>
              <a:fontRef idx="minor"/>
            </p:style>
          </p:sp>
          <p:sp>
            <p:nvSpPr>
              <p:cNvPr id="396" name="CustomShape 9"/>
              <p:cNvSpPr/>
              <p:nvPr/>
            </p:nvSpPr>
            <p:spPr>
              <a:xfrm>
                <a:off x="7549920" y="1657440"/>
                <a:ext cx="871920" cy="1309680"/>
              </a:xfrm>
              <a:custGeom>
                <a:avLst/>
                <a:gdLst/>
                <a:ahLst/>
                <a:rect l="l" t="t" r="r" b="b"/>
                <a:pathLst>
                  <a:path w="18714" h="28087">
                    <a:moveTo>
                      <a:pt x="11175" y="0"/>
                    </a:moveTo>
                    <a:lnTo>
                      <a:pt x="1" y="3403"/>
                    </a:lnTo>
                    <a:lnTo>
                      <a:pt x="7506" y="28087"/>
                    </a:lnTo>
                    <a:lnTo>
                      <a:pt x="18714" y="24651"/>
                    </a:lnTo>
                    <a:lnTo>
                      <a:pt x="11175" y="0"/>
                    </a:lnTo>
                    <a:close/>
                  </a:path>
                </a:pathLst>
              </a:custGeom>
              <a:solidFill>
                <a:srgbClr val="80ed99"/>
              </a:solidFill>
              <a:ln>
                <a:noFill/>
              </a:ln>
            </p:spPr>
            <p:style>
              <a:lnRef idx="0"/>
              <a:fillRef idx="0"/>
              <a:effectRef idx="0"/>
              <a:fontRef idx="minor"/>
            </p:style>
          </p:sp>
          <p:sp>
            <p:nvSpPr>
              <p:cNvPr id="397" name="CustomShape 10"/>
              <p:cNvSpPr/>
              <p:nvPr/>
            </p:nvSpPr>
            <p:spPr>
              <a:xfrm>
                <a:off x="7549920" y="1657440"/>
                <a:ext cx="871920" cy="1309680"/>
              </a:xfrm>
              <a:custGeom>
                <a:avLst/>
                <a:gdLst/>
                <a:ahLst/>
                <a:rect l="l" t="t" r="r" b="b"/>
                <a:pathLst>
                  <a:path w="18714" h="28087">
                    <a:moveTo>
                      <a:pt x="11175" y="0"/>
                    </a:moveTo>
                    <a:lnTo>
                      <a:pt x="1" y="3403"/>
                    </a:lnTo>
                    <a:lnTo>
                      <a:pt x="7506" y="28087"/>
                    </a:lnTo>
                    <a:lnTo>
                      <a:pt x="18714" y="24651"/>
                    </a:lnTo>
                    <a:lnTo>
                      <a:pt x="11175" y="0"/>
                    </a:lnTo>
                    <a:close/>
                  </a:path>
                </a:pathLst>
              </a:custGeom>
              <a:solidFill>
                <a:srgbClr val="de4c36"/>
              </a:solidFill>
              <a:ln>
                <a:noFill/>
              </a:ln>
            </p:spPr>
            <p:style>
              <a:lnRef idx="0"/>
              <a:fillRef idx="0"/>
              <a:effectRef idx="0"/>
              <a:fontRef idx="minor"/>
            </p:style>
          </p:sp>
          <p:sp>
            <p:nvSpPr>
              <p:cNvPr id="398" name="CustomShape 11"/>
              <p:cNvSpPr/>
              <p:nvPr/>
            </p:nvSpPr>
            <p:spPr>
              <a:xfrm>
                <a:off x="7395480" y="2279160"/>
                <a:ext cx="752040" cy="555840"/>
              </a:xfrm>
              <a:custGeom>
                <a:avLst/>
                <a:gdLst/>
                <a:ahLst/>
                <a:rect l="l" t="t" r="r" b="b"/>
                <a:pathLst>
                  <a:path w="16146" h="11943">
                    <a:moveTo>
                      <a:pt x="13810" y="1"/>
                    </a:moveTo>
                    <a:lnTo>
                      <a:pt x="0" y="4170"/>
                    </a:lnTo>
                    <a:lnTo>
                      <a:pt x="2335" y="11943"/>
                    </a:lnTo>
                    <a:lnTo>
                      <a:pt x="16145" y="7773"/>
                    </a:lnTo>
                    <a:lnTo>
                      <a:pt x="13810" y="1"/>
                    </a:lnTo>
                    <a:close/>
                  </a:path>
                </a:pathLst>
              </a:custGeom>
              <a:solidFill>
                <a:srgbClr val="1a2327">
                  <a:alpha val="13000"/>
                </a:srgbClr>
              </a:solidFill>
              <a:ln>
                <a:noFill/>
              </a:ln>
            </p:spPr>
            <p:style>
              <a:lnRef idx="0"/>
              <a:fillRef idx="0"/>
              <a:effectRef idx="0"/>
              <a:fontRef idx="minor"/>
            </p:style>
          </p:sp>
          <p:sp>
            <p:nvSpPr>
              <p:cNvPr id="399" name="CustomShape 12"/>
              <p:cNvSpPr/>
              <p:nvPr/>
            </p:nvSpPr>
            <p:spPr>
              <a:xfrm>
                <a:off x="6354720" y="2275920"/>
                <a:ext cx="314280" cy="314280"/>
              </a:xfrm>
              <a:custGeom>
                <a:avLst/>
                <a:gdLst/>
                <a:ahLst/>
                <a:rect l="l" t="t" r="r" b="b"/>
                <a:pathLst>
                  <a:path w="6773" h="6773">
                    <a:moveTo>
                      <a:pt x="5204" y="1"/>
                    </a:moveTo>
                    <a:lnTo>
                      <a:pt x="1" y="1602"/>
                    </a:lnTo>
                    <a:lnTo>
                      <a:pt x="1602" y="6772"/>
                    </a:lnTo>
                    <a:lnTo>
                      <a:pt x="6772" y="5205"/>
                    </a:lnTo>
                    <a:lnTo>
                      <a:pt x="5204" y="1"/>
                    </a:lnTo>
                    <a:close/>
                  </a:path>
                </a:pathLst>
              </a:custGeom>
              <a:solidFill>
                <a:srgbClr val="1a2327">
                  <a:alpha val="13000"/>
                </a:srgbClr>
              </a:solidFill>
              <a:ln>
                <a:noFill/>
              </a:ln>
            </p:spPr>
            <p:style>
              <a:lnRef idx="0"/>
              <a:fillRef idx="0"/>
              <a:effectRef idx="0"/>
              <a:fontRef idx="minor"/>
            </p:style>
          </p:sp>
          <p:sp>
            <p:nvSpPr>
              <p:cNvPr id="400" name="CustomShape 13"/>
              <p:cNvSpPr/>
              <p:nvPr/>
            </p:nvSpPr>
            <p:spPr>
              <a:xfrm>
                <a:off x="6652440" y="2185560"/>
                <a:ext cx="312840" cy="314280"/>
              </a:xfrm>
              <a:custGeom>
                <a:avLst/>
                <a:gdLst/>
                <a:ahLst/>
                <a:rect l="l" t="t" r="r" b="b"/>
                <a:pathLst>
                  <a:path w="6740" h="6772">
                    <a:moveTo>
                      <a:pt x="5171" y="0"/>
                    </a:moveTo>
                    <a:lnTo>
                      <a:pt x="1" y="1601"/>
                    </a:lnTo>
                    <a:lnTo>
                      <a:pt x="1569" y="6772"/>
                    </a:lnTo>
                    <a:lnTo>
                      <a:pt x="6739" y="5204"/>
                    </a:lnTo>
                    <a:lnTo>
                      <a:pt x="5171" y="0"/>
                    </a:lnTo>
                    <a:close/>
                  </a:path>
                </a:pathLst>
              </a:custGeom>
              <a:solidFill>
                <a:srgbClr val="1a2327">
                  <a:alpha val="13000"/>
                </a:srgbClr>
              </a:solidFill>
              <a:ln>
                <a:noFill/>
              </a:ln>
            </p:spPr>
            <p:style>
              <a:lnRef idx="0"/>
              <a:fillRef idx="0"/>
              <a:effectRef idx="0"/>
              <a:fontRef idx="minor"/>
            </p:style>
          </p:sp>
          <p:sp>
            <p:nvSpPr>
              <p:cNvPr id="401" name="CustomShape 14"/>
              <p:cNvSpPr/>
              <p:nvPr/>
            </p:nvSpPr>
            <p:spPr>
              <a:xfrm>
                <a:off x="6644520" y="612720"/>
                <a:ext cx="429480" cy="631440"/>
              </a:xfrm>
              <a:custGeom>
                <a:avLst/>
                <a:gdLst/>
                <a:ahLst/>
                <a:rect l="l" t="t" r="r" b="b"/>
                <a:pathLst>
                  <a:path w="9241" h="13566">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rgbClr val="de4c36">
                  <a:alpha val="51000"/>
                </a:srgbClr>
              </a:solidFill>
              <a:ln>
                <a:noFill/>
              </a:ln>
            </p:spPr>
            <p:style>
              <a:lnRef idx="0"/>
              <a:fillRef idx="0"/>
              <a:effectRef idx="0"/>
              <a:fontRef idx="minor"/>
            </p:style>
          </p:sp>
          <p:sp>
            <p:nvSpPr>
              <p:cNvPr id="402" name="CustomShape 15"/>
              <p:cNvSpPr/>
              <p:nvPr/>
            </p:nvSpPr>
            <p:spPr>
              <a:xfrm>
                <a:off x="6734880" y="806400"/>
                <a:ext cx="272520" cy="228960"/>
              </a:xfrm>
              <a:custGeom>
                <a:avLst/>
                <a:gdLst/>
                <a:ahLst/>
                <a:rect l="l" t="t" r="r" b="b"/>
                <a:pathLst>
                  <a:path w="5884" h="4946">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rgbClr val="de4c36"/>
              </a:solidFill>
              <a:ln>
                <a:noFill/>
              </a:ln>
            </p:spPr>
            <p:style>
              <a:lnRef idx="0"/>
              <a:fillRef idx="0"/>
              <a:effectRef idx="0"/>
              <a:fontRef idx="minor"/>
            </p:style>
          </p:sp>
          <p:sp>
            <p:nvSpPr>
              <p:cNvPr id="403" name="CustomShape 16"/>
              <p:cNvSpPr/>
              <p:nvPr/>
            </p:nvSpPr>
            <p:spPr>
              <a:xfrm>
                <a:off x="6778440" y="847440"/>
                <a:ext cx="176040" cy="148680"/>
              </a:xfrm>
              <a:custGeom>
                <a:avLst/>
                <a:gdLst/>
                <a:ahLst/>
                <a:rect l="l" t="t" r="r" b="b"/>
                <a:pathLst>
                  <a:path w="3815" h="3230">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style>
              <a:lnRef idx="0"/>
              <a:fillRef idx="0"/>
              <a:effectRef idx="0"/>
              <a:fontRef idx="minor"/>
            </p:style>
          </p:sp>
          <p:sp>
            <p:nvSpPr>
              <p:cNvPr id="404" name="CustomShape 17"/>
              <p:cNvSpPr/>
              <p:nvPr/>
            </p:nvSpPr>
            <p:spPr>
              <a:xfrm>
                <a:off x="6855480" y="870840"/>
                <a:ext cx="48240" cy="43920"/>
              </a:xfrm>
              <a:custGeom>
                <a:avLst/>
                <a:gdLst/>
                <a:ahLst/>
                <a:rect l="l" t="t" r="r" b="b"/>
                <a:pathLst>
                  <a:path w="1080" h="99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style>
              <a:lnRef idx="0"/>
              <a:fillRef idx="0"/>
              <a:effectRef idx="0"/>
              <a:fontRef idx="minor"/>
            </p:style>
          </p:sp>
          <p:sp>
            <p:nvSpPr>
              <p:cNvPr id="405" name="CustomShape 18"/>
              <p:cNvSpPr/>
              <p:nvPr/>
            </p:nvSpPr>
            <p:spPr>
              <a:xfrm>
                <a:off x="6819840" y="947520"/>
                <a:ext cx="23760" cy="20880"/>
              </a:xfrm>
              <a:custGeom>
                <a:avLst/>
                <a:gdLst/>
                <a:ahLst/>
                <a:rect l="l" t="t" r="r" b="b"/>
                <a:pathLst>
                  <a:path w="553" h="494">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style>
              <a:lnRef idx="0"/>
              <a:fillRef idx="0"/>
              <a:effectRef idx="0"/>
              <a:fontRef idx="minor"/>
            </p:style>
          </p:sp>
          <p:sp>
            <p:nvSpPr>
              <p:cNvPr id="406" name="CustomShape 19"/>
              <p:cNvSpPr/>
              <p:nvPr/>
            </p:nvSpPr>
            <p:spPr>
              <a:xfrm>
                <a:off x="7351920" y="784800"/>
                <a:ext cx="429480" cy="117720"/>
              </a:xfrm>
              <a:custGeom>
                <a:avLst/>
                <a:gdLst/>
                <a:ahLst/>
                <a:rect l="l" t="t" r="r" b="b"/>
                <a:pathLst>
                  <a:path w="10808" h="2569">
                    <a:moveTo>
                      <a:pt x="10574" y="0"/>
                    </a:moveTo>
                    <a:lnTo>
                      <a:pt x="0" y="1034"/>
                    </a:lnTo>
                    <a:lnTo>
                      <a:pt x="267" y="2569"/>
                    </a:lnTo>
                    <a:lnTo>
                      <a:pt x="10808" y="1401"/>
                    </a:lnTo>
                    <a:lnTo>
                      <a:pt x="10574" y="0"/>
                    </a:lnTo>
                    <a:close/>
                  </a:path>
                </a:pathLst>
              </a:custGeom>
              <a:solidFill>
                <a:schemeClr val="dk1"/>
              </a:solidFill>
              <a:ln>
                <a:noFill/>
              </a:ln>
            </p:spPr>
            <p:style>
              <a:lnRef idx="0"/>
              <a:fillRef idx="0"/>
              <a:effectRef idx="0"/>
              <a:fontRef idx="minor"/>
            </p:style>
          </p:sp>
          <p:sp>
            <p:nvSpPr>
              <p:cNvPr id="407" name="CustomShape 20"/>
              <p:cNvSpPr/>
              <p:nvPr/>
            </p:nvSpPr>
            <p:spPr>
              <a:xfrm>
                <a:off x="7754040" y="671760"/>
                <a:ext cx="195840" cy="286560"/>
              </a:xfrm>
              <a:custGeom>
                <a:avLst/>
                <a:gdLst/>
                <a:ahLst/>
                <a:rect l="l" t="t" r="r" b="b"/>
                <a:pathLst>
                  <a:path w="4237" h="6182">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rgbClr val="de4c36">
                  <a:alpha val="51000"/>
                </a:srgbClr>
              </a:solidFill>
              <a:ln>
                <a:noFill/>
              </a:ln>
            </p:spPr>
            <p:style>
              <a:lnRef idx="0"/>
              <a:fillRef idx="0"/>
              <a:effectRef idx="0"/>
              <a:fontRef idx="minor"/>
            </p:style>
          </p:sp>
          <p:sp>
            <p:nvSpPr>
              <p:cNvPr id="408" name="CustomShape 21"/>
              <p:cNvSpPr/>
              <p:nvPr/>
            </p:nvSpPr>
            <p:spPr>
              <a:xfrm>
                <a:off x="7017120" y="767520"/>
                <a:ext cx="389160" cy="239400"/>
              </a:xfrm>
              <a:custGeom>
                <a:avLst/>
                <a:gdLst/>
                <a:ahLst/>
                <a:rect l="l" t="t" r="r" b="b"/>
                <a:pathLst>
                  <a:path w="8374" h="5171">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rgbClr val="de4c36"/>
              </a:solidFill>
              <a:ln>
                <a:noFill/>
              </a:ln>
            </p:spPr>
            <p:style>
              <a:lnRef idx="0"/>
              <a:fillRef idx="0"/>
              <a:effectRef idx="0"/>
              <a:fontRef idx="minor"/>
            </p:style>
          </p:sp>
          <p:sp>
            <p:nvSpPr>
              <p:cNvPr id="409" name="CustomShape 22"/>
              <p:cNvSpPr/>
              <p:nvPr/>
            </p:nvSpPr>
            <p:spPr>
              <a:xfrm>
                <a:off x="7788240" y="585000"/>
                <a:ext cx="69840" cy="59400"/>
              </a:xfrm>
              <a:custGeom>
                <a:avLst/>
                <a:gdLst/>
                <a:ahLst/>
                <a:rect l="l" t="t" r="r" b="b"/>
                <a:pathLst>
                  <a:path w="1545" h="1315">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rgbClr val="de4c36">
                  <a:alpha val="51000"/>
                </a:srgbClr>
              </a:solidFill>
              <a:ln>
                <a:noFill/>
              </a:ln>
            </p:spPr>
            <p:style>
              <a:lnRef idx="0"/>
              <a:fillRef idx="0"/>
              <a:effectRef idx="0"/>
              <a:fontRef idx="minor"/>
            </p:style>
          </p:sp>
          <p:sp>
            <p:nvSpPr>
              <p:cNvPr id="410" name="CustomShape 23"/>
              <p:cNvSpPr/>
              <p:nvPr/>
            </p:nvSpPr>
            <p:spPr>
              <a:xfrm>
                <a:off x="7873920" y="540000"/>
                <a:ext cx="293760" cy="83880"/>
              </a:xfrm>
              <a:custGeom>
                <a:avLst/>
                <a:gdLst/>
                <a:ahLst/>
                <a:rect l="l" t="t" r="r" b="b"/>
                <a:pathLst>
                  <a:path w="6339" h="1844">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rgbClr val="de4c36">
                  <a:alpha val="51000"/>
                </a:srgbClr>
              </a:solidFill>
              <a:ln>
                <a:noFill/>
              </a:ln>
            </p:spPr>
            <p:style>
              <a:lnRef idx="0"/>
              <a:fillRef idx="0"/>
              <a:effectRef idx="0"/>
              <a:fontRef idx="minor"/>
            </p:style>
          </p:sp>
          <p:sp>
            <p:nvSpPr>
              <p:cNvPr id="411" name="CustomShape 24"/>
              <p:cNvSpPr/>
              <p:nvPr/>
            </p:nvSpPr>
            <p:spPr>
              <a:xfrm>
                <a:off x="7471800" y="605160"/>
                <a:ext cx="293760" cy="84240"/>
              </a:xfrm>
              <a:custGeom>
                <a:avLst/>
                <a:gdLst/>
                <a:ahLst/>
                <a:rect l="l" t="t" r="r" b="b"/>
                <a:pathLst>
                  <a:path w="6339" h="1852">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rgbClr val="de4c36">
                  <a:alpha val="51000"/>
                </a:srgbClr>
              </a:solidFill>
              <a:ln>
                <a:noFill/>
              </a:ln>
            </p:spPr>
            <p:style>
              <a:lnRef idx="0"/>
              <a:fillRef idx="0"/>
              <a:effectRef idx="0"/>
              <a:fontRef idx="minor"/>
            </p:style>
          </p:sp>
          <p:sp>
            <p:nvSpPr>
              <p:cNvPr id="412" name="CustomShape 25"/>
              <p:cNvSpPr/>
              <p:nvPr/>
            </p:nvSpPr>
            <p:spPr>
              <a:xfrm>
                <a:off x="5941800" y="990360"/>
                <a:ext cx="429480" cy="170640"/>
              </a:xfrm>
              <a:custGeom>
                <a:avLst/>
                <a:gdLst/>
                <a:ahLst/>
                <a:rect l="l" t="t" r="r" b="b"/>
                <a:pathLst>
                  <a:path w="10608" h="3703">
                    <a:moveTo>
                      <a:pt x="10374" y="0"/>
                    </a:moveTo>
                    <a:lnTo>
                      <a:pt x="0" y="2302"/>
                    </a:lnTo>
                    <a:lnTo>
                      <a:pt x="234" y="3703"/>
                    </a:lnTo>
                    <a:lnTo>
                      <a:pt x="10608" y="1568"/>
                    </a:lnTo>
                    <a:lnTo>
                      <a:pt x="10374" y="0"/>
                    </a:lnTo>
                    <a:close/>
                  </a:path>
                </a:pathLst>
              </a:custGeom>
              <a:solidFill>
                <a:schemeClr val="dk1"/>
              </a:solidFill>
              <a:ln>
                <a:noFill/>
              </a:ln>
            </p:spPr>
            <p:style>
              <a:lnRef idx="0"/>
              <a:fillRef idx="0"/>
              <a:effectRef idx="0"/>
              <a:fontRef idx="minor"/>
            </p:style>
          </p:sp>
          <p:sp>
            <p:nvSpPr>
              <p:cNvPr id="413" name="CustomShape 26"/>
              <p:cNvSpPr/>
              <p:nvPr/>
            </p:nvSpPr>
            <p:spPr>
              <a:xfrm>
                <a:off x="5783040" y="986040"/>
                <a:ext cx="194040" cy="288000"/>
              </a:xfrm>
              <a:custGeom>
                <a:avLst/>
                <a:gdLst/>
                <a:ahLst/>
                <a:rect l="l" t="t" r="r" b="b"/>
                <a:pathLst>
                  <a:path w="4204" h="6215">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rgbClr val="de4c36">
                  <a:alpha val="51000"/>
                </a:srgbClr>
              </a:solidFill>
              <a:ln>
                <a:noFill/>
              </a:ln>
            </p:spPr>
            <p:style>
              <a:lnRef idx="0"/>
              <a:fillRef idx="0"/>
              <a:effectRef idx="0"/>
              <a:fontRef idx="minor"/>
            </p:style>
          </p:sp>
          <p:sp>
            <p:nvSpPr>
              <p:cNvPr id="414" name="CustomShape 27"/>
              <p:cNvSpPr/>
              <p:nvPr/>
            </p:nvSpPr>
            <p:spPr>
              <a:xfrm>
                <a:off x="6320520" y="823680"/>
                <a:ext cx="376560" cy="291240"/>
              </a:xfrm>
              <a:custGeom>
                <a:avLst/>
                <a:gdLst/>
                <a:ahLst/>
                <a:rect l="l" t="t" r="r" b="b"/>
                <a:pathLst>
                  <a:path w="8107" h="6280">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rgbClr val="de4c36"/>
              </a:solidFill>
              <a:ln>
                <a:noFill/>
              </a:ln>
            </p:spPr>
            <p:style>
              <a:lnRef idx="0"/>
              <a:fillRef idx="0"/>
              <a:effectRef idx="0"/>
              <a:fontRef idx="minor"/>
            </p:style>
          </p:sp>
          <p:sp>
            <p:nvSpPr>
              <p:cNvPr id="415" name="CustomShape 28"/>
              <p:cNvSpPr/>
              <p:nvPr/>
            </p:nvSpPr>
            <p:spPr>
              <a:xfrm>
                <a:off x="5809320" y="898200"/>
                <a:ext cx="71640" cy="59760"/>
              </a:xfrm>
              <a:custGeom>
                <a:avLst/>
                <a:gdLst/>
                <a:ahLst/>
                <a:rect l="l" t="t" r="r" b="b"/>
                <a:pathLst>
                  <a:path w="1577" h="1327">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rgbClr val="de4c36">
                  <a:alpha val="51000"/>
                </a:srgbClr>
              </a:solidFill>
              <a:ln>
                <a:noFill/>
              </a:ln>
            </p:spPr>
            <p:style>
              <a:lnRef idx="0"/>
              <a:fillRef idx="0"/>
              <a:effectRef idx="0"/>
              <a:fontRef idx="minor"/>
            </p:style>
          </p:sp>
          <p:sp>
            <p:nvSpPr>
              <p:cNvPr id="416" name="CustomShape 29"/>
              <p:cNvSpPr/>
              <p:nvPr/>
            </p:nvSpPr>
            <p:spPr>
              <a:xfrm>
                <a:off x="5500800" y="918720"/>
                <a:ext cx="293760" cy="83880"/>
              </a:xfrm>
              <a:custGeom>
                <a:avLst/>
                <a:gdLst/>
                <a:ahLst/>
                <a:rect l="l" t="t" r="r" b="b"/>
                <a:pathLst>
                  <a:path w="6339" h="1844">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rgbClr val="de4c36">
                  <a:alpha val="51000"/>
                </a:srgbClr>
              </a:solidFill>
              <a:ln>
                <a:noFill/>
              </a:ln>
            </p:spPr>
            <p:style>
              <a:lnRef idx="0"/>
              <a:fillRef idx="0"/>
              <a:effectRef idx="0"/>
              <a:fontRef idx="minor"/>
            </p:style>
          </p:sp>
          <p:sp>
            <p:nvSpPr>
              <p:cNvPr id="417" name="CustomShape 30"/>
              <p:cNvSpPr/>
              <p:nvPr/>
            </p:nvSpPr>
            <p:spPr>
              <a:xfrm>
                <a:off x="5901480" y="854280"/>
                <a:ext cx="293760" cy="84240"/>
              </a:xfrm>
              <a:custGeom>
                <a:avLst/>
                <a:gdLst/>
                <a:ahLst/>
                <a:rect l="l" t="t" r="r" b="b"/>
                <a:pathLst>
                  <a:path w="6339" h="1852">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rgbClr val="de4c36">
                  <a:alpha val="51000"/>
                </a:srgbClr>
              </a:solidFill>
              <a:ln>
                <a:noFill/>
              </a:ln>
            </p:spPr>
            <p:style>
              <a:lnRef idx="0"/>
              <a:fillRef idx="0"/>
              <a:effectRef idx="0"/>
              <a:fontRef idx="minor"/>
            </p:style>
          </p:sp>
          <p:sp>
            <p:nvSpPr>
              <p:cNvPr id="418" name="CustomShape 31"/>
              <p:cNvSpPr/>
              <p:nvPr/>
            </p:nvSpPr>
            <p:spPr>
              <a:xfrm>
                <a:off x="6899400" y="1290240"/>
                <a:ext cx="1114200" cy="349200"/>
              </a:xfrm>
              <a:custGeom>
                <a:avLst/>
                <a:gdLst/>
                <a:ahLst/>
                <a:rect l="l" t="t" r="r" b="b"/>
                <a:pathLst>
                  <a:path w="23902" h="7526">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style>
              <a:lnRef idx="0"/>
              <a:fillRef idx="0"/>
              <a:effectRef idx="0"/>
              <a:fontRef idx="minor"/>
            </p:style>
          </p:sp>
          <p:sp>
            <p:nvSpPr>
              <p:cNvPr id="419" name="CustomShape 32"/>
              <p:cNvSpPr/>
              <p:nvPr/>
            </p:nvSpPr>
            <p:spPr>
              <a:xfrm>
                <a:off x="6893640" y="1287720"/>
                <a:ext cx="671040" cy="466920"/>
              </a:xfrm>
              <a:custGeom>
                <a:avLst/>
                <a:gdLst/>
                <a:ahLst/>
                <a:rect l="l" t="t" r="r" b="b"/>
                <a:pathLst>
                  <a:path w="14416" h="10045">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style>
              <a:lnRef idx="0"/>
              <a:fillRef idx="0"/>
              <a:effectRef idx="0"/>
              <a:fontRef idx="minor"/>
            </p:style>
          </p:sp>
          <p:sp>
            <p:nvSpPr>
              <p:cNvPr id="420" name="CustomShape 33"/>
              <p:cNvSpPr/>
              <p:nvPr/>
            </p:nvSpPr>
            <p:spPr>
              <a:xfrm>
                <a:off x="6152400" y="1288440"/>
                <a:ext cx="815040" cy="901080"/>
              </a:xfrm>
              <a:custGeom>
                <a:avLst/>
                <a:gdLst/>
                <a:ahLst/>
                <a:rect l="l" t="t" r="r" b="b"/>
                <a:pathLst>
                  <a:path w="17496" h="19338">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style>
              <a:lnRef idx="0"/>
              <a:fillRef idx="0"/>
              <a:effectRef idx="0"/>
              <a:fontRef idx="minor"/>
            </p:style>
          </p:sp>
        </p:grpSp>
      </p:gr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422"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.htaccess for AUTHENTICATION</a:t>
            </a:r>
            <a:endParaRPr b="0" lang="en-US" sz="3200" spc="-1" strike="noStrike">
              <a:latin typeface="Arial"/>
            </a:endParaRPr>
          </a:p>
        </p:txBody>
      </p:sp>
      <p:sp>
        <p:nvSpPr>
          <p:cNvPr id="423" name="CustomShape 3"/>
          <p:cNvSpPr/>
          <p:nvPr/>
        </p:nvSpPr>
        <p:spPr>
          <a:xfrm>
            <a:off x="798480" y="1737360"/>
            <a:ext cx="7521480" cy="2921400"/>
          </a:xfrm>
          <a:prstGeom prst="rect">
            <a:avLst/>
          </a:prstGeom>
          <a:noFill/>
          <a:ln>
            <a:noFill/>
          </a:ln>
        </p:spPr>
        <p:style>
          <a:lnRef idx="0"/>
          <a:fillRef idx="0"/>
          <a:effectRef idx="0"/>
          <a:fontRef idx="minor"/>
        </p:style>
        <p:txBody>
          <a:bodyPr lIns="90000" rIns="90000" tIns="91440" bIns="91440">
            <a:spAutoFit/>
          </a:bodyPr>
          <a:p>
            <a:pPr marL="457200" indent="-321840">
              <a:lnSpc>
                <a:spcPct val="150000"/>
              </a:lnSpc>
              <a:buClr>
                <a:srgbClr val="de4c36"/>
              </a:buClr>
              <a:buFont typeface="Poppins"/>
              <a:buChar char="●"/>
            </a:pPr>
            <a:r>
              <a:rPr b="1" lang="en" sz="1500" spc="-1" strike="noStrike">
                <a:solidFill>
                  <a:srgbClr val="263238"/>
                </a:solidFill>
                <a:latin typeface="Poppins"/>
                <a:ea typeface="Poppins"/>
              </a:rPr>
              <a:t>.htaccess content</a:t>
            </a:r>
            <a:endParaRPr b="0" lang="en-US" sz="1500" spc="-1" strike="noStrike">
              <a:latin typeface="Arial"/>
            </a:endParaRPr>
          </a:p>
          <a:p>
            <a:pPr marL="457200">
              <a:lnSpc>
                <a:spcPct val="150000"/>
              </a:lnSpc>
            </a:pPr>
            <a:r>
              <a:rPr b="0" lang="en" sz="1500" spc="-1" strike="noStrike">
                <a:solidFill>
                  <a:srgbClr val="263238"/>
                </a:solidFill>
                <a:latin typeface="Courier New"/>
                <a:ea typeface="Courier New"/>
              </a:rPr>
              <a:t>AuthType Basic</a:t>
            </a:r>
            <a:endParaRPr b="0" lang="en-US" sz="1500" spc="-1" strike="noStrike">
              <a:latin typeface="Arial"/>
            </a:endParaRPr>
          </a:p>
          <a:p>
            <a:pPr marL="457200">
              <a:lnSpc>
                <a:spcPct val="150000"/>
              </a:lnSpc>
            </a:pPr>
            <a:r>
              <a:rPr b="0" lang="en" sz="1500" spc="-1" strike="noStrike">
                <a:solidFill>
                  <a:srgbClr val="263238"/>
                </a:solidFill>
                <a:latin typeface="Courier New"/>
                <a:ea typeface="Courier New"/>
              </a:rPr>
              <a:t>AuthName “Restricted web page”</a:t>
            </a:r>
            <a:endParaRPr b="0" lang="en-US" sz="1500" spc="-1" strike="noStrike">
              <a:latin typeface="Arial"/>
            </a:endParaRPr>
          </a:p>
          <a:p>
            <a:pPr marL="457200">
              <a:lnSpc>
                <a:spcPct val="150000"/>
              </a:lnSpc>
            </a:pPr>
            <a:r>
              <a:rPr b="0" lang="en" sz="1500" spc="-1" strike="noStrike">
                <a:solidFill>
                  <a:srgbClr val="263238"/>
                </a:solidFill>
                <a:latin typeface="Courier New"/>
                <a:ea typeface="Courier New"/>
              </a:rPr>
              <a:t>AuthUserFile “/var/www/html/.htpasswd”</a:t>
            </a:r>
            <a:endParaRPr b="0" lang="en-US" sz="1500" spc="-1" strike="noStrike">
              <a:latin typeface="Arial"/>
            </a:endParaRPr>
          </a:p>
          <a:p>
            <a:pPr marL="457200">
              <a:lnSpc>
                <a:spcPct val="150000"/>
              </a:lnSpc>
            </a:pPr>
            <a:r>
              <a:rPr b="0" lang="en" sz="1500" spc="-1" strike="noStrike">
                <a:solidFill>
                  <a:srgbClr val="263238"/>
                </a:solidFill>
                <a:latin typeface="Courier New"/>
                <a:ea typeface="Courier New"/>
              </a:rPr>
              <a:t>require valid-user</a:t>
            </a:r>
            <a:endParaRPr b="0" lang="en-US" sz="1500" spc="-1" strike="noStrike">
              <a:latin typeface="Arial"/>
            </a:endParaRPr>
          </a:p>
          <a:p>
            <a:pPr marL="457200">
              <a:lnSpc>
                <a:spcPct val="150000"/>
              </a:lnSpc>
            </a:pPr>
            <a:endParaRPr b="0" lang="en-US" sz="1500" spc="-1" strike="noStrike">
              <a:latin typeface="Arial"/>
            </a:endParaRPr>
          </a:p>
          <a:p>
            <a:pPr marL="457200" indent="-321840">
              <a:lnSpc>
                <a:spcPct val="150000"/>
              </a:lnSpc>
              <a:buClr>
                <a:srgbClr val="de4c36"/>
              </a:buClr>
              <a:buFont typeface="Poppins"/>
              <a:buChar char="●"/>
            </a:pPr>
            <a:r>
              <a:rPr b="1" lang="en" sz="1500" spc="-1" strike="noStrike">
                <a:solidFill>
                  <a:srgbClr val="263238"/>
                </a:solidFill>
                <a:latin typeface="Poppins"/>
                <a:ea typeface="Poppins"/>
              </a:rPr>
              <a:t>To create .htpasswd use this command</a:t>
            </a:r>
            <a:endParaRPr b="0" lang="en-US" sz="1500" spc="-1" strike="noStrike">
              <a:latin typeface="Arial"/>
            </a:endParaRPr>
          </a:p>
          <a:p>
            <a:pPr marL="457200">
              <a:lnSpc>
                <a:spcPct val="150000"/>
              </a:lnSpc>
            </a:pPr>
            <a:r>
              <a:rPr b="0" lang="en" sz="1500" spc="-1" strike="noStrike">
                <a:solidFill>
                  <a:srgbClr val="263238"/>
                </a:solidFill>
                <a:latin typeface="Courier New"/>
                <a:ea typeface="Courier New"/>
              </a:rPr>
              <a:t>htpasswd -c .htpasswd username</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425"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.htaccess for AUTHENTICATION</a:t>
            </a:r>
            <a:endParaRPr b="0" lang="en-US" sz="3200" spc="-1" strike="noStrike">
              <a:latin typeface="Arial"/>
            </a:endParaRPr>
          </a:p>
        </p:txBody>
      </p:sp>
      <p:sp>
        <p:nvSpPr>
          <p:cNvPr id="426" name="CustomShape 3"/>
          <p:cNvSpPr/>
          <p:nvPr/>
        </p:nvSpPr>
        <p:spPr>
          <a:xfrm>
            <a:off x="585000" y="1626120"/>
            <a:ext cx="7521480" cy="3192120"/>
          </a:xfrm>
          <a:prstGeom prst="rect">
            <a:avLst/>
          </a:prstGeom>
          <a:noFill/>
          <a:ln>
            <a:noFill/>
          </a:ln>
        </p:spPr>
        <p:style>
          <a:lnRef idx="0"/>
          <a:fillRef idx="0"/>
          <a:effectRef idx="0"/>
          <a:fontRef idx="minor"/>
        </p:style>
        <p:txBody>
          <a:bodyPr lIns="90000" rIns="90000" tIns="91440" bIns="91440">
            <a:spAutoFit/>
          </a:bodyPr>
          <a:p>
            <a:pPr marL="457200" indent="-302760">
              <a:lnSpc>
                <a:spcPct val="150000"/>
              </a:lnSpc>
              <a:buClr>
                <a:srgbClr val="263238"/>
              </a:buClr>
              <a:buFont typeface="Poppins"/>
              <a:buChar char="●"/>
            </a:pPr>
            <a:r>
              <a:rPr b="1" lang="en" sz="1200" spc="-1" strike="noStrike">
                <a:solidFill>
                  <a:srgbClr val="de4c36"/>
                </a:solidFill>
                <a:latin typeface="Poppins"/>
                <a:ea typeface="Poppins"/>
              </a:rPr>
              <a:t>AuthType Basic</a:t>
            </a:r>
            <a:r>
              <a:rPr b="0" lang="en" sz="1200" spc="-1" strike="noStrike">
                <a:solidFill>
                  <a:srgbClr val="263238"/>
                </a:solidFill>
                <a:latin typeface="Poppins"/>
                <a:ea typeface="Poppins"/>
              </a:rPr>
              <a:t> defines the type of authentication.</a:t>
            </a:r>
            <a:endParaRPr b="0" lang="en-US" sz="1200" spc="-1" strike="noStrike">
              <a:latin typeface="Arial"/>
            </a:endParaRPr>
          </a:p>
          <a:p>
            <a:pPr marL="457200" indent="-302760">
              <a:lnSpc>
                <a:spcPct val="150000"/>
              </a:lnSpc>
              <a:buClr>
                <a:srgbClr val="000000"/>
              </a:buClr>
              <a:buFont typeface="Poppins"/>
              <a:buChar char="●"/>
            </a:pPr>
            <a:r>
              <a:rPr b="1" lang="en" sz="1200" spc="-1" strike="noStrike">
                <a:solidFill>
                  <a:srgbClr val="de4c36"/>
                </a:solidFill>
                <a:latin typeface="Poppins"/>
                <a:ea typeface="Poppins"/>
              </a:rPr>
              <a:t>Basic</a:t>
            </a:r>
            <a:r>
              <a:rPr b="0" lang="en" sz="1200" spc="-1" strike="noStrike">
                <a:solidFill>
                  <a:srgbClr val="263238"/>
                </a:solidFill>
                <a:latin typeface="Poppins"/>
                <a:ea typeface="Poppins"/>
              </a:rPr>
              <a:t> means there is no encryption and the password hash is sent as clear text. This is one of the major reasons why .htaccess cannot be considered for protection of confidential user data.</a:t>
            </a:r>
            <a:endParaRPr b="0" lang="en-US" sz="1200" spc="-1" strike="noStrike">
              <a:latin typeface="Arial"/>
            </a:endParaRPr>
          </a:p>
          <a:p>
            <a:pPr marL="457200" indent="-302760">
              <a:lnSpc>
                <a:spcPct val="150000"/>
              </a:lnSpc>
              <a:buClr>
                <a:srgbClr val="263238"/>
              </a:buClr>
              <a:buFont typeface="Poppins"/>
              <a:buChar char="●"/>
            </a:pPr>
            <a:r>
              <a:rPr b="1" lang="en" sz="1200" spc="-1" strike="noStrike">
                <a:solidFill>
                  <a:srgbClr val="de4c36"/>
                </a:solidFill>
                <a:latin typeface="Poppins"/>
                <a:ea typeface="Poppins"/>
              </a:rPr>
              <a:t>"Restricted web page"</a:t>
            </a:r>
            <a:r>
              <a:rPr b="0" lang="en" sz="1200" spc="-1" strike="noStrike">
                <a:solidFill>
                  <a:srgbClr val="263238"/>
                </a:solidFill>
                <a:latin typeface="Poppins"/>
                <a:ea typeface="Poppins"/>
              </a:rPr>
              <a:t> is a window title string. When someone tries to access an .htaccess-protected page, a username &amp; password window will pop in the web browser. This window will bear a title - this is the AuthName. It can be anything you like.</a:t>
            </a:r>
            <a:endParaRPr b="0" lang="en-US" sz="1200" spc="-1" strike="noStrike">
              <a:latin typeface="Arial"/>
            </a:endParaRPr>
          </a:p>
          <a:p>
            <a:pPr marL="457200" indent="-302760">
              <a:lnSpc>
                <a:spcPct val="150000"/>
              </a:lnSpc>
              <a:buClr>
                <a:srgbClr val="263238"/>
              </a:buClr>
              <a:buFont typeface="Poppins"/>
              <a:buChar char="●"/>
            </a:pPr>
            <a:r>
              <a:rPr b="1" lang="en" sz="1200" spc="-1" strike="noStrike">
                <a:solidFill>
                  <a:srgbClr val="de4c36"/>
                </a:solidFill>
                <a:latin typeface="Poppins"/>
                <a:ea typeface="Poppins"/>
              </a:rPr>
              <a:t>AuthUserFile</a:t>
            </a:r>
            <a:r>
              <a:rPr b="0" lang="en" sz="1200" spc="-1" strike="noStrike">
                <a:solidFill>
                  <a:srgbClr val="263238"/>
                </a:solidFill>
                <a:latin typeface="Poppins"/>
                <a:ea typeface="Poppins"/>
              </a:rPr>
              <a:t> /var/www/.htpasswd defines the path to a file where user credentials are stored. This file does not exist, but we will create it soon.</a:t>
            </a:r>
            <a:endParaRPr b="0" lang="en-US" sz="1200" spc="-1" strike="noStrike">
              <a:latin typeface="Arial"/>
            </a:endParaRPr>
          </a:p>
          <a:p>
            <a:pPr marL="457200" indent="-302760">
              <a:lnSpc>
                <a:spcPct val="150000"/>
              </a:lnSpc>
              <a:buClr>
                <a:srgbClr val="263238"/>
              </a:buClr>
              <a:buFont typeface="Poppins"/>
              <a:buChar char="●"/>
            </a:pPr>
            <a:r>
              <a:rPr b="1" lang="en" sz="1200" spc="-1" strike="noStrike">
                <a:solidFill>
                  <a:srgbClr val="de4c36"/>
                </a:solidFill>
                <a:latin typeface="Poppins"/>
                <a:ea typeface="Poppins"/>
              </a:rPr>
              <a:t>require valid-user</a:t>
            </a:r>
            <a:r>
              <a:rPr b="0" lang="en" sz="1200" spc="-1" strike="noStrike">
                <a:solidFill>
                  <a:srgbClr val="263238"/>
                </a:solidFill>
                <a:latin typeface="Poppins"/>
                <a:ea typeface="Poppins"/>
              </a:rPr>
              <a:t> indicates only successful authentication attempts will result in the loading of the page.</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5959"/>
        </a:solidFill>
      </p:bgPr>
    </p:bg>
    <p:spTree>
      <p:nvGrpSpPr>
        <p:cNvPr id="1" name=""/>
        <p:cNvGrpSpPr/>
        <p:nvPr/>
      </p:nvGrpSpPr>
      <p:grpSpPr>
        <a:xfrm>
          <a:off x="0" y="0"/>
          <a:ext cx="0" cy="0"/>
          <a:chOff x="0" y="0"/>
          <a:chExt cx="0" cy="0"/>
        </a:xfrm>
      </p:grpSpPr>
      <p:sp>
        <p:nvSpPr>
          <p:cNvPr id="427" name="CustomShape 1"/>
          <p:cNvSpPr/>
          <p:nvPr/>
        </p:nvSpPr>
        <p:spPr>
          <a:xfrm>
            <a:off x="720000" y="972360"/>
            <a:ext cx="4541040" cy="270360"/>
          </a:xfrm>
          <a:prstGeom prst="roundRect">
            <a:avLst>
              <a:gd name="adj" fmla="val 50000"/>
            </a:avLst>
          </a:prstGeom>
          <a:solidFill>
            <a:srgbClr val="de4c36"/>
          </a:solidFill>
          <a:ln>
            <a:noFill/>
          </a:ln>
        </p:spPr>
        <p:style>
          <a:lnRef idx="0"/>
          <a:fillRef idx="0"/>
          <a:effectRef idx="0"/>
          <a:fontRef idx="minor"/>
        </p:style>
      </p:sp>
      <p:sp>
        <p:nvSpPr>
          <p:cNvPr id="428" name="CustomShape 2"/>
          <p:cNvSpPr/>
          <p:nvPr/>
        </p:nvSpPr>
        <p:spPr>
          <a:xfrm>
            <a:off x="756000" y="45828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4000" spc="-1" strike="noStrike">
                <a:solidFill>
                  <a:srgbClr val="ffffff"/>
                </a:solidFill>
                <a:latin typeface="Poppins Black"/>
                <a:ea typeface="Poppins Black"/>
              </a:rPr>
              <a:t>Apache Lab </a:t>
            </a:r>
            <a:endParaRPr b="0" lang="en-US" sz="4000" spc="-1" strike="noStrike">
              <a:latin typeface="Arial"/>
            </a:endParaRPr>
          </a:p>
        </p:txBody>
      </p:sp>
      <p:sp>
        <p:nvSpPr>
          <p:cNvPr id="429" name="CustomShape 3"/>
          <p:cNvSpPr/>
          <p:nvPr/>
        </p:nvSpPr>
        <p:spPr>
          <a:xfrm>
            <a:off x="496080" y="1740960"/>
            <a:ext cx="7962120" cy="2579040"/>
          </a:xfrm>
          <a:prstGeom prst="rect">
            <a:avLst/>
          </a:prstGeom>
          <a:noFill/>
          <a:ln>
            <a:noFill/>
          </a:ln>
        </p:spPr>
        <p:style>
          <a:lnRef idx="0"/>
          <a:fillRef idx="0"/>
          <a:effectRef idx="0"/>
          <a:fontRef idx="minor"/>
        </p:style>
        <p:txBody>
          <a:bodyPr lIns="90000" rIns="90000" tIns="91440" bIns="91440">
            <a:spAutoFit/>
          </a:bodyPr>
          <a:p>
            <a:pPr marL="457200" indent="-321840">
              <a:lnSpc>
                <a:spcPct val="150000"/>
              </a:lnSpc>
              <a:buClr>
                <a:srgbClr val="de4c36"/>
              </a:buClr>
              <a:buFont typeface="Poppins"/>
              <a:buChar char="●"/>
            </a:pPr>
            <a:r>
              <a:rPr b="0" lang="en" sz="1500" spc="-1" strike="noStrike">
                <a:solidFill>
                  <a:srgbClr val="ffffff"/>
                </a:solidFill>
                <a:latin typeface="Poppins"/>
                <a:ea typeface="Poppins"/>
              </a:rPr>
              <a:t>Install Apache HTTP server Create two simple html pages named “page1.html, page2.html” then use the suitable directive to automatically redirect from localhost/page1.html to localhost/page2.html.</a:t>
            </a:r>
            <a:endParaRPr b="0" lang="en-US" sz="1500" spc="-1" strike="noStrike">
              <a:latin typeface="Arial"/>
            </a:endParaRPr>
          </a:p>
          <a:p>
            <a:pPr marL="457200" indent="-321840">
              <a:lnSpc>
                <a:spcPct val="150000"/>
              </a:lnSpc>
              <a:buClr>
                <a:srgbClr val="de4c36"/>
              </a:buClr>
              <a:buFont typeface="Poppins"/>
              <a:buChar char="●"/>
            </a:pPr>
            <a:r>
              <a:rPr b="0" lang="en" sz="1500" spc="-1" strike="noStrike">
                <a:solidFill>
                  <a:srgbClr val="ffffff"/>
                </a:solidFill>
                <a:latin typeface="Poppins"/>
                <a:ea typeface="Poppins"/>
              </a:rPr>
              <a:t>Ask for username and password when accessing a directory.</a:t>
            </a:r>
            <a:endParaRPr b="0" lang="en-US" sz="1500" spc="-1" strike="noStrike">
              <a:latin typeface="Arial"/>
            </a:endParaRPr>
          </a:p>
          <a:p>
            <a:pPr marL="457200" indent="-321840">
              <a:lnSpc>
                <a:spcPct val="150000"/>
              </a:lnSpc>
              <a:buClr>
                <a:srgbClr val="de4c36"/>
              </a:buClr>
              <a:buFont typeface="Poppins"/>
              <a:buChar char="●"/>
            </a:pPr>
            <a:r>
              <a:rPr b="0" lang="en" sz="1500" spc="-1" strike="noStrike">
                <a:solidFill>
                  <a:srgbClr val="ffffff"/>
                </a:solidFill>
                <a:latin typeface="Poppins"/>
                <a:ea typeface="Poppins"/>
              </a:rPr>
              <a:t>Create a directory then allow access to one of your classmates only.</a:t>
            </a:r>
            <a:endParaRPr b="0" lang="en-US" sz="1500" spc="-1" strike="noStrike">
              <a:latin typeface="Arial"/>
            </a:endParaRPr>
          </a:p>
          <a:p>
            <a:pPr marL="457200" indent="-321840">
              <a:lnSpc>
                <a:spcPct val="150000"/>
              </a:lnSpc>
              <a:buClr>
                <a:srgbClr val="de4c36"/>
              </a:buClr>
              <a:buFont typeface="Poppins"/>
              <a:buChar char="●"/>
            </a:pPr>
            <a:r>
              <a:rPr b="0" lang="en" sz="1500" spc="-1" strike="noStrike">
                <a:solidFill>
                  <a:srgbClr val="ffffff"/>
                </a:solidFill>
                <a:latin typeface="Poppins"/>
                <a:ea typeface="Poppins"/>
              </a:rPr>
              <a:t>Disable listing the directory content (hint use indexes)</a:t>
            </a:r>
            <a:endParaRPr b="0" lang="en-US" sz="1500" spc="-1" strike="noStrike">
              <a:latin typeface="Arial"/>
            </a:endParaRPr>
          </a:p>
          <a:p>
            <a:pPr marL="457200" indent="-321840">
              <a:lnSpc>
                <a:spcPct val="150000"/>
              </a:lnSpc>
              <a:buClr>
                <a:srgbClr val="de4c36"/>
              </a:buClr>
              <a:buFont typeface="Poppins"/>
              <a:buChar char="●"/>
            </a:pPr>
            <a:r>
              <a:rPr b="0" lang="en" sz="1500" spc="-1" strike="noStrike">
                <a:solidFill>
                  <a:srgbClr val="ffffff"/>
                </a:solidFill>
                <a:latin typeface="Poppins"/>
                <a:ea typeface="Poppins"/>
              </a:rPr>
              <a:t>Change the default index page to be default.html instead of index.html</a:t>
            </a:r>
            <a:endParaRPr b="0" lang="en-US" sz="1500" spc="-1" strike="noStrike">
              <a:latin typeface="Arial"/>
            </a:endParaRPr>
          </a:p>
        </p:txBody>
      </p:sp>
      <p:pic>
        <p:nvPicPr>
          <p:cNvPr id="430" name="Google Shape;736;p80" descr=""/>
          <p:cNvPicPr/>
          <p:nvPr/>
        </p:nvPicPr>
        <p:blipFill>
          <a:blip r:embed="rId1"/>
          <a:srcRect l="2303" t="10486" r="76278" b="9095"/>
          <a:stretch/>
        </p:blipFill>
        <p:spPr>
          <a:xfrm>
            <a:off x="7185960" y="313200"/>
            <a:ext cx="656640" cy="1209240"/>
          </a:xfrm>
          <a:prstGeom prst="rect">
            <a:avLst/>
          </a:prstGeom>
          <a:ln>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4c36"/>
        </a:solidFill>
      </p:bgPr>
    </p:bg>
    <p:spTree>
      <p:nvGrpSpPr>
        <p:cNvPr id="1" name=""/>
        <p:cNvGrpSpPr/>
        <p:nvPr/>
      </p:nvGrpSpPr>
      <p:grpSpPr>
        <a:xfrm>
          <a:off x="0" y="0"/>
          <a:ext cx="0" cy="0"/>
          <a:chOff x="0" y="0"/>
          <a:chExt cx="0" cy="0"/>
        </a:xfrm>
      </p:grpSpPr>
      <p:sp>
        <p:nvSpPr>
          <p:cNvPr id="431" name="CustomShape 1"/>
          <p:cNvSpPr/>
          <p:nvPr/>
        </p:nvSpPr>
        <p:spPr>
          <a:xfrm>
            <a:off x="2698200" y="1654560"/>
            <a:ext cx="3745800" cy="1127160"/>
          </a:xfrm>
          <a:prstGeom prst="rect">
            <a:avLst/>
          </a:prstGeom>
          <a:noFill/>
          <a:ln>
            <a:noFill/>
          </a:ln>
        </p:spPr>
        <p:style>
          <a:lnRef idx="0"/>
          <a:fillRef idx="0"/>
          <a:effectRef idx="0"/>
          <a:fontRef idx="minor"/>
        </p:style>
        <p:txBody>
          <a:bodyPr lIns="90000" rIns="90000" tIns="91440" bIns="91440">
            <a:spAutoFit/>
          </a:bodyPr>
          <a:p>
            <a:pPr>
              <a:lnSpc>
                <a:spcPct val="100000"/>
              </a:lnSpc>
            </a:pPr>
            <a:r>
              <a:rPr b="0" lang="en" sz="6200" spc="-1" strike="noStrike">
                <a:solidFill>
                  <a:srgbClr val="ffffff"/>
                </a:solidFill>
                <a:latin typeface="Poppins Black"/>
                <a:ea typeface="Poppins Black"/>
              </a:rPr>
              <a:t>Thanks!</a:t>
            </a:r>
            <a:endParaRPr b="0" lang="en-US" sz="6200" spc="-1" strike="noStrike">
              <a:latin typeface="Arial"/>
            </a:endParaRPr>
          </a:p>
        </p:txBody>
      </p:sp>
      <p:sp>
        <p:nvSpPr>
          <p:cNvPr id="432" name="CustomShape 2"/>
          <p:cNvSpPr/>
          <p:nvPr/>
        </p:nvSpPr>
        <p:spPr>
          <a:xfrm>
            <a:off x="2652840" y="2599200"/>
            <a:ext cx="3836160" cy="792360"/>
          </a:xfrm>
          <a:prstGeom prst="rect">
            <a:avLst/>
          </a:prstGeom>
          <a:noFill/>
          <a:ln>
            <a:noFill/>
          </a:ln>
        </p:spPr>
        <p:style>
          <a:lnRef idx="0"/>
          <a:fillRef idx="0"/>
          <a:effectRef idx="0"/>
          <a:fontRef idx="minor"/>
        </p:style>
        <p:txBody>
          <a:bodyPr lIns="90000" rIns="90000" tIns="91440" bIns="91440">
            <a:spAutoFit/>
          </a:bodyPr>
          <a:p>
            <a:pPr algn="ctr">
              <a:lnSpc>
                <a:spcPct val="100000"/>
              </a:lnSpc>
            </a:pPr>
            <a:r>
              <a:rPr b="0" lang="en" sz="2000" spc="-1" strike="noStrike">
                <a:solidFill>
                  <a:srgbClr val="ffffff"/>
                </a:solidFill>
                <a:latin typeface="Poppins"/>
                <a:ea typeface="Poppins"/>
              </a:rPr>
              <a:t>Do you have any questions?</a:t>
            </a:r>
            <a:endParaRPr b="0" lang="en-US" sz="2000" spc="-1" strike="noStrike">
              <a:latin typeface="Arial"/>
            </a:endParaRPr>
          </a:p>
          <a:p>
            <a:pPr>
              <a:lnSpc>
                <a:spcPct val="10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436920" y="623160"/>
            <a:ext cx="1167480" cy="582120"/>
          </a:xfrm>
          <a:prstGeom prst="rect">
            <a:avLst/>
          </a:prstGeom>
          <a:solidFill>
            <a:schemeClr val="accent4"/>
          </a:solidFill>
          <a:ln>
            <a:noFill/>
          </a:ln>
        </p:spPr>
        <p:style>
          <a:lnRef idx="0"/>
          <a:fillRef idx="0"/>
          <a:effectRef idx="0"/>
          <a:fontRef idx="minor"/>
        </p:style>
        <p:txBody>
          <a:bodyPr lIns="90000" rIns="90000" tIns="91440" bIns="91440" anchor="ctr">
            <a:noAutofit/>
          </a:bodyPr>
          <a:p>
            <a:pPr algn="ctr">
              <a:lnSpc>
                <a:spcPct val="100000"/>
              </a:lnSpc>
            </a:pPr>
            <a:r>
              <a:rPr b="1" lang="en" sz="1500" spc="-1" strike="noStrike">
                <a:solidFill>
                  <a:srgbClr val="ffffff"/>
                </a:solidFill>
                <a:latin typeface="Poppins"/>
                <a:ea typeface="Poppins"/>
              </a:rPr>
              <a:t>Browser</a:t>
            </a:r>
            <a:endParaRPr b="0" lang="en-US" sz="1500" spc="-1" strike="noStrike">
              <a:latin typeface="Arial"/>
            </a:endParaRPr>
          </a:p>
        </p:txBody>
      </p:sp>
      <p:sp>
        <p:nvSpPr>
          <p:cNvPr id="149" name="CustomShape 2"/>
          <p:cNvSpPr/>
          <p:nvPr/>
        </p:nvSpPr>
        <p:spPr>
          <a:xfrm>
            <a:off x="782640" y="623160"/>
            <a:ext cx="1167480" cy="582120"/>
          </a:xfrm>
          <a:prstGeom prst="rect">
            <a:avLst/>
          </a:prstGeom>
          <a:solidFill>
            <a:schemeClr val="accent4"/>
          </a:solidFill>
          <a:ln>
            <a:noFill/>
          </a:ln>
        </p:spPr>
        <p:style>
          <a:lnRef idx="0"/>
          <a:fillRef idx="0"/>
          <a:effectRef idx="0"/>
          <a:fontRef idx="minor"/>
        </p:style>
        <p:txBody>
          <a:bodyPr lIns="90000" rIns="90000" tIns="91440" bIns="91440" anchor="ctr">
            <a:noAutofit/>
          </a:bodyPr>
          <a:p>
            <a:pPr algn="ctr">
              <a:lnSpc>
                <a:spcPct val="100000"/>
              </a:lnSpc>
            </a:pPr>
            <a:r>
              <a:rPr b="1" lang="en" sz="1500" spc="-1" strike="noStrike">
                <a:solidFill>
                  <a:srgbClr val="ffffff"/>
                </a:solidFill>
                <a:latin typeface="Poppins"/>
                <a:ea typeface="Poppins"/>
              </a:rPr>
              <a:t>User</a:t>
            </a:r>
            <a:endParaRPr b="0" lang="en-US" sz="1500" spc="-1" strike="noStrike">
              <a:latin typeface="Arial"/>
            </a:endParaRPr>
          </a:p>
        </p:txBody>
      </p:sp>
      <p:sp>
        <p:nvSpPr>
          <p:cNvPr id="150" name="CustomShape 3"/>
          <p:cNvSpPr/>
          <p:nvPr/>
        </p:nvSpPr>
        <p:spPr>
          <a:xfrm>
            <a:off x="2233440" y="2022840"/>
            <a:ext cx="3759840" cy="315360"/>
          </a:xfrm>
          <a:prstGeom prst="rect">
            <a:avLst/>
          </a:prstGeom>
          <a:solidFill>
            <a:srgbClr val="f1c232"/>
          </a:solidFill>
          <a:ln w="19080">
            <a:solidFill>
              <a:srgbClr val="ff9900"/>
            </a:solidFill>
            <a:round/>
          </a:ln>
        </p:spPr>
        <p:style>
          <a:lnRef idx="0"/>
          <a:fillRef idx="0"/>
          <a:effectRef idx="0"/>
          <a:fontRef idx="minor"/>
        </p:style>
        <p:txBody>
          <a:bodyPr lIns="90000" rIns="90000" tIns="91440" bIns="91440" anchor="ctr">
            <a:noAutofit/>
          </a:bodyPr>
          <a:p>
            <a:pPr algn="ctr">
              <a:lnSpc>
                <a:spcPct val="100000"/>
              </a:lnSpc>
            </a:pPr>
            <a:r>
              <a:rPr b="0" lang="en" sz="1300" spc="-1" strike="noStrike">
                <a:solidFill>
                  <a:srgbClr val="ffffff"/>
                </a:solidFill>
                <a:latin typeface="Poppins"/>
                <a:ea typeface="Poppins"/>
              </a:rPr>
              <a:t>https://www.iti.gov.eg</a:t>
            </a:r>
            <a:endParaRPr b="0" lang="en-US" sz="1300" spc="-1" strike="noStrike">
              <a:latin typeface="Arial"/>
            </a:endParaRPr>
          </a:p>
        </p:txBody>
      </p:sp>
      <p:sp>
        <p:nvSpPr>
          <p:cNvPr id="151" name="CustomShape 4"/>
          <p:cNvSpPr/>
          <p:nvPr/>
        </p:nvSpPr>
        <p:spPr>
          <a:xfrm>
            <a:off x="6221520" y="623160"/>
            <a:ext cx="2137680" cy="1715040"/>
          </a:xfrm>
          <a:prstGeom prst="rect">
            <a:avLst/>
          </a:prstGeom>
          <a:solidFill>
            <a:srgbClr val="ffe599"/>
          </a:solidFill>
          <a:ln>
            <a:noFill/>
          </a:ln>
        </p:spPr>
        <p:style>
          <a:lnRef idx="0"/>
          <a:fillRef idx="0"/>
          <a:effectRef idx="0"/>
          <a:fontRef idx="minor"/>
        </p:style>
      </p:sp>
      <p:sp>
        <p:nvSpPr>
          <p:cNvPr id="152" name="CustomShape 5"/>
          <p:cNvSpPr/>
          <p:nvPr/>
        </p:nvSpPr>
        <p:spPr>
          <a:xfrm>
            <a:off x="6316560" y="722880"/>
            <a:ext cx="1971720" cy="177480"/>
          </a:xfrm>
          <a:prstGeom prst="rect">
            <a:avLst/>
          </a:prstGeom>
          <a:solidFill>
            <a:srgbClr val="ff9900"/>
          </a:solidFill>
          <a:ln>
            <a:noFill/>
          </a:ln>
        </p:spPr>
        <p:style>
          <a:lnRef idx="0"/>
          <a:fillRef idx="0"/>
          <a:effectRef idx="0"/>
          <a:fontRef idx="minor"/>
        </p:style>
      </p:sp>
      <p:sp>
        <p:nvSpPr>
          <p:cNvPr id="153" name="CustomShape 6"/>
          <p:cNvSpPr/>
          <p:nvPr/>
        </p:nvSpPr>
        <p:spPr>
          <a:xfrm>
            <a:off x="7120440" y="1056960"/>
            <a:ext cx="1167480" cy="177480"/>
          </a:xfrm>
          <a:prstGeom prst="rect">
            <a:avLst/>
          </a:prstGeom>
          <a:solidFill>
            <a:srgbClr val="ff9900"/>
          </a:solidFill>
          <a:ln>
            <a:noFill/>
          </a:ln>
        </p:spPr>
        <p:style>
          <a:lnRef idx="0"/>
          <a:fillRef idx="0"/>
          <a:effectRef idx="0"/>
          <a:fontRef idx="minor"/>
        </p:style>
      </p:sp>
      <p:sp>
        <p:nvSpPr>
          <p:cNvPr id="154" name="CustomShape 7"/>
          <p:cNvSpPr/>
          <p:nvPr/>
        </p:nvSpPr>
        <p:spPr>
          <a:xfrm>
            <a:off x="7120440" y="1370520"/>
            <a:ext cx="1167480" cy="177480"/>
          </a:xfrm>
          <a:prstGeom prst="rect">
            <a:avLst/>
          </a:prstGeom>
          <a:solidFill>
            <a:srgbClr val="ff9900"/>
          </a:solidFill>
          <a:ln>
            <a:noFill/>
          </a:ln>
        </p:spPr>
        <p:style>
          <a:lnRef idx="0"/>
          <a:fillRef idx="0"/>
          <a:effectRef idx="0"/>
          <a:fontRef idx="minor"/>
        </p:style>
      </p:sp>
      <p:sp>
        <p:nvSpPr>
          <p:cNvPr id="155" name="CustomShape 8"/>
          <p:cNvSpPr/>
          <p:nvPr/>
        </p:nvSpPr>
        <p:spPr>
          <a:xfrm>
            <a:off x="7120440" y="1684080"/>
            <a:ext cx="1167480" cy="177480"/>
          </a:xfrm>
          <a:prstGeom prst="rect">
            <a:avLst/>
          </a:prstGeom>
          <a:solidFill>
            <a:srgbClr val="ff9900"/>
          </a:solidFill>
          <a:ln>
            <a:noFill/>
          </a:ln>
        </p:spPr>
        <p:style>
          <a:lnRef idx="0"/>
          <a:fillRef idx="0"/>
          <a:effectRef idx="0"/>
          <a:fontRef idx="minor"/>
        </p:style>
      </p:sp>
      <p:sp>
        <p:nvSpPr>
          <p:cNvPr id="156" name="CustomShape 9"/>
          <p:cNvSpPr/>
          <p:nvPr/>
        </p:nvSpPr>
        <p:spPr>
          <a:xfrm>
            <a:off x="6316560" y="1047240"/>
            <a:ext cx="612720" cy="1148040"/>
          </a:xfrm>
          <a:prstGeom prst="rect">
            <a:avLst/>
          </a:prstGeom>
          <a:solidFill>
            <a:schemeClr val="accent4"/>
          </a:solidFill>
          <a:ln>
            <a:noFill/>
          </a:ln>
        </p:spPr>
        <p:style>
          <a:lnRef idx="0"/>
          <a:fillRef idx="0"/>
          <a:effectRef idx="0"/>
          <a:fontRef idx="minor"/>
        </p:style>
      </p:sp>
      <p:sp>
        <p:nvSpPr>
          <p:cNvPr id="157" name="CustomShape 10"/>
          <p:cNvSpPr/>
          <p:nvPr/>
        </p:nvSpPr>
        <p:spPr>
          <a:xfrm>
            <a:off x="4851720" y="730440"/>
            <a:ext cx="1167480" cy="367920"/>
          </a:xfrm>
          <a:prstGeom prst="rightArrow">
            <a:avLst>
              <a:gd name="adj1" fmla="val 50000"/>
              <a:gd name="adj2" fmla="val 50000"/>
            </a:avLst>
          </a:prstGeom>
          <a:solidFill>
            <a:srgbClr val="999999"/>
          </a:solidFill>
          <a:ln w="19080">
            <a:solidFill>
              <a:srgbClr val="434343"/>
            </a:solidFill>
            <a:round/>
          </a:ln>
        </p:spPr>
        <p:style>
          <a:lnRef idx="0"/>
          <a:fillRef idx="0"/>
          <a:effectRef idx="0"/>
          <a:fontRef idx="minor"/>
        </p:style>
      </p:sp>
      <p:sp>
        <p:nvSpPr>
          <p:cNvPr id="158" name="CustomShape 11"/>
          <p:cNvSpPr/>
          <p:nvPr/>
        </p:nvSpPr>
        <p:spPr>
          <a:xfrm rot="5400000">
            <a:off x="3756600" y="1429920"/>
            <a:ext cx="531720" cy="367920"/>
          </a:xfrm>
          <a:prstGeom prst="rightArrow">
            <a:avLst>
              <a:gd name="adj1" fmla="val 50000"/>
              <a:gd name="adj2" fmla="val 50000"/>
            </a:avLst>
          </a:prstGeom>
          <a:solidFill>
            <a:srgbClr val="999999"/>
          </a:solidFill>
          <a:ln w="19080">
            <a:solidFill>
              <a:srgbClr val="434343"/>
            </a:solidFill>
            <a:round/>
          </a:ln>
        </p:spPr>
        <p:style>
          <a:lnRef idx="0"/>
          <a:fillRef idx="0"/>
          <a:effectRef idx="0"/>
          <a:fontRef idx="minor"/>
        </p:style>
      </p:sp>
      <p:sp>
        <p:nvSpPr>
          <p:cNvPr id="159" name="CustomShape 12"/>
          <p:cNvSpPr/>
          <p:nvPr/>
        </p:nvSpPr>
        <p:spPr>
          <a:xfrm rot="5400000">
            <a:off x="3756600" y="2606760"/>
            <a:ext cx="531720" cy="367920"/>
          </a:xfrm>
          <a:prstGeom prst="rightArrow">
            <a:avLst>
              <a:gd name="adj1" fmla="val 50000"/>
              <a:gd name="adj2" fmla="val 50000"/>
            </a:avLst>
          </a:prstGeom>
          <a:solidFill>
            <a:srgbClr val="999999"/>
          </a:solidFill>
          <a:ln w="19080">
            <a:solidFill>
              <a:srgbClr val="434343"/>
            </a:solidFill>
            <a:round/>
          </a:ln>
        </p:spPr>
        <p:style>
          <a:lnRef idx="0"/>
          <a:fillRef idx="0"/>
          <a:effectRef idx="0"/>
          <a:fontRef idx="minor"/>
        </p:style>
      </p:sp>
      <p:sp>
        <p:nvSpPr>
          <p:cNvPr id="160" name="CustomShape 13"/>
          <p:cNvSpPr/>
          <p:nvPr/>
        </p:nvSpPr>
        <p:spPr>
          <a:xfrm>
            <a:off x="3225240" y="3223440"/>
            <a:ext cx="1531800" cy="315360"/>
          </a:xfrm>
          <a:prstGeom prst="rect">
            <a:avLst/>
          </a:prstGeom>
          <a:solidFill>
            <a:srgbClr val="1c4587"/>
          </a:solidFill>
          <a:ln w="28440">
            <a:solidFill>
              <a:schemeClr val="dk2"/>
            </a:solidFill>
            <a:round/>
          </a:ln>
        </p:spPr>
        <p:style>
          <a:lnRef idx="0"/>
          <a:fillRef idx="0"/>
          <a:effectRef idx="0"/>
          <a:fontRef idx="minor"/>
        </p:style>
        <p:txBody>
          <a:bodyPr lIns="90000" rIns="90000" tIns="91440" bIns="91440" anchor="ctr">
            <a:noAutofit/>
          </a:bodyPr>
          <a:p>
            <a:pPr algn="ctr">
              <a:lnSpc>
                <a:spcPct val="100000"/>
              </a:lnSpc>
            </a:pPr>
            <a:r>
              <a:rPr b="1" lang="en" sz="1400" spc="-1" strike="noStrike">
                <a:solidFill>
                  <a:srgbClr val="ffffff"/>
                </a:solidFill>
                <a:latin typeface="Poppins"/>
                <a:ea typeface="Poppins"/>
              </a:rPr>
              <a:t>DNS Server</a:t>
            </a:r>
            <a:endParaRPr b="0" lang="en-US" sz="1400" spc="-1" strike="noStrike">
              <a:latin typeface="Arial"/>
            </a:endParaRPr>
          </a:p>
        </p:txBody>
      </p:sp>
      <p:sp>
        <p:nvSpPr>
          <p:cNvPr id="161" name="CustomShape 14"/>
          <p:cNvSpPr/>
          <p:nvPr/>
        </p:nvSpPr>
        <p:spPr>
          <a:xfrm>
            <a:off x="3429720" y="4397040"/>
            <a:ext cx="1117800" cy="315360"/>
          </a:xfrm>
          <a:prstGeom prst="rect">
            <a:avLst/>
          </a:prstGeom>
          <a:solidFill>
            <a:srgbClr val="1c4587"/>
          </a:solidFill>
          <a:ln w="28440">
            <a:solidFill>
              <a:schemeClr val="dk2"/>
            </a:solidFill>
            <a:round/>
          </a:ln>
        </p:spPr>
        <p:style>
          <a:lnRef idx="0"/>
          <a:fillRef idx="0"/>
          <a:effectRef idx="0"/>
          <a:fontRef idx="minor"/>
        </p:style>
        <p:txBody>
          <a:bodyPr lIns="90000" rIns="90000" tIns="91440" bIns="91440" anchor="ctr">
            <a:noAutofit/>
          </a:bodyPr>
          <a:p>
            <a:pPr algn="ctr">
              <a:lnSpc>
                <a:spcPct val="100000"/>
              </a:lnSpc>
            </a:pPr>
            <a:r>
              <a:rPr b="1" lang="en" sz="1400" spc="-1" strike="noStrike">
                <a:solidFill>
                  <a:srgbClr val="ffffff"/>
                </a:solidFill>
                <a:latin typeface="Poppins"/>
                <a:ea typeface="Poppins"/>
              </a:rPr>
              <a:t>Server</a:t>
            </a:r>
            <a:endParaRPr b="0" lang="en-US" sz="1400" spc="-1" strike="noStrike">
              <a:latin typeface="Arial"/>
            </a:endParaRPr>
          </a:p>
        </p:txBody>
      </p:sp>
      <p:sp>
        <p:nvSpPr>
          <p:cNvPr id="162" name="CustomShape 15"/>
          <p:cNvSpPr/>
          <p:nvPr/>
        </p:nvSpPr>
        <p:spPr>
          <a:xfrm rot="5400000">
            <a:off x="3756600" y="3783600"/>
            <a:ext cx="531720" cy="367920"/>
          </a:xfrm>
          <a:prstGeom prst="rightArrow">
            <a:avLst>
              <a:gd name="adj1" fmla="val 50000"/>
              <a:gd name="adj2" fmla="val 50000"/>
            </a:avLst>
          </a:prstGeom>
          <a:solidFill>
            <a:srgbClr val="999999"/>
          </a:solidFill>
          <a:ln w="19080">
            <a:solidFill>
              <a:srgbClr val="434343"/>
            </a:solidFill>
            <a:round/>
          </a:ln>
        </p:spPr>
        <p:style>
          <a:lnRef idx="0"/>
          <a:fillRef idx="0"/>
          <a:effectRef idx="0"/>
          <a:fontRef idx="minor"/>
        </p:style>
      </p:sp>
      <p:sp>
        <p:nvSpPr>
          <p:cNvPr id="163" name="CustomShape 16"/>
          <p:cNvSpPr/>
          <p:nvPr/>
        </p:nvSpPr>
        <p:spPr>
          <a:xfrm>
            <a:off x="7120440" y="2017800"/>
            <a:ext cx="1167480" cy="177480"/>
          </a:xfrm>
          <a:prstGeom prst="rect">
            <a:avLst/>
          </a:prstGeom>
          <a:solidFill>
            <a:srgbClr val="ff9900"/>
          </a:solidFill>
          <a:ln>
            <a:noFill/>
          </a:ln>
        </p:spPr>
        <p:style>
          <a:lnRef idx="0"/>
          <a:fillRef idx="0"/>
          <a:effectRef idx="0"/>
          <a:fontRef idx="minor"/>
        </p:style>
      </p:sp>
      <p:sp>
        <p:nvSpPr>
          <p:cNvPr id="164" name="CustomShape 17"/>
          <p:cNvSpPr/>
          <p:nvPr/>
        </p:nvSpPr>
        <p:spPr>
          <a:xfrm flipH="1" rot="10800000">
            <a:off x="4547520" y="2342520"/>
            <a:ext cx="2739600" cy="2213280"/>
          </a:xfrm>
          <a:prstGeom prst="bentConnector2">
            <a:avLst/>
          </a:prstGeom>
          <a:noFill/>
          <a:ln w="19080">
            <a:solidFill>
              <a:schemeClr val="dk2"/>
            </a:solidFill>
            <a:round/>
            <a:tailEnd len="med" type="stealth" w="med"/>
          </a:ln>
        </p:spPr>
        <p:style>
          <a:lnRef idx="0"/>
          <a:fillRef idx="0"/>
          <a:effectRef idx="0"/>
          <a:fontRef idx="minor"/>
        </p:style>
      </p:sp>
      <p:sp>
        <p:nvSpPr>
          <p:cNvPr id="165" name="CustomShape 18"/>
          <p:cNvSpPr/>
          <p:nvPr/>
        </p:nvSpPr>
        <p:spPr>
          <a:xfrm>
            <a:off x="5995440" y="4002120"/>
            <a:ext cx="1010520" cy="315360"/>
          </a:xfrm>
          <a:prstGeom prst="rect">
            <a:avLst/>
          </a:prstGeom>
          <a:solidFill>
            <a:srgbClr val="ffff00"/>
          </a:solidFill>
          <a:ln w="19080">
            <a:solidFill>
              <a:srgbClr val="434343"/>
            </a:solidFill>
            <a:round/>
          </a:ln>
        </p:spPr>
        <p:style>
          <a:lnRef idx="0"/>
          <a:fillRef idx="0"/>
          <a:effectRef idx="0"/>
          <a:fontRef idx="minor"/>
        </p:style>
        <p:txBody>
          <a:bodyPr lIns="90000" rIns="90000" tIns="91440" bIns="91440" anchor="ctr">
            <a:noAutofit/>
          </a:bodyPr>
          <a:p>
            <a:pPr algn="ctr">
              <a:lnSpc>
                <a:spcPct val="100000"/>
              </a:lnSpc>
            </a:pPr>
            <a:r>
              <a:rPr b="1" lang="en" sz="1200" spc="-1" strike="noStrike">
                <a:solidFill>
                  <a:srgbClr val="212121"/>
                </a:solidFill>
                <a:latin typeface="Poppins"/>
                <a:ea typeface="Poppins"/>
              </a:rPr>
              <a:t>Response</a:t>
            </a:r>
            <a:endParaRPr b="0" lang="en-US" sz="1200" spc="-1" strike="noStrike">
              <a:latin typeface="Arial"/>
            </a:endParaRPr>
          </a:p>
        </p:txBody>
      </p:sp>
      <p:sp>
        <p:nvSpPr>
          <p:cNvPr id="166" name="CustomShape 19"/>
          <p:cNvSpPr/>
          <p:nvPr/>
        </p:nvSpPr>
        <p:spPr>
          <a:xfrm>
            <a:off x="6743160" y="285840"/>
            <a:ext cx="1117800" cy="395640"/>
          </a:xfrm>
          <a:prstGeom prst="rect">
            <a:avLst/>
          </a:prstGeom>
          <a:noFill/>
          <a:ln>
            <a:noFill/>
          </a:ln>
        </p:spPr>
        <p:style>
          <a:lnRef idx="0"/>
          <a:fillRef idx="0"/>
          <a:effectRef idx="0"/>
          <a:fontRef idx="minor"/>
        </p:style>
        <p:txBody>
          <a:bodyPr lIns="90000" rIns="90000" tIns="91440" bIns="91440">
            <a:spAutoFit/>
          </a:bodyPr>
          <a:p>
            <a:pPr algn="ctr">
              <a:lnSpc>
                <a:spcPct val="100000"/>
              </a:lnSpc>
            </a:pPr>
            <a:r>
              <a:rPr b="1" lang="en" sz="1400" spc="-1" strike="noStrike">
                <a:solidFill>
                  <a:srgbClr val="ffab40"/>
                </a:solidFill>
                <a:latin typeface="Poppins"/>
                <a:ea typeface="Poppins"/>
              </a:rPr>
              <a:t>Website</a:t>
            </a:r>
            <a:endParaRPr b="0" lang="en-US" sz="1400" spc="-1" strike="noStrike">
              <a:latin typeface="Arial"/>
            </a:endParaRPr>
          </a:p>
        </p:txBody>
      </p:sp>
      <p:sp>
        <p:nvSpPr>
          <p:cNvPr id="167" name="CustomShape 20"/>
          <p:cNvSpPr/>
          <p:nvPr/>
        </p:nvSpPr>
        <p:spPr>
          <a:xfrm>
            <a:off x="3019680" y="2796840"/>
            <a:ext cx="914040" cy="360"/>
          </a:xfrm>
          <a:custGeom>
            <a:avLst/>
            <a:gdLst/>
            <a:ahLst/>
            <a:rect l="l" t="t" r="r" b="b"/>
            <a:pathLst>
              <a:path w="21600" h="21600">
                <a:moveTo>
                  <a:pt x="0" y="0"/>
                </a:moveTo>
                <a:lnTo>
                  <a:pt x="21600" y="21600"/>
                </a:lnTo>
              </a:path>
            </a:pathLst>
          </a:custGeom>
          <a:noFill/>
          <a:ln w="9360">
            <a:solidFill>
              <a:schemeClr val="dk2"/>
            </a:solidFill>
            <a:round/>
            <a:tailEnd len="med" type="stealth" w="med"/>
          </a:ln>
        </p:spPr>
        <p:style>
          <a:lnRef idx="0"/>
          <a:fillRef idx="0"/>
          <a:effectRef idx="0"/>
          <a:fontRef idx="minor"/>
        </p:style>
      </p:sp>
      <p:sp>
        <p:nvSpPr>
          <p:cNvPr id="168" name="CustomShape 21"/>
          <p:cNvSpPr/>
          <p:nvPr/>
        </p:nvSpPr>
        <p:spPr>
          <a:xfrm>
            <a:off x="4793400" y="3107880"/>
            <a:ext cx="1117800" cy="517320"/>
          </a:xfrm>
          <a:prstGeom prst="rect">
            <a:avLst/>
          </a:prstGeom>
          <a:noFill/>
          <a:ln>
            <a:noFill/>
          </a:ln>
        </p:spPr>
        <p:style>
          <a:lnRef idx="0"/>
          <a:fillRef idx="0"/>
          <a:effectRef idx="0"/>
          <a:fontRef idx="minor"/>
        </p:style>
        <p:txBody>
          <a:bodyPr lIns="90000" rIns="90000" tIns="91440" bIns="91440">
            <a:spAutoFit/>
          </a:bodyPr>
          <a:p>
            <a:pPr>
              <a:lnSpc>
                <a:spcPct val="100000"/>
              </a:lnSpc>
            </a:pPr>
            <a:r>
              <a:rPr b="0" lang="en" sz="1100" spc="-1" strike="noStrike">
                <a:solidFill>
                  <a:srgbClr val="212121"/>
                </a:solidFill>
                <a:latin typeface="Poppins"/>
                <a:ea typeface="Poppins"/>
              </a:rPr>
              <a:t>Translates </a:t>
            </a:r>
            <a:endParaRPr b="0" lang="en-US" sz="1100" spc="-1" strike="noStrike">
              <a:latin typeface="Arial"/>
            </a:endParaRPr>
          </a:p>
          <a:p>
            <a:pPr>
              <a:lnSpc>
                <a:spcPct val="100000"/>
              </a:lnSpc>
            </a:pPr>
            <a:r>
              <a:rPr b="0" lang="en" sz="1100" spc="-1" strike="noStrike">
                <a:solidFill>
                  <a:srgbClr val="212121"/>
                </a:solidFill>
                <a:latin typeface="Poppins"/>
                <a:ea typeface="Poppins"/>
              </a:rPr>
              <a:t>domain to IP</a:t>
            </a:r>
            <a:endParaRPr b="0" lang="en-US" sz="1100" spc="-1" strike="noStrike">
              <a:latin typeface="Arial"/>
            </a:endParaRPr>
          </a:p>
        </p:txBody>
      </p:sp>
      <p:sp>
        <p:nvSpPr>
          <p:cNvPr id="169" name="CustomShape 22"/>
          <p:cNvSpPr/>
          <p:nvPr/>
        </p:nvSpPr>
        <p:spPr>
          <a:xfrm>
            <a:off x="4929840" y="4561560"/>
            <a:ext cx="2756520" cy="349920"/>
          </a:xfrm>
          <a:prstGeom prst="rect">
            <a:avLst/>
          </a:prstGeom>
          <a:noFill/>
          <a:ln>
            <a:noFill/>
          </a:ln>
        </p:spPr>
        <p:style>
          <a:lnRef idx="0"/>
          <a:fillRef idx="0"/>
          <a:effectRef idx="0"/>
          <a:fontRef idx="minor"/>
        </p:style>
        <p:txBody>
          <a:bodyPr lIns="90000" rIns="90000" tIns="91440" bIns="91440">
            <a:spAutoFit/>
          </a:bodyPr>
          <a:p>
            <a:pPr>
              <a:lnSpc>
                <a:spcPct val="100000"/>
              </a:lnSpc>
            </a:pPr>
            <a:r>
              <a:rPr b="0" lang="en" sz="1100" spc="-1" strike="noStrike">
                <a:solidFill>
                  <a:srgbClr val="212121"/>
                </a:solidFill>
                <a:latin typeface="Poppins"/>
                <a:ea typeface="Poppins"/>
              </a:rPr>
              <a:t>Stores or generates website</a:t>
            </a:r>
            <a:endParaRPr b="0" lang="en-US" sz="1100" spc="-1" strike="noStrike">
              <a:latin typeface="Arial"/>
            </a:endParaRPr>
          </a:p>
        </p:txBody>
      </p:sp>
      <p:sp>
        <p:nvSpPr>
          <p:cNvPr id="170" name="CustomShape 23"/>
          <p:cNvSpPr/>
          <p:nvPr/>
        </p:nvSpPr>
        <p:spPr>
          <a:xfrm>
            <a:off x="2874240" y="1384560"/>
            <a:ext cx="965880" cy="517320"/>
          </a:xfrm>
          <a:prstGeom prst="rect">
            <a:avLst/>
          </a:prstGeom>
          <a:noFill/>
          <a:ln>
            <a:noFill/>
          </a:ln>
        </p:spPr>
        <p:style>
          <a:lnRef idx="0"/>
          <a:fillRef idx="0"/>
          <a:effectRef idx="0"/>
          <a:fontRef idx="minor"/>
        </p:style>
        <p:txBody>
          <a:bodyPr lIns="90000" rIns="90000" tIns="91440" bIns="91440">
            <a:spAutoFit/>
          </a:bodyPr>
          <a:p>
            <a:pPr>
              <a:lnSpc>
                <a:spcPct val="100000"/>
              </a:lnSpc>
            </a:pPr>
            <a:r>
              <a:rPr b="0" lang="en" sz="1100" spc="-1" strike="noStrike">
                <a:solidFill>
                  <a:srgbClr val="212121"/>
                </a:solidFill>
                <a:latin typeface="Poppins"/>
                <a:ea typeface="Poppins"/>
              </a:rPr>
              <a:t>Enter a URL</a:t>
            </a:r>
            <a:endParaRPr b="0" lang="en-US" sz="1100" spc="-1" strike="noStrike">
              <a:latin typeface="Arial"/>
            </a:endParaRPr>
          </a:p>
        </p:txBody>
      </p:sp>
      <p:sp>
        <p:nvSpPr>
          <p:cNvPr id="171" name="CustomShape 24"/>
          <p:cNvSpPr/>
          <p:nvPr/>
        </p:nvSpPr>
        <p:spPr>
          <a:xfrm>
            <a:off x="4844880" y="1055160"/>
            <a:ext cx="1364760" cy="349920"/>
          </a:xfrm>
          <a:prstGeom prst="rect">
            <a:avLst/>
          </a:prstGeom>
          <a:noFill/>
          <a:ln>
            <a:noFill/>
          </a:ln>
        </p:spPr>
        <p:style>
          <a:lnRef idx="0"/>
          <a:fillRef idx="0"/>
          <a:effectRef idx="0"/>
          <a:fontRef idx="minor"/>
        </p:style>
        <p:txBody>
          <a:bodyPr lIns="90000" rIns="90000" tIns="91440" bIns="91440">
            <a:spAutoFit/>
          </a:bodyPr>
          <a:p>
            <a:pPr>
              <a:lnSpc>
                <a:spcPct val="100000"/>
              </a:lnSpc>
            </a:pPr>
            <a:r>
              <a:rPr b="0" lang="en" sz="1100" spc="-1" strike="noStrike">
                <a:solidFill>
                  <a:srgbClr val="212121"/>
                </a:solidFill>
                <a:latin typeface="Poppins"/>
                <a:ea typeface="Poppins"/>
              </a:rPr>
              <a:t>Expect to see</a:t>
            </a:r>
            <a:endParaRPr b="0" lang="en-US" sz="1100" spc="-1" strike="noStrike">
              <a:latin typeface="Arial"/>
            </a:endParaRPr>
          </a:p>
        </p:txBody>
      </p:sp>
      <p:sp>
        <p:nvSpPr>
          <p:cNvPr id="172" name="CustomShape 25"/>
          <p:cNvSpPr/>
          <p:nvPr/>
        </p:nvSpPr>
        <p:spPr>
          <a:xfrm>
            <a:off x="2108520" y="730440"/>
            <a:ext cx="1167480" cy="367920"/>
          </a:xfrm>
          <a:prstGeom prst="rightArrow">
            <a:avLst>
              <a:gd name="adj1" fmla="val 50000"/>
              <a:gd name="adj2" fmla="val 50000"/>
            </a:avLst>
          </a:prstGeom>
          <a:solidFill>
            <a:srgbClr val="999999"/>
          </a:solidFill>
          <a:ln w="19080">
            <a:solidFill>
              <a:srgbClr val="434343"/>
            </a:solidFill>
            <a:round/>
          </a:ln>
        </p:spPr>
        <p:style>
          <a:lnRef idx="0"/>
          <a:fillRef idx="0"/>
          <a:effectRef idx="0"/>
          <a:fontRef idx="minor"/>
        </p:style>
      </p:sp>
      <p:sp>
        <p:nvSpPr>
          <p:cNvPr id="173" name="CustomShape 26"/>
          <p:cNvSpPr/>
          <p:nvPr/>
        </p:nvSpPr>
        <p:spPr>
          <a:xfrm>
            <a:off x="2233440" y="2624760"/>
            <a:ext cx="892440" cy="315360"/>
          </a:xfrm>
          <a:prstGeom prst="rect">
            <a:avLst/>
          </a:prstGeom>
          <a:solidFill>
            <a:srgbClr val="ffff00"/>
          </a:solidFill>
          <a:ln w="19080">
            <a:solidFill>
              <a:srgbClr val="434343"/>
            </a:solidFill>
            <a:round/>
          </a:ln>
        </p:spPr>
        <p:style>
          <a:lnRef idx="0"/>
          <a:fillRef idx="0"/>
          <a:effectRef idx="0"/>
          <a:fontRef idx="minor"/>
        </p:style>
        <p:txBody>
          <a:bodyPr lIns="90000" rIns="90000" tIns="91440" bIns="91440" anchor="ctr">
            <a:noAutofit/>
          </a:bodyPr>
          <a:p>
            <a:pPr algn="ctr">
              <a:lnSpc>
                <a:spcPct val="100000"/>
              </a:lnSpc>
            </a:pPr>
            <a:r>
              <a:rPr b="1" lang="en" sz="1200" spc="-1" strike="noStrike">
                <a:solidFill>
                  <a:srgbClr val="212121"/>
                </a:solidFill>
                <a:latin typeface="Poppins"/>
                <a:ea typeface="Poppins"/>
              </a:rPr>
              <a:t>Request</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175"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What’s the DNS?</a:t>
            </a:r>
            <a:endParaRPr b="0" lang="en-US" sz="3200" spc="-1" strike="noStrike">
              <a:latin typeface="Arial"/>
            </a:endParaRPr>
          </a:p>
        </p:txBody>
      </p:sp>
      <p:sp>
        <p:nvSpPr>
          <p:cNvPr id="176" name="CustomShape 3"/>
          <p:cNvSpPr/>
          <p:nvPr/>
        </p:nvSpPr>
        <p:spPr>
          <a:xfrm>
            <a:off x="491400" y="1708560"/>
            <a:ext cx="8111880" cy="3102840"/>
          </a:xfrm>
          <a:prstGeom prst="rect">
            <a:avLst/>
          </a:prstGeom>
          <a:noFill/>
          <a:ln>
            <a:noFill/>
          </a:ln>
        </p:spPr>
        <p:style>
          <a:lnRef idx="0"/>
          <a:fillRef idx="0"/>
          <a:effectRef idx="0"/>
          <a:fontRef idx="minor"/>
        </p:style>
        <p:txBody>
          <a:bodyPr lIns="90000" rIns="90000" tIns="91440" bIns="91440">
            <a:spAutoFit/>
          </a:bodyPr>
          <a:p>
            <a:pPr marL="457200" indent="-327960">
              <a:lnSpc>
                <a:spcPct val="150000"/>
              </a:lnSpc>
              <a:buClr>
                <a:srgbClr val="de4c36"/>
              </a:buClr>
              <a:buFont typeface="Poppins"/>
              <a:buChar char="●"/>
            </a:pPr>
            <a:r>
              <a:rPr b="0" lang="en" sz="1600" spc="-1" strike="noStrike" u="sng">
                <a:solidFill>
                  <a:srgbClr val="0097a7"/>
                </a:solidFill>
                <a:uFillTx/>
                <a:latin typeface="Poppins"/>
                <a:ea typeface="Poppins"/>
                <a:hlinkClick r:id="rId1"/>
              </a:rPr>
              <a:t>The Domain Name System</a:t>
            </a:r>
            <a:r>
              <a:rPr b="0" lang="en" sz="1600" spc="-1" strike="noStrike">
                <a:solidFill>
                  <a:srgbClr val="263238"/>
                </a:solidFill>
                <a:latin typeface="Poppins"/>
                <a:ea typeface="Poppins"/>
              </a:rPr>
              <a:t> (DNS) is the </a:t>
            </a:r>
            <a:r>
              <a:rPr b="0" lang="en" sz="1600" spc="-1" strike="noStrike">
                <a:solidFill>
                  <a:srgbClr val="de4c36"/>
                </a:solidFill>
                <a:latin typeface="Poppins"/>
                <a:ea typeface="Poppins"/>
              </a:rPr>
              <a:t>phonebook</a:t>
            </a:r>
            <a:r>
              <a:rPr b="0" lang="en" sz="1600" spc="-1" strike="noStrike">
                <a:solidFill>
                  <a:srgbClr val="263238"/>
                </a:solidFill>
                <a:latin typeface="Poppins"/>
                <a:ea typeface="Poppins"/>
              </a:rPr>
              <a:t> of the Internet. Humans access information online through domain names, like </a:t>
            </a:r>
            <a:r>
              <a:rPr b="0" lang="en" sz="1600" spc="-1" strike="noStrike">
                <a:solidFill>
                  <a:srgbClr val="de4c36"/>
                </a:solidFill>
                <a:latin typeface="Poppins"/>
                <a:ea typeface="Poppins"/>
              </a:rPr>
              <a:t>google.com</a:t>
            </a:r>
            <a:r>
              <a:rPr b="0" lang="en" sz="1600" spc="-1" strike="noStrike">
                <a:solidFill>
                  <a:srgbClr val="263238"/>
                </a:solidFill>
                <a:latin typeface="Poppins"/>
                <a:ea typeface="Poppins"/>
              </a:rPr>
              <a:t>. Web browsers interact through Internet Protocol (IP) addresses. DNS </a:t>
            </a:r>
            <a:r>
              <a:rPr b="0" lang="en" sz="1600" spc="-1" strike="noStrike">
                <a:solidFill>
                  <a:srgbClr val="de4c36"/>
                </a:solidFill>
                <a:latin typeface="Poppins"/>
                <a:ea typeface="Poppins"/>
              </a:rPr>
              <a:t>translates</a:t>
            </a:r>
            <a:r>
              <a:rPr b="0" lang="en" sz="1600" spc="-1" strike="noStrike">
                <a:solidFill>
                  <a:srgbClr val="263238"/>
                </a:solidFill>
                <a:latin typeface="Poppins"/>
                <a:ea typeface="Poppins"/>
              </a:rPr>
              <a:t> domain names to IP addresses so browsers can load Internet resources.</a:t>
            </a:r>
            <a:endParaRPr b="0" lang="en-US" sz="1600" spc="-1" strike="noStrike">
              <a:latin typeface="Arial"/>
            </a:endParaRPr>
          </a:p>
          <a:p>
            <a:pPr marL="457200">
              <a:lnSpc>
                <a:spcPct val="150000"/>
              </a:lnSpc>
            </a:pPr>
            <a:endParaRPr b="0" lang="en-US" sz="1600" spc="-1" strike="noStrike">
              <a:latin typeface="Arial"/>
            </a:endParaRPr>
          </a:p>
          <a:p>
            <a:pPr marL="457200" indent="-327960">
              <a:lnSpc>
                <a:spcPct val="150000"/>
              </a:lnSpc>
              <a:buClr>
                <a:srgbClr val="de4c36"/>
              </a:buClr>
              <a:buFont typeface="Poppins"/>
              <a:buChar char="●"/>
            </a:pPr>
            <a:r>
              <a:rPr b="0" lang="en" sz="1600" spc="-1" strike="noStrike">
                <a:solidFill>
                  <a:srgbClr val="263238"/>
                </a:solidFill>
                <a:latin typeface="Poppins"/>
                <a:ea typeface="Poppins"/>
              </a:rPr>
              <a:t>Each device connected to the Internet has a </a:t>
            </a:r>
            <a:r>
              <a:rPr b="0" lang="en" sz="1600" spc="-1" strike="noStrike">
                <a:solidFill>
                  <a:srgbClr val="de4c36"/>
                </a:solidFill>
                <a:latin typeface="Poppins"/>
                <a:ea typeface="Poppins"/>
              </a:rPr>
              <a:t>unique IP address</a:t>
            </a:r>
            <a:r>
              <a:rPr b="0" lang="en" sz="1600" spc="-1" strike="noStrike">
                <a:solidFill>
                  <a:srgbClr val="263238"/>
                </a:solidFill>
                <a:latin typeface="Poppins"/>
                <a:ea typeface="Poppins"/>
              </a:rPr>
              <a:t> which other machines use to find the device. </a:t>
            </a:r>
            <a:endParaRPr b="0" lang="en-US" sz="1600" spc="-1" strike="noStrike">
              <a:latin typeface="Arial"/>
            </a:endParaRPr>
          </a:p>
        </p:txBody>
      </p:sp>
      <p:pic>
        <p:nvPicPr>
          <p:cNvPr id="177" name="Google Shape;327;p41" descr=""/>
          <p:cNvPicPr/>
          <p:nvPr/>
        </p:nvPicPr>
        <p:blipFill>
          <a:blip r:embed="rId2"/>
          <a:stretch/>
        </p:blipFill>
        <p:spPr>
          <a:xfrm>
            <a:off x="6981480" y="252000"/>
            <a:ext cx="1230120" cy="11934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179"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HTTP Definition </a:t>
            </a:r>
            <a:endParaRPr b="0" lang="en-US" sz="3200" spc="-1" strike="noStrike">
              <a:latin typeface="Arial"/>
            </a:endParaRPr>
          </a:p>
        </p:txBody>
      </p:sp>
      <p:sp>
        <p:nvSpPr>
          <p:cNvPr id="180" name="CustomShape 3"/>
          <p:cNvSpPr/>
          <p:nvPr/>
        </p:nvSpPr>
        <p:spPr>
          <a:xfrm>
            <a:off x="745560" y="2117880"/>
            <a:ext cx="7567200" cy="2353320"/>
          </a:xfrm>
          <a:prstGeom prst="rect">
            <a:avLst/>
          </a:prstGeom>
          <a:noFill/>
          <a:ln>
            <a:noFill/>
          </a:ln>
        </p:spPr>
        <p:style>
          <a:lnRef idx="0"/>
          <a:fillRef idx="0"/>
          <a:effectRef idx="0"/>
          <a:fontRef idx="minor"/>
        </p:style>
        <p:txBody>
          <a:bodyPr lIns="90000" rIns="90000" tIns="91440" bIns="91440">
            <a:spAutoFit/>
          </a:bodyPr>
          <a:p>
            <a:pPr>
              <a:lnSpc>
                <a:spcPct val="150000"/>
              </a:lnSpc>
            </a:pPr>
            <a:r>
              <a:rPr b="0" lang="en" sz="1900" spc="-1" strike="noStrike">
                <a:solidFill>
                  <a:srgbClr val="de4c36"/>
                </a:solidFill>
                <a:latin typeface="Poppins"/>
                <a:ea typeface="Poppins"/>
              </a:rPr>
              <a:t>Hypertext Transfer Protocol</a:t>
            </a:r>
            <a:r>
              <a:rPr b="0" lang="en" sz="1900" spc="-1" strike="noStrike">
                <a:solidFill>
                  <a:srgbClr val="263238"/>
                </a:solidFill>
                <a:latin typeface="Poppins"/>
                <a:ea typeface="Poppins"/>
              </a:rPr>
              <a:t> (HTTP) is an application-layer protocol for transmitting hypermedia documents, such as HTML. It was designed for communication between </a:t>
            </a:r>
            <a:r>
              <a:rPr b="0" lang="en" sz="1900" spc="-1" strike="noStrike">
                <a:solidFill>
                  <a:srgbClr val="de4c36"/>
                </a:solidFill>
                <a:latin typeface="Poppins"/>
                <a:ea typeface="Poppins"/>
              </a:rPr>
              <a:t>web browsers</a:t>
            </a:r>
            <a:r>
              <a:rPr b="0" lang="en" sz="1900" spc="-1" strike="noStrike">
                <a:solidFill>
                  <a:srgbClr val="263238"/>
                </a:solidFill>
                <a:latin typeface="Poppins"/>
                <a:ea typeface="Poppins"/>
              </a:rPr>
              <a:t> and </a:t>
            </a:r>
            <a:r>
              <a:rPr b="0" lang="en" sz="1900" spc="-1" strike="noStrike">
                <a:solidFill>
                  <a:srgbClr val="de4c36"/>
                </a:solidFill>
                <a:latin typeface="Poppins"/>
                <a:ea typeface="Poppins"/>
              </a:rPr>
              <a:t>web servers</a:t>
            </a:r>
            <a:r>
              <a:rPr b="0" lang="en" sz="1900" spc="-1" strike="noStrike">
                <a:solidFill>
                  <a:srgbClr val="263238"/>
                </a:solidFill>
                <a:latin typeface="Poppins"/>
                <a:ea typeface="Poppins"/>
              </a:rPr>
              <a:t>.</a:t>
            </a:r>
            <a:endParaRPr b="0" lang="en-US" sz="1900" spc="-1" strike="noStrike">
              <a:latin typeface="Arial"/>
            </a:endParaRPr>
          </a:p>
          <a:p>
            <a:pPr>
              <a:lnSpc>
                <a:spcPct val="150000"/>
              </a:lnSpc>
            </a:pPr>
            <a:endParaRPr b="0" lang="en-US" sz="1900" spc="-1" strike="noStrike">
              <a:latin typeface="Arial"/>
            </a:endParaRPr>
          </a:p>
        </p:txBody>
      </p:sp>
      <p:pic>
        <p:nvPicPr>
          <p:cNvPr id="181" name="Google Shape;335;p42" descr=""/>
          <p:cNvPicPr/>
          <p:nvPr/>
        </p:nvPicPr>
        <p:blipFill>
          <a:blip r:embed="rId1"/>
          <a:stretch/>
        </p:blipFill>
        <p:spPr>
          <a:xfrm>
            <a:off x="6731280" y="129600"/>
            <a:ext cx="1833840" cy="18338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82" name="Table 1"/>
          <p:cNvGraphicFramePr/>
          <p:nvPr/>
        </p:nvGraphicFramePr>
        <p:xfrm>
          <a:off x="952560" y="896760"/>
          <a:ext cx="7238520" cy="3652920"/>
        </p:xfrm>
        <a:graphic>
          <a:graphicData uri="http://schemas.openxmlformats.org/drawingml/2006/table">
            <a:tbl>
              <a:tblPr/>
              <a:tblGrid>
                <a:gridCol w="3619440"/>
                <a:gridCol w="3619440"/>
              </a:tblGrid>
              <a:tr h="608760">
                <a:tc>
                  <a:txBody>
                    <a:bodyPr lIns="91080" rIns="91080">
                      <a:noAutofit/>
                    </a:bodyPr>
                    <a:p>
                      <a:pPr algn="ctr">
                        <a:lnSpc>
                          <a:spcPct val="100000"/>
                        </a:lnSpc>
                      </a:pPr>
                      <a:r>
                        <a:rPr b="1" lang="en" sz="2200" spc="-1" strike="noStrike">
                          <a:solidFill>
                            <a:srgbClr val="ffffff"/>
                          </a:solidFill>
                          <a:latin typeface="Poppins"/>
                          <a:ea typeface="Poppins"/>
                        </a:rPr>
                        <a:t>HTTP</a:t>
                      </a:r>
                      <a:endParaRPr b="0" lang="en-US" sz="2200" spc="-1" strike="noStrike">
                        <a:latin typeface="Arial"/>
                      </a:endParaRPr>
                    </a:p>
                  </a:txBody>
                  <a:tcPr marL="91080" marR="91080">
                    <a:lnL w="9360">
                      <a:solidFill>
                        <a:srgbClr val="263238"/>
                      </a:solidFill>
                    </a:lnL>
                    <a:lnR w="9360">
                      <a:solidFill>
                        <a:srgbClr val="263238"/>
                      </a:solidFill>
                    </a:lnR>
                    <a:lnT w="9360">
                      <a:solidFill>
                        <a:srgbClr val="263238"/>
                      </a:solidFill>
                    </a:lnT>
                    <a:lnB w="9360">
                      <a:solidFill>
                        <a:srgbClr val="263238"/>
                      </a:solidFill>
                    </a:lnB>
                    <a:solidFill>
                      <a:srgbClr val="de4c36"/>
                    </a:solidFill>
                  </a:tcPr>
                </a:tc>
                <a:tc>
                  <a:txBody>
                    <a:bodyPr lIns="91080" rIns="91080">
                      <a:noAutofit/>
                    </a:bodyPr>
                    <a:p>
                      <a:pPr algn="ctr">
                        <a:lnSpc>
                          <a:spcPct val="100000"/>
                        </a:lnSpc>
                      </a:pPr>
                      <a:r>
                        <a:rPr b="1" lang="en" sz="2200" spc="-1" strike="noStrike">
                          <a:solidFill>
                            <a:srgbClr val="ffffff"/>
                          </a:solidFill>
                          <a:latin typeface="Poppins"/>
                          <a:ea typeface="Poppins"/>
                        </a:rPr>
                        <a:t>HTTPS</a:t>
                      </a:r>
                      <a:endParaRPr b="0" lang="en-US" sz="2200" spc="-1" strike="noStrike">
                        <a:latin typeface="Arial"/>
                      </a:endParaRPr>
                    </a:p>
                  </a:txBody>
                  <a:tcPr marL="91080" marR="91080">
                    <a:lnL w="9360">
                      <a:solidFill>
                        <a:srgbClr val="263238"/>
                      </a:solidFill>
                    </a:lnL>
                    <a:lnR w="9360">
                      <a:solidFill>
                        <a:srgbClr val="263238"/>
                      </a:solidFill>
                    </a:lnR>
                    <a:lnT w="9360">
                      <a:solidFill>
                        <a:srgbClr val="263238"/>
                      </a:solidFill>
                    </a:lnT>
                    <a:lnB w="9360">
                      <a:solidFill>
                        <a:srgbClr val="263238"/>
                      </a:solidFill>
                    </a:lnB>
                    <a:solidFill>
                      <a:srgbClr val="de4c36"/>
                    </a:solidFill>
                  </a:tcPr>
                </a:tc>
              </a:tr>
              <a:tr h="608760">
                <a:tc>
                  <a:txBody>
                    <a:bodyPr lIns="91080" rIns="91080">
                      <a:noAutofit/>
                    </a:bodyPr>
                    <a:p>
                      <a:pPr algn="ctr">
                        <a:lnSpc>
                          <a:spcPct val="100000"/>
                        </a:lnSpc>
                      </a:pPr>
                      <a:r>
                        <a:rPr b="0" lang="en" sz="1200" spc="-1" strike="noStrike">
                          <a:solidFill>
                            <a:srgbClr val="263238"/>
                          </a:solidFill>
                          <a:latin typeface="Poppins"/>
                          <a:ea typeface="Poppins"/>
                        </a:rPr>
                        <a:t>URL begins with </a:t>
                      </a:r>
                      <a:r>
                        <a:rPr b="0" lang="en" sz="1200" spc="-1" strike="noStrike">
                          <a:solidFill>
                            <a:srgbClr val="de4c36"/>
                          </a:solidFill>
                          <a:latin typeface="Poppins"/>
                          <a:ea typeface="Poppins"/>
                        </a:rPr>
                        <a:t>http://</a:t>
                      </a:r>
                      <a:endParaRPr b="0" lang="en-US" sz="1200" spc="-1" strike="noStrike">
                        <a:latin typeface="Arial"/>
                      </a:endParaRPr>
                    </a:p>
                  </a:txBody>
                  <a:tcPr marL="91080" marR="91080">
                    <a:lnL w="9360">
                      <a:solidFill>
                        <a:srgbClr val="263238"/>
                      </a:solidFill>
                    </a:lnL>
                    <a:lnR w="9360">
                      <a:solidFill>
                        <a:srgbClr val="263238"/>
                      </a:solidFill>
                    </a:lnR>
                    <a:lnT w="9360">
                      <a:solidFill>
                        <a:srgbClr val="263238"/>
                      </a:solidFill>
                    </a:lnT>
                    <a:lnB w="9360">
                      <a:solidFill>
                        <a:srgbClr val="263238"/>
                      </a:solidFill>
                    </a:lnB>
                    <a:noFill/>
                  </a:tcPr>
                </a:tc>
                <a:tc>
                  <a:txBody>
                    <a:bodyPr lIns="91080" rIns="91080">
                      <a:noAutofit/>
                    </a:bodyPr>
                    <a:p>
                      <a:pPr algn="ctr">
                        <a:lnSpc>
                          <a:spcPct val="100000"/>
                        </a:lnSpc>
                      </a:pPr>
                      <a:r>
                        <a:rPr b="0" lang="en" sz="1200" spc="-1" strike="noStrike">
                          <a:solidFill>
                            <a:srgbClr val="263238"/>
                          </a:solidFill>
                          <a:latin typeface="Poppins"/>
                          <a:ea typeface="Poppins"/>
                        </a:rPr>
                        <a:t>URL begins with </a:t>
                      </a:r>
                      <a:r>
                        <a:rPr b="0" lang="en" sz="1200" spc="-1" strike="noStrike">
                          <a:solidFill>
                            <a:srgbClr val="de4c36"/>
                          </a:solidFill>
                          <a:latin typeface="Poppins"/>
                          <a:ea typeface="Poppins"/>
                        </a:rPr>
                        <a:t>https://</a:t>
                      </a:r>
                      <a:endParaRPr b="0" lang="en-US" sz="1200" spc="-1" strike="noStrike">
                        <a:latin typeface="Arial"/>
                      </a:endParaRPr>
                    </a:p>
                  </a:txBody>
                  <a:tcPr marL="91080" marR="91080">
                    <a:lnL w="9360">
                      <a:solidFill>
                        <a:srgbClr val="263238"/>
                      </a:solidFill>
                    </a:lnL>
                    <a:lnR w="9360">
                      <a:solidFill>
                        <a:srgbClr val="263238"/>
                      </a:solidFill>
                    </a:lnR>
                    <a:lnT w="9360">
                      <a:solidFill>
                        <a:srgbClr val="263238"/>
                      </a:solidFill>
                    </a:lnT>
                    <a:lnB w="9360">
                      <a:solidFill>
                        <a:srgbClr val="263238"/>
                      </a:solidFill>
                    </a:lnB>
                    <a:noFill/>
                  </a:tcPr>
                </a:tc>
              </a:tr>
              <a:tr h="608760">
                <a:tc>
                  <a:txBody>
                    <a:bodyPr lIns="91080" rIns="91080">
                      <a:noAutofit/>
                    </a:bodyPr>
                    <a:p>
                      <a:pPr algn="ctr">
                        <a:lnSpc>
                          <a:spcPct val="100000"/>
                        </a:lnSpc>
                      </a:pPr>
                      <a:r>
                        <a:rPr b="0" lang="en" sz="1200" spc="-1" strike="noStrike">
                          <a:solidFill>
                            <a:srgbClr val="263238"/>
                          </a:solidFill>
                          <a:latin typeface="Poppins"/>
                          <a:ea typeface="Poppins"/>
                        </a:rPr>
                        <a:t>The request is processed through port </a:t>
                      </a:r>
                      <a:r>
                        <a:rPr b="0" lang="en" sz="1200" spc="-1" strike="noStrike">
                          <a:solidFill>
                            <a:srgbClr val="de4c36"/>
                          </a:solidFill>
                          <a:latin typeface="Poppins"/>
                          <a:ea typeface="Poppins"/>
                        </a:rPr>
                        <a:t>80</a:t>
                      </a:r>
                      <a:endParaRPr b="0" lang="en-US" sz="1200" spc="-1" strike="noStrike">
                        <a:latin typeface="Arial"/>
                      </a:endParaRPr>
                    </a:p>
                  </a:txBody>
                  <a:tcPr marL="91080" marR="91080">
                    <a:lnL w="9360">
                      <a:solidFill>
                        <a:srgbClr val="263238"/>
                      </a:solidFill>
                    </a:lnL>
                    <a:lnR w="9360">
                      <a:solidFill>
                        <a:srgbClr val="263238"/>
                      </a:solidFill>
                    </a:lnR>
                    <a:lnT w="9360">
                      <a:solidFill>
                        <a:srgbClr val="263238"/>
                      </a:solidFill>
                    </a:lnT>
                    <a:lnB w="9360">
                      <a:solidFill>
                        <a:srgbClr val="263238"/>
                      </a:solidFill>
                    </a:lnB>
                    <a:noFill/>
                  </a:tcPr>
                </a:tc>
                <a:tc>
                  <a:txBody>
                    <a:bodyPr lIns="91080" rIns="91080">
                      <a:noAutofit/>
                    </a:bodyPr>
                    <a:p>
                      <a:pPr algn="ctr">
                        <a:lnSpc>
                          <a:spcPct val="100000"/>
                        </a:lnSpc>
                      </a:pPr>
                      <a:r>
                        <a:rPr b="0" lang="en" sz="1200" spc="-1" strike="noStrike">
                          <a:solidFill>
                            <a:srgbClr val="263238"/>
                          </a:solidFill>
                          <a:latin typeface="Poppins"/>
                          <a:ea typeface="Poppins"/>
                        </a:rPr>
                        <a:t>The request is processed through port </a:t>
                      </a:r>
                      <a:r>
                        <a:rPr b="0" lang="en" sz="1200" spc="-1" strike="noStrike">
                          <a:solidFill>
                            <a:srgbClr val="de4c36"/>
                          </a:solidFill>
                          <a:latin typeface="Poppins"/>
                          <a:ea typeface="Poppins"/>
                        </a:rPr>
                        <a:t>443</a:t>
                      </a:r>
                      <a:endParaRPr b="0" lang="en-US" sz="1200" spc="-1" strike="noStrike">
                        <a:latin typeface="Arial"/>
                      </a:endParaRPr>
                    </a:p>
                  </a:txBody>
                  <a:tcPr marL="91080" marR="91080">
                    <a:lnL w="9360">
                      <a:solidFill>
                        <a:srgbClr val="263238"/>
                      </a:solidFill>
                    </a:lnL>
                    <a:lnR w="9360">
                      <a:solidFill>
                        <a:srgbClr val="263238"/>
                      </a:solidFill>
                    </a:lnR>
                    <a:lnT w="9360">
                      <a:solidFill>
                        <a:srgbClr val="263238"/>
                      </a:solidFill>
                    </a:lnT>
                    <a:lnB w="9360">
                      <a:solidFill>
                        <a:srgbClr val="263238"/>
                      </a:solidFill>
                    </a:lnB>
                    <a:noFill/>
                  </a:tcPr>
                </a:tc>
              </a:tr>
              <a:tr h="608760">
                <a:tc>
                  <a:txBody>
                    <a:bodyPr lIns="91080" rIns="91080">
                      <a:noAutofit/>
                    </a:bodyPr>
                    <a:p>
                      <a:pPr algn="ctr">
                        <a:lnSpc>
                          <a:spcPct val="100000"/>
                        </a:lnSpc>
                      </a:pPr>
                      <a:r>
                        <a:rPr b="0" lang="en" sz="1200" spc="-1" strike="noStrike">
                          <a:solidFill>
                            <a:srgbClr val="de4c36"/>
                          </a:solidFill>
                          <a:latin typeface="Poppins"/>
                          <a:ea typeface="Poppins"/>
                        </a:rPr>
                        <a:t>Fast</a:t>
                      </a:r>
                      <a:r>
                        <a:rPr b="0" lang="en" sz="1200" spc="-1" strike="noStrike">
                          <a:solidFill>
                            <a:srgbClr val="263238"/>
                          </a:solidFill>
                          <a:latin typeface="Poppins"/>
                          <a:ea typeface="Poppins"/>
                        </a:rPr>
                        <a:t> transfer of unencrypted data over a simpler protocol</a:t>
                      </a:r>
                      <a:endParaRPr b="0" lang="en-US" sz="1200" spc="-1" strike="noStrike">
                        <a:latin typeface="Arial"/>
                      </a:endParaRPr>
                    </a:p>
                  </a:txBody>
                  <a:tcPr marL="91080" marR="91080">
                    <a:lnL w="9360">
                      <a:solidFill>
                        <a:srgbClr val="263238"/>
                      </a:solidFill>
                    </a:lnL>
                    <a:lnR w="9360">
                      <a:solidFill>
                        <a:srgbClr val="263238"/>
                      </a:solidFill>
                    </a:lnR>
                    <a:lnT w="9360">
                      <a:solidFill>
                        <a:srgbClr val="263238"/>
                      </a:solidFill>
                    </a:lnT>
                    <a:lnB w="9360">
                      <a:solidFill>
                        <a:srgbClr val="263238"/>
                      </a:solidFill>
                    </a:lnB>
                    <a:noFill/>
                  </a:tcPr>
                </a:tc>
                <a:tc>
                  <a:txBody>
                    <a:bodyPr lIns="91080" rIns="91080">
                      <a:noAutofit/>
                    </a:bodyPr>
                    <a:p>
                      <a:pPr algn="ctr">
                        <a:lnSpc>
                          <a:spcPct val="100000"/>
                        </a:lnSpc>
                      </a:pPr>
                      <a:r>
                        <a:rPr b="0" lang="en" sz="1200" spc="-1" strike="noStrike">
                          <a:solidFill>
                            <a:srgbClr val="de4c36"/>
                          </a:solidFill>
                          <a:latin typeface="Poppins"/>
                          <a:ea typeface="Poppins"/>
                        </a:rPr>
                        <a:t>Longer</a:t>
                      </a:r>
                      <a:r>
                        <a:rPr b="0" lang="en" sz="1200" spc="-1" strike="noStrike">
                          <a:solidFill>
                            <a:srgbClr val="263238"/>
                          </a:solidFill>
                          <a:latin typeface="Poppins"/>
                          <a:ea typeface="Poppins"/>
                        </a:rPr>
                        <a:t> data transfer, as there are additional steps to provide encryption</a:t>
                      </a:r>
                      <a:endParaRPr b="0" lang="en-US" sz="1200" spc="-1" strike="noStrike">
                        <a:latin typeface="Arial"/>
                      </a:endParaRPr>
                    </a:p>
                  </a:txBody>
                  <a:tcPr marL="91080" marR="91080">
                    <a:lnL w="9360">
                      <a:solidFill>
                        <a:srgbClr val="263238"/>
                      </a:solidFill>
                    </a:lnL>
                    <a:lnR w="9360">
                      <a:solidFill>
                        <a:srgbClr val="263238"/>
                      </a:solidFill>
                    </a:lnR>
                    <a:lnT w="9360">
                      <a:solidFill>
                        <a:srgbClr val="263238"/>
                      </a:solidFill>
                    </a:lnT>
                    <a:lnB w="9360">
                      <a:solidFill>
                        <a:srgbClr val="263238"/>
                      </a:solidFill>
                    </a:lnB>
                    <a:noFill/>
                  </a:tcPr>
                </a:tc>
              </a:tr>
              <a:tr h="608760">
                <a:tc>
                  <a:txBody>
                    <a:bodyPr lIns="91080" rIns="91080">
                      <a:noAutofit/>
                    </a:bodyPr>
                    <a:p>
                      <a:pPr algn="ctr">
                        <a:lnSpc>
                          <a:spcPct val="100000"/>
                        </a:lnSpc>
                      </a:pPr>
                      <a:r>
                        <a:rPr b="0" lang="en" sz="1200" spc="-1" strike="noStrike">
                          <a:solidFill>
                            <a:srgbClr val="263238"/>
                          </a:solidFill>
                          <a:latin typeface="Poppins"/>
                          <a:ea typeface="Poppins"/>
                        </a:rPr>
                        <a:t>Main purpose - </a:t>
                      </a:r>
                      <a:r>
                        <a:rPr b="0" lang="en" sz="1200" spc="-1" strike="noStrike">
                          <a:solidFill>
                            <a:srgbClr val="de4c36"/>
                          </a:solidFill>
                          <a:latin typeface="Poppins"/>
                          <a:ea typeface="Poppins"/>
                        </a:rPr>
                        <a:t>data exchange</a:t>
                      </a:r>
                      <a:r>
                        <a:rPr b="0" lang="en" sz="1200" spc="-1" strike="noStrike">
                          <a:solidFill>
                            <a:srgbClr val="263238"/>
                          </a:solidFill>
                          <a:latin typeface="Poppins"/>
                          <a:ea typeface="Poppins"/>
                        </a:rPr>
                        <a:t> on the internet</a:t>
                      </a:r>
                      <a:endParaRPr b="0" lang="en-US" sz="1200" spc="-1" strike="noStrike">
                        <a:latin typeface="Arial"/>
                      </a:endParaRPr>
                    </a:p>
                  </a:txBody>
                  <a:tcPr marL="91080" marR="91080">
                    <a:lnL w="9360">
                      <a:solidFill>
                        <a:srgbClr val="263238"/>
                      </a:solidFill>
                    </a:lnL>
                    <a:lnR w="9360">
                      <a:solidFill>
                        <a:srgbClr val="263238"/>
                      </a:solidFill>
                    </a:lnR>
                    <a:lnT w="9360">
                      <a:solidFill>
                        <a:srgbClr val="263238"/>
                      </a:solidFill>
                    </a:lnT>
                    <a:lnB w="9360">
                      <a:solidFill>
                        <a:srgbClr val="263238"/>
                      </a:solidFill>
                    </a:lnB>
                    <a:noFill/>
                  </a:tcPr>
                </a:tc>
                <a:tc>
                  <a:txBody>
                    <a:bodyPr lIns="91080" rIns="91080">
                      <a:noAutofit/>
                    </a:bodyPr>
                    <a:p>
                      <a:pPr algn="ctr">
                        <a:lnSpc>
                          <a:spcPct val="100000"/>
                        </a:lnSpc>
                      </a:pPr>
                      <a:r>
                        <a:rPr b="0" lang="en" sz="1200" spc="-1" strike="noStrike">
                          <a:solidFill>
                            <a:srgbClr val="263238"/>
                          </a:solidFill>
                          <a:latin typeface="Poppins"/>
                          <a:ea typeface="Poppins"/>
                        </a:rPr>
                        <a:t>Main purpose - </a:t>
                      </a:r>
                      <a:r>
                        <a:rPr b="0" lang="en" sz="1200" spc="-1" strike="noStrike">
                          <a:solidFill>
                            <a:srgbClr val="de4c36"/>
                          </a:solidFill>
                          <a:latin typeface="Poppins"/>
                          <a:ea typeface="Poppins"/>
                        </a:rPr>
                        <a:t>confidential</a:t>
                      </a:r>
                      <a:r>
                        <a:rPr b="0" lang="en" sz="1200" spc="-1" strike="noStrike">
                          <a:solidFill>
                            <a:srgbClr val="263238"/>
                          </a:solidFill>
                          <a:latin typeface="Poppins"/>
                          <a:ea typeface="Poppins"/>
                        </a:rPr>
                        <a:t> data exchange</a:t>
                      </a:r>
                      <a:endParaRPr b="0" lang="en-US" sz="1200" spc="-1" strike="noStrike">
                        <a:latin typeface="Arial"/>
                      </a:endParaRPr>
                    </a:p>
                  </a:txBody>
                  <a:tcPr marL="91080" marR="91080">
                    <a:lnL w="9360">
                      <a:solidFill>
                        <a:srgbClr val="263238"/>
                      </a:solidFill>
                    </a:lnL>
                    <a:lnR w="9360">
                      <a:solidFill>
                        <a:srgbClr val="263238"/>
                      </a:solidFill>
                    </a:lnR>
                    <a:lnT w="9360">
                      <a:solidFill>
                        <a:srgbClr val="263238"/>
                      </a:solidFill>
                    </a:lnT>
                    <a:lnB w="9360">
                      <a:solidFill>
                        <a:srgbClr val="263238"/>
                      </a:solidFill>
                    </a:lnB>
                    <a:noFill/>
                  </a:tcPr>
                </a:tc>
              </a:tr>
              <a:tr h="609480">
                <a:tc>
                  <a:txBody>
                    <a:bodyPr lIns="91080" rIns="91080">
                      <a:noAutofit/>
                    </a:bodyPr>
                    <a:p>
                      <a:pPr algn="ctr">
                        <a:lnSpc>
                          <a:spcPct val="100000"/>
                        </a:lnSpc>
                      </a:pPr>
                      <a:r>
                        <a:rPr b="0" lang="en" sz="1200" spc="-1" strike="noStrike">
                          <a:solidFill>
                            <a:srgbClr val="de4c36"/>
                          </a:solidFill>
                          <a:latin typeface="Poppins"/>
                          <a:ea typeface="Poppins"/>
                        </a:rPr>
                        <a:t>Does not improve</a:t>
                      </a:r>
                      <a:r>
                        <a:rPr b="0" lang="en" sz="1200" spc="-1" strike="noStrike">
                          <a:solidFill>
                            <a:srgbClr val="263238"/>
                          </a:solidFill>
                          <a:latin typeface="Poppins"/>
                          <a:ea typeface="Poppins"/>
                        </a:rPr>
                        <a:t> search ranking</a:t>
                      </a:r>
                      <a:endParaRPr b="0" lang="en-US" sz="1200" spc="-1" strike="noStrike">
                        <a:latin typeface="Arial"/>
                      </a:endParaRPr>
                    </a:p>
                  </a:txBody>
                  <a:tcPr marL="91080" marR="91080">
                    <a:lnL w="9360">
                      <a:solidFill>
                        <a:srgbClr val="263238"/>
                      </a:solidFill>
                    </a:lnL>
                    <a:lnR w="9360">
                      <a:solidFill>
                        <a:srgbClr val="263238"/>
                      </a:solidFill>
                    </a:lnR>
                    <a:lnT w="9360">
                      <a:solidFill>
                        <a:srgbClr val="263238"/>
                      </a:solidFill>
                    </a:lnT>
                    <a:lnB w="9360">
                      <a:solidFill>
                        <a:srgbClr val="263238"/>
                      </a:solidFill>
                    </a:lnB>
                    <a:noFill/>
                  </a:tcPr>
                </a:tc>
                <a:tc>
                  <a:txBody>
                    <a:bodyPr lIns="91080" rIns="91080">
                      <a:noAutofit/>
                    </a:bodyPr>
                    <a:p>
                      <a:pPr algn="ctr">
                        <a:lnSpc>
                          <a:spcPct val="100000"/>
                        </a:lnSpc>
                      </a:pPr>
                      <a:r>
                        <a:rPr b="0" lang="en" sz="1200" spc="-1" strike="noStrike">
                          <a:solidFill>
                            <a:srgbClr val="de4c36"/>
                          </a:solidFill>
                          <a:latin typeface="Poppins"/>
                          <a:ea typeface="Poppins"/>
                        </a:rPr>
                        <a:t>Improves</a:t>
                      </a:r>
                      <a:r>
                        <a:rPr b="0" lang="en" sz="1200" spc="-1" strike="noStrike">
                          <a:solidFill>
                            <a:srgbClr val="263238"/>
                          </a:solidFill>
                          <a:latin typeface="Poppins"/>
                          <a:ea typeface="Poppins"/>
                        </a:rPr>
                        <a:t> search ranking</a:t>
                      </a:r>
                      <a:endParaRPr b="0" lang="en-US" sz="1200" spc="-1" strike="noStrike">
                        <a:latin typeface="Arial"/>
                      </a:endParaRPr>
                    </a:p>
                  </a:txBody>
                  <a:tcPr marL="91080" marR="91080">
                    <a:lnL w="9360">
                      <a:solidFill>
                        <a:srgbClr val="263238"/>
                      </a:solidFill>
                    </a:lnL>
                    <a:lnR w="9360">
                      <a:solidFill>
                        <a:srgbClr val="263238"/>
                      </a:solidFill>
                    </a:lnR>
                    <a:lnT w="9360">
                      <a:solidFill>
                        <a:srgbClr val="263238"/>
                      </a:solidFill>
                    </a:lnT>
                    <a:lnB w="9360">
                      <a:solidFill>
                        <a:srgbClr val="263238"/>
                      </a:solidFill>
                    </a:lnB>
                    <a:noFill/>
                  </a:tcPr>
                </a:tc>
              </a:tr>
            </a:tbl>
          </a:graphicData>
        </a:graphic>
      </p:graphicFrame>
      <p:pic>
        <p:nvPicPr>
          <p:cNvPr id="183" name="Google Shape;341;p43" descr=""/>
          <p:cNvPicPr/>
          <p:nvPr/>
        </p:nvPicPr>
        <p:blipFill>
          <a:blip r:embed="rId1"/>
          <a:stretch/>
        </p:blipFill>
        <p:spPr>
          <a:xfrm>
            <a:off x="3926520" y="538920"/>
            <a:ext cx="1288800" cy="12888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720000" y="972360"/>
            <a:ext cx="5282640" cy="270360"/>
          </a:xfrm>
          <a:prstGeom prst="roundRect">
            <a:avLst>
              <a:gd name="adj" fmla="val 50000"/>
            </a:avLst>
          </a:prstGeom>
          <a:solidFill>
            <a:srgbClr val="f77967"/>
          </a:solidFill>
          <a:ln>
            <a:noFill/>
          </a:ln>
        </p:spPr>
        <p:style>
          <a:lnRef idx="0"/>
          <a:fillRef idx="0"/>
          <a:effectRef idx="0"/>
          <a:fontRef idx="minor"/>
        </p:style>
      </p:sp>
      <p:sp>
        <p:nvSpPr>
          <p:cNvPr id="185" name="CustomShape 2"/>
          <p:cNvSpPr/>
          <p:nvPr/>
        </p:nvSpPr>
        <p:spPr>
          <a:xfrm>
            <a:off x="680040" y="534600"/>
            <a:ext cx="7701840" cy="6105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3200" spc="-1" strike="noStrike">
                <a:solidFill>
                  <a:srgbClr val="263238"/>
                </a:solidFill>
                <a:latin typeface="Poppins Black"/>
                <a:ea typeface="Poppins Black"/>
              </a:rPr>
              <a:t>HTTP Methods</a:t>
            </a:r>
            <a:endParaRPr b="0" lang="en-US" sz="3200" spc="-1" strike="noStrike">
              <a:latin typeface="Arial"/>
            </a:endParaRPr>
          </a:p>
        </p:txBody>
      </p:sp>
      <p:sp>
        <p:nvSpPr>
          <p:cNvPr id="186" name="CustomShape 3"/>
          <p:cNvSpPr/>
          <p:nvPr/>
        </p:nvSpPr>
        <p:spPr>
          <a:xfrm>
            <a:off x="745560" y="1965600"/>
            <a:ext cx="4333680" cy="2775960"/>
          </a:xfrm>
          <a:prstGeom prst="rect">
            <a:avLst/>
          </a:prstGeom>
          <a:noFill/>
          <a:ln>
            <a:noFill/>
          </a:ln>
        </p:spPr>
        <p:style>
          <a:lnRef idx="0"/>
          <a:fillRef idx="0"/>
          <a:effectRef idx="0"/>
          <a:fontRef idx="minor"/>
        </p:style>
        <p:txBody>
          <a:bodyPr lIns="90000" rIns="90000" tIns="91440" bIns="91440">
            <a:spAutoFit/>
          </a:bodyPr>
          <a:p>
            <a:pPr marL="457200" indent="-353520">
              <a:lnSpc>
                <a:spcPct val="115000"/>
              </a:lnSpc>
              <a:buClr>
                <a:srgbClr val="de4c36"/>
              </a:buClr>
              <a:buFont typeface="Poppins"/>
              <a:buChar char="●"/>
            </a:pPr>
            <a:r>
              <a:rPr b="1" lang="en" sz="2000" spc="-1" strike="noStrike">
                <a:solidFill>
                  <a:srgbClr val="de4c36"/>
                </a:solidFill>
                <a:latin typeface="Poppins"/>
                <a:ea typeface="Poppins"/>
              </a:rPr>
              <a:t>GET</a:t>
            </a:r>
            <a:endParaRPr b="0" lang="en-US" sz="2000" spc="-1" strike="noStrike">
              <a:latin typeface="Arial"/>
            </a:endParaRPr>
          </a:p>
          <a:p>
            <a:pPr marL="457200">
              <a:lnSpc>
                <a:spcPct val="115000"/>
              </a:lnSpc>
            </a:pPr>
            <a:r>
              <a:rPr b="0" lang="en" sz="1800" spc="-1" strike="noStrike">
                <a:solidFill>
                  <a:srgbClr val="f77967"/>
                </a:solidFill>
                <a:latin typeface="Poppins"/>
                <a:ea typeface="Poppins"/>
              </a:rPr>
              <a:t>Retrieves</a:t>
            </a:r>
            <a:r>
              <a:rPr b="0" lang="en" sz="1800" spc="-1" strike="noStrike">
                <a:solidFill>
                  <a:srgbClr val="595959"/>
                </a:solidFill>
                <a:latin typeface="Poppins"/>
                <a:ea typeface="Poppins"/>
              </a:rPr>
              <a:t> data from</a:t>
            </a:r>
            <a:endParaRPr b="0" lang="en-US" sz="1800" spc="-1" strike="noStrike">
              <a:latin typeface="Arial"/>
            </a:endParaRPr>
          </a:p>
          <a:p>
            <a:pPr marL="457200">
              <a:lnSpc>
                <a:spcPct val="115000"/>
              </a:lnSpc>
            </a:pPr>
            <a:r>
              <a:rPr b="0" lang="en" sz="1800" spc="-1" strike="noStrike">
                <a:solidFill>
                  <a:srgbClr val="595959"/>
                </a:solidFill>
                <a:latin typeface="Poppins"/>
                <a:ea typeface="Poppins"/>
              </a:rPr>
              <a:t>the server</a:t>
            </a:r>
            <a:endParaRPr b="0" lang="en-US" sz="1800" spc="-1" strike="noStrike">
              <a:latin typeface="Arial"/>
            </a:endParaRPr>
          </a:p>
          <a:p>
            <a:pPr marL="457200">
              <a:lnSpc>
                <a:spcPct val="115000"/>
              </a:lnSpc>
            </a:pPr>
            <a:endParaRPr b="0" lang="en-US" sz="1800" spc="-1" strike="noStrike">
              <a:latin typeface="Arial"/>
            </a:endParaRPr>
          </a:p>
          <a:p>
            <a:pPr marL="457200" indent="-353520" algn="just">
              <a:lnSpc>
                <a:spcPct val="115000"/>
              </a:lnSpc>
              <a:buClr>
                <a:srgbClr val="de4c36"/>
              </a:buClr>
              <a:buFont typeface="Poppins"/>
              <a:buChar char="●"/>
            </a:pPr>
            <a:r>
              <a:rPr b="1" lang="en" sz="2000" spc="-1" strike="noStrike">
                <a:solidFill>
                  <a:srgbClr val="de4c36"/>
                </a:solidFill>
                <a:latin typeface="Poppins"/>
                <a:ea typeface="Poppins"/>
              </a:rPr>
              <a:t>POST</a:t>
            </a:r>
            <a:endParaRPr b="0" lang="en-US" sz="2000" spc="-1" strike="noStrike">
              <a:latin typeface="Arial"/>
            </a:endParaRPr>
          </a:p>
          <a:p>
            <a:pPr marL="457200" algn="just">
              <a:lnSpc>
                <a:spcPct val="115000"/>
              </a:lnSpc>
            </a:pPr>
            <a:r>
              <a:rPr b="0" lang="en" sz="1800" spc="-1" strike="noStrike">
                <a:solidFill>
                  <a:srgbClr val="f77967"/>
                </a:solidFill>
                <a:latin typeface="Poppins"/>
                <a:ea typeface="Poppins"/>
              </a:rPr>
              <a:t>Submit</a:t>
            </a:r>
            <a:r>
              <a:rPr b="0" lang="en" sz="1800" spc="-1" strike="noStrike">
                <a:solidFill>
                  <a:srgbClr val="595959"/>
                </a:solidFill>
                <a:latin typeface="Poppins"/>
                <a:ea typeface="Poppins"/>
              </a:rPr>
              <a:t> data to the </a:t>
            </a:r>
            <a:endParaRPr b="0" lang="en-US" sz="1800" spc="-1" strike="noStrike">
              <a:latin typeface="Arial"/>
            </a:endParaRPr>
          </a:p>
          <a:p>
            <a:pPr marL="457200" algn="just">
              <a:lnSpc>
                <a:spcPct val="115000"/>
              </a:lnSpc>
            </a:pPr>
            <a:r>
              <a:rPr b="0" lang="en" sz="1800" spc="-1" strike="noStrike">
                <a:solidFill>
                  <a:srgbClr val="595959"/>
                </a:solidFill>
                <a:latin typeface="Poppins"/>
                <a:ea typeface="Poppins"/>
              </a:rPr>
              <a:t>server</a:t>
            </a:r>
            <a:endParaRPr b="0" lang="en-US" sz="1800" spc="-1" strike="noStrike">
              <a:latin typeface="Arial"/>
            </a:endParaRPr>
          </a:p>
          <a:p>
            <a:pPr marL="457200" algn="just">
              <a:lnSpc>
                <a:spcPct val="115000"/>
              </a:lnSpc>
            </a:pPr>
            <a:endParaRPr b="0" lang="en-US" sz="1800" spc="-1" strike="noStrike">
              <a:latin typeface="Arial"/>
            </a:endParaRPr>
          </a:p>
        </p:txBody>
      </p:sp>
      <p:sp>
        <p:nvSpPr>
          <p:cNvPr id="187" name="CustomShape 4"/>
          <p:cNvSpPr/>
          <p:nvPr/>
        </p:nvSpPr>
        <p:spPr>
          <a:xfrm>
            <a:off x="4815720" y="2002680"/>
            <a:ext cx="4333680" cy="2775960"/>
          </a:xfrm>
          <a:prstGeom prst="rect">
            <a:avLst/>
          </a:prstGeom>
          <a:noFill/>
          <a:ln>
            <a:noFill/>
          </a:ln>
        </p:spPr>
        <p:style>
          <a:lnRef idx="0"/>
          <a:fillRef idx="0"/>
          <a:effectRef idx="0"/>
          <a:fontRef idx="minor"/>
        </p:style>
        <p:txBody>
          <a:bodyPr lIns="90000" rIns="90000" tIns="91440" bIns="91440">
            <a:spAutoFit/>
          </a:bodyPr>
          <a:p>
            <a:pPr marL="457200" indent="-353520">
              <a:lnSpc>
                <a:spcPct val="115000"/>
              </a:lnSpc>
              <a:buClr>
                <a:srgbClr val="de4c36"/>
              </a:buClr>
              <a:buFont typeface="Poppins"/>
              <a:buChar char="●"/>
            </a:pPr>
            <a:r>
              <a:rPr b="1" lang="en" sz="2000" spc="-1" strike="noStrike">
                <a:solidFill>
                  <a:srgbClr val="de4c36"/>
                </a:solidFill>
                <a:latin typeface="Poppins"/>
                <a:ea typeface="Poppins"/>
              </a:rPr>
              <a:t>PUT</a:t>
            </a:r>
            <a:endParaRPr b="0" lang="en-US" sz="2000" spc="-1" strike="noStrike">
              <a:latin typeface="Arial"/>
            </a:endParaRPr>
          </a:p>
          <a:p>
            <a:pPr marL="457200">
              <a:lnSpc>
                <a:spcPct val="115000"/>
              </a:lnSpc>
            </a:pPr>
            <a:r>
              <a:rPr b="0" lang="en" sz="1800" spc="-1" strike="noStrike">
                <a:solidFill>
                  <a:srgbClr val="f77967"/>
                </a:solidFill>
                <a:latin typeface="Poppins"/>
                <a:ea typeface="Poppins"/>
              </a:rPr>
              <a:t>Update</a:t>
            </a:r>
            <a:r>
              <a:rPr b="0" lang="en" sz="1800" spc="-1" strike="noStrike">
                <a:solidFill>
                  <a:srgbClr val="595959"/>
                </a:solidFill>
                <a:latin typeface="Poppins"/>
                <a:ea typeface="Poppins"/>
              </a:rPr>
              <a:t> data already </a:t>
            </a:r>
            <a:endParaRPr b="0" lang="en-US" sz="1800" spc="-1" strike="noStrike">
              <a:latin typeface="Arial"/>
            </a:endParaRPr>
          </a:p>
          <a:p>
            <a:pPr marL="457200">
              <a:lnSpc>
                <a:spcPct val="115000"/>
              </a:lnSpc>
            </a:pPr>
            <a:r>
              <a:rPr b="0" lang="en" sz="1800" spc="-1" strike="noStrike">
                <a:solidFill>
                  <a:srgbClr val="595959"/>
                </a:solidFill>
                <a:latin typeface="Poppins"/>
                <a:ea typeface="Poppins"/>
              </a:rPr>
              <a:t>on the server</a:t>
            </a:r>
            <a:endParaRPr b="0" lang="en-US" sz="1800" spc="-1" strike="noStrike">
              <a:latin typeface="Arial"/>
            </a:endParaRPr>
          </a:p>
          <a:p>
            <a:pPr marL="457200">
              <a:lnSpc>
                <a:spcPct val="115000"/>
              </a:lnSpc>
            </a:pPr>
            <a:endParaRPr b="0" lang="en-US" sz="1800" spc="-1" strike="noStrike">
              <a:latin typeface="Arial"/>
            </a:endParaRPr>
          </a:p>
          <a:p>
            <a:pPr marL="457200" indent="-353520" algn="just">
              <a:lnSpc>
                <a:spcPct val="115000"/>
              </a:lnSpc>
              <a:buClr>
                <a:srgbClr val="de4c36"/>
              </a:buClr>
              <a:buFont typeface="Poppins"/>
              <a:buChar char="●"/>
            </a:pPr>
            <a:r>
              <a:rPr b="1" lang="en" sz="2000" spc="-1" strike="noStrike">
                <a:solidFill>
                  <a:srgbClr val="de4c36"/>
                </a:solidFill>
                <a:latin typeface="Poppins"/>
                <a:ea typeface="Poppins"/>
              </a:rPr>
              <a:t>Delete</a:t>
            </a:r>
            <a:endParaRPr b="0" lang="en-US" sz="2000" spc="-1" strike="noStrike">
              <a:latin typeface="Arial"/>
            </a:endParaRPr>
          </a:p>
          <a:p>
            <a:pPr marL="457200" algn="just">
              <a:lnSpc>
                <a:spcPct val="115000"/>
              </a:lnSpc>
            </a:pPr>
            <a:r>
              <a:rPr b="0" lang="en" sz="1800" spc="-1" strike="noStrike">
                <a:solidFill>
                  <a:srgbClr val="f77967"/>
                </a:solidFill>
                <a:latin typeface="Poppins"/>
                <a:ea typeface="Poppins"/>
              </a:rPr>
              <a:t>Deletes</a:t>
            </a:r>
            <a:r>
              <a:rPr b="0" lang="en" sz="1800" spc="-1" strike="noStrike">
                <a:solidFill>
                  <a:srgbClr val="595959"/>
                </a:solidFill>
                <a:latin typeface="Poppins"/>
                <a:ea typeface="Poppins"/>
              </a:rPr>
              <a:t> data from </a:t>
            </a:r>
            <a:endParaRPr b="0" lang="en-US" sz="1800" spc="-1" strike="noStrike">
              <a:latin typeface="Arial"/>
            </a:endParaRPr>
          </a:p>
          <a:p>
            <a:pPr marL="457200" algn="just">
              <a:lnSpc>
                <a:spcPct val="115000"/>
              </a:lnSpc>
            </a:pPr>
            <a:r>
              <a:rPr b="0" lang="en" sz="1800" spc="-1" strike="noStrike">
                <a:solidFill>
                  <a:srgbClr val="595959"/>
                </a:solidFill>
                <a:latin typeface="Poppins"/>
                <a:ea typeface="Poppins"/>
              </a:rPr>
              <a:t>the server</a:t>
            </a:r>
            <a:endParaRPr b="0" lang="en-US" sz="1800" spc="-1" strike="noStrike">
              <a:latin typeface="Arial"/>
            </a:endParaRPr>
          </a:p>
          <a:p>
            <a:pPr marL="457200" algn="just">
              <a:lnSpc>
                <a:spcPct val="115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7f9cc"/>
      </a:dk2>
      <a:lt2>
        <a:srgbClr val="80ed99"/>
      </a:lt2>
      <a:accent1>
        <a:srgbClr val="1a2327"/>
      </a:accent1>
      <a:accent2>
        <a:srgbClr val="58dd76"/>
      </a:accent2>
      <a:accent3>
        <a:srgbClr val="c7f9cc"/>
      </a:accent3>
      <a:accent4>
        <a:srgbClr val="80ed99"/>
      </a:accent4>
      <a:accent5>
        <a:srgbClr val="263238"/>
      </a:accent5>
      <a:accent6>
        <a:srgbClr val="fdfdfd"/>
      </a:accent6>
      <a:hlink>
        <a:srgbClr val="26323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1915C041D234DB7038381C78C7B29" ma:contentTypeVersion="10" ma:contentTypeDescription="Create a new document." ma:contentTypeScope="" ma:versionID="2c4405ecba196dbb16cc2ab72e9a323d">
  <xsd:schema xmlns:xsd="http://www.w3.org/2001/XMLSchema" xmlns:xs="http://www.w3.org/2001/XMLSchema" xmlns:p="http://schemas.microsoft.com/office/2006/metadata/properties" xmlns:ns2="7da998e5-79da-4052-852c-6a57b6178f71" xmlns:ns3="970461df-4378-4849-95d0-2df00632bbc5" targetNamespace="http://schemas.microsoft.com/office/2006/metadata/properties" ma:root="true" ma:fieldsID="c82b47987029ee2f550e48f8da46cab2" ns2:_="" ns3:_="">
    <xsd:import namespace="7da998e5-79da-4052-852c-6a57b6178f71"/>
    <xsd:import namespace="970461df-4378-4849-95d0-2df00632bb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a998e5-79da-4052-852c-6a57b6178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0461df-4378-4849-95d0-2df00632bbc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63f5033-9d0a-4395-abf7-9e19bfd22dda}" ma:internalName="TaxCatchAll" ma:showField="CatchAllData" ma:web="970461df-4378-4849-95d0-2df00632bbc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70461df-4378-4849-95d0-2df00632bbc5" xsi:nil="true"/>
    <lcf76f155ced4ddcb4097134ff3c332f xmlns="7da998e5-79da-4052-852c-6a57b6178f7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E7B2960-25D3-4D74-9163-85C9F076CEBE}"/>
</file>

<file path=customXml/itemProps2.xml><?xml version="1.0" encoding="utf-8"?>
<ds:datastoreItem xmlns:ds="http://schemas.openxmlformats.org/officeDocument/2006/customXml" ds:itemID="{589A434B-C59B-4583-AE2F-556E69ADC7F7}"/>
</file>

<file path=customXml/itemProps3.xml><?xml version="1.0" encoding="utf-8"?>
<ds:datastoreItem xmlns:ds="http://schemas.openxmlformats.org/officeDocument/2006/customXml" ds:itemID="{EA4CDB8D-D86C-47BA-8114-DD75DD49B9F5}"/>
</file>

<file path=docProps/app.xml><?xml version="1.0" encoding="utf-8"?>
<Properties xmlns="http://schemas.openxmlformats.org/officeDocument/2006/extended-properties" xmlns:vt="http://schemas.openxmlformats.org/officeDocument/2006/docPropsVTypes">
  <Template/>
  <TotalTime>381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5</cp:revision>
  <dcterms:modified xsi:type="dcterms:W3CDTF">2022-02-18T11:11:03Z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0x010100DEE1915C041D234DB7038381C78C7B29</vt:lpwstr>
  </property>
</Properties>
</file>