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263" r:id="rId3"/>
    <p:sldId id="264" r:id="rId4"/>
    <p:sldId id="265" r:id="rId5"/>
    <p:sldId id="266" r:id="rId6"/>
    <p:sldId id="267" r:id="rId7"/>
    <p:sldId id="296" r:id="rId8"/>
    <p:sldId id="297" r:id="rId9"/>
    <p:sldId id="298" r:id="rId10"/>
    <p:sldId id="299" r:id="rId11"/>
    <p:sldId id="301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2458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42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973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255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2997980"/>
            <a:chOff x="0" y="0"/>
            <a:chExt cx="12736438" cy="399730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1.C Open Source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206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you should be able to define and explain open-source and types of licenses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028700" y="2497736"/>
            <a:ext cx="6858335" cy="5190459"/>
            <a:chOff x="0" y="1673489"/>
            <a:chExt cx="9144446" cy="5912827"/>
          </a:xfrm>
        </p:grpSpPr>
        <p:sp>
          <p:nvSpPr>
            <p:cNvPr id="229" name="Google Shape;229;p9"/>
            <p:cNvSpPr txBox="1"/>
            <p:nvPr/>
          </p:nvSpPr>
          <p:spPr>
            <a:xfrm>
              <a:off x="0" y="1673489"/>
              <a:ext cx="9144446" cy="3365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Robert McCool</a:t>
              </a:r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0" y="5671983"/>
              <a:ext cx="9144446" cy="1914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he author of the original NCSA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HTTPd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web server later known as the Apache HTTP Server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9"/>
          <p:cNvSpPr/>
          <p:nvPr/>
        </p:nvSpPr>
        <p:spPr>
          <a:xfrm rot="-5400000">
            <a:off x="973761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594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187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/>
          <p:nvPr/>
        </p:nvSpPr>
        <p:spPr>
          <a:xfrm rot="5400000">
            <a:off x="1396028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Chapter 1, Supplemental 5 – An Interview With Rob McCool | Internet History  Podcast">
            <a:extLst>
              <a:ext uri="{FF2B5EF4-FFF2-40B4-BE49-F238E27FC236}">
                <a16:creationId xmlns:a16="http://schemas.microsoft.com/office/drawing/2014/main" id="{330B8F01-BD4C-444F-9110-C5E514A03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654" y="2871787"/>
            <a:ext cx="6729152" cy="366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3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028700" y="2497736"/>
            <a:ext cx="6858335" cy="4070153"/>
            <a:chOff x="0" y="1673489"/>
            <a:chExt cx="9144446" cy="4636605"/>
          </a:xfrm>
        </p:grpSpPr>
        <p:sp>
          <p:nvSpPr>
            <p:cNvPr id="229" name="Google Shape;229;p9"/>
            <p:cNvSpPr txBox="1"/>
            <p:nvPr/>
          </p:nvSpPr>
          <p:spPr>
            <a:xfrm>
              <a:off x="0" y="1673489"/>
              <a:ext cx="9144446" cy="3365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Linus Torvalds</a:t>
              </a:r>
              <a:endParaRPr lang="en-US" sz="8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0" y="5671983"/>
              <a:ext cx="9144446" cy="638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First Linux Kernel 1991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9"/>
          <p:cNvSpPr/>
          <p:nvPr/>
        </p:nvSpPr>
        <p:spPr>
          <a:xfrm rot="-5400000">
            <a:off x="973761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594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187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/>
          <p:nvPr/>
        </p:nvSpPr>
        <p:spPr>
          <a:xfrm rot="5400000">
            <a:off x="1396028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3A6503-7455-4EC2-805D-4904BAEB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901" y="1785838"/>
            <a:ext cx="4978234" cy="678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16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1028700" y="1401765"/>
            <a:ext cx="1105337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200" b="1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Open-source Software</a:t>
            </a:r>
            <a:endParaRPr sz="7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27"/>
          <p:cNvGrpSpPr/>
          <p:nvPr/>
        </p:nvGrpSpPr>
        <p:grpSpPr>
          <a:xfrm>
            <a:off x="1319244" y="5861168"/>
            <a:ext cx="769354" cy="806061"/>
            <a:chOff x="-1253" y="-38623"/>
            <a:chExt cx="1566521" cy="1641261"/>
          </a:xfrm>
        </p:grpSpPr>
        <p:sp>
          <p:nvSpPr>
            <p:cNvPr id="296" name="Google Shape;296;p27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7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98" name="Google Shape;298;p27"/>
          <p:cNvSpPr txBox="1"/>
          <p:nvPr/>
        </p:nvSpPr>
        <p:spPr>
          <a:xfrm>
            <a:off x="2382174" y="4770128"/>
            <a:ext cx="77190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Use</a:t>
            </a:r>
            <a:endParaRPr sz="36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2347944" y="5887675"/>
            <a:ext cx="77190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Study</a:t>
            </a:r>
            <a:endParaRPr sz="40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2382174" y="6837136"/>
            <a:ext cx="77190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Modify</a:t>
            </a:r>
            <a:endParaRPr sz="40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" name="Google Shape;30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27"/>
          <p:cNvGrpSpPr/>
          <p:nvPr/>
        </p:nvGrpSpPr>
        <p:grpSpPr>
          <a:xfrm>
            <a:off x="1334777" y="4822713"/>
            <a:ext cx="769354" cy="806061"/>
            <a:chOff x="-1253" y="-38623"/>
            <a:chExt cx="1566521" cy="1641261"/>
          </a:xfrm>
        </p:grpSpPr>
        <p:sp>
          <p:nvSpPr>
            <p:cNvPr id="307" name="Google Shape;307;p27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7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09" name="Google Shape;309;p27"/>
          <p:cNvGrpSpPr/>
          <p:nvPr/>
        </p:nvGrpSpPr>
        <p:grpSpPr>
          <a:xfrm>
            <a:off x="1334777" y="6877115"/>
            <a:ext cx="769354" cy="806061"/>
            <a:chOff x="-1253" y="-38623"/>
            <a:chExt cx="1566521" cy="1641261"/>
          </a:xfrm>
        </p:grpSpPr>
        <p:sp>
          <p:nvSpPr>
            <p:cNvPr id="310" name="Google Shape;310;p27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7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2" name="Google Shape;312;p27"/>
          <p:cNvSpPr txBox="1"/>
          <p:nvPr/>
        </p:nvSpPr>
        <p:spPr>
          <a:xfrm>
            <a:off x="2391734" y="7881874"/>
            <a:ext cx="77190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Share</a:t>
            </a:r>
            <a:endParaRPr sz="40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3" name="Google Shape;313;p27"/>
          <p:cNvGrpSpPr/>
          <p:nvPr/>
        </p:nvGrpSpPr>
        <p:grpSpPr>
          <a:xfrm>
            <a:off x="1344337" y="7921853"/>
            <a:ext cx="769354" cy="806061"/>
            <a:chOff x="-1253" y="-38623"/>
            <a:chExt cx="1566521" cy="1641261"/>
          </a:xfrm>
        </p:grpSpPr>
        <p:sp>
          <p:nvSpPr>
            <p:cNvPr id="314" name="Google Shape;314;p27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6" name="Google Shape;316;p27"/>
          <p:cNvSpPr txBox="1"/>
          <p:nvPr/>
        </p:nvSpPr>
        <p:spPr>
          <a:xfrm>
            <a:off x="1319244" y="3666491"/>
            <a:ext cx="10303864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4400" b="1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Anyone can: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27" descr="Open Source Svg - Open Source Tools Clipart (#957598) - PinClipar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223065" y="7268023"/>
            <a:ext cx="3036236" cy="196573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 txBox="1">
            <a:spLocks noGrp="1"/>
          </p:cNvSpPr>
          <p:nvPr>
            <p:ph type="ftr" idx="11"/>
          </p:nvPr>
        </p:nvSpPr>
        <p:spPr>
          <a:xfrm>
            <a:off x="-113023" y="988486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sldNum" idx="12"/>
          </p:nvPr>
        </p:nvSpPr>
        <p:spPr>
          <a:xfrm>
            <a:off x="11015272" y="988486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1028700" y="1401765"/>
            <a:ext cx="1105337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200" b="1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Open-source Software</a:t>
            </a:r>
            <a:endParaRPr sz="7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28"/>
          <p:cNvGrpSpPr/>
          <p:nvPr/>
        </p:nvGrpSpPr>
        <p:grpSpPr>
          <a:xfrm>
            <a:off x="1319244" y="5861168"/>
            <a:ext cx="769354" cy="806061"/>
            <a:chOff x="-1253" y="-38623"/>
            <a:chExt cx="1566521" cy="1641261"/>
          </a:xfrm>
        </p:grpSpPr>
        <p:sp>
          <p:nvSpPr>
            <p:cNvPr id="327" name="Google Shape;327;p28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8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29" name="Google Shape;329;p28"/>
          <p:cNvSpPr txBox="1"/>
          <p:nvPr/>
        </p:nvSpPr>
        <p:spPr>
          <a:xfrm>
            <a:off x="2382174" y="4770128"/>
            <a:ext cx="77190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Control</a:t>
            </a:r>
            <a:endParaRPr sz="36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2347944" y="5887675"/>
            <a:ext cx="77190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sz="40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2382174" y="6837136"/>
            <a:ext cx="77190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Security</a:t>
            </a:r>
            <a:endParaRPr sz="40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8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28"/>
          <p:cNvGrpSpPr/>
          <p:nvPr/>
        </p:nvGrpSpPr>
        <p:grpSpPr>
          <a:xfrm>
            <a:off x="1334777" y="4822713"/>
            <a:ext cx="769354" cy="806061"/>
            <a:chOff x="-1253" y="-38623"/>
            <a:chExt cx="1566521" cy="1641261"/>
          </a:xfrm>
        </p:grpSpPr>
        <p:sp>
          <p:nvSpPr>
            <p:cNvPr id="338" name="Google Shape;338;p28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40" name="Google Shape;340;p28"/>
          <p:cNvGrpSpPr/>
          <p:nvPr/>
        </p:nvGrpSpPr>
        <p:grpSpPr>
          <a:xfrm>
            <a:off x="1334777" y="6877115"/>
            <a:ext cx="769354" cy="806061"/>
            <a:chOff x="-1253" y="-38623"/>
            <a:chExt cx="1566521" cy="1641261"/>
          </a:xfrm>
        </p:grpSpPr>
        <p:sp>
          <p:nvSpPr>
            <p:cNvPr id="341" name="Google Shape;341;p28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43" name="Google Shape;343;p28"/>
          <p:cNvSpPr txBox="1"/>
          <p:nvPr/>
        </p:nvSpPr>
        <p:spPr>
          <a:xfrm>
            <a:off x="2391734" y="7881874"/>
            <a:ext cx="77190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Stability</a:t>
            </a:r>
            <a:endParaRPr sz="40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44" name="Google Shape;344;p28"/>
          <p:cNvGrpSpPr/>
          <p:nvPr/>
        </p:nvGrpSpPr>
        <p:grpSpPr>
          <a:xfrm>
            <a:off x="1344337" y="7921853"/>
            <a:ext cx="769354" cy="806061"/>
            <a:chOff x="-1253" y="-38623"/>
            <a:chExt cx="1566521" cy="1641261"/>
          </a:xfrm>
        </p:grpSpPr>
        <p:sp>
          <p:nvSpPr>
            <p:cNvPr id="345" name="Google Shape;345;p28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8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47" name="Google Shape;347;p28"/>
          <p:cNvSpPr txBox="1"/>
          <p:nvPr/>
        </p:nvSpPr>
        <p:spPr>
          <a:xfrm>
            <a:off x="1319244" y="3666491"/>
            <a:ext cx="10303864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4400" b="1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Benefits: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28" descr="Open Source Svg - Open Source Tools Clipart (#957598) - PinClipar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223065" y="7268023"/>
            <a:ext cx="3036236" cy="196573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8"/>
          <p:cNvSpPr txBox="1">
            <a:spLocks noGrp="1"/>
          </p:cNvSpPr>
          <p:nvPr>
            <p:ph type="ftr" idx="11"/>
          </p:nvPr>
        </p:nvSpPr>
        <p:spPr>
          <a:xfrm>
            <a:off x="60804" y="98271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ldNum" idx="12"/>
          </p:nvPr>
        </p:nvSpPr>
        <p:spPr>
          <a:xfrm>
            <a:off x="10885358" y="982715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1028700" y="1401765"/>
            <a:ext cx="1105337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200" b="1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Open-source Software</a:t>
            </a:r>
            <a:endParaRPr sz="7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29"/>
          <p:cNvGrpSpPr/>
          <p:nvPr/>
        </p:nvGrpSpPr>
        <p:grpSpPr>
          <a:xfrm>
            <a:off x="1319244" y="6605253"/>
            <a:ext cx="769354" cy="806061"/>
            <a:chOff x="-1253" y="-38623"/>
            <a:chExt cx="1566521" cy="1641261"/>
          </a:xfrm>
        </p:grpSpPr>
        <p:sp>
          <p:nvSpPr>
            <p:cNvPr id="358" name="Google Shape;358;p29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60" name="Google Shape;360;p29"/>
          <p:cNvSpPr txBox="1"/>
          <p:nvPr/>
        </p:nvSpPr>
        <p:spPr>
          <a:xfrm>
            <a:off x="2382174" y="5288037"/>
            <a:ext cx="77190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Copyleft</a:t>
            </a:r>
            <a:endParaRPr sz="36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2347944" y="6631760"/>
            <a:ext cx="77190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Permissive</a:t>
            </a:r>
            <a:endParaRPr sz="40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2" name="Google Shape;36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9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29"/>
          <p:cNvGrpSpPr/>
          <p:nvPr/>
        </p:nvGrpSpPr>
        <p:grpSpPr>
          <a:xfrm>
            <a:off x="1334777" y="5340622"/>
            <a:ext cx="769354" cy="806061"/>
            <a:chOff x="-1253" y="-38623"/>
            <a:chExt cx="1566521" cy="1641261"/>
          </a:xfrm>
        </p:grpSpPr>
        <p:sp>
          <p:nvSpPr>
            <p:cNvPr id="368" name="Google Shape;368;p29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9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70" name="Google Shape;370;p29"/>
          <p:cNvSpPr txBox="1"/>
          <p:nvPr/>
        </p:nvSpPr>
        <p:spPr>
          <a:xfrm>
            <a:off x="1319244" y="3666491"/>
            <a:ext cx="10303864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Types of Licenses: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9" descr="Open Source Svg - Open Source Tools Clipart (#957598) - PinClipar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223065" y="7268023"/>
            <a:ext cx="3036236" cy="196573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9"/>
          <p:cNvSpPr txBox="1">
            <a:spLocks noGrp="1"/>
          </p:cNvSpPr>
          <p:nvPr>
            <p:ph type="ftr" idx="11"/>
          </p:nvPr>
        </p:nvSpPr>
        <p:spPr>
          <a:xfrm>
            <a:off x="0" y="984258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373" name="Google Shape;373;p29"/>
          <p:cNvSpPr txBox="1">
            <a:spLocks noGrp="1"/>
          </p:cNvSpPr>
          <p:nvPr>
            <p:ph type="sldNum" idx="12"/>
          </p:nvPr>
        </p:nvSpPr>
        <p:spPr>
          <a:xfrm>
            <a:off x="10900347" y="983681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/>
        </p:nvSpPr>
        <p:spPr>
          <a:xfrm>
            <a:off x="2559617" y="2927508"/>
            <a:ext cx="9443241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Who Develop Open-source Software?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0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0"/>
          <p:cNvSpPr txBox="1">
            <a:spLocks noGrp="1"/>
          </p:cNvSpPr>
          <p:nvPr>
            <p:ph type="ftr" idx="11"/>
          </p:nvPr>
        </p:nvSpPr>
        <p:spPr>
          <a:xfrm>
            <a:off x="0" y="977410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sldNum" idx="12"/>
          </p:nvPr>
        </p:nvSpPr>
        <p:spPr>
          <a:xfrm>
            <a:off x="11365043" y="977410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1028700" y="1401765"/>
            <a:ext cx="1105337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200" b="1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Open-source Software</a:t>
            </a:r>
            <a:endParaRPr sz="7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1319244" y="6605253"/>
            <a:ext cx="769354" cy="806061"/>
            <a:chOff x="-1253" y="-38623"/>
            <a:chExt cx="1566521" cy="1641261"/>
          </a:xfrm>
        </p:grpSpPr>
        <p:sp>
          <p:nvSpPr>
            <p:cNvPr id="393" name="Google Shape;393;p31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1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95" name="Google Shape;395;p31"/>
          <p:cNvSpPr txBox="1"/>
          <p:nvPr/>
        </p:nvSpPr>
        <p:spPr>
          <a:xfrm>
            <a:off x="2382174" y="5288037"/>
            <a:ext cx="77190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Copyleft</a:t>
            </a:r>
            <a:endParaRPr sz="36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2347944" y="6631760"/>
            <a:ext cx="77190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Permissive</a:t>
            </a:r>
            <a:endParaRPr sz="40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7" name="Google Shape;3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1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31"/>
          <p:cNvGrpSpPr/>
          <p:nvPr/>
        </p:nvGrpSpPr>
        <p:grpSpPr>
          <a:xfrm>
            <a:off x="1334777" y="5340622"/>
            <a:ext cx="769354" cy="806061"/>
            <a:chOff x="-1253" y="-38623"/>
            <a:chExt cx="1566521" cy="1641261"/>
          </a:xfrm>
        </p:grpSpPr>
        <p:sp>
          <p:nvSpPr>
            <p:cNvPr id="403" name="Google Shape;403;p31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1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05" name="Google Shape;405;p31"/>
          <p:cNvSpPr txBox="1"/>
          <p:nvPr/>
        </p:nvSpPr>
        <p:spPr>
          <a:xfrm>
            <a:off x="1319244" y="3666491"/>
            <a:ext cx="10303864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4400" b="1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Licenses: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31" descr="Open Source Svg - Open Source Tools Clipart (#957598) - PinClipar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223065" y="7268023"/>
            <a:ext cx="3036236" cy="19657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1"/>
          <p:cNvSpPr txBox="1">
            <a:spLocks noGrp="1"/>
          </p:cNvSpPr>
          <p:nvPr>
            <p:ph type="ftr" idx="11"/>
          </p:nvPr>
        </p:nvSpPr>
        <p:spPr>
          <a:xfrm>
            <a:off x="0" y="984258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408" name="Google Shape;408;p31"/>
          <p:cNvSpPr txBox="1">
            <a:spLocks noGrp="1"/>
          </p:cNvSpPr>
          <p:nvPr>
            <p:ph type="sldNum" idx="12"/>
          </p:nvPr>
        </p:nvSpPr>
        <p:spPr>
          <a:xfrm>
            <a:off x="10900347" y="983681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028700" y="2497736"/>
            <a:ext cx="6858335" cy="4630307"/>
            <a:chOff x="0" y="1673489"/>
            <a:chExt cx="9144446" cy="5274717"/>
          </a:xfrm>
        </p:grpSpPr>
        <p:sp>
          <p:nvSpPr>
            <p:cNvPr id="229" name="Google Shape;229;p9"/>
            <p:cNvSpPr txBox="1"/>
            <p:nvPr/>
          </p:nvSpPr>
          <p:spPr>
            <a:xfrm>
              <a:off x="0" y="1673489"/>
              <a:ext cx="9144446" cy="3365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Ken Thompson</a:t>
              </a:r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0" y="5671983"/>
              <a:ext cx="9144446" cy="1276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original Unix operating system, B programming language and Go-Lang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9"/>
          <p:cNvSpPr/>
          <p:nvPr/>
        </p:nvSpPr>
        <p:spPr>
          <a:xfrm rot="-5400000">
            <a:off x="973761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594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187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/>
          <p:nvPr/>
        </p:nvSpPr>
        <p:spPr>
          <a:xfrm rot="5400000">
            <a:off x="1396028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05027A-2ABD-4F49-8E17-8CA9E459F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949" y="2453365"/>
            <a:ext cx="7514638" cy="487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028700" y="2497736"/>
            <a:ext cx="6858335" cy="5750613"/>
            <a:chOff x="0" y="1673489"/>
            <a:chExt cx="9144446" cy="6550938"/>
          </a:xfrm>
        </p:grpSpPr>
        <p:sp>
          <p:nvSpPr>
            <p:cNvPr id="229" name="Google Shape;229;p9"/>
            <p:cNvSpPr txBox="1"/>
            <p:nvPr/>
          </p:nvSpPr>
          <p:spPr>
            <a:xfrm>
              <a:off x="0" y="1673489"/>
              <a:ext cx="9144446" cy="3365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Richard Stallman</a:t>
              </a:r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0" y="5671983"/>
              <a:ext cx="9144446" cy="2552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launched the GNU Project in September 1983 to write a Unix-like computer operating system composed entirely of free software.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9"/>
          <p:cNvSpPr/>
          <p:nvPr/>
        </p:nvSpPr>
        <p:spPr>
          <a:xfrm rot="-5400000">
            <a:off x="973761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594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187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/>
          <p:nvPr/>
        </p:nvSpPr>
        <p:spPr>
          <a:xfrm rot="5400000">
            <a:off x="1396028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A0C478-57DF-4777-A2A9-7E3567D86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160" y="2148550"/>
            <a:ext cx="4631200" cy="599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52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028700" y="2497736"/>
            <a:ext cx="6858335" cy="6030689"/>
            <a:chOff x="0" y="1673489"/>
            <a:chExt cx="9144446" cy="6869994"/>
          </a:xfrm>
        </p:grpSpPr>
        <p:sp>
          <p:nvSpPr>
            <p:cNvPr id="229" name="Google Shape;229;p9"/>
            <p:cNvSpPr txBox="1"/>
            <p:nvPr/>
          </p:nvSpPr>
          <p:spPr>
            <a:xfrm>
              <a:off x="0" y="1673489"/>
              <a:ext cx="9144446" cy="3365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Eric S. Raymond</a:t>
              </a:r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0" y="5671983"/>
              <a:ext cx="9144446" cy="2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in 1997, he wrote the essay "The Cathedral and the Bazaar",</a:t>
              </a:r>
            </a:p>
            <a:p>
              <a:pPr marL="0" marR="0" lvl="0" indent="0" algn="l" rtl="0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He co-founded the Open Source Initiative (OSI) in 1998</a:t>
              </a:r>
            </a:p>
            <a:p>
              <a:pPr marL="0" marR="0" lvl="0" indent="0" algn="l" rtl="0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9"/>
          <p:cNvSpPr/>
          <p:nvPr/>
        </p:nvSpPr>
        <p:spPr>
          <a:xfrm rot="-5400000">
            <a:off x="973761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594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187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/>
          <p:nvPr/>
        </p:nvSpPr>
        <p:spPr>
          <a:xfrm rot="5400000">
            <a:off x="1396028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119354-C819-439B-9C84-C6631277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503" y="1818182"/>
            <a:ext cx="4676775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5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179</Words>
  <Application>Microsoft Office PowerPoint</Application>
  <PresentationFormat>Custom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Montserrat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4</cp:revision>
  <dcterms:modified xsi:type="dcterms:W3CDTF">2022-04-19T19:14:12Z</dcterms:modified>
</cp:coreProperties>
</file>