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95" r:id="rId2"/>
    <p:sldId id="261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scadia Mono SemiBold" panose="020B0609020000020004" pitchFamily="49" charset="0"/>
      <p:bold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203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701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57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43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826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52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107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3773577"/>
            <a:chOff x="0" y="0"/>
            <a:chExt cx="12736438" cy="503143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03.E Shell Expansion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run commands affecting many files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by using pattern matching features of the Bash shell.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Pattern Matching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E3C128-7920-4C0A-A1D7-E2C024FD0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92583"/>
              </p:ext>
            </p:extLst>
          </p:nvPr>
        </p:nvGraphicFramePr>
        <p:xfrm>
          <a:off x="5067300" y="3718429"/>
          <a:ext cx="1219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606">
                  <a:extLst>
                    <a:ext uri="{9D8B030D-6E8A-4147-A177-3AD203B41FA5}">
                      <a16:colId xmlns:a16="http://schemas.microsoft.com/office/drawing/2014/main" val="2236049064"/>
                    </a:ext>
                  </a:extLst>
                </a:gridCol>
                <a:gridCol w="9072394">
                  <a:extLst>
                    <a:ext uri="{9D8B030D-6E8A-4147-A177-3AD203B41FA5}">
                      <a16:colId xmlns:a16="http://schemas.microsoft.com/office/drawing/2014/main" val="268971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0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zero or more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Any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894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Pattern Matching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E3C128-7920-4C0A-A1D7-E2C024FD0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27411"/>
              </p:ext>
            </p:extLst>
          </p:nvPr>
        </p:nvGraphicFramePr>
        <p:xfrm>
          <a:off x="4938745" y="2945313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606">
                  <a:extLst>
                    <a:ext uri="{9D8B030D-6E8A-4147-A177-3AD203B41FA5}">
                      <a16:colId xmlns:a16="http://schemas.microsoft.com/office/drawing/2014/main" val="2236049064"/>
                    </a:ext>
                  </a:extLst>
                </a:gridCol>
                <a:gridCol w="9072394">
                  <a:extLst>
                    <a:ext uri="{9D8B030D-6E8A-4147-A177-3AD203B41FA5}">
                      <a16:colId xmlns:a16="http://schemas.microsoft.com/office/drawing/2014/main" val="268971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[</a:t>
                      </a:r>
                      <a:r>
                        <a:rPr lang="en-US" sz="4800" dirty="0" err="1"/>
                        <a:t>abc</a:t>
                      </a:r>
                      <a:r>
                        <a:rPr lang="en-US" sz="4800" dirty="0"/>
                        <a:t>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Any one character in the enclosed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[!</a:t>
                      </a:r>
                      <a:r>
                        <a:rPr lang="en-US" sz="4800" dirty="0" err="1"/>
                        <a:t>abc</a:t>
                      </a:r>
                      <a:r>
                        <a:rPr lang="en-US" sz="4800" dirty="0"/>
                        <a:t>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Any one character not in the enclosed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8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[^</a:t>
                      </a:r>
                      <a:r>
                        <a:rPr lang="en-US" sz="4800" dirty="0" err="1"/>
                        <a:t>abc</a:t>
                      </a:r>
                      <a:r>
                        <a:rPr lang="en-US" sz="4800" dirty="0"/>
                        <a:t>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Any one character not in the enclosed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8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Pattern Matching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E3C128-7920-4C0A-A1D7-E2C024FD0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42231"/>
              </p:ext>
            </p:extLst>
          </p:nvPr>
        </p:nvGraphicFramePr>
        <p:xfrm>
          <a:off x="4938745" y="2945313"/>
          <a:ext cx="1219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606">
                  <a:extLst>
                    <a:ext uri="{9D8B030D-6E8A-4147-A177-3AD203B41FA5}">
                      <a16:colId xmlns:a16="http://schemas.microsoft.com/office/drawing/2014/main" val="2236049064"/>
                    </a:ext>
                  </a:extLst>
                </a:gridCol>
                <a:gridCol w="9072394">
                  <a:extLst>
                    <a:ext uri="{9D8B030D-6E8A-4147-A177-3AD203B41FA5}">
                      <a16:colId xmlns:a16="http://schemas.microsoft.com/office/drawing/2014/main" val="268971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[[:alpha:]]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Any alphabetic character.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[[:lower:]]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Any lowercase character.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8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[[:upper:]]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Any uppercase character.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8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[[:digit:]]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Any single digit from 0 to 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4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7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Tilde Expansion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D479A-9576-433C-8148-BAE85A470F16}"/>
              </a:ext>
            </a:extLst>
          </p:cNvPr>
          <p:cNvSpPr txBox="1"/>
          <p:nvPr/>
        </p:nvSpPr>
        <p:spPr>
          <a:xfrm>
            <a:off x="6108381" y="3717561"/>
            <a:ext cx="85220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baseline="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The tilde character (~), matches the current user's home directory</a:t>
            </a:r>
            <a:endParaRPr lang="en-US" sz="36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Brace Expansion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D479A-9576-433C-8148-BAE85A470F16}"/>
              </a:ext>
            </a:extLst>
          </p:cNvPr>
          <p:cNvSpPr txBox="1"/>
          <p:nvPr/>
        </p:nvSpPr>
        <p:spPr>
          <a:xfrm>
            <a:off x="6108381" y="3717561"/>
            <a:ext cx="9955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baseline="0" dirty="0">
                <a:latin typeface="+mj-lt"/>
              </a:rPr>
              <a:t>Commaseparated list of strings, </a:t>
            </a:r>
          </a:p>
          <a:p>
            <a:r>
              <a:rPr lang="en-US" sz="4400" b="0" i="0" u="none" strike="noStrike" baseline="0" dirty="0">
                <a:latin typeface="+mj-lt"/>
              </a:rPr>
              <a:t>or a sequence expression</a:t>
            </a:r>
          </a:p>
          <a:p>
            <a:endParaRPr lang="en-US" sz="4400" b="0" i="0" u="none" strike="noStrike" baseline="0" dirty="0">
              <a:latin typeface="+mj-lt"/>
            </a:endParaRPr>
          </a:p>
          <a:p>
            <a:r>
              <a:rPr lang="en-US" sz="3600" dirty="0">
                <a:latin typeface="+mj-lt"/>
              </a:rPr>
              <a:t>{</a:t>
            </a:r>
            <a:r>
              <a:rPr lang="en-US" sz="3600" dirty="0" err="1">
                <a:latin typeface="+mj-lt"/>
              </a:rPr>
              <a:t>m..p</a:t>
            </a:r>
            <a:r>
              <a:rPr lang="en-US" sz="3600" dirty="0">
                <a:latin typeface="+mj-lt"/>
              </a:rPr>
              <a:t>} == {m, n, o, p}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file{a{1,2},</a:t>
            </a:r>
            <a:r>
              <a:rPr lang="en-US" sz="3600" dirty="0" err="1">
                <a:latin typeface="+mj-lt"/>
              </a:rPr>
              <a:t>b,c</a:t>
            </a:r>
            <a:r>
              <a:rPr lang="en-US" sz="3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57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5925743" y="2422785"/>
            <a:ext cx="10320839" cy="2050028"/>
            <a:chOff x="-1" y="0"/>
            <a:chExt cx="13761119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-1" y="0"/>
              <a:ext cx="13761119" cy="1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Variable Expansion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D479A-9576-433C-8148-BAE85A470F16}"/>
              </a:ext>
            </a:extLst>
          </p:cNvPr>
          <p:cNvSpPr txBox="1"/>
          <p:nvPr/>
        </p:nvSpPr>
        <p:spPr>
          <a:xfrm>
            <a:off x="6108381" y="4204537"/>
            <a:ext cx="99555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baseline="0" dirty="0">
                <a:latin typeface="+mn-lt"/>
              </a:rPr>
              <a:t>VARIABLENAME=value</a:t>
            </a:r>
          </a:p>
          <a:p>
            <a:endParaRPr lang="en-US" sz="4400" dirty="0">
              <a:latin typeface="+mn-lt"/>
            </a:endParaRPr>
          </a:p>
          <a:p>
            <a:r>
              <a:rPr lang="en-US" sz="3600" dirty="0">
                <a:latin typeface="+mn-lt"/>
              </a:rPr>
              <a:t>echo ${USERNAME} == echo $USERNAME</a:t>
            </a:r>
          </a:p>
        </p:txBody>
      </p:sp>
    </p:spTree>
    <p:extLst>
      <p:ext uri="{BB962C8B-B14F-4D97-AF65-F5344CB8AC3E}">
        <p14:creationId xmlns:p14="http://schemas.microsoft.com/office/powerpoint/2010/main" val="405621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5081666" y="1028700"/>
            <a:ext cx="12366885" cy="2050028"/>
            <a:chOff x="-1368953" y="0"/>
            <a:chExt cx="16489181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-1368953" y="0"/>
              <a:ext cx="16489181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Command Substitution</a:t>
              </a:r>
              <a:endPara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D479A-9576-433C-8148-BAE85A470F16}"/>
              </a:ext>
            </a:extLst>
          </p:cNvPr>
          <p:cNvSpPr txBox="1"/>
          <p:nvPr/>
        </p:nvSpPr>
        <p:spPr>
          <a:xfrm>
            <a:off x="4988713" y="3873272"/>
            <a:ext cx="1214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baseline="0" dirty="0">
                <a:latin typeface="+mn-lt"/>
              </a:rPr>
              <a:t>[</a:t>
            </a:r>
            <a:r>
              <a:rPr lang="en-US" sz="4400" b="0" i="0" u="none" strike="noStrike" baseline="0" dirty="0" err="1">
                <a:latin typeface="+mn-lt"/>
              </a:rPr>
              <a:t>user@host</a:t>
            </a:r>
            <a:r>
              <a:rPr lang="en-US" sz="4400" b="0" i="0" u="none" strike="noStrike" baseline="0" dirty="0">
                <a:latin typeface="+mn-lt"/>
              </a:rPr>
              <a:t> glob]$ echo Today is $(date +%A).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5081666" y="1028700"/>
            <a:ext cx="12366885" cy="2659190"/>
            <a:chOff x="-1368953" y="0"/>
            <a:chExt cx="16489181" cy="3545588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-1368953" y="0"/>
              <a:ext cx="16489181" cy="354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Protecting Arguments from Expansion</a:t>
              </a:r>
              <a:endPara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D479A-9576-433C-8148-BAE85A470F16}"/>
              </a:ext>
            </a:extLst>
          </p:cNvPr>
          <p:cNvSpPr txBox="1"/>
          <p:nvPr/>
        </p:nvSpPr>
        <p:spPr>
          <a:xfrm>
            <a:off x="5081666" y="4783785"/>
            <a:ext cx="12142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n-lt"/>
              </a:rPr>
              <a:t>- Escape Character</a:t>
            </a:r>
          </a:p>
          <a:p>
            <a:endParaRPr lang="en-US" sz="4400" dirty="0">
              <a:latin typeface="+mn-lt"/>
            </a:endParaRPr>
          </a:p>
          <a:p>
            <a:r>
              <a:rPr lang="en-US" sz="4400" dirty="0">
                <a:latin typeface="+mn-lt"/>
              </a:rPr>
              <a:t>- Double and Single Quotation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92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249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Cascadia Mono SemiBold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2022-04-25T23:16:51Z</dcterms:modified>
</cp:coreProperties>
</file>