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95" r:id="rId2"/>
    <p:sldId id="261" r:id="rId3"/>
    <p:sldId id="262" r:id="rId4"/>
    <p:sldId id="297" r:id="rId5"/>
    <p:sldId id="296" r:id="rId6"/>
    <p:sldId id="259" r:id="rId7"/>
    <p:sldId id="298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55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045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8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04.A MANUAL PAGES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find information in local Linux system manual pages.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3142308"/>
            <a:ext cx="9552328" cy="3859754"/>
            <a:chOff x="0" y="2818146"/>
            <a:chExt cx="12736438" cy="5146341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2818146"/>
              <a:ext cx="12736438" cy="1969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 </a:t>
              </a:r>
              <a:r>
                <a:rPr lang="en-US" sz="7999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4747195"/>
              <a:ext cx="12736438" cy="3217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historical Linux Programmer's Manual, from which man pages originate, was large enough to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 multiple printed sections. Each section contains information about a particular topic.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976859" y="1125435"/>
            <a:ext cx="16081948" cy="8371523"/>
            <a:chOff x="-2858493" y="1358140"/>
            <a:chExt cx="15449493" cy="7943741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7943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l"/>
              <a:r>
                <a:rPr lang="en-US" sz="6000" b="1" i="0" u="none" strike="noStrike" baseline="0" dirty="0">
                  <a:solidFill>
                    <a:srgbClr val="991B1E"/>
                  </a:solidFill>
                  <a:latin typeface="Trebuchet MS" panose="020B0603020202020204" pitchFamily="34" charset="0"/>
                </a:rPr>
                <a:t>SECTION CONTENT TYPE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1 - User commands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(both executable and shell programs)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2 - System calls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(kernel routines invoked from user space)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3 - Library functions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(provided by program libraries)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4 - Special files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(such as device files)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5 - File formats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(for many configuration files and structures)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6 - Games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(historical section for amusing programs)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7 - Conventions, standards, and miscellaneous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(protocols, file    	systems)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8 - System administration and privileged commands 	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(maintenance tasks)</a:t>
              </a:r>
            </a:p>
            <a:p>
              <a:pPr algn="l"/>
              <a:r>
                <a:rPr lang="en-US" sz="4400" b="0" i="0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9 - Linux kernel API </a:t>
              </a:r>
              <a:r>
                <a:rPr lang="en-US" sz="4400" b="0" i="1" u="none" strike="noStrike" baseline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(internal kernel calls)</a:t>
              </a:r>
              <a:endParaRPr sz="7200" b="0" i="0" u="none" strike="noStrike" cap="none" dirty="0">
                <a:solidFill>
                  <a:srgbClr val="000000"/>
                </a:solidFill>
                <a:latin typeface="Trebuchet MS" panose="020B0603020202020204" pitchFamily="34" charset="0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2550398"/>
            <a:ext cx="10666939" cy="3633425"/>
            <a:chOff x="-14892" y="2028933"/>
            <a:chExt cx="14222585" cy="4844567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2028933"/>
              <a:ext cx="12590988" cy="1010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 </a:t>
              </a:r>
              <a:endPara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0" y="6068858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man </a:t>
            </a:r>
            <a:r>
              <a:rPr lang="en-US" sz="3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519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028151" y="892992"/>
            <a:ext cx="12231697" cy="2954655"/>
            <a:chOff x="0" y="-9525"/>
            <a:chExt cx="12591000" cy="3939539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Navigating Man Pages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6AD7EB-2DB3-4DDB-91D1-EEEDE491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6409"/>
              </p:ext>
            </p:extLst>
          </p:nvPr>
        </p:nvGraphicFramePr>
        <p:xfrm>
          <a:off x="1567859" y="2591864"/>
          <a:ext cx="1544597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22">
                  <a:extLst>
                    <a:ext uri="{9D8B030D-6E8A-4147-A177-3AD203B41FA5}">
                      <a16:colId xmlns:a16="http://schemas.microsoft.com/office/drawing/2014/main" val="2851856011"/>
                    </a:ext>
                  </a:extLst>
                </a:gridCol>
                <a:gridCol w="8843455">
                  <a:extLst>
                    <a:ext uri="{9D8B030D-6E8A-4147-A177-3AD203B41FA5}">
                      <a16:colId xmlns:a16="http://schemas.microsoft.com/office/drawing/2014/main" val="149382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Spacebar  (</a:t>
                      </a:r>
                      <a:r>
                        <a:rPr lang="en-US" sz="3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PageDown</a:t>
                      </a:r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Scroll forward (down) one screen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PageUp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Scroll backward (up) one screen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0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DownArrow</a:t>
                      </a:r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- </a:t>
                      </a:r>
                      <a:r>
                        <a:rPr lang="en-US" sz="3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UpArrow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One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D --&gt; Down half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U </a:t>
                      </a:r>
                      <a:r>
                        <a:rPr lang="en-US" sz="3600" dirty="0">
                          <a:sym typeface="Wingdings" panose="05000000000000000000" pitchFamily="2" charset="2"/>
                        </a:rPr>
                        <a:t> Up half screen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N and </a:t>
                      </a:r>
                      <a:r>
                        <a:rPr lang="en-US" sz="3600" dirty="0" err="1"/>
                        <a:t>Shift+N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Repeat previous search forward (down or up) in the man page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5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Reading </a:t>
            </a:r>
            <a:r>
              <a:rPr lang="en-US" sz="79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Manpages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4AA8D-2E96-4679-ABF6-2E52055204DD}"/>
              </a:ext>
            </a:extLst>
          </p:cNvPr>
          <p:cNvSpPr txBox="1"/>
          <p:nvPr/>
        </p:nvSpPr>
        <p:spPr>
          <a:xfrm>
            <a:off x="1028700" y="3039410"/>
            <a:ext cx="118028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none" strike="noStrike" baseline="0" dirty="0">
                <a:latin typeface="+mj-lt"/>
              </a:rPr>
              <a:t>NAME:</a:t>
            </a:r>
            <a:r>
              <a:rPr lang="en-US" sz="3200" b="0" i="0" u="none" strike="noStrike" baseline="0" dirty="0">
                <a:latin typeface="+mj-lt"/>
              </a:rPr>
              <a:t> Subject name. Usually a command or file name. Very 		brief description.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SYNOPSIS:</a:t>
            </a:r>
            <a:r>
              <a:rPr lang="en-US" sz="3200" b="0" i="0" u="none" strike="noStrike" baseline="0" dirty="0">
                <a:latin typeface="+mj-lt"/>
              </a:rPr>
              <a:t> Summary of the command syntax.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DESCRIPTION:</a:t>
            </a:r>
            <a:r>
              <a:rPr lang="en-US" sz="3200" b="0" i="0" u="none" strike="noStrike" baseline="0" dirty="0">
                <a:latin typeface="+mj-lt"/>
              </a:rPr>
              <a:t> In-depth description to provide a basic 				understanding of the topic.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OPTIONS:</a:t>
            </a:r>
            <a:r>
              <a:rPr lang="en-US" sz="3200" b="0" i="0" u="none" strike="noStrike" baseline="0" dirty="0">
                <a:latin typeface="+mj-lt"/>
              </a:rPr>
              <a:t> Explanation of the command execution options.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EXAMPLES:</a:t>
            </a:r>
            <a:r>
              <a:rPr lang="en-US" sz="3200" b="0" i="0" u="none" strike="noStrike" baseline="0" dirty="0">
                <a:latin typeface="+mj-lt"/>
              </a:rPr>
              <a:t> Examples of how to use the command, function, 			or file.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FILES:</a:t>
            </a:r>
            <a:r>
              <a:rPr lang="en-US" sz="3200" b="0" i="0" u="none" strike="noStrike" baseline="0" dirty="0">
                <a:latin typeface="+mj-lt"/>
              </a:rPr>
              <a:t> A list of files and directories related to the man page.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SEE ALSO: </a:t>
            </a:r>
            <a:r>
              <a:rPr lang="en-US" sz="3200" b="0" i="0" u="none" strike="noStrike" baseline="0" dirty="0">
                <a:latin typeface="+mj-lt"/>
              </a:rPr>
              <a:t>Related information, normally other man page 			topics.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BUGS:</a:t>
            </a:r>
            <a:r>
              <a:rPr lang="en-US" sz="3200" b="0" i="0" u="none" strike="noStrike" baseline="0" dirty="0">
                <a:latin typeface="+mj-lt"/>
              </a:rPr>
              <a:t> Known bugs in the software.</a:t>
            </a:r>
          </a:p>
          <a:p>
            <a:pPr algn="l"/>
            <a:r>
              <a:rPr lang="en-US" sz="3200" b="1" i="0" u="none" strike="noStrike" baseline="0" dirty="0">
                <a:latin typeface="+mj-lt"/>
              </a:rPr>
              <a:t>AUTHOR</a:t>
            </a:r>
            <a:r>
              <a:rPr lang="en-US" sz="3200" b="0" i="0" u="none" strike="noStrike" baseline="0" dirty="0">
                <a:latin typeface="+mj-lt"/>
              </a:rPr>
              <a:t> Information about who has contributed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2550398"/>
            <a:ext cx="10666939" cy="3633425"/>
            <a:chOff x="-14892" y="2028933"/>
            <a:chExt cx="14222585" cy="4844567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2028933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Searching MAN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 -k passwd</a:t>
              </a:r>
              <a:endPara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0" y="6068858"/>
            <a:ext cx="10666939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whereis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passwd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cd /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usr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/share/man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3600" b="0" i="0" u="none" strike="noStrike" cap="none" dirty="0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2096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397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2022-04-26T01:53:01Z</dcterms:modified>
</cp:coreProperties>
</file>