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8"/>
  </p:notesMasterIdLst>
  <p:sldIdLst>
    <p:sldId id="295" r:id="rId3"/>
    <p:sldId id="261" r:id="rId4"/>
    <p:sldId id="262" r:id="rId5"/>
    <p:sldId id="259" r:id="rId6"/>
    <p:sldId id="277" r:id="rId7"/>
    <p:sldId id="297" r:id="rId8"/>
    <p:sldId id="301" r:id="rId9"/>
    <p:sldId id="298" r:id="rId10"/>
    <p:sldId id="302" r:id="rId11"/>
    <p:sldId id="296" r:id="rId12"/>
    <p:sldId id="260" r:id="rId13"/>
    <p:sldId id="303" r:id="rId14"/>
    <p:sldId id="299" r:id="rId15"/>
    <p:sldId id="304" r:id="rId16"/>
    <p:sldId id="300" r:id="rId17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4" roundtripDataSignature="AMtx7mguNyfCTLem7bWVLIQkVXQyupQl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6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6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9085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34562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6981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99585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3763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0122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5470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3778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8039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84032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6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6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5" name="Google Shape;115;p6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6" name="Google Shape;116;p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6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6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3" name="Google Shape;123;p6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6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5" name="Google Shape;125;p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6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6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6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6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4" name="Google Shape;144;p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6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0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7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"/>
          <p:cNvGrpSpPr/>
          <p:nvPr/>
        </p:nvGrpSpPr>
        <p:grpSpPr>
          <a:xfrm>
            <a:off x="6318244" y="3580165"/>
            <a:ext cx="9552328" cy="4549174"/>
            <a:chOff x="0" y="0"/>
            <a:chExt cx="12736438" cy="6065569"/>
          </a:xfrm>
        </p:grpSpPr>
        <p:sp>
          <p:nvSpPr>
            <p:cNvPr id="194" name="Google Shape;194;p2"/>
            <p:cNvSpPr txBox="1"/>
            <p:nvPr/>
          </p:nvSpPr>
          <p:spPr>
            <a:xfrm>
              <a:off x="0" y="0"/>
              <a:ext cx="12736438" cy="1477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6000" b="1" i="0" dirty="0">
                  <a:solidFill>
                    <a:srgbClr val="17161C"/>
                  </a:solidFill>
                  <a:effectLst/>
                  <a:latin typeface="Montserrat" panose="00000500000000000000" pitchFamily="2" charset="0"/>
                </a:rPr>
                <a:t>05.A Redirect output</a:t>
              </a:r>
              <a:endParaRPr sz="6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 txBox="1"/>
            <p:nvPr/>
          </p:nvSpPr>
          <p:spPr>
            <a:xfrm>
              <a:off x="0" y="1929049"/>
              <a:ext cx="12736438" cy="4136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dirty="0">
                  <a:solidFill>
                    <a:srgbClr val="17161C"/>
                  </a:solidFill>
                  <a:effectLst/>
                  <a:latin typeface="Montserrat" panose="00000500000000000000" pitchFamily="2" charset="0"/>
                </a:rPr>
                <a:t>save output or errors to a file with shell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dirty="0">
                  <a:solidFill>
                    <a:srgbClr val="17161C"/>
                  </a:solidFill>
                  <a:effectLst/>
                  <a:latin typeface="Montserrat" panose="00000500000000000000" pitchFamily="2" charset="0"/>
                </a:rPr>
                <a:t>redirection, and process command output through multiple command-line programs with pipes.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6" name="Google Shape;1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"/>
          <p:cNvSpPr txBox="1">
            <a:spLocks noGrp="1"/>
          </p:cNvSpPr>
          <p:nvPr>
            <p:ph type="ftr" idx="11"/>
          </p:nvPr>
        </p:nvSpPr>
        <p:spPr>
          <a:xfrm>
            <a:off x="2014928" y="992187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02" name="Google Shape;202;p2"/>
          <p:cNvSpPr txBox="1">
            <a:spLocks noGrp="1"/>
          </p:cNvSpPr>
          <p:nvPr>
            <p:ph type="sldNum" idx="12"/>
          </p:nvPr>
        </p:nvSpPr>
        <p:spPr>
          <a:xfrm>
            <a:off x="16154400" y="992187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7931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7"/>
          <p:cNvGrpSpPr/>
          <p:nvPr/>
        </p:nvGrpSpPr>
        <p:grpSpPr>
          <a:xfrm>
            <a:off x="4422375" y="3666172"/>
            <a:ext cx="9443250" cy="1698872"/>
            <a:chOff x="0" y="-9525"/>
            <a:chExt cx="12591000" cy="2265162"/>
          </a:xfrm>
        </p:grpSpPr>
        <p:sp>
          <p:nvSpPr>
            <p:cNvPr id="284" name="Google Shape;284;p7"/>
            <p:cNvSpPr txBox="1"/>
            <p:nvPr/>
          </p:nvSpPr>
          <p:spPr>
            <a:xfrm>
              <a:off x="0" y="-9525"/>
              <a:ext cx="12591000" cy="19697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LAB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7"/>
            <p:cNvSpPr txBox="1"/>
            <p:nvPr/>
          </p:nvSpPr>
          <p:spPr>
            <a:xfrm>
              <a:off x="0" y="1853476"/>
              <a:ext cx="12591000" cy="4021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6" name="Google Shape;28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7"/>
          <p:cNvSpPr txBox="1">
            <a:spLocks noGrp="1"/>
          </p:cNvSpPr>
          <p:nvPr>
            <p:ph type="ftr" idx="11"/>
          </p:nvPr>
        </p:nvSpPr>
        <p:spPr>
          <a:xfrm>
            <a:off x="0" y="99205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sldNum" idx="12"/>
          </p:nvPr>
        </p:nvSpPr>
        <p:spPr>
          <a:xfrm>
            <a:off x="14123233" y="992052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401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E8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/>
          <p:nvPr/>
        </p:nvSpPr>
        <p:spPr>
          <a:xfrm>
            <a:off x="0" y="1205"/>
            <a:ext cx="13177080" cy="10285795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1028700" y="1028700"/>
            <a:ext cx="11038382" cy="295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79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CONSTRUCTING PIPELINES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6395449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379077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303941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5"/>
          <p:cNvSpPr/>
          <p:nvPr/>
        </p:nvSpPr>
        <p:spPr>
          <a:xfrm>
            <a:off x="16101185" y="272027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5"/>
          <p:cNvSpPr txBox="1">
            <a:spLocks noGrp="1"/>
          </p:cNvSpPr>
          <p:nvPr>
            <p:ph type="ftr" idx="11"/>
          </p:nvPr>
        </p:nvSpPr>
        <p:spPr>
          <a:xfrm>
            <a:off x="128575" y="992067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44" name="Google Shape;244;p25"/>
          <p:cNvSpPr txBox="1">
            <a:spLocks noGrp="1"/>
          </p:cNvSpPr>
          <p:nvPr>
            <p:ph type="sldNum" idx="12"/>
          </p:nvPr>
        </p:nvSpPr>
        <p:spPr>
          <a:xfrm>
            <a:off x="11000282" y="99206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DAB531-70D6-4A8A-A83F-BE5608432F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232" y="5054851"/>
            <a:ext cx="12635317" cy="264845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603530" y="2475607"/>
            <a:ext cx="10666939" cy="2803044"/>
            <a:chOff x="0" y="1929208"/>
            <a:chExt cx="14222585" cy="3737392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0" y="1929208"/>
              <a:ext cx="12590988" cy="1969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pipeline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0" y="4919985"/>
              <a:ext cx="14222585" cy="746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40015"/>
                </a:lnSpc>
                <a:buSzPts val="2599"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~]$ </a:t>
              </a:r>
              <a:r>
                <a:rPr lang="de-DE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ls -l /usr/bin | less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8802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E8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/>
          <p:nvPr/>
        </p:nvSpPr>
        <p:spPr>
          <a:xfrm>
            <a:off x="0" y="1205"/>
            <a:ext cx="13177080" cy="10285795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1028700" y="1028700"/>
            <a:ext cx="11038382" cy="295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79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Redirection and the tee Command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6395449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379077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303941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5"/>
          <p:cNvSpPr/>
          <p:nvPr/>
        </p:nvSpPr>
        <p:spPr>
          <a:xfrm>
            <a:off x="16101185" y="272027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5"/>
          <p:cNvSpPr txBox="1">
            <a:spLocks noGrp="1"/>
          </p:cNvSpPr>
          <p:nvPr>
            <p:ph type="ftr" idx="11"/>
          </p:nvPr>
        </p:nvSpPr>
        <p:spPr>
          <a:xfrm>
            <a:off x="128575" y="992067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44" name="Google Shape;244;p25"/>
          <p:cNvSpPr txBox="1">
            <a:spLocks noGrp="1"/>
          </p:cNvSpPr>
          <p:nvPr>
            <p:ph type="sldNum" idx="12"/>
          </p:nvPr>
        </p:nvSpPr>
        <p:spPr>
          <a:xfrm>
            <a:off x="11000282" y="99206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2CE2AD-3223-45DB-A84B-5B99E2C9F4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265" y="4677973"/>
            <a:ext cx="12232623" cy="318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99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603530" y="2475607"/>
            <a:ext cx="10666939" cy="2803044"/>
            <a:chOff x="0" y="1929208"/>
            <a:chExt cx="14222585" cy="3737392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0" y="1929208"/>
              <a:ext cx="12590988" cy="1969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pipeline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0" y="4919985"/>
              <a:ext cx="14222585" cy="746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40015"/>
                </a:lnSpc>
                <a:buSzPts val="2599"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~]$ </a:t>
              </a:r>
              <a:r>
                <a:rPr lang="de-DE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ls -l /usr/bin | 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tee /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tmp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/saved-output | less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5049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7"/>
          <p:cNvGrpSpPr/>
          <p:nvPr/>
        </p:nvGrpSpPr>
        <p:grpSpPr>
          <a:xfrm>
            <a:off x="4422375" y="3666172"/>
            <a:ext cx="9443250" cy="1698872"/>
            <a:chOff x="0" y="-9525"/>
            <a:chExt cx="12591000" cy="2265162"/>
          </a:xfrm>
        </p:grpSpPr>
        <p:sp>
          <p:nvSpPr>
            <p:cNvPr id="284" name="Google Shape;284;p7"/>
            <p:cNvSpPr txBox="1"/>
            <p:nvPr/>
          </p:nvSpPr>
          <p:spPr>
            <a:xfrm>
              <a:off x="0" y="-9525"/>
              <a:ext cx="12591000" cy="19697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LAB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7"/>
            <p:cNvSpPr txBox="1"/>
            <p:nvPr/>
          </p:nvSpPr>
          <p:spPr>
            <a:xfrm>
              <a:off x="0" y="1853476"/>
              <a:ext cx="12591000" cy="4021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6" name="Google Shape;28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7"/>
          <p:cNvSpPr txBox="1">
            <a:spLocks noGrp="1"/>
          </p:cNvSpPr>
          <p:nvPr>
            <p:ph type="ftr" idx="11"/>
          </p:nvPr>
        </p:nvSpPr>
        <p:spPr>
          <a:xfrm>
            <a:off x="0" y="99205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sldNum" idx="12"/>
          </p:nvPr>
        </p:nvSpPr>
        <p:spPr>
          <a:xfrm>
            <a:off x="14123233" y="992052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567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26"/>
          <p:cNvGrpSpPr/>
          <p:nvPr/>
        </p:nvGrpSpPr>
        <p:grpSpPr>
          <a:xfrm>
            <a:off x="6108381" y="1028700"/>
            <a:ext cx="9552328" cy="2653270"/>
            <a:chOff x="0" y="0"/>
            <a:chExt cx="12736438" cy="3537695"/>
          </a:xfrm>
        </p:grpSpPr>
        <p:sp>
          <p:nvSpPr>
            <p:cNvPr id="263" name="Google Shape;263;p26"/>
            <p:cNvSpPr txBox="1"/>
            <p:nvPr/>
          </p:nvSpPr>
          <p:spPr>
            <a:xfrm>
              <a:off x="0" y="0"/>
              <a:ext cx="12736438" cy="19695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7999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Standard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6"/>
            <p:cNvSpPr txBox="1"/>
            <p:nvPr/>
          </p:nvSpPr>
          <p:spPr>
            <a:xfrm>
              <a:off x="0" y="1929049"/>
              <a:ext cx="12736438" cy="16086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read input from somewhere and write output to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somewhere.</a:t>
              </a:r>
              <a:endParaRPr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5" name="Google Shape;265;p26"/>
          <p:cNvSpPr/>
          <p:nvPr/>
        </p:nvSpPr>
        <p:spPr>
          <a:xfrm>
            <a:off x="6107441" y="4557746"/>
            <a:ext cx="1174891" cy="1230946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A19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6"/>
          <p:cNvSpPr/>
          <p:nvPr/>
        </p:nvSpPr>
        <p:spPr>
          <a:xfrm>
            <a:off x="6107441" y="6291971"/>
            <a:ext cx="1174891" cy="1230946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A19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6"/>
          <p:cNvSpPr/>
          <p:nvPr/>
        </p:nvSpPr>
        <p:spPr>
          <a:xfrm>
            <a:off x="6107441" y="8026196"/>
            <a:ext cx="1174891" cy="1230946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A19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6"/>
          <p:cNvSpPr txBox="1"/>
          <p:nvPr/>
        </p:nvSpPr>
        <p:spPr>
          <a:xfrm>
            <a:off x="7941612" y="4965309"/>
            <a:ext cx="7719098" cy="538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Open-Source</a:t>
            </a:r>
            <a:endParaRPr sz="2500" b="0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26"/>
          <p:cNvSpPr txBox="1"/>
          <p:nvPr/>
        </p:nvSpPr>
        <p:spPr>
          <a:xfrm>
            <a:off x="7941612" y="6727581"/>
            <a:ext cx="7719098" cy="538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Powerful CLI</a:t>
            </a:r>
            <a:endParaRPr sz="2500" b="0" i="0" u="none" strike="noStrike" cap="non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26"/>
          <p:cNvSpPr txBox="1"/>
          <p:nvPr/>
        </p:nvSpPr>
        <p:spPr>
          <a:xfrm>
            <a:off x="7941611" y="8389312"/>
            <a:ext cx="7719098" cy="538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Modular</a:t>
            </a:r>
            <a:endParaRPr sz="2500" b="0" i="0" u="none" strike="noStrike" cap="non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1" name="Google Shape;27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6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6"/>
          <p:cNvSpPr txBox="1">
            <a:spLocks noGrp="1"/>
          </p:cNvSpPr>
          <p:nvPr>
            <p:ph type="ftr" idx="11"/>
          </p:nvPr>
        </p:nvSpPr>
        <p:spPr>
          <a:xfrm>
            <a:off x="1745104" y="9938873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78" name="Google Shape;278;p26"/>
          <p:cNvSpPr txBox="1">
            <a:spLocks noGrp="1"/>
          </p:cNvSpPr>
          <p:nvPr>
            <p:ph type="sldNum" idx="12"/>
          </p:nvPr>
        </p:nvSpPr>
        <p:spPr>
          <a:xfrm>
            <a:off x="16063945" y="989000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"/>
          <p:cNvSpPr txBox="1"/>
          <p:nvPr/>
        </p:nvSpPr>
        <p:spPr>
          <a:xfrm>
            <a:off x="5039470" y="3520610"/>
            <a:ext cx="9443250" cy="30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7"/>
          <p:cNvSpPr txBox="1">
            <a:spLocks noGrp="1"/>
          </p:cNvSpPr>
          <p:nvPr>
            <p:ph type="ftr" idx="11"/>
          </p:nvPr>
        </p:nvSpPr>
        <p:spPr>
          <a:xfrm>
            <a:off x="0" y="99205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sldNum" idx="12"/>
          </p:nvPr>
        </p:nvSpPr>
        <p:spPr>
          <a:xfrm>
            <a:off x="14123233" y="992052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2FDCB5-9199-4CD6-93B3-525D2F3D6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030" y="2235498"/>
            <a:ext cx="14649939" cy="4635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E8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0" y="1205"/>
            <a:ext cx="13177080" cy="10285795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1028700" y="1028700"/>
            <a:ext cx="11038382" cy="4431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79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REDIRECTING OUTPUT TO A FILE </a:t>
            </a:r>
          </a:p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7999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&gt; File , &gt;&gt; File</a:t>
            </a:r>
          </a:p>
        </p:txBody>
      </p:sp>
      <p:pic>
        <p:nvPicPr>
          <p:cNvPr id="209" name="Google Shape;20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6395449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379077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303941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/>
          <p:nvPr/>
        </p:nvSpPr>
        <p:spPr>
          <a:xfrm>
            <a:off x="16101185" y="272027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745946-7033-43AA-90A0-B422398287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071" y="5855724"/>
            <a:ext cx="11207011" cy="32173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603530" y="1021556"/>
            <a:ext cx="10666939" cy="7887657"/>
            <a:chOff x="0" y="-9525"/>
            <a:chExt cx="14222585" cy="10516881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0" y="-9525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Stdout</a:t>
              </a: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to file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0" y="3041206"/>
              <a:ext cx="14222585" cy="7466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~]$ date &gt; /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tmp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timesaved</a:t>
              </a:r>
              <a:endParaRPr lang="en-US" sz="2599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>
                <a:lnSpc>
                  <a:spcPct val="140015"/>
                </a:lnSpc>
                <a:buSzPts val="2599"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~]$ tail -n 100 /var/log/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dmesg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&gt; /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tmp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dmesg</a:t>
              </a:r>
              <a:endParaRPr lang="en-US" sz="2599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>
                <a:lnSpc>
                  <a:spcPct val="140015"/>
                </a:lnSpc>
                <a:buSzPts val="2599"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~]$ ls -a &gt; /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tmp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/my-file-names</a:t>
              </a:r>
            </a:p>
            <a:p>
              <a:pPr>
                <a:lnSpc>
                  <a:spcPct val="140015"/>
                </a:lnSpc>
                <a:buSzPts val="2599"/>
              </a:pPr>
              <a:endParaRPr lang="en-US" sz="2599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>
                <a:lnSpc>
                  <a:spcPct val="140015"/>
                </a:lnSpc>
                <a:buSzPts val="2599"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~]$ echo “first line of information" &gt; file</a:t>
              </a:r>
            </a:p>
            <a:p>
              <a:pPr>
                <a:lnSpc>
                  <a:spcPct val="140015"/>
                </a:lnSpc>
                <a:buSzPts val="2599"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~]$ echo “2nd line of information" &gt;&gt; file</a:t>
              </a:r>
            </a:p>
            <a:p>
              <a:pPr>
                <a:lnSpc>
                  <a:spcPct val="140015"/>
                </a:lnSpc>
                <a:buSzPts val="2599"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~]$ echo “3rd line of information" &gt;&gt; file</a:t>
              </a:r>
            </a:p>
            <a:p>
              <a:pPr>
                <a:lnSpc>
                  <a:spcPct val="140015"/>
                </a:lnSpc>
                <a:buSzPts val="2599"/>
              </a:pPr>
              <a:endParaRPr lang="en-US" sz="2599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>
                <a:lnSpc>
                  <a:spcPct val="140015"/>
                </a:lnSpc>
                <a:buSzPts val="2599"/>
              </a:pPr>
              <a:endParaRPr lang="en-US" sz="2599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E8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0" y="1205"/>
            <a:ext cx="13177080" cy="10285795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1028700" y="1028700"/>
            <a:ext cx="11038382" cy="3545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66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REDIRECTING </a:t>
            </a:r>
            <a:r>
              <a:rPr lang="en-US" sz="6600" b="1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STDERR</a:t>
            </a:r>
            <a:r>
              <a:rPr lang="en-US" sz="66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 TO A FILE </a:t>
            </a:r>
          </a:p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60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2&gt; file, 2&gt;&gt; file, 2&gt; </a:t>
            </a:r>
            <a:r>
              <a:rPr lang="en-US" sz="6000" b="1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/dev/null</a:t>
            </a:r>
            <a:endParaRPr lang="en-US" sz="6000" b="1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9" name="Google Shape;20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6395449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379077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303941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/>
          <p:nvPr/>
        </p:nvSpPr>
        <p:spPr>
          <a:xfrm>
            <a:off x="16101185" y="272027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EE926F-9088-4389-9F5F-F2127B1634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445" y="4680725"/>
            <a:ext cx="12066190" cy="339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1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603530" y="1021556"/>
            <a:ext cx="10666939" cy="5647813"/>
            <a:chOff x="0" y="-9525"/>
            <a:chExt cx="14222585" cy="7530421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0" y="-9525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stderr to file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0" y="3041206"/>
              <a:ext cx="14222585" cy="44796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~]$ find /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etc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-name passwd 2&gt; /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tmp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/errors 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~]$ find /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etc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-name passwd &gt; /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tmp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/output 2&gt; /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tmp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/errors 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lang="en-US" sz="2599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~]$ find /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etc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-name passwd &gt; /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tmp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/output 2&gt; /dev/null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4972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E8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0" y="1205"/>
            <a:ext cx="13177080" cy="10285795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1028700" y="1028700"/>
            <a:ext cx="11038382" cy="3545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6600" b="1" i="0" u="none" strike="noStrike" cap="none" dirty="0" err="1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stdout</a:t>
            </a:r>
            <a:r>
              <a:rPr lang="en-US" sz="66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 and stderr to</a:t>
            </a:r>
          </a:p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66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the same file</a:t>
            </a:r>
          </a:p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60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&gt; file 2&gt;&amp;1 , &amp;&gt; file</a:t>
            </a:r>
          </a:p>
        </p:txBody>
      </p:sp>
      <p:pic>
        <p:nvPicPr>
          <p:cNvPr id="209" name="Google Shape;20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6395449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379077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303941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/>
          <p:nvPr/>
        </p:nvSpPr>
        <p:spPr>
          <a:xfrm>
            <a:off x="16101185" y="272027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08AF99-7A1D-461C-A08A-08B96CA8B5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411" y="5110498"/>
            <a:ext cx="12630906" cy="395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2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603530" y="2475607"/>
            <a:ext cx="10666939" cy="2803044"/>
            <a:chOff x="0" y="1929208"/>
            <a:chExt cx="14222585" cy="3737392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0" y="1929208"/>
              <a:ext cx="12590988" cy="1969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both to file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0" y="4919985"/>
              <a:ext cx="14222585" cy="746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40015"/>
                </a:lnSpc>
                <a:buSzPts val="2599"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~]$ find /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etc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-name passwd &amp;&gt; /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tmp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/save-both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1652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346</Words>
  <Application>Microsoft Office PowerPoint</Application>
  <PresentationFormat>Custom</PresentationFormat>
  <Paragraphs>55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Montserrat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Fakhruldeen</dc:creator>
  <cp:lastModifiedBy>Mohamed Fakhruldeen</cp:lastModifiedBy>
  <cp:revision>6</cp:revision>
  <dcterms:modified xsi:type="dcterms:W3CDTF">2022-04-26T03:56:03Z</dcterms:modified>
</cp:coreProperties>
</file>