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1"/>
  </p:notesMasterIdLst>
  <p:sldIdLst>
    <p:sldId id="295" r:id="rId2"/>
    <p:sldId id="274" r:id="rId3"/>
    <p:sldId id="262" r:id="rId4"/>
    <p:sldId id="259" r:id="rId5"/>
    <p:sldId id="297" r:id="rId6"/>
    <p:sldId id="298" r:id="rId7"/>
    <p:sldId id="299" r:id="rId8"/>
    <p:sldId id="300" r:id="rId9"/>
    <p:sldId id="301" r:id="rId10"/>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4" roundtripDataSignature="AMtx7mguNyfCTLem7bWVLIQkVXQyupQl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89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68"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6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font" Target="fonts/font8.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6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908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3" name="Google Shape;55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092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7485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140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9598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852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2" name="Google Shape;2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a:spLocks noGrp="1"/>
          </p:cNvSpPr>
          <p:nvPr>
            <p:ph type="pic" idx="2"/>
          </p:nvPr>
        </p:nvSpPr>
        <p:spPr>
          <a:xfrm>
            <a:off x="1792288" y="612775"/>
            <a:ext cx="5486400" cy="4114800"/>
          </a:xfrm>
          <a:prstGeom prst="rect">
            <a:avLst/>
          </a:prstGeom>
          <a:noFill/>
          <a:ln>
            <a:noFill/>
          </a:ln>
        </p:spPr>
      </p:sp>
      <p:sp>
        <p:nvSpPr>
          <p:cNvPr id="68" name="Google Shape;68;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192"/>
        <p:cNvGrpSpPr/>
        <p:nvPr/>
      </p:nvGrpSpPr>
      <p:grpSpPr>
        <a:xfrm>
          <a:off x="0" y="0"/>
          <a:ext cx="0" cy="0"/>
          <a:chOff x="0" y="0"/>
          <a:chExt cx="0" cy="0"/>
        </a:xfrm>
      </p:grpSpPr>
      <p:grpSp>
        <p:nvGrpSpPr>
          <p:cNvPr id="193" name="Google Shape;193;p2"/>
          <p:cNvGrpSpPr/>
          <p:nvPr/>
        </p:nvGrpSpPr>
        <p:grpSpPr>
          <a:xfrm>
            <a:off x="6288263" y="2785687"/>
            <a:ext cx="9552328" cy="5324771"/>
            <a:chOff x="-39975" y="-1059305"/>
            <a:chExt cx="12736438" cy="7099699"/>
          </a:xfrm>
        </p:grpSpPr>
        <p:sp>
          <p:nvSpPr>
            <p:cNvPr id="194" name="Google Shape;194;p2"/>
            <p:cNvSpPr txBox="1"/>
            <p:nvPr/>
          </p:nvSpPr>
          <p:spPr>
            <a:xfrm>
              <a:off x="-39975" y="-1059305"/>
              <a:ext cx="12736438" cy="1477329"/>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6000" b="1" i="0" dirty="0">
                  <a:solidFill>
                    <a:srgbClr val="17161C"/>
                  </a:solidFill>
                  <a:effectLst/>
                  <a:latin typeface="Montserrat" panose="00000500000000000000" pitchFamily="2" charset="0"/>
                </a:rPr>
                <a:t>05.C Shell Environment</a:t>
              </a:r>
              <a:endParaRPr sz="6000" b="0" i="0" u="none" strike="noStrike" cap="none" dirty="0">
                <a:solidFill>
                  <a:srgbClr val="000000"/>
                </a:solidFill>
                <a:latin typeface="Arial"/>
                <a:ea typeface="Arial"/>
                <a:cs typeface="Arial"/>
                <a:sym typeface="Arial"/>
              </a:endParaRPr>
            </a:p>
          </p:txBody>
        </p:sp>
        <p:sp>
          <p:nvSpPr>
            <p:cNvPr id="195" name="Google Shape;195;p2"/>
            <p:cNvSpPr txBox="1"/>
            <p:nvPr/>
          </p:nvSpPr>
          <p:spPr>
            <a:xfrm>
              <a:off x="-39975" y="869744"/>
              <a:ext cx="12736438" cy="5170650"/>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Clr>
                  <a:srgbClr val="000000"/>
                </a:buClr>
                <a:buSzPts val="2599"/>
                <a:buFont typeface="Arial"/>
                <a:buNone/>
              </a:pPr>
              <a:r>
                <a:rPr lang="en-US" sz="3600" b="0" i="0" dirty="0">
                  <a:solidFill>
                    <a:srgbClr val="17161C"/>
                  </a:solidFill>
                  <a:effectLst/>
                  <a:latin typeface="Montserrat" panose="00000500000000000000" pitchFamily="2" charset="0"/>
                </a:rPr>
                <a:t>set shell variables to help run commands, and edit Bash startup scripts to set shell and environment variables to modify the behavior of the shell and programs run from the shell.</a:t>
              </a:r>
              <a:endParaRPr sz="1400" b="0" i="0" u="none" strike="noStrike" cap="none" dirty="0">
                <a:solidFill>
                  <a:srgbClr val="000000"/>
                </a:solidFill>
                <a:latin typeface="Arial"/>
                <a:ea typeface="Arial"/>
                <a:cs typeface="Arial"/>
                <a:sym typeface="Arial"/>
              </a:endParaRPr>
            </a:p>
          </p:txBody>
        </p:sp>
      </p:grpSp>
      <p:pic>
        <p:nvPicPr>
          <p:cNvPr id="196" name="Google Shape;196;p2"/>
          <p:cNvPicPr preferRelativeResize="0"/>
          <p:nvPr/>
        </p:nvPicPr>
        <p:blipFill rotWithShape="1">
          <a:blip r:embed="rId3">
            <a:alphaModFix/>
          </a:blip>
          <a:srcRect/>
          <a:stretch/>
        </p:blipFill>
        <p:spPr>
          <a:xfrm rot="10800000">
            <a:off x="1028700" y="1378770"/>
            <a:ext cx="3095939" cy="2879223"/>
          </a:xfrm>
          <a:prstGeom prst="rect">
            <a:avLst/>
          </a:prstGeom>
          <a:noFill/>
          <a:ln>
            <a:noFill/>
          </a:ln>
        </p:spPr>
      </p:pic>
      <p:sp>
        <p:nvSpPr>
          <p:cNvPr id="197" name="Google Shape;197;p2"/>
          <p:cNvSpPr/>
          <p:nvPr/>
        </p:nvSpPr>
        <p:spPr>
          <a:xfrm rot="10800000">
            <a:off x="222603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8" name="Google Shape;198;p2"/>
          <p:cNvPicPr preferRelativeResize="0"/>
          <p:nvPr/>
        </p:nvPicPr>
        <p:blipFill rotWithShape="1">
          <a:blip r:embed="rId4">
            <a:alphaModFix/>
          </a:blip>
          <a:srcRect/>
          <a:stretch/>
        </p:blipFill>
        <p:spPr>
          <a:xfrm>
            <a:off x="0" y="6907443"/>
            <a:ext cx="1892551" cy="3379556"/>
          </a:xfrm>
          <a:prstGeom prst="rect">
            <a:avLst/>
          </a:prstGeom>
          <a:noFill/>
          <a:ln>
            <a:noFill/>
          </a:ln>
        </p:spPr>
      </p:pic>
      <p:pic>
        <p:nvPicPr>
          <p:cNvPr id="199" name="Google Shape;199;p2"/>
          <p:cNvPicPr preferRelativeResize="0"/>
          <p:nvPr/>
        </p:nvPicPr>
        <p:blipFill rotWithShape="1">
          <a:blip r:embed="rId3">
            <a:alphaModFix/>
          </a:blip>
          <a:srcRect/>
          <a:stretch/>
        </p:blipFill>
        <p:spPr>
          <a:xfrm rot="10800000">
            <a:off x="1028700" y="4774804"/>
            <a:ext cx="3095939" cy="2879223"/>
          </a:xfrm>
          <a:prstGeom prst="rect">
            <a:avLst/>
          </a:prstGeom>
          <a:noFill/>
          <a:ln>
            <a:noFill/>
          </a:ln>
        </p:spPr>
      </p:pic>
      <p:pic>
        <p:nvPicPr>
          <p:cNvPr id="200" name="Google Shape;200;p2"/>
          <p:cNvPicPr preferRelativeResize="0"/>
          <p:nvPr/>
        </p:nvPicPr>
        <p:blipFill rotWithShape="1">
          <a:blip r:embed="rId5">
            <a:alphaModFix/>
          </a:blip>
          <a:srcRect/>
          <a:stretch/>
        </p:blipFill>
        <p:spPr>
          <a:xfrm>
            <a:off x="17002191" y="1053239"/>
            <a:ext cx="257109" cy="376665"/>
          </a:xfrm>
          <a:prstGeom prst="rect">
            <a:avLst/>
          </a:prstGeom>
          <a:noFill/>
          <a:ln>
            <a:noFill/>
          </a:ln>
        </p:spPr>
      </p:pic>
      <p:sp>
        <p:nvSpPr>
          <p:cNvPr id="201" name="Google Shape;201;p2"/>
          <p:cNvSpPr txBox="1">
            <a:spLocks noGrp="1"/>
          </p:cNvSpPr>
          <p:nvPr>
            <p:ph type="ftr" idx="11"/>
          </p:nvPr>
        </p:nvSpPr>
        <p:spPr>
          <a:xfrm>
            <a:off x="2014928" y="9921874"/>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02" name="Google Shape;202;p2"/>
          <p:cNvSpPr txBox="1">
            <a:spLocks noGrp="1"/>
          </p:cNvSpPr>
          <p:nvPr>
            <p:ph type="sldNum" idx="12"/>
          </p:nvPr>
        </p:nvSpPr>
        <p:spPr>
          <a:xfrm>
            <a:off x="16154400" y="9921873"/>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extLst>
      <p:ext uri="{BB962C8B-B14F-4D97-AF65-F5344CB8AC3E}">
        <p14:creationId xmlns:p14="http://schemas.microsoft.com/office/powerpoint/2010/main" val="235793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554"/>
        <p:cNvGrpSpPr/>
        <p:nvPr/>
      </p:nvGrpSpPr>
      <p:grpSpPr>
        <a:xfrm>
          <a:off x="0" y="0"/>
          <a:ext cx="0" cy="0"/>
          <a:chOff x="0" y="0"/>
          <a:chExt cx="0" cy="0"/>
        </a:xfrm>
      </p:grpSpPr>
      <p:grpSp>
        <p:nvGrpSpPr>
          <p:cNvPr id="555" name="Google Shape;555;p38"/>
          <p:cNvGrpSpPr/>
          <p:nvPr/>
        </p:nvGrpSpPr>
        <p:grpSpPr>
          <a:xfrm>
            <a:off x="6108382" y="2189101"/>
            <a:ext cx="9687240" cy="5335548"/>
            <a:chOff x="0" y="0"/>
            <a:chExt cx="12916321" cy="7114069"/>
          </a:xfrm>
        </p:grpSpPr>
        <p:sp>
          <p:nvSpPr>
            <p:cNvPr id="556" name="Google Shape;556;p38"/>
            <p:cNvSpPr txBox="1"/>
            <p:nvPr/>
          </p:nvSpPr>
          <p:spPr>
            <a:xfrm>
              <a:off x="0" y="0"/>
              <a:ext cx="12736438" cy="3939201"/>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999" b="1" i="0" u="none" strike="noStrike" cap="none" dirty="0">
                  <a:solidFill>
                    <a:srgbClr val="17161C"/>
                  </a:solidFill>
                  <a:latin typeface="Montserrat"/>
                  <a:ea typeface="Montserrat"/>
                  <a:cs typeface="Montserrat"/>
                  <a:sym typeface="Montserrat"/>
                </a:rPr>
                <a:t>USING SHELL VARIABLES</a:t>
              </a:r>
              <a:endParaRPr sz="1400" b="0" i="0" u="none" strike="noStrike" cap="none" dirty="0">
                <a:solidFill>
                  <a:srgbClr val="000000"/>
                </a:solidFill>
                <a:latin typeface="Arial"/>
                <a:ea typeface="Arial"/>
                <a:cs typeface="Arial"/>
                <a:sym typeface="Arial"/>
              </a:endParaRPr>
            </a:p>
          </p:txBody>
        </p:sp>
        <p:sp>
          <p:nvSpPr>
            <p:cNvPr id="557" name="Google Shape;557;p38"/>
            <p:cNvSpPr txBox="1"/>
            <p:nvPr/>
          </p:nvSpPr>
          <p:spPr>
            <a:xfrm>
              <a:off x="179883" y="4127608"/>
              <a:ext cx="12736438" cy="2986461"/>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Clr>
                  <a:srgbClr val="000000"/>
                </a:buClr>
                <a:buSzPts val="2599"/>
                <a:buFont typeface="Arial"/>
                <a:buNone/>
              </a:pPr>
              <a:r>
                <a:rPr lang="en-US" sz="2599" b="0" i="0" u="none" strike="noStrike" cap="none" dirty="0">
                  <a:solidFill>
                    <a:srgbClr val="17161C"/>
                  </a:solidFill>
                  <a:latin typeface="Montserrat"/>
                  <a:ea typeface="Montserrat"/>
                  <a:cs typeface="Montserrat"/>
                  <a:sym typeface="Montserrat"/>
                </a:rPr>
                <a:t>[</a:t>
              </a:r>
              <a:r>
                <a:rPr lang="en-US" sz="2599" b="0" i="0" u="none" strike="noStrike" cap="none" dirty="0" err="1">
                  <a:solidFill>
                    <a:srgbClr val="17161C"/>
                  </a:solidFill>
                  <a:latin typeface="Montserrat"/>
                  <a:ea typeface="Montserrat"/>
                  <a:cs typeface="Montserrat"/>
                  <a:sym typeface="Montserrat"/>
                </a:rPr>
                <a:t>user@host</a:t>
              </a:r>
              <a:r>
                <a:rPr lang="en-US" sz="2599" b="0" i="0" u="none" strike="noStrike" cap="none" dirty="0">
                  <a:solidFill>
                    <a:srgbClr val="17161C"/>
                  </a:solidFill>
                  <a:latin typeface="Montserrat"/>
                  <a:ea typeface="Montserrat"/>
                  <a:cs typeface="Montserrat"/>
                  <a:sym typeface="Montserrat"/>
                </a:rPr>
                <a:t> ~]$ COUNT=40</a:t>
              </a:r>
            </a:p>
            <a:p>
              <a:pPr marL="0" marR="0" lvl="0" indent="0" algn="l" rtl="0">
                <a:lnSpc>
                  <a:spcPct val="140015"/>
                </a:lnSpc>
                <a:spcBef>
                  <a:spcPts val="0"/>
                </a:spcBef>
                <a:spcAft>
                  <a:spcPts val="0"/>
                </a:spcAft>
                <a:buClr>
                  <a:srgbClr val="000000"/>
                </a:buClr>
                <a:buSzPts val="2599"/>
                <a:buFont typeface="Arial"/>
                <a:buNone/>
              </a:pPr>
              <a:r>
                <a:rPr lang="en-US" sz="2599" b="0" i="0" u="none" strike="noStrike" cap="none" dirty="0">
                  <a:solidFill>
                    <a:srgbClr val="17161C"/>
                  </a:solidFill>
                  <a:latin typeface="Montserrat"/>
                  <a:ea typeface="Montserrat"/>
                  <a:cs typeface="Montserrat"/>
                  <a:sym typeface="Montserrat"/>
                </a:rPr>
                <a:t>[</a:t>
              </a:r>
              <a:r>
                <a:rPr lang="en-US" sz="2599" b="0" i="0" u="none" strike="noStrike" cap="none" dirty="0" err="1">
                  <a:solidFill>
                    <a:srgbClr val="17161C"/>
                  </a:solidFill>
                  <a:latin typeface="Montserrat"/>
                  <a:ea typeface="Montserrat"/>
                  <a:cs typeface="Montserrat"/>
                  <a:sym typeface="Montserrat"/>
                </a:rPr>
                <a:t>user@host</a:t>
              </a:r>
              <a:r>
                <a:rPr lang="en-US" sz="2599" b="0" i="0" u="none" strike="noStrike" cap="none" dirty="0">
                  <a:solidFill>
                    <a:srgbClr val="17161C"/>
                  </a:solidFill>
                  <a:latin typeface="Montserrat"/>
                  <a:ea typeface="Montserrat"/>
                  <a:cs typeface="Montserrat"/>
                  <a:sym typeface="Montserrat"/>
                </a:rPr>
                <a:t> ~]$ </a:t>
              </a:r>
              <a:r>
                <a:rPr lang="en-US" sz="2599" b="0" i="0" u="none" strike="noStrike" cap="none" dirty="0" err="1">
                  <a:solidFill>
                    <a:srgbClr val="17161C"/>
                  </a:solidFill>
                  <a:latin typeface="Montserrat"/>
                  <a:ea typeface="Montserrat"/>
                  <a:cs typeface="Montserrat"/>
                  <a:sym typeface="Montserrat"/>
                </a:rPr>
                <a:t>first_name</a:t>
              </a:r>
              <a:r>
                <a:rPr lang="en-US" sz="2599" b="0" i="0" u="none" strike="noStrike" cap="none" dirty="0">
                  <a:solidFill>
                    <a:srgbClr val="17161C"/>
                  </a:solidFill>
                  <a:latin typeface="Montserrat"/>
                  <a:ea typeface="Montserrat"/>
                  <a:cs typeface="Montserrat"/>
                  <a:sym typeface="Montserrat"/>
                </a:rPr>
                <a:t>=John</a:t>
              </a:r>
            </a:p>
            <a:p>
              <a:pPr marL="0" marR="0" lvl="0" indent="0" algn="l" rtl="0">
                <a:lnSpc>
                  <a:spcPct val="140015"/>
                </a:lnSpc>
                <a:spcBef>
                  <a:spcPts val="0"/>
                </a:spcBef>
                <a:spcAft>
                  <a:spcPts val="0"/>
                </a:spcAft>
                <a:buClr>
                  <a:srgbClr val="000000"/>
                </a:buClr>
                <a:buSzPts val="2599"/>
                <a:buFont typeface="Arial"/>
                <a:buNone/>
              </a:pPr>
              <a:r>
                <a:rPr lang="en-US" sz="2599" b="0" i="0" u="none" strike="noStrike" cap="none" dirty="0">
                  <a:solidFill>
                    <a:srgbClr val="17161C"/>
                  </a:solidFill>
                  <a:latin typeface="Montserrat"/>
                  <a:ea typeface="Montserrat"/>
                  <a:cs typeface="Montserrat"/>
                  <a:sym typeface="Montserrat"/>
                </a:rPr>
                <a:t>[</a:t>
              </a:r>
              <a:r>
                <a:rPr lang="en-US" sz="2599" b="0" i="0" u="none" strike="noStrike" cap="none" dirty="0" err="1">
                  <a:solidFill>
                    <a:srgbClr val="17161C"/>
                  </a:solidFill>
                  <a:latin typeface="Montserrat"/>
                  <a:ea typeface="Montserrat"/>
                  <a:cs typeface="Montserrat"/>
                  <a:sym typeface="Montserrat"/>
                </a:rPr>
                <a:t>user@host</a:t>
              </a:r>
              <a:r>
                <a:rPr lang="en-US" sz="2599" b="0" i="0" u="none" strike="noStrike" cap="none" dirty="0">
                  <a:solidFill>
                    <a:srgbClr val="17161C"/>
                  </a:solidFill>
                  <a:latin typeface="Montserrat"/>
                  <a:ea typeface="Montserrat"/>
                  <a:cs typeface="Montserrat"/>
                  <a:sym typeface="Montserrat"/>
                </a:rPr>
                <a:t> ~]$ file1=/</a:t>
              </a:r>
              <a:r>
                <a:rPr lang="en-US" sz="2599" b="0" i="0" u="none" strike="noStrike" cap="none" dirty="0" err="1">
                  <a:solidFill>
                    <a:srgbClr val="17161C"/>
                  </a:solidFill>
                  <a:latin typeface="Montserrat"/>
                  <a:ea typeface="Montserrat"/>
                  <a:cs typeface="Montserrat"/>
                  <a:sym typeface="Montserrat"/>
                </a:rPr>
                <a:t>tmp</a:t>
              </a:r>
              <a:r>
                <a:rPr lang="en-US" sz="2599" b="0" i="0" u="none" strike="noStrike" cap="none" dirty="0">
                  <a:solidFill>
                    <a:srgbClr val="17161C"/>
                  </a:solidFill>
                  <a:latin typeface="Montserrat"/>
                  <a:ea typeface="Montserrat"/>
                  <a:cs typeface="Montserrat"/>
                  <a:sym typeface="Montserrat"/>
                </a:rPr>
                <a:t>/</a:t>
              </a:r>
              <a:r>
                <a:rPr lang="en-US" sz="2599" b="0" i="0" u="none" strike="noStrike" cap="none" dirty="0" err="1">
                  <a:solidFill>
                    <a:srgbClr val="17161C"/>
                  </a:solidFill>
                  <a:latin typeface="Montserrat"/>
                  <a:ea typeface="Montserrat"/>
                  <a:cs typeface="Montserrat"/>
                  <a:sym typeface="Montserrat"/>
                </a:rPr>
                <a:t>abc</a:t>
              </a:r>
              <a:endParaRPr lang="en-US" sz="2599" b="0" i="0" u="none" strike="noStrike" cap="none" dirty="0">
                <a:solidFill>
                  <a:srgbClr val="17161C"/>
                </a:solidFill>
                <a:latin typeface="Montserrat"/>
                <a:ea typeface="Montserrat"/>
                <a:cs typeface="Montserrat"/>
                <a:sym typeface="Montserrat"/>
              </a:endParaRPr>
            </a:p>
            <a:p>
              <a:pPr marL="0" marR="0" lvl="0" indent="0" algn="l" rtl="0">
                <a:lnSpc>
                  <a:spcPct val="140015"/>
                </a:lnSpc>
                <a:spcBef>
                  <a:spcPts val="0"/>
                </a:spcBef>
                <a:spcAft>
                  <a:spcPts val="0"/>
                </a:spcAft>
                <a:buClr>
                  <a:srgbClr val="000000"/>
                </a:buClr>
                <a:buSzPts val="2599"/>
                <a:buFont typeface="Arial"/>
                <a:buNone/>
              </a:pPr>
              <a:r>
                <a:rPr lang="en-US" sz="2599" b="0" i="0" u="none" strike="noStrike" cap="none" dirty="0">
                  <a:solidFill>
                    <a:srgbClr val="17161C"/>
                  </a:solidFill>
                  <a:latin typeface="Montserrat"/>
                  <a:ea typeface="Montserrat"/>
                  <a:cs typeface="Montserrat"/>
                  <a:sym typeface="Montserrat"/>
                </a:rPr>
                <a:t>[</a:t>
              </a:r>
              <a:r>
                <a:rPr lang="en-US" sz="2599" b="0" i="0" u="none" strike="noStrike" cap="none" dirty="0" err="1">
                  <a:solidFill>
                    <a:srgbClr val="17161C"/>
                  </a:solidFill>
                  <a:latin typeface="Montserrat"/>
                  <a:ea typeface="Montserrat"/>
                  <a:cs typeface="Montserrat"/>
                  <a:sym typeface="Montserrat"/>
                </a:rPr>
                <a:t>user@host</a:t>
              </a:r>
              <a:r>
                <a:rPr lang="en-US" sz="2599" b="0" i="0" u="none" strike="noStrike" cap="none" dirty="0">
                  <a:solidFill>
                    <a:srgbClr val="17161C"/>
                  </a:solidFill>
                  <a:latin typeface="Montserrat"/>
                  <a:ea typeface="Montserrat"/>
                  <a:cs typeface="Montserrat"/>
                  <a:sym typeface="Montserrat"/>
                </a:rPr>
                <a:t> ~]$ _ID=RH123</a:t>
              </a:r>
              <a:endParaRPr sz="1400" b="0" i="0" u="none" strike="noStrike" cap="none" dirty="0">
                <a:solidFill>
                  <a:srgbClr val="000000"/>
                </a:solidFill>
                <a:latin typeface="Arial"/>
                <a:ea typeface="Arial"/>
                <a:cs typeface="Arial"/>
                <a:sym typeface="Arial"/>
              </a:endParaRPr>
            </a:p>
          </p:txBody>
        </p:sp>
      </p:grpSp>
      <p:pic>
        <p:nvPicPr>
          <p:cNvPr id="558" name="Google Shape;558;p38"/>
          <p:cNvPicPr preferRelativeResize="0"/>
          <p:nvPr/>
        </p:nvPicPr>
        <p:blipFill rotWithShape="1">
          <a:blip r:embed="rId3">
            <a:alphaModFix/>
          </a:blip>
          <a:srcRect/>
          <a:stretch/>
        </p:blipFill>
        <p:spPr>
          <a:xfrm rot="10800000">
            <a:off x="1028700" y="1378770"/>
            <a:ext cx="3095939" cy="2879223"/>
          </a:xfrm>
          <a:prstGeom prst="rect">
            <a:avLst/>
          </a:prstGeom>
          <a:noFill/>
          <a:ln>
            <a:noFill/>
          </a:ln>
        </p:spPr>
      </p:pic>
      <p:sp>
        <p:nvSpPr>
          <p:cNvPr id="559" name="Google Shape;559;p38"/>
          <p:cNvSpPr/>
          <p:nvPr/>
        </p:nvSpPr>
        <p:spPr>
          <a:xfrm rot="10800000">
            <a:off x="222603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0" name="Google Shape;560;p38"/>
          <p:cNvPicPr preferRelativeResize="0"/>
          <p:nvPr/>
        </p:nvPicPr>
        <p:blipFill rotWithShape="1">
          <a:blip r:embed="rId4">
            <a:alphaModFix/>
          </a:blip>
          <a:srcRect/>
          <a:stretch/>
        </p:blipFill>
        <p:spPr>
          <a:xfrm>
            <a:off x="0" y="6907443"/>
            <a:ext cx="1892551" cy="3379556"/>
          </a:xfrm>
          <a:prstGeom prst="rect">
            <a:avLst/>
          </a:prstGeom>
          <a:noFill/>
          <a:ln>
            <a:noFill/>
          </a:ln>
        </p:spPr>
      </p:pic>
      <p:pic>
        <p:nvPicPr>
          <p:cNvPr id="561" name="Google Shape;561;p38"/>
          <p:cNvPicPr preferRelativeResize="0"/>
          <p:nvPr/>
        </p:nvPicPr>
        <p:blipFill rotWithShape="1">
          <a:blip r:embed="rId3">
            <a:alphaModFix/>
          </a:blip>
          <a:srcRect/>
          <a:stretch/>
        </p:blipFill>
        <p:spPr>
          <a:xfrm rot="10800000">
            <a:off x="1028700" y="4774804"/>
            <a:ext cx="3095939" cy="2879223"/>
          </a:xfrm>
          <a:prstGeom prst="rect">
            <a:avLst/>
          </a:prstGeom>
          <a:noFill/>
          <a:ln>
            <a:noFill/>
          </a:ln>
        </p:spPr>
      </p:pic>
      <p:pic>
        <p:nvPicPr>
          <p:cNvPr id="562" name="Google Shape;562;p38"/>
          <p:cNvPicPr preferRelativeResize="0"/>
          <p:nvPr/>
        </p:nvPicPr>
        <p:blipFill rotWithShape="1">
          <a:blip r:embed="rId5">
            <a:alphaModFix/>
          </a:blip>
          <a:srcRect/>
          <a:stretch/>
        </p:blipFill>
        <p:spPr>
          <a:xfrm>
            <a:off x="17002191" y="1053239"/>
            <a:ext cx="257109" cy="376665"/>
          </a:xfrm>
          <a:prstGeom prst="rect">
            <a:avLst/>
          </a:prstGeom>
          <a:noFill/>
          <a:ln>
            <a:noFill/>
          </a:ln>
        </p:spPr>
      </p:pic>
      <p:sp>
        <p:nvSpPr>
          <p:cNvPr id="563" name="Google Shape;563;p38"/>
          <p:cNvSpPr txBox="1">
            <a:spLocks noGrp="1"/>
          </p:cNvSpPr>
          <p:nvPr>
            <p:ph type="ftr" idx="11"/>
          </p:nvPr>
        </p:nvSpPr>
        <p:spPr>
          <a:xfrm>
            <a:off x="2014928" y="9921874"/>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564" name="Google Shape;564;p38"/>
          <p:cNvSpPr txBox="1">
            <a:spLocks noGrp="1"/>
          </p:cNvSpPr>
          <p:nvPr>
            <p:ph type="sldNum" idx="12"/>
          </p:nvPr>
        </p:nvSpPr>
        <p:spPr>
          <a:xfrm>
            <a:off x="16154400" y="9921873"/>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282"/>
        <p:cNvGrpSpPr/>
        <p:nvPr/>
      </p:nvGrpSpPr>
      <p:grpSpPr>
        <a:xfrm>
          <a:off x="0" y="0"/>
          <a:ext cx="0" cy="0"/>
          <a:chOff x="0" y="0"/>
          <a:chExt cx="0" cy="0"/>
        </a:xfrm>
      </p:grpSpPr>
      <p:grpSp>
        <p:nvGrpSpPr>
          <p:cNvPr id="283" name="Google Shape;283;p7"/>
          <p:cNvGrpSpPr/>
          <p:nvPr/>
        </p:nvGrpSpPr>
        <p:grpSpPr>
          <a:xfrm>
            <a:off x="2895600" y="3149108"/>
            <a:ext cx="11587120" cy="1329595"/>
            <a:chOff x="-2858493" y="1358140"/>
            <a:chExt cx="15449493" cy="1772793"/>
          </a:xfrm>
        </p:grpSpPr>
        <p:sp>
          <p:nvSpPr>
            <p:cNvPr id="284" name="Google Shape;284;p7"/>
            <p:cNvSpPr txBox="1"/>
            <p:nvPr/>
          </p:nvSpPr>
          <p:spPr>
            <a:xfrm>
              <a:off x="-2858493" y="1358140"/>
              <a:ext cx="15449493" cy="177279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8000"/>
                <a:buFont typeface="Arial"/>
                <a:buNone/>
              </a:pPr>
              <a:r>
                <a:rPr lang="en-US" sz="3600" u="none" strike="noStrike" cap="none" dirty="0">
                  <a:latin typeface="Arial" panose="020B0604020202020204" pitchFamily="34" charset="0"/>
                  <a:ea typeface="Arial"/>
                  <a:cs typeface="Arial"/>
                  <a:sym typeface="Arial"/>
                </a:rPr>
                <a:t>use SET command to list all variables</a:t>
              </a:r>
              <a:r>
                <a:rPr lang="en-US" sz="3600" dirty="0">
                  <a:latin typeface="Arial" panose="020B0604020202020204" pitchFamily="34" charset="0"/>
                </a:rPr>
                <a:t> in your session (and functions you can ignore for now)</a:t>
              </a:r>
              <a:endParaRPr sz="3600" b="0" i="0" u="none" strike="noStrike" cap="none" dirty="0">
                <a:solidFill>
                  <a:srgbClr val="000000"/>
                </a:solidFill>
                <a:latin typeface="Arial"/>
                <a:ea typeface="Arial"/>
                <a:cs typeface="Arial"/>
                <a:sym typeface="Arial"/>
              </a:endParaRPr>
            </a:p>
          </p:txBody>
        </p:sp>
        <p:sp>
          <p:nvSpPr>
            <p:cNvPr id="285" name="Google Shape;285;p7"/>
            <p:cNvSpPr txBox="1"/>
            <p:nvPr/>
          </p:nvSpPr>
          <p:spPr>
            <a:xfrm>
              <a:off x="0" y="1853476"/>
              <a:ext cx="12591000" cy="402161"/>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Clr>
                  <a:srgbClr val="000000"/>
                </a:buClr>
                <a:buSzPts val="2599"/>
                <a:buFont typeface="Arial"/>
                <a:buNone/>
              </a:pPr>
              <a:endParaRPr sz="1400" b="0" i="0" u="none" strike="noStrike" cap="none">
                <a:solidFill>
                  <a:srgbClr val="000000"/>
                </a:solidFill>
                <a:latin typeface="Arial"/>
                <a:ea typeface="Arial"/>
                <a:cs typeface="Arial"/>
                <a:sym typeface="Arial"/>
              </a:endParaRPr>
            </a:p>
          </p:txBody>
        </p:sp>
      </p:grpSp>
      <p:pic>
        <p:nvPicPr>
          <p:cNvPr id="286" name="Google Shape;286;p7"/>
          <p:cNvPicPr preferRelativeResize="0"/>
          <p:nvPr/>
        </p:nvPicPr>
        <p:blipFill rotWithShape="1">
          <a:blip r:embed="rId3">
            <a:alphaModFix/>
          </a:blip>
          <a:srcRect/>
          <a:stretch/>
        </p:blipFill>
        <p:spPr>
          <a:xfrm>
            <a:off x="16408400" y="6907450"/>
            <a:ext cx="1879600" cy="3378200"/>
          </a:xfrm>
          <a:prstGeom prst="rect">
            <a:avLst/>
          </a:prstGeom>
          <a:noFill/>
          <a:ln>
            <a:noFill/>
          </a:ln>
        </p:spPr>
      </p:pic>
      <p:sp>
        <p:nvSpPr>
          <p:cNvPr id="287" name="Google Shape;287;p7"/>
          <p:cNvSpPr txBox="1">
            <a:spLocks noGrp="1"/>
          </p:cNvSpPr>
          <p:nvPr>
            <p:ph type="ftr" idx="11"/>
          </p:nvPr>
        </p:nvSpPr>
        <p:spPr>
          <a:xfrm>
            <a:off x="0" y="9920525"/>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88" name="Google Shape;288;p7"/>
          <p:cNvSpPr txBox="1">
            <a:spLocks noGrp="1"/>
          </p:cNvSpPr>
          <p:nvPr>
            <p:ph type="sldNum" idx="12"/>
          </p:nvPr>
        </p:nvSpPr>
        <p:spPr>
          <a:xfrm>
            <a:off x="14123233" y="9920524"/>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9E8"/>
        </a:solidFill>
        <a:effectLst/>
      </p:bgPr>
    </p:bg>
    <p:spTree>
      <p:nvGrpSpPr>
        <p:cNvPr id="1" name="Shape 206"/>
        <p:cNvGrpSpPr/>
        <p:nvPr/>
      </p:nvGrpSpPr>
      <p:grpSpPr>
        <a:xfrm>
          <a:off x="0" y="0"/>
          <a:ext cx="0" cy="0"/>
          <a:chOff x="0" y="0"/>
          <a:chExt cx="0" cy="0"/>
        </a:xfrm>
      </p:grpSpPr>
      <p:sp>
        <p:nvSpPr>
          <p:cNvPr id="207" name="Google Shape;207;p24"/>
          <p:cNvSpPr/>
          <p:nvPr/>
        </p:nvSpPr>
        <p:spPr>
          <a:xfrm>
            <a:off x="0" y="1205"/>
            <a:ext cx="13177080" cy="10285795"/>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4"/>
          <p:cNvSpPr txBox="1"/>
          <p:nvPr/>
        </p:nvSpPr>
        <p:spPr>
          <a:xfrm>
            <a:off x="1028700" y="1028700"/>
            <a:ext cx="11038382" cy="2954399"/>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999" b="1" i="0" u="none" strike="noStrike" cap="none" dirty="0">
                <a:solidFill>
                  <a:srgbClr val="17161C"/>
                </a:solidFill>
                <a:latin typeface="Montserrat"/>
                <a:ea typeface="Montserrat"/>
                <a:cs typeface="Montserrat"/>
                <a:sym typeface="Montserrat"/>
              </a:rPr>
              <a:t>Configuring Bash with Shell Variables</a:t>
            </a:r>
            <a:endParaRPr sz="1400" b="0" i="0" u="none" strike="noStrike" cap="none" dirty="0">
              <a:solidFill>
                <a:srgbClr val="000000"/>
              </a:solidFill>
              <a:latin typeface="Arial"/>
              <a:ea typeface="Arial"/>
              <a:cs typeface="Arial"/>
              <a:sym typeface="Arial"/>
            </a:endParaRPr>
          </a:p>
        </p:txBody>
      </p:sp>
      <p:pic>
        <p:nvPicPr>
          <p:cNvPr id="209" name="Google Shape;209;p24"/>
          <p:cNvPicPr preferRelativeResize="0"/>
          <p:nvPr/>
        </p:nvPicPr>
        <p:blipFill rotWithShape="1">
          <a:blip r:embed="rId3">
            <a:alphaModFix/>
          </a:blip>
          <a:srcRect/>
          <a:stretch/>
        </p:blipFill>
        <p:spPr>
          <a:xfrm>
            <a:off x="17002191" y="1053239"/>
            <a:ext cx="257109" cy="376665"/>
          </a:xfrm>
          <a:prstGeom prst="rect">
            <a:avLst/>
          </a:prstGeom>
          <a:noFill/>
          <a:ln>
            <a:noFill/>
          </a:ln>
        </p:spPr>
      </p:pic>
      <p:pic>
        <p:nvPicPr>
          <p:cNvPr id="210" name="Google Shape;210;p24"/>
          <p:cNvPicPr preferRelativeResize="0"/>
          <p:nvPr/>
        </p:nvPicPr>
        <p:blipFill rotWithShape="1">
          <a:blip r:embed="rId4">
            <a:alphaModFix/>
          </a:blip>
          <a:srcRect/>
          <a:stretch/>
        </p:blipFill>
        <p:spPr>
          <a:xfrm flipH="1">
            <a:off x="16395449" y="6907444"/>
            <a:ext cx="1892551" cy="3379556"/>
          </a:xfrm>
          <a:prstGeom prst="rect">
            <a:avLst/>
          </a:prstGeom>
          <a:noFill/>
          <a:ln>
            <a:noFill/>
          </a:ln>
        </p:spPr>
      </p:pic>
      <p:pic>
        <p:nvPicPr>
          <p:cNvPr id="211" name="Google Shape;211;p24"/>
          <p:cNvPicPr preferRelativeResize="0"/>
          <p:nvPr/>
        </p:nvPicPr>
        <p:blipFill rotWithShape="1">
          <a:blip r:embed="rId5">
            <a:alphaModFix/>
          </a:blip>
          <a:srcRect/>
          <a:stretch/>
        </p:blipFill>
        <p:spPr>
          <a:xfrm>
            <a:off x="14163361" y="6379077"/>
            <a:ext cx="3095939" cy="2879223"/>
          </a:xfrm>
          <a:prstGeom prst="rect">
            <a:avLst/>
          </a:prstGeom>
          <a:noFill/>
          <a:ln>
            <a:noFill/>
          </a:ln>
        </p:spPr>
      </p:pic>
      <p:pic>
        <p:nvPicPr>
          <p:cNvPr id="212" name="Google Shape;212;p24"/>
          <p:cNvPicPr preferRelativeResize="0"/>
          <p:nvPr/>
        </p:nvPicPr>
        <p:blipFill rotWithShape="1">
          <a:blip r:embed="rId5">
            <a:alphaModFix/>
          </a:blip>
          <a:srcRect/>
          <a:stretch/>
        </p:blipFill>
        <p:spPr>
          <a:xfrm>
            <a:off x="14163361" y="3039410"/>
            <a:ext cx="3095939" cy="2879223"/>
          </a:xfrm>
          <a:prstGeom prst="rect">
            <a:avLst/>
          </a:prstGeom>
          <a:noFill/>
          <a:ln>
            <a:noFill/>
          </a:ln>
        </p:spPr>
      </p:pic>
      <p:sp>
        <p:nvSpPr>
          <p:cNvPr id="213" name="Google Shape;213;p24"/>
          <p:cNvSpPr/>
          <p:nvPr/>
        </p:nvSpPr>
        <p:spPr>
          <a:xfrm>
            <a:off x="16101185" y="272027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4"/>
          <p:cNvSpPr txBox="1">
            <a:spLocks noGrp="1"/>
          </p:cNvSpPr>
          <p:nvPr>
            <p:ph type="ftr" idx="11"/>
          </p:nvPr>
        </p:nvSpPr>
        <p:spPr>
          <a:xfrm>
            <a:off x="128575" y="992067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31" name="Google Shape;231;p24"/>
          <p:cNvSpPr txBox="1">
            <a:spLocks noGrp="1"/>
          </p:cNvSpPr>
          <p:nvPr>
            <p:ph type="sldNum" idx="12"/>
          </p:nvPr>
        </p:nvSpPr>
        <p:spPr>
          <a:xfrm>
            <a:off x="11000282" y="9920669"/>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2" name="TextBox 1">
            <a:extLst>
              <a:ext uri="{FF2B5EF4-FFF2-40B4-BE49-F238E27FC236}">
                <a16:creationId xmlns:a16="http://schemas.microsoft.com/office/drawing/2014/main" id="{22652B14-CDF4-4586-BD76-1946199FC1B4}"/>
              </a:ext>
            </a:extLst>
          </p:cNvPr>
          <p:cNvSpPr txBox="1"/>
          <p:nvPr/>
        </p:nvSpPr>
        <p:spPr>
          <a:xfrm>
            <a:off x="1028700" y="4781862"/>
            <a:ext cx="10408795" cy="2554545"/>
          </a:xfrm>
          <a:prstGeom prst="rect">
            <a:avLst/>
          </a:prstGeom>
          <a:noFill/>
        </p:spPr>
        <p:txBody>
          <a:bodyPr wrap="square" rtlCol="0">
            <a:spAutoFit/>
          </a:bodyPr>
          <a:lstStyle/>
          <a:p>
            <a:r>
              <a:rPr lang="en-US" sz="3200" dirty="0"/>
              <a:t>Some shell variables are set when Bash starts but can be modified to adjust the shell's behavior</a:t>
            </a:r>
          </a:p>
          <a:p>
            <a:endParaRPr lang="en-US" sz="3200" dirty="0"/>
          </a:p>
          <a:p>
            <a:r>
              <a:rPr lang="en-US" sz="3200" dirty="0"/>
              <a:t>History command</a:t>
            </a:r>
          </a:p>
          <a:p>
            <a:r>
              <a:rPr lang="en-US" sz="3200" dirty="0"/>
              <a:t>HISTFILE and HISTFILESIZE variables,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9E8"/>
        </a:solidFill>
        <a:effectLst/>
      </p:bgPr>
    </p:bg>
    <p:spTree>
      <p:nvGrpSpPr>
        <p:cNvPr id="1" name="Shape 206"/>
        <p:cNvGrpSpPr/>
        <p:nvPr/>
      </p:nvGrpSpPr>
      <p:grpSpPr>
        <a:xfrm>
          <a:off x="0" y="0"/>
          <a:ext cx="0" cy="0"/>
          <a:chOff x="0" y="0"/>
          <a:chExt cx="0" cy="0"/>
        </a:xfrm>
      </p:grpSpPr>
      <p:sp>
        <p:nvSpPr>
          <p:cNvPr id="207" name="Google Shape;207;p24"/>
          <p:cNvSpPr/>
          <p:nvPr/>
        </p:nvSpPr>
        <p:spPr>
          <a:xfrm>
            <a:off x="0" y="1205"/>
            <a:ext cx="13177080" cy="10285795"/>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4"/>
          <p:cNvSpPr txBox="1"/>
          <p:nvPr/>
        </p:nvSpPr>
        <p:spPr>
          <a:xfrm>
            <a:off x="1028700" y="1028700"/>
            <a:ext cx="11038382" cy="2991588"/>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5400" b="1" i="0" u="none" strike="noStrike" cap="none" dirty="0">
                <a:solidFill>
                  <a:srgbClr val="17161C"/>
                </a:solidFill>
                <a:latin typeface="Montserrat"/>
                <a:ea typeface="Montserrat"/>
                <a:cs typeface="Montserrat"/>
                <a:sym typeface="Montserrat"/>
              </a:rPr>
              <a:t>CONFIGURING PROGRAMS WITH ENVIRONMENT</a:t>
            </a:r>
          </a:p>
          <a:p>
            <a:pPr marL="0" marR="0" lvl="0" indent="0" algn="l" rtl="0">
              <a:lnSpc>
                <a:spcPct val="120002"/>
              </a:lnSpc>
              <a:spcBef>
                <a:spcPts val="0"/>
              </a:spcBef>
              <a:spcAft>
                <a:spcPts val="0"/>
              </a:spcAft>
              <a:buClr>
                <a:srgbClr val="000000"/>
              </a:buClr>
              <a:buSzPts val="7999"/>
              <a:buFont typeface="Arial"/>
              <a:buNone/>
            </a:pPr>
            <a:r>
              <a:rPr lang="en-US" sz="5400" b="1" i="0" u="none" strike="noStrike" cap="none" dirty="0">
                <a:solidFill>
                  <a:srgbClr val="17161C"/>
                </a:solidFill>
                <a:latin typeface="Montserrat"/>
                <a:ea typeface="Montserrat"/>
                <a:cs typeface="Montserrat"/>
                <a:sym typeface="Montserrat"/>
              </a:rPr>
              <a:t>VARIABLES</a:t>
            </a:r>
            <a:endParaRPr sz="1000" b="0" i="0" u="none" strike="noStrike" cap="none" dirty="0">
              <a:solidFill>
                <a:srgbClr val="000000"/>
              </a:solidFill>
              <a:latin typeface="Arial"/>
              <a:ea typeface="Arial"/>
              <a:cs typeface="Arial"/>
              <a:sym typeface="Arial"/>
            </a:endParaRPr>
          </a:p>
        </p:txBody>
      </p:sp>
      <p:pic>
        <p:nvPicPr>
          <p:cNvPr id="209" name="Google Shape;209;p24"/>
          <p:cNvPicPr preferRelativeResize="0"/>
          <p:nvPr/>
        </p:nvPicPr>
        <p:blipFill rotWithShape="1">
          <a:blip r:embed="rId3">
            <a:alphaModFix/>
          </a:blip>
          <a:srcRect/>
          <a:stretch/>
        </p:blipFill>
        <p:spPr>
          <a:xfrm>
            <a:off x="17002191" y="1053239"/>
            <a:ext cx="257109" cy="376665"/>
          </a:xfrm>
          <a:prstGeom prst="rect">
            <a:avLst/>
          </a:prstGeom>
          <a:noFill/>
          <a:ln>
            <a:noFill/>
          </a:ln>
        </p:spPr>
      </p:pic>
      <p:pic>
        <p:nvPicPr>
          <p:cNvPr id="210" name="Google Shape;210;p24"/>
          <p:cNvPicPr preferRelativeResize="0"/>
          <p:nvPr/>
        </p:nvPicPr>
        <p:blipFill rotWithShape="1">
          <a:blip r:embed="rId4">
            <a:alphaModFix/>
          </a:blip>
          <a:srcRect/>
          <a:stretch/>
        </p:blipFill>
        <p:spPr>
          <a:xfrm flipH="1">
            <a:off x="16395449" y="6907444"/>
            <a:ext cx="1892551" cy="3379556"/>
          </a:xfrm>
          <a:prstGeom prst="rect">
            <a:avLst/>
          </a:prstGeom>
          <a:noFill/>
          <a:ln>
            <a:noFill/>
          </a:ln>
        </p:spPr>
      </p:pic>
      <p:pic>
        <p:nvPicPr>
          <p:cNvPr id="211" name="Google Shape;211;p24"/>
          <p:cNvPicPr preferRelativeResize="0"/>
          <p:nvPr/>
        </p:nvPicPr>
        <p:blipFill rotWithShape="1">
          <a:blip r:embed="rId5">
            <a:alphaModFix/>
          </a:blip>
          <a:srcRect/>
          <a:stretch/>
        </p:blipFill>
        <p:spPr>
          <a:xfrm>
            <a:off x="14163361" y="6379077"/>
            <a:ext cx="3095939" cy="2879223"/>
          </a:xfrm>
          <a:prstGeom prst="rect">
            <a:avLst/>
          </a:prstGeom>
          <a:noFill/>
          <a:ln>
            <a:noFill/>
          </a:ln>
        </p:spPr>
      </p:pic>
      <p:pic>
        <p:nvPicPr>
          <p:cNvPr id="212" name="Google Shape;212;p24"/>
          <p:cNvPicPr preferRelativeResize="0"/>
          <p:nvPr/>
        </p:nvPicPr>
        <p:blipFill rotWithShape="1">
          <a:blip r:embed="rId5">
            <a:alphaModFix/>
          </a:blip>
          <a:srcRect/>
          <a:stretch/>
        </p:blipFill>
        <p:spPr>
          <a:xfrm>
            <a:off x="14163361" y="3039410"/>
            <a:ext cx="3095939" cy="2879223"/>
          </a:xfrm>
          <a:prstGeom prst="rect">
            <a:avLst/>
          </a:prstGeom>
          <a:noFill/>
          <a:ln>
            <a:noFill/>
          </a:ln>
        </p:spPr>
      </p:pic>
      <p:sp>
        <p:nvSpPr>
          <p:cNvPr id="213" name="Google Shape;213;p24"/>
          <p:cNvSpPr/>
          <p:nvPr/>
        </p:nvSpPr>
        <p:spPr>
          <a:xfrm>
            <a:off x="16101185" y="272027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4"/>
          <p:cNvSpPr txBox="1">
            <a:spLocks noGrp="1"/>
          </p:cNvSpPr>
          <p:nvPr>
            <p:ph type="ftr" idx="11"/>
          </p:nvPr>
        </p:nvSpPr>
        <p:spPr>
          <a:xfrm>
            <a:off x="128575" y="992067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31" name="Google Shape;231;p24"/>
          <p:cNvSpPr txBox="1">
            <a:spLocks noGrp="1"/>
          </p:cNvSpPr>
          <p:nvPr>
            <p:ph type="sldNum" idx="12"/>
          </p:nvPr>
        </p:nvSpPr>
        <p:spPr>
          <a:xfrm>
            <a:off x="11000282" y="9920669"/>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2" name="TextBox 1">
            <a:extLst>
              <a:ext uri="{FF2B5EF4-FFF2-40B4-BE49-F238E27FC236}">
                <a16:creationId xmlns:a16="http://schemas.microsoft.com/office/drawing/2014/main" id="{22652B14-CDF4-4586-BD76-1946199FC1B4}"/>
              </a:ext>
            </a:extLst>
          </p:cNvPr>
          <p:cNvSpPr txBox="1"/>
          <p:nvPr/>
        </p:nvSpPr>
        <p:spPr>
          <a:xfrm>
            <a:off x="1028700" y="4781862"/>
            <a:ext cx="10408795" cy="4524315"/>
          </a:xfrm>
          <a:prstGeom prst="rect">
            <a:avLst/>
          </a:prstGeom>
          <a:noFill/>
        </p:spPr>
        <p:txBody>
          <a:bodyPr wrap="square" rtlCol="0">
            <a:spAutoFit/>
          </a:bodyPr>
          <a:lstStyle/>
          <a:p>
            <a:r>
              <a:rPr lang="en-US" sz="3200" dirty="0"/>
              <a:t>Shell variables that are not environment variables can only be used by the shell. Environment</a:t>
            </a:r>
          </a:p>
          <a:p>
            <a:r>
              <a:rPr lang="en-US" sz="3200" dirty="0"/>
              <a:t>variables can be used by the shell and by programs run from that shell.</a:t>
            </a:r>
          </a:p>
          <a:p>
            <a:endParaRPr lang="en-US" sz="3200" dirty="0"/>
          </a:p>
          <a:p>
            <a:r>
              <a:rPr lang="en-US" sz="3200" dirty="0"/>
              <a:t>[</a:t>
            </a:r>
            <a:r>
              <a:rPr lang="en-US" sz="3200" dirty="0" err="1"/>
              <a:t>user@host</a:t>
            </a:r>
            <a:r>
              <a:rPr lang="en-US" sz="3200" dirty="0"/>
              <a:t> ~]$ EDITOR=vim</a:t>
            </a:r>
          </a:p>
          <a:p>
            <a:r>
              <a:rPr lang="en-US" sz="3200" dirty="0"/>
              <a:t>[</a:t>
            </a:r>
            <a:r>
              <a:rPr lang="en-US" sz="3200" dirty="0" err="1"/>
              <a:t>user@host</a:t>
            </a:r>
            <a:r>
              <a:rPr lang="en-US" sz="3200" dirty="0"/>
              <a:t> ~]$ export EDITOR</a:t>
            </a:r>
          </a:p>
          <a:p>
            <a:r>
              <a:rPr lang="en-US" sz="3200" dirty="0"/>
              <a:t>Or</a:t>
            </a:r>
          </a:p>
          <a:p>
            <a:r>
              <a:rPr lang="pt-BR" sz="3200" dirty="0"/>
              <a:t>[user@host ~]$ export EDITOR=vim</a:t>
            </a:r>
            <a:endParaRPr lang="en-US" sz="3200" dirty="0"/>
          </a:p>
        </p:txBody>
      </p:sp>
    </p:spTree>
    <p:extLst>
      <p:ext uri="{BB962C8B-B14F-4D97-AF65-F5344CB8AC3E}">
        <p14:creationId xmlns:p14="http://schemas.microsoft.com/office/powerpoint/2010/main" val="79835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9E8"/>
        </a:solidFill>
        <a:effectLst/>
      </p:bgPr>
    </p:bg>
    <p:spTree>
      <p:nvGrpSpPr>
        <p:cNvPr id="1" name="Shape 206"/>
        <p:cNvGrpSpPr/>
        <p:nvPr/>
      </p:nvGrpSpPr>
      <p:grpSpPr>
        <a:xfrm>
          <a:off x="0" y="0"/>
          <a:ext cx="0" cy="0"/>
          <a:chOff x="0" y="0"/>
          <a:chExt cx="0" cy="0"/>
        </a:xfrm>
      </p:grpSpPr>
      <p:sp>
        <p:nvSpPr>
          <p:cNvPr id="207" name="Google Shape;207;p24"/>
          <p:cNvSpPr/>
          <p:nvPr/>
        </p:nvSpPr>
        <p:spPr>
          <a:xfrm>
            <a:off x="0" y="1205"/>
            <a:ext cx="13177080" cy="10285795"/>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4"/>
          <p:cNvSpPr txBox="1"/>
          <p:nvPr/>
        </p:nvSpPr>
        <p:spPr>
          <a:xfrm>
            <a:off x="1028700" y="1028700"/>
            <a:ext cx="11038382" cy="1994392"/>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5400" b="1" dirty="0">
                <a:solidFill>
                  <a:srgbClr val="17161C"/>
                </a:solidFill>
                <a:latin typeface="Montserrat"/>
                <a:ea typeface="Montserrat"/>
                <a:cs typeface="Montserrat"/>
                <a:sym typeface="Montserrat"/>
              </a:rPr>
              <a:t>Some Important </a:t>
            </a:r>
            <a:r>
              <a:rPr lang="en-US" sz="5400" b="1" i="0" u="none" strike="noStrike" cap="none" dirty="0">
                <a:solidFill>
                  <a:srgbClr val="17161C"/>
                </a:solidFill>
                <a:latin typeface="Montserrat"/>
                <a:ea typeface="Montserrat"/>
                <a:cs typeface="Montserrat"/>
                <a:sym typeface="Montserrat"/>
              </a:rPr>
              <a:t>ENVIRONMENT VARIABLES</a:t>
            </a:r>
            <a:endParaRPr sz="1000" b="0" i="0" u="none" strike="noStrike" cap="none" dirty="0">
              <a:solidFill>
                <a:srgbClr val="000000"/>
              </a:solidFill>
              <a:latin typeface="Arial"/>
              <a:ea typeface="Arial"/>
              <a:cs typeface="Arial"/>
              <a:sym typeface="Arial"/>
            </a:endParaRPr>
          </a:p>
        </p:txBody>
      </p:sp>
      <p:pic>
        <p:nvPicPr>
          <p:cNvPr id="209" name="Google Shape;209;p24"/>
          <p:cNvPicPr preferRelativeResize="0"/>
          <p:nvPr/>
        </p:nvPicPr>
        <p:blipFill rotWithShape="1">
          <a:blip r:embed="rId3">
            <a:alphaModFix/>
          </a:blip>
          <a:srcRect/>
          <a:stretch/>
        </p:blipFill>
        <p:spPr>
          <a:xfrm>
            <a:off x="17002191" y="1053239"/>
            <a:ext cx="257109" cy="376665"/>
          </a:xfrm>
          <a:prstGeom prst="rect">
            <a:avLst/>
          </a:prstGeom>
          <a:noFill/>
          <a:ln>
            <a:noFill/>
          </a:ln>
        </p:spPr>
      </p:pic>
      <p:pic>
        <p:nvPicPr>
          <p:cNvPr id="210" name="Google Shape;210;p24"/>
          <p:cNvPicPr preferRelativeResize="0"/>
          <p:nvPr/>
        </p:nvPicPr>
        <p:blipFill rotWithShape="1">
          <a:blip r:embed="rId4">
            <a:alphaModFix/>
          </a:blip>
          <a:srcRect/>
          <a:stretch/>
        </p:blipFill>
        <p:spPr>
          <a:xfrm flipH="1">
            <a:off x="16395449" y="6907444"/>
            <a:ext cx="1892551" cy="3379556"/>
          </a:xfrm>
          <a:prstGeom prst="rect">
            <a:avLst/>
          </a:prstGeom>
          <a:noFill/>
          <a:ln>
            <a:noFill/>
          </a:ln>
        </p:spPr>
      </p:pic>
      <p:pic>
        <p:nvPicPr>
          <p:cNvPr id="211" name="Google Shape;211;p24"/>
          <p:cNvPicPr preferRelativeResize="0"/>
          <p:nvPr/>
        </p:nvPicPr>
        <p:blipFill rotWithShape="1">
          <a:blip r:embed="rId5">
            <a:alphaModFix/>
          </a:blip>
          <a:srcRect/>
          <a:stretch/>
        </p:blipFill>
        <p:spPr>
          <a:xfrm>
            <a:off x="14163361" y="6379077"/>
            <a:ext cx="3095939" cy="2879223"/>
          </a:xfrm>
          <a:prstGeom prst="rect">
            <a:avLst/>
          </a:prstGeom>
          <a:noFill/>
          <a:ln>
            <a:noFill/>
          </a:ln>
        </p:spPr>
      </p:pic>
      <p:pic>
        <p:nvPicPr>
          <p:cNvPr id="212" name="Google Shape;212;p24"/>
          <p:cNvPicPr preferRelativeResize="0"/>
          <p:nvPr/>
        </p:nvPicPr>
        <p:blipFill rotWithShape="1">
          <a:blip r:embed="rId5">
            <a:alphaModFix/>
          </a:blip>
          <a:srcRect/>
          <a:stretch/>
        </p:blipFill>
        <p:spPr>
          <a:xfrm>
            <a:off x="14163361" y="3039410"/>
            <a:ext cx="3095939" cy="2879223"/>
          </a:xfrm>
          <a:prstGeom prst="rect">
            <a:avLst/>
          </a:prstGeom>
          <a:noFill/>
          <a:ln>
            <a:noFill/>
          </a:ln>
        </p:spPr>
      </p:pic>
      <p:sp>
        <p:nvSpPr>
          <p:cNvPr id="213" name="Google Shape;213;p24"/>
          <p:cNvSpPr/>
          <p:nvPr/>
        </p:nvSpPr>
        <p:spPr>
          <a:xfrm>
            <a:off x="16101185" y="272027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4"/>
          <p:cNvSpPr txBox="1">
            <a:spLocks noGrp="1"/>
          </p:cNvSpPr>
          <p:nvPr>
            <p:ph type="ftr" idx="11"/>
          </p:nvPr>
        </p:nvSpPr>
        <p:spPr>
          <a:xfrm>
            <a:off x="128575" y="992067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31" name="Google Shape;231;p24"/>
          <p:cNvSpPr txBox="1">
            <a:spLocks noGrp="1"/>
          </p:cNvSpPr>
          <p:nvPr>
            <p:ph type="sldNum" idx="12"/>
          </p:nvPr>
        </p:nvSpPr>
        <p:spPr>
          <a:xfrm>
            <a:off x="11000282" y="9920669"/>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2" name="TextBox 1">
            <a:extLst>
              <a:ext uri="{FF2B5EF4-FFF2-40B4-BE49-F238E27FC236}">
                <a16:creationId xmlns:a16="http://schemas.microsoft.com/office/drawing/2014/main" id="{22652B14-CDF4-4586-BD76-1946199FC1B4}"/>
              </a:ext>
            </a:extLst>
          </p:cNvPr>
          <p:cNvSpPr txBox="1"/>
          <p:nvPr/>
        </p:nvSpPr>
        <p:spPr>
          <a:xfrm>
            <a:off x="1028700" y="4781862"/>
            <a:ext cx="10408795" cy="2062103"/>
          </a:xfrm>
          <a:prstGeom prst="rect">
            <a:avLst/>
          </a:prstGeom>
          <a:noFill/>
        </p:spPr>
        <p:txBody>
          <a:bodyPr wrap="square" rtlCol="0">
            <a:spAutoFit/>
          </a:bodyPr>
          <a:lstStyle/>
          <a:p>
            <a:r>
              <a:rPr lang="en-US" sz="3200" dirty="0"/>
              <a:t>[</a:t>
            </a:r>
            <a:r>
              <a:rPr lang="en-US" sz="3200" dirty="0" err="1"/>
              <a:t>user@host</a:t>
            </a:r>
            <a:r>
              <a:rPr lang="en-US" sz="3200" dirty="0"/>
              <a:t> ~]$ echo $PATH</a:t>
            </a:r>
          </a:p>
          <a:p>
            <a:r>
              <a:rPr lang="en-US" sz="3200" dirty="0"/>
              <a:t>[</a:t>
            </a:r>
            <a:r>
              <a:rPr lang="en-US" sz="3200" dirty="0" err="1"/>
              <a:t>user@host</a:t>
            </a:r>
            <a:r>
              <a:rPr lang="en-US" sz="3200" dirty="0"/>
              <a:t> ~]$ echo $LANG</a:t>
            </a:r>
          </a:p>
          <a:p>
            <a:r>
              <a:rPr lang="en-US" sz="3200" dirty="0"/>
              <a:t>[</a:t>
            </a:r>
            <a:r>
              <a:rPr lang="en-US" sz="3200" dirty="0" err="1"/>
              <a:t>user@host</a:t>
            </a:r>
            <a:r>
              <a:rPr lang="en-US" sz="3200" dirty="0"/>
              <a:t> ~]$ export PATH=${PATH}:/home/user/</a:t>
            </a:r>
            <a:r>
              <a:rPr lang="en-US" sz="3200" dirty="0" err="1"/>
              <a:t>sbin</a:t>
            </a:r>
            <a:endParaRPr lang="en-US" sz="3200" dirty="0"/>
          </a:p>
          <a:p>
            <a:r>
              <a:rPr lang="pt-BR" sz="3200" dirty="0"/>
              <a:t>[user@host ~]$ export EDITOR=nano</a:t>
            </a:r>
            <a:endParaRPr lang="en-US" sz="3200" dirty="0"/>
          </a:p>
        </p:txBody>
      </p:sp>
    </p:spTree>
    <p:extLst>
      <p:ext uri="{BB962C8B-B14F-4D97-AF65-F5344CB8AC3E}">
        <p14:creationId xmlns:p14="http://schemas.microsoft.com/office/powerpoint/2010/main" val="48698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19E8"/>
        </a:solidFill>
        <a:effectLst/>
      </p:bgPr>
    </p:bg>
    <p:spTree>
      <p:nvGrpSpPr>
        <p:cNvPr id="1" name="Shape 206"/>
        <p:cNvGrpSpPr/>
        <p:nvPr/>
      </p:nvGrpSpPr>
      <p:grpSpPr>
        <a:xfrm>
          <a:off x="0" y="0"/>
          <a:ext cx="0" cy="0"/>
          <a:chOff x="0" y="0"/>
          <a:chExt cx="0" cy="0"/>
        </a:xfrm>
      </p:grpSpPr>
      <p:sp>
        <p:nvSpPr>
          <p:cNvPr id="207" name="Google Shape;207;p24"/>
          <p:cNvSpPr/>
          <p:nvPr/>
        </p:nvSpPr>
        <p:spPr>
          <a:xfrm>
            <a:off x="0" y="1205"/>
            <a:ext cx="13177080" cy="10285795"/>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4"/>
          <p:cNvSpPr txBox="1"/>
          <p:nvPr/>
        </p:nvSpPr>
        <p:spPr>
          <a:xfrm>
            <a:off x="1028700" y="1028700"/>
            <a:ext cx="11038382" cy="1994392"/>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5400" b="1" dirty="0">
                <a:solidFill>
                  <a:srgbClr val="17161C"/>
                </a:solidFill>
                <a:latin typeface="Montserrat"/>
                <a:ea typeface="Montserrat"/>
                <a:cs typeface="Montserrat"/>
                <a:sym typeface="Montserrat"/>
              </a:rPr>
              <a:t>list all the environment variables</a:t>
            </a:r>
            <a:endParaRPr sz="1000" b="0" i="0" u="none" strike="noStrike" cap="none" dirty="0">
              <a:solidFill>
                <a:srgbClr val="000000"/>
              </a:solidFill>
              <a:latin typeface="Arial"/>
              <a:ea typeface="Arial"/>
              <a:cs typeface="Arial"/>
              <a:sym typeface="Arial"/>
            </a:endParaRPr>
          </a:p>
        </p:txBody>
      </p:sp>
      <p:pic>
        <p:nvPicPr>
          <p:cNvPr id="209" name="Google Shape;209;p24"/>
          <p:cNvPicPr preferRelativeResize="0"/>
          <p:nvPr/>
        </p:nvPicPr>
        <p:blipFill rotWithShape="1">
          <a:blip r:embed="rId3">
            <a:alphaModFix/>
          </a:blip>
          <a:srcRect/>
          <a:stretch/>
        </p:blipFill>
        <p:spPr>
          <a:xfrm>
            <a:off x="17002191" y="1053239"/>
            <a:ext cx="257109" cy="376665"/>
          </a:xfrm>
          <a:prstGeom prst="rect">
            <a:avLst/>
          </a:prstGeom>
          <a:noFill/>
          <a:ln>
            <a:noFill/>
          </a:ln>
        </p:spPr>
      </p:pic>
      <p:pic>
        <p:nvPicPr>
          <p:cNvPr id="210" name="Google Shape;210;p24"/>
          <p:cNvPicPr preferRelativeResize="0"/>
          <p:nvPr/>
        </p:nvPicPr>
        <p:blipFill rotWithShape="1">
          <a:blip r:embed="rId4">
            <a:alphaModFix/>
          </a:blip>
          <a:srcRect/>
          <a:stretch/>
        </p:blipFill>
        <p:spPr>
          <a:xfrm flipH="1">
            <a:off x="16395449" y="6907444"/>
            <a:ext cx="1892551" cy="3379556"/>
          </a:xfrm>
          <a:prstGeom prst="rect">
            <a:avLst/>
          </a:prstGeom>
          <a:noFill/>
          <a:ln>
            <a:noFill/>
          </a:ln>
        </p:spPr>
      </p:pic>
      <p:pic>
        <p:nvPicPr>
          <p:cNvPr id="211" name="Google Shape;211;p24"/>
          <p:cNvPicPr preferRelativeResize="0"/>
          <p:nvPr/>
        </p:nvPicPr>
        <p:blipFill rotWithShape="1">
          <a:blip r:embed="rId5">
            <a:alphaModFix/>
          </a:blip>
          <a:srcRect/>
          <a:stretch/>
        </p:blipFill>
        <p:spPr>
          <a:xfrm>
            <a:off x="14163361" y="6379077"/>
            <a:ext cx="3095939" cy="2879223"/>
          </a:xfrm>
          <a:prstGeom prst="rect">
            <a:avLst/>
          </a:prstGeom>
          <a:noFill/>
          <a:ln>
            <a:noFill/>
          </a:ln>
        </p:spPr>
      </p:pic>
      <p:pic>
        <p:nvPicPr>
          <p:cNvPr id="212" name="Google Shape;212;p24"/>
          <p:cNvPicPr preferRelativeResize="0"/>
          <p:nvPr/>
        </p:nvPicPr>
        <p:blipFill rotWithShape="1">
          <a:blip r:embed="rId5">
            <a:alphaModFix/>
          </a:blip>
          <a:srcRect/>
          <a:stretch/>
        </p:blipFill>
        <p:spPr>
          <a:xfrm>
            <a:off x="14163361" y="3039410"/>
            <a:ext cx="3095939" cy="2879223"/>
          </a:xfrm>
          <a:prstGeom prst="rect">
            <a:avLst/>
          </a:prstGeom>
          <a:noFill/>
          <a:ln>
            <a:noFill/>
          </a:ln>
        </p:spPr>
      </p:pic>
      <p:sp>
        <p:nvSpPr>
          <p:cNvPr id="213" name="Google Shape;213;p24"/>
          <p:cNvSpPr/>
          <p:nvPr/>
        </p:nvSpPr>
        <p:spPr>
          <a:xfrm>
            <a:off x="16101185" y="272027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4"/>
          <p:cNvSpPr txBox="1">
            <a:spLocks noGrp="1"/>
          </p:cNvSpPr>
          <p:nvPr>
            <p:ph type="ftr" idx="11"/>
          </p:nvPr>
        </p:nvSpPr>
        <p:spPr>
          <a:xfrm>
            <a:off x="128575" y="992067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31" name="Google Shape;231;p24"/>
          <p:cNvSpPr txBox="1">
            <a:spLocks noGrp="1"/>
          </p:cNvSpPr>
          <p:nvPr>
            <p:ph type="sldNum" idx="12"/>
          </p:nvPr>
        </p:nvSpPr>
        <p:spPr>
          <a:xfrm>
            <a:off x="11000282" y="9920669"/>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 name="TextBox 1">
            <a:extLst>
              <a:ext uri="{FF2B5EF4-FFF2-40B4-BE49-F238E27FC236}">
                <a16:creationId xmlns:a16="http://schemas.microsoft.com/office/drawing/2014/main" id="{22652B14-CDF4-4586-BD76-1946199FC1B4}"/>
              </a:ext>
            </a:extLst>
          </p:cNvPr>
          <p:cNvSpPr txBox="1"/>
          <p:nvPr/>
        </p:nvSpPr>
        <p:spPr>
          <a:xfrm>
            <a:off x="1028700" y="4781862"/>
            <a:ext cx="10408795" cy="584775"/>
          </a:xfrm>
          <a:prstGeom prst="rect">
            <a:avLst/>
          </a:prstGeom>
          <a:noFill/>
        </p:spPr>
        <p:txBody>
          <a:bodyPr wrap="square" rtlCol="0">
            <a:spAutoFit/>
          </a:bodyPr>
          <a:lstStyle/>
          <a:p>
            <a:r>
              <a:rPr lang="en-US" sz="3200" dirty="0"/>
              <a:t>[</a:t>
            </a:r>
            <a:r>
              <a:rPr lang="en-US" sz="3200" dirty="0" err="1"/>
              <a:t>user@host</a:t>
            </a:r>
            <a:r>
              <a:rPr lang="en-US" sz="3200" dirty="0"/>
              <a:t> ~]$ env</a:t>
            </a:r>
          </a:p>
        </p:txBody>
      </p:sp>
    </p:spTree>
    <p:extLst>
      <p:ext uri="{BB962C8B-B14F-4D97-AF65-F5344CB8AC3E}">
        <p14:creationId xmlns:p14="http://schemas.microsoft.com/office/powerpoint/2010/main" val="235834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9E8"/>
        </a:solidFill>
        <a:effectLst/>
      </p:bgPr>
    </p:bg>
    <p:spTree>
      <p:nvGrpSpPr>
        <p:cNvPr id="1" name="Shape 206"/>
        <p:cNvGrpSpPr/>
        <p:nvPr/>
      </p:nvGrpSpPr>
      <p:grpSpPr>
        <a:xfrm>
          <a:off x="0" y="0"/>
          <a:ext cx="0" cy="0"/>
          <a:chOff x="0" y="0"/>
          <a:chExt cx="0" cy="0"/>
        </a:xfrm>
      </p:grpSpPr>
      <p:sp>
        <p:nvSpPr>
          <p:cNvPr id="207" name="Google Shape;207;p24"/>
          <p:cNvSpPr/>
          <p:nvPr/>
        </p:nvSpPr>
        <p:spPr>
          <a:xfrm>
            <a:off x="0" y="1205"/>
            <a:ext cx="13177080" cy="10285795"/>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4"/>
          <p:cNvSpPr txBox="1"/>
          <p:nvPr/>
        </p:nvSpPr>
        <p:spPr>
          <a:xfrm>
            <a:off x="1028700" y="1028700"/>
            <a:ext cx="11038382" cy="1994392"/>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5400" b="1" dirty="0">
                <a:solidFill>
                  <a:srgbClr val="17161C"/>
                </a:solidFill>
                <a:latin typeface="Montserrat"/>
                <a:ea typeface="Montserrat"/>
                <a:cs typeface="Montserrat"/>
                <a:sym typeface="Montserrat"/>
              </a:rPr>
              <a:t>SETTING VARIABLES AUTOMATICALLY</a:t>
            </a:r>
            <a:endParaRPr sz="1000" b="0" i="0" u="none" strike="noStrike" cap="none" dirty="0">
              <a:solidFill>
                <a:srgbClr val="000000"/>
              </a:solidFill>
              <a:latin typeface="Arial"/>
              <a:ea typeface="Arial"/>
              <a:cs typeface="Arial"/>
              <a:sym typeface="Arial"/>
            </a:endParaRPr>
          </a:p>
        </p:txBody>
      </p:sp>
      <p:pic>
        <p:nvPicPr>
          <p:cNvPr id="209" name="Google Shape;209;p24"/>
          <p:cNvPicPr preferRelativeResize="0"/>
          <p:nvPr/>
        </p:nvPicPr>
        <p:blipFill rotWithShape="1">
          <a:blip r:embed="rId3">
            <a:alphaModFix/>
          </a:blip>
          <a:srcRect/>
          <a:stretch/>
        </p:blipFill>
        <p:spPr>
          <a:xfrm>
            <a:off x="17002191" y="1053239"/>
            <a:ext cx="257109" cy="376665"/>
          </a:xfrm>
          <a:prstGeom prst="rect">
            <a:avLst/>
          </a:prstGeom>
          <a:noFill/>
          <a:ln>
            <a:noFill/>
          </a:ln>
        </p:spPr>
      </p:pic>
      <p:pic>
        <p:nvPicPr>
          <p:cNvPr id="210" name="Google Shape;210;p24"/>
          <p:cNvPicPr preferRelativeResize="0"/>
          <p:nvPr/>
        </p:nvPicPr>
        <p:blipFill rotWithShape="1">
          <a:blip r:embed="rId4">
            <a:alphaModFix/>
          </a:blip>
          <a:srcRect/>
          <a:stretch/>
        </p:blipFill>
        <p:spPr>
          <a:xfrm flipH="1">
            <a:off x="16395449" y="6907444"/>
            <a:ext cx="1892551" cy="3379556"/>
          </a:xfrm>
          <a:prstGeom prst="rect">
            <a:avLst/>
          </a:prstGeom>
          <a:noFill/>
          <a:ln>
            <a:noFill/>
          </a:ln>
        </p:spPr>
      </p:pic>
      <p:pic>
        <p:nvPicPr>
          <p:cNvPr id="211" name="Google Shape;211;p24"/>
          <p:cNvPicPr preferRelativeResize="0"/>
          <p:nvPr/>
        </p:nvPicPr>
        <p:blipFill rotWithShape="1">
          <a:blip r:embed="rId5">
            <a:alphaModFix/>
          </a:blip>
          <a:srcRect/>
          <a:stretch/>
        </p:blipFill>
        <p:spPr>
          <a:xfrm>
            <a:off x="14163361" y="6379077"/>
            <a:ext cx="3095939" cy="2879223"/>
          </a:xfrm>
          <a:prstGeom prst="rect">
            <a:avLst/>
          </a:prstGeom>
          <a:noFill/>
          <a:ln>
            <a:noFill/>
          </a:ln>
        </p:spPr>
      </p:pic>
      <p:pic>
        <p:nvPicPr>
          <p:cNvPr id="212" name="Google Shape;212;p24"/>
          <p:cNvPicPr preferRelativeResize="0"/>
          <p:nvPr/>
        </p:nvPicPr>
        <p:blipFill rotWithShape="1">
          <a:blip r:embed="rId5">
            <a:alphaModFix/>
          </a:blip>
          <a:srcRect/>
          <a:stretch/>
        </p:blipFill>
        <p:spPr>
          <a:xfrm>
            <a:off x="14163361" y="3039410"/>
            <a:ext cx="3095939" cy="2879223"/>
          </a:xfrm>
          <a:prstGeom prst="rect">
            <a:avLst/>
          </a:prstGeom>
          <a:noFill/>
          <a:ln>
            <a:noFill/>
          </a:ln>
        </p:spPr>
      </p:pic>
      <p:sp>
        <p:nvSpPr>
          <p:cNvPr id="213" name="Google Shape;213;p24"/>
          <p:cNvSpPr/>
          <p:nvPr/>
        </p:nvSpPr>
        <p:spPr>
          <a:xfrm>
            <a:off x="16101185" y="272027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4"/>
          <p:cNvSpPr txBox="1">
            <a:spLocks noGrp="1"/>
          </p:cNvSpPr>
          <p:nvPr>
            <p:ph type="ftr" idx="11"/>
          </p:nvPr>
        </p:nvSpPr>
        <p:spPr>
          <a:xfrm>
            <a:off x="128575" y="992067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31" name="Google Shape;231;p24"/>
          <p:cNvSpPr txBox="1">
            <a:spLocks noGrp="1"/>
          </p:cNvSpPr>
          <p:nvPr>
            <p:ph type="sldNum" idx="12"/>
          </p:nvPr>
        </p:nvSpPr>
        <p:spPr>
          <a:xfrm>
            <a:off x="11000282" y="9920669"/>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 name="TextBox 1">
            <a:extLst>
              <a:ext uri="{FF2B5EF4-FFF2-40B4-BE49-F238E27FC236}">
                <a16:creationId xmlns:a16="http://schemas.microsoft.com/office/drawing/2014/main" id="{22652B14-CDF4-4586-BD76-1946199FC1B4}"/>
              </a:ext>
            </a:extLst>
          </p:cNvPr>
          <p:cNvSpPr txBox="1"/>
          <p:nvPr/>
        </p:nvSpPr>
        <p:spPr>
          <a:xfrm>
            <a:off x="1028700" y="4781862"/>
            <a:ext cx="10408795" cy="2554545"/>
          </a:xfrm>
          <a:prstGeom prst="rect">
            <a:avLst/>
          </a:prstGeom>
          <a:noFill/>
        </p:spPr>
        <p:txBody>
          <a:bodyPr wrap="square" rtlCol="0">
            <a:spAutoFit/>
          </a:bodyPr>
          <a:lstStyle/>
          <a:p>
            <a:r>
              <a:rPr lang="en-US" sz="3200" dirty="0"/>
              <a:t>to make a change to your user account that affects all your interactive shell prompts at startup,</a:t>
            </a:r>
          </a:p>
          <a:p>
            <a:r>
              <a:rPr lang="en-US" sz="3200" dirty="0"/>
              <a:t>edit your ~/.</a:t>
            </a:r>
            <a:r>
              <a:rPr lang="en-US" sz="3200" dirty="0" err="1"/>
              <a:t>bashrc</a:t>
            </a:r>
            <a:r>
              <a:rPr lang="en-US" sz="3200" dirty="0"/>
              <a:t> file.</a:t>
            </a:r>
          </a:p>
          <a:p>
            <a:endParaRPr lang="en-US" sz="3200" dirty="0"/>
          </a:p>
          <a:p>
            <a:endParaRPr lang="en-US" sz="3200" dirty="0"/>
          </a:p>
        </p:txBody>
      </p:sp>
    </p:spTree>
    <p:extLst>
      <p:ext uri="{BB962C8B-B14F-4D97-AF65-F5344CB8AC3E}">
        <p14:creationId xmlns:p14="http://schemas.microsoft.com/office/powerpoint/2010/main" val="73888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9E8"/>
        </a:solidFill>
        <a:effectLst/>
      </p:bgPr>
    </p:bg>
    <p:spTree>
      <p:nvGrpSpPr>
        <p:cNvPr id="1" name="Shape 206"/>
        <p:cNvGrpSpPr/>
        <p:nvPr/>
      </p:nvGrpSpPr>
      <p:grpSpPr>
        <a:xfrm>
          <a:off x="0" y="0"/>
          <a:ext cx="0" cy="0"/>
          <a:chOff x="0" y="0"/>
          <a:chExt cx="0" cy="0"/>
        </a:xfrm>
      </p:grpSpPr>
      <p:sp>
        <p:nvSpPr>
          <p:cNvPr id="207" name="Google Shape;207;p24"/>
          <p:cNvSpPr/>
          <p:nvPr/>
        </p:nvSpPr>
        <p:spPr>
          <a:xfrm>
            <a:off x="0" y="1205"/>
            <a:ext cx="13177080" cy="10285795"/>
          </a:xfrm>
          <a:prstGeom prst="rect">
            <a:avLst/>
          </a:prstGeom>
          <a:solidFill>
            <a:srgbClr val="F7F4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4"/>
          <p:cNvSpPr txBox="1"/>
          <p:nvPr/>
        </p:nvSpPr>
        <p:spPr>
          <a:xfrm>
            <a:off x="1028700" y="1028700"/>
            <a:ext cx="11038382" cy="1994392"/>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5400" b="1" dirty="0">
                <a:solidFill>
                  <a:srgbClr val="17161C"/>
                </a:solidFill>
                <a:latin typeface="Montserrat"/>
                <a:ea typeface="Montserrat"/>
                <a:cs typeface="Montserrat"/>
                <a:sym typeface="Montserrat"/>
              </a:rPr>
              <a:t>UNSETTING AND UNEXPORTING VARIABLES</a:t>
            </a:r>
            <a:endParaRPr sz="1000" b="0" i="0" u="none" strike="noStrike" cap="none" dirty="0">
              <a:solidFill>
                <a:srgbClr val="000000"/>
              </a:solidFill>
              <a:latin typeface="Arial"/>
              <a:ea typeface="Arial"/>
              <a:cs typeface="Arial"/>
              <a:sym typeface="Arial"/>
            </a:endParaRPr>
          </a:p>
        </p:txBody>
      </p:sp>
      <p:pic>
        <p:nvPicPr>
          <p:cNvPr id="209" name="Google Shape;209;p24"/>
          <p:cNvPicPr preferRelativeResize="0"/>
          <p:nvPr/>
        </p:nvPicPr>
        <p:blipFill rotWithShape="1">
          <a:blip r:embed="rId3">
            <a:alphaModFix/>
          </a:blip>
          <a:srcRect/>
          <a:stretch/>
        </p:blipFill>
        <p:spPr>
          <a:xfrm>
            <a:off x="17002191" y="1053239"/>
            <a:ext cx="257109" cy="376665"/>
          </a:xfrm>
          <a:prstGeom prst="rect">
            <a:avLst/>
          </a:prstGeom>
          <a:noFill/>
          <a:ln>
            <a:noFill/>
          </a:ln>
        </p:spPr>
      </p:pic>
      <p:pic>
        <p:nvPicPr>
          <p:cNvPr id="210" name="Google Shape;210;p24"/>
          <p:cNvPicPr preferRelativeResize="0"/>
          <p:nvPr/>
        </p:nvPicPr>
        <p:blipFill rotWithShape="1">
          <a:blip r:embed="rId4">
            <a:alphaModFix/>
          </a:blip>
          <a:srcRect/>
          <a:stretch/>
        </p:blipFill>
        <p:spPr>
          <a:xfrm flipH="1">
            <a:off x="16395449" y="6907444"/>
            <a:ext cx="1892551" cy="3379556"/>
          </a:xfrm>
          <a:prstGeom prst="rect">
            <a:avLst/>
          </a:prstGeom>
          <a:noFill/>
          <a:ln>
            <a:noFill/>
          </a:ln>
        </p:spPr>
      </p:pic>
      <p:pic>
        <p:nvPicPr>
          <p:cNvPr id="211" name="Google Shape;211;p24"/>
          <p:cNvPicPr preferRelativeResize="0"/>
          <p:nvPr/>
        </p:nvPicPr>
        <p:blipFill rotWithShape="1">
          <a:blip r:embed="rId5">
            <a:alphaModFix/>
          </a:blip>
          <a:srcRect/>
          <a:stretch/>
        </p:blipFill>
        <p:spPr>
          <a:xfrm>
            <a:off x="14163361" y="6379077"/>
            <a:ext cx="3095939" cy="2879223"/>
          </a:xfrm>
          <a:prstGeom prst="rect">
            <a:avLst/>
          </a:prstGeom>
          <a:noFill/>
          <a:ln>
            <a:noFill/>
          </a:ln>
        </p:spPr>
      </p:pic>
      <p:pic>
        <p:nvPicPr>
          <p:cNvPr id="212" name="Google Shape;212;p24"/>
          <p:cNvPicPr preferRelativeResize="0"/>
          <p:nvPr/>
        </p:nvPicPr>
        <p:blipFill rotWithShape="1">
          <a:blip r:embed="rId5">
            <a:alphaModFix/>
          </a:blip>
          <a:srcRect/>
          <a:stretch/>
        </p:blipFill>
        <p:spPr>
          <a:xfrm>
            <a:off x="14163361" y="3039410"/>
            <a:ext cx="3095939" cy="2879223"/>
          </a:xfrm>
          <a:prstGeom prst="rect">
            <a:avLst/>
          </a:prstGeom>
          <a:noFill/>
          <a:ln>
            <a:noFill/>
          </a:ln>
        </p:spPr>
      </p:pic>
      <p:sp>
        <p:nvSpPr>
          <p:cNvPr id="213" name="Google Shape;213;p24"/>
          <p:cNvSpPr/>
          <p:nvPr/>
        </p:nvSpPr>
        <p:spPr>
          <a:xfrm>
            <a:off x="16101185" y="272027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4"/>
          <p:cNvSpPr txBox="1">
            <a:spLocks noGrp="1"/>
          </p:cNvSpPr>
          <p:nvPr>
            <p:ph type="ftr" idx="11"/>
          </p:nvPr>
        </p:nvSpPr>
        <p:spPr>
          <a:xfrm>
            <a:off x="128575" y="992067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31" name="Google Shape;231;p24"/>
          <p:cNvSpPr txBox="1">
            <a:spLocks noGrp="1"/>
          </p:cNvSpPr>
          <p:nvPr>
            <p:ph type="sldNum" idx="12"/>
          </p:nvPr>
        </p:nvSpPr>
        <p:spPr>
          <a:xfrm>
            <a:off x="11000282" y="9920669"/>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 name="TextBox 1">
            <a:extLst>
              <a:ext uri="{FF2B5EF4-FFF2-40B4-BE49-F238E27FC236}">
                <a16:creationId xmlns:a16="http://schemas.microsoft.com/office/drawing/2014/main" id="{22652B14-CDF4-4586-BD76-1946199FC1B4}"/>
              </a:ext>
            </a:extLst>
          </p:cNvPr>
          <p:cNvSpPr txBox="1"/>
          <p:nvPr/>
        </p:nvSpPr>
        <p:spPr>
          <a:xfrm>
            <a:off x="1028700" y="4781862"/>
            <a:ext cx="10408795" cy="3539430"/>
          </a:xfrm>
          <a:prstGeom prst="rect">
            <a:avLst/>
          </a:prstGeom>
          <a:noFill/>
        </p:spPr>
        <p:txBody>
          <a:bodyPr wrap="square" rtlCol="0">
            <a:spAutoFit/>
          </a:bodyPr>
          <a:lstStyle/>
          <a:p>
            <a:r>
              <a:rPr lang="en-US" sz="3200" dirty="0"/>
              <a:t>[</a:t>
            </a:r>
            <a:r>
              <a:rPr lang="en-US" sz="3200" dirty="0" err="1"/>
              <a:t>user@host</a:t>
            </a:r>
            <a:r>
              <a:rPr lang="en-US" sz="3200" dirty="0"/>
              <a:t> ~]$ echo $file1</a:t>
            </a:r>
          </a:p>
          <a:p>
            <a:r>
              <a:rPr lang="en-US" sz="3200" dirty="0"/>
              <a:t>/</a:t>
            </a:r>
            <a:r>
              <a:rPr lang="en-US" sz="3200" dirty="0" err="1"/>
              <a:t>tmp</a:t>
            </a:r>
            <a:r>
              <a:rPr lang="en-US" sz="3200" dirty="0"/>
              <a:t>/tmp.z9pXW0HqcC</a:t>
            </a:r>
          </a:p>
          <a:p>
            <a:r>
              <a:rPr lang="en-US" sz="3200" dirty="0"/>
              <a:t>[</a:t>
            </a:r>
            <a:r>
              <a:rPr lang="en-US" sz="3200" dirty="0" err="1"/>
              <a:t>user@host</a:t>
            </a:r>
            <a:r>
              <a:rPr lang="en-US" sz="3200" dirty="0"/>
              <a:t> ~]$ unset file1</a:t>
            </a:r>
          </a:p>
          <a:p>
            <a:r>
              <a:rPr lang="en-US" sz="3200" dirty="0"/>
              <a:t>[</a:t>
            </a:r>
            <a:r>
              <a:rPr lang="en-US" sz="3200" dirty="0" err="1"/>
              <a:t>user@host</a:t>
            </a:r>
            <a:r>
              <a:rPr lang="en-US" sz="3200" dirty="0"/>
              <a:t> ~]$ echo $file1</a:t>
            </a:r>
          </a:p>
          <a:p>
            <a:endParaRPr lang="en-US" sz="3200" dirty="0"/>
          </a:p>
          <a:p>
            <a:r>
              <a:rPr lang="en-US" sz="3200" dirty="0" err="1"/>
              <a:t>Unexport</a:t>
            </a:r>
            <a:r>
              <a:rPr lang="en-US" sz="3200" dirty="0"/>
              <a:t> without unsetting</a:t>
            </a:r>
          </a:p>
          <a:p>
            <a:r>
              <a:rPr lang="pt-BR" sz="3200" dirty="0"/>
              <a:t>[user@host ~]$ export -n PS1</a:t>
            </a:r>
            <a:endParaRPr lang="en-US" sz="3200" dirty="0"/>
          </a:p>
        </p:txBody>
      </p:sp>
    </p:spTree>
    <p:extLst>
      <p:ext uri="{BB962C8B-B14F-4D97-AF65-F5344CB8AC3E}">
        <p14:creationId xmlns:p14="http://schemas.microsoft.com/office/powerpoint/2010/main" val="13712685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368</Words>
  <Application>Microsoft Office PowerPoint</Application>
  <PresentationFormat>Custom</PresentationFormat>
  <Paragraphs>58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Fakhruldeen</dc:creator>
  <cp:lastModifiedBy>Mohamed Fakhruldeen</cp:lastModifiedBy>
  <cp:revision>3</cp:revision>
  <dcterms:modified xsi:type="dcterms:W3CDTF">2022-04-26T05:53:49Z</dcterms:modified>
</cp:coreProperties>
</file>