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5"/>
  </p:notesMasterIdLst>
  <p:sldIdLst>
    <p:sldId id="256" r:id="rId2"/>
    <p:sldId id="258" r:id="rId3"/>
    <p:sldId id="261" r:id="rId4"/>
  </p:sldIdLst>
  <p:sldSz cx="18288000" cy="10287000"/>
  <p:notesSz cx="6858000" cy="9144000"/>
  <p:embeddedFontLst>
    <p:embeddedFont>
      <p:font typeface="Calibri" panose="020F0502020204030204" pitchFamily="34" charset="0"/>
      <p:regular r:id="rId6"/>
      <p:bold r:id="rId7"/>
      <p:italic r:id="rId8"/>
      <p:boldItalic r:id="rId9"/>
    </p:embeddedFont>
    <p:embeddedFont>
      <p:font typeface="Montserrat" panose="00000500000000000000" pitchFamily="2"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4" roundtripDataSignature="AMtx7mguNyfCTLem7bWVLIQkVXQyupQlv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898"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3" Type="http://schemas.openxmlformats.org/officeDocument/2006/relationships/slide" Target="slides/slide2.xml"/><Relationship Id="rId68" Type="http://schemas.openxmlformats.org/officeDocument/2006/relationships/tableStyles" Target="tableStyles.xml"/><Relationship Id="rId7" Type="http://schemas.openxmlformats.org/officeDocument/2006/relationships/font" Target="fonts/font2.fntdata"/><Relationship Id="rId12" Type="http://schemas.openxmlformats.org/officeDocument/2006/relationships/font" Target="fonts/font7.fntdata"/><Relationship Id="rId6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66" Type="http://schemas.openxmlformats.org/officeDocument/2006/relationships/viewProps" Target="viewProps.xml"/><Relationship Id="rId5" Type="http://schemas.openxmlformats.org/officeDocument/2006/relationships/notesMaster" Target="notesMasters/notesMaster1.xml"/><Relationship Id="rId10" Type="http://schemas.openxmlformats.org/officeDocument/2006/relationships/font" Target="fonts/font5.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4.fntdata"/><Relationship Id="rId6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1" name="Google Shape;1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0" name="Google Shape;260;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2"/>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1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22" name="Google Shape;2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8" name="Google Shape;28;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4" name="Google Shape;34;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0" name="Google Shape;40;p1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1" name="Google Shape;4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7" name="Google Shape;47;p1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8" name="Google Shape;48;p1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9" name="Google Shape;49;p1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0" name="Google Shape;50;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2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1"/>
          <p:cNvSpPr>
            <a:spLocks noGrp="1"/>
          </p:cNvSpPr>
          <p:nvPr>
            <p:ph type="pic" idx="2"/>
          </p:nvPr>
        </p:nvSpPr>
        <p:spPr>
          <a:xfrm>
            <a:off x="1792288" y="612775"/>
            <a:ext cx="5486400" cy="4114800"/>
          </a:xfrm>
          <a:prstGeom prst="rect">
            <a:avLst/>
          </a:prstGeom>
          <a:noFill/>
          <a:ln>
            <a:noFill/>
          </a:ln>
        </p:spPr>
      </p:sp>
      <p:sp>
        <p:nvSpPr>
          <p:cNvPr id="68" name="Google Shape;68;p2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4FA"/>
        </a:solidFill>
        <a:effectLst/>
      </p:bgPr>
    </p:bg>
    <p:spTree>
      <p:nvGrpSpPr>
        <p:cNvPr id="1" name="Shape 162"/>
        <p:cNvGrpSpPr/>
        <p:nvPr/>
      </p:nvGrpSpPr>
      <p:grpSpPr>
        <a:xfrm>
          <a:off x="0" y="0"/>
          <a:ext cx="0" cy="0"/>
          <a:chOff x="0" y="0"/>
          <a:chExt cx="0" cy="0"/>
        </a:xfrm>
      </p:grpSpPr>
      <p:sp>
        <p:nvSpPr>
          <p:cNvPr id="163" name="Google Shape;163;p1"/>
          <p:cNvSpPr/>
          <p:nvPr/>
        </p:nvSpPr>
        <p:spPr>
          <a:xfrm>
            <a:off x="0" y="0"/>
            <a:ext cx="12764063" cy="10287000"/>
          </a:xfrm>
          <a:prstGeom prst="rect">
            <a:avLst/>
          </a:prstGeom>
          <a:solidFill>
            <a:srgbClr val="17161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4" name="Google Shape;164;p1"/>
          <p:cNvSpPr txBox="1"/>
          <p:nvPr/>
        </p:nvSpPr>
        <p:spPr>
          <a:xfrm>
            <a:off x="1028700" y="1076325"/>
            <a:ext cx="10283645" cy="4070089"/>
          </a:xfrm>
          <a:prstGeom prst="rect">
            <a:avLst/>
          </a:prstGeom>
          <a:noFill/>
          <a:ln>
            <a:noFill/>
          </a:ln>
        </p:spPr>
        <p:txBody>
          <a:bodyPr spcFirstLastPara="1" wrap="square" lIns="0" tIns="0" rIns="0" bIns="0" anchor="t" anchorCtr="0">
            <a:spAutoFit/>
          </a:bodyPr>
          <a:lstStyle/>
          <a:p>
            <a:pPr marL="0" marR="0" lvl="0" indent="0" algn="l" rtl="0">
              <a:lnSpc>
                <a:spcPct val="115001"/>
              </a:lnSpc>
              <a:spcBef>
                <a:spcPts val="0"/>
              </a:spcBef>
              <a:spcAft>
                <a:spcPts val="0"/>
              </a:spcAft>
              <a:buClr>
                <a:srgbClr val="000000"/>
              </a:buClr>
              <a:buSzPts val="11499"/>
              <a:buFont typeface="Arial"/>
              <a:buNone/>
            </a:pPr>
            <a:r>
              <a:rPr lang="en-US" sz="11499" b="1" i="0" u="none" strike="noStrike" cap="none">
                <a:solidFill>
                  <a:srgbClr val="F7F4FA"/>
                </a:solidFill>
                <a:latin typeface="Montserrat"/>
                <a:ea typeface="Montserrat"/>
                <a:cs typeface="Montserrat"/>
                <a:sym typeface="Montserrat"/>
              </a:rPr>
              <a:t>Linux </a:t>
            </a:r>
            <a:endParaRPr sz="1400" b="0" i="0" u="none" strike="noStrike" cap="none">
              <a:solidFill>
                <a:srgbClr val="000000"/>
              </a:solidFill>
              <a:latin typeface="Arial"/>
              <a:ea typeface="Arial"/>
              <a:cs typeface="Arial"/>
              <a:sym typeface="Arial"/>
            </a:endParaRPr>
          </a:p>
          <a:p>
            <a:pPr marL="0" marR="0" lvl="0" indent="0" algn="l" rtl="0">
              <a:lnSpc>
                <a:spcPct val="115001"/>
              </a:lnSpc>
              <a:spcBef>
                <a:spcPts val="0"/>
              </a:spcBef>
              <a:spcAft>
                <a:spcPts val="0"/>
              </a:spcAft>
              <a:buClr>
                <a:srgbClr val="000000"/>
              </a:buClr>
              <a:buSzPts val="11499"/>
              <a:buFont typeface="Arial"/>
              <a:buNone/>
            </a:pPr>
            <a:r>
              <a:rPr lang="en-US" sz="11499" b="1" i="0" u="none" strike="noStrike" cap="none">
                <a:solidFill>
                  <a:srgbClr val="F7F4FA"/>
                </a:solidFill>
                <a:latin typeface="Montserrat"/>
                <a:ea typeface="Montserrat"/>
                <a:cs typeface="Montserrat"/>
                <a:sym typeface="Montserrat"/>
              </a:rPr>
              <a:t>Admin I</a:t>
            </a:r>
            <a:endParaRPr sz="1400" b="0" i="0" u="none" strike="noStrike" cap="none">
              <a:solidFill>
                <a:srgbClr val="000000"/>
              </a:solidFill>
              <a:latin typeface="Arial"/>
              <a:ea typeface="Arial"/>
              <a:cs typeface="Arial"/>
              <a:sym typeface="Arial"/>
            </a:endParaRPr>
          </a:p>
        </p:txBody>
      </p:sp>
      <p:sp>
        <p:nvSpPr>
          <p:cNvPr id="165" name="Google Shape;165;p1"/>
          <p:cNvSpPr txBox="1"/>
          <p:nvPr/>
        </p:nvSpPr>
        <p:spPr>
          <a:xfrm>
            <a:off x="1028700" y="7671540"/>
            <a:ext cx="9761400" cy="603050"/>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Clr>
                <a:srgbClr val="000000"/>
              </a:buClr>
              <a:buSzPts val="2799"/>
              <a:buFont typeface="Arial"/>
              <a:buNone/>
            </a:pPr>
            <a:r>
              <a:rPr lang="en-US" sz="2799" b="0" i="0" u="none" strike="noStrike" cap="none">
                <a:solidFill>
                  <a:srgbClr val="F7F4FA"/>
                </a:solidFill>
                <a:latin typeface="Montserrat"/>
                <a:ea typeface="Montserrat"/>
                <a:cs typeface="Montserrat"/>
                <a:sym typeface="Montserrat"/>
              </a:rPr>
              <a:t>Presented by: </a:t>
            </a:r>
            <a:r>
              <a:rPr lang="en-US" sz="2799" b="1" i="0" u="none" strike="noStrike" cap="none">
                <a:solidFill>
                  <a:srgbClr val="F7F4FA"/>
                </a:solidFill>
                <a:latin typeface="Montserrat"/>
                <a:ea typeface="Montserrat"/>
                <a:cs typeface="Montserrat"/>
                <a:sym typeface="Montserrat"/>
              </a:rPr>
              <a:t>Mohamed Fakhruldeen</a:t>
            </a:r>
            <a:endParaRPr sz="1400" b="1" i="0" u="none" strike="noStrike" cap="none">
              <a:solidFill>
                <a:srgbClr val="000000"/>
              </a:solidFill>
              <a:latin typeface="Arial"/>
              <a:ea typeface="Arial"/>
              <a:cs typeface="Arial"/>
              <a:sym typeface="Arial"/>
            </a:endParaRPr>
          </a:p>
        </p:txBody>
      </p:sp>
      <p:pic>
        <p:nvPicPr>
          <p:cNvPr id="166" name="Google Shape;166;p1"/>
          <p:cNvPicPr preferRelativeResize="0"/>
          <p:nvPr/>
        </p:nvPicPr>
        <p:blipFill rotWithShape="1">
          <a:blip r:embed="rId3">
            <a:alphaModFix/>
          </a:blip>
          <a:srcRect/>
          <a:stretch/>
        </p:blipFill>
        <p:spPr>
          <a:xfrm>
            <a:off x="17002191" y="1053239"/>
            <a:ext cx="257109" cy="376665"/>
          </a:xfrm>
          <a:prstGeom prst="rect">
            <a:avLst/>
          </a:prstGeom>
          <a:noFill/>
          <a:ln>
            <a:noFill/>
          </a:ln>
        </p:spPr>
      </p:pic>
      <p:pic>
        <p:nvPicPr>
          <p:cNvPr id="167" name="Google Shape;167;p1"/>
          <p:cNvPicPr preferRelativeResize="0"/>
          <p:nvPr/>
        </p:nvPicPr>
        <p:blipFill rotWithShape="1">
          <a:blip r:embed="rId4">
            <a:alphaModFix/>
          </a:blip>
          <a:srcRect/>
          <a:stretch/>
        </p:blipFill>
        <p:spPr>
          <a:xfrm>
            <a:off x="16408400" y="6907450"/>
            <a:ext cx="1879600" cy="3378200"/>
          </a:xfrm>
          <a:prstGeom prst="rect">
            <a:avLst/>
          </a:prstGeom>
          <a:noFill/>
          <a:ln>
            <a:noFill/>
          </a:ln>
        </p:spPr>
      </p:pic>
      <p:pic>
        <p:nvPicPr>
          <p:cNvPr id="168" name="Google Shape;168;p1"/>
          <p:cNvPicPr preferRelativeResize="0"/>
          <p:nvPr/>
        </p:nvPicPr>
        <p:blipFill rotWithShape="1">
          <a:blip r:embed="rId5">
            <a:alphaModFix/>
          </a:blip>
          <a:srcRect/>
          <a:stretch/>
        </p:blipFill>
        <p:spPr>
          <a:xfrm>
            <a:off x="14163361" y="6069729"/>
            <a:ext cx="3095939" cy="2879223"/>
          </a:xfrm>
          <a:prstGeom prst="rect">
            <a:avLst/>
          </a:prstGeom>
          <a:noFill/>
          <a:ln>
            <a:noFill/>
          </a:ln>
        </p:spPr>
      </p:pic>
      <p:pic>
        <p:nvPicPr>
          <p:cNvPr id="169" name="Google Shape;169;p1"/>
          <p:cNvPicPr preferRelativeResize="0"/>
          <p:nvPr/>
        </p:nvPicPr>
        <p:blipFill rotWithShape="1">
          <a:blip r:embed="rId5">
            <a:alphaModFix/>
          </a:blip>
          <a:srcRect/>
          <a:stretch/>
        </p:blipFill>
        <p:spPr>
          <a:xfrm>
            <a:off x="14163361" y="2730061"/>
            <a:ext cx="3095939" cy="2879223"/>
          </a:xfrm>
          <a:prstGeom prst="rect">
            <a:avLst/>
          </a:prstGeom>
          <a:noFill/>
          <a:ln>
            <a:noFill/>
          </a:ln>
        </p:spPr>
      </p:pic>
      <p:sp>
        <p:nvSpPr>
          <p:cNvPr id="170" name="Google Shape;170;p1"/>
          <p:cNvSpPr/>
          <p:nvPr/>
        </p:nvSpPr>
        <p:spPr>
          <a:xfrm>
            <a:off x="13986110" y="2362702"/>
            <a:ext cx="701262" cy="734720"/>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E8BE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
          <p:cNvSpPr txBox="1"/>
          <p:nvPr/>
        </p:nvSpPr>
        <p:spPr>
          <a:xfrm>
            <a:off x="952500" y="6143350"/>
            <a:ext cx="8690400" cy="1528200"/>
          </a:xfrm>
          <a:prstGeom prst="rect">
            <a:avLst/>
          </a:prstGeom>
          <a:noFill/>
          <a:ln>
            <a:noFill/>
          </a:ln>
        </p:spPr>
        <p:txBody>
          <a:bodyPr spcFirstLastPara="1" wrap="square" lIns="91425" tIns="91425" rIns="91425" bIns="91425" anchor="t" anchorCtr="0">
            <a:noAutofit/>
          </a:bodyPr>
          <a:lstStyle/>
          <a:p>
            <a:pPr marL="0" marR="0" lvl="0" indent="0" algn="l" rtl="0">
              <a:lnSpc>
                <a:spcPct val="107997"/>
              </a:lnSpc>
              <a:spcBef>
                <a:spcPts val="0"/>
              </a:spcBef>
              <a:spcAft>
                <a:spcPts val="0"/>
              </a:spcAft>
              <a:buClr>
                <a:srgbClr val="000000"/>
              </a:buClr>
              <a:buSzPts val="7800"/>
              <a:buFont typeface="Arial"/>
              <a:buNone/>
            </a:pPr>
            <a:r>
              <a:rPr lang="en-US" sz="7800" b="1" i="0" u="none" strike="noStrike" cap="none" dirty="0">
                <a:solidFill>
                  <a:srgbClr val="E8BE02"/>
                </a:solidFill>
                <a:latin typeface="Montserrat"/>
                <a:ea typeface="Montserrat"/>
                <a:cs typeface="Montserrat"/>
                <a:sym typeface="Montserrat"/>
              </a:rPr>
              <a:t>Chapter 05</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4FA"/>
        </a:solidFill>
        <a:effectLst/>
      </p:bgPr>
    </p:bg>
    <p:spTree>
      <p:nvGrpSpPr>
        <p:cNvPr id="1" name="Shape 192"/>
        <p:cNvGrpSpPr/>
        <p:nvPr/>
      </p:nvGrpSpPr>
      <p:grpSpPr>
        <a:xfrm>
          <a:off x="0" y="0"/>
          <a:ext cx="0" cy="0"/>
          <a:chOff x="0" y="0"/>
          <a:chExt cx="0" cy="0"/>
        </a:xfrm>
      </p:grpSpPr>
      <p:grpSp>
        <p:nvGrpSpPr>
          <p:cNvPr id="193" name="Google Shape;193;p2"/>
          <p:cNvGrpSpPr/>
          <p:nvPr/>
        </p:nvGrpSpPr>
        <p:grpSpPr>
          <a:xfrm>
            <a:off x="6318244" y="3580165"/>
            <a:ext cx="9552328" cy="2006747"/>
            <a:chOff x="0" y="0"/>
            <a:chExt cx="12736438" cy="2675664"/>
          </a:xfrm>
        </p:grpSpPr>
        <p:sp>
          <p:nvSpPr>
            <p:cNvPr id="194" name="Google Shape;194;p2"/>
            <p:cNvSpPr txBox="1"/>
            <p:nvPr/>
          </p:nvSpPr>
          <p:spPr>
            <a:xfrm>
              <a:off x="0" y="0"/>
              <a:ext cx="12736438" cy="1969600"/>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Clr>
                  <a:srgbClr val="000000"/>
                </a:buClr>
                <a:buSzPts val="7999"/>
                <a:buFont typeface="Arial"/>
                <a:buNone/>
              </a:pPr>
              <a:r>
                <a:rPr lang="en-US" sz="7999" b="1" i="0" u="none" strike="noStrike" cap="none" dirty="0">
                  <a:solidFill>
                    <a:srgbClr val="17161C"/>
                  </a:solidFill>
                  <a:latin typeface="Montserrat"/>
                  <a:ea typeface="Montserrat"/>
                  <a:cs typeface="Montserrat"/>
                  <a:sym typeface="Montserrat"/>
                </a:rPr>
                <a:t>05. Text Files</a:t>
              </a:r>
              <a:endParaRPr sz="1400" b="0" i="0" u="none" strike="noStrike" cap="none" dirty="0">
                <a:solidFill>
                  <a:srgbClr val="000000"/>
                </a:solidFill>
                <a:latin typeface="Arial"/>
                <a:ea typeface="Arial"/>
                <a:cs typeface="Arial"/>
                <a:sym typeface="Arial"/>
              </a:endParaRPr>
            </a:p>
          </p:txBody>
        </p:sp>
        <p:sp>
          <p:nvSpPr>
            <p:cNvPr id="195" name="Google Shape;195;p2"/>
            <p:cNvSpPr txBox="1"/>
            <p:nvPr/>
          </p:nvSpPr>
          <p:spPr>
            <a:xfrm>
              <a:off x="0" y="1929049"/>
              <a:ext cx="12736438" cy="746615"/>
            </a:xfrm>
            <a:prstGeom prst="rect">
              <a:avLst/>
            </a:prstGeom>
            <a:noFill/>
            <a:ln>
              <a:noFill/>
            </a:ln>
          </p:spPr>
          <p:txBody>
            <a:bodyPr spcFirstLastPara="1" wrap="square" lIns="0" tIns="0" rIns="0" bIns="0" anchor="t" anchorCtr="0">
              <a:spAutoFit/>
            </a:bodyPr>
            <a:lstStyle/>
            <a:p>
              <a:pPr marL="0" marR="0" lvl="0" indent="0" algn="l" rtl="0">
                <a:lnSpc>
                  <a:spcPct val="140015"/>
                </a:lnSpc>
                <a:spcBef>
                  <a:spcPts val="0"/>
                </a:spcBef>
                <a:spcAft>
                  <a:spcPts val="0"/>
                </a:spcAft>
                <a:buClr>
                  <a:srgbClr val="000000"/>
                </a:buClr>
                <a:buSzPts val="2599"/>
                <a:buFont typeface="Arial"/>
                <a:buNone/>
              </a:pPr>
              <a:r>
                <a:rPr lang="en-US" sz="2599" b="0" i="0" u="none" strike="noStrike" cap="none" dirty="0">
                  <a:solidFill>
                    <a:srgbClr val="17161C"/>
                  </a:solidFill>
                  <a:latin typeface="Montserrat"/>
                  <a:ea typeface="Montserrat"/>
                  <a:cs typeface="Montserrat"/>
                  <a:sym typeface="Montserrat"/>
                </a:rPr>
                <a:t>CREATING, VIEWING, AND EDITING TEXT FILES</a:t>
              </a:r>
              <a:endParaRPr sz="1400" b="0" i="0" u="none" strike="noStrike" cap="none" dirty="0">
                <a:solidFill>
                  <a:srgbClr val="000000"/>
                </a:solidFill>
                <a:latin typeface="Arial"/>
                <a:ea typeface="Arial"/>
                <a:cs typeface="Arial"/>
                <a:sym typeface="Arial"/>
              </a:endParaRPr>
            </a:p>
          </p:txBody>
        </p:sp>
      </p:grpSp>
      <p:pic>
        <p:nvPicPr>
          <p:cNvPr id="196" name="Google Shape;196;p2"/>
          <p:cNvPicPr preferRelativeResize="0"/>
          <p:nvPr/>
        </p:nvPicPr>
        <p:blipFill rotWithShape="1">
          <a:blip r:embed="rId3">
            <a:alphaModFix/>
          </a:blip>
          <a:srcRect/>
          <a:stretch/>
        </p:blipFill>
        <p:spPr>
          <a:xfrm rot="10800000">
            <a:off x="1028700" y="1378770"/>
            <a:ext cx="3095939" cy="2879223"/>
          </a:xfrm>
          <a:prstGeom prst="rect">
            <a:avLst/>
          </a:prstGeom>
          <a:noFill/>
          <a:ln>
            <a:noFill/>
          </a:ln>
        </p:spPr>
      </p:pic>
      <p:sp>
        <p:nvSpPr>
          <p:cNvPr id="197" name="Google Shape;197;p2"/>
          <p:cNvSpPr/>
          <p:nvPr/>
        </p:nvSpPr>
        <p:spPr>
          <a:xfrm rot="10800000">
            <a:off x="2226039" y="1011410"/>
            <a:ext cx="701262" cy="734720"/>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E9B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8" name="Google Shape;198;p2"/>
          <p:cNvPicPr preferRelativeResize="0"/>
          <p:nvPr/>
        </p:nvPicPr>
        <p:blipFill rotWithShape="1">
          <a:blip r:embed="rId4">
            <a:alphaModFix/>
          </a:blip>
          <a:srcRect/>
          <a:stretch/>
        </p:blipFill>
        <p:spPr>
          <a:xfrm>
            <a:off x="0" y="6907443"/>
            <a:ext cx="1892551" cy="3379556"/>
          </a:xfrm>
          <a:prstGeom prst="rect">
            <a:avLst/>
          </a:prstGeom>
          <a:noFill/>
          <a:ln>
            <a:noFill/>
          </a:ln>
        </p:spPr>
      </p:pic>
      <p:pic>
        <p:nvPicPr>
          <p:cNvPr id="199" name="Google Shape;199;p2"/>
          <p:cNvPicPr preferRelativeResize="0"/>
          <p:nvPr/>
        </p:nvPicPr>
        <p:blipFill rotWithShape="1">
          <a:blip r:embed="rId3">
            <a:alphaModFix/>
          </a:blip>
          <a:srcRect/>
          <a:stretch/>
        </p:blipFill>
        <p:spPr>
          <a:xfrm rot="10800000">
            <a:off x="1028700" y="4774804"/>
            <a:ext cx="3095939" cy="2879223"/>
          </a:xfrm>
          <a:prstGeom prst="rect">
            <a:avLst/>
          </a:prstGeom>
          <a:noFill/>
          <a:ln>
            <a:noFill/>
          </a:ln>
        </p:spPr>
      </p:pic>
      <p:pic>
        <p:nvPicPr>
          <p:cNvPr id="200" name="Google Shape;200;p2"/>
          <p:cNvPicPr preferRelativeResize="0"/>
          <p:nvPr/>
        </p:nvPicPr>
        <p:blipFill rotWithShape="1">
          <a:blip r:embed="rId5">
            <a:alphaModFix/>
          </a:blip>
          <a:srcRect/>
          <a:stretch/>
        </p:blipFill>
        <p:spPr>
          <a:xfrm>
            <a:off x="17002191" y="1053239"/>
            <a:ext cx="257109" cy="376665"/>
          </a:xfrm>
          <a:prstGeom prst="rect">
            <a:avLst/>
          </a:prstGeom>
          <a:noFill/>
          <a:ln>
            <a:noFill/>
          </a:ln>
        </p:spPr>
      </p:pic>
      <p:sp>
        <p:nvSpPr>
          <p:cNvPr id="201" name="Google Shape;201;p2"/>
          <p:cNvSpPr txBox="1">
            <a:spLocks noGrp="1"/>
          </p:cNvSpPr>
          <p:nvPr>
            <p:ph type="ftr" idx="11"/>
          </p:nvPr>
        </p:nvSpPr>
        <p:spPr>
          <a:xfrm>
            <a:off x="2014928" y="9921874"/>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Admin I - Mohamed Fakhruldeen</a:t>
            </a:r>
            <a:endParaRPr/>
          </a:p>
        </p:txBody>
      </p:sp>
      <p:sp>
        <p:nvSpPr>
          <p:cNvPr id="202" name="Google Shape;202;p2"/>
          <p:cNvSpPr txBox="1">
            <a:spLocks noGrp="1"/>
          </p:cNvSpPr>
          <p:nvPr>
            <p:ph type="sldNum" idx="12"/>
          </p:nvPr>
        </p:nvSpPr>
        <p:spPr>
          <a:xfrm>
            <a:off x="16154400" y="9921873"/>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F4FA"/>
        </a:solidFill>
        <a:effectLst/>
      </p:bgPr>
    </p:bg>
    <p:spTree>
      <p:nvGrpSpPr>
        <p:cNvPr id="1" name="Shape 261"/>
        <p:cNvGrpSpPr/>
        <p:nvPr/>
      </p:nvGrpSpPr>
      <p:grpSpPr>
        <a:xfrm>
          <a:off x="0" y="0"/>
          <a:ext cx="0" cy="0"/>
          <a:chOff x="0" y="0"/>
          <a:chExt cx="0" cy="0"/>
        </a:xfrm>
      </p:grpSpPr>
      <p:grpSp>
        <p:nvGrpSpPr>
          <p:cNvPr id="262" name="Google Shape;262;p26"/>
          <p:cNvGrpSpPr/>
          <p:nvPr/>
        </p:nvGrpSpPr>
        <p:grpSpPr>
          <a:xfrm>
            <a:off x="6108381" y="1028700"/>
            <a:ext cx="9552328" cy="2050028"/>
            <a:chOff x="0" y="0"/>
            <a:chExt cx="12736438" cy="2733372"/>
          </a:xfrm>
        </p:grpSpPr>
        <p:sp>
          <p:nvSpPr>
            <p:cNvPr id="263" name="Google Shape;263;p26"/>
            <p:cNvSpPr txBox="1"/>
            <p:nvPr/>
          </p:nvSpPr>
          <p:spPr>
            <a:xfrm>
              <a:off x="0" y="0"/>
              <a:ext cx="12736438" cy="1969599"/>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Clr>
                  <a:srgbClr val="000000"/>
                </a:buClr>
                <a:buSzPts val="7999"/>
                <a:buFont typeface="Arial"/>
                <a:buNone/>
              </a:pPr>
              <a:r>
                <a:rPr lang="en-US" sz="7999" b="1" i="0" u="none" strike="noStrike" cap="none" dirty="0">
                  <a:solidFill>
                    <a:srgbClr val="17161C"/>
                  </a:solidFill>
                  <a:latin typeface="Montserrat"/>
                  <a:ea typeface="Montserrat"/>
                  <a:cs typeface="Montserrat"/>
                  <a:sym typeface="Montserrat"/>
                </a:rPr>
                <a:t>Files</a:t>
              </a:r>
              <a:endParaRPr sz="1400" b="0" i="0" u="none" strike="noStrike" cap="none" dirty="0">
                <a:solidFill>
                  <a:srgbClr val="000000"/>
                </a:solidFill>
                <a:latin typeface="Arial"/>
                <a:ea typeface="Arial"/>
                <a:cs typeface="Arial"/>
                <a:sym typeface="Arial"/>
              </a:endParaRPr>
            </a:p>
          </p:txBody>
        </p:sp>
        <p:sp>
          <p:nvSpPr>
            <p:cNvPr id="264" name="Google Shape;264;p26"/>
            <p:cNvSpPr txBox="1"/>
            <p:nvPr/>
          </p:nvSpPr>
          <p:spPr>
            <a:xfrm>
              <a:off x="0" y="1929049"/>
              <a:ext cx="12736438" cy="804323"/>
            </a:xfrm>
            <a:prstGeom prst="rect">
              <a:avLst/>
            </a:prstGeom>
            <a:noFill/>
            <a:ln>
              <a:noFill/>
            </a:ln>
          </p:spPr>
          <p:txBody>
            <a:bodyPr spcFirstLastPara="1" wrap="square" lIns="0" tIns="0" rIns="0" bIns="0" anchor="t" anchorCtr="0">
              <a:spAutoFit/>
            </a:bodyPr>
            <a:lstStyle/>
            <a:p>
              <a:pPr marL="0" marR="0" lvl="0" indent="0" algn="l" rtl="0">
                <a:lnSpc>
                  <a:spcPct val="140015"/>
                </a:lnSpc>
                <a:spcBef>
                  <a:spcPts val="0"/>
                </a:spcBef>
                <a:spcAft>
                  <a:spcPts val="0"/>
                </a:spcAft>
                <a:buClr>
                  <a:srgbClr val="000000"/>
                </a:buClr>
                <a:buSzPts val="2599"/>
                <a:buFont typeface="Arial"/>
                <a:buNone/>
              </a:pPr>
              <a:r>
                <a:rPr lang="en-US" sz="2800" b="0" i="0" u="none" strike="noStrike" cap="none" dirty="0">
                  <a:solidFill>
                    <a:srgbClr val="000000"/>
                  </a:solidFill>
                  <a:latin typeface="Arial"/>
                  <a:ea typeface="Arial"/>
                  <a:cs typeface="Arial"/>
                  <a:sym typeface="Arial"/>
                </a:rPr>
                <a:t>What will you learn?</a:t>
              </a:r>
              <a:endParaRPr sz="2800" b="0" i="0" u="none" strike="noStrike" cap="none" dirty="0">
                <a:solidFill>
                  <a:srgbClr val="000000"/>
                </a:solidFill>
                <a:latin typeface="Arial"/>
                <a:ea typeface="Arial"/>
                <a:cs typeface="Arial"/>
                <a:sym typeface="Arial"/>
              </a:endParaRPr>
            </a:p>
          </p:txBody>
        </p:sp>
      </p:grpSp>
      <p:sp>
        <p:nvSpPr>
          <p:cNvPr id="267" name="Google Shape;267;p26"/>
          <p:cNvSpPr/>
          <p:nvPr/>
        </p:nvSpPr>
        <p:spPr>
          <a:xfrm>
            <a:off x="15827300" y="5141960"/>
            <a:ext cx="1174891" cy="1230946"/>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A19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26"/>
          <p:cNvSpPr txBox="1"/>
          <p:nvPr/>
        </p:nvSpPr>
        <p:spPr>
          <a:xfrm>
            <a:off x="6107441" y="3702462"/>
            <a:ext cx="9006044" cy="4307333"/>
          </a:xfrm>
          <a:prstGeom prst="rect">
            <a:avLst/>
          </a:prstGeom>
          <a:noFill/>
          <a:ln>
            <a:noFill/>
          </a:ln>
        </p:spPr>
        <p:txBody>
          <a:bodyPr spcFirstLastPara="1" wrap="square" lIns="0" tIns="0" rIns="0" bIns="0" anchor="t" anchorCtr="0">
            <a:spAutoFit/>
          </a:bodyPr>
          <a:lstStyle/>
          <a:p>
            <a:pPr marL="457200" marR="0" lvl="0" indent="-457200" algn="l" rtl="0">
              <a:lnSpc>
                <a:spcPct val="140016"/>
              </a:lnSpc>
              <a:spcBef>
                <a:spcPts val="0"/>
              </a:spcBef>
              <a:spcAft>
                <a:spcPts val="0"/>
              </a:spcAft>
              <a:buClr>
                <a:srgbClr val="000000"/>
              </a:buClr>
              <a:buSzPts val="2499"/>
              <a:buFont typeface="+mj-lt"/>
              <a:buAutoNum type="arabicPeriod"/>
            </a:pPr>
            <a:r>
              <a:rPr lang="en-US" sz="2499" b="0" i="0" u="none" strike="noStrike" cap="none" dirty="0">
                <a:solidFill>
                  <a:srgbClr val="17161C"/>
                </a:solidFill>
                <a:latin typeface="Montserrat"/>
                <a:ea typeface="Montserrat"/>
                <a:cs typeface="Montserrat"/>
                <a:sym typeface="Montserrat"/>
              </a:rPr>
              <a:t>• Save command output or errors to a file with shell redirection, and process command output through multiple command-line programs with pipes.</a:t>
            </a:r>
          </a:p>
          <a:p>
            <a:pPr marL="457200" marR="0" lvl="0" indent="-457200" algn="l" rtl="0">
              <a:lnSpc>
                <a:spcPct val="140016"/>
              </a:lnSpc>
              <a:spcBef>
                <a:spcPts val="0"/>
              </a:spcBef>
              <a:spcAft>
                <a:spcPts val="0"/>
              </a:spcAft>
              <a:buClr>
                <a:srgbClr val="000000"/>
              </a:buClr>
              <a:buSzPts val="2499"/>
              <a:buFont typeface="+mj-lt"/>
              <a:buAutoNum type="arabicPeriod"/>
            </a:pPr>
            <a:r>
              <a:rPr lang="en-US" sz="2499" b="0" i="0" u="none" strike="noStrike" cap="none" dirty="0">
                <a:solidFill>
                  <a:srgbClr val="17161C"/>
                </a:solidFill>
                <a:latin typeface="Montserrat"/>
                <a:ea typeface="Montserrat"/>
                <a:cs typeface="Montserrat"/>
                <a:sym typeface="Montserrat"/>
              </a:rPr>
              <a:t>• Create and edit text files using the vim editor.</a:t>
            </a:r>
          </a:p>
          <a:p>
            <a:pPr marL="457200" marR="0" lvl="0" indent="-457200" algn="l" rtl="0">
              <a:lnSpc>
                <a:spcPct val="140016"/>
              </a:lnSpc>
              <a:spcBef>
                <a:spcPts val="0"/>
              </a:spcBef>
              <a:spcAft>
                <a:spcPts val="0"/>
              </a:spcAft>
              <a:buClr>
                <a:srgbClr val="000000"/>
              </a:buClr>
              <a:buSzPts val="2499"/>
              <a:buFont typeface="+mj-lt"/>
              <a:buAutoNum type="arabicPeriod"/>
            </a:pPr>
            <a:r>
              <a:rPr lang="en-US" sz="2499" b="0" i="0" u="none" strike="noStrike" cap="none" dirty="0">
                <a:solidFill>
                  <a:srgbClr val="17161C"/>
                </a:solidFill>
                <a:latin typeface="Montserrat"/>
                <a:ea typeface="Montserrat"/>
                <a:cs typeface="Montserrat"/>
                <a:sym typeface="Montserrat"/>
              </a:rPr>
              <a:t>• Use shell variables to help run commands, and edit Bash startup scripts to set shell and environment variables to modify the behavior of the shell and programs run from the shell.</a:t>
            </a:r>
            <a:endParaRPr sz="2500" b="0" i="0" u="none" strike="noStrike" cap="none" dirty="0">
              <a:solidFill>
                <a:srgbClr val="17161C"/>
              </a:solidFill>
              <a:latin typeface="Montserrat"/>
              <a:ea typeface="Montserrat"/>
              <a:cs typeface="Montserrat"/>
              <a:sym typeface="Montserrat"/>
            </a:endParaRPr>
          </a:p>
        </p:txBody>
      </p:sp>
      <p:pic>
        <p:nvPicPr>
          <p:cNvPr id="271" name="Google Shape;271;p26"/>
          <p:cNvPicPr preferRelativeResize="0"/>
          <p:nvPr/>
        </p:nvPicPr>
        <p:blipFill rotWithShape="1">
          <a:blip r:embed="rId3">
            <a:alphaModFix/>
          </a:blip>
          <a:srcRect/>
          <a:stretch/>
        </p:blipFill>
        <p:spPr>
          <a:xfrm rot="10800000">
            <a:off x="1028700" y="1378770"/>
            <a:ext cx="3095939" cy="2879223"/>
          </a:xfrm>
          <a:prstGeom prst="rect">
            <a:avLst/>
          </a:prstGeom>
          <a:noFill/>
          <a:ln>
            <a:noFill/>
          </a:ln>
        </p:spPr>
      </p:pic>
      <p:sp>
        <p:nvSpPr>
          <p:cNvPr id="272" name="Google Shape;272;p26"/>
          <p:cNvSpPr/>
          <p:nvPr/>
        </p:nvSpPr>
        <p:spPr>
          <a:xfrm rot="10800000">
            <a:off x="2226039" y="1011410"/>
            <a:ext cx="701262" cy="734720"/>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E9B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73" name="Google Shape;273;p26"/>
          <p:cNvPicPr preferRelativeResize="0"/>
          <p:nvPr/>
        </p:nvPicPr>
        <p:blipFill rotWithShape="1">
          <a:blip r:embed="rId4">
            <a:alphaModFix/>
          </a:blip>
          <a:srcRect/>
          <a:stretch/>
        </p:blipFill>
        <p:spPr>
          <a:xfrm>
            <a:off x="0" y="6907443"/>
            <a:ext cx="1892551" cy="3379556"/>
          </a:xfrm>
          <a:prstGeom prst="rect">
            <a:avLst/>
          </a:prstGeom>
          <a:noFill/>
          <a:ln>
            <a:noFill/>
          </a:ln>
        </p:spPr>
      </p:pic>
      <p:pic>
        <p:nvPicPr>
          <p:cNvPr id="274" name="Google Shape;274;p26"/>
          <p:cNvPicPr preferRelativeResize="0"/>
          <p:nvPr/>
        </p:nvPicPr>
        <p:blipFill rotWithShape="1">
          <a:blip r:embed="rId3">
            <a:alphaModFix/>
          </a:blip>
          <a:srcRect/>
          <a:stretch/>
        </p:blipFill>
        <p:spPr>
          <a:xfrm rot="10800000">
            <a:off x="1028700" y="4774804"/>
            <a:ext cx="3095939" cy="2879223"/>
          </a:xfrm>
          <a:prstGeom prst="rect">
            <a:avLst/>
          </a:prstGeom>
          <a:noFill/>
          <a:ln>
            <a:noFill/>
          </a:ln>
        </p:spPr>
      </p:pic>
      <p:pic>
        <p:nvPicPr>
          <p:cNvPr id="275" name="Google Shape;275;p26"/>
          <p:cNvPicPr preferRelativeResize="0"/>
          <p:nvPr/>
        </p:nvPicPr>
        <p:blipFill rotWithShape="1">
          <a:blip r:embed="rId5">
            <a:alphaModFix/>
          </a:blip>
          <a:srcRect/>
          <a:stretch/>
        </p:blipFill>
        <p:spPr>
          <a:xfrm>
            <a:off x="17002191" y="1053239"/>
            <a:ext cx="257109" cy="376665"/>
          </a:xfrm>
          <a:prstGeom prst="rect">
            <a:avLst/>
          </a:prstGeom>
          <a:noFill/>
          <a:ln>
            <a:noFill/>
          </a:ln>
        </p:spPr>
      </p:pic>
      <p:sp>
        <p:nvSpPr>
          <p:cNvPr id="277" name="Google Shape;277;p26"/>
          <p:cNvSpPr txBox="1">
            <a:spLocks noGrp="1"/>
          </p:cNvSpPr>
          <p:nvPr>
            <p:ph type="ftr" idx="11"/>
          </p:nvPr>
        </p:nvSpPr>
        <p:spPr>
          <a:xfrm>
            <a:off x="1745104" y="9938873"/>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Admin I - Mohamed Fakhruldeen</a:t>
            </a:r>
            <a:endParaRPr/>
          </a:p>
        </p:txBody>
      </p:sp>
      <p:sp>
        <p:nvSpPr>
          <p:cNvPr id="278" name="Google Shape;278;p26"/>
          <p:cNvSpPr txBox="1">
            <a:spLocks noGrp="1"/>
          </p:cNvSpPr>
          <p:nvPr>
            <p:ph type="sldNum" idx="12"/>
          </p:nvPr>
        </p:nvSpPr>
        <p:spPr>
          <a:xfrm>
            <a:off x="16063945" y="9890005"/>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109</Words>
  <Application>Microsoft Office PowerPoint</Application>
  <PresentationFormat>Custom</PresentationFormat>
  <Paragraphs>15</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Montserrat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Fakhruldeen</dc:creator>
  <cp:lastModifiedBy>Mohamed Fakhruldeen</cp:lastModifiedBy>
  <cp:revision>3</cp:revision>
  <dcterms:modified xsi:type="dcterms:W3CDTF">2022-04-26T03:28:52Z</dcterms:modified>
</cp:coreProperties>
</file>