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69" r:id="rId4"/>
    <p:sldId id="270" r:id="rId5"/>
    <p:sldId id="271" r:id="rId6"/>
    <p:sldId id="272" r:id="rId7"/>
    <p:sldId id="277" r:id="rId8"/>
    <p:sldId id="278" r:id="rId9"/>
    <p:sldId id="279" r:id="rId10"/>
    <p:sldId id="280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018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9501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8795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502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6152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27468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2554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6894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6108381" y="3907846"/>
            <a:ext cx="9552328" cy="2693170"/>
            <a:chOff x="0" y="3838867"/>
            <a:chExt cx="12736438" cy="3590895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0" y="3838867"/>
              <a:ext cx="12736438" cy="10833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44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08.B Controlling Jobs</a:t>
              </a:r>
              <a:endParaRPr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5936532"/>
              <a:ext cx="12736438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 Bash job control to manage multiple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processes started from the same terminal session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335252" y="1021556"/>
            <a:ext cx="11383122" cy="4201236"/>
            <a:chOff x="-357704" y="-9525"/>
            <a:chExt cx="15177496" cy="5601649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-9525"/>
              <a:ext cx="12590988" cy="3545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7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RUNNING JOBS IN THE BACKGROUND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357704" y="4787801"/>
              <a:ext cx="15177496" cy="80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800" b="0" i="0" u="none" strike="noStrike" cap="none" dirty="0" err="1">
                  <a:solidFill>
                    <a:schemeClr val="bg1">
                      <a:lumMod val="95000"/>
                    </a:schemeClr>
                  </a:solidFill>
                  <a:latin typeface="+mn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800" b="0" i="0" u="none" strike="noStrike" cap="none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Montserrat"/>
                  <a:cs typeface="Montserrat"/>
                  <a:sym typeface="Montserrat"/>
                </a:rPr>
                <a:t> ~]$ </a:t>
              </a:r>
              <a:r>
                <a:rPr lang="en-US" sz="2800" b="0" i="0" u="none" strike="noStrike" cap="none" dirty="0" err="1">
                  <a:solidFill>
                    <a:schemeClr val="bg1">
                      <a:lumMod val="95000"/>
                    </a:schemeClr>
                  </a:solidFill>
                  <a:latin typeface="+mn-lt"/>
                  <a:ea typeface="Montserrat"/>
                  <a:cs typeface="Montserrat"/>
                  <a:sym typeface="Montserrat"/>
                </a:rPr>
                <a:t>ps</a:t>
              </a:r>
              <a:r>
                <a:rPr lang="en-US" sz="2800" b="0" i="0" u="none" strike="noStrike" cap="none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Montserrat"/>
                  <a:cs typeface="Montserrat"/>
                  <a:sym typeface="Montserrat"/>
                </a:rPr>
                <a:t> j</a:t>
              </a:r>
              <a:endParaRPr lang="en-US" sz="2800" i="0" u="none" strike="noStrike" cap="none" dirty="0">
                <a:solidFill>
                  <a:schemeClr val="bg1">
                    <a:lumMod val="95000"/>
                  </a:schemeClr>
                </a:solidFill>
                <a:latin typeface="+mn-lt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123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5"/>
          <p:cNvGrpSpPr/>
          <p:nvPr/>
        </p:nvGrpSpPr>
        <p:grpSpPr>
          <a:xfrm>
            <a:off x="1028700" y="3352675"/>
            <a:ext cx="9443241" cy="3077133"/>
            <a:chOff x="0" y="3108424"/>
            <a:chExt cx="12590988" cy="4102846"/>
          </a:xfrm>
        </p:grpSpPr>
        <p:sp>
          <p:nvSpPr>
            <p:cNvPr id="169" name="Google Shape;169;p5"/>
            <p:cNvSpPr txBox="1"/>
            <p:nvPr/>
          </p:nvSpPr>
          <p:spPr>
            <a:xfrm>
              <a:off x="0" y="3108424"/>
              <a:ext cx="12590988" cy="1969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Job control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0" y="4971425"/>
              <a:ext cx="12590988" cy="22398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 feature of the shell which allows a single shell instance to run and manage multiple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commands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5"/>
          <p:cNvGrpSpPr/>
          <p:nvPr/>
        </p:nvGrpSpPr>
        <p:grpSpPr>
          <a:xfrm>
            <a:off x="1028700" y="2813035"/>
            <a:ext cx="9443241" cy="3637094"/>
            <a:chOff x="0" y="2388902"/>
            <a:chExt cx="12590988" cy="4849461"/>
          </a:xfrm>
        </p:grpSpPr>
        <p:sp>
          <p:nvSpPr>
            <p:cNvPr id="169" name="Google Shape;169;p5"/>
            <p:cNvSpPr txBox="1"/>
            <p:nvPr/>
          </p:nvSpPr>
          <p:spPr>
            <a:xfrm>
              <a:off x="0" y="2388902"/>
              <a:ext cx="12590988" cy="1969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Job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0" y="4251903"/>
              <a:ext cx="12590988" cy="29864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associated with each pipeline entered at a shell prompt. All processes in that pipeline are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part of the job and are members of the same process group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61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/>
        </p:nvSpPr>
        <p:spPr>
          <a:xfrm>
            <a:off x="1358484" y="4023578"/>
            <a:ext cx="9443241" cy="2239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Only one job can read input and keyboard generated signals from a particular terminal window at a</a:t>
            </a: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time. Processes that are part of that job are foreground processes of that controlling terminal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17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/>
        </p:nvSpPr>
        <p:spPr>
          <a:xfrm>
            <a:off x="1358484" y="4023578"/>
            <a:ext cx="9443241" cy="279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Each terminal is its own session, and can have a foreground process and any number of</a:t>
            </a: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independent background processes. A job is part of exactly one session: the one belonging to its</a:t>
            </a: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controlling terminal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62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/>
        </p:nvSpPr>
        <p:spPr>
          <a:xfrm>
            <a:off x="1358484" y="4023578"/>
            <a:ext cx="9443241" cy="1119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 dirty="0" err="1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ps</a:t>
            </a:r>
            <a:r>
              <a:rPr lang="en-US" sz="25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 command displays a question mark (?) in the TTY column for system daemons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443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335252" y="1021556"/>
            <a:ext cx="11383122" cy="5277877"/>
            <a:chOff x="-357704" y="-9525"/>
            <a:chExt cx="15177496" cy="7037170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-9525"/>
              <a:ext cx="12590988" cy="3545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7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RUNNING JOBS IN THE BACKGROUND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357704" y="4787801"/>
              <a:ext cx="15177496" cy="2239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nl-NL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[user@host ~]$ sleep 10000 &amp;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nl-NL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[1] 5947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nl-NL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[user@host ~]$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+mn-lt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421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335252" y="1021556"/>
            <a:ext cx="11383122" cy="5277877"/>
            <a:chOff x="-357704" y="-9525"/>
            <a:chExt cx="15177496" cy="7037170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-9525"/>
              <a:ext cx="12590988" cy="3545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7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RUNNING JOBS IN THE BACKGROUND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357704" y="4787801"/>
              <a:ext cx="15177496" cy="2239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~]$ jobs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[1]+ Running sleep 10000 &amp;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~]$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+mn-lt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979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335252" y="1021556"/>
            <a:ext cx="11383122" cy="7820688"/>
            <a:chOff x="-357704" y="-9525"/>
            <a:chExt cx="15177496" cy="10427586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-9525"/>
              <a:ext cx="12590988" cy="3545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7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RUNNING JOBS IN THE BACKGROUND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357704" y="4787801"/>
              <a:ext cx="15177496" cy="56302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800" b="0" i="0" u="none" strike="noStrike" cap="none" dirty="0" err="1">
                  <a:solidFill>
                    <a:schemeClr val="bg1">
                      <a:lumMod val="95000"/>
                    </a:schemeClr>
                  </a:solidFill>
                  <a:latin typeface="+mn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800" b="0" i="0" u="none" strike="noStrike" cap="none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Montserrat"/>
                  <a:cs typeface="Montserrat"/>
                  <a:sym typeface="Montserrat"/>
                </a:rPr>
                <a:t> ~]$ </a:t>
              </a:r>
              <a:r>
                <a:rPr lang="en-US" sz="2800" b="0" i="0" u="none" strike="noStrike" cap="none" dirty="0" err="1">
                  <a:solidFill>
                    <a:schemeClr val="bg1">
                      <a:lumMod val="95000"/>
                    </a:schemeClr>
                  </a:solidFill>
                  <a:latin typeface="+mn-lt"/>
                  <a:ea typeface="Montserrat"/>
                  <a:cs typeface="Montserrat"/>
                  <a:sym typeface="Montserrat"/>
                </a:rPr>
                <a:t>fg</a:t>
              </a:r>
              <a:r>
                <a:rPr lang="en-US" sz="2800" b="0" i="0" u="none" strike="noStrike" cap="none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Montserrat"/>
                  <a:cs typeface="Montserrat"/>
                  <a:sym typeface="Montserrat"/>
                </a:rPr>
                <a:t> %1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Montserrat"/>
                  <a:cs typeface="Montserrat"/>
                  <a:sym typeface="Montserrat"/>
                </a:rPr>
                <a:t>sleep 10000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lang="en-US" sz="2800" dirty="0">
                <a:solidFill>
                  <a:schemeClr val="bg1">
                    <a:lumMod val="95000"/>
                  </a:schemeClr>
                </a:solidFill>
                <a:latin typeface="+mn-l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b="1" i="0" u="none" strike="noStrike" cap="none" dirty="0" err="1">
                  <a:solidFill>
                    <a:schemeClr val="bg1">
                      <a:lumMod val="95000"/>
                    </a:schemeClr>
                  </a:solidFill>
                  <a:latin typeface="+mn-lt"/>
                  <a:sym typeface="Arial"/>
                </a:rPr>
                <a:t>Ctrl+Z</a:t>
              </a:r>
              <a:endParaRPr lang="en-US" sz="2800" b="1" i="0" u="none" strike="noStrike" cap="none" dirty="0">
                <a:solidFill>
                  <a:schemeClr val="bg1">
                    <a:lumMod val="95000"/>
                  </a:schemeClr>
                </a:solidFill>
                <a:latin typeface="+mn-lt"/>
                <a:sym typeface="Arial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i="0" u="none" strike="noStrike" cap="none" dirty="0">
                  <a:solidFill>
                    <a:schemeClr val="bg1">
                      <a:lumMod val="95000"/>
                    </a:schemeClr>
                  </a:solidFill>
                  <a:latin typeface="+mn-lt"/>
                  <a:sym typeface="Arial"/>
                </a:rPr>
                <a:t>^Z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i="0" u="none" strike="noStrike" cap="none" dirty="0">
                  <a:solidFill>
                    <a:schemeClr val="bg1">
                      <a:lumMod val="95000"/>
                    </a:schemeClr>
                  </a:solidFill>
                  <a:latin typeface="+mn-lt"/>
                  <a:sym typeface="Arial"/>
                </a:rPr>
                <a:t>[1]+ Stopped sleep 10000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i="0" u="none" strike="noStrike" cap="none" dirty="0">
                  <a:solidFill>
                    <a:schemeClr val="bg1">
                      <a:lumMod val="95000"/>
                    </a:schemeClr>
                  </a:solidFill>
                  <a:latin typeface="+mn-lt"/>
                  <a:sym typeface="Arial"/>
                </a:rPr>
                <a:t>[</a:t>
              </a:r>
              <a:r>
                <a:rPr lang="en-US" sz="2800" i="0" u="none" strike="noStrike" cap="none" dirty="0" err="1">
                  <a:solidFill>
                    <a:schemeClr val="bg1">
                      <a:lumMod val="95000"/>
                    </a:schemeClr>
                  </a:solidFill>
                  <a:latin typeface="+mn-lt"/>
                  <a:sym typeface="Arial"/>
                </a:rPr>
                <a:t>user@host</a:t>
              </a:r>
              <a:r>
                <a:rPr lang="en-US" sz="2800" i="0" u="none" strike="noStrike" cap="none" dirty="0">
                  <a:solidFill>
                    <a:schemeClr val="bg1">
                      <a:lumMod val="95000"/>
                    </a:schemeClr>
                  </a:solidFill>
                  <a:latin typeface="+mn-lt"/>
                  <a:sym typeface="Arial"/>
                </a:rPr>
                <a:t> ~]$</a:t>
              </a: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69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239</Words>
  <Application>Microsoft Office PowerPoint</Application>
  <PresentationFormat>Custom</PresentationFormat>
  <Paragraphs>33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Montserrat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5</cp:revision>
  <dcterms:modified xsi:type="dcterms:W3CDTF">2022-05-09T19:13:46Z</dcterms:modified>
</cp:coreProperties>
</file>