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67" r:id="rId2"/>
    <p:sldId id="268" r:id="rId3"/>
    <p:sldId id="270" r:id="rId4"/>
    <p:sldId id="258" r:id="rId5"/>
    <p:sldId id="271" r:id="rId6"/>
    <p:sldId id="272" r:id="rId7"/>
    <p:sldId id="257" r:id="rId8"/>
    <p:sldId id="273" r:id="rId9"/>
    <p:sldId id="274" r:id="rId10"/>
    <p:sldId id="275" r:id="rId11"/>
    <p:sldId id="269" r:id="rId12"/>
    <p:sldId id="276" r:id="rId13"/>
    <p:sldId id="277" r:id="rId14"/>
    <p:sldId id="278" r:id="rId15"/>
    <p:sldId id="262" r:id="rId16"/>
    <p:sldId id="280" r:id="rId17"/>
    <p:sldId id="282" r:id="rId18"/>
    <p:sldId id="281" r:id="rId19"/>
    <p:sldId id="263" r:id="rId20"/>
    <p:sldId id="260" r:id="rId21"/>
    <p:sldId id="283" r:id="rId22"/>
    <p:sldId id="284" r:id="rId23"/>
    <p:sldId id="285" r:id="rId24"/>
    <p:sldId id="286" r:id="rId25"/>
    <p:sldId id="287" r:id="rId26"/>
    <p:sldId id="279" r:id="rId27"/>
    <p:sldId id="288" r:id="rId28"/>
    <p:sldId id="290" r:id="rId29"/>
  </p:sldIdLst>
  <p:sldSz cx="18288000" cy="10287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549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9019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3828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112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686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9735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5161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5168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3890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9685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2721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5447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3099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0733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59009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5960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083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591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459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9025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532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348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jan.newmarch.name/ClientServer/socket/socket.html" TargetMode="Externa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www.pngall.com/application-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exonews.org/space-development-agencys-orbital-mesh-networ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exonews.org/space-development-agencys-orbital-mesh-network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flickr.com/photos/stars6/2759249001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08381" y="3292210"/>
            <a:ext cx="9552328" cy="2566709"/>
            <a:chOff x="0" y="0"/>
            <a:chExt cx="12736438" cy="3422279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0"/>
              <a:ext cx="1273643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12.A Describing Networking Concepts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1929049"/>
              <a:ext cx="1273643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describe fundamental concepts of network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addressing and routing for a server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377" y="4891465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/>
          <p:nvPr/>
        </p:nvSpPr>
        <p:spPr>
          <a:xfrm>
            <a:off x="5565022" y="0"/>
            <a:ext cx="12722978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3830686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4"/>
          <p:cNvGrpSpPr/>
          <p:nvPr/>
        </p:nvGrpSpPr>
        <p:grpSpPr>
          <a:xfrm>
            <a:off x="6562212" y="1028197"/>
            <a:ext cx="8479713" cy="2006747"/>
            <a:chOff x="0" y="0"/>
            <a:chExt cx="11306284" cy="2675663"/>
          </a:xfrm>
        </p:grpSpPr>
        <p:sp>
          <p:nvSpPr>
            <p:cNvPr id="147" name="Google Shape;147;p4"/>
            <p:cNvSpPr txBox="1"/>
            <p:nvPr/>
          </p:nvSpPr>
          <p:spPr>
            <a:xfrm>
              <a:off x="0" y="0"/>
              <a:ext cx="11306284" cy="1969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Rest of names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0" y="1929048"/>
              <a:ext cx="11306284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location of the device in the PCI topology</a:t>
              </a:r>
              <a:endParaRPr sz="2599" b="0" i="0" u="none" strike="noStrike" cap="none" dirty="0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49" name="Google Shape;14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5950" y="4607395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0653" y="1492150"/>
            <a:ext cx="3095939" cy="28792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4"/>
          <p:cNvGrpSpPr/>
          <p:nvPr/>
        </p:nvGrpSpPr>
        <p:grpSpPr>
          <a:xfrm>
            <a:off x="7058332" y="4276333"/>
            <a:ext cx="1174891" cy="1230946"/>
            <a:chOff x="-1253" y="-38623"/>
            <a:chExt cx="1566521" cy="1641261"/>
          </a:xfrm>
        </p:grpSpPr>
        <p:sp>
          <p:nvSpPr>
            <p:cNvPr id="152" name="Google Shape;152;p4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lang="en-US" sz="3799" b="1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7058332" y="6010558"/>
            <a:ext cx="1174891" cy="1230946"/>
            <a:chOff x="-1253" y="-38623"/>
            <a:chExt cx="1566521" cy="1641261"/>
          </a:xfrm>
        </p:grpSpPr>
        <p:sp>
          <p:nvSpPr>
            <p:cNvPr id="155" name="Google Shape;155;p4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lang="en-US" sz="3799" b="1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4"/>
          <p:cNvGrpSpPr/>
          <p:nvPr/>
        </p:nvGrpSpPr>
        <p:grpSpPr>
          <a:xfrm>
            <a:off x="7058332" y="7744783"/>
            <a:ext cx="1174891" cy="1230946"/>
            <a:chOff x="-1253" y="-38623"/>
            <a:chExt cx="1566521" cy="1641261"/>
          </a:xfrm>
        </p:grpSpPr>
        <p:sp>
          <p:nvSpPr>
            <p:cNvPr id="158" name="Google Shape;158;p4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lang="en-US" sz="3799" b="1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4"/>
          <p:cNvSpPr txBox="1"/>
          <p:nvPr/>
        </p:nvSpPr>
        <p:spPr>
          <a:xfrm>
            <a:off x="8856643" y="4680324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1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indicates that this is an on-board device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8892502" y="6414549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1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sN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indicates that this device is in PCI </a:t>
            </a:r>
            <a:r>
              <a:rPr lang="en-US" sz="2499" b="0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hotplug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8856643" y="8065302"/>
            <a:ext cx="7719098" cy="107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pMsN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indicates that this is a PCI device on bus M in slot N.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4"/>
          <p:cNvPicPr preferRelativeResize="0"/>
          <p:nvPr/>
        </p:nvPicPr>
        <p:blipFill rotWithShape="1">
          <a:blip r:embed="rId4">
            <a:alphaModFix/>
          </a:blip>
          <a:srcRect b="29982"/>
          <a:stretch/>
        </p:blipFill>
        <p:spPr>
          <a:xfrm>
            <a:off x="1085376" y="8290805"/>
            <a:ext cx="3095939" cy="2015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527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/>
          <p:nvPr/>
        </p:nvSpPr>
        <p:spPr>
          <a:xfrm rot="-5400000">
            <a:off x="943534" y="5582625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86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779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 rot="5400000">
            <a:off x="5166203" y="1320490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9476425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6"/>
          <p:cNvGrpSpPr/>
          <p:nvPr/>
        </p:nvGrpSpPr>
        <p:grpSpPr>
          <a:xfrm>
            <a:off x="10334734" y="2720736"/>
            <a:ext cx="6989264" cy="2550976"/>
            <a:chOff x="-174719" y="1234465"/>
            <a:chExt cx="9319018" cy="3401302"/>
          </a:xfrm>
        </p:grpSpPr>
        <p:sp>
          <p:nvSpPr>
            <p:cNvPr id="198" name="Google Shape;198;p6"/>
            <p:cNvSpPr txBox="1"/>
            <p:nvPr/>
          </p:nvSpPr>
          <p:spPr>
            <a:xfrm>
              <a:off x="-174719" y="1234465"/>
              <a:ext cx="9144446" cy="1625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6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IPv4 Addresses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0" y="4233606"/>
              <a:ext cx="9144299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6"/>
          <p:cNvSpPr txBox="1"/>
          <p:nvPr/>
        </p:nvSpPr>
        <p:spPr>
          <a:xfrm>
            <a:off x="10460560" y="5120901"/>
            <a:ext cx="6013788" cy="2153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32-bit 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number, normally expressed in decimal as four </a:t>
            </a: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8-bit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octets ranging in value from </a:t>
            </a: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0 to 255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, separated by dots.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BDFD0-C55B-2687-6FDB-244A8F0D6E89}"/>
              </a:ext>
            </a:extLst>
          </p:cNvPr>
          <p:cNvSpPr txBox="1"/>
          <p:nvPr/>
        </p:nvSpPr>
        <p:spPr>
          <a:xfrm>
            <a:off x="332425" y="3694725"/>
            <a:ext cx="881157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172</a:t>
            </a:r>
            <a:r>
              <a:rPr lang="en-US" sz="3600" b="1" dirty="0">
                <a:solidFill>
                  <a:srgbClr val="FF0000"/>
                </a:solidFill>
              </a:rPr>
              <a:t>.		  </a:t>
            </a:r>
            <a:r>
              <a:rPr lang="en-US" sz="3600" b="1" dirty="0">
                <a:solidFill>
                  <a:schemeClr val="accent4"/>
                </a:solidFill>
              </a:rPr>
              <a:t>17</a:t>
            </a:r>
            <a:r>
              <a:rPr lang="en-US" sz="3600" b="1" dirty="0">
                <a:solidFill>
                  <a:srgbClr val="FF0000"/>
                </a:solidFill>
              </a:rPr>
              <a:t>.		     </a:t>
            </a:r>
            <a:r>
              <a:rPr lang="en-US" sz="3600" b="1" dirty="0">
                <a:solidFill>
                  <a:schemeClr val="accent2"/>
                </a:solidFill>
              </a:rPr>
              <a:t>5</a:t>
            </a:r>
            <a:r>
              <a:rPr lang="en-US" sz="3600" b="1" dirty="0">
                <a:solidFill>
                  <a:srgbClr val="FF0000"/>
                </a:solidFill>
              </a:rPr>
              <a:t>.		</a:t>
            </a:r>
            <a:r>
              <a:rPr lang="en-US" sz="3600" b="1" dirty="0">
                <a:solidFill>
                  <a:schemeClr val="bg2"/>
                </a:solidFill>
              </a:rPr>
              <a:t>3</a:t>
            </a:r>
          </a:p>
          <a:p>
            <a:endParaRPr lang="en-US" sz="3600" b="1" dirty="0"/>
          </a:p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10101100</a:t>
            </a:r>
            <a:r>
              <a:rPr lang="en-US" sz="3600" b="1" dirty="0"/>
              <a:t>.</a:t>
            </a:r>
            <a:r>
              <a:rPr lang="en-US" sz="3600" b="1" dirty="0">
                <a:solidFill>
                  <a:schemeClr val="accent4"/>
                </a:solidFill>
              </a:rPr>
              <a:t>00010001</a:t>
            </a:r>
            <a:r>
              <a:rPr lang="en-US" sz="3600" b="1" dirty="0"/>
              <a:t>.</a:t>
            </a:r>
            <a:r>
              <a:rPr lang="en-US" sz="3600" b="1" dirty="0">
                <a:solidFill>
                  <a:schemeClr val="accent2"/>
                </a:solidFill>
              </a:rPr>
              <a:t>00000101</a:t>
            </a:r>
            <a:r>
              <a:rPr lang="en-US" sz="3600" b="1" dirty="0"/>
              <a:t>.</a:t>
            </a:r>
            <a:r>
              <a:rPr lang="en-US" sz="3600" b="1" dirty="0">
                <a:solidFill>
                  <a:schemeClr val="bg2"/>
                </a:solidFill>
              </a:rPr>
              <a:t>00000011</a:t>
            </a:r>
          </a:p>
          <a:p>
            <a:endParaRPr lang="en-US" sz="3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3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/>
          <p:nvPr/>
        </p:nvSpPr>
        <p:spPr>
          <a:xfrm rot="-5400000">
            <a:off x="943534" y="5582625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86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779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 rot="5400000">
            <a:off x="5166203" y="1320490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9476425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6"/>
          <p:cNvGrpSpPr/>
          <p:nvPr/>
        </p:nvGrpSpPr>
        <p:grpSpPr>
          <a:xfrm>
            <a:off x="10269926" y="2958890"/>
            <a:ext cx="6989264" cy="2550976"/>
            <a:chOff x="-174719" y="1234465"/>
            <a:chExt cx="9319018" cy="3401302"/>
          </a:xfrm>
        </p:grpSpPr>
        <p:sp>
          <p:nvSpPr>
            <p:cNvPr id="198" name="Google Shape;198;p6"/>
            <p:cNvSpPr txBox="1"/>
            <p:nvPr/>
          </p:nvSpPr>
          <p:spPr>
            <a:xfrm>
              <a:off x="-174719" y="1234465"/>
              <a:ext cx="9144446" cy="1625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6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IPv4 Addresses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0" y="4233606"/>
              <a:ext cx="9144299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6"/>
          <p:cNvSpPr txBox="1"/>
          <p:nvPr/>
        </p:nvSpPr>
        <p:spPr>
          <a:xfrm>
            <a:off x="10395752" y="5359055"/>
            <a:ext cx="6013788" cy="137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address is divided into two parts: the </a:t>
            </a: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network part 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and the </a:t>
            </a: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host part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BDFD0-C55B-2687-6FDB-244A8F0D6E89}"/>
              </a:ext>
            </a:extLst>
          </p:cNvPr>
          <p:cNvSpPr txBox="1"/>
          <p:nvPr/>
        </p:nvSpPr>
        <p:spPr>
          <a:xfrm>
            <a:off x="332425" y="3694725"/>
            <a:ext cx="8811575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Network part              host part</a:t>
            </a:r>
          </a:p>
          <a:p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172</a:t>
            </a:r>
            <a:r>
              <a:rPr lang="en-US" sz="3600" b="1" dirty="0">
                <a:solidFill>
                  <a:srgbClr val="FF0000"/>
                </a:solidFill>
              </a:rPr>
              <a:t>.		  </a:t>
            </a:r>
            <a:r>
              <a:rPr lang="en-US" sz="3600" b="1" dirty="0">
                <a:solidFill>
                  <a:schemeClr val="accent4"/>
                </a:solidFill>
              </a:rPr>
              <a:t>17</a:t>
            </a:r>
            <a:r>
              <a:rPr lang="en-US" sz="3600" b="1" dirty="0">
                <a:solidFill>
                  <a:srgbClr val="FF0000"/>
                </a:solidFill>
              </a:rPr>
              <a:t>.		       </a:t>
            </a:r>
            <a:r>
              <a:rPr lang="en-US" sz="3600" b="1" dirty="0">
                <a:solidFill>
                  <a:schemeClr val="accent2"/>
                </a:solidFill>
              </a:rPr>
              <a:t>5</a:t>
            </a:r>
            <a:r>
              <a:rPr lang="en-US" sz="3600" b="1" dirty="0">
                <a:solidFill>
                  <a:srgbClr val="FF0000"/>
                </a:solidFill>
              </a:rPr>
              <a:t>.		</a:t>
            </a:r>
            <a:r>
              <a:rPr lang="en-US" sz="3600" b="1" dirty="0">
                <a:solidFill>
                  <a:schemeClr val="bg2"/>
                </a:solidFill>
              </a:rPr>
              <a:t>3</a:t>
            </a:r>
          </a:p>
          <a:p>
            <a:endParaRPr lang="en-US" sz="3600" b="1" dirty="0"/>
          </a:p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10101100</a:t>
            </a:r>
            <a:r>
              <a:rPr lang="en-US" sz="3600" b="1" dirty="0"/>
              <a:t>.</a:t>
            </a:r>
            <a:r>
              <a:rPr lang="en-US" sz="3600" b="1" dirty="0">
                <a:solidFill>
                  <a:schemeClr val="accent4"/>
                </a:solidFill>
              </a:rPr>
              <a:t>00010001</a:t>
            </a:r>
            <a:r>
              <a:rPr lang="en-US" sz="3600" b="1" dirty="0"/>
              <a:t>.</a:t>
            </a:r>
            <a:r>
              <a:rPr lang="en-US" sz="3600" b="1" dirty="0">
                <a:solidFill>
                  <a:schemeClr val="accent2"/>
                </a:solidFill>
              </a:rPr>
              <a:t>00000101</a:t>
            </a:r>
            <a:r>
              <a:rPr lang="en-US" sz="3600" b="1" dirty="0"/>
              <a:t>.</a:t>
            </a:r>
            <a:r>
              <a:rPr lang="en-US" sz="3600" b="1" dirty="0">
                <a:solidFill>
                  <a:schemeClr val="bg2"/>
                </a:solidFill>
              </a:rPr>
              <a:t>00000011</a:t>
            </a:r>
          </a:p>
          <a:p>
            <a:endParaRPr lang="en-US" sz="3600" b="1" dirty="0">
              <a:solidFill>
                <a:schemeClr val="bg2"/>
              </a:solidFill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1BC54F8D-3812-1182-BA37-DE5DECC211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7222" y="4671365"/>
            <a:ext cx="5120640" cy="1463040"/>
          </a:xfrm>
          <a:prstGeom prst="curvedConnector3">
            <a:avLst/>
          </a:prstGeom>
          <a:ln w="171450" cmpd="thickThin"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767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/>
          <p:nvPr/>
        </p:nvSpPr>
        <p:spPr>
          <a:xfrm rot="-5400000">
            <a:off x="943534" y="5582625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86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779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 rot="5400000">
            <a:off x="5166203" y="1320490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9476425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6"/>
          <p:cNvGrpSpPr/>
          <p:nvPr/>
        </p:nvGrpSpPr>
        <p:grpSpPr>
          <a:xfrm>
            <a:off x="10269926" y="2958890"/>
            <a:ext cx="6989264" cy="2550976"/>
            <a:chOff x="-174719" y="1234465"/>
            <a:chExt cx="9319018" cy="3401302"/>
          </a:xfrm>
        </p:grpSpPr>
        <p:sp>
          <p:nvSpPr>
            <p:cNvPr id="198" name="Google Shape;198;p6"/>
            <p:cNvSpPr txBox="1"/>
            <p:nvPr/>
          </p:nvSpPr>
          <p:spPr>
            <a:xfrm>
              <a:off x="-174719" y="1234465"/>
              <a:ext cx="9144446" cy="1625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6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netmask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0" y="4233606"/>
              <a:ext cx="9144299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6"/>
          <p:cNvSpPr txBox="1"/>
          <p:nvPr/>
        </p:nvSpPr>
        <p:spPr>
          <a:xfrm>
            <a:off x="10269926" y="4540258"/>
            <a:ext cx="6564028" cy="269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netmask indicates how many bits of the IPv4 address belong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to the subnet. 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more bits available for the host part, the more hosts can be on the subnet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BDFD0-C55B-2687-6FDB-244A8F0D6E89}"/>
              </a:ext>
            </a:extLst>
          </p:cNvPr>
          <p:cNvSpPr txBox="1"/>
          <p:nvPr/>
        </p:nvSpPr>
        <p:spPr>
          <a:xfrm>
            <a:off x="332425" y="3694725"/>
            <a:ext cx="8811575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Netmask</a:t>
            </a:r>
          </a:p>
          <a:p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255</a:t>
            </a:r>
            <a:r>
              <a:rPr lang="en-US" sz="3600" b="1" dirty="0">
                <a:solidFill>
                  <a:srgbClr val="FF0000"/>
                </a:solidFill>
              </a:rPr>
              <a:t>.		  </a:t>
            </a:r>
            <a:r>
              <a:rPr lang="en-US" sz="3600" b="1" dirty="0">
                <a:solidFill>
                  <a:schemeClr val="accent4"/>
                </a:solidFill>
              </a:rPr>
              <a:t>255</a:t>
            </a:r>
            <a:r>
              <a:rPr lang="en-US" sz="3600" b="1" dirty="0">
                <a:solidFill>
                  <a:srgbClr val="FF0000"/>
                </a:solidFill>
              </a:rPr>
              <a:t>.		       </a:t>
            </a:r>
            <a:r>
              <a:rPr lang="en-US" sz="3600" b="1" dirty="0">
                <a:solidFill>
                  <a:schemeClr val="accent2"/>
                </a:solidFill>
              </a:rPr>
              <a:t>0</a:t>
            </a:r>
            <a:r>
              <a:rPr lang="en-US" sz="3600" b="1" dirty="0">
                <a:solidFill>
                  <a:srgbClr val="FF0000"/>
                </a:solidFill>
              </a:rPr>
              <a:t>.		</a:t>
            </a:r>
            <a:r>
              <a:rPr lang="en-US" sz="3600" b="1" dirty="0">
                <a:solidFill>
                  <a:schemeClr val="bg2"/>
                </a:solidFill>
              </a:rPr>
              <a:t>0</a:t>
            </a:r>
          </a:p>
          <a:p>
            <a:endParaRPr lang="en-US" sz="3600" b="1" dirty="0"/>
          </a:p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11111111</a:t>
            </a:r>
            <a:r>
              <a:rPr lang="en-US" sz="3600" b="1" dirty="0"/>
              <a:t>.</a:t>
            </a:r>
            <a:r>
              <a:rPr lang="en-US" sz="3600" b="1" dirty="0">
                <a:solidFill>
                  <a:schemeClr val="accent4"/>
                </a:solidFill>
              </a:rPr>
              <a:t>11111111</a:t>
            </a:r>
            <a:r>
              <a:rPr lang="en-US" sz="3600" b="1" dirty="0"/>
              <a:t>.</a:t>
            </a:r>
            <a:r>
              <a:rPr lang="en-US" sz="3600" b="1" dirty="0">
                <a:solidFill>
                  <a:schemeClr val="accent2"/>
                </a:solidFill>
              </a:rPr>
              <a:t>00000000</a:t>
            </a:r>
            <a:r>
              <a:rPr lang="en-US" sz="3600" b="1" dirty="0"/>
              <a:t>.</a:t>
            </a:r>
            <a:r>
              <a:rPr lang="en-US" sz="3600" b="1" dirty="0">
                <a:solidFill>
                  <a:schemeClr val="bg2"/>
                </a:solidFill>
              </a:rPr>
              <a:t>00000000</a:t>
            </a:r>
          </a:p>
          <a:p>
            <a:endParaRPr lang="en-US" sz="3600" b="1" dirty="0">
              <a:solidFill>
                <a:schemeClr val="bg2"/>
              </a:solidFill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1BC54F8D-3812-1182-BA37-DE5DECC211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7222" y="4671365"/>
            <a:ext cx="5120640" cy="1463040"/>
          </a:xfrm>
          <a:prstGeom prst="curvedConnector3">
            <a:avLst/>
          </a:prstGeom>
          <a:ln w="171450" cmpd="thickThin"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8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/>
          <p:nvPr/>
        </p:nvSpPr>
        <p:spPr>
          <a:xfrm rot="-5400000">
            <a:off x="943534" y="5582625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86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779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 rot="5400000">
            <a:off x="5166203" y="1320490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9476425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6"/>
          <p:cNvGrpSpPr/>
          <p:nvPr/>
        </p:nvGrpSpPr>
        <p:grpSpPr>
          <a:xfrm>
            <a:off x="10269926" y="2153587"/>
            <a:ext cx="6989264" cy="3356279"/>
            <a:chOff x="-174719" y="160727"/>
            <a:chExt cx="9319018" cy="4475040"/>
          </a:xfrm>
        </p:grpSpPr>
        <p:sp>
          <p:nvSpPr>
            <p:cNvPr id="198" name="Google Shape;198;p6"/>
            <p:cNvSpPr txBox="1"/>
            <p:nvPr/>
          </p:nvSpPr>
          <p:spPr>
            <a:xfrm>
              <a:off x="-174719" y="160727"/>
              <a:ext cx="9144446" cy="3250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6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Netmask syntax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0" y="4233606"/>
              <a:ext cx="9144299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6"/>
          <p:cNvSpPr txBox="1"/>
          <p:nvPr/>
        </p:nvSpPr>
        <p:spPr>
          <a:xfrm>
            <a:off x="10269926" y="5078755"/>
            <a:ext cx="6564028" cy="32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older syntax for a netmask uses </a:t>
            </a: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24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bits for the network part and reads </a:t>
            </a: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255.255.255.0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endParaRPr lang="en-US" sz="2499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A newer syntax, called </a:t>
            </a: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CIDR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notation, specifies a network prefix of </a:t>
            </a: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/24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BDFD0-C55B-2687-6FDB-244A8F0D6E89}"/>
              </a:ext>
            </a:extLst>
          </p:cNvPr>
          <p:cNvSpPr txBox="1"/>
          <p:nvPr/>
        </p:nvSpPr>
        <p:spPr>
          <a:xfrm>
            <a:off x="332425" y="3694725"/>
            <a:ext cx="8811575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Netmask</a:t>
            </a:r>
          </a:p>
          <a:p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255</a:t>
            </a:r>
            <a:r>
              <a:rPr lang="en-US" sz="3600" b="1" dirty="0">
                <a:solidFill>
                  <a:srgbClr val="FF0000"/>
                </a:solidFill>
              </a:rPr>
              <a:t>.		  </a:t>
            </a:r>
            <a:r>
              <a:rPr lang="en-US" sz="3600" b="1" dirty="0">
                <a:solidFill>
                  <a:schemeClr val="accent4"/>
                </a:solidFill>
              </a:rPr>
              <a:t>255</a:t>
            </a:r>
            <a:r>
              <a:rPr lang="en-US" sz="3600" b="1" dirty="0">
                <a:solidFill>
                  <a:srgbClr val="FF0000"/>
                </a:solidFill>
              </a:rPr>
              <a:t>.		       </a:t>
            </a:r>
            <a:r>
              <a:rPr lang="en-US" sz="3600" b="1" dirty="0">
                <a:solidFill>
                  <a:schemeClr val="accent2"/>
                </a:solidFill>
              </a:rPr>
              <a:t>0</a:t>
            </a:r>
            <a:r>
              <a:rPr lang="en-US" sz="3600" b="1" dirty="0">
                <a:solidFill>
                  <a:srgbClr val="FF0000"/>
                </a:solidFill>
              </a:rPr>
              <a:t>.		</a:t>
            </a:r>
            <a:r>
              <a:rPr lang="en-US" sz="3600" b="1" dirty="0">
                <a:solidFill>
                  <a:schemeClr val="bg2"/>
                </a:solidFill>
              </a:rPr>
              <a:t>0</a:t>
            </a:r>
          </a:p>
          <a:p>
            <a:endParaRPr lang="en-US" sz="3600" b="1" dirty="0"/>
          </a:p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11111111</a:t>
            </a:r>
            <a:r>
              <a:rPr lang="en-US" sz="3600" b="1" dirty="0"/>
              <a:t>.</a:t>
            </a:r>
            <a:r>
              <a:rPr lang="en-US" sz="3600" b="1" dirty="0">
                <a:solidFill>
                  <a:schemeClr val="accent4"/>
                </a:solidFill>
              </a:rPr>
              <a:t>11111111</a:t>
            </a:r>
            <a:r>
              <a:rPr lang="en-US" sz="3600" b="1" dirty="0"/>
              <a:t>.</a:t>
            </a:r>
            <a:r>
              <a:rPr lang="en-US" sz="3600" b="1" dirty="0">
                <a:solidFill>
                  <a:schemeClr val="accent2"/>
                </a:solidFill>
              </a:rPr>
              <a:t>00000000</a:t>
            </a:r>
            <a:r>
              <a:rPr lang="en-US" sz="3600" b="1" dirty="0"/>
              <a:t>.</a:t>
            </a:r>
            <a:r>
              <a:rPr lang="en-US" sz="3600" b="1" dirty="0">
                <a:solidFill>
                  <a:schemeClr val="bg2"/>
                </a:solidFill>
              </a:rPr>
              <a:t>00000000</a:t>
            </a:r>
          </a:p>
          <a:p>
            <a:endParaRPr lang="en-US" sz="3600" b="1" dirty="0">
              <a:solidFill>
                <a:schemeClr val="bg2"/>
              </a:solidFill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1BC54F8D-3812-1182-BA37-DE5DECC211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7222" y="4671365"/>
            <a:ext cx="5120640" cy="1463040"/>
          </a:xfrm>
          <a:prstGeom prst="curvedConnector3">
            <a:avLst/>
          </a:prstGeom>
          <a:ln w="171450" cmpd="thickThin"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69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2C562C-D9FC-3122-8803-C2F39C433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809" y="2824178"/>
            <a:ext cx="14497304" cy="46386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5C3BBE-787A-D952-3A8A-0A2A7A39A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600" y="2593076"/>
            <a:ext cx="15263800" cy="51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69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33AB16-1743-C5A0-994A-F93ADC63B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564" y="2793411"/>
            <a:ext cx="16000871" cy="437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05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A3436D-3B86-063B-F4B6-C2F2661F8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48" y="2387575"/>
            <a:ext cx="16725652" cy="464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5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1028700" y="1014212"/>
            <a:ext cx="944325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localhost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17F01-2F2B-03FC-1011-1C7FB2585673}"/>
              </a:ext>
            </a:extLst>
          </p:cNvPr>
          <p:cNvSpPr txBox="1"/>
          <p:nvPr/>
        </p:nvSpPr>
        <p:spPr>
          <a:xfrm>
            <a:off x="1028700" y="3565059"/>
            <a:ext cx="103881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The special address 127.0.0.1 always points to the local system (“localhost”), and the network</a:t>
            </a:r>
          </a:p>
          <a:p>
            <a:r>
              <a:rPr lang="en-US" sz="5400" dirty="0"/>
              <a:t>127.0.0.0/8 belongs to the local system, so that it can talk to itself using network protocols.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/>
          <p:nvPr/>
        </p:nvSpPr>
        <p:spPr>
          <a:xfrm rot="-5400000">
            <a:off x="943534" y="5582625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86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779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 rot="5400000">
            <a:off x="5166203" y="1320490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9476425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6"/>
          <p:cNvGrpSpPr/>
          <p:nvPr/>
        </p:nvGrpSpPr>
        <p:grpSpPr>
          <a:xfrm>
            <a:off x="10400965" y="1028700"/>
            <a:ext cx="6858335" cy="3656386"/>
            <a:chOff x="0" y="0"/>
            <a:chExt cx="9144446" cy="4875182"/>
          </a:xfrm>
        </p:grpSpPr>
        <p:sp>
          <p:nvSpPr>
            <p:cNvPr id="198" name="Google Shape;198;p6"/>
            <p:cNvSpPr txBox="1"/>
            <p:nvPr/>
          </p:nvSpPr>
          <p:spPr>
            <a:xfrm>
              <a:off x="0" y="0"/>
              <a:ext cx="9144446" cy="48751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6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TCP/IP NETWORK MODEL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0" y="4233606"/>
              <a:ext cx="9144299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6"/>
          <p:cNvSpPr txBox="1"/>
          <p:nvPr/>
        </p:nvSpPr>
        <p:spPr>
          <a:xfrm>
            <a:off x="10500650" y="5270894"/>
            <a:ext cx="6013788" cy="32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a simplified, four-layered set of abstractions that describes how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different protocols interoperate in order for computers to send traffic from one machine to another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over the Internet.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DD718-7365-85BD-3672-A6A6ECD23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0329" y="2351689"/>
            <a:ext cx="7392221" cy="554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5"/>
          <p:cNvGrpSpPr/>
          <p:nvPr/>
        </p:nvGrpSpPr>
        <p:grpSpPr>
          <a:xfrm>
            <a:off x="1028700" y="1014212"/>
            <a:ext cx="9443241" cy="2517172"/>
            <a:chOff x="0" y="-9525"/>
            <a:chExt cx="12590988" cy="3356231"/>
          </a:xfrm>
        </p:grpSpPr>
        <p:sp>
          <p:nvSpPr>
            <p:cNvPr id="169" name="Google Shape;169;p5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routing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0" y="1853476"/>
              <a:ext cx="1259098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network traffic needs to move from host to host and network to network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5"/>
          <p:cNvGrpSpPr/>
          <p:nvPr/>
        </p:nvGrpSpPr>
        <p:grpSpPr>
          <a:xfrm>
            <a:off x="1028702" y="4825577"/>
            <a:ext cx="9443474" cy="559961"/>
            <a:chOff x="-308" y="-57150"/>
            <a:chExt cx="12591298" cy="746614"/>
          </a:xfrm>
        </p:grpSpPr>
        <p:sp>
          <p:nvSpPr>
            <p:cNvPr id="172" name="Google Shape;172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1028607" y="-57150"/>
              <a:ext cx="11562383" cy="746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Each host has a routing table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1028702" y="5688291"/>
            <a:ext cx="9323553" cy="1119922"/>
            <a:chOff x="-308" y="-420336"/>
            <a:chExt cx="12431403" cy="1493231"/>
          </a:xfrm>
        </p:grpSpPr>
        <p:sp>
          <p:nvSpPr>
            <p:cNvPr id="175" name="Google Shape;175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868712" y="-420336"/>
              <a:ext cx="11562383" cy="1493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routing table entry lists a destination network, which interface to use when sending traffic,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5"/>
          <p:cNvGrpSpPr/>
          <p:nvPr/>
        </p:nvGrpSpPr>
        <p:grpSpPr>
          <a:xfrm>
            <a:off x="1028702" y="7110966"/>
            <a:ext cx="9323553" cy="559961"/>
            <a:chOff x="-308" y="-36907"/>
            <a:chExt cx="12431403" cy="746616"/>
          </a:xfrm>
        </p:grpSpPr>
        <p:sp>
          <p:nvSpPr>
            <p:cNvPr id="178" name="Google Shape;178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868712" y="-36907"/>
              <a:ext cx="11562383" cy="746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default route to the entire IPv4 Internet: 0.0.0.0/0.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1028700" y="8040336"/>
            <a:ext cx="9443474" cy="1119922"/>
            <a:chOff x="-308" y="-57150"/>
            <a:chExt cx="12591298" cy="1493232"/>
          </a:xfrm>
        </p:grpSpPr>
        <p:sp>
          <p:nvSpPr>
            <p:cNvPr id="181" name="Google Shape;181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1028607" y="-57150"/>
              <a:ext cx="11562383" cy="1493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router forwards the traffic based on its own routing table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/>
        </p:nvSpPr>
        <p:spPr>
          <a:xfrm>
            <a:off x="1028700" y="1014212"/>
            <a:ext cx="9443241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Address and Route Configuration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5"/>
          <p:cNvGrpSpPr/>
          <p:nvPr/>
        </p:nvGrpSpPr>
        <p:grpSpPr>
          <a:xfrm>
            <a:off x="1028700" y="6147643"/>
            <a:ext cx="9323553" cy="1119922"/>
            <a:chOff x="-308" y="-420336"/>
            <a:chExt cx="12431403" cy="1493231"/>
          </a:xfrm>
        </p:grpSpPr>
        <p:sp>
          <p:nvSpPr>
            <p:cNvPr id="175" name="Google Shape;175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868712" y="-420336"/>
              <a:ext cx="11562383" cy="1493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IPv4 network settings at boot time from a DHCP server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5"/>
          <p:cNvGrpSpPr/>
          <p:nvPr/>
        </p:nvGrpSpPr>
        <p:grpSpPr>
          <a:xfrm>
            <a:off x="1028700" y="7570318"/>
            <a:ext cx="9323553" cy="1119922"/>
            <a:chOff x="-308" y="-36907"/>
            <a:chExt cx="12431403" cy="1493232"/>
          </a:xfrm>
        </p:grpSpPr>
        <p:sp>
          <p:nvSpPr>
            <p:cNvPr id="178" name="Google Shape;178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868712" y="-36907"/>
              <a:ext cx="11562383" cy="1493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you can configure a server to use a static network configuration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8506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/>
          <p:nvPr/>
        </p:nvSpPr>
        <p:spPr>
          <a:xfrm rot="-5400000">
            <a:off x="943534" y="5582625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86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779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 rot="5400000">
            <a:off x="5166203" y="1320490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9476425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6"/>
          <p:cNvGrpSpPr/>
          <p:nvPr/>
        </p:nvGrpSpPr>
        <p:grpSpPr>
          <a:xfrm>
            <a:off x="10334734" y="2720736"/>
            <a:ext cx="6989264" cy="2550976"/>
            <a:chOff x="-174719" y="1234465"/>
            <a:chExt cx="9319018" cy="3401302"/>
          </a:xfrm>
        </p:grpSpPr>
        <p:sp>
          <p:nvSpPr>
            <p:cNvPr id="198" name="Google Shape;198;p6"/>
            <p:cNvSpPr txBox="1"/>
            <p:nvPr/>
          </p:nvSpPr>
          <p:spPr>
            <a:xfrm>
              <a:off x="-174719" y="1234465"/>
              <a:ext cx="9144446" cy="1625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6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IPv6 Addresses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0" y="4233606"/>
              <a:ext cx="9144299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6"/>
          <p:cNvSpPr txBox="1"/>
          <p:nvPr/>
        </p:nvSpPr>
        <p:spPr>
          <a:xfrm>
            <a:off x="10465773" y="4479555"/>
            <a:ext cx="6013788" cy="484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used in parallel with IPv4 in a </a:t>
            </a: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dual-stack model.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128-bit 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number, normally expressed as </a:t>
            </a: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8 colon-separated groups 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of 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4 hexadecimal nibbles 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(half-bytes). Each nibble represents four bits of the IPv6 address, so each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group represents </a:t>
            </a: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16 bits 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of the IPv6 address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BDFD0-C55B-2687-6FDB-244A8F0D6E89}"/>
              </a:ext>
            </a:extLst>
          </p:cNvPr>
          <p:cNvSpPr txBox="1"/>
          <p:nvPr/>
        </p:nvSpPr>
        <p:spPr>
          <a:xfrm>
            <a:off x="332425" y="4185261"/>
            <a:ext cx="8811575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2001:0db8:0000:0010:0000:0000:0000:0001</a:t>
            </a:r>
          </a:p>
          <a:p>
            <a:endParaRPr 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92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/>
          <p:nvPr/>
        </p:nvSpPr>
        <p:spPr>
          <a:xfrm rot="-5400000">
            <a:off x="943534" y="5582625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86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779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 rot="5400000">
            <a:off x="5166203" y="1320490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9476425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6"/>
          <p:cNvGrpSpPr/>
          <p:nvPr/>
        </p:nvGrpSpPr>
        <p:grpSpPr>
          <a:xfrm>
            <a:off x="10465773" y="3751296"/>
            <a:ext cx="6918006" cy="2437590"/>
            <a:chOff x="0" y="2608545"/>
            <a:chExt cx="9224008" cy="3250121"/>
          </a:xfrm>
        </p:grpSpPr>
        <p:sp>
          <p:nvSpPr>
            <p:cNvPr id="198" name="Google Shape;198;p6"/>
            <p:cNvSpPr txBox="1"/>
            <p:nvPr/>
          </p:nvSpPr>
          <p:spPr>
            <a:xfrm>
              <a:off x="79562" y="2608545"/>
              <a:ext cx="9144446" cy="3250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6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Remove leading zeros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0" y="4233606"/>
              <a:ext cx="9144299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3BDFD0-C55B-2687-6FDB-244A8F0D6E89}"/>
              </a:ext>
            </a:extLst>
          </p:cNvPr>
          <p:cNvSpPr txBox="1"/>
          <p:nvPr/>
        </p:nvSpPr>
        <p:spPr>
          <a:xfrm>
            <a:off x="332425" y="4185261"/>
            <a:ext cx="8811575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2001:db8:0:10:0:0:0:1</a:t>
            </a:r>
          </a:p>
          <a:p>
            <a:pPr algn="ctr"/>
            <a:endParaRPr 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938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/>
          <p:nvPr/>
        </p:nvSpPr>
        <p:spPr>
          <a:xfrm rot="-5400000">
            <a:off x="943534" y="5582625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86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779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 rot="5400000">
            <a:off x="5166203" y="1320490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9476425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6"/>
          <p:cNvGrpSpPr/>
          <p:nvPr/>
        </p:nvGrpSpPr>
        <p:grpSpPr>
          <a:xfrm>
            <a:off x="10465773" y="3751296"/>
            <a:ext cx="6918008" cy="2437590"/>
            <a:chOff x="0" y="2608545"/>
            <a:chExt cx="9224010" cy="3250121"/>
          </a:xfrm>
        </p:grpSpPr>
        <p:sp>
          <p:nvSpPr>
            <p:cNvPr id="198" name="Google Shape;198;p6"/>
            <p:cNvSpPr txBox="1"/>
            <p:nvPr/>
          </p:nvSpPr>
          <p:spPr>
            <a:xfrm>
              <a:off x="79563" y="2608545"/>
              <a:ext cx="9144447" cy="3250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6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Combine </a:t>
              </a:r>
            </a:p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6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zeros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0" y="4233606"/>
              <a:ext cx="9144299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3BDFD0-C55B-2687-6FDB-244A8F0D6E89}"/>
              </a:ext>
            </a:extLst>
          </p:cNvPr>
          <p:cNvSpPr txBox="1"/>
          <p:nvPr/>
        </p:nvSpPr>
        <p:spPr>
          <a:xfrm>
            <a:off x="332425" y="4185261"/>
            <a:ext cx="8811575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2001:db8:0:10::1</a:t>
            </a:r>
          </a:p>
          <a:p>
            <a:pPr algn="ctr"/>
            <a:endParaRPr 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055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/>
          <p:nvPr/>
        </p:nvSpPr>
        <p:spPr>
          <a:xfrm rot="-5400000">
            <a:off x="943534" y="5582625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86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779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 rot="5400000">
            <a:off x="5166203" y="1320490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9476425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6"/>
          <p:cNvGrpSpPr/>
          <p:nvPr/>
        </p:nvGrpSpPr>
        <p:grpSpPr>
          <a:xfrm>
            <a:off x="10298343" y="2940086"/>
            <a:ext cx="6989264" cy="3528876"/>
            <a:chOff x="-174719" y="-69402"/>
            <a:chExt cx="9319018" cy="4705169"/>
          </a:xfrm>
        </p:grpSpPr>
        <p:sp>
          <p:nvSpPr>
            <p:cNvPr id="198" name="Google Shape;198;p6"/>
            <p:cNvSpPr txBox="1"/>
            <p:nvPr/>
          </p:nvSpPr>
          <p:spPr>
            <a:xfrm>
              <a:off x="-174719" y="-69402"/>
              <a:ext cx="9144446" cy="3250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6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IPv6 Subnetting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0" y="4233606"/>
              <a:ext cx="9144299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6"/>
          <p:cNvSpPr txBox="1"/>
          <p:nvPr/>
        </p:nvSpPr>
        <p:spPr>
          <a:xfrm>
            <a:off x="10298343" y="5499354"/>
            <a:ext cx="6564028" cy="361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17161C"/>
                </a:solidFill>
                <a:latin typeface="+mj-lt"/>
                <a:ea typeface="Montserrat"/>
                <a:cs typeface="Montserrat"/>
                <a:sym typeface="Montserrat"/>
              </a:rPr>
              <a:t>divided into two parts: </a:t>
            </a:r>
            <a:r>
              <a:rPr lang="en-US" sz="2800" b="1" i="0" u="none" strike="noStrike" cap="none" dirty="0">
                <a:solidFill>
                  <a:srgbClr val="17161C"/>
                </a:solidFill>
                <a:latin typeface="+mj-lt"/>
                <a:ea typeface="Montserrat"/>
                <a:cs typeface="Montserrat"/>
                <a:sym typeface="Montserrat"/>
              </a:rPr>
              <a:t>the network prefix </a:t>
            </a:r>
            <a:r>
              <a:rPr lang="en-US" sz="2800" b="0" i="0" u="none" strike="noStrike" cap="none" dirty="0">
                <a:solidFill>
                  <a:srgbClr val="17161C"/>
                </a:solidFill>
                <a:latin typeface="+mj-lt"/>
                <a:ea typeface="Montserrat"/>
                <a:cs typeface="Montserrat"/>
                <a:sym typeface="Montserrat"/>
              </a:rPr>
              <a:t>and </a:t>
            </a:r>
            <a:r>
              <a:rPr lang="en-US" sz="2800" b="1" i="0" u="none" strike="noStrike" cap="none" dirty="0">
                <a:solidFill>
                  <a:srgbClr val="17161C"/>
                </a:solidFill>
                <a:latin typeface="+mj-lt"/>
                <a:ea typeface="Montserrat"/>
                <a:cs typeface="Montserrat"/>
                <a:sym typeface="Montserrat"/>
              </a:rPr>
              <a:t>interface ID</a:t>
            </a:r>
            <a:r>
              <a:rPr lang="en-US" sz="2800" b="0" i="0" u="none" strike="noStrike" cap="none" dirty="0">
                <a:solidFill>
                  <a:srgbClr val="17161C"/>
                </a:solidFill>
                <a:latin typeface="+mj-lt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IPv6 has a standard subnet mask, which is used for almost all normal addresses, 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/64.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B493E-FADA-295D-2085-4E3506DA9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" y="3451408"/>
            <a:ext cx="9309174" cy="338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87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541BBA-49CE-C207-EA9E-94E4FA61C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52" y="1352170"/>
            <a:ext cx="15356513" cy="75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10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/>
        </p:nvSpPr>
        <p:spPr>
          <a:xfrm>
            <a:off x="1028700" y="1014212"/>
            <a:ext cx="10888480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HOST NAMES AND IP ADDRESSES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5"/>
          <p:cNvGrpSpPr/>
          <p:nvPr/>
        </p:nvGrpSpPr>
        <p:grpSpPr>
          <a:xfrm>
            <a:off x="1133632" y="5229787"/>
            <a:ext cx="9323553" cy="1679883"/>
            <a:chOff x="139601" y="-2432862"/>
            <a:chExt cx="12431403" cy="2239847"/>
          </a:xfrm>
        </p:grpSpPr>
        <p:sp>
          <p:nvSpPr>
            <p:cNvPr id="175" name="Google Shape;175;p5"/>
            <p:cNvSpPr/>
            <p:nvPr/>
          </p:nvSpPr>
          <p:spPr>
            <a:xfrm rot="10800000">
              <a:off x="139601" y="-1953485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1008621" y="-2432862"/>
              <a:ext cx="11562383" cy="2239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Linux has a number of mechanisms to map a host name to an IP address, collectively called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name resolution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5"/>
          <p:cNvGrpSpPr/>
          <p:nvPr/>
        </p:nvGrpSpPr>
        <p:grpSpPr>
          <a:xfrm>
            <a:off x="1028700" y="7019093"/>
            <a:ext cx="9323553" cy="1119922"/>
            <a:chOff x="-308" y="-1560591"/>
            <a:chExt cx="12431403" cy="1493232"/>
          </a:xfrm>
        </p:grpSpPr>
        <p:sp>
          <p:nvSpPr>
            <p:cNvPr id="178" name="Google Shape;178;p5"/>
            <p:cNvSpPr/>
            <p:nvPr/>
          </p:nvSpPr>
          <p:spPr>
            <a:xfrm rot="10800000">
              <a:off x="-308" y="-1464643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868712" y="-1560591"/>
              <a:ext cx="11562383" cy="1493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set a static entry for each name in the /</a:t>
              </a:r>
              <a:r>
                <a:rPr lang="en-US" sz="2599" b="0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/hosts file on each system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191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/>
        </p:nvSpPr>
        <p:spPr>
          <a:xfrm>
            <a:off x="1028700" y="1014212"/>
            <a:ext cx="10888480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HOST NAMES AND IP ADDRESSES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5"/>
          <p:cNvGrpSpPr/>
          <p:nvPr/>
        </p:nvGrpSpPr>
        <p:grpSpPr>
          <a:xfrm>
            <a:off x="1106222" y="4638251"/>
            <a:ext cx="9453106" cy="1679883"/>
            <a:chOff x="-53123" y="-1975652"/>
            <a:chExt cx="12604140" cy="2239847"/>
          </a:xfrm>
        </p:grpSpPr>
        <p:sp>
          <p:nvSpPr>
            <p:cNvPr id="175" name="Google Shape;175;p5"/>
            <p:cNvSpPr/>
            <p:nvPr/>
          </p:nvSpPr>
          <p:spPr>
            <a:xfrm rot="10800000">
              <a:off x="-53123" y="-1681805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988634" y="-1975652"/>
              <a:ext cx="11562383" cy="2239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you can look up the address for a host name (or a host name from an address) from a network service called the Domain Name System (</a:t>
              </a:r>
              <a:r>
                <a:rPr lang="en-US" sz="25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DNS</a:t>
              </a: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5"/>
          <p:cNvGrpSpPr/>
          <p:nvPr/>
        </p:nvGrpSpPr>
        <p:grpSpPr>
          <a:xfrm>
            <a:off x="1106222" y="6535188"/>
            <a:ext cx="9323553" cy="1119922"/>
            <a:chOff x="-308" y="-1560591"/>
            <a:chExt cx="12431403" cy="1493232"/>
          </a:xfrm>
        </p:grpSpPr>
        <p:sp>
          <p:nvSpPr>
            <p:cNvPr id="178" name="Google Shape;178;p5"/>
            <p:cNvSpPr/>
            <p:nvPr/>
          </p:nvSpPr>
          <p:spPr>
            <a:xfrm rot="10800000">
              <a:off x="-308" y="-1464643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868712" y="-1560591"/>
              <a:ext cx="11562383" cy="1493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 order for name service to work, a host needs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 be pointed at a </a:t>
              </a:r>
              <a:r>
                <a:rPr lang="en-US" sz="25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nameserver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78;p5">
            <a:extLst>
              <a:ext uri="{FF2B5EF4-FFF2-40B4-BE49-F238E27FC236}">
                <a16:creationId xmlns:a16="http://schemas.microsoft.com/office/drawing/2014/main" id="{39398E2C-589C-882B-AF40-8C936AA44B41}"/>
              </a:ext>
            </a:extLst>
          </p:cNvPr>
          <p:cNvSpPr/>
          <p:nvPr/>
        </p:nvSpPr>
        <p:spPr>
          <a:xfrm rot="10800000">
            <a:off x="1106222" y="7727071"/>
            <a:ext cx="289086" cy="30287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79;p5">
            <a:extLst>
              <a:ext uri="{FF2B5EF4-FFF2-40B4-BE49-F238E27FC236}">
                <a16:creationId xmlns:a16="http://schemas.microsoft.com/office/drawing/2014/main" id="{798D394E-B00A-21C1-D8A4-F79D145A5BBD}"/>
              </a:ext>
            </a:extLst>
          </p:cNvPr>
          <p:cNvSpPr txBox="1"/>
          <p:nvPr/>
        </p:nvSpPr>
        <p:spPr>
          <a:xfrm>
            <a:off x="1757987" y="7655110"/>
            <a:ext cx="8671788" cy="1119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This is typically configured through DHCP or a static setting in a file called </a:t>
            </a:r>
            <a:r>
              <a:rPr lang="en-US" sz="25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-US" sz="2599" b="1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etc</a:t>
            </a:r>
            <a:r>
              <a:rPr lang="en-US" sz="25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-US" sz="2599" b="1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resolv.conf</a:t>
            </a:r>
            <a:r>
              <a:rPr lang="en-US" sz="25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409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028700" y="1028700"/>
            <a:ext cx="9552300" cy="147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4 Application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3"/>
          <p:cNvGrpSpPr/>
          <p:nvPr/>
        </p:nvGrpSpPr>
        <p:grpSpPr>
          <a:xfrm>
            <a:off x="1027760" y="4557746"/>
            <a:ext cx="1174891" cy="1230946"/>
            <a:chOff x="-1253" y="-38623"/>
            <a:chExt cx="1566521" cy="1641261"/>
          </a:xfrm>
        </p:grpSpPr>
        <p:sp>
          <p:nvSpPr>
            <p:cNvPr id="123" name="Google Shape;123;p3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9" name="Google Shape;129;p3"/>
          <p:cNvSpPr txBox="1"/>
          <p:nvPr/>
        </p:nvSpPr>
        <p:spPr>
          <a:xfrm>
            <a:off x="2728991" y="4557746"/>
            <a:ext cx="7719098" cy="32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Each application has specifications for communication so that clients and servers may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communicate across platforms. Common protocols include SSH (remote login), HTTPS (secure web), NFS or CIFS (file sharing), and SMTP (electronic mail delivery).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BD4FF-C2C0-EA77-D2CD-52BE6622A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4400687" y="4405292"/>
            <a:ext cx="2621285" cy="27432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4440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028700" y="1028700"/>
            <a:ext cx="9552300" cy="147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3 Transport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3"/>
          <p:cNvGrpSpPr/>
          <p:nvPr/>
        </p:nvGrpSpPr>
        <p:grpSpPr>
          <a:xfrm>
            <a:off x="1027760" y="4557746"/>
            <a:ext cx="1174891" cy="1230946"/>
            <a:chOff x="-1253" y="-38623"/>
            <a:chExt cx="1566521" cy="1641261"/>
          </a:xfrm>
        </p:grpSpPr>
        <p:sp>
          <p:nvSpPr>
            <p:cNvPr id="123" name="Google Shape;123;p3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9" name="Google Shape;129;p3"/>
          <p:cNvSpPr txBox="1"/>
          <p:nvPr/>
        </p:nvSpPr>
        <p:spPr>
          <a:xfrm>
            <a:off x="2728991" y="4557746"/>
            <a:ext cx="7719098" cy="161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Application protocols use TCP or UDP ports. A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list of well-known and registered ports can be found in the </a:t>
            </a: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-US" sz="2499" b="1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etc</a:t>
            </a: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/services 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file.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122;p3">
            <a:extLst>
              <a:ext uri="{FF2B5EF4-FFF2-40B4-BE49-F238E27FC236}">
                <a16:creationId xmlns:a16="http://schemas.microsoft.com/office/drawing/2014/main" id="{2B52D436-38B9-D135-3E97-4383442573B5}"/>
              </a:ext>
            </a:extLst>
          </p:cNvPr>
          <p:cNvGrpSpPr/>
          <p:nvPr/>
        </p:nvGrpSpPr>
        <p:grpSpPr>
          <a:xfrm>
            <a:off x="1027760" y="6806900"/>
            <a:ext cx="1174891" cy="1230946"/>
            <a:chOff x="-1253" y="-38623"/>
            <a:chExt cx="1566521" cy="1641261"/>
          </a:xfrm>
        </p:grpSpPr>
        <p:sp>
          <p:nvSpPr>
            <p:cNvPr id="24" name="Google Shape;123;p3">
              <a:extLst>
                <a:ext uri="{FF2B5EF4-FFF2-40B4-BE49-F238E27FC236}">
                  <a16:creationId xmlns:a16="http://schemas.microsoft.com/office/drawing/2014/main" id="{7F7A59A1-B996-B79E-4999-7DC060EC4D0B}"/>
                </a:ext>
              </a:extLst>
            </p:cNvPr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24;p3">
              <a:extLst>
                <a:ext uri="{FF2B5EF4-FFF2-40B4-BE49-F238E27FC236}">
                  <a16:creationId xmlns:a16="http://schemas.microsoft.com/office/drawing/2014/main" id="{DE3B48CB-030B-6C96-160E-D08CA3226B4D}"/>
                </a:ext>
              </a:extLst>
            </p:cNvPr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6" name="Google Shape;129;p3">
            <a:extLst>
              <a:ext uri="{FF2B5EF4-FFF2-40B4-BE49-F238E27FC236}">
                <a16:creationId xmlns:a16="http://schemas.microsoft.com/office/drawing/2014/main" id="{E231E9CB-5F07-C065-9662-0A53BD166440}"/>
              </a:ext>
            </a:extLst>
          </p:cNvPr>
          <p:cNvSpPr txBox="1"/>
          <p:nvPr/>
        </p:nvSpPr>
        <p:spPr>
          <a:xfrm>
            <a:off x="2728991" y="6806900"/>
            <a:ext cx="7719098" cy="107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combination of the service port and IP address forms a socket.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A8407-C659-8D87-3F49-F4927B784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3627998" y="3983357"/>
            <a:ext cx="4166664" cy="2370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028700" y="1028700"/>
            <a:ext cx="9552300" cy="147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2 Internet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3"/>
          <p:cNvGrpSpPr/>
          <p:nvPr/>
        </p:nvGrpSpPr>
        <p:grpSpPr>
          <a:xfrm>
            <a:off x="1027760" y="4557746"/>
            <a:ext cx="1174891" cy="1230946"/>
            <a:chOff x="-1253" y="-38623"/>
            <a:chExt cx="1566521" cy="1641261"/>
          </a:xfrm>
        </p:grpSpPr>
        <p:sp>
          <p:nvSpPr>
            <p:cNvPr id="123" name="Google Shape;123;p3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9" name="Google Shape;129;p3"/>
          <p:cNvSpPr txBox="1"/>
          <p:nvPr/>
        </p:nvSpPr>
        <p:spPr>
          <a:xfrm>
            <a:off x="2562232" y="4469773"/>
            <a:ext cx="7719098" cy="32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or network layer, carries data from the source host to the destination host. The </a:t>
            </a: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IPv4 and IPv6 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protocols are Internet layer protocols. Each host has an IP address and a prefix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network addresses. 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Routers are used to connect networks.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A8407-C659-8D87-3F49-F4927B784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3627998" y="3983357"/>
            <a:ext cx="4166664" cy="237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5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028700" y="1028700"/>
            <a:ext cx="9552300" cy="147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1 link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3"/>
          <p:cNvGrpSpPr/>
          <p:nvPr/>
        </p:nvGrpSpPr>
        <p:grpSpPr>
          <a:xfrm>
            <a:off x="1027760" y="4557746"/>
            <a:ext cx="1174891" cy="1230946"/>
            <a:chOff x="-1253" y="-38623"/>
            <a:chExt cx="1566521" cy="1641261"/>
          </a:xfrm>
        </p:grpSpPr>
        <p:sp>
          <p:nvSpPr>
            <p:cNvPr id="123" name="Google Shape;123;p3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9" name="Google Shape;129;p3"/>
          <p:cNvSpPr txBox="1"/>
          <p:nvPr/>
        </p:nvSpPr>
        <p:spPr>
          <a:xfrm>
            <a:off x="2562232" y="4469773"/>
            <a:ext cx="7719098" cy="269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types of networks are wired Ethernet (802.3) and wireless WLAN (802.11). Each physical device has a hardware address (MAC) which is used to identify the destination of packets on the local network segment.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B38B6-579F-7A37-2906-771211FBA8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3536661" y="3846945"/>
            <a:ext cx="3989346" cy="299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3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6687053" y="2189101"/>
            <a:ext cx="9552328" cy="590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DESCRIBING NETWORK INTERFACE NAMES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036235-7B2F-DB7E-4DD8-91700FCDB825}"/>
              </a:ext>
            </a:extLst>
          </p:cNvPr>
          <p:cNvSpPr txBox="1"/>
          <p:nvPr/>
        </p:nvSpPr>
        <p:spPr>
          <a:xfrm>
            <a:off x="6687053" y="8371490"/>
            <a:ext cx="920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Each network port on a system has a name,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5862137" y="2076284"/>
            <a:ext cx="9552328" cy="147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Older versions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107441" y="4557746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107441" y="6291971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910081" y="4774804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eth0, eth1, and eth2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7695367" y="6446084"/>
            <a:ext cx="7719098" cy="107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PCIe standard does not guarantee the order in which PCIe devices will be detected on boot,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25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5321979" y="1053239"/>
            <a:ext cx="9552328" cy="147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recent versions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107441" y="4557746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107441" y="6291971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910081" y="4774804"/>
            <a:ext cx="7719098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Ethernet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interfaces begin with </a:t>
            </a:r>
            <a:r>
              <a:rPr lang="en-US" sz="2800" b="1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en</a:t>
            </a:r>
            <a:endParaRPr sz="2500" b="1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5321979" y="2642551"/>
            <a:ext cx="11407044" cy="1615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names of network interfaces are assigned based on information from the firmware,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500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Network interface names start with the type of interface: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07;p2">
            <a:extLst>
              <a:ext uri="{FF2B5EF4-FFF2-40B4-BE49-F238E27FC236}">
                <a16:creationId xmlns:a16="http://schemas.microsoft.com/office/drawing/2014/main" id="{6DAD493D-17B3-D33A-9240-8376B632566B}"/>
              </a:ext>
            </a:extLst>
          </p:cNvPr>
          <p:cNvSpPr txBox="1"/>
          <p:nvPr/>
        </p:nvSpPr>
        <p:spPr>
          <a:xfrm>
            <a:off x="8017510" y="6549817"/>
            <a:ext cx="7719098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WLAN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interfaces begin with </a:t>
            </a:r>
            <a:r>
              <a:rPr lang="en-US" sz="2800" b="1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wl</a:t>
            </a:r>
            <a:endParaRPr sz="2500" b="1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05;p2">
            <a:extLst>
              <a:ext uri="{FF2B5EF4-FFF2-40B4-BE49-F238E27FC236}">
                <a16:creationId xmlns:a16="http://schemas.microsoft.com/office/drawing/2014/main" id="{2DF2CD7A-BC73-6BC5-E50D-7B82D52F15B1}"/>
              </a:ext>
            </a:extLst>
          </p:cNvPr>
          <p:cNvSpPr/>
          <p:nvPr/>
        </p:nvSpPr>
        <p:spPr>
          <a:xfrm>
            <a:off x="6229860" y="8033058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07;p2">
            <a:extLst>
              <a:ext uri="{FF2B5EF4-FFF2-40B4-BE49-F238E27FC236}">
                <a16:creationId xmlns:a16="http://schemas.microsoft.com/office/drawing/2014/main" id="{7FE04ED7-94EE-2B2D-1B69-A868C0B5FADB}"/>
              </a:ext>
            </a:extLst>
          </p:cNvPr>
          <p:cNvSpPr txBox="1"/>
          <p:nvPr/>
        </p:nvSpPr>
        <p:spPr>
          <a:xfrm>
            <a:off x="8139929" y="8290904"/>
            <a:ext cx="7719098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WWAN </a:t>
            </a:r>
            <a:r>
              <a:rPr lang="en-US" sz="2499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interfaces begin with </a:t>
            </a:r>
            <a:r>
              <a:rPr lang="en-US" sz="2800" b="1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ww</a:t>
            </a:r>
            <a:endParaRPr lang="en-US" sz="2500" b="1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8375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867</Words>
  <Application>Microsoft Office PowerPoint</Application>
  <PresentationFormat>Custom</PresentationFormat>
  <Paragraphs>109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Montserrat</vt:lpstr>
      <vt:lpstr>Roboto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7</cp:revision>
  <dcterms:modified xsi:type="dcterms:W3CDTF">2022-05-23T17:01:08Z</dcterms:modified>
</cp:coreProperties>
</file>