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5%D1%80%D0%B5%D0%B4%D0%B0%D1%87%D0%B0_%D0%B4%D0%B0%D0%BD%D0%BD%D1%8B%D1%85" TargetMode="External"/><Relationship Id="rId2" Type="http://schemas.openxmlformats.org/officeDocument/2006/relationships/hyperlink" Target="https://ru.wikipedia.org/wiki/%D0%A1%D0%B5%D1%82%D0%B5%D0%B2%D0%B0%D1%8F_%D0%BC%D0%BE%D0%B4%D0%B5%D0%BB%D1%8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F%D1%80%D0%BE%D1%82%D0%BE%D0%BA%D0%BE%D0%BB_%D0%BF%D0%B5%D1%80%D0%B5%D0%B4%D0%B0%D1%87%D0%B8_%D0%B4%D0%B0%D0%BD%D0%BD%D1%8B%D1%85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SCTP" TargetMode="External"/><Relationship Id="rId13" Type="http://schemas.openxmlformats.org/officeDocument/2006/relationships/hyperlink" Target="https://ru.wikipedia.org/wiki/ICMP" TargetMode="External"/><Relationship Id="rId18" Type="http://schemas.openxmlformats.org/officeDocument/2006/relationships/hyperlink" Target="https://ru.wikipedia.org/wiki/%D0%91%D0%B5%D1%81%D0%BF%D1%80%D0%BE%D0%B2%D0%BE%D0%B4%D0%BD%D0%B0%D1%8F_%D0%BB%D0%BE%D0%BA%D0%B0%D0%BB%D1%8C%D0%BD%D0%B0%D1%8F_%D1%81%D0%B5%D1%82%D1%8C" TargetMode="External"/><Relationship Id="rId3" Type="http://schemas.openxmlformats.org/officeDocument/2006/relationships/hyperlink" Target="https://ru.wikipedia.org/wiki/RTSP" TargetMode="External"/><Relationship Id="rId21" Type="http://schemas.openxmlformats.org/officeDocument/2006/relationships/hyperlink" Target="https://ru.wikipedia.org/wiki/ATM" TargetMode="External"/><Relationship Id="rId7" Type="http://schemas.openxmlformats.org/officeDocument/2006/relationships/hyperlink" Target="https://ru.wikipedia.org/wiki/UDP" TargetMode="External"/><Relationship Id="rId12" Type="http://schemas.openxmlformats.org/officeDocument/2006/relationships/hyperlink" Target="https://ru.wikipedia.org/wiki/IP" TargetMode="External"/><Relationship Id="rId17" Type="http://schemas.openxmlformats.org/officeDocument/2006/relationships/hyperlink" Target="https://ru.wikipedia.org/wiki/IEEE_802.11" TargetMode="External"/><Relationship Id="rId2" Type="http://schemas.openxmlformats.org/officeDocument/2006/relationships/hyperlink" Target="https://ru.wikipedia.org/wiki/HTTP" TargetMode="External"/><Relationship Id="rId16" Type="http://schemas.openxmlformats.org/officeDocument/2006/relationships/hyperlink" Target="https://ru.wikipedia.org/wiki/Ethernet" TargetMode="External"/><Relationship Id="rId20" Type="http://schemas.openxmlformats.org/officeDocument/2006/relationships/hyperlink" Target="https://ru.wikipedia.org/wiki/Token_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TCP" TargetMode="External"/><Relationship Id="rId11" Type="http://schemas.openxmlformats.org/officeDocument/2006/relationships/hyperlink" Target="https://ru.wikipedia.org/wiki/OSPF" TargetMode="External"/><Relationship Id="rId24" Type="http://schemas.openxmlformats.org/officeDocument/2006/relationships/hyperlink" Target="https://ru.wikipedia.org/wiki/E1_(ISDN)" TargetMode="External"/><Relationship Id="rId5" Type="http://schemas.openxmlformats.org/officeDocument/2006/relationships/hyperlink" Target="https://ru.wikipedia.org/wiki/DNS" TargetMode="External"/><Relationship Id="rId15" Type="http://schemas.openxmlformats.org/officeDocument/2006/relationships/hyperlink" Target="https://ru.wikipedia.org/wiki/ARP" TargetMode="External"/><Relationship Id="rId23" Type="http://schemas.openxmlformats.org/officeDocument/2006/relationships/hyperlink" Target="https://ru.wikipedia.org/wiki/T1_(%D1%86%D0%B8%D1%84%D1%80%D0%BE%D0%B2%D1%8B%D0%B5_%D0%BA%D0%B0%D0%BD%D0%B0%D0%BB%D1%8B)" TargetMode="External"/><Relationship Id="rId10" Type="http://schemas.openxmlformats.org/officeDocument/2006/relationships/hyperlink" Target="https://ru.wikipedia.org/wiki/RIP2" TargetMode="External"/><Relationship Id="rId19" Type="http://schemas.openxmlformats.org/officeDocument/2006/relationships/hyperlink" Target="https://ru.wikipedia.org/wiki/SLIP" TargetMode="External"/><Relationship Id="rId4" Type="http://schemas.openxmlformats.org/officeDocument/2006/relationships/hyperlink" Target="https://ru.wikipedia.org/wiki/FTP" TargetMode="External"/><Relationship Id="rId9" Type="http://schemas.openxmlformats.org/officeDocument/2006/relationships/hyperlink" Target="https://ru.wikipedia.org/wiki/DCCP" TargetMode="External"/><Relationship Id="rId14" Type="http://schemas.openxmlformats.org/officeDocument/2006/relationships/hyperlink" Target="https://ru.wikipedia.org/wiki/IGMP" TargetMode="External"/><Relationship Id="rId22" Type="http://schemas.openxmlformats.org/officeDocument/2006/relationships/hyperlink" Target="https://ru.wikipedia.org/wiki/MPL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A05D9-19F0-492A-948F-79621AB66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Работа с сетью в ОС </a:t>
            </a:r>
            <a:r>
              <a:rPr lang="en-US" dirty="0" err="1"/>
              <a:t>linux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278B6F-C4A3-A460-8F8E-201A77A64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4684" y="4346697"/>
            <a:ext cx="6831673" cy="1086237"/>
          </a:xfrm>
        </p:spPr>
        <p:txBody>
          <a:bodyPr/>
          <a:lstStyle/>
          <a:p>
            <a:pPr algn="r"/>
            <a:r>
              <a:rPr lang="ru-RU" b="1" dirty="0"/>
              <a:t>Подготовил</a:t>
            </a:r>
            <a:r>
              <a:rPr lang="en-US" b="1" dirty="0"/>
              <a:t>: </a:t>
            </a:r>
            <a:endParaRPr lang="ru-RU" b="1" dirty="0"/>
          </a:p>
          <a:p>
            <a:pPr algn="r"/>
            <a:r>
              <a:rPr lang="ru-RU" dirty="0"/>
              <a:t>ст. гр. АА-19-05 Макаров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160118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F5C24-31A4-C0DB-15F1-C13AB8A6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Tcpdump</a:t>
            </a:r>
            <a:r>
              <a:rPr lang="ru-RU" dirty="0"/>
              <a:t> =</a:t>
            </a:r>
            <a:r>
              <a:rPr lang="en-US"/>
              <a:t>=</a:t>
            </a:r>
            <a:r>
              <a:rPr lang="ru-RU"/>
              <a:t> </a:t>
            </a:r>
            <a:r>
              <a:rPr lang="en-US" dirty="0"/>
              <a:t>(Wireshark – GUI)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6DB6E4-A54B-C9D4-FA10-CA747225B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pPr algn="just"/>
            <a:r>
              <a:rPr lang="ru-RU" b="0" i="0" u="none" strike="noStrike" dirty="0">
                <a:effectLst/>
                <a:latin typeface="YS Text"/>
              </a:rPr>
              <a:t>Утилита </a:t>
            </a:r>
            <a:r>
              <a:rPr lang="en" b="0" i="0" u="none" strike="noStrike" dirty="0">
                <a:effectLst/>
                <a:latin typeface="YS Text"/>
              </a:rPr>
              <a:t>UNIX, </a:t>
            </a:r>
            <a:r>
              <a:rPr lang="ru-RU" b="0" i="0" u="none" strike="noStrike" dirty="0">
                <a:effectLst/>
                <a:latin typeface="YS Text"/>
              </a:rPr>
              <a:t>позволяющая перехватывать и анализировать сетевой трафик, проходящий через компьютер, на котором запущена данная программа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65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549C0-793C-B96E-F843-5E3F3A07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3B32D-7B34-B93B-6BBD-BD21A0E85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535"/>
            <a:ext cx="9601200" cy="3581400"/>
          </a:xfrm>
        </p:spPr>
        <p:txBody>
          <a:bodyPr/>
          <a:lstStyle/>
          <a:p>
            <a:r>
              <a:rPr lang="en-US" dirty="0"/>
              <a:t>TCP/IP</a:t>
            </a:r>
          </a:p>
          <a:p>
            <a:r>
              <a:rPr lang="ru-RU" dirty="0"/>
              <a:t>Термины</a:t>
            </a:r>
          </a:p>
          <a:p>
            <a:r>
              <a:rPr lang="en-US" dirty="0"/>
              <a:t>Ping</a:t>
            </a:r>
          </a:p>
          <a:p>
            <a:r>
              <a:rPr lang="en-US" dirty="0"/>
              <a:t>Nmap</a:t>
            </a:r>
          </a:p>
          <a:p>
            <a:r>
              <a:rPr lang="en-US" dirty="0"/>
              <a:t>Telnet</a:t>
            </a:r>
          </a:p>
          <a:p>
            <a:r>
              <a:rPr lang="en-US" dirty="0"/>
              <a:t>Netstat</a:t>
            </a:r>
          </a:p>
          <a:p>
            <a:r>
              <a:rPr lang="en-US" dirty="0" err="1"/>
              <a:t>Tcpdump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31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B2D5A-A8B8-D404-4C88-8DA324C7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85800"/>
            <a:ext cx="9677400" cy="886146"/>
          </a:xfrm>
        </p:spPr>
        <p:txBody>
          <a:bodyPr/>
          <a:lstStyle/>
          <a:p>
            <a:r>
              <a:rPr lang="en-US" dirty="0"/>
              <a:t>TCP/IP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3CDB71-D509-8192-8C45-C570920E2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97895"/>
            <a:ext cx="9601200" cy="3581400"/>
          </a:xfrm>
        </p:spPr>
        <p:txBody>
          <a:bodyPr/>
          <a:lstStyle/>
          <a:p>
            <a:pPr algn="just"/>
            <a:r>
              <a:rPr lang="en" b="1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TCP/IP</a:t>
            </a:r>
            <a:r>
              <a:rPr lang="en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Сетевая модел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сетевая модель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Передача данных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передачи данны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х</a:t>
            </a:r>
            <a:r>
              <a:rPr lang="ru-RU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представленных в цифровом виде. Модель описывает способ передачи данных от источника информации к получателю. В модели предполагается прохождение информации через четыре уровня, каждый из которых описывается 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правилом (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Протокол передачи данных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протоколом передачи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259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8DEE9-D6B8-2576-AC89-4B0B38F6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Распределение протоколов по уровням модели </a:t>
            </a:r>
            <a:r>
              <a:rPr lang="en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TCP/IP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EF1EC3B-5546-7F4F-A457-3049BEC6A8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12408"/>
              </p:ext>
            </p:extLst>
          </p:nvPr>
        </p:nvGraphicFramePr>
        <p:xfrm>
          <a:off x="1371597" y="2171700"/>
          <a:ext cx="9601200" cy="3748905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4057944737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76905967"/>
                    </a:ext>
                  </a:extLst>
                </a:gridCol>
              </a:tblGrid>
              <a:tr h="266416">
                <a:tc gridSpan="2">
                  <a:txBody>
                    <a:bodyPr/>
                    <a:lstStyle/>
                    <a:p>
                      <a:r>
                        <a:rPr lang="ru-RU" sz="1300">
                          <a:solidFill>
                            <a:schemeClr val="tx1"/>
                          </a:solidFill>
                        </a:rPr>
                        <a:t>Распределение протоколов по уровням модели </a:t>
                      </a:r>
                      <a:r>
                        <a:rPr lang="en" sz="1300">
                          <a:solidFill>
                            <a:schemeClr val="tx1"/>
                          </a:solidFill>
                        </a:rPr>
                        <a:t>TCP/IP</a:t>
                      </a:r>
                    </a:p>
                  </a:txBody>
                  <a:tcPr marL="63954" marR="63954" marT="31977" marB="31977" anchor="ctr">
                    <a:solidFill>
                      <a:srgbClr val="F8F9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642783"/>
                  </a:ext>
                </a:extLst>
              </a:tr>
              <a:tr h="467818">
                <a:tc>
                  <a:txBody>
                    <a:bodyPr/>
                    <a:lstStyle/>
                    <a:p>
                      <a:r>
                        <a:rPr lang="ru-RU" sz="1300" b="1">
                          <a:solidFill>
                            <a:schemeClr val="tx1"/>
                          </a:solidFill>
                          <a:effectLst/>
                        </a:rPr>
                        <a:t>Прикладной</a:t>
                      </a:r>
                      <a:b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" sz="1300">
                          <a:solidFill>
                            <a:schemeClr val="tx1"/>
                          </a:solidFill>
                          <a:effectLst/>
                        </a:rPr>
                        <a:t>Application layer)</a:t>
                      </a:r>
                    </a:p>
                  </a:txBody>
                  <a:tcPr marL="63954" marR="63954" marT="31977" marB="3197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напр., </a:t>
                      </a:r>
                      <a:r>
                        <a:rPr lang="en" sz="1300" u="none" strike="noStrike">
                          <a:solidFill>
                            <a:schemeClr val="tx1"/>
                          </a:solidFill>
                          <a:effectLst/>
                          <a:hlinkClick r:id="rId2" tooltip="HTT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</a:t>
                      </a:r>
                      <a:r>
                        <a:rPr lang="en" sz="130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" sz="1300" u="none" strike="noStrike">
                          <a:solidFill>
                            <a:schemeClr val="tx1"/>
                          </a:solidFill>
                          <a:effectLst/>
                          <a:hlinkClick r:id="rId3" tooltip="RTS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RTSP</a:t>
                      </a:r>
                      <a:r>
                        <a:rPr lang="en" sz="130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" sz="1300" u="none" strike="noStrike">
                          <a:solidFill>
                            <a:schemeClr val="tx1"/>
                          </a:solidFill>
                          <a:effectLst/>
                          <a:hlinkClick r:id="rId4" tooltip="FT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FTP</a:t>
                      </a:r>
                      <a:r>
                        <a:rPr lang="en" sz="130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" sz="1300" u="none" strike="noStrike">
                          <a:solidFill>
                            <a:schemeClr val="tx1"/>
                          </a:solidFill>
                          <a:effectLst/>
                          <a:hlinkClick r:id="rId5" tooltip="DN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DNS</a:t>
                      </a:r>
                      <a:br>
                        <a:rPr lang="en" sz="130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" sz="13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954" marR="63954" marT="31977" marB="3197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141907"/>
                  </a:ext>
                </a:extLst>
              </a:tr>
              <a:tr h="870622">
                <a:tc>
                  <a:txBody>
                    <a:bodyPr/>
                    <a:lstStyle/>
                    <a:p>
                      <a:r>
                        <a:rPr lang="ru-RU" sz="1300" b="1">
                          <a:solidFill>
                            <a:schemeClr val="tx1"/>
                          </a:solidFill>
                          <a:effectLst/>
                        </a:rPr>
                        <a:t>Транспортный</a:t>
                      </a:r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" sz="1300">
                          <a:solidFill>
                            <a:schemeClr val="tx1"/>
                          </a:solidFill>
                          <a:effectLst/>
                        </a:rPr>
                        <a:t>Transport Layer)</a:t>
                      </a:r>
                    </a:p>
                  </a:txBody>
                  <a:tcPr marL="63954" marR="63954" marT="31977" marB="3197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</a:rPr>
                        <a:t>напр., </a:t>
                      </a:r>
                      <a:r>
                        <a:rPr lang="en" sz="1300" u="none" strike="noStrike" dirty="0">
                          <a:solidFill>
                            <a:schemeClr val="tx1"/>
                          </a:solidFill>
                          <a:effectLst/>
                          <a:hlinkClick r:id="rId6" tooltip="TC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TCP</a:t>
                      </a:r>
                      <a:r>
                        <a:rPr lang="en" sz="13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" sz="1300" u="none" strike="noStrike" dirty="0">
                          <a:solidFill>
                            <a:schemeClr val="tx1"/>
                          </a:solidFill>
                          <a:effectLst/>
                          <a:hlinkClick r:id="rId7" tooltip="UD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UDP</a:t>
                      </a:r>
                      <a:r>
                        <a:rPr lang="en" sz="13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" sz="1300" u="none" strike="noStrike" dirty="0">
                          <a:solidFill>
                            <a:schemeClr val="tx1"/>
                          </a:solidFill>
                          <a:effectLst/>
                          <a:hlinkClick r:id="rId8" tooltip="SCT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SCTP</a:t>
                      </a:r>
                      <a:r>
                        <a:rPr lang="en" sz="13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" sz="1300" u="none" strike="noStrike" dirty="0">
                          <a:solidFill>
                            <a:schemeClr val="tx1"/>
                          </a:solidFill>
                          <a:effectLst/>
                          <a:hlinkClick r:id="rId9" tooltip="DCC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DCCP</a:t>
                      </a:r>
                      <a:r>
                        <a:rPr lang="en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br>
                        <a:rPr lang="en" sz="13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" sz="1300" i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" sz="1300" i="1" u="none" strike="noStrike" dirty="0">
                          <a:solidFill>
                            <a:schemeClr val="tx1"/>
                          </a:solidFill>
                          <a:effectLst/>
                          <a:hlinkClick r:id="rId10" tooltip="RIP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RIP</a:t>
                      </a:r>
                      <a:r>
                        <a:rPr lang="en" sz="1300" i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300" i="1" dirty="0">
                          <a:solidFill>
                            <a:schemeClr val="tx1"/>
                          </a:solidFill>
                          <a:effectLst/>
                        </a:rPr>
                        <a:t>протоколы маршрутизации, подобные </a:t>
                      </a:r>
                      <a:r>
                        <a:rPr lang="en" sz="1300" i="1" u="none" strike="noStrike" dirty="0">
                          <a:solidFill>
                            <a:schemeClr val="tx1"/>
                          </a:solidFill>
                          <a:effectLst/>
                          <a:hlinkClick r:id="rId11" tooltip="OSPF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OSPF</a:t>
                      </a:r>
                      <a:r>
                        <a:rPr lang="en" sz="1300" i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300" i="1" dirty="0">
                          <a:solidFill>
                            <a:schemeClr val="tx1"/>
                          </a:solidFill>
                          <a:effectLst/>
                        </a:rPr>
                        <a:t>что работают поверх </a:t>
                      </a:r>
                      <a:r>
                        <a:rPr lang="en" sz="1300" i="1" u="none" strike="noStrike" dirty="0">
                          <a:solidFill>
                            <a:schemeClr val="tx1"/>
                          </a:solidFill>
                          <a:effectLst/>
                          <a:hlinkClick r:id="rId12" tooltip="I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IP</a:t>
                      </a:r>
                      <a:r>
                        <a:rPr lang="en" sz="1300" i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300" i="1" dirty="0">
                          <a:solidFill>
                            <a:schemeClr val="tx1"/>
                          </a:solidFill>
                          <a:effectLst/>
                        </a:rPr>
                        <a:t>являются частью сетевого уровня)</a:t>
                      </a:r>
                      <a:endParaRPr lang="ru-RU" sz="13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954" marR="63954" marT="31977" marB="3197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676829"/>
                  </a:ext>
                </a:extLst>
              </a:tr>
              <a:tr h="1474829">
                <a:tc>
                  <a:txBody>
                    <a:bodyPr/>
                    <a:lstStyle/>
                    <a:p>
                      <a:r>
                        <a:rPr lang="ru-RU" sz="1300" b="1">
                          <a:solidFill>
                            <a:schemeClr val="tx1"/>
                          </a:solidFill>
                          <a:effectLst/>
                        </a:rPr>
                        <a:t>Сетевой (Межсетевой)</a:t>
                      </a:r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" sz="1300">
                          <a:solidFill>
                            <a:schemeClr val="tx1"/>
                          </a:solidFill>
                          <a:effectLst/>
                        </a:rPr>
                        <a:t>Network Layer)</a:t>
                      </a:r>
                    </a:p>
                  </a:txBody>
                  <a:tcPr marL="63954" marR="63954" marT="31977" marB="3197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Для </a:t>
                      </a:r>
                      <a:r>
                        <a:rPr lang="en" sz="1300">
                          <a:solidFill>
                            <a:schemeClr val="tx1"/>
                          </a:solidFill>
                          <a:effectLst/>
                        </a:rPr>
                        <a:t>TCP/IP </a:t>
                      </a:r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это </a:t>
                      </a:r>
                      <a:r>
                        <a:rPr lang="en" sz="1300" u="none" strike="noStrike">
                          <a:solidFill>
                            <a:schemeClr val="tx1"/>
                          </a:solidFill>
                          <a:effectLst/>
                          <a:hlinkClick r:id="rId12" tooltip="I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IP</a:t>
                      </a:r>
                      <a:br>
                        <a:rPr lang="en" sz="13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" sz="1300" i="1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ru-RU" sz="1300" i="1">
                          <a:solidFill>
                            <a:schemeClr val="tx1"/>
                          </a:solidFill>
                          <a:effectLst/>
                        </a:rPr>
                        <a:t>вспомогательные протоколы, вроде </a:t>
                      </a:r>
                      <a:r>
                        <a:rPr lang="en" sz="1300" i="1" u="none" strike="noStrike">
                          <a:solidFill>
                            <a:schemeClr val="tx1"/>
                          </a:solidFill>
                          <a:effectLst/>
                          <a:hlinkClick r:id="rId13" tooltip="IC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ICMP</a:t>
                      </a:r>
                      <a:r>
                        <a:rPr lang="en" sz="1300" i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sz="1300" i="1">
                          <a:solidFill>
                            <a:schemeClr val="tx1"/>
                          </a:solidFill>
                          <a:effectLst/>
                        </a:rPr>
                        <a:t>и </a:t>
                      </a:r>
                      <a:r>
                        <a:rPr lang="en" sz="1300" i="1" u="none" strike="noStrike">
                          <a:solidFill>
                            <a:schemeClr val="tx1"/>
                          </a:solidFill>
                          <a:effectLst/>
                          <a:hlinkClick r:id="rId14" tooltip="IG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IGMP</a:t>
                      </a:r>
                      <a:r>
                        <a:rPr lang="en" sz="1300" i="1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300" i="1">
                          <a:solidFill>
                            <a:schemeClr val="tx1"/>
                          </a:solidFill>
                          <a:effectLst/>
                        </a:rPr>
                        <a:t>работают поверх </a:t>
                      </a:r>
                      <a:r>
                        <a:rPr lang="en" sz="1300" i="1">
                          <a:solidFill>
                            <a:schemeClr val="tx1"/>
                          </a:solidFill>
                          <a:effectLst/>
                        </a:rPr>
                        <a:t>IP, </a:t>
                      </a:r>
                      <a:r>
                        <a:rPr lang="ru-RU" sz="1300" i="1">
                          <a:solidFill>
                            <a:schemeClr val="tx1"/>
                          </a:solidFill>
                          <a:effectLst/>
                        </a:rPr>
                        <a:t>но тоже относятся к сетевому уровню; протокол </a:t>
                      </a:r>
                      <a:r>
                        <a:rPr lang="en" sz="1300" i="1" u="none" strike="noStrike">
                          <a:solidFill>
                            <a:schemeClr val="tx1"/>
                          </a:solidFill>
                          <a:effectLst/>
                          <a:hlinkClick r:id="rId15" tooltip="AR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ARP</a:t>
                      </a:r>
                      <a:r>
                        <a:rPr lang="en" sz="1300" i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sz="1300" i="1">
                          <a:solidFill>
                            <a:schemeClr val="tx1"/>
                          </a:solidFill>
                          <a:effectLst/>
                        </a:rPr>
                        <a:t>является самостоятельным вспомогательным протоколом, работающим поверх канального уровня)</a:t>
                      </a:r>
                      <a:endParaRPr lang="ru-RU" sz="13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954" marR="63954" marT="31977" marB="3197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62071"/>
                  </a:ext>
                </a:extLst>
              </a:tr>
              <a:tr h="669220">
                <a:tc>
                  <a:txBody>
                    <a:bodyPr/>
                    <a:lstStyle/>
                    <a:p>
                      <a:r>
                        <a:rPr lang="ru-RU" sz="1300" b="1">
                          <a:solidFill>
                            <a:schemeClr val="tx1"/>
                          </a:solidFill>
                          <a:effectLst/>
                        </a:rPr>
                        <a:t>Уровень сетевого доступа (Канальный)</a:t>
                      </a:r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" sz="1300">
                          <a:solidFill>
                            <a:schemeClr val="tx1"/>
                          </a:solidFill>
                          <a:effectLst/>
                        </a:rPr>
                        <a:t>Link Layer)</a:t>
                      </a:r>
                    </a:p>
                  </a:txBody>
                  <a:tcPr marL="63954" marR="63954" marT="31977" marB="3197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300" u="none" strike="noStrike" dirty="0">
                          <a:solidFill>
                            <a:schemeClr val="tx1"/>
                          </a:solidFill>
                          <a:effectLst/>
                          <a:hlinkClick r:id="rId16" tooltip="Etherne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Ethernet</a:t>
                      </a:r>
                      <a:r>
                        <a:rPr lang="en" sz="13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" sz="1300" u="none" strike="noStrike" dirty="0">
                          <a:solidFill>
                            <a:schemeClr val="tx1"/>
                          </a:solidFill>
                          <a:effectLst/>
                          <a:hlinkClick r:id="rId17" tooltip="IEEE 802.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IEEE 802.11</a:t>
                      </a:r>
                      <a:r>
                        <a:rPr lang="en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" sz="1300" u="none" strike="noStrike" dirty="0">
                          <a:solidFill>
                            <a:schemeClr val="tx1"/>
                          </a:solidFill>
                          <a:effectLst/>
                          <a:hlinkClick r:id="rId18" tooltip="Беспроводная локальная сеть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WLAN</a:t>
                      </a:r>
                      <a:r>
                        <a:rPr lang="en" sz="13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" sz="1300" u="none" strike="noStrike" dirty="0">
                          <a:solidFill>
                            <a:schemeClr val="tx1"/>
                          </a:solidFill>
                          <a:effectLst/>
                          <a:hlinkClick r:id="rId19" tooltip="SLI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SLIP</a:t>
                      </a:r>
                      <a:r>
                        <a:rPr lang="en" sz="13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" sz="1300" u="none" strike="noStrike" dirty="0">
                          <a:solidFill>
                            <a:schemeClr val="tx1"/>
                          </a:solidFill>
                          <a:effectLst/>
                          <a:hlinkClick r:id="rId20" tooltip="Token Ri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Token Ring</a:t>
                      </a:r>
                      <a:r>
                        <a:rPr lang="en" sz="13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" sz="1300" u="none" strike="noStrike" dirty="0">
                          <a:solidFill>
                            <a:schemeClr val="tx1"/>
                          </a:solidFill>
                          <a:effectLst/>
                          <a:hlinkClick r:id="rId21" tooltip="ATM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ATM</a:t>
                      </a:r>
                      <a:r>
                        <a:rPr lang="en" sz="13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</a:rPr>
                        <a:t>и </a:t>
                      </a:r>
                      <a:r>
                        <a:rPr lang="en" sz="1300" u="none" strike="noStrike" dirty="0">
                          <a:solidFill>
                            <a:schemeClr val="tx1"/>
                          </a:solidFill>
                          <a:effectLst/>
                          <a:hlinkClick r:id="rId22" tooltip="MPLS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MPLS</a:t>
                      </a:r>
                      <a:r>
                        <a:rPr lang="en" sz="13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</a:rPr>
                        <a:t>физическая среда и принципы кодирования информации, </a:t>
                      </a:r>
                      <a:r>
                        <a:rPr lang="en" sz="1300" u="none" strike="noStrike" dirty="0">
                          <a:solidFill>
                            <a:schemeClr val="tx1"/>
                          </a:solidFill>
                          <a:effectLst/>
                          <a:hlinkClick r:id="rId23" tooltip="T1 (цифровые каналы)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T1</a:t>
                      </a:r>
                      <a:r>
                        <a:rPr lang="en" sz="13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" sz="1300" u="none" strike="noStrike" dirty="0">
                          <a:solidFill>
                            <a:schemeClr val="tx1"/>
                          </a:solidFill>
                          <a:effectLst/>
                          <a:hlinkClick r:id="rId24" tooltip="E1 (ISDN)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E1</a:t>
                      </a:r>
                      <a:endParaRPr lang="en" sz="13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3954" marR="63954" marT="31977" marB="3197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82800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684C332F-8F66-2993-C138-659CE709CDF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2619982" y="-300308"/>
            <a:ext cx="174319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56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B05D7-E1C0-DC41-D200-160827AE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термины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58160-9134-AAA0-63F1-E16601B0F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1671"/>
            <a:ext cx="9601200" cy="5013789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IP</a:t>
            </a:r>
            <a:r>
              <a:rPr lang="en-US" dirty="0"/>
              <a:t> - </a:t>
            </a:r>
            <a:r>
              <a:rPr lang="ru-RU" b="0" i="0" u="none" strike="noStrike" dirty="0">
                <a:effectLst/>
                <a:latin typeface="YS Text"/>
              </a:rPr>
              <a:t>Уникальный числовой идентификатор устройства в компьютерной сети, работающей по протоколу </a:t>
            </a:r>
            <a:r>
              <a:rPr lang="en" b="0" i="0" u="none" strike="noStrike" dirty="0">
                <a:effectLst/>
                <a:latin typeface="YS Text"/>
              </a:rPr>
              <a:t>IP. </a:t>
            </a:r>
            <a:r>
              <a:rPr lang="ru-RU" b="0" i="0" u="none" strike="noStrike" dirty="0">
                <a:effectLst/>
                <a:latin typeface="YS Text"/>
              </a:rPr>
              <a:t>В сети Интернет требуется глобальная уникальность адреса; в случае работы в локальной сети требуется уникальность адреса в пределах сети</a:t>
            </a:r>
            <a:endParaRPr lang="en-US" b="0" i="0" u="none" strike="noStrike" dirty="0">
              <a:effectLst/>
              <a:latin typeface="YS Text"/>
            </a:endParaRPr>
          </a:p>
          <a:p>
            <a:pPr algn="just"/>
            <a:r>
              <a:rPr lang="en-US" b="1" dirty="0">
                <a:latin typeface="YS Text"/>
              </a:rPr>
              <a:t>DNS</a:t>
            </a:r>
            <a:r>
              <a:rPr lang="en-US" dirty="0">
                <a:latin typeface="YS Text"/>
              </a:rPr>
              <a:t> - </a:t>
            </a:r>
            <a:r>
              <a:rPr lang="ru-RU" b="0" i="0" u="none" strike="noStrike" dirty="0">
                <a:effectLst/>
                <a:latin typeface="YS Text"/>
              </a:rPr>
              <a:t>компьютерная распределённая система для получения информации о доменах. Чаще всего используется для получения </a:t>
            </a:r>
            <a:r>
              <a:rPr lang="en" b="0" i="0" u="none" strike="noStrike" dirty="0">
                <a:effectLst/>
                <a:latin typeface="YS Text"/>
              </a:rPr>
              <a:t>IP-</a:t>
            </a:r>
            <a:r>
              <a:rPr lang="ru-RU" b="0" i="0" u="none" strike="noStrike" dirty="0">
                <a:effectLst/>
                <a:latin typeface="YS Text"/>
              </a:rPr>
              <a:t>адреса по имени хост</a:t>
            </a:r>
          </a:p>
          <a:p>
            <a:pPr algn="just"/>
            <a:r>
              <a:rPr lang="ru-RU" b="1" i="0" u="none" strike="noStrike" dirty="0">
                <a:solidFill>
                  <a:schemeClr val="tx1"/>
                </a:solidFill>
                <a:effectLst/>
                <a:latin typeface="YS Text"/>
              </a:rPr>
              <a:t>Сетевой порт </a:t>
            </a:r>
            <a:r>
              <a:rPr lang="ru-RU" b="0" i="0" u="none" strike="noStrike" dirty="0">
                <a:effectLst/>
                <a:latin typeface="YS Text"/>
              </a:rPr>
              <a:t>— идентифицируемый номером системный ресурс, выделяемый приложению, выполняемому на некотором сетевом хосте, для связи с приложениями, выполняемыми на других сетевых хостах (в том числе </a:t>
            </a:r>
            <a:r>
              <a:rPr lang="en" b="0" i="0" u="none" strike="noStrike" dirty="0">
                <a:effectLst/>
                <a:latin typeface="YS Text"/>
              </a:rPr>
              <a:t>c </a:t>
            </a:r>
            <a:r>
              <a:rPr lang="ru-RU" b="0" i="0" u="none" strike="noStrike" dirty="0">
                <a:effectLst/>
                <a:latin typeface="YS Text"/>
              </a:rPr>
              <a:t>другими приложениями на этом же хост</a:t>
            </a:r>
          </a:p>
          <a:p>
            <a:pPr algn="just"/>
            <a:r>
              <a:rPr lang="ru-RU" b="1" dirty="0">
                <a:latin typeface="YS Text"/>
              </a:rPr>
              <a:t>Сокет - </a:t>
            </a:r>
            <a:r>
              <a:rPr lang="ru-RU" b="0" i="0" u="none" strike="noStrike" dirty="0">
                <a:effectLst/>
                <a:latin typeface="YS Text"/>
              </a:rPr>
              <a:t>название программного интерфейса для обеспечения обмена данными между процессами</a:t>
            </a:r>
          </a:p>
          <a:p>
            <a:pPr algn="just"/>
            <a:r>
              <a:rPr lang="ru-RU" b="1" i="0" u="none" strike="noStrike" dirty="0">
                <a:effectLst/>
                <a:latin typeface="YS Text"/>
              </a:rPr>
              <a:t>Хост</a:t>
            </a:r>
            <a:r>
              <a:rPr lang="ru-RU" b="0" i="0" u="none" strike="noStrike" dirty="0">
                <a:effectLst/>
                <a:latin typeface="YS Text"/>
              </a:rPr>
              <a:t> — любое устройство, предоставляющее сервисы формата «клиент-сервер» в режиме сервера по каким-либо интерфейсам и уникально определённое на этих интерфейсах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5270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AC99D-4E61-CE94-A3E3-016FE8FB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669013-53EF-C2B8-A415-2BF1495CE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pPr algn="just"/>
            <a:r>
              <a:rPr lang="en" b="0" i="0" u="none" strike="noStrike" dirty="0">
                <a:effectLst/>
                <a:latin typeface="YS Text"/>
              </a:rPr>
              <a:t>Ping – </a:t>
            </a:r>
            <a:r>
              <a:rPr lang="ru-RU" b="0" i="0" u="none" strike="noStrike" dirty="0">
                <a:effectLst/>
                <a:latin typeface="YS Text"/>
              </a:rPr>
              <a:t>утилита командной строки, которая нужна для проверки подключения к другому компьютеру на уровне </a:t>
            </a:r>
            <a:r>
              <a:rPr lang="en" b="0" i="0" u="none" strike="noStrike" dirty="0">
                <a:effectLst/>
                <a:latin typeface="YS Text"/>
              </a:rPr>
              <a:t>IP. </a:t>
            </a:r>
            <a:r>
              <a:rPr lang="ru-RU" b="0" i="0" u="none" strike="noStrike" dirty="0">
                <a:effectLst/>
                <a:latin typeface="YS Text"/>
              </a:rPr>
              <a:t>Принцип работы очень простой: команда </a:t>
            </a:r>
            <a:r>
              <a:rPr lang="en" b="0" i="0" u="none" strike="noStrike" dirty="0">
                <a:effectLst/>
                <a:latin typeface="YS Text"/>
              </a:rPr>
              <a:t>ping </a:t>
            </a:r>
            <a:r>
              <a:rPr lang="en" b="0" i="0" u="none" strike="noStrike" dirty="0" err="1">
                <a:effectLst/>
                <a:latin typeface="YS Text"/>
              </a:rPr>
              <a:t>ip</a:t>
            </a:r>
            <a:r>
              <a:rPr lang="en" b="0" i="0" u="none" strike="noStrike" dirty="0">
                <a:effectLst/>
                <a:latin typeface="YS Text"/>
              </a:rPr>
              <a:t> </a:t>
            </a:r>
            <a:r>
              <a:rPr lang="ru-RU" b="0" i="0" u="none" strike="noStrike" dirty="0">
                <a:effectLst/>
                <a:latin typeface="YS Text"/>
              </a:rPr>
              <a:t>отправляет серию небольших пакетов данных на указанное устройство, а затем показывает время ответа. </a:t>
            </a:r>
            <a:r>
              <a:rPr lang="en" b="0" i="0" u="none" strike="noStrike" dirty="0">
                <a:effectLst/>
                <a:latin typeface="YS Text"/>
              </a:rPr>
              <a:t>Ping – </a:t>
            </a:r>
            <a:r>
              <a:rPr lang="ru-RU" b="0" i="0" u="none" strike="noStrike" dirty="0">
                <a:effectLst/>
                <a:latin typeface="YS Text"/>
              </a:rPr>
              <a:t>основная команда </a:t>
            </a:r>
            <a:r>
              <a:rPr lang="en" b="0" i="0" u="none" strike="noStrike" dirty="0">
                <a:effectLst/>
                <a:latin typeface="YS Text"/>
              </a:rPr>
              <a:t>TCP/IP, </a:t>
            </a:r>
            <a:r>
              <a:rPr lang="ru-RU" b="0" i="0" u="none" strike="noStrike" dirty="0">
                <a:effectLst/>
                <a:latin typeface="YS Text"/>
              </a:rPr>
              <a:t>которая используется для устранения неполадок подключения, доступности и разрешения имени.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880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49F6F-F9D5-5FBC-0EEF-5E976EE5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84815B-9C60-7C61-1B4E-9CBE7D5BB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pPr algn="just"/>
            <a:r>
              <a:rPr lang="ru-RU" b="0" i="0" u="none" strike="noStrike" dirty="0">
                <a:effectLst/>
                <a:latin typeface="YS Text"/>
              </a:rPr>
              <a:t>Свободная утилита, предназначенная для разнообразного настраиваемого сканирования </a:t>
            </a:r>
            <a:r>
              <a:rPr lang="en" b="0" i="0" u="none" strike="noStrike" dirty="0">
                <a:effectLst/>
                <a:latin typeface="YS Text"/>
              </a:rPr>
              <a:t>IP-</a:t>
            </a:r>
            <a:r>
              <a:rPr lang="ru-RU" b="0" i="0" u="none" strike="noStrike" dirty="0">
                <a:effectLst/>
                <a:latin typeface="YS Text"/>
              </a:rPr>
              <a:t>сетей с любым количеством объектов, определения состояния объектов сканируемой сети. Изначально программа была реализована для систем </a:t>
            </a:r>
            <a:r>
              <a:rPr lang="en" b="0" i="0" u="none" strike="noStrike" dirty="0">
                <a:effectLst/>
                <a:latin typeface="YS Text"/>
              </a:rPr>
              <a:t>UNIX, </a:t>
            </a:r>
            <a:r>
              <a:rPr lang="ru-RU" b="0" i="0" u="none" strike="noStrike" dirty="0">
                <a:effectLst/>
                <a:latin typeface="YS Text"/>
              </a:rPr>
              <a:t>но сейчас доступны версии для множества операционных систем.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11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AE328-1E4F-C683-DE1F-4B30941B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Telnet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CEA308-1B84-30BA-FC0F-F07C0F978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pPr algn="just"/>
            <a:r>
              <a:rPr lang="ru-RU" dirty="0">
                <a:latin typeface="YS Text"/>
              </a:rPr>
              <a:t>С</a:t>
            </a:r>
            <a:r>
              <a:rPr lang="ru-RU" b="0" i="0" u="none" strike="noStrike" dirty="0">
                <a:effectLst/>
                <a:latin typeface="YS Text"/>
              </a:rPr>
              <a:t>етевая </a:t>
            </a:r>
            <a:r>
              <a:rPr lang="ru-RU" b="1" i="0" u="none" strike="noStrike" dirty="0">
                <a:effectLst/>
                <a:latin typeface="YS Text"/>
              </a:rPr>
              <a:t>утилита</a:t>
            </a:r>
            <a:r>
              <a:rPr lang="ru-RU" b="0" i="0" u="none" strike="noStrike" dirty="0">
                <a:effectLst/>
                <a:latin typeface="YS Text"/>
              </a:rPr>
              <a:t>, которая позволяет соединиться с удаленным портом любого компьютера и установить интерактивный канал связи, например, для передачи команд или получения информации.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15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7464A-A3AD-5AF8-7D92-08F4142E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Netstat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4BECAA-2D96-214E-255B-7F934BFB1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pPr algn="just"/>
            <a:r>
              <a:rPr lang="ru-RU" b="0" i="0" u="none" strike="noStrike" dirty="0">
                <a:effectLst/>
                <a:latin typeface="YS Text"/>
              </a:rPr>
              <a:t>Утилита командной строки, выводящая на дисплей состояние </a:t>
            </a:r>
            <a:r>
              <a:rPr lang="en" b="0" i="0" u="none" strike="noStrike" dirty="0">
                <a:effectLst/>
                <a:latin typeface="YS Text"/>
              </a:rPr>
              <a:t>TCP-</a:t>
            </a:r>
            <a:r>
              <a:rPr lang="ru-RU" b="0" i="0" u="none" strike="noStrike" dirty="0">
                <a:effectLst/>
                <a:latin typeface="YS Text"/>
              </a:rPr>
              <a:t>соединений, таблицы маршрутизации, число сетевых интерфейсов и сетевую статистику по протоколам. Доступна в операционных системах семейства </a:t>
            </a:r>
            <a:r>
              <a:rPr lang="en" b="0" i="0" u="none" strike="noStrike" dirty="0">
                <a:effectLst/>
                <a:latin typeface="YS Text"/>
              </a:rPr>
              <a:t>UNIX </a:t>
            </a:r>
            <a:r>
              <a:rPr lang="ru-RU" b="0" i="0" u="none" strike="noStrike" dirty="0">
                <a:effectLst/>
                <a:latin typeface="YS Text"/>
              </a:rPr>
              <a:t>и </a:t>
            </a:r>
            <a:r>
              <a:rPr lang="en" b="0" i="0" u="none" strike="noStrike" dirty="0">
                <a:effectLst/>
                <a:latin typeface="YS Text"/>
              </a:rPr>
              <a:t>Windows. </a:t>
            </a:r>
            <a:r>
              <a:rPr lang="ru-RU" b="0" i="0" u="none" strike="noStrike" dirty="0">
                <a:effectLst/>
                <a:latin typeface="YS Text"/>
              </a:rPr>
              <a:t>Основное назначение утилиты - поиск сетевых проблем и определение производительности сети.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735297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17</TotalTime>
  <Words>548</Words>
  <Application>Microsoft Macintosh PowerPoint</Application>
  <PresentationFormat>Широкоэкранный</PresentationFormat>
  <Paragraphs>40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Franklin Gothic Book</vt:lpstr>
      <vt:lpstr>YS Text</vt:lpstr>
      <vt:lpstr>Уголки</vt:lpstr>
      <vt:lpstr>Работа с сетью в ОС linux</vt:lpstr>
      <vt:lpstr>Содержание</vt:lpstr>
      <vt:lpstr>TCP/IP</vt:lpstr>
      <vt:lpstr>Распределение протоколов по уровням модели TCP/IP</vt:lpstr>
      <vt:lpstr>Основные термины</vt:lpstr>
      <vt:lpstr>Ping</vt:lpstr>
      <vt:lpstr>Nmap</vt:lpstr>
      <vt:lpstr>Telnet</vt:lpstr>
      <vt:lpstr>Netstat</vt:lpstr>
      <vt:lpstr>Tcpdump == (Wireshark – GUI)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сетью в ОС linux</dc:title>
  <dc:creator>Microsoft Office User</dc:creator>
  <cp:lastModifiedBy>Microsoft Office User</cp:lastModifiedBy>
  <cp:revision>7</cp:revision>
  <dcterms:created xsi:type="dcterms:W3CDTF">2022-09-17T05:07:53Z</dcterms:created>
  <dcterms:modified xsi:type="dcterms:W3CDTF">2022-09-17T05:24:53Z</dcterms:modified>
</cp:coreProperties>
</file>