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2" name="Заголовок презентации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Информация о факте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07" name="Уровень текста 1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Авторство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Авторство</a:t>
            </a:r>
          </a:p>
        </p:txBody>
      </p:sp>
      <p:sp>
        <p:nvSpPr>
          <p:cNvPr id="116" name="Уровень текста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862804876_960x639.jpg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824910546_2681x1332.jpg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575395635_960x639.jpg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Изображение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Изображение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Заголовок презентации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3" name="Автор и дата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слайда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3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92709243_1322x1323.jpeg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4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Заголовок слайда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1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2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824910546_2681x1332.jpg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72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0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89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90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ru.wikipedia.org/wiki/%D0%9C%D0%B5%D0%BD%D0%B5%D0%B4%D0%B6%D0%BC%D0%B5%D0%BD%D1%82" TargetMode="External"/><Relationship Id="rId3" Type="http://schemas.openxmlformats.org/officeDocument/2006/relationships/hyperlink" Target="https://ru.wikipedia.org/wiki/%D0%9F%D0%B5%D1%80%D0%B2%D0%B0%D1%8F_%D0%BC%D0%B8%D1%80%D0%BE%D0%B2%D0%B0%D1%8F_%D0%B2%D0%BE%D0%B9%D0%BD%D0%B0" TargetMode="External"/><Relationship Id="rId4" Type="http://schemas.openxmlformats.org/officeDocument/2006/relationships/hyperlink" Target="https://ru.wikipedia.org/wiki/%D0%94%D0%B8%D0%B0%D0%B3%D1%80%D0%B0%D0%BC%D0%BC%D0%B0_%D0%93%D0%B0%D0%BD%D1%82%D0%B0" TargetMode="External"/><Relationship Id="rId5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tif"/><Relationship Id="rId3" Type="http://schemas.openxmlformats.org/officeDocument/2006/relationships/image" Target="../media/image4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Данилова Мария, Макаров Алексей…"/>
          <p:cNvSpPr txBox="1"/>
          <p:nvPr>
            <p:ph type="body" idx="21"/>
          </p:nvPr>
        </p:nvSpPr>
        <p:spPr>
          <a:xfrm>
            <a:off x="1206498" y="11162495"/>
            <a:ext cx="21971003" cy="131353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594360">
              <a:defRPr sz="2592"/>
            </a:pPr>
            <a:r>
              <a:t>Данилова Мария, Макаров Алексей</a:t>
            </a:r>
          </a:p>
          <a:p>
            <a:pPr defTabSz="594360">
              <a:defRPr sz="2592"/>
            </a:pPr>
            <a:r>
              <a:t>Студенты РГУ Нефти и Газа (НИУ) им. Губкина</a:t>
            </a:r>
          </a:p>
          <a:p>
            <a:pPr defTabSz="594360">
              <a:defRPr sz="2592"/>
            </a:pPr>
            <a:r>
              <a:t>Группа АА-19-05</a:t>
            </a:r>
          </a:p>
        </p:txBody>
      </p:sp>
      <p:sp>
        <p:nvSpPr>
          <p:cNvPr id="152" name="Генри Гантт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Генри Гантт</a:t>
            </a:r>
          </a:p>
        </p:txBody>
      </p:sp>
      <p:sp>
        <p:nvSpPr>
          <p:cNvPr id="153" name="Диаграмма Ганта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Диаграмма Ганта</a:t>
            </a:r>
          </a:p>
        </p:txBody>
      </p:sp>
      <p:pic>
        <p:nvPicPr>
          <p:cNvPr id="154" name="Изображение" descr="Изображение"/>
          <p:cNvPicPr>
            <a:picLocks noChangeAspect="0"/>
          </p:cNvPicPr>
          <p:nvPr/>
        </p:nvPicPr>
        <p:blipFill>
          <a:blip r:embed="rId2">
            <a:alphaModFix amt="74401"/>
            <a:extLst/>
          </a:blip>
          <a:stretch>
            <a:fillRect/>
          </a:stretch>
        </p:blipFill>
        <p:spPr>
          <a:xfrm>
            <a:off x="16686008" y="1754087"/>
            <a:ext cx="6264608" cy="6277308"/>
          </a:xfrm>
          <a:prstGeom prst="rect">
            <a:avLst/>
          </a:prstGeom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  <a:reflection blurRad="0" stA="50000" stPos="0" endA="0" endPos="40000" dist="0" dir="5400000" fadeDir="5400000" sx="100000" sy="-100000" kx="0" ky="0" algn="bl" rotWithShape="0"/>
          </a:effectLst>
        </p:spPr>
      </p:pic>
      <p:sp>
        <p:nvSpPr>
          <p:cNvPr id="155" name="20.05.1861 - 23.11.1919"/>
          <p:cNvSpPr txBox="1"/>
          <p:nvPr/>
        </p:nvSpPr>
        <p:spPr>
          <a:xfrm>
            <a:off x="18022373" y="9360089"/>
            <a:ext cx="3591878" cy="473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20.05.1861 - 23.11.1919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Общая информац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Общая информация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Кто такой Генри Лоренс Гантт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Кто такой Генри Лоренс Гантт?</a:t>
            </a:r>
          </a:p>
        </p:txBody>
      </p:sp>
      <p:sp>
        <p:nvSpPr>
          <p:cNvPr id="160" name="Генри Лоренс Гантт - знаменитый американский ученый, основной предмет изучения - менеджмент.…"/>
          <p:cNvSpPr txBox="1"/>
          <p:nvPr>
            <p:ph type="body" sz="half" idx="1"/>
          </p:nvPr>
        </p:nvSpPr>
        <p:spPr>
          <a:xfrm>
            <a:off x="704904" y="3605051"/>
            <a:ext cx="12332408" cy="9542917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None/>
              <a:defRPr sz="4900"/>
            </a:pPr>
            <a:r>
              <a:t>    Генри Лоренс Гантт - знаменитый американский ученый, основной предмет изучения - </a:t>
            </a:r>
            <a:r>
              <a:rPr>
                <a:hlinkClick r:id="rId2" invalidUrl="" action="" tgtFrame="" tooltip="" history="1" highlightClick="0" endSnd="0"/>
              </a:rPr>
              <a:t>менеджмент</a:t>
            </a:r>
            <a:r>
              <a:t>.</a:t>
            </a:r>
          </a:p>
          <a:p>
            <a:pPr marL="0" indent="0">
              <a:buSzTx/>
              <a:buNone/>
              <a:defRPr sz="4900"/>
            </a:pPr>
            <a:r>
              <a:t>    На примере постройки кораблей во время </a:t>
            </a:r>
            <a:r>
              <a:rPr>
                <a:hlinkClick r:id="rId3" invalidUrl="" action="" tgtFrame="" tooltip="" history="1" highlightClick="0" endSnd="0"/>
              </a:rPr>
              <a:t>Первой мировой войны</a:t>
            </a:r>
            <a:r>
              <a:t> и предложил свою </a:t>
            </a:r>
            <a:r>
              <a:rPr>
                <a:hlinkClick r:id="rId4" invalidUrl="" action="" tgtFrame="" tooltip="" history="1" highlightClick="0" endSnd="0"/>
              </a:rPr>
              <a:t>диаграмму</a:t>
            </a:r>
            <a:r>
              <a:t>, состоящую из отрезков (задач) и точек (завершающих задач или вех), как средство для представления длительности и последовательности задач в проекте.</a:t>
            </a:r>
          </a:p>
        </p:txBody>
      </p:sp>
      <p:pic>
        <p:nvPicPr>
          <p:cNvPr id="161" name="Изображение" descr="Изображение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428693" y="4263657"/>
            <a:ext cx="8804550" cy="51886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Основное достижени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Основное достижение</a:t>
            </a:r>
          </a:p>
        </p:txBody>
      </p:sp>
      <p:sp>
        <p:nvSpPr>
          <p:cNvPr id="164" name="История диаграммы Диаграмма Ганта (также ленточная диаграмма, график Ганта) — это популярный тип столбчатых диаграмм (гистограмм), который используется для иллюстрации плана, графика работ по какому-либо проекту. Является одним из методов планирования пр"/>
          <p:cNvSpPr txBox="1"/>
          <p:nvPr>
            <p:ph type="body" sz="half" idx="1"/>
          </p:nvPr>
        </p:nvSpPr>
        <p:spPr>
          <a:xfrm>
            <a:off x="1206500" y="2873167"/>
            <a:ext cx="13519777" cy="9631349"/>
          </a:xfrm>
          <a:prstGeom prst="rect">
            <a:avLst/>
          </a:prstGeom>
        </p:spPr>
        <p:txBody>
          <a:bodyPr/>
          <a:lstStyle/>
          <a:p>
            <a:pPr marL="0" indent="0" defTabSz="1999437">
              <a:spcBef>
                <a:spcPts val="3600"/>
              </a:spcBef>
              <a:buSzTx/>
              <a:buNone/>
              <a:defRPr sz="3936"/>
            </a:pPr>
            <a:r>
              <a:t>    История диаграммы Диаграмма Ганта (также ленточная диаграмма, график Ганта) — это популярный тип столбчатых диаграмм (гистограмм), который используется для иллюстрации плана, графика работ по какому-либо проекту. Является одним из методов планирования проектов. Используется в приложениях по управлению проектами. </a:t>
            </a:r>
          </a:p>
          <a:p>
            <a:pPr marL="0" indent="0" defTabSz="1999437">
              <a:spcBef>
                <a:spcPts val="3600"/>
              </a:spcBef>
              <a:buSzTx/>
              <a:buNone/>
              <a:defRPr sz="3936"/>
            </a:pPr>
            <a:r>
              <a:t>    Первый формат диаграммы был разработан Генри Л. Гантом в 1910 году. Гант был нанят, чтобы управлять Строительством судов для использования в первой мировой войне, и разработал график для того, чтобы управлять несколькими инженерами и их задачами, которые должны быть выполнены в течение определенного периода времени. Он начал с перечисления всех необходимых задач по проекту и планирование их в соответствии с ресурсами.</a:t>
            </a:r>
          </a:p>
        </p:txBody>
      </p:sp>
      <p:pic>
        <p:nvPicPr>
          <p:cNvPr id="165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rcRect l="36294" t="25103" r="3021" b="3365"/>
          <a:stretch>
            <a:fillRect/>
          </a:stretch>
        </p:blipFill>
        <p:spPr>
          <a:xfrm>
            <a:off x="15291880" y="4056657"/>
            <a:ext cx="8614214" cy="5602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Крупные проект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Крупные проекты</a:t>
            </a:r>
          </a:p>
        </p:txBody>
      </p:sp>
      <p:pic>
        <p:nvPicPr>
          <p:cNvPr id="168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400" y="3845307"/>
            <a:ext cx="9744560" cy="6025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13057" y="3803308"/>
            <a:ext cx="9744560" cy="6109384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Плотина Гувера"/>
          <p:cNvSpPr txBox="1"/>
          <p:nvPr/>
        </p:nvSpPr>
        <p:spPr>
          <a:xfrm>
            <a:off x="4669638" y="10183317"/>
            <a:ext cx="2488083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Плотина Гувера </a:t>
            </a:r>
          </a:p>
        </p:txBody>
      </p:sp>
      <p:sp>
        <p:nvSpPr>
          <p:cNvPr id="171" name="Система межштатных автомагистралей США"/>
          <p:cNvSpPr txBox="1"/>
          <p:nvPr/>
        </p:nvSpPr>
        <p:spPr>
          <a:xfrm>
            <a:off x="15064388" y="10183317"/>
            <a:ext cx="664189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</a:lvl1pPr>
          </a:lstStyle>
          <a:p>
            <a:pPr/>
            <a:r>
              <a:t>Система межштатных автомагистралей США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Философ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Философия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Рассмотрим подробнее на примере"/>
          <p:cNvSpPr txBox="1"/>
          <p:nvPr>
            <p:ph type="title"/>
          </p:nvPr>
        </p:nvSpPr>
        <p:spPr>
          <a:xfrm>
            <a:off x="1206500" y="952500"/>
            <a:ext cx="13619361" cy="1435100"/>
          </a:xfrm>
          <a:prstGeom prst="rect">
            <a:avLst/>
          </a:prstGeom>
        </p:spPr>
        <p:txBody>
          <a:bodyPr/>
          <a:lstStyle>
            <a:lvl1pPr defTabSz="1755604">
              <a:defRPr spc="-122" sz="6120"/>
            </a:lvl1pPr>
          </a:lstStyle>
          <a:p>
            <a:pPr/>
            <a:r>
              <a:t>Рассмотрим подробнее на примере</a:t>
            </a:r>
          </a:p>
        </p:txBody>
      </p:sp>
      <p:sp>
        <p:nvSpPr>
          <p:cNvPr id="176" name="Полосы, вдоль оси времени…"/>
          <p:cNvSpPr txBox="1"/>
          <p:nvPr>
            <p:ph type="body" sz="half" idx="1"/>
          </p:nvPr>
        </p:nvSpPr>
        <p:spPr>
          <a:xfrm>
            <a:off x="673100" y="3415558"/>
            <a:ext cx="8367515" cy="8256012"/>
          </a:xfrm>
          <a:prstGeom prst="rect">
            <a:avLst/>
          </a:prstGeom>
        </p:spPr>
        <p:txBody>
          <a:bodyPr/>
          <a:lstStyle/>
          <a:p>
            <a:pPr/>
            <a:r>
              <a:t>Полосы, вдоль оси времени</a:t>
            </a:r>
          </a:p>
          <a:p>
            <a:pPr/>
            <a:r>
              <a:t>Полоса - задача</a:t>
            </a:r>
          </a:p>
          <a:p>
            <a:pPr/>
            <a:r>
              <a:t>Веха - метка значимого момента в ходе работы </a:t>
            </a:r>
          </a:p>
          <a:p>
            <a:pPr/>
            <a:r>
              <a:t>Сдвиг вехи - сдвиг проекта</a:t>
            </a:r>
          </a:p>
        </p:txBody>
      </p:sp>
      <p:pic>
        <p:nvPicPr>
          <p:cNvPr id="177" name="Изображение" descr="Изображение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5757" t="34855" r="5757" b="20645"/>
          <a:stretch>
            <a:fillRect/>
          </a:stretch>
        </p:blipFill>
        <p:spPr>
          <a:xfrm>
            <a:off x="9874943" y="5145843"/>
            <a:ext cx="12731057" cy="479561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Достоинства и недостатк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Достоинства и недостатки</a:t>
            </a:r>
          </a:p>
        </p:txBody>
      </p:sp>
      <p:sp>
        <p:nvSpPr>
          <p:cNvPr id="180" name="Знак умножения"/>
          <p:cNvSpPr/>
          <p:nvPr/>
        </p:nvSpPr>
        <p:spPr>
          <a:xfrm>
            <a:off x="1534517" y="472688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fill="norm" stroke="1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1" name="Зависимости"/>
          <p:cNvSpPr txBox="1"/>
          <p:nvPr/>
        </p:nvSpPr>
        <p:spPr>
          <a:xfrm>
            <a:off x="3593771" y="4957667"/>
            <a:ext cx="3910890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Зависимости</a:t>
            </a:r>
          </a:p>
        </p:txBody>
      </p:sp>
      <p:sp>
        <p:nvSpPr>
          <p:cNvPr id="182" name="Знак умножения"/>
          <p:cNvSpPr/>
          <p:nvPr/>
        </p:nvSpPr>
        <p:spPr>
          <a:xfrm>
            <a:off x="1534517" y="7719116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fill="norm" stroke="1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3" name="Отсутствие гибкости"/>
          <p:cNvSpPr txBox="1"/>
          <p:nvPr/>
        </p:nvSpPr>
        <p:spPr>
          <a:xfrm>
            <a:off x="3475618" y="7949901"/>
            <a:ext cx="6132882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Отсутствие гибкости</a:t>
            </a:r>
          </a:p>
        </p:txBody>
      </p:sp>
      <p:sp>
        <p:nvSpPr>
          <p:cNvPr id="184" name="Декоративная галочка"/>
          <p:cNvSpPr/>
          <p:nvPr/>
        </p:nvSpPr>
        <p:spPr>
          <a:xfrm>
            <a:off x="15156650" y="4743479"/>
            <a:ext cx="1301543" cy="1236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5" name="Графический обзор"/>
          <p:cNvSpPr txBox="1"/>
          <p:nvPr/>
        </p:nvSpPr>
        <p:spPr>
          <a:xfrm>
            <a:off x="17005552" y="4957667"/>
            <a:ext cx="584393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Графический обзор</a:t>
            </a:r>
          </a:p>
        </p:txBody>
      </p:sp>
      <p:sp>
        <p:nvSpPr>
          <p:cNvPr id="186" name="Декоративная галочка"/>
          <p:cNvSpPr/>
          <p:nvPr/>
        </p:nvSpPr>
        <p:spPr>
          <a:xfrm>
            <a:off x="15156650" y="7735713"/>
            <a:ext cx="1301543" cy="1236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7" name="Приоритеты"/>
          <p:cNvSpPr txBox="1"/>
          <p:nvPr/>
        </p:nvSpPr>
        <p:spPr>
          <a:xfrm>
            <a:off x="18110147" y="7949901"/>
            <a:ext cx="36347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Приоритеты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Создание диаграмм Гант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Создание диаграмм Ганта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