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7" r:id="rId9"/>
    <p:sldId id="261" r:id="rId10"/>
    <p:sldId id="262" r:id="rId11"/>
    <p:sldId id="265" r:id="rId12"/>
    <p:sldId id="263" r:id="rId13"/>
    <p:sldId id="266" r:id="rId14"/>
    <p:sldId id="267" r:id="rId15"/>
    <p:sldId id="268" r:id="rId16"/>
    <p:sldId id="272" r:id="rId17"/>
    <p:sldId id="278" r:id="rId18"/>
    <p:sldId id="279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27b84b5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27b84b5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s3k.ru/blog/machine_learning/#block-3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0257" y="1372853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ru-RU" dirty="0"/>
              <a:t>Введение </a:t>
            </a:r>
            <a:r>
              <a:rPr lang="ru-RU" dirty="0" smtClean="0"/>
              <a:t>в </a:t>
            </a:r>
            <a:br>
              <a:rPr lang="ru-RU" dirty="0" smtClean="0"/>
            </a:br>
            <a:r>
              <a:rPr lang="ru-RU" dirty="0" smtClean="0"/>
              <a:t>м</a:t>
            </a:r>
            <a:r>
              <a:rPr lang="ru" dirty="0" smtClean="0"/>
              <a:t>ашинное обучение</a:t>
            </a:r>
            <a:r>
              <a:rPr lang="ru-RU" dirty="0" smtClean="0"/>
              <a:t> </a:t>
            </a:r>
            <a:br>
              <a:rPr lang="ru-RU" dirty="0" smtClean="0"/>
            </a:br>
            <a:endParaRPr dirty="0"/>
          </a:p>
        </p:txBody>
      </p:sp>
      <p:sp>
        <p:nvSpPr>
          <p:cNvPr id="3" name="Google Shape;86;p13"/>
          <p:cNvSpPr txBox="1">
            <a:spLocks/>
          </p:cNvSpPr>
          <p:nvPr/>
        </p:nvSpPr>
        <p:spPr>
          <a:xfrm>
            <a:off x="4416138" y="3400608"/>
            <a:ext cx="4613563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/>
            <a:r>
              <a:rPr lang="ru-RU" sz="2000" dirty="0" err="1" smtClean="0"/>
              <a:t>Лутфуллаева</a:t>
            </a:r>
            <a:r>
              <a:rPr lang="ru-RU" sz="2000" dirty="0" smtClean="0"/>
              <a:t> Малика </a:t>
            </a:r>
            <a:r>
              <a:rPr lang="ru-RU" sz="2000" dirty="0" err="1" smtClean="0"/>
              <a:t>Жасуровна</a:t>
            </a:r>
            <a:endParaRPr lang="ru-RU" sz="20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кафедра аналитики больших данных и методов видеоанализа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8CDD6B-2E3A-452A-928E-E73FD9E0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71" y="-1"/>
            <a:ext cx="4552972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создания </a:t>
            </a:r>
            <a:r>
              <a:rPr lang="en-US" dirty="0" smtClean="0"/>
              <a:t>ML-</a:t>
            </a:r>
            <a:r>
              <a:rPr lang="ru-RU" dirty="0" smtClean="0"/>
              <a:t>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4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2388" y="928048"/>
            <a:ext cx="1037230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56720"/>
            <a:ext cx="9075761" cy="92804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Обучение</a:t>
            </a:r>
            <a:r>
              <a:rPr lang="ru-RU" sz="2000" dirty="0" smtClean="0"/>
              <a:t> – процесс поиска функции, которая переводит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признаки</a:t>
            </a:r>
            <a:r>
              <a:rPr lang="ru-RU" sz="2000" dirty="0" smtClean="0"/>
              <a:t> в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целевые значения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86266" y="861938"/>
            <a:ext cx="3166281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b="0" dirty="0" smtClean="0">
                <a:solidFill>
                  <a:schemeClr val="bg2"/>
                </a:solidFill>
              </a:rPr>
              <a:t>1. </a:t>
            </a:r>
            <a:r>
              <a:rPr lang="ru-RU" sz="2000" b="0" dirty="0" smtClean="0">
                <a:solidFill>
                  <a:schemeClr val="bg2"/>
                </a:solidFill>
              </a:rPr>
              <a:t>Выбираем модель</a:t>
            </a: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99412" y="1606149"/>
            <a:ext cx="3985146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000" b="0" dirty="0" smtClean="0">
                <a:solidFill>
                  <a:schemeClr val="bg2"/>
                </a:solidFill>
              </a:rPr>
              <a:t>2. Обучаем модель на данных</a:t>
            </a: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3200" y="2350360"/>
            <a:ext cx="4121624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000" b="0" dirty="0" smtClean="0">
                <a:solidFill>
                  <a:schemeClr val="bg2"/>
                </a:solidFill>
              </a:rPr>
              <a:t>3. Проверяем качество модели</a:t>
            </a: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804012" y="3094571"/>
            <a:ext cx="4565177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b="0" dirty="0" smtClean="0">
                <a:solidFill>
                  <a:srgbClr val="00B050"/>
                </a:solidFill>
              </a:rPr>
              <a:t>Работает хорошо: </a:t>
            </a:r>
          </a:p>
          <a:p>
            <a:pPr algn="ctr"/>
            <a:r>
              <a:rPr lang="ru-RU" sz="2000" b="0" dirty="0" smtClean="0">
                <a:solidFill>
                  <a:schemeClr val="bg2"/>
                </a:solidFill>
              </a:rPr>
              <a:t>используем</a:t>
            </a: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35754" y="3105835"/>
            <a:ext cx="3944204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b="0" dirty="0" smtClean="0">
                <a:solidFill>
                  <a:schemeClr val="accent6">
                    <a:lumMod val="75000"/>
                  </a:schemeClr>
                </a:solidFill>
              </a:rPr>
              <a:t>Работает плохо:</a:t>
            </a:r>
          </a:p>
          <a:p>
            <a:pPr algn="ctr"/>
            <a:r>
              <a:rPr lang="ru-RU" sz="2000" b="0" dirty="0" smtClean="0">
                <a:solidFill>
                  <a:schemeClr val="bg2"/>
                </a:solidFill>
              </a:rPr>
              <a:t>4. улучшаем</a:t>
            </a: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887065" y="4139633"/>
            <a:ext cx="2434989" cy="117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b="0" dirty="0" smtClean="0">
                <a:solidFill>
                  <a:schemeClr val="bg2"/>
                </a:solidFill>
              </a:rPr>
              <a:t>Улучшаем </a:t>
            </a:r>
          </a:p>
          <a:p>
            <a:pPr algn="ctr"/>
            <a:r>
              <a:rPr lang="ru-R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модель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0" y="4144984"/>
            <a:ext cx="2216625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b="0" dirty="0" smtClean="0">
                <a:solidFill>
                  <a:schemeClr val="bg2"/>
                </a:solidFill>
              </a:rPr>
              <a:t>Улучшаем </a:t>
            </a:r>
            <a:r>
              <a:rPr lang="ru-R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данные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4569155" y="1262711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4579958" y="2090352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0" name="Стрелка вниз 19"/>
          <p:cNvSpPr/>
          <p:nvPr/>
        </p:nvSpPr>
        <p:spPr>
          <a:xfrm rot="2700000">
            <a:off x="3307162" y="2759436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Стрелка вниз 20"/>
          <p:cNvSpPr/>
          <p:nvPr/>
        </p:nvSpPr>
        <p:spPr>
          <a:xfrm rot="-2700000">
            <a:off x="6384259" y="2725453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Стрелка вниз 21"/>
          <p:cNvSpPr/>
          <p:nvPr/>
        </p:nvSpPr>
        <p:spPr>
          <a:xfrm rot="2700000">
            <a:off x="1685499" y="3846721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4" name="Стрелка вниз 23"/>
          <p:cNvSpPr/>
          <p:nvPr/>
        </p:nvSpPr>
        <p:spPr>
          <a:xfrm rot="-2700000">
            <a:off x="3478855" y="3846723"/>
            <a:ext cx="68239" cy="41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8" name="Прямая со стрелкой 27"/>
          <p:cNvCxnSpPr>
            <a:stCxn id="12" idx="0"/>
            <a:endCxn id="5" idx="1"/>
          </p:cNvCxnSpPr>
          <p:nvPr/>
        </p:nvCxnSpPr>
        <p:spPr>
          <a:xfrm rot="5400000" flipH="1" flipV="1">
            <a:off x="678596" y="1537315"/>
            <a:ext cx="3037386" cy="2177953"/>
          </a:xfrm>
          <a:prstGeom prst="bentConnector2">
            <a:avLst/>
          </a:prstGeom>
          <a:ln w="5080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27"/>
          <p:cNvCxnSpPr>
            <a:endCxn id="7" idx="1"/>
          </p:cNvCxnSpPr>
          <p:nvPr/>
        </p:nvCxnSpPr>
        <p:spPr>
          <a:xfrm flipV="1">
            <a:off x="1133228" y="1851809"/>
            <a:ext cx="1566184" cy="2"/>
          </a:xfrm>
          <a:prstGeom prst="straightConnector1">
            <a:avLst/>
          </a:prstGeom>
          <a:ln w="5080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2388" y="928048"/>
            <a:ext cx="1037230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65389" y="543314"/>
            <a:ext cx="9165202" cy="928048"/>
          </a:xfrm>
        </p:spPr>
        <p:txBody>
          <a:bodyPr>
            <a:normAutofit fontScale="90000"/>
          </a:bodyPr>
          <a:lstStyle/>
          <a:p>
            <a:r>
              <a:rPr lang="ru-RU" sz="2000" b="0" dirty="0" smtClean="0">
                <a:solidFill>
                  <a:schemeClr val="bg2"/>
                </a:solidFill>
              </a:rPr>
              <a:t>Прежде чем обучить модель, данные делят на обучающую и тестовую выборки. Иногда выделяют еще и </a:t>
            </a:r>
            <a:r>
              <a:rPr lang="ru-RU" sz="2000" b="0" dirty="0" err="1" smtClean="0">
                <a:solidFill>
                  <a:schemeClr val="bg2"/>
                </a:solidFill>
              </a:rPr>
              <a:t>валидационную</a:t>
            </a:r>
            <a:r>
              <a:rPr lang="ru-RU" sz="2000" b="0" dirty="0" smtClean="0">
                <a:solidFill>
                  <a:schemeClr val="bg2"/>
                </a:solidFill>
              </a:rPr>
              <a:t>.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Обучающая выборка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(train)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ru-RU" sz="2000" b="0" dirty="0" smtClean="0">
                <a:solidFill>
                  <a:schemeClr val="bg2"/>
                </a:solidFill>
              </a:rPr>
              <a:t>данные, которые используют для обучения модели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Тестовая выборка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test) –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b="0" dirty="0">
                <a:solidFill>
                  <a:schemeClr val="bg2"/>
                </a:solidFill>
              </a:rPr>
              <a:t>данные, которые модель «не видела» при обучении, на них проверяют качество модели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476339" y="-928"/>
            <a:ext cx="4743302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 2: Обучение модели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7400" y="4342263"/>
            <a:ext cx="8461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 smtClean="0">
                <a:solidFill>
                  <a:schemeClr val="accent6">
                    <a:lumMod val="75000"/>
                  </a:schemeClr>
                </a:solidFill>
              </a:rPr>
              <a:t>Валидационная</a:t>
            </a:r>
            <a:r>
              <a:rPr lang="ru-RU" sz="1800" b="1" dirty="0" smtClean="0">
                <a:solidFill>
                  <a:schemeClr val="accent6">
                    <a:lumMod val="75000"/>
                  </a:schemeClr>
                </a:solidFill>
              </a:rPr>
              <a:t> выборка (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valida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ion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bg2"/>
                </a:solidFill>
              </a:rPr>
              <a:t>используется для подбора </a:t>
            </a:r>
            <a:r>
              <a:rPr lang="ru-RU" sz="1800" dirty="0" err="1" smtClean="0">
                <a:solidFill>
                  <a:schemeClr val="bg2"/>
                </a:solidFill>
              </a:rPr>
              <a:t>гиперпараметров</a:t>
            </a:r>
            <a:r>
              <a:rPr lang="ru-RU" sz="1800" dirty="0" smtClean="0">
                <a:solidFill>
                  <a:schemeClr val="bg2"/>
                </a:solidFill>
              </a:rPr>
              <a:t> модели </a:t>
            </a:r>
            <a:endParaRPr lang="ru-RU" sz="1800" dirty="0">
              <a:solidFill>
                <a:schemeClr val="bg2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987756" y="2353173"/>
            <a:ext cx="7200900" cy="2003138"/>
            <a:chOff x="960461" y="2250070"/>
            <a:chExt cx="7200900" cy="200313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2"/>
            <a:srcRect t="1" r="1102" b="54058"/>
            <a:stretch/>
          </p:blipFill>
          <p:spPr>
            <a:xfrm>
              <a:off x="1039788" y="2250070"/>
              <a:ext cx="7121573" cy="64325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t="12775"/>
            <a:stretch/>
          </p:blipFill>
          <p:spPr>
            <a:xfrm>
              <a:off x="960461" y="2882353"/>
              <a:ext cx="7200900" cy="1370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7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476339" y="-928"/>
            <a:ext cx="537112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Проверка качества модели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2388" y="928048"/>
            <a:ext cx="1037230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3754" y="1173707"/>
            <a:ext cx="8769429" cy="157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000" b="0" dirty="0">
                <a:solidFill>
                  <a:schemeClr val="bg2"/>
                </a:solidFill>
              </a:rPr>
              <a:t>М</a:t>
            </a:r>
            <a:r>
              <a:rPr lang="ru-RU" sz="2000" b="0" dirty="0" smtClean="0">
                <a:solidFill>
                  <a:schemeClr val="bg2"/>
                </a:solidFill>
              </a:rPr>
              <a:t>одель, обученную на обучающих данных, прогоняют на тестовых данных и смотрят, где модель предсказала </a:t>
            </a:r>
            <a:r>
              <a:rPr lang="ru-RU" sz="2000" b="0" dirty="0" smtClean="0">
                <a:solidFill>
                  <a:srgbClr val="00B050"/>
                </a:solidFill>
              </a:rPr>
              <a:t>правильно</a:t>
            </a:r>
            <a:r>
              <a:rPr lang="ru-RU" sz="2000" b="0" dirty="0" smtClean="0">
                <a:solidFill>
                  <a:schemeClr val="bg2"/>
                </a:solidFill>
              </a:rPr>
              <a:t>, а где </a:t>
            </a:r>
            <a:r>
              <a:rPr lang="ru-RU" sz="2000" b="0" dirty="0" smtClean="0">
                <a:solidFill>
                  <a:schemeClr val="accent6">
                    <a:lumMod val="75000"/>
                  </a:schemeClr>
                </a:solidFill>
              </a:rPr>
              <a:t>ошиблась</a:t>
            </a:r>
          </a:p>
          <a:p>
            <a:r>
              <a:rPr lang="ru-RU" sz="2000" b="0" dirty="0" smtClean="0">
                <a:solidFill>
                  <a:schemeClr val="bg2"/>
                </a:solidFill>
              </a:rPr>
              <a:t>На основе этих результатов считают различные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метрики качества</a:t>
            </a:r>
            <a:r>
              <a:rPr lang="ru-RU" sz="2000" b="0" dirty="0" smtClean="0">
                <a:solidFill>
                  <a:schemeClr val="bg2"/>
                </a:solidFill>
              </a:rPr>
              <a:t>.</a:t>
            </a:r>
            <a:endParaRPr lang="ru-RU" sz="2000" b="0" dirty="0">
              <a:solidFill>
                <a:schemeClr val="bg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8" y="3186681"/>
            <a:ext cx="5457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5987" y="0"/>
            <a:ext cx="609443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Переобучение и </a:t>
            </a:r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45"/>
            <a:ext cx="5947013" cy="20251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7"/>
            <a:ext cx="5947013" cy="193720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942858" y="641445"/>
            <a:ext cx="3201142" cy="429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Недообучение</a:t>
            </a:r>
            <a:r>
              <a:rPr lang="ru-RU" sz="2000" b="0" dirty="0" smtClean="0">
                <a:solidFill>
                  <a:schemeClr val="bg2"/>
                </a:solidFill>
              </a:rPr>
              <a:t> – модель не научилась выявлять зависимости в данных, дает большую ошибку на обучающих данных</a:t>
            </a:r>
          </a:p>
          <a:p>
            <a:endParaRPr lang="ru-RU" sz="2000" b="0" dirty="0">
              <a:solidFill>
                <a:schemeClr val="bg2"/>
              </a:solidFill>
            </a:endParaRPr>
          </a:p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Переобучение</a:t>
            </a:r>
            <a:r>
              <a:rPr lang="ru-RU" sz="2000" b="0" dirty="0" smtClean="0">
                <a:solidFill>
                  <a:schemeClr val="bg2"/>
                </a:solidFill>
              </a:rPr>
              <a:t> – модель слишком подстроилась под обучающие данные. Ошибка на тестовых данных существенно больше, чем на обучающих</a:t>
            </a:r>
            <a:endParaRPr lang="ru-RU" sz="2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9194" y="0"/>
            <a:ext cx="4224687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 4: Улучшение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2388" y="928048"/>
            <a:ext cx="1037230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203491" y="1595782"/>
            <a:ext cx="3749440" cy="5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Улучшаем </a:t>
            </a:r>
            <a:r>
              <a:rPr lang="ru-R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модель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45863" y="1528046"/>
            <a:ext cx="4106662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Улучшаем</a:t>
            </a:r>
            <a:r>
              <a:rPr lang="ru-RU" sz="2000" b="0" dirty="0" smtClean="0">
                <a:solidFill>
                  <a:schemeClr val="bg2"/>
                </a:solidFill>
              </a:rPr>
              <a:t> </a:t>
            </a:r>
            <a:r>
              <a:rPr lang="ru-R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данные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47" y="660148"/>
            <a:ext cx="1095375" cy="8678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09" y="648618"/>
            <a:ext cx="1093792" cy="1015906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72956" y="2149783"/>
            <a:ext cx="4230806" cy="25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Увеличиваем объем данных для обучения (дополнительные данные, аугментация)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Преобразовываем признаки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>
                <a:solidFill>
                  <a:schemeClr val="bg2"/>
                </a:solidFill>
              </a:rPr>
              <a:t>Генерируем новые признаки (</a:t>
            </a:r>
            <a:r>
              <a:rPr lang="en-US" sz="2000" b="0" dirty="0">
                <a:solidFill>
                  <a:schemeClr val="bg2"/>
                </a:solidFill>
              </a:rPr>
              <a:t>Feature </a:t>
            </a:r>
            <a:r>
              <a:rPr lang="en-US" sz="2000" b="0" dirty="0" smtClean="0">
                <a:solidFill>
                  <a:schemeClr val="bg2"/>
                </a:solidFill>
              </a:rPr>
              <a:t>Engineering</a:t>
            </a:r>
            <a:r>
              <a:rPr lang="en-US" sz="2000" b="0" dirty="0">
                <a:solidFill>
                  <a:schemeClr val="bg2"/>
                </a:solidFill>
              </a:rPr>
              <a:t>)</a:t>
            </a:r>
            <a:endParaRPr lang="ru-RU" sz="2000" b="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Делаем отбор значимых признаков (</a:t>
            </a:r>
            <a:r>
              <a:rPr lang="en-US" sz="2000" b="0" dirty="0" smtClean="0">
                <a:solidFill>
                  <a:schemeClr val="bg2"/>
                </a:solidFill>
              </a:rPr>
              <a:t>Feature Selection</a:t>
            </a:r>
            <a:r>
              <a:rPr lang="ru-RU" sz="2000" b="0" dirty="0" smtClean="0">
                <a:solidFill>
                  <a:schemeClr val="bg2"/>
                </a:solidFill>
              </a:rPr>
              <a:t>, </a:t>
            </a:r>
            <a:r>
              <a:rPr lang="en-US" sz="2000" b="0" dirty="0" smtClean="0">
                <a:solidFill>
                  <a:schemeClr val="bg2"/>
                </a:solidFill>
              </a:rPr>
              <a:t>PCA</a:t>
            </a:r>
            <a:r>
              <a:rPr lang="ru-RU" sz="2000" b="0" dirty="0" smtClean="0">
                <a:solidFill>
                  <a:schemeClr val="bg2"/>
                </a:solidFill>
              </a:rPr>
              <a:t>)</a:t>
            </a:r>
          </a:p>
          <a:p>
            <a:endParaRPr lang="en-US" sz="2000" b="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0" dirty="0">
              <a:solidFill>
                <a:schemeClr val="bg2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913194" y="2149783"/>
            <a:ext cx="4230806" cy="25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Использовать другую модель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Настраиваем </a:t>
            </a:r>
            <a:r>
              <a:rPr lang="ru-RU" sz="2000" b="0" dirty="0" err="1" smtClean="0">
                <a:solidFill>
                  <a:schemeClr val="bg2"/>
                </a:solidFill>
              </a:rPr>
              <a:t>гиперпараметры</a:t>
            </a:r>
            <a:r>
              <a:rPr lang="ru-RU" sz="2000" b="0" dirty="0" smtClean="0">
                <a:solidFill>
                  <a:schemeClr val="bg2"/>
                </a:solidFill>
              </a:rPr>
              <a:t> 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Используем ансамбли моделей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chemeClr val="bg2"/>
                </a:solidFill>
              </a:rPr>
              <a:t>Строим дополнительные модели или модели второго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359" y="1312059"/>
            <a:ext cx="7688400" cy="1518600"/>
          </a:xfrm>
        </p:spPr>
        <p:txBody>
          <a:bodyPr/>
          <a:lstStyle/>
          <a:p>
            <a:pPr algn="ctr"/>
            <a:r>
              <a:rPr lang="ru-RU" dirty="0" smtClean="0"/>
              <a:t>Почему именно сегодня и  что было раньше?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" y="2213265"/>
            <a:ext cx="3276649" cy="23134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680" y="1215768"/>
            <a:ext cx="2745544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10000"/>
                  </a:schemeClr>
                </a:solidFill>
              </a:rPr>
              <a:t>Вычислительные</a:t>
            </a:r>
            <a:br>
              <a:rPr lang="ru-RU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10000"/>
                  </a:schemeClr>
                </a:solidFill>
              </a:rPr>
              <a:t> мощности</a:t>
            </a:r>
            <a:endParaRPr lang="ru-RU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74" y="2312510"/>
            <a:ext cx="2953597" cy="236523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12974" y="1283455"/>
            <a:ext cx="2862618" cy="47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dirty="0" smtClean="0">
                <a:solidFill>
                  <a:schemeClr val="accent4">
                    <a:lumMod val="10000"/>
                  </a:schemeClr>
                </a:solidFill>
              </a:rPr>
              <a:t>Большие данные</a:t>
            </a:r>
            <a:endParaRPr lang="ru-RU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919401" y="1281632"/>
            <a:ext cx="21162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dirty="0" smtClean="0">
                <a:solidFill>
                  <a:schemeClr val="accent4">
                    <a:lumMod val="10000"/>
                  </a:schemeClr>
                </a:solidFill>
              </a:rPr>
              <a:t>Алгоритмы</a:t>
            </a:r>
            <a:endParaRPr lang="ru-RU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05" y="2312510"/>
            <a:ext cx="3056295" cy="19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96900" y="805775"/>
            <a:ext cx="1289100" cy="54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1" y="1352675"/>
            <a:ext cx="4561609" cy="2877024"/>
          </a:xfrm>
          <a:prstGeom prst="rect">
            <a:avLst/>
          </a:prstGeom>
        </p:spPr>
      </p:pic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1691" y="1234663"/>
            <a:ext cx="4022057" cy="220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1700"/>
              </a:spcBef>
              <a:buSzPts val="990"/>
            </a:pPr>
            <a:r>
              <a:rPr lang="ru-RU" sz="1800" b="1" dirty="0" smtClean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Сфера ИИ включает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в себя очень разнообразные методы:</a:t>
            </a:r>
          </a:p>
          <a:p>
            <a:pPr lvl="0" indent="-335280">
              <a:lnSpc>
                <a:spcPct val="115000"/>
              </a:lnSpc>
              <a:spcBef>
                <a:spcPts val="1700"/>
              </a:spcBef>
              <a:buClr>
                <a:srgbClr val="313131"/>
              </a:buClr>
              <a:buSzPts val="1680"/>
              <a:buFont typeface="Open Sans"/>
              <a:buChar char="-"/>
            </a:pP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Машинное </a:t>
            </a:r>
            <a:r>
              <a:rPr lang="ru-RU" sz="1800" dirty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обучение</a:t>
            </a:r>
          </a:p>
          <a:p>
            <a:pPr lvl="0" indent="-335280">
              <a:lnSpc>
                <a:spcPct val="115000"/>
              </a:lnSpc>
              <a:buClr>
                <a:srgbClr val="313131"/>
              </a:buClr>
              <a:buSzPts val="1680"/>
              <a:buFont typeface="Open Sans"/>
              <a:buChar char="-"/>
            </a:pPr>
            <a:r>
              <a:rPr lang="ru-RU" sz="1800" dirty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Н</a:t>
            </a: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ейронные сети</a:t>
            </a:r>
          </a:p>
          <a:p>
            <a:pPr lvl="0" indent="-335280">
              <a:lnSpc>
                <a:spcPct val="115000"/>
              </a:lnSpc>
              <a:buClr>
                <a:srgbClr val="313131"/>
              </a:buClr>
              <a:buSzPts val="1680"/>
              <a:buFont typeface="Open Sans"/>
              <a:buChar char="-"/>
            </a:pP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Нечеткая логика</a:t>
            </a:r>
            <a:endParaRPr lang="ru-RU" sz="1800" dirty="0">
              <a:solidFill>
                <a:srgbClr val="31313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335280">
              <a:lnSpc>
                <a:spcPct val="115000"/>
              </a:lnSpc>
              <a:buClr>
                <a:srgbClr val="313131"/>
              </a:buClr>
              <a:buSzPts val="1680"/>
              <a:buFont typeface="Open Sans"/>
              <a:buChar char="-"/>
            </a:pP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Эволюционное моделирование (генетические алгоритмы, </a:t>
            </a:r>
            <a:r>
              <a:rPr lang="ru-RU" sz="1800" dirty="0" err="1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многоагентные</a:t>
            </a: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 системы)</a:t>
            </a:r>
            <a:endParaRPr lang="ru-RU" sz="1800" dirty="0">
              <a:solidFill>
                <a:srgbClr val="31313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335280">
              <a:lnSpc>
                <a:spcPct val="115000"/>
              </a:lnSpc>
              <a:buClr>
                <a:srgbClr val="313131"/>
              </a:buClr>
              <a:buSzPts val="1680"/>
              <a:buFont typeface="Open Sans"/>
              <a:buChar char="-"/>
            </a:pPr>
            <a:r>
              <a:rPr lang="ru-RU" sz="1800" dirty="0" smtClean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Экспертные системы</a:t>
            </a:r>
            <a:endParaRPr sz="1800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433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lang="ru" sz="18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Искусственный интеллект (ИИ)</a:t>
            </a:r>
            <a:r>
              <a:rPr lang="ru" sz="1800" b="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1800" b="0" dirty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– это автоматизация задач, ранее решаемых </a:t>
            </a:r>
            <a:r>
              <a:rPr lang="ru" sz="1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лишь человеческим интеллектом</a:t>
            </a:r>
            <a:r>
              <a:rPr lang="ru" sz="1800" b="0" dirty="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b="0" dirty="0">
              <a:solidFill>
                <a:srgbClr val="31313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SzPts val="990"/>
              <a:buNone/>
            </a:pPr>
            <a:endParaRPr sz="27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9892" y="0"/>
            <a:ext cx="7688700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6036" y="1023582"/>
            <a:ext cx="1078173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69892" y="405546"/>
            <a:ext cx="8974108" cy="11434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Машинное обучение (</a:t>
            </a: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ML)</a:t>
            </a:r>
            <a:r>
              <a:rPr lang="ru-RU" sz="2400" dirty="0" smtClean="0"/>
              <a:t>– совокупность алгоритмов и методов , способных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обучаться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на данных </a:t>
            </a:r>
            <a:r>
              <a:rPr lang="ru-RU" sz="2400" dirty="0" smtClean="0"/>
              <a:t>для решения задачи</a:t>
            </a:r>
            <a:endParaRPr lang="ru-RU" sz="2400" dirty="0"/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0" y="1364776"/>
            <a:ext cx="8974108" cy="3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Font typeface="Lato"/>
              <a:buNone/>
            </a:pPr>
            <a:r>
              <a:rPr lang="ru-RU" sz="2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Способы обучения моделей </a:t>
            </a:r>
            <a:r>
              <a:rPr lang="en-US" sz="2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</a:t>
            </a:r>
            <a:r>
              <a:rPr lang="ru-RU" sz="2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just"/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Обучение с учителем (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Supervised Learning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ru-RU" sz="2200" dirty="0" smtClean="0"/>
              <a:t>– в обучающих данных есть целевая переменная, которая «показывает» алгоритму правильный ответ, чем способствует его обучению (</a:t>
            </a:r>
            <a:r>
              <a:rPr lang="ru-RU" sz="2200" i="1" dirty="0" smtClean="0"/>
              <a:t>размеченные данные</a:t>
            </a:r>
            <a:r>
              <a:rPr lang="ru-RU" sz="2200" dirty="0" smtClean="0"/>
              <a:t>)</a:t>
            </a:r>
          </a:p>
          <a:p>
            <a:pPr algn="just"/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Обучение без учителя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Unsupervised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200" dirty="0" smtClean="0"/>
              <a:t>– в обучающих данных нет целевой переменной, алгоритм пытается выявить зависимости не зная правильного ответа (</a:t>
            </a:r>
            <a:r>
              <a:rPr lang="ru-RU" sz="2200" i="1" dirty="0" smtClean="0"/>
              <a:t>неразмеченные данные</a:t>
            </a:r>
            <a:r>
              <a:rPr lang="ru-RU" sz="2200" dirty="0" smtClean="0"/>
              <a:t>)</a:t>
            </a:r>
          </a:p>
          <a:p>
            <a:pPr algn="just"/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Обучение с подкреплением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(Reinforcement Learning)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200" dirty="0" smtClean="0"/>
              <a:t>– алгоритм учится не на данных, а благодаря взаимодействию со средой.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212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5"/>
          <p:cNvSpPr txBox="1">
            <a:spLocks/>
          </p:cNvSpPr>
          <p:nvPr/>
        </p:nvSpPr>
        <p:spPr>
          <a:xfrm>
            <a:off x="357901" y="0"/>
            <a:ext cx="8428198" cy="58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Font typeface="Lato"/>
              <a:buNone/>
            </a:pPr>
            <a:r>
              <a:rPr lang="ru-RU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Классические задачи </a:t>
            </a: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</a:t>
            </a:r>
            <a:r>
              <a:rPr lang="ru-RU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6036" y="1023582"/>
            <a:ext cx="1078173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42951"/>
              </p:ext>
            </p:extLst>
          </p:nvPr>
        </p:nvGraphicFramePr>
        <p:xfrm>
          <a:off x="0" y="445973"/>
          <a:ext cx="9144000" cy="48736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869">
                  <a:extLst>
                    <a:ext uri="{9D8B030D-6E8A-4147-A177-3AD203B41FA5}">
                      <a16:colId xmlns:a16="http://schemas.microsoft.com/office/drawing/2014/main" val="3172753597"/>
                    </a:ext>
                  </a:extLst>
                </a:gridCol>
                <a:gridCol w="2988859">
                  <a:extLst>
                    <a:ext uri="{9D8B030D-6E8A-4147-A177-3AD203B41FA5}">
                      <a16:colId xmlns:a16="http://schemas.microsoft.com/office/drawing/2014/main" val="3524008596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872642364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2393824106"/>
                    </a:ext>
                  </a:extLst>
                </a:gridCol>
              </a:tblGrid>
              <a:tr h="5521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Суть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Способ</a:t>
                      </a:r>
                      <a:r>
                        <a:rPr lang="ru-RU" sz="1600" baseline="0" dirty="0" smtClean="0"/>
                        <a:t> обучения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Результат</a:t>
                      </a:r>
                      <a:r>
                        <a:rPr lang="ru-RU" sz="1600" baseline="0" dirty="0" smtClean="0"/>
                        <a:t> модели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66807"/>
                  </a:ext>
                </a:extLst>
              </a:tr>
              <a:tr h="784614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Регрессия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Найти зависимость между факторами и вещественной целевой переменной</a:t>
                      </a:r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С</a:t>
                      </a:r>
                      <a:r>
                        <a:rPr lang="ru-RU" sz="16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учителем</a:t>
                      </a:r>
                      <a:endParaRPr lang="ru-RU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Спрогнозированное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вещественное число</a:t>
                      </a:r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93102"/>
                  </a:ext>
                </a:extLst>
              </a:tr>
              <a:tr h="1017092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Классификация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Определение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класса, к которому принадлежит объект. Количество классов заранее </a:t>
                      </a:r>
                      <a:r>
                        <a:rPr lang="ru-RU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известно</a:t>
                      </a:r>
                      <a:endParaRPr lang="ru-RU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С</a:t>
                      </a:r>
                      <a:r>
                        <a:rPr lang="ru-RU" sz="16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учителем</a:t>
                      </a:r>
                      <a:endParaRPr lang="ru-RU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Метка класса, к которому принадлежит объект</a:t>
                      </a:r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93696"/>
                  </a:ext>
                </a:extLst>
              </a:tr>
              <a:tr h="1249571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Кластеризация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Определение</a:t>
                      </a:r>
                      <a:r>
                        <a:rPr lang="ru-RU" sz="16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групп (кластеров) объектов по схожести между ними. Количество кластеров заранее </a:t>
                      </a:r>
                      <a:r>
                        <a:rPr lang="ru-RU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не известно</a:t>
                      </a:r>
                      <a:endParaRPr lang="ru-RU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Без учителя</a:t>
                      </a:r>
                      <a:endParaRPr lang="ru-RU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Метка кластера, к которому принадлежит объект</a:t>
                      </a:r>
                    </a:p>
                    <a:p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04279"/>
                  </a:ext>
                </a:extLst>
              </a:tr>
              <a:tr h="1094114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Понижение</a:t>
                      </a:r>
                      <a:r>
                        <a:rPr lang="ru-RU" sz="18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размерности</a:t>
                      </a:r>
                      <a:endParaRPr lang="ru-RU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Сжатие большого числа признаков к меньшему</a:t>
                      </a:r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Без учителя</a:t>
                      </a:r>
                    </a:p>
                    <a:p>
                      <a:endParaRPr lang="ru-RU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Уменьшенное пространство признаков</a:t>
                      </a:r>
                      <a:endParaRPr lang="ru-RU" sz="1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2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4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24950" y="900752"/>
            <a:ext cx="1117498" cy="5868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6036" y="1023582"/>
            <a:ext cx="1078173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80530" y="641220"/>
            <a:ext cx="48384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Примеры: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Прогноз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стоимости жилья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Прогноз дохода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Прогноз валютных котировок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Прогноз спроса на товары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34270" y="-11175"/>
            <a:ext cx="3225837" cy="652395"/>
          </a:xfrm>
        </p:spPr>
        <p:txBody>
          <a:bodyPr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0530" y="2716353"/>
            <a:ext cx="4127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Алгоритмы: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Линейная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Полиномиальная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Деревья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решений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49" y="489629"/>
            <a:ext cx="4024982" cy="44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9302" y="0"/>
            <a:ext cx="3300900" cy="1687200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950" y="900752"/>
            <a:ext cx="1117498" cy="5868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31" y="487332"/>
            <a:ext cx="4298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Примеры: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Разделение писем на спам и не 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>
                    <a:lumMod val="75000"/>
                  </a:schemeClr>
                </a:solidFill>
              </a:rPr>
              <a:t>Скорринг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 в банке: выдать кредит клиенту или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нет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Прогноз оттока клиентов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3109" y="2588955"/>
            <a:ext cx="4475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Алгоритмы: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Логистическая регрессия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Деревья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-ближайших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соседей (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KNN)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Наивный Байес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Метод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опорных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векторов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(VSM)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50" y="1050878"/>
            <a:ext cx="4203511" cy="35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710" y="0"/>
            <a:ext cx="3528101" cy="687571"/>
          </a:xfrm>
        </p:spPr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950" y="900752"/>
            <a:ext cx="1117498" cy="5868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50" y="1269242"/>
            <a:ext cx="4181174" cy="336133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5218" y="423567"/>
            <a:ext cx="4298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Примеры: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Сегментация рынка потребителей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Выделение групп товаров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Разбитие стран на группы по социально-экономическому положению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Разбиение новостных статей по темам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Вспомогательная задача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5218" y="3698992"/>
            <a:ext cx="4127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Алгоритмы: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K-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средних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(k-means) 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DBSCAN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Mean-shift</a:t>
            </a:r>
          </a:p>
        </p:txBody>
      </p:sp>
    </p:spTree>
    <p:extLst>
      <p:ext uri="{BB962C8B-B14F-4D97-AF65-F5344CB8AC3E}">
        <p14:creationId xmlns:p14="http://schemas.microsoft.com/office/powerpoint/2010/main" val="8776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5152" y="0"/>
            <a:ext cx="5043003" cy="687571"/>
          </a:xfrm>
        </p:spPr>
        <p:txBody>
          <a:bodyPr>
            <a:normAutofit/>
          </a:bodyPr>
          <a:lstStyle/>
          <a:p>
            <a:r>
              <a:rPr lang="ru-RU" dirty="0" smtClean="0"/>
              <a:t>Понижение размерности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950" y="900752"/>
            <a:ext cx="1117498" cy="5868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4052" y="343785"/>
            <a:ext cx="4298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Примеры: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Уменьшение количества признаков через выявление более значимых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Рекомендательные системы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Определение тематики похожих документов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6062" y="2652109"/>
            <a:ext cx="44688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Алгоритмы: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Метод главных компонент (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PCA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Сингулярное разложение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(SVD)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Латентное размещение Дирихле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(LDA)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Латентно-семантический анализ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(LSA,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pLSA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, GLSA)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t-SNE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175"/>
          <a:stretch/>
        </p:blipFill>
        <p:spPr>
          <a:xfrm>
            <a:off x="4667535" y="687571"/>
            <a:ext cx="4476465" cy="40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2388" y="928048"/>
            <a:ext cx="1037230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67" y="833237"/>
            <a:ext cx="6858780" cy="313826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6865" y="4620280"/>
            <a:ext cx="4073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https://vas3k.ru/blog/machine_learning/#</a:t>
            </a:r>
            <a:r>
              <a:rPr lang="ru-RU" dirty="0" smtClean="0">
                <a:hlinkClick r:id="rId3"/>
              </a:rPr>
              <a:t>block-30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2F1D678B0CF8D49A2FC0A9B73F59F89" ma:contentTypeVersion="7" ma:contentTypeDescription="Создание документа." ma:contentTypeScope="" ma:versionID="b801994dd24a321077d710d3455b6b03">
  <xsd:schema xmlns:xsd="http://www.w3.org/2001/XMLSchema" xmlns:xs="http://www.w3.org/2001/XMLSchema" xmlns:p="http://schemas.microsoft.com/office/2006/metadata/properties" xmlns:ns2="a1e083f3-8d69-47b4-ac5e-a15b59cb8405" xmlns:ns3="1d8336b6-4baa-4802-9be8-74f6b763f834" targetNamespace="http://schemas.microsoft.com/office/2006/metadata/properties" ma:root="true" ma:fieldsID="ac8671eb9d06e2b8f079aa337ed63a7f" ns2:_="" ns3:_="">
    <xsd:import namespace="a1e083f3-8d69-47b4-ac5e-a15b59cb8405"/>
    <xsd:import namespace="1d8336b6-4baa-4802-9be8-74f6b763f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083f3-8d69-47b4-ac5e-a15b59cb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36b6-4baa-4802-9be8-74f6b763f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1EBC4-4D0C-4813-B677-DA9BF23760D0}"/>
</file>

<file path=customXml/itemProps2.xml><?xml version="1.0" encoding="utf-8"?>
<ds:datastoreItem xmlns:ds="http://schemas.openxmlformats.org/officeDocument/2006/customXml" ds:itemID="{FCAD2A0D-6606-42FB-8E01-0DC7AD78AF5D}"/>
</file>

<file path=customXml/itemProps3.xml><?xml version="1.0" encoding="utf-8"?>
<ds:datastoreItem xmlns:ds="http://schemas.openxmlformats.org/officeDocument/2006/customXml" ds:itemID="{28158A9C-3B92-4319-8D62-CBFB801FB0F8}"/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616</Words>
  <Application>Microsoft Office PowerPoint</Application>
  <PresentationFormat>Экран (16:9)</PresentationFormat>
  <Paragraphs>121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Open Sans</vt:lpstr>
      <vt:lpstr>Arial</vt:lpstr>
      <vt:lpstr>Lato</vt:lpstr>
      <vt:lpstr>Raleway</vt:lpstr>
      <vt:lpstr>Streamline</vt:lpstr>
      <vt:lpstr>Введение в  машинное обучение  </vt:lpstr>
      <vt:lpstr>Искусственный интеллект (ИИ) – это автоматизация задач, ранее решаемых лишь человеческим интеллектом  </vt:lpstr>
      <vt:lpstr>Что такое машинное обучение?</vt:lpstr>
      <vt:lpstr>Презентация PowerPoint</vt:lpstr>
      <vt:lpstr>Регрессия</vt:lpstr>
      <vt:lpstr>Классификация</vt:lpstr>
      <vt:lpstr>Кластеризация</vt:lpstr>
      <vt:lpstr>Понижение размерности</vt:lpstr>
      <vt:lpstr>Презентация PowerPoint</vt:lpstr>
      <vt:lpstr>Презентация PowerPoint</vt:lpstr>
      <vt:lpstr>Пайплайн создания ML-моделей</vt:lpstr>
      <vt:lpstr>Обучение – процесс поиска функции, которая переводит признаки в целевые значения.</vt:lpstr>
      <vt:lpstr>Прежде чем обучить модель, данные делят на обучающую и тестовую выборки. Иногда выделяют еще и валидационную. Обучающая выборка (train) – данные, которые используют для обучения модели Тестовая выборка (test) – данные, которые модель «не видела» при обучении, на них проверяют качество модели</vt:lpstr>
      <vt:lpstr>Презентация PowerPoint</vt:lpstr>
      <vt:lpstr>Переобучение и недообучение модели</vt:lpstr>
      <vt:lpstr>Этап 4: Улучшение модели</vt:lpstr>
      <vt:lpstr>Почему именно сегодня и  что было раньше?</vt:lpstr>
      <vt:lpstr>Вычислительные  мощности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cp:lastModifiedBy>Malika</cp:lastModifiedBy>
  <cp:revision>48</cp:revision>
  <dcterms:modified xsi:type="dcterms:W3CDTF">2021-12-06T16:00:41Z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0x010100F2F1D678B0CF8D49A2FC0A9B73F59F89</vt:lpwstr>
  </property>
</Properties>
</file>