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4.xml" ContentType="application/vnd.openxmlformats-officedocument.presentationml.slide+xml"/>
  <Override PartName="/ppt/slides/slide12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256" r:id="rId2"/>
    <p:sldId id="257" r:id="rId3"/>
    <p:sldId id="293" r:id="rId4"/>
    <p:sldId id="294" r:id="rId5"/>
    <p:sldId id="295" r:id="rId6"/>
    <p:sldId id="290" r:id="rId7"/>
    <p:sldId id="259" r:id="rId8"/>
    <p:sldId id="334" r:id="rId9"/>
    <p:sldId id="296" r:id="rId10"/>
    <p:sldId id="297" r:id="rId11"/>
    <p:sldId id="299" r:id="rId12"/>
    <p:sldId id="298" r:id="rId13"/>
    <p:sldId id="300" r:id="rId14"/>
    <p:sldId id="301" r:id="rId15"/>
    <p:sldId id="303" r:id="rId16"/>
    <p:sldId id="302" r:id="rId17"/>
    <p:sldId id="304" r:id="rId18"/>
    <p:sldId id="305" r:id="rId19"/>
    <p:sldId id="306" r:id="rId20"/>
    <p:sldId id="307" r:id="rId21"/>
    <p:sldId id="309" r:id="rId22"/>
    <p:sldId id="310" r:id="rId23"/>
    <p:sldId id="308" r:id="rId24"/>
    <p:sldId id="311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DFE67-38FB-4F26-8D09-B1E3CECC17DE}" type="datetimeFigureOut">
              <a:rPr lang="ru-RU" smtClean="0"/>
              <a:t>вт 13.04.21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B3778-4D08-42D6-AE24-C861835983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699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B3778-4D08-42D6-AE24-C8618359830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804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вт 13.04.21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вт 13.04.21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вт 13.04.21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вт 13.04.21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вт 13.04.21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вт 13.04.21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вт 13.04.21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вт 13.04.21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вт 13.04.21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вт 13.04.21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вт 13.04.21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вт 13.04.21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5105" y="692696"/>
            <a:ext cx="7524328" cy="324036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регрессионный анализ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47864" y="5013176"/>
            <a:ext cx="5796136" cy="1371600"/>
          </a:xfrm>
        </p:spPr>
        <p:txBody>
          <a:bodyPr>
            <a:noAutofit/>
          </a:bodyPr>
          <a:lstStyle/>
          <a:p>
            <a:pPr algn="r"/>
            <a:r>
              <a:rPr lang="ru-RU" sz="2400" dirty="0" err="1"/>
              <a:t>Лутфуллаева</a:t>
            </a:r>
            <a:r>
              <a:rPr lang="ru-RU" sz="2400" dirty="0"/>
              <a:t> Малика </a:t>
            </a:r>
            <a:r>
              <a:rPr lang="ru-RU" sz="2400" dirty="0" err="1"/>
              <a:t>Жасуровна</a:t>
            </a:r>
            <a:endParaRPr lang="en-US" sz="2400" dirty="0"/>
          </a:p>
          <a:p>
            <a:pPr algn="r"/>
            <a:r>
              <a:rPr lang="ru-RU" sz="2000" dirty="0"/>
              <a:t>кафедра аналитики больших данных и методов видеоанализа</a:t>
            </a:r>
          </a:p>
        </p:txBody>
      </p:sp>
    </p:spTree>
    <p:extLst>
      <p:ext uri="{BB962C8B-B14F-4D97-AF65-F5344CB8AC3E}">
        <p14:creationId xmlns:p14="http://schemas.microsoft.com/office/powerpoint/2010/main" val="267145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196752"/>
            <a:ext cx="2668686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Условия применения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23528" y="1484784"/>
            <a:ext cx="8300210" cy="4873752"/>
          </a:xfrm>
        </p:spPr>
        <p:txBody>
          <a:bodyPr/>
          <a:lstStyle/>
          <a:p>
            <a:r>
              <a:rPr lang="ru-RU" dirty="0" smtClean="0"/>
              <a:t>Линейная зависимость </a:t>
            </a:r>
            <a:r>
              <a:rPr lang="en-US" dirty="0" smtClean="0"/>
              <a:t>X </a:t>
            </a:r>
            <a:r>
              <a:rPr lang="ru-RU" dirty="0" smtClean="0"/>
              <a:t>и </a:t>
            </a:r>
            <a:r>
              <a:rPr lang="en-US" dirty="0" smtClean="0"/>
              <a:t>Y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Нормальное распределение остатков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Гомоскедастичность – постоянная изменчивость (дисперсия) остатков на всех уровнях независимой переменной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60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Malika\Desktop\Практика студентов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54" y="620688"/>
            <a:ext cx="8703418" cy="575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86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Malika\Desktop\Практика студентов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354180"/>
            <a:ext cx="8664859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6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95" y="404665"/>
            <a:ext cx="8582025" cy="5896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15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10568"/>
            <a:ext cx="7632847" cy="586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484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27200"/>
            <a:ext cx="7632847" cy="586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Выгнутая вверх стрелка 2"/>
          <p:cNvSpPr/>
          <p:nvPr/>
        </p:nvSpPr>
        <p:spPr>
          <a:xfrm>
            <a:off x="4788024" y="116632"/>
            <a:ext cx="2664296" cy="81056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56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5"/>
          <a:stretch/>
        </p:blipFill>
        <p:spPr bwMode="auto">
          <a:xfrm>
            <a:off x="663473" y="2636912"/>
            <a:ext cx="7521292" cy="3863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670657" y="0"/>
            <a:ext cx="10087576" cy="2145218"/>
          </a:xfrm>
        </p:spPr>
        <p:txBody>
          <a:bodyPr>
            <a:normAutofit/>
          </a:bodyPr>
          <a:lstStyle/>
          <a:p>
            <a:r>
              <a:rPr lang="ru-RU" dirty="0" smtClean="0"/>
              <a:t>Связь бедности и уровня образования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6"/>
              <p:cNvSpPr txBox="1">
                <a:spLocks noGrp="1"/>
              </p:cNvSpPr>
              <p:nvPr>
                <p:ph sz="quarter" idx="1"/>
              </p:nvPr>
            </p:nvSpPr>
            <p:spPr>
              <a:xfrm>
                <a:off x="663473" y="836712"/>
                <a:ext cx="3855810" cy="153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endParaRPr lang="ru-RU" sz="2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8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Прогноз </a:t>
                </a:r>
                <a:endParaRPr lang="ru-RU" sz="28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Объект 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63473" y="836712"/>
                <a:ext cx="3855810" cy="1538883"/>
              </a:xfrm>
              <a:prstGeom prst="rect">
                <a:avLst/>
              </a:prstGeom>
              <a:blipFill rotWithShape="1">
                <a:blip r:embed="rId3"/>
                <a:stretch>
                  <a:fillRect l="-1582" b="-98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45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387424"/>
            <a:ext cx="9731424" cy="1143000"/>
          </a:xfrm>
        </p:spPr>
        <p:txBody>
          <a:bodyPr/>
          <a:lstStyle/>
          <a:p>
            <a:r>
              <a:rPr lang="ru-RU" dirty="0" smtClean="0"/>
              <a:t>Связь бедности и уровня образования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0" y="2852936"/>
            <a:ext cx="5697041" cy="3835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986519"/>
              </p:ext>
            </p:extLst>
          </p:nvPr>
        </p:nvGraphicFramePr>
        <p:xfrm>
          <a:off x="251520" y="908720"/>
          <a:ext cx="7920880" cy="172819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004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5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4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5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0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 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Коэффициенты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Стандартная ошибка</a:t>
                      </a:r>
                      <a:endParaRPr lang="ru-RU" sz="160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t-</a:t>
                      </a:r>
                      <a:r>
                        <a:rPr lang="ru-RU" sz="1600" b="1" u="none" strike="noStrike">
                          <a:effectLst/>
                        </a:rPr>
                        <a:t>статистика</a:t>
                      </a:r>
                      <a:endParaRPr lang="ru-RU" sz="160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P-</a:t>
                      </a:r>
                      <a:r>
                        <a:rPr lang="ru-RU" sz="1600" b="1" u="none" strike="noStrike" dirty="0" smtClean="0">
                          <a:effectLst/>
                        </a:rPr>
                        <a:t>значимость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b0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64,78096577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6,802595178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9,522978227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9,94066E-13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b1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-0,621216718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0,079016471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-7,861863608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3,10883E-10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70899" y="3933056"/>
                <a:ext cx="31683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acc>
                      <m:r>
                        <a:rPr lang="en-US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𝟔𝟒</m:t>
                      </m:r>
                      <m:r>
                        <a:rPr lang="en-US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𝟕𝟖</m:t>
                      </m:r>
                      <m:r>
                        <a:rPr lang="en-US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𝟔𝟐</m:t>
                      </m:r>
                      <m:r>
                        <a:rPr lang="en-US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ru-RU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899" y="3933056"/>
                <a:ext cx="3168351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4545" b="-106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6300192" y="4585810"/>
                <a:ext cx="12445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=0,56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4585810"/>
                <a:ext cx="124450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50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387424"/>
            <a:ext cx="9731424" cy="1143000"/>
          </a:xfrm>
        </p:spPr>
        <p:txBody>
          <a:bodyPr/>
          <a:lstStyle/>
          <a:p>
            <a:r>
              <a:rPr lang="ru-RU" dirty="0" smtClean="0"/>
              <a:t>Связь бедности и уровня образования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121694"/>
              </p:ext>
            </p:extLst>
          </p:nvPr>
        </p:nvGraphicFramePr>
        <p:xfrm>
          <a:off x="251520" y="908720"/>
          <a:ext cx="7920880" cy="172819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004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5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4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5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0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 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Коэффициенты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Стандартная ошибка</a:t>
                      </a:r>
                      <a:endParaRPr lang="ru-RU" sz="160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t-</a:t>
                      </a:r>
                      <a:r>
                        <a:rPr lang="ru-RU" sz="1600" b="1" u="none" strike="noStrike">
                          <a:effectLst/>
                        </a:rPr>
                        <a:t>статистика</a:t>
                      </a:r>
                      <a:endParaRPr lang="ru-RU" sz="160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P-</a:t>
                      </a:r>
                      <a:r>
                        <a:rPr lang="ru-RU" sz="1600" b="1" u="none" strike="noStrike" dirty="0" smtClean="0">
                          <a:effectLst/>
                        </a:rPr>
                        <a:t>значимость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b0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64,78096577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6,802595178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9,522978227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9,94066E-13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b1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-0,621216718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0,079016471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-7,861863608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3,10883E-10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25350"/>
            <a:ext cx="6979108" cy="2847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2699792" y="2675434"/>
            <a:ext cx="4240088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Анализ остатков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394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-387424"/>
            <a:ext cx="7467600" cy="1143000"/>
          </a:xfrm>
        </p:spPr>
        <p:txBody>
          <a:bodyPr/>
          <a:lstStyle/>
          <a:p>
            <a:pPr algn="ctr"/>
            <a:r>
              <a:rPr lang="ru-RU" dirty="0" smtClean="0"/>
              <a:t>Прогноз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836712"/>
            <a:ext cx="7920880" cy="1152128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Чему бы равнялся % бедности в штате, где бы средний уровень образования был у 95% населения?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866" y="2961791"/>
            <a:ext cx="6209183" cy="374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91680" y="2121602"/>
                <a:ext cx="59766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𝟔𝟒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𝟕𝟖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𝟔𝟐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ru-RU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ru-RU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𝟔𝟒</m:t>
                    </m:r>
                    <m:r>
                      <a:rPr lang="ru-RU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ru-RU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𝟕𝟖</m:t>
                    </m:r>
                    <m:r>
                      <a:rPr lang="ru-RU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lang="ru-RU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𝟎</m:t>
                    </m:r>
                    <m:r>
                      <a:rPr lang="ru-RU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ru-RU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𝟔𝟐</m:t>
                    </m:r>
                    <m:r>
                      <a:rPr lang="ru-RU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ru-RU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𝟗𝟓</m:t>
                    </m:r>
                  </m:oMath>
                </a14:m>
                <a:r>
                  <a:rPr lang="ru-RU" sz="2000" b="1" dirty="0" smtClean="0">
                    <a:solidFill>
                      <a:schemeClr val="tx1"/>
                    </a:solidFill>
                  </a:rPr>
                  <a:t> = 5,77 </a:t>
                </a:r>
                <a:endParaRPr lang="ru-RU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121602"/>
                <a:ext cx="5976664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204" t="-7576" b="-25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24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467544" y="260647"/>
            <a:ext cx="8676456" cy="118807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X</a:t>
            </a:r>
            <a:r>
              <a:rPr lang="en-US" dirty="0" smtClean="0"/>
              <a:t> – </a:t>
            </a:r>
            <a:r>
              <a:rPr lang="ru-RU" dirty="0" smtClean="0"/>
              <a:t>независимая переменная (предиктор)</a:t>
            </a:r>
            <a:endParaRPr lang="en-US" dirty="0" smtClean="0"/>
          </a:p>
          <a:p>
            <a:r>
              <a:rPr lang="en-US" b="1" dirty="0" smtClean="0"/>
              <a:t>Y</a:t>
            </a:r>
            <a:r>
              <a:rPr lang="en-US" dirty="0" smtClean="0"/>
              <a:t> – </a:t>
            </a:r>
            <a:r>
              <a:rPr lang="ru-RU" dirty="0" smtClean="0"/>
              <a:t>зависимая переменная (регрессор)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b="1" dirty="0" smtClean="0"/>
              <a:t>X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smtClean="0"/>
              <a:t>Y</a:t>
            </a:r>
            <a:r>
              <a:rPr lang="ru-RU" dirty="0" smtClean="0"/>
              <a:t> – количественные переменные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04" y="1448719"/>
            <a:ext cx="6503018" cy="435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Объект 3"/>
          <p:cNvSpPr txBox="1">
            <a:spLocks/>
          </p:cNvSpPr>
          <p:nvPr/>
        </p:nvSpPr>
        <p:spPr>
          <a:xfrm>
            <a:off x="179512" y="5805264"/>
            <a:ext cx="8538120" cy="8640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i="1" u="sng" dirty="0" smtClean="0">
                <a:solidFill>
                  <a:schemeClr val="bg2">
                    <a:lumMod val="25000"/>
                  </a:schemeClr>
                </a:solidFill>
              </a:rPr>
              <a:t>Идея</a:t>
            </a:r>
            <a:r>
              <a:rPr lang="ru-RU" b="1" i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</a:rPr>
              <a:t>как одна переменная (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</a:rPr>
              <a:t>) влияет, определяет и помогает предсказать переменную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(Y) ?</a:t>
            </a:r>
          </a:p>
          <a:p>
            <a:endParaRPr lang="ru-RU" dirty="0" smtClean="0"/>
          </a:p>
          <a:p>
            <a:pPr marL="0" indent="0">
              <a:buFont typeface="Wingdings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239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36712"/>
            <a:ext cx="7632847" cy="586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683568" y="-387424"/>
            <a:ext cx="7467600" cy="1143000"/>
          </a:xfrm>
        </p:spPr>
        <p:txBody>
          <a:bodyPr/>
          <a:lstStyle/>
          <a:p>
            <a:pPr algn="ctr"/>
            <a:r>
              <a:rPr lang="ru-RU" dirty="0" smtClean="0"/>
              <a:t>Множественная регрессия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02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683568" y="-387424"/>
            <a:ext cx="7467600" cy="1143000"/>
          </a:xfrm>
        </p:spPr>
        <p:txBody>
          <a:bodyPr/>
          <a:lstStyle/>
          <a:p>
            <a:pPr algn="ctr"/>
            <a:r>
              <a:rPr lang="ru-RU" dirty="0" smtClean="0"/>
              <a:t>Множественная регрессия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sz="quarter" idx="1"/>
          </p:nvPr>
        </p:nvSpPr>
        <p:spPr>
          <a:xfrm>
            <a:off x="467544" y="836712"/>
            <a:ext cx="7920880" cy="1152128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Множественная регрессия позволяет исследовать влияние сразу нескольких независимых переменных на одну зависимую.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1520" y="2299273"/>
                <a:ext cx="849694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𝒚</m:t>
                      </m:r>
                      <m:r>
                        <a:rPr lang="en-US" sz="2400" b="1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ru-RU" sz="2400" b="1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ru-RU" sz="2400" b="1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ru-RU" sz="2400" b="1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…+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ru-RU" sz="2400" b="1" dirty="0"/>
              </a:p>
              <a:p>
                <a:endParaRPr lang="ru-RU" sz="2400" b="1" dirty="0"/>
              </a:p>
              <a:p>
                <a:endParaRPr lang="ru-RU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299273"/>
                <a:ext cx="8496944" cy="120032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65081"/>
            <a:ext cx="3676426" cy="3676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4932040" y="4249490"/>
                <a:ext cx="278845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ru-RU" sz="20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249490"/>
                <a:ext cx="2788456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72692" y="4314834"/>
                <a:ext cx="54373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92" y="4314834"/>
                <a:ext cx="543739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3723599" y="5877272"/>
                <a:ext cx="66281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599" y="5877272"/>
                <a:ext cx="662810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1475656" y="6356558"/>
                <a:ext cx="66281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6356558"/>
                <a:ext cx="662810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Блок-схема: данные 9"/>
          <p:cNvSpPr/>
          <p:nvPr/>
        </p:nvSpPr>
        <p:spPr>
          <a:xfrm rot="1656351">
            <a:off x="894027" y="3572769"/>
            <a:ext cx="3111156" cy="979373"/>
          </a:xfrm>
          <a:prstGeom prst="flowChartInputOutput">
            <a:avLst/>
          </a:prstGeom>
          <a:solidFill>
            <a:schemeClr val="accent1">
              <a:alpha val="14000"/>
            </a:schemeClr>
          </a:solidFill>
          <a:ln>
            <a:solidFill>
              <a:schemeClr val="accent1">
                <a:shade val="50000"/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62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600943"/>
              </p:ext>
            </p:extLst>
          </p:nvPr>
        </p:nvGraphicFramePr>
        <p:xfrm>
          <a:off x="156803" y="1412776"/>
          <a:ext cx="8424936" cy="334327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699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8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721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 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Коэффициенты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Стандартная ошибка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t-</a:t>
                      </a:r>
                      <a:r>
                        <a:rPr lang="ru-RU" sz="1600" b="1" u="none" strike="noStrike" dirty="0">
                          <a:effectLst/>
                        </a:rPr>
                        <a:t>статистика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P-</a:t>
                      </a:r>
                      <a:r>
                        <a:rPr lang="ru-RU" sz="1600" b="1" u="none" strike="noStrike" dirty="0" smtClean="0">
                          <a:effectLst/>
                        </a:rPr>
                        <a:t>значение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Y-</a:t>
                      </a:r>
                      <a:r>
                        <a:rPr lang="ru-RU" sz="1600" b="1" u="none" strike="noStrike" dirty="0">
                          <a:effectLst/>
                        </a:rPr>
                        <a:t>пересечение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66,47652541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12,58989908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5,280147598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3,41406E-06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u="none" strike="noStrike" dirty="0">
                          <a:effectLst/>
                        </a:rPr>
                        <a:t>Население столичной </a:t>
                      </a:r>
                      <a:r>
                        <a:rPr lang="ru-RU" sz="1600" b="1" u="none" strike="noStrike" dirty="0" smtClean="0">
                          <a:effectLst/>
                        </a:rPr>
                        <a:t>области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-0,056322853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0,019550067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-2,880954546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0,00600372</a:t>
                      </a:r>
                      <a:endParaRPr lang="ru-RU" sz="16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u="none" strike="noStrike" dirty="0">
                          <a:effectLst/>
                        </a:rPr>
                        <a:t>Белокожее </a:t>
                      </a:r>
                      <a:r>
                        <a:rPr lang="ru-RU" sz="1600" b="1" u="none" strike="noStrike" dirty="0" smtClean="0">
                          <a:effectLst/>
                        </a:rPr>
                        <a:t>населения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-0,048144487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0,033063924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-1,45610325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0,152155949</a:t>
                      </a:r>
                      <a:endParaRPr lang="ru-RU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u="none" strike="noStrike" dirty="0">
                          <a:effectLst/>
                        </a:rPr>
                        <a:t>Среднее </a:t>
                      </a:r>
                      <a:r>
                        <a:rPr lang="ru-RU" sz="1600" b="1" u="none" strike="noStrike" dirty="0" smtClean="0">
                          <a:effectLst/>
                        </a:rPr>
                        <a:t>образование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-0,554713295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0,104906419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-5,287696383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3,32769E-06</a:t>
                      </a:r>
                      <a:endParaRPr lang="en-US" sz="16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u="none" strike="noStrike" dirty="0" smtClean="0">
                          <a:effectLst/>
                        </a:rPr>
                        <a:t>Женщина-домохозяйка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0,05054296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0,2433006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0,207738739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0,836349964</a:t>
                      </a:r>
                      <a:endParaRPr lang="ru-RU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707904" y="4941168"/>
                <a:ext cx="1322734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p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,</m:t>
                      </m:r>
                      <m:r>
                        <a:rPr lang="ru-RU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𝟔𝟒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941168"/>
                <a:ext cx="1322734" cy="37555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48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7467600" cy="1143000"/>
          </a:xfrm>
        </p:spPr>
        <p:txBody>
          <a:bodyPr/>
          <a:lstStyle/>
          <a:p>
            <a:pPr algn="ctr"/>
            <a:r>
              <a:rPr lang="ru-RU" dirty="0" smtClean="0"/>
              <a:t>Выбор лучшей модели</a:t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49419538"/>
              </p:ext>
            </p:extLst>
          </p:nvPr>
        </p:nvGraphicFramePr>
        <p:xfrm>
          <a:off x="395536" y="476672"/>
          <a:ext cx="8075240" cy="344714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68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6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88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Удаляем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2" marR="8012" marT="8012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Модель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2" marR="8012" marT="8012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R-</a:t>
                      </a:r>
                      <a:r>
                        <a:rPr lang="ru-RU" sz="1800" u="none" strike="noStrike" dirty="0">
                          <a:effectLst/>
                        </a:rPr>
                        <a:t>квадрат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2" marR="8012" marT="8012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80">
                <a:tc>
                  <a:txBody>
                    <a:bodyPr/>
                    <a:lstStyle/>
                    <a:p>
                      <a:pPr algn="ctr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ru-RU" sz="1800" u="none" strike="noStrike" dirty="0">
                          <a:effectLst/>
                        </a:rPr>
                        <a:t>Бедность = Образование + Белокожее население + Население столицы + Домохозяйки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2" marR="8012" marT="8012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0,64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2" marR="8012" marT="8012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887">
                <a:tc>
                  <a:txBody>
                    <a:bodyPr/>
                    <a:lstStyle/>
                    <a:p>
                      <a:pPr algn="just" fontAlgn="b"/>
                      <a:r>
                        <a:rPr lang="ru-RU" sz="1800" u="none" strike="noStrike" dirty="0">
                          <a:effectLst/>
                        </a:rPr>
                        <a:t>Домохозяйки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ru-RU" sz="1800" u="none" strike="noStrike" dirty="0">
                          <a:effectLst/>
                        </a:rPr>
                        <a:t>Бедность = Образование + Белокожее население + Население столицы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0,65</a:t>
                      </a:r>
                      <a:endParaRPr lang="ru-RU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8012" marR="8012" marT="8012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887">
                <a:tc>
                  <a:txBody>
                    <a:bodyPr/>
                    <a:lstStyle/>
                    <a:p>
                      <a:pPr algn="just" fontAlgn="b"/>
                      <a:r>
                        <a:rPr lang="ru-RU" sz="1800" u="none" strike="noStrike" dirty="0">
                          <a:effectLst/>
                        </a:rPr>
                        <a:t>Население столицы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ru-RU" sz="1800" u="none" strike="noStrike" dirty="0">
                          <a:effectLst/>
                        </a:rPr>
                        <a:t>Бедность = Образование + Белокожее население +  Домохозяйки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0,54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2" marR="8012" marT="8012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887">
                <a:tc>
                  <a:txBody>
                    <a:bodyPr/>
                    <a:lstStyle/>
                    <a:p>
                      <a:pPr algn="just" fontAlgn="b"/>
                      <a:r>
                        <a:rPr lang="ru-RU" sz="1800" u="none" strike="noStrike" dirty="0">
                          <a:effectLst/>
                        </a:rPr>
                        <a:t>Белокожее население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ru-RU" sz="1800" u="none" strike="noStrike" dirty="0">
                          <a:effectLst/>
                        </a:rPr>
                        <a:t>Бедность = Образование + Население столицы + Домохозяйки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0,6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2" marR="8012" marT="8012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887">
                <a:tc>
                  <a:txBody>
                    <a:bodyPr/>
                    <a:lstStyle/>
                    <a:p>
                      <a:pPr algn="just" fontAlgn="b"/>
                      <a:r>
                        <a:rPr lang="ru-RU" sz="1800" u="none" strike="noStrike" dirty="0">
                          <a:effectLst/>
                        </a:rPr>
                        <a:t>Образование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ru-RU" sz="1800" u="none" strike="noStrike" dirty="0">
                          <a:effectLst/>
                        </a:rPr>
                        <a:t>Бедность = Белокожее население + Население столицы + Домохозяйки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0,38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2" marR="8012" marT="8012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747592"/>
              </p:ext>
            </p:extLst>
          </p:nvPr>
        </p:nvGraphicFramePr>
        <p:xfrm>
          <a:off x="323528" y="4077072"/>
          <a:ext cx="8208912" cy="261545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972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6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0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844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Удаляем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2" marR="8012" marT="8012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</a:rPr>
                        <a:t>Модель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2" marR="8012" marT="8012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R-</a:t>
                      </a:r>
                      <a:r>
                        <a:rPr lang="ru-RU" sz="1800" u="none" strike="noStrike" dirty="0">
                          <a:effectLst/>
                        </a:rPr>
                        <a:t>квадрат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2" marR="8012" marT="8012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44"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Бедность = Образование + Белокожее население + Население столицы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2" marR="8012" marT="8012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0,65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2" marR="8012" marT="8012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44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</a:rPr>
                        <a:t>Население столицы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</a:rPr>
                        <a:t>Бедность = Образование + Белокожее население 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0,55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2" marR="8012" marT="8012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844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</a:rPr>
                        <a:t>Белокожее население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</a:rPr>
                        <a:t>Бедность = Образование + Население столицы 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0,57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2" marR="8012" marT="8012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844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</a:rPr>
                        <a:t>Образование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</a:rPr>
                        <a:t>Бедность = Белокожее население + Население столицы 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2" marR="8012" marT="80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0,17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2" marR="8012" marT="8012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69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Уравнение итоговой модели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259632" y="2538429"/>
                <a:ext cx="67892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8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ru-RU" sz="28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𝟔𝟔</m:t>
                      </m:r>
                      <m:r>
                        <a:rPr lang="ru-RU" sz="28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,</m:t>
                      </m:r>
                      <m:r>
                        <a:rPr lang="ru-RU" sz="28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𝟒𝟕</m:t>
                      </m:r>
                      <m:r>
                        <a:rPr lang="ru-RU" sz="28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 −</m:t>
                      </m:r>
                      <m:r>
                        <a:rPr lang="ru-RU" sz="28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𝟎</m:t>
                      </m:r>
                      <m:r>
                        <a:rPr lang="ru-RU" sz="28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,</m:t>
                      </m:r>
                      <m:r>
                        <a:rPr lang="ru-RU" sz="28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𝟎𝟓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ru-RU" sz="28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−</m:t>
                      </m:r>
                      <m:r>
                        <a:rPr lang="ru-RU" sz="28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𝟎</m:t>
                      </m:r>
                      <m:r>
                        <a:rPr lang="ru-RU" sz="28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,</m:t>
                      </m:r>
                      <m:r>
                        <a:rPr lang="ru-RU" sz="28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𝟎𝟒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ru-RU" sz="28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−</m:t>
                      </m:r>
                      <m:r>
                        <a:rPr lang="ru-RU" sz="28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𝟎</m:t>
                      </m:r>
                      <m:r>
                        <a:rPr lang="ru-RU" sz="28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,</m:t>
                      </m:r>
                      <m:r>
                        <a:rPr lang="ru-RU" sz="28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𝟓𝟓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sz="28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538429"/>
                <a:ext cx="678929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44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467544" y="260648"/>
            <a:ext cx="8538120" cy="864096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X</a:t>
            </a:r>
            <a:r>
              <a:rPr lang="en-US" dirty="0" smtClean="0"/>
              <a:t> – </a:t>
            </a:r>
            <a:r>
              <a:rPr lang="ru-RU" dirty="0" smtClean="0"/>
              <a:t>независимая переменная (предиктор)</a:t>
            </a:r>
            <a:endParaRPr lang="en-US" dirty="0" smtClean="0"/>
          </a:p>
          <a:p>
            <a:r>
              <a:rPr lang="en-US" b="1" dirty="0" smtClean="0"/>
              <a:t>Y</a:t>
            </a:r>
            <a:r>
              <a:rPr lang="en-US" dirty="0" smtClean="0"/>
              <a:t> – </a:t>
            </a:r>
            <a:r>
              <a:rPr lang="ru-RU" dirty="0" smtClean="0"/>
              <a:t>зависимая переменная (регрессор)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989704" y="1448719"/>
            <a:ext cx="6503018" cy="4356545"/>
            <a:chOff x="989704" y="1448719"/>
            <a:chExt cx="6503018" cy="4356545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704" y="1448719"/>
              <a:ext cx="6503018" cy="4356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1828945" y="2042815"/>
              <a:ext cx="4824536" cy="3168352"/>
            </a:xfrm>
            <a:prstGeom prst="line">
              <a:avLst/>
            </a:prstGeom>
            <a:ln w="381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Объект 3"/>
          <p:cNvSpPr txBox="1">
            <a:spLocks/>
          </p:cNvSpPr>
          <p:nvPr/>
        </p:nvSpPr>
        <p:spPr>
          <a:xfrm>
            <a:off x="6277092" y="5373216"/>
            <a:ext cx="1197298" cy="43204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Цена</a:t>
            </a:r>
          </a:p>
          <a:p>
            <a:pPr marL="0" indent="0">
              <a:buFont typeface="Wingdings"/>
              <a:buNone/>
            </a:pPr>
            <a:endParaRPr lang="ru-RU" dirty="0"/>
          </a:p>
        </p:txBody>
      </p:sp>
      <p:sp>
        <p:nvSpPr>
          <p:cNvPr id="9" name="Объект 3"/>
          <p:cNvSpPr txBox="1">
            <a:spLocks/>
          </p:cNvSpPr>
          <p:nvPr/>
        </p:nvSpPr>
        <p:spPr>
          <a:xfrm>
            <a:off x="1024759" y="1448719"/>
            <a:ext cx="1440160" cy="432048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ru-RU" dirty="0" smtClean="0"/>
              <a:t>Качество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735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Malika\Desktop\Практика студентов\Безымянный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77" y="1484784"/>
            <a:ext cx="6508751" cy="435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467544" y="260648"/>
            <a:ext cx="8538120" cy="864096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X</a:t>
            </a:r>
            <a:r>
              <a:rPr lang="en-US" dirty="0" smtClean="0"/>
              <a:t> – </a:t>
            </a:r>
            <a:r>
              <a:rPr lang="ru-RU" dirty="0" smtClean="0"/>
              <a:t>независимая переменная (предиктор)</a:t>
            </a:r>
            <a:endParaRPr lang="en-US" dirty="0" smtClean="0"/>
          </a:p>
          <a:p>
            <a:r>
              <a:rPr lang="en-US" b="1" dirty="0" smtClean="0"/>
              <a:t>Y</a:t>
            </a:r>
            <a:r>
              <a:rPr lang="en-US" dirty="0" smtClean="0"/>
              <a:t> – </a:t>
            </a:r>
            <a:r>
              <a:rPr lang="ru-RU" dirty="0" smtClean="0"/>
              <a:t>зависимая переменная (регрессор)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8" name="Объект 3"/>
          <p:cNvSpPr txBox="1">
            <a:spLocks/>
          </p:cNvSpPr>
          <p:nvPr/>
        </p:nvSpPr>
        <p:spPr>
          <a:xfrm>
            <a:off x="3995936" y="5817517"/>
            <a:ext cx="1197298" cy="43204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Цена</a:t>
            </a:r>
          </a:p>
          <a:p>
            <a:pPr marL="0" indent="0">
              <a:buFont typeface="Wingdings"/>
              <a:buNone/>
            </a:pPr>
            <a:endParaRPr lang="ru-RU" dirty="0"/>
          </a:p>
        </p:txBody>
      </p:sp>
      <p:sp>
        <p:nvSpPr>
          <p:cNvPr id="9" name="Объект 3"/>
          <p:cNvSpPr txBox="1">
            <a:spLocks/>
          </p:cNvSpPr>
          <p:nvPr/>
        </p:nvSpPr>
        <p:spPr>
          <a:xfrm>
            <a:off x="12242" y="2771522"/>
            <a:ext cx="1440160" cy="432048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ru-RU" dirty="0" smtClean="0"/>
              <a:t>Качество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865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C:\Users\Malika\Desktop\Практика студентов\Безымянный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14" y="2708920"/>
            <a:ext cx="5918359" cy="395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467544" y="260648"/>
            <a:ext cx="8538120" cy="864096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X</a:t>
            </a:r>
            <a:r>
              <a:rPr lang="en-US" dirty="0" smtClean="0"/>
              <a:t> – </a:t>
            </a:r>
            <a:r>
              <a:rPr lang="ru-RU" dirty="0" smtClean="0"/>
              <a:t>независимая переменная (предиктор)</a:t>
            </a:r>
            <a:endParaRPr lang="en-US" dirty="0" smtClean="0"/>
          </a:p>
          <a:p>
            <a:r>
              <a:rPr lang="en-US" b="1" dirty="0" smtClean="0"/>
              <a:t>Y</a:t>
            </a:r>
            <a:r>
              <a:rPr lang="en-US" dirty="0" smtClean="0"/>
              <a:t> – </a:t>
            </a:r>
            <a:r>
              <a:rPr lang="ru-RU" dirty="0" smtClean="0"/>
              <a:t>зависимая переменная (регрессор)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87824" y="1063122"/>
                <a:ext cx="23174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𝒚</m:t>
                      </m:r>
                      <m:r>
                        <a:rPr lang="en-US" sz="2400" b="1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063122"/>
                <a:ext cx="2317435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3"/>
              <p:cNvSpPr txBox="1">
                <a:spLocks/>
              </p:cNvSpPr>
              <p:nvPr/>
            </p:nvSpPr>
            <p:spPr>
              <a:xfrm>
                <a:off x="395536" y="1553492"/>
                <a:ext cx="8538120" cy="1155428"/>
              </a:xfrm>
              <a:prstGeom prst="rect">
                <a:avLst/>
              </a:prstGeom>
            </p:spPr>
            <p:txBody>
              <a:bodyPr vert="horz">
                <a:normAutofit fontScale="92500" lnSpcReduction="10000"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/>
                  <a:buChar char="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182880" algn="l" rtl="0" eaLnBrk="1" latinLnBrk="0" hangingPunct="1">
                  <a:spcBef>
                    <a:spcPct val="20000"/>
                  </a:spcBef>
                  <a:buClr>
                    <a:schemeClr val="accent2">
                      <a:tint val="60000"/>
                    </a:schemeClr>
                  </a:buClr>
                  <a:buSzPct val="68000"/>
                  <a:buFont typeface="Wingdings 2"/>
                  <a:buChar char="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01168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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286000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0" sz="1400" kern="1200" cap="small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5603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Char char="•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и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en-US" dirty="0"/>
                  <a:t>–</a:t>
                </a:r>
                <a:r>
                  <a:rPr lang="ru-RU" dirty="0" smtClean="0"/>
                  <a:t> параметры уравнения</a:t>
                </a:r>
                <a:endParaRPr lang="en-US" dirty="0" smtClean="0"/>
              </a:p>
              <a:p>
                <a:pPr marL="0" indent="0" algn="ctr">
                  <a:buNone/>
                </a:pPr>
                <a:r>
                  <a:rPr lang="ru-RU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При каких параметрах линия регрессии лучше всего описывает данные?</a:t>
                </a:r>
              </a:p>
              <a:p>
                <a:pPr marL="0" indent="0">
                  <a:buFont typeface="Wingdings"/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7" name="Объект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553492"/>
                <a:ext cx="8538120" cy="1155428"/>
              </a:xfrm>
              <a:prstGeom prst="rect">
                <a:avLst/>
              </a:prstGeom>
              <a:blipFill rotWithShape="1">
                <a:blip r:embed="rId4"/>
                <a:stretch>
                  <a:fillRect l="-143" t="-6349" b="-37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43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Malika\Desktop\Практика студентов\Безымянный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63" y="2816779"/>
            <a:ext cx="5868749" cy="395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4882" y="0"/>
            <a:ext cx="8686800" cy="1143000"/>
          </a:xfrm>
        </p:spPr>
        <p:txBody>
          <a:bodyPr/>
          <a:lstStyle/>
          <a:p>
            <a:pPr algn="ctr"/>
            <a:r>
              <a:rPr lang="ru-RU" dirty="0" smtClean="0"/>
              <a:t>Метод наименьших квадратов (МНК)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68660" y="821668"/>
            <a:ext cx="8662664" cy="1152128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МНК – метод нахождения оптимальных параметров линейной регрессии, таких, что сумма квадратов ошибок (остатков) была минимальной.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54448" y="2812129"/>
                <a:ext cx="2232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448" y="2812129"/>
                <a:ext cx="2232248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2632" r="-12295" b="-131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985275" y="2624425"/>
                <a:ext cx="6740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275" y="2624425"/>
                <a:ext cx="674031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99992" y="4273322"/>
                <a:ext cx="6740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4273322"/>
                <a:ext cx="674031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454448" y="3088616"/>
                <a:ext cx="223224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 smtClean="0"/>
              </a:p>
              <a:p>
                <a:r>
                  <a:rPr lang="en-US" sz="2400" b="1" dirty="0"/>
                  <a:t> </a:t>
                </a:r>
                <a:r>
                  <a:rPr lang="en-US" sz="2400" b="1" dirty="0" smtClean="0"/>
                  <a:t>  …</a:t>
                </a:r>
                <a:endParaRPr lang="ru-RU" sz="24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448" y="3088616"/>
                <a:ext cx="2232248" cy="830997"/>
              </a:xfrm>
              <a:prstGeom prst="rect">
                <a:avLst/>
              </a:prstGeom>
              <a:blipFill rotWithShape="1">
                <a:blip r:embed="rId6"/>
                <a:stretch>
                  <a:fillRect t="-1471" r="-12295" b="-16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154606" y="4459534"/>
                <a:ext cx="2880320" cy="1135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8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𝒎𝒊𝒏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606" y="4459534"/>
                <a:ext cx="2880320" cy="113569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83568" y="1961137"/>
                <a:ext cx="2232248" cy="902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ru-RU" sz="2400" b="1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b="1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𝑺𝒅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400" b="1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𝑺𝒅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𝒓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𝒙𝒚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sz="24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961137"/>
                <a:ext cx="2232248" cy="90217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720883" y="2136771"/>
                <a:ext cx="2232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/>
                        </a:rPr>
                        <m:t>𝒀</m:t>
                      </m:r>
                      <m:r>
                        <a:rPr lang="en-US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acc>
                      <m:r>
                        <a:rPr lang="en-US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sz="24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883" y="2136771"/>
                <a:ext cx="2232248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14169" b="-5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41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Коэффициент детерминации </a:t>
            </a:r>
            <a:br>
              <a:rPr lang="ru-RU" dirty="0" smtClean="0"/>
            </a:b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95536" y="620688"/>
                <a:ext cx="8352928" cy="2088232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b="1" dirty="0" smtClean="0"/>
                  <a:t>Коэффициент детерминации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 smtClean="0"/>
                  <a:t>)</a:t>
                </a:r>
                <a:r>
                  <a:rPr lang="en-US" dirty="0" smtClean="0"/>
                  <a:t> –</a:t>
                </a:r>
                <a:r>
                  <a:rPr lang="ru-RU" dirty="0" smtClean="0"/>
                  <a:t> показывает, какая доля дисперсии зависимой переменной (</a:t>
                </a:r>
                <a:r>
                  <a:rPr lang="en-US" dirty="0" smtClean="0"/>
                  <a:t>Y)</a:t>
                </a:r>
                <a:r>
                  <a:rPr lang="ru-RU" dirty="0" smtClean="0"/>
                  <a:t> объясняется регрессионной моделью.</a:t>
                </a:r>
              </a:p>
              <a:p>
                <a:pPr algn="just"/>
                <a:r>
                  <a:rPr lang="ru-RU" dirty="0" smtClean="0"/>
                  <a:t>В какой мере изменчивость переменной </a:t>
                </a:r>
                <a:r>
                  <a:rPr lang="en-US" dirty="0" smtClean="0"/>
                  <a:t>Y</a:t>
                </a:r>
                <a:r>
                  <a:rPr lang="ru-RU" dirty="0" smtClean="0"/>
                  <a:t> объясняется изменчивостью переменной </a:t>
                </a:r>
                <a:r>
                  <a:rPr lang="en-US" dirty="0" smtClean="0"/>
                  <a:t>X.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95536" y="620688"/>
                <a:ext cx="8352928" cy="2088232"/>
              </a:xfrm>
              <a:blipFill rotWithShape="1">
                <a:blip r:embed="rId2"/>
                <a:stretch>
                  <a:fillRect l="-1168" t="-2047" r="-1095" b="-29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6901188" y="2912308"/>
                <a:ext cx="1366015" cy="3758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/>
                            </a:rPr>
                            <m:t>𝑹</m:t>
                          </m:r>
                        </m:e>
                        <m:sup>
                          <m:r>
                            <a:rPr lang="en-US" b="1" i="1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∈[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188" y="2912308"/>
                <a:ext cx="1366015" cy="375872"/>
              </a:xfrm>
              <a:prstGeom prst="rect">
                <a:avLst/>
              </a:prstGeom>
              <a:blipFill rotWithShape="1">
                <a:blip r:embed="rId4"/>
                <a:stretch>
                  <a:fillRect b="-196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1" name="Picture 7" descr="C:\Users\Malika\Desktop\Практика студентов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63256"/>
            <a:ext cx="3755365" cy="305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Malika\Desktop\Практика студентов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567" y="3614621"/>
            <a:ext cx="3714636" cy="300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5004048" y="4149080"/>
                <a:ext cx="1213153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ru-R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4149080"/>
                <a:ext cx="1213153" cy="4700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899592" y="4149080"/>
                <a:ext cx="1213153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ru-R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149080"/>
                <a:ext cx="1213153" cy="4700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925232" y="6249656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Цена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544" y="3563256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Качество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82328" y="2518504"/>
                <a:ext cx="4968552" cy="919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𝑹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</a:rPr>
                        <m:t>𝟏</m:t>
                      </m:r>
                      <m:r>
                        <a:rPr lang="en-US" sz="2400" b="1" i="1" smtClean="0">
                          <a:latin typeface="Cambria Math"/>
                        </a:rPr>
                        <m:t> − 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 smtClean="0"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</m:acc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328" y="2518504"/>
                <a:ext cx="4968552" cy="9194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76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67643"/>
            <a:ext cx="7467600" cy="7060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Средняя абсол</a:t>
            </a:r>
            <a:r>
              <a:rPr lang="ru-RU" dirty="0"/>
              <a:t>ю</a:t>
            </a:r>
            <a:r>
              <a:rPr lang="ru-RU" dirty="0" smtClean="0"/>
              <a:t>тная ошибка (</a:t>
            </a:r>
            <a:r>
              <a:rPr lang="en-US" dirty="0" smtClean="0"/>
              <a:t>MAE</a:t>
            </a:r>
            <a:r>
              <a:rPr lang="ru-RU" dirty="0" smtClean="0"/>
              <a:t>)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95536" y="620688"/>
            <a:ext cx="8352928" cy="20882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 smtClean="0"/>
              <a:t>Средняя абсолютная ошибка (</a:t>
            </a:r>
            <a:r>
              <a:rPr lang="en-US" b="1" dirty="0" smtClean="0"/>
              <a:t>MAE)</a:t>
            </a:r>
            <a:r>
              <a:rPr lang="en-US" dirty="0" smtClean="0"/>
              <a:t> –</a:t>
            </a:r>
            <a:r>
              <a:rPr lang="ru-RU" dirty="0" smtClean="0"/>
              <a:t> показывает</a:t>
            </a:r>
            <a:r>
              <a:rPr lang="en-US" dirty="0" smtClean="0"/>
              <a:t> </a:t>
            </a:r>
            <a:r>
              <a:rPr lang="ru-RU" dirty="0" smtClean="0"/>
              <a:t>усредненную абсолютную ошибку модели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03648" y="2413893"/>
                <a:ext cx="4968552" cy="759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i="1" dirty="0" smtClean="0"/>
                  <a:t>MAE</a:t>
                </a: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400" b="1" dirty="0" smtClean="0"/>
                  <a:t> </a:t>
                </a:r>
                <a:endParaRPr lang="ru-RU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413893"/>
                <a:ext cx="4968552" cy="759182"/>
              </a:xfrm>
              <a:prstGeom prst="rect">
                <a:avLst/>
              </a:prstGeom>
              <a:blipFill>
                <a:blip r:embed="rId2"/>
                <a:stretch>
                  <a:fillRect b="-24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6573180" y="2561209"/>
                <a:ext cx="122892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>
                    <a:ea typeface="Cambria Math"/>
                  </a:rPr>
                  <a:t>MAE</a:t>
                </a:r>
                <a:r>
                  <a:rPr lang="en-US" b="1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180" y="2561209"/>
                <a:ext cx="1228926" cy="400110"/>
              </a:xfrm>
              <a:prstGeom prst="rect">
                <a:avLst/>
              </a:prstGeom>
              <a:blipFill>
                <a:blip r:embed="rId3"/>
                <a:stretch>
                  <a:fillRect l="-3960" t="-1515" b="-212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Объект 2"/>
              <p:cNvSpPr txBox="1">
                <a:spLocks/>
              </p:cNvSpPr>
              <p:nvPr/>
            </p:nvSpPr>
            <p:spPr>
              <a:xfrm>
                <a:off x="251520" y="3861048"/>
                <a:ext cx="8352928" cy="2088232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/>
                  <a:buChar char="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182880" algn="l" rtl="0" eaLnBrk="1" latinLnBrk="0" hangingPunct="1">
                  <a:spcBef>
                    <a:spcPct val="20000"/>
                  </a:spcBef>
                  <a:buClr>
                    <a:schemeClr val="accent2">
                      <a:tint val="60000"/>
                    </a:schemeClr>
                  </a:buClr>
                  <a:buSzPct val="68000"/>
                  <a:buFont typeface="Wingdings 2"/>
                  <a:buChar char="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01168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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286000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0" sz="1400" kern="1200" cap="small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5603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Char char="•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ru-RU" dirty="0"/>
                  <a:t>Данные показатель может быть более понятен при построении прогнозов, так как выражен в тех же единицах, что </a:t>
                </a:r>
                <a:r>
                  <a:rPr lang="ru-RU" dirty="0" smtClean="0"/>
                  <a:t>и</a:t>
                </a:r>
                <a:r>
                  <a:rPr lang="ru-RU" dirty="0"/>
                  <a:t> зависимой переменной (</a:t>
                </a:r>
                <a:r>
                  <a:rPr lang="en-US" dirty="0"/>
                  <a:t>Y</a:t>
                </a:r>
                <a:r>
                  <a:rPr lang="ru-RU" dirty="0" smtClean="0"/>
                  <a:t>)</a:t>
                </a:r>
                <a:endParaRPr lang="en-US" dirty="0" smtClean="0"/>
              </a:p>
              <a:p>
                <a:pPr algn="just"/>
                <a:r>
                  <a:rPr lang="ru-RU" dirty="0" smtClean="0"/>
                  <a:t>Чем меньше </a:t>
                </a:r>
                <a:r>
                  <a:rPr lang="en-US" dirty="0" smtClean="0"/>
                  <a:t>MAE</a:t>
                </a:r>
                <a:r>
                  <a:rPr lang="ru-RU" dirty="0" smtClean="0"/>
                  <a:t>, тем лучше модель</a:t>
                </a:r>
              </a:p>
              <a:p>
                <a:pPr algn="just"/>
                <a:r>
                  <a:rPr lang="ru-RU" dirty="0" smtClean="0"/>
                  <a:t>Можно использовать совместно 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 algn="just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1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861048"/>
                <a:ext cx="8352928" cy="2088232"/>
              </a:xfrm>
              <a:prstGeom prst="rect">
                <a:avLst/>
              </a:prstGeom>
              <a:blipFill>
                <a:blip r:embed="rId4"/>
                <a:stretch>
                  <a:fillRect l="-292" t="-2332" r="-1168" b="-61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92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86800" cy="1143000"/>
          </a:xfrm>
        </p:spPr>
        <p:txBody>
          <a:bodyPr/>
          <a:lstStyle/>
          <a:p>
            <a:pPr algn="ctr"/>
            <a:r>
              <a:rPr lang="ru-RU" dirty="0" smtClean="0"/>
              <a:t>Регрессионная модель дает возможность: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353660"/>
            <a:ext cx="2321648" cy="230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C:\Users\Malika\Desktop\Практика студентов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996" y="4505789"/>
            <a:ext cx="1296144" cy="237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 flipH="1">
            <a:off x="6993471" y="4984103"/>
            <a:ext cx="964400" cy="739399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 descr="C:\Users\Malika\Desktop\Практика студентов\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983" y="3678599"/>
            <a:ext cx="1836017" cy="213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47003"/>
            <a:ext cx="2181138" cy="191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Прямая со стрелкой 10"/>
          <p:cNvCxnSpPr/>
          <p:nvPr/>
        </p:nvCxnSpPr>
        <p:spPr>
          <a:xfrm flipH="1">
            <a:off x="1935175" y="4822562"/>
            <a:ext cx="1017153" cy="869219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51520" y="908720"/>
            <a:ext cx="8352928" cy="3096344"/>
          </a:xfrm>
        </p:spPr>
        <p:txBody>
          <a:bodyPr/>
          <a:lstStyle/>
          <a:p>
            <a:pPr algn="just"/>
            <a:r>
              <a:rPr lang="ru-RU" dirty="0" smtClean="0"/>
              <a:t>Выявлять, как одна переменная влияет, обуславливает поведение другой</a:t>
            </a:r>
          </a:p>
          <a:p>
            <a:pPr algn="just"/>
            <a:r>
              <a:rPr lang="ru-RU" dirty="0" smtClean="0"/>
              <a:t>Построить линию регрессии (линию тренда)</a:t>
            </a:r>
          </a:p>
          <a:p>
            <a:pPr algn="just"/>
            <a:r>
              <a:rPr lang="ru-RU" dirty="0"/>
              <a:t>Построить уравнение регрессии, т.е. </a:t>
            </a:r>
            <a:r>
              <a:rPr lang="ru-RU" dirty="0" smtClean="0"/>
              <a:t>математическую модель</a:t>
            </a:r>
          </a:p>
          <a:p>
            <a:pPr algn="just"/>
            <a:r>
              <a:rPr lang="ru-RU" dirty="0" smtClean="0"/>
              <a:t>Определить, какой процент изменчивости зависимой переменной описывается регрессионной моделью</a:t>
            </a:r>
            <a:endParaRPr lang="ru-RU" dirty="0"/>
          </a:p>
          <a:p>
            <a:pPr algn="just"/>
            <a:endParaRPr lang="ru-RU" dirty="0" smtClean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112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Другая 1">
      <a:dk1>
        <a:sysClr val="windowText" lastClr="000000"/>
      </a:dk1>
      <a:lt1>
        <a:sysClr val="window" lastClr="FFFFFF"/>
      </a:lt1>
      <a:dk2>
        <a:srgbClr val="842F73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F1D678B0CF8D49A2FC0A9B73F59F89" ma:contentTypeVersion="7" ma:contentTypeDescription="Create a new document." ma:contentTypeScope="" ma:versionID="b685eb054edd6063b67213dcaacdac31">
  <xsd:schema xmlns:xsd="http://www.w3.org/2001/XMLSchema" xmlns:xs="http://www.w3.org/2001/XMLSchema" xmlns:p="http://schemas.microsoft.com/office/2006/metadata/properties" xmlns:ns2="a1e083f3-8d69-47b4-ac5e-a15b59cb8405" xmlns:ns3="1d8336b6-4baa-4802-9be8-74f6b763f834" targetNamespace="http://schemas.microsoft.com/office/2006/metadata/properties" ma:root="true" ma:fieldsID="2f0bf2d7dd047713c0652a2780a36fe8" ns2:_="" ns3:_="">
    <xsd:import namespace="a1e083f3-8d69-47b4-ac5e-a15b59cb8405"/>
    <xsd:import namespace="1d8336b6-4baa-4802-9be8-74f6b763f8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083f3-8d69-47b4-ac5e-a15b59cb84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8336b6-4baa-4802-9be8-74f6b763f83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709560-6C77-410B-A80D-77AE43F4805F}"/>
</file>

<file path=customXml/itemProps2.xml><?xml version="1.0" encoding="utf-8"?>
<ds:datastoreItem xmlns:ds="http://schemas.openxmlformats.org/officeDocument/2006/customXml" ds:itemID="{F9B7D5FD-6C51-49FB-AE2D-8C8B782DB83D}"/>
</file>

<file path=customXml/itemProps3.xml><?xml version="1.0" encoding="utf-8"?>
<ds:datastoreItem xmlns:ds="http://schemas.openxmlformats.org/officeDocument/2006/customXml" ds:itemID="{B66E8775-7E93-4DC1-92CB-566FAE68CC3D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1885</TotalTime>
  <Words>517</Words>
  <Application>Microsoft Office PowerPoint</Application>
  <PresentationFormat>Экран (4:3)</PresentationFormat>
  <Paragraphs>175</Paragraphs>
  <Slides>24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Calibri</vt:lpstr>
      <vt:lpstr>Cambria Math</vt:lpstr>
      <vt:lpstr>Century Schoolbook</vt:lpstr>
      <vt:lpstr>Wingdings</vt:lpstr>
      <vt:lpstr>Wingdings 2</vt:lpstr>
      <vt:lpstr>Эркер</vt:lpstr>
      <vt:lpstr>регрессионный анализ  </vt:lpstr>
      <vt:lpstr>Презентация PowerPoint</vt:lpstr>
      <vt:lpstr>Презентация PowerPoint</vt:lpstr>
      <vt:lpstr>Презентация PowerPoint</vt:lpstr>
      <vt:lpstr>Презентация PowerPoint</vt:lpstr>
      <vt:lpstr>Метод наименьших квадратов (МНК) </vt:lpstr>
      <vt:lpstr>Коэффициент детерминации  </vt:lpstr>
      <vt:lpstr>Средняя абсолютная ошибка (MAE) </vt:lpstr>
      <vt:lpstr>Регрессионная модель дает возможность: </vt:lpstr>
      <vt:lpstr>Условия применения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Связь бедности и уровня образования   </vt:lpstr>
      <vt:lpstr>Связь бедности и уровня образования</vt:lpstr>
      <vt:lpstr>Связь бедности и уровня образования</vt:lpstr>
      <vt:lpstr>Прогноз</vt:lpstr>
      <vt:lpstr>Множественная регрессия</vt:lpstr>
      <vt:lpstr>Множественная регрессия</vt:lpstr>
      <vt:lpstr>Презентация PowerPoint</vt:lpstr>
      <vt:lpstr>Выбор лучшей модели </vt:lpstr>
      <vt:lpstr>Уравнение итоговой модели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Malika</dc:creator>
  <cp:lastModifiedBy>Malika</cp:lastModifiedBy>
  <cp:revision>79</cp:revision>
  <dcterms:created xsi:type="dcterms:W3CDTF">2020-07-05T02:22:45Z</dcterms:created>
  <dcterms:modified xsi:type="dcterms:W3CDTF">2021-04-13T08:22:54Z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0x010100F2F1D678B0CF8D49A2FC0A9B73F59F89</vt:lpwstr>
  </property>
</Properties>
</file>