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80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4291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5398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0241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63901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3442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6890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8195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252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9310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624686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11/1/2023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1191592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20">
          <p15:clr>
            <a:srgbClr val="F26B43"/>
          </p15:clr>
        </p15:guide>
        <p15:guide id="4" pos="6960">
          <p15:clr>
            <a:srgbClr val="F26B43"/>
          </p15:clr>
        </p15:guide>
        <p15:guide id="5" orient="horz" pos="3600">
          <p15:clr>
            <a:srgbClr val="F26B43"/>
          </p15:clr>
        </p15:guide>
        <p15:guide id="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F1DCD9-4684-4B84-AD73-6652C8BA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robot using a laptop sitting on a blue chair">
            <a:extLst>
              <a:ext uri="{FF2B5EF4-FFF2-40B4-BE49-F238E27FC236}">
                <a16:creationId xmlns:a16="http://schemas.microsoft.com/office/drawing/2014/main" id="{7FFBC90A-CB31-A7B6-A438-270763C0E042}"/>
              </a:ext>
            </a:extLst>
          </p:cNvPr>
          <p:cNvPicPr>
            <a:picLocks noChangeAspect="1"/>
          </p:cNvPicPr>
          <p:nvPr/>
        </p:nvPicPr>
        <p:blipFill rotWithShape="1">
          <a:blip r:embed="rId2"/>
          <a:srcRect t="59" r="6" b="6"/>
          <a:stretch/>
        </p:blipFill>
        <p:spPr>
          <a:xfrm>
            <a:off x="20" y="10"/>
            <a:ext cx="12199237" cy="6857989"/>
          </a:xfrm>
          <a:prstGeom prst="rect">
            <a:avLst/>
          </a:prstGeom>
        </p:spPr>
      </p:pic>
      <p:sp>
        <p:nvSpPr>
          <p:cNvPr id="11" name="Freeform: Shape 10">
            <a:extLst>
              <a:ext uri="{FF2B5EF4-FFF2-40B4-BE49-F238E27FC236}">
                <a16:creationId xmlns:a16="http://schemas.microsoft.com/office/drawing/2014/main" id="{4BE6A732-8124-4A59-8EC9-BF4A1648A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26538" y="-2233466"/>
            <a:ext cx="6858000" cy="11324929"/>
          </a:xfrm>
          <a:custGeom>
            <a:avLst/>
            <a:gdLst>
              <a:gd name="connsiteX0" fmla="*/ 0 w 6858000"/>
              <a:gd name="connsiteY0" fmla="*/ 9303227 h 11262142"/>
              <a:gd name="connsiteX1" fmla="*/ 0 w 6858000"/>
              <a:gd name="connsiteY1" fmla="*/ 6495555 h 11262142"/>
              <a:gd name="connsiteX2" fmla="*/ 1 w 6858000"/>
              <a:gd name="connsiteY2" fmla="*/ 6495555 h 11262142"/>
              <a:gd name="connsiteX3" fmla="*/ 1 w 6858000"/>
              <a:gd name="connsiteY3" fmla="*/ 0 h 11262142"/>
              <a:gd name="connsiteX4" fmla="*/ 6858000 w 6858000"/>
              <a:gd name="connsiteY4" fmla="*/ 6015407 h 11262142"/>
              <a:gd name="connsiteX5" fmla="*/ 6858000 w 6858000"/>
              <a:gd name="connsiteY5" fmla="*/ 8999698 h 11262142"/>
              <a:gd name="connsiteX6" fmla="*/ 6858000 w 6858000"/>
              <a:gd name="connsiteY6" fmla="*/ 11262142 h 11262142"/>
              <a:gd name="connsiteX7" fmla="*/ 1 w 6858000"/>
              <a:gd name="connsiteY7" fmla="*/ 11262142 h 11262142"/>
              <a:gd name="connsiteX8" fmla="*/ 1 w 6858000"/>
              <a:gd name="connsiteY8" fmla="*/ 9303227 h 1126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1262142">
                <a:moveTo>
                  <a:pt x="0" y="9303227"/>
                </a:moveTo>
                <a:lnTo>
                  <a:pt x="0" y="6495555"/>
                </a:lnTo>
                <a:lnTo>
                  <a:pt x="1" y="6495555"/>
                </a:lnTo>
                <a:lnTo>
                  <a:pt x="1" y="0"/>
                </a:lnTo>
                <a:lnTo>
                  <a:pt x="6858000" y="6015407"/>
                </a:lnTo>
                <a:lnTo>
                  <a:pt x="6858000" y="8999698"/>
                </a:lnTo>
                <a:lnTo>
                  <a:pt x="6858000" y="11262142"/>
                </a:lnTo>
                <a:lnTo>
                  <a:pt x="1" y="11262142"/>
                </a:lnTo>
                <a:lnTo>
                  <a:pt x="1" y="9303227"/>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188357" y="1061686"/>
            <a:ext cx="8266139" cy="3793336"/>
          </a:xfrm>
        </p:spPr>
        <p:txBody>
          <a:bodyPr anchor="t">
            <a:normAutofit fontScale="90000"/>
          </a:bodyPr>
          <a:lstStyle/>
          <a:p>
            <a:pPr>
              <a:lnSpc>
                <a:spcPct val="90000"/>
              </a:lnSpc>
            </a:pPr>
            <a:r>
              <a:rPr lang="en-US" sz="6100" dirty="0">
                <a:solidFill>
                  <a:srgbClr val="FFFFFF"/>
                </a:solidFill>
              </a:rPr>
              <a:t>CHATBOT DEPLOYMENT WITH IBM CLOUD WATSON ASSISTENT </a:t>
            </a:r>
            <a:br>
              <a:rPr lang="en-IN" sz="6100" dirty="0">
                <a:solidFill>
                  <a:srgbClr val="FFFFFF"/>
                </a:solidFill>
              </a:rPr>
            </a:br>
            <a:r>
              <a:rPr lang="en-IN" sz="6100" dirty="0">
                <a:solidFill>
                  <a:srgbClr val="FFFFFF"/>
                </a:solidFill>
              </a:rPr>
              <a:t>         </a:t>
            </a:r>
            <a:br>
              <a:rPr lang="en-IN" sz="6100" dirty="0">
                <a:solidFill>
                  <a:srgbClr val="FFFFFF"/>
                </a:solidFill>
              </a:rPr>
            </a:br>
            <a:r>
              <a:rPr lang="en-IN" sz="6100" dirty="0">
                <a:solidFill>
                  <a:srgbClr val="FFFFFF"/>
                </a:solidFill>
              </a:rPr>
              <a:t>        </a:t>
            </a:r>
            <a:br>
              <a:rPr lang="en-IN" sz="6100" dirty="0">
                <a:solidFill>
                  <a:srgbClr val="FFFFFF"/>
                </a:solidFill>
              </a:rPr>
            </a:br>
            <a:r>
              <a:rPr lang="en-IN" sz="6100" dirty="0">
                <a:solidFill>
                  <a:srgbClr val="FFFFFF"/>
                </a:solidFill>
              </a:rPr>
              <a:t> </a:t>
            </a:r>
            <a:r>
              <a:rPr lang="en-IN" sz="2700" b="1" dirty="0">
                <a:solidFill>
                  <a:srgbClr val="FFFFFF"/>
                </a:solidFill>
              </a:rPr>
              <a:t>PRESENTED by</a:t>
            </a:r>
            <a:br>
              <a:rPr lang="en-IN" sz="2700" b="1" dirty="0">
                <a:solidFill>
                  <a:srgbClr val="FFFFFF"/>
                </a:solidFill>
              </a:rPr>
            </a:br>
            <a:r>
              <a:rPr lang="en-IN" sz="2700" b="1" dirty="0">
                <a:solidFill>
                  <a:srgbClr val="FFFFFF"/>
                </a:solidFill>
              </a:rPr>
              <a:t>             </a:t>
            </a:r>
            <a:r>
              <a:rPr lang="en-IN" sz="2700" b="1" dirty="0" err="1">
                <a:solidFill>
                  <a:srgbClr val="FFFFFF"/>
                </a:solidFill>
              </a:rPr>
              <a:t>S.ajitha</a:t>
            </a:r>
            <a:endParaRPr lang="en-US" sz="2700" b="1" dirty="0">
              <a:solidFill>
                <a:srgbClr val="FFFFFF"/>
              </a:solidFill>
            </a:endParaRPr>
          </a:p>
        </p:txBody>
      </p:sp>
      <p:cxnSp>
        <p:nvCxnSpPr>
          <p:cNvPr id="13" name="Straight Connector 12">
            <a:extLst>
              <a:ext uri="{FF2B5EF4-FFF2-40B4-BE49-F238E27FC236}">
                <a16:creationId xmlns:a16="http://schemas.microsoft.com/office/drawing/2014/main" id="{EFDAA6A4-1F42-460B-A500-921EEB4BC0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651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A36F-57E7-BB5C-9FDA-90B3CE593FAF}"/>
              </a:ext>
            </a:extLst>
          </p:cNvPr>
          <p:cNvSpPr>
            <a:spLocks noGrp="1"/>
          </p:cNvSpPr>
          <p:nvPr>
            <p:ph type="title"/>
          </p:nvPr>
        </p:nvSpPr>
        <p:spPr/>
        <p:txBody>
          <a:bodyPr/>
          <a:lstStyle/>
          <a:p>
            <a:r>
              <a:rPr lang="en-IN" b="1" dirty="0"/>
              <a:t>CODING</a:t>
            </a:r>
            <a:r>
              <a:rPr lang="en-IN" dirty="0"/>
              <a:t> </a:t>
            </a:r>
            <a:endParaRPr lang="en-US" dirty="0"/>
          </a:p>
        </p:txBody>
      </p:sp>
      <p:sp>
        <p:nvSpPr>
          <p:cNvPr id="3" name="Content Placeholder 2">
            <a:extLst>
              <a:ext uri="{FF2B5EF4-FFF2-40B4-BE49-F238E27FC236}">
                <a16:creationId xmlns:a16="http://schemas.microsoft.com/office/drawing/2014/main" id="{34E0ABB8-3EF3-1651-85AF-396DCFF2451B}"/>
              </a:ext>
            </a:extLst>
          </p:cNvPr>
          <p:cNvSpPr>
            <a:spLocks noGrp="1"/>
          </p:cNvSpPr>
          <p:nvPr>
            <p:ph idx="1"/>
          </p:nvPr>
        </p:nvSpPr>
        <p:spPr/>
        <p:txBody>
          <a:bodyPr/>
          <a:lstStyle/>
          <a:p>
            <a:pPr marL="0" indent="0">
              <a:buNone/>
            </a:pPr>
            <a:r>
              <a:rPr lang="en-IN" b="1" i="0" dirty="0">
                <a:effectLst/>
                <a:latin typeface="Söhne"/>
              </a:rPr>
              <a:t>Create a python application</a:t>
            </a:r>
          </a:p>
          <a:p>
            <a:pPr marL="0" indent="0">
              <a:buNone/>
            </a:pPr>
            <a:r>
              <a:rPr lang="en-IN" b="1" i="0" dirty="0">
                <a:effectLst/>
                <a:latin typeface="Söhne"/>
              </a:rPr>
              <a:t> “</a:t>
            </a:r>
            <a:r>
              <a:rPr lang="en-IN" b="1" i="0" dirty="0" err="1">
                <a:effectLst/>
                <a:latin typeface="Söhne"/>
              </a:rPr>
              <a:t>hello.py</a:t>
            </a:r>
            <a:r>
              <a:rPr lang="en-IN" b="1" i="0" dirty="0">
                <a:effectLst/>
                <a:latin typeface="Söhne"/>
              </a:rPr>
              <a:t>” script that prints “Hello, World!” when executed.</a:t>
            </a:r>
          </a:p>
          <a:p>
            <a:pPr marL="0" indent="0">
              <a:buNone/>
            </a:pPr>
            <a:r>
              <a:rPr lang="en-IN" b="1" i="0" dirty="0">
                <a:effectLst/>
                <a:latin typeface="Söhne"/>
              </a:rPr>
              <a:t># </a:t>
            </a:r>
            <a:r>
              <a:rPr lang="en-IN" b="1" i="0" dirty="0" err="1">
                <a:effectLst/>
                <a:latin typeface="Söhne"/>
              </a:rPr>
              <a:t>hello.py</a:t>
            </a:r>
            <a:r>
              <a:rPr lang="en-IN" b="1" i="0" dirty="0">
                <a:effectLst/>
                <a:latin typeface="Söhne"/>
              </a:rPr>
              <a:t>
 print(“Hello, World!”)</a:t>
            </a:r>
          </a:p>
        </p:txBody>
      </p:sp>
    </p:spTree>
    <p:extLst>
      <p:ext uri="{BB962C8B-B14F-4D97-AF65-F5344CB8AC3E}">
        <p14:creationId xmlns:p14="http://schemas.microsoft.com/office/powerpoint/2010/main" val="678964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A01A-B4F7-AD23-1872-0FD787B0BC13}"/>
              </a:ext>
            </a:extLst>
          </p:cNvPr>
          <p:cNvSpPr>
            <a:spLocks noGrp="1"/>
          </p:cNvSpPr>
          <p:nvPr>
            <p:ph type="title"/>
          </p:nvPr>
        </p:nvSpPr>
        <p:spPr>
          <a:xfrm>
            <a:off x="1143000" y="1097078"/>
            <a:ext cx="9905999" cy="1360898"/>
          </a:xfrm>
        </p:spPr>
        <p:txBody>
          <a:bodyPr>
            <a:normAutofit fontScale="90000"/>
          </a:bodyPr>
          <a:lstStyle/>
          <a:p>
            <a:r>
              <a:rPr lang="en-IN" b="1" i="0" dirty="0">
                <a:effectLst/>
                <a:latin typeface="Söhne"/>
              </a:rPr>
              <a:t>Create</a:t>
            </a:r>
            <a:r>
              <a:rPr lang="en-IN" b="1" i="0" dirty="0">
                <a:solidFill>
                  <a:srgbClr val="374151"/>
                </a:solidFill>
                <a:effectLst/>
                <a:latin typeface="Söhne"/>
              </a:rPr>
              <a:t> </a:t>
            </a:r>
            <a:r>
              <a:rPr lang="en-IN" b="1" i="0" dirty="0">
                <a:effectLst/>
                <a:latin typeface="Söhne"/>
              </a:rPr>
              <a:t>a </a:t>
            </a:r>
            <a:r>
              <a:rPr lang="en-IN" b="1" i="0" dirty="0" err="1">
                <a:effectLst/>
                <a:latin typeface="Söhne"/>
              </a:rPr>
              <a:t>Dockerfile</a:t>
            </a:r>
            <a:br>
              <a:rPr lang="en-IN" b="1" i="0" dirty="0">
                <a:effectLst/>
                <a:latin typeface="Söhne"/>
              </a:rPr>
            </a:br>
            <a:r>
              <a:rPr lang="en-IN" b="1" i="0" dirty="0">
                <a:effectLst/>
                <a:latin typeface="Söhne"/>
              </a:rPr>
              <a:t>Create a file named "</a:t>
            </a:r>
            <a:r>
              <a:rPr lang="en-IN" b="1" i="0" dirty="0" err="1">
                <a:effectLst/>
                <a:latin typeface="Söhne"/>
              </a:rPr>
              <a:t>Dockerfile</a:t>
            </a:r>
            <a:r>
              <a:rPr lang="en-IN" b="1" i="0" dirty="0">
                <a:effectLst/>
                <a:latin typeface="Söhne"/>
              </a:rPr>
              <a:t>" (no file extension) in the same directory as your Python script.</a:t>
            </a:r>
            <a:br>
              <a:rPr lang="en-IN"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C9343EB3-3A88-A8E8-3555-93947F897355}"/>
              </a:ext>
            </a:extLst>
          </p:cNvPr>
          <p:cNvSpPr>
            <a:spLocks noGrp="1"/>
          </p:cNvSpPr>
          <p:nvPr>
            <p:ph idx="1"/>
          </p:nvPr>
        </p:nvSpPr>
        <p:spPr>
          <a:xfrm>
            <a:off x="1143001" y="2332026"/>
            <a:ext cx="5136528" cy="3567118"/>
          </a:xfrm>
        </p:spPr>
        <p:txBody>
          <a:bodyPr>
            <a:normAutofit fontScale="92500" lnSpcReduction="10000"/>
          </a:bodyPr>
          <a:lstStyle/>
          <a:p>
            <a:r>
              <a:rPr lang="en-IN" b="1" i="0" dirty="0">
                <a:solidFill>
                  <a:srgbClr val="FFFFFF"/>
                </a:solidFill>
                <a:effectLst/>
                <a:latin typeface="Söhne Mono"/>
              </a:rPr>
              <a:t># Use an official Python runtime as the base image FROM python:3.9</a:t>
            </a:r>
          </a:p>
          <a:p>
            <a:r>
              <a:rPr lang="en-IN" b="1" i="0" dirty="0">
                <a:solidFill>
                  <a:srgbClr val="FFFFFF"/>
                </a:solidFill>
                <a:effectLst/>
                <a:latin typeface="Söhne Mono"/>
              </a:rPr>
              <a:t># Set the working directory within the container WORKDIR /app</a:t>
            </a:r>
          </a:p>
          <a:p>
            <a:r>
              <a:rPr lang="en-IN" b="1" i="0" dirty="0">
                <a:solidFill>
                  <a:srgbClr val="FFFFFF"/>
                </a:solidFill>
                <a:effectLst/>
                <a:latin typeface="Söhne Mono"/>
              </a:rPr>
              <a:t> # Copy the Python application code into the container COPY </a:t>
            </a:r>
            <a:r>
              <a:rPr lang="en-IN" b="1" i="0" dirty="0" err="1">
                <a:solidFill>
                  <a:srgbClr val="FFFFFF"/>
                </a:solidFill>
                <a:effectLst/>
                <a:latin typeface="Söhne Mono"/>
              </a:rPr>
              <a:t>hello.py</a:t>
            </a:r>
            <a:r>
              <a:rPr lang="en-IN" b="1" i="0" dirty="0">
                <a:solidFill>
                  <a:srgbClr val="FFFFFF"/>
                </a:solidFill>
                <a:effectLst/>
                <a:latin typeface="Söhne Mono"/>
              </a:rPr>
              <a:t> . </a:t>
            </a:r>
          </a:p>
          <a:p>
            <a:r>
              <a:rPr lang="en-IN" b="1" i="0" dirty="0">
                <a:solidFill>
                  <a:srgbClr val="FFFFFF"/>
                </a:solidFill>
                <a:effectLst/>
                <a:latin typeface="Söhne Mono"/>
              </a:rPr>
              <a:t># Run the Python script when the container start</a:t>
            </a:r>
          </a:p>
          <a:p>
            <a:r>
              <a:rPr lang="en-IN" b="1" i="0" dirty="0">
                <a:solidFill>
                  <a:srgbClr val="FFFFFF"/>
                </a:solidFill>
                <a:effectLst/>
                <a:latin typeface="Söhne Mono"/>
              </a:rPr>
              <a:t>s CMD ["python", "</a:t>
            </a:r>
            <a:r>
              <a:rPr lang="en-IN" b="1" i="0" dirty="0" err="1">
                <a:solidFill>
                  <a:srgbClr val="FFFFFF"/>
                </a:solidFill>
                <a:effectLst/>
                <a:latin typeface="Söhne Mono"/>
              </a:rPr>
              <a:t>hello.py</a:t>
            </a:r>
            <a:r>
              <a:rPr lang="en-IN" b="1" i="0" dirty="0">
                <a:solidFill>
                  <a:srgbClr val="FFFFFF"/>
                </a:solidFill>
                <a:effectLst/>
                <a:latin typeface="Söhne Mono"/>
              </a:rPr>
              <a:t>"]</a:t>
            </a:r>
            <a:endParaRPr lang="en-US" b="1" dirty="0"/>
          </a:p>
        </p:txBody>
      </p:sp>
    </p:spTree>
    <p:extLst>
      <p:ext uri="{BB962C8B-B14F-4D97-AF65-F5344CB8AC3E}">
        <p14:creationId xmlns:p14="http://schemas.microsoft.com/office/powerpoint/2010/main" val="10646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DAD1-80F8-48FD-00A1-9E00983AF1BB}"/>
              </a:ext>
            </a:extLst>
          </p:cNvPr>
          <p:cNvSpPr>
            <a:spLocks noGrp="1"/>
          </p:cNvSpPr>
          <p:nvPr>
            <p:ph type="title"/>
          </p:nvPr>
        </p:nvSpPr>
        <p:spPr>
          <a:xfrm>
            <a:off x="1481267" y="1160822"/>
            <a:ext cx="9905999" cy="1360898"/>
          </a:xfrm>
        </p:spPr>
        <p:txBody>
          <a:bodyPr/>
          <a:lstStyle/>
          <a:p>
            <a:r>
              <a:rPr lang="en-IN" b="1" dirty="0"/>
              <a:t>OUTPUT</a:t>
            </a:r>
            <a:r>
              <a:rPr lang="en-IN" dirty="0"/>
              <a:t> </a:t>
            </a:r>
            <a:endParaRPr lang="en-US" dirty="0"/>
          </a:p>
        </p:txBody>
      </p:sp>
      <p:sp>
        <p:nvSpPr>
          <p:cNvPr id="3" name="Content Placeholder 2">
            <a:extLst>
              <a:ext uri="{FF2B5EF4-FFF2-40B4-BE49-F238E27FC236}">
                <a16:creationId xmlns:a16="http://schemas.microsoft.com/office/drawing/2014/main" id="{B6AD2A27-B2B7-F45A-32D6-B5DE5ACC6A57}"/>
              </a:ext>
            </a:extLst>
          </p:cNvPr>
          <p:cNvSpPr>
            <a:spLocks noGrp="1"/>
          </p:cNvSpPr>
          <p:nvPr>
            <p:ph idx="1"/>
          </p:nvPr>
        </p:nvSpPr>
        <p:spPr>
          <a:xfrm>
            <a:off x="1481267" y="2709877"/>
            <a:ext cx="4614732" cy="3567118"/>
          </a:xfrm>
        </p:spPr>
        <p:txBody>
          <a:bodyPr/>
          <a:lstStyle/>
          <a:p>
            <a:pPr marL="0" indent="0">
              <a:buNone/>
            </a:pPr>
            <a:r>
              <a:rPr lang="en-IN" b="1" dirty="0"/>
              <a:t>You should see the “Hello, World!” message printed in the terminal.</a:t>
            </a:r>
            <a:endParaRPr lang="en-US" b="1" dirty="0"/>
          </a:p>
        </p:txBody>
      </p:sp>
    </p:spTree>
    <p:extLst>
      <p:ext uri="{BB962C8B-B14F-4D97-AF65-F5344CB8AC3E}">
        <p14:creationId xmlns:p14="http://schemas.microsoft.com/office/powerpoint/2010/main" val="2733752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AF9F-BCE4-D618-FC74-3A299F51FC45}"/>
              </a:ext>
            </a:extLst>
          </p:cNvPr>
          <p:cNvSpPr>
            <a:spLocks noGrp="1"/>
          </p:cNvSpPr>
          <p:nvPr>
            <p:ph type="title"/>
          </p:nvPr>
        </p:nvSpPr>
        <p:spPr/>
        <p:txBody>
          <a:bodyPr/>
          <a:lstStyle/>
          <a:p>
            <a:r>
              <a:rPr lang="en-IN" b="1" dirty="0"/>
              <a:t>BEST PRACTICES </a:t>
            </a:r>
            <a:endParaRPr lang="en-US" b="1" dirty="0"/>
          </a:p>
        </p:txBody>
      </p:sp>
      <p:sp>
        <p:nvSpPr>
          <p:cNvPr id="3" name="Content Placeholder 2">
            <a:extLst>
              <a:ext uri="{FF2B5EF4-FFF2-40B4-BE49-F238E27FC236}">
                <a16:creationId xmlns:a16="http://schemas.microsoft.com/office/drawing/2014/main" id="{21B89BF5-F419-06C3-262A-207B55D95634}"/>
              </a:ext>
            </a:extLst>
          </p:cNvPr>
          <p:cNvSpPr>
            <a:spLocks noGrp="1"/>
          </p:cNvSpPr>
          <p:nvPr>
            <p:ph idx="1"/>
          </p:nvPr>
        </p:nvSpPr>
        <p:spPr>
          <a:xfrm>
            <a:off x="1143001" y="2332026"/>
            <a:ext cx="5694307" cy="3567118"/>
          </a:xfrm>
        </p:spPr>
        <p:txBody>
          <a:bodyPr/>
          <a:lstStyle/>
          <a:p>
            <a:r>
              <a:rPr lang="en-IN" b="1" dirty="0">
                <a:latin typeface="Abadi" panose="020B0604020104020204" pitchFamily="34" charset="0"/>
              </a:rPr>
              <a:t>To make the most out of IBM Cloud Watson Assistant and IBM Container Registry, businesses should follow some best practices. These include proper training of the </a:t>
            </a:r>
            <a:r>
              <a:rPr lang="en-IN" b="1" dirty="0" err="1">
                <a:latin typeface="Abadi" panose="020B0604020104020204" pitchFamily="34" charset="0"/>
              </a:rPr>
              <a:t>chatbot</a:t>
            </a:r>
            <a:r>
              <a:rPr lang="en-IN" b="1" dirty="0">
                <a:latin typeface="Abadi" panose="020B0604020104020204" pitchFamily="34" charset="0"/>
              </a:rPr>
              <a:t>, continuous monitoring and optimization, regular updates, and leveraging the analytics capabilities to gain insights and improve the </a:t>
            </a:r>
            <a:r>
              <a:rPr lang="en-IN" b="1" dirty="0" err="1">
                <a:latin typeface="Abadi" panose="020B0604020104020204" pitchFamily="34" charset="0"/>
              </a:rPr>
              <a:t>chatbot’s</a:t>
            </a:r>
            <a:r>
              <a:rPr lang="en-IN" b="1" dirty="0">
                <a:latin typeface="Abadi" panose="020B0604020104020204" pitchFamily="34" charset="0"/>
              </a:rPr>
              <a:t> performance.</a:t>
            </a:r>
            <a:endParaRPr lang="en-US" b="1" dirty="0">
              <a:latin typeface="Abadi" panose="020B0604020104020204" pitchFamily="34" charset="0"/>
            </a:endParaRPr>
          </a:p>
        </p:txBody>
      </p:sp>
      <p:pic>
        <p:nvPicPr>
          <p:cNvPr id="4" name="Picture 3">
            <a:extLst>
              <a:ext uri="{FF2B5EF4-FFF2-40B4-BE49-F238E27FC236}">
                <a16:creationId xmlns:a16="http://schemas.microsoft.com/office/drawing/2014/main" id="{25C08663-7DD1-5019-EA23-C9566A63E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4" y="1529398"/>
            <a:ext cx="5101992" cy="4369746"/>
          </a:xfrm>
          <a:prstGeom prst="rect">
            <a:avLst/>
          </a:prstGeom>
        </p:spPr>
      </p:pic>
    </p:spTree>
    <p:extLst>
      <p:ext uri="{BB962C8B-B14F-4D97-AF65-F5344CB8AC3E}">
        <p14:creationId xmlns:p14="http://schemas.microsoft.com/office/powerpoint/2010/main" val="3024031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70D1-5080-2675-991E-4DD24D037DA0}"/>
              </a:ext>
            </a:extLst>
          </p:cNvPr>
          <p:cNvSpPr>
            <a:spLocks noGrp="1"/>
          </p:cNvSpPr>
          <p:nvPr>
            <p:ph type="title"/>
          </p:nvPr>
        </p:nvSpPr>
        <p:spPr/>
        <p:txBody>
          <a:bodyPr/>
          <a:lstStyle/>
          <a:p>
            <a:r>
              <a:rPr lang="en-IN" b="1" dirty="0"/>
              <a:t>CONCLUSION</a:t>
            </a:r>
            <a:r>
              <a:rPr lang="en-IN" dirty="0"/>
              <a:t> </a:t>
            </a:r>
            <a:endParaRPr lang="en-US" dirty="0"/>
          </a:p>
        </p:txBody>
      </p:sp>
      <p:sp>
        <p:nvSpPr>
          <p:cNvPr id="3" name="Content Placeholder 2">
            <a:extLst>
              <a:ext uri="{FF2B5EF4-FFF2-40B4-BE49-F238E27FC236}">
                <a16:creationId xmlns:a16="http://schemas.microsoft.com/office/drawing/2014/main" id="{13D530F4-56E9-8286-6837-39B97BBCDD7F}"/>
              </a:ext>
            </a:extLst>
          </p:cNvPr>
          <p:cNvSpPr>
            <a:spLocks noGrp="1"/>
          </p:cNvSpPr>
          <p:nvPr>
            <p:ph idx="1"/>
          </p:nvPr>
        </p:nvSpPr>
        <p:spPr>
          <a:xfrm>
            <a:off x="621205" y="2417947"/>
            <a:ext cx="6971805" cy="3567118"/>
          </a:xfrm>
        </p:spPr>
        <p:txBody>
          <a:bodyPr>
            <a:normAutofit/>
          </a:bodyPr>
          <a:lstStyle/>
          <a:p>
            <a:r>
              <a:rPr lang="en-IN" b="1" dirty="0">
                <a:latin typeface="Abadi" panose="020B0604020104020204" pitchFamily="34" charset="0"/>
              </a:rPr>
              <a:t>In conclusion, IBM Cloud Watson Assistant and IBM Container Registry provide a powerful combination for streamlining </a:t>
            </a:r>
            <a:r>
              <a:rPr lang="en-IN" b="1" dirty="0" err="1">
                <a:latin typeface="Abadi" panose="020B0604020104020204" pitchFamily="34" charset="0"/>
              </a:rPr>
              <a:t>chatbot</a:t>
            </a:r>
            <a:r>
              <a:rPr lang="en-IN" b="1" dirty="0">
                <a:latin typeface="Abadi" panose="020B0604020104020204" pitchFamily="34" charset="0"/>
              </a:rPr>
              <a:t> deployment. By leveraging these tools, businesses can enhance their customer support capabilities, improve operational efficiency, and deliver personalized </a:t>
            </a:r>
            <a:r>
              <a:rPr lang="en-IN" b="1" dirty="0" err="1">
                <a:latin typeface="Abadi" panose="020B0604020104020204" pitchFamily="34" charset="0"/>
              </a:rPr>
              <a:t>chatbot</a:t>
            </a:r>
            <a:r>
              <a:rPr lang="en-IN" b="1" dirty="0">
                <a:latin typeface="Abadi" panose="020B0604020104020204" pitchFamily="34" charset="0"/>
              </a:rPr>
              <a:t> experiences. Embrace the power of AI and containerization to take your </a:t>
            </a:r>
            <a:r>
              <a:rPr lang="en-IN" b="1" dirty="0" err="1">
                <a:latin typeface="Abadi" panose="020B0604020104020204" pitchFamily="34" charset="0"/>
              </a:rPr>
              <a:t>chatbot</a:t>
            </a:r>
            <a:r>
              <a:rPr lang="en-IN" b="1" dirty="0">
                <a:latin typeface="Abadi" panose="020B0604020104020204" pitchFamily="34" charset="0"/>
              </a:rPr>
              <a:t> deployment to the next level.</a:t>
            </a:r>
            <a:endParaRPr lang="en-US" b="1" dirty="0">
              <a:latin typeface="Abadi" panose="020B0604020104020204" pitchFamily="34" charset="0"/>
            </a:endParaRPr>
          </a:p>
        </p:txBody>
      </p:sp>
      <p:pic>
        <p:nvPicPr>
          <p:cNvPr id="4" name="Picture 3">
            <a:extLst>
              <a:ext uri="{FF2B5EF4-FFF2-40B4-BE49-F238E27FC236}">
                <a16:creationId xmlns:a16="http://schemas.microsoft.com/office/drawing/2014/main" id="{A0F5C545-DA6B-4F34-648C-FC5E4A8F3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3010" y="1166530"/>
            <a:ext cx="4457188" cy="4524940"/>
          </a:xfrm>
          <a:prstGeom prst="rect">
            <a:avLst/>
          </a:prstGeom>
        </p:spPr>
      </p:pic>
    </p:spTree>
    <p:extLst>
      <p:ext uri="{BB962C8B-B14F-4D97-AF65-F5344CB8AC3E}">
        <p14:creationId xmlns:p14="http://schemas.microsoft.com/office/powerpoint/2010/main" val="2600810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274C-0B56-14D5-D343-8CA903D9476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69E76F8-6889-55EA-1CFC-219F90D911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173" y="-352982"/>
            <a:ext cx="12616397" cy="7488260"/>
          </a:xfrm>
        </p:spPr>
      </p:pic>
    </p:spTree>
    <p:extLst>
      <p:ext uri="{BB962C8B-B14F-4D97-AF65-F5344CB8AC3E}">
        <p14:creationId xmlns:p14="http://schemas.microsoft.com/office/powerpoint/2010/main" val="183283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8899-F196-13DA-CD20-280A26E44651}"/>
              </a:ext>
            </a:extLst>
          </p:cNvPr>
          <p:cNvSpPr>
            <a:spLocks noGrp="1"/>
          </p:cNvSpPr>
          <p:nvPr>
            <p:ph type="title"/>
          </p:nvPr>
        </p:nvSpPr>
        <p:spPr>
          <a:xfrm>
            <a:off x="1826731" y="333148"/>
            <a:ext cx="9905999" cy="1360898"/>
          </a:xfrm>
        </p:spPr>
        <p:txBody>
          <a:bodyPr/>
          <a:lstStyle/>
          <a:p>
            <a:r>
              <a:rPr lang="en-IN" dirty="0"/>
              <a:t>INTRODUCTION </a:t>
            </a:r>
            <a:endParaRPr lang="en-US" dirty="0"/>
          </a:p>
        </p:txBody>
      </p:sp>
      <p:sp>
        <p:nvSpPr>
          <p:cNvPr id="3" name="Content Placeholder 2">
            <a:extLst>
              <a:ext uri="{FF2B5EF4-FFF2-40B4-BE49-F238E27FC236}">
                <a16:creationId xmlns:a16="http://schemas.microsoft.com/office/drawing/2014/main" id="{055E88E5-53B1-F3D9-82AB-687745EDDCC8}"/>
              </a:ext>
            </a:extLst>
          </p:cNvPr>
          <p:cNvSpPr>
            <a:spLocks noGrp="1"/>
          </p:cNvSpPr>
          <p:nvPr>
            <p:ph idx="1"/>
          </p:nvPr>
        </p:nvSpPr>
        <p:spPr>
          <a:xfrm>
            <a:off x="1556838" y="2447037"/>
            <a:ext cx="5100542" cy="9860118"/>
          </a:xfrm>
        </p:spPr>
        <p:txBody>
          <a:bodyPr/>
          <a:lstStyle/>
          <a:p>
            <a:pPr marL="0" indent="0">
              <a:buNone/>
            </a:pPr>
            <a:r>
              <a:rPr lang="en-IN" b="1" i="0" dirty="0">
                <a:effectLst/>
                <a:latin typeface="ABeeZee"/>
              </a:rPr>
              <a:t>Welcome to the presentation on Streamlining </a:t>
            </a:r>
            <a:r>
              <a:rPr lang="en-IN" b="1" i="0" dirty="0" err="1">
                <a:effectLst/>
                <a:latin typeface="ABeeZee"/>
              </a:rPr>
              <a:t>Chatbot</a:t>
            </a:r>
            <a:r>
              <a:rPr lang="en-IN" b="1" i="0" dirty="0">
                <a:effectLst/>
                <a:latin typeface="ABeeZee"/>
              </a:rPr>
              <a:t> Deployment with IBM Cloud Watson Assistant and IBM Container Registry. In this session, we will explore how these powerful tools can help businesses enhance their </a:t>
            </a:r>
            <a:r>
              <a:rPr lang="en-IN" b="1" dirty="0" err="1">
                <a:latin typeface="ABeeZee"/>
              </a:rPr>
              <a:t>C</a:t>
            </a:r>
            <a:r>
              <a:rPr lang="en-IN" b="1" i="0" dirty="0" err="1">
                <a:effectLst/>
                <a:latin typeface="ABeeZee"/>
              </a:rPr>
              <a:t>hatbot</a:t>
            </a:r>
            <a:r>
              <a:rPr lang="en-IN" b="1" i="0" dirty="0">
                <a:effectLst/>
                <a:latin typeface="ABeeZee"/>
              </a:rPr>
              <a:t> capabilities and streamline the deployment process.</a:t>
            </a:r>
            <a:endParaRPr lang="en-US" b="1" dirty="0"/>
          </a:p>
        </p:txBody>
      </p:sp>
      <p:pic>
        <p:nvPicPr>
          <p:cNvPr id="4" name="Picture 3">
            <a:extLst>
              <a:ext uri="{FF2B5EF4-FFF2-40B4-BE49-F238E27FC236}">
                <a16:creationId xmlns:a16="http://schemas.microsoft.com/office/drawing/2014/main" id="{4BB506B3-48AF-97D9-3CEC-5947C9177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380" y="1013597"/>
            <a:ext cx="4882877" cy="4303056"/>
          </a:xfrm>
          <a:prstGeom prst="rect">
            <a:avLst/>
          </a:prstGeom>
        </p:spPr>
      </p:pic>
    </p:spTree>
    <p:extLst>
      <p:ext uri="{BB962C8B-B14F-4D97-AF65-F5344CB8AC3E}">
        <p14:creationId xmlns:p14="http://schemas.microsoft.com/office/powerpoint/2010/main" val="350985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30C5-1AF3-CBE2-B150-F0FA4D76AF1D}"/>
              </a:ext>
            </a:extLst>
          </p:cNvPr>
          <p:cNvSpPr>
            <a:spLocks noGrp="1"/>
          </p:cNvSpPr>
          <p:nvPr>
            <p:ph type="title"/>
          </p:nvPr>
        </p:nvSpPr>
        <p:spPr>
          <a:xfrm>
            <a:off x="2852327" y="509782"/>
            <a:ext cx="9905999" cy="1360898"/>
          </a:xfrm>
        </p:spPr>
        <p:txBody>
          <a:bodyPr/>
          <a:lstStyle/>
          <a:p>
            <a:r>
              <a:rPr lang="en-IN" dirty="0"/>
              <a:t>WHY CHATBOT MATTER</a:t>
            </a:r>
            <a:endParaRPr lang="en-US" dirty="0"/>
          </a:p>
        </p:txBody>
      </p:sp>
      <p:sp>
        <p:nvSpPr>
          <p:cNvPr id="5" name="Content Placeholder 4">
            <a:extLst>
              <a:ext uri="{FF2B5EF4-FFF2-40B4-BE49-F238E27FC236}">
                <a16:creationId xmlns:a16="http://schemas.microsoft.com/office/drawing/2014/main" id="{258F9632-7B76-B192-94CC-E8A728850151}"/>
              </a:ext>
            </a:extLst>
          </p:cNvPr>
          <p:cNvSpPr>
            <a:spLocks noGrp="1"/>
          </p:cNvSpPr>
          <p:nvPr>
            <p:ph idx="1"/>
          </p:nvPr>
        </p:nvSpPr>
        <p:spPr>
          <a:xfrm>
            <a:off x="3401785" y="2309989"/>
            <a:ext cx="5414744" cy="3249822"/>
          </a:xfrm>
        </p:spPr>
        <p:txBody>
          <a:bodyPr>
            <a:normAutofit fontScale="92500" lnSpcReduction="20000"/>
          </a:bodyPr>
          <a:lstStyle/>
          <a:p>
            <a:r>
              <a:rPr lang="en-IN" b="1" i="0" dirty="0" err="1">
                <a:effectLst/>
                <a:latin typeface="Montserrat" panose="02000000000000000000" pitchFamily="2" charset="0"/>
              </a:rPr>
              <a:t>Chatbots</a:t>
            </a:r>
            <a:r>
              <a:rPr lang="en-IN" b="1" i="0" dirty="0">
                <a:effectLst/>
                <a:latin typeface="Montserrat" panose="02000000000000000000" pitchFamily="2" charset="0"/>
              </a:rPr>
              <a:t> have become an essential part of customer service, providing instant and personalized assistance. However, deploying and managing </a:t>
            </a:r>
            <a:r>
              <a:rPr lang="en-IN" b="1" i="0" dirty="0" err="1">
                <a:effectLst/>
                <a:latin typeface="Montserrat" panose="02000000000000000000" pitchFamily="2" charset="0"/>
              </a:rPr>
              <a:t>chatbots</a:t>
            </a:r>
            <a:r>
              <a:rPr lang="en-IN" b="1" i="0" dirty="0">
                <a:effectLst/>
                <a:latin typeface="Montserrat" panose="02000000000000000000" pitchFamily="2" charset="0"/>
              </a:rPr>
              <a:t> can be complex. IBM Cloud Watson Assistant and IBM Container Registry offer a comprehensive solution to simplify the process, enabling businesses to deliver efficient and seamless </a:t>
            </a:r>
            <a:r>
              <a:rPr lang="en-IN" b="1" i="0" dirty="0" err="1">
                <a:effectLst/>
                <a:latin typeface="Montserrat" panose="02000000000000000000" pitchFamily="2" charset="0"/>
              </a:rPr>
              <a:t>chatbot</a:t>
            </a:r>
            <a:r>
              <a:rPr lang="en-IN" b="1" i="0" dirty="0">
                <a:effectLst/>
                <a:latin typeface="Montserrat" panose="02000000000000000000" pitchFamily="2" charset="0"/>
              </a:rPr>
              <a:t> experiences.</a:t>
            </a:r>
            <a:endParaRPr lang="en-US" b="1" dirty="0"/>
          </a:p>
        </p:txBody>
      </p:sp>
    </p:spTree>
    <p:extLst>
      <p:ext uri="{BB962C8B-B14F-4D97-AF65-F5344CB8AC3E}">
        <p14:creationId xmlns:p14="http://schemas.microsoft.com/office/powerpoint/2010/main" val="52270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0948-B106-C060-FBB1-DDEE08FAA17C}"/>
              </a:ext>
            </a:extLst>
          </p:cNvPr>
          <p:cNvSpPr>
            <a:spLocks noGrp="1"/>
          </p:cNvSpPr>
          <p:nvPr>
            <p:ph type="title"/>
          </p:nvPr>
        </p:nvSpPr>
        <p:spPr>
          <a:xfrm>
            <a:off x="2960958" y="489856"/>
            <a:ext cx="7511593" cy="1220819"/>
          </a:xfrm>
        </p:spPr>
        <p:txBody>
          <a:bodyPr>
            <a:normAutofit fontScale="90000"/>
          </a:bodyPr>
          <a:lstStyle/>
          <a:p>
            <a:r>
              <a:rPr lang="en-IN" b="1" dirty="0"/>
              <a:t>UNDERSTANDING IBM CLOUD WATSON ASSISTENT </a:t>
            </a:r>
            <a:endParaRPr lang="en-US" b="1" dirty="0"/>
          </a:p>
        </p:txBody>
      </p:sp>
      <p:sp>
        <p:nvSpPr>
          <p:cNvPr id="3" name="Content Placeholder 2">
            <a:extLst>
              <a:ext uri="{FF2B5EF4-FFF2-40B4-BE49-F238E27FC236}">
                <a16:creationId xmlns:a16="http://schemas.microsoft.com/office/drawing/2014/main" id="{E7BE145C-5BE7-F78A-2A2E-FB33E4AAD548}"/>
              </a:ext>
            </a:extLst>
          </p:cNvPr>
          <p:cNvSpPr>
            <a:spLocks noGrp="1"/>
          </p:cNvSpPr>
          <p:nvPr>
            <p:ph idx="1"/>
          </p:nvPr>
        </p:nvSpPr>
        <p:spPr>
          <a:xfrm>
            <a:off x="2960958" y="2640024"/>
            <a:ext cx="6935146" cy="3117710"/>
          </a:xfrm>
        </p:spPr>
        <p:txBody>
          <a:bodyPr>
            <a:normAutofit/>
          </a:bodyPr>
          <a:lstStyle/>
          <a:p>
            <a:pPr marL="0" indent="0">
              <a:buNone/>
            </a:pPr>
            <a:r>
              <a:rPr lang="en-IN" b="1" i="0" dirty="0">
                <a:effectLst/>
                <a:latin typeface="Montserrat" panose="02000000000000000000" pitchFamily="2" charset="0"/>
              </a:rPr>
              <a:t>IBM Cloud Watson Assistant is an AI-powered </a:t>
            </a:r>
            <a:r>
              <a:rPr lang="en-IN" b="1" i="0" dirty="0" err="1">
                <a:effectLst/>
                <a:latin typeface="Montserrat" panose="02000000000000000000" pitchFamily="2" charset="0"/>
              </a:rPr>
              <a:t>chatbot</a:t>
            </a:r>
            <a:r>
              <a:rPr lang="en-IN" b="1" i="0" dirty="0">
                <a:effectLst/>
                <a:latin typeface="Montserrat" panose="02000000000000000000" pitchFamily="2" charset="0"/>
              </a:rPr>
              <a:t> platform that allows businesses to build, train, and deploy </a:t>
            </a:r>
            <a:r>
              <a:rPr lang="en-IN" b="1" i="0" dirty="0" err="1">
                <a:effectLst/>
                <a:latin typeface="Montserrat" panose="02000000000000000000" pitchFamily="2" charset="0"/>
              </a:rPr>
              <a:t>chatbots</a:t>
            </a:r>
            <a:r>
              <a:rPr lang="en-IN" b="1" i="0" dirty="0">
                <a:effectLst/>
                <a:latin typeface="Montserrat" panose="02000000000000000000" pitchFamily="2" charset="0"/>
              </a:rPr>
              <a:t> across multiple channels. It leverages natural language processing and machine learning to understand user queries and provide accurate responses, making it an ideal choice for businesses looking to enhance their customer support capabilities.</a:t>
            </a:r>
            <a:endParaRPr lang="en-US" b="1" dirty="0"/>
          </a:p>
        </p:txBody>
      </p:sp>
    </p:spTree>
    <p:extLst>
      <p:ext uri="{BB962C8B-B14F-4D97-AF65-F5344CB8AC3E}">
        <p14:creationId xmlns:p14="http://schemas.microsoft.com/office/powerpoint/2010/main" val="304226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F30E6-AE98-A021-BC5C-6830BF6B86CF}"/>
              </a:ext>
            </a:extLst>
          </p:cNvPr>
          <p:cNvSpPr>
            <a:spLocks noGrp="1"/>
          </p:cNvSpPr>
          <p:nvPr>
            <p:ph idx="1"/>
          </p:nvPr>
        </p:nvSpPr>
        <p:spPr>
          <a:xfrm>
            <a:off x="1143001" y="2417947"/>
            <a:ext cx="5190506" cy="3567118"/>
          </a:xfrm>
        </p:spPr>
        <p:txBody>
          <a:bodyPr/>
          <a:lstStyle/>
          <a:p>
            <a:pPr marL="0" indent="0">
              <a:buNone/>
            </a:pPr>
            <a:r>
              <a:rPr lang="en-IN" b="1" i="0" dirty="0">
                <a:effectLst/>
                <a:latin typeface="Montserrat" panose="02000000000000000000" pitchFamily="2" charset="0"/>
              </a:rPr>
              <a:t>To ensure seamless deployment and scalability of </a:t>
            </a:r>
            <a:r>
              <a:rPr lang="en-IN" b="1" i="0" dirty="0" err="1">
                <a:effectLst/>
                <a:latin typeface="Montserrat" panose="02000000000000000000" pitchFamily="2" charset="0"/>
              </a:rPr>
              <a:t>chatbots</a:t>
            </a:r>
            <a:r>
              <a:rPr lang="en-IN" b="1" i="0" dirty="0">
                <a:effectLst/>
                <a:latin typeface="Montserrat" panose="02000000000000000000" pitchFamily="2" charset="0"/>
              </a:rPr>
              <a:t>, IBM Container Registry provides a secure and reliable platform. It allows businesses to store, manage, and deploy containerized </a:t>
            </a:r>
            <a:r>
              <a:rPr lang="en-IN" b="1" i="0" dirty="0" err="1">
                <a:effectLst/>
                <a:latin typeface="Montserrat" panose="02000000000000000000" pitchFamily="2" charset="0"/>
              </a:rPr>
              <a:t>chatbot</a:t>
            </a:r>
            <a:r>
              <a:rPr lang="en-IN" b="1" i="0" dirty="0">
                <a:effectLst/>
                <a:latin typeface="Montserrat" panose="02000000000000000000" pitchFamily="2" charset="0"/>
              </a:rPr>
              <a:t> applications, enabling effortless scalability and reducing infrastructure complexities.</a:t>
            </a:r>
            <a:endParaRPr lang="en-US" b="1" dirty="0"/>
          </a:p>
        </p:txBody>
      </p:sp>
      <p:sp>
        <p:nvSpPr>
          <p:cNvPr id="5" name="Title 4">
            <a:extLst>
              <a:ext uri="{FF2B5EF4-FFF2-40B4-BE49-F238E27FC236}">
                <a16:creationId xmlns:a16="http://schemas.microsoft.com/office/drawing/2014/main" id="{84BA8621-B68D-2C38-2CC1-3BBD52677F02}"/>
              </a:ext>
            </a:extLst>
          </p:cNvPr>
          <p:cNvSpPr>
            <a:spLocks noGrp="1"/>
          </p:cNvSpPr>
          <p:nvPr>
            <p:ph type="title"/>
          </p:nvPr>
        </p:nvSpPr>
        <p:spPr>
          <a:xfrm>
            <a:off x="1280645" y="872934"/>
            <a:ext cx="10734574" cy="1124279"/>
          </a:xfrm>
        </p:spPr>
        <p:txBody>
          <a:bodyPr>
            <a:noAutofit/>
          </a:bodyPr>
          <a:lstStyle/>
          <a:p>
            <a:r>
              <a:rPr lang="en-IN" b="1" i="0">
                <a:effectLst/>
                <a:latin typeface="Vidaloka"/>
              </a:rPr>
              <a:t>Leveraging IBM Container Registry</a:t>
            </a:r>
            <a:endParaRPr lang="en-US" b="1"/>
          </a:p>
        </p:txBody>
      </p:sp>
      <p:pic>
        <p:nvPicPr>
          <p:cNvPr id="2" name="Picture 1">
            <a:extLst>
              <a:ext uri="{FF2B5EF4-FFF2-40B4-BE49-F238E27FC236}">
                <a16:creationId xmlns:a16="http://schemas.microsoft.com/office/drawing/2014/main" id="{0D991633-8B21-A041-7C10-474BE9A35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378" y="1997213"/>
            <a:ext cx="4334934" cy="3987852"/>
          </a:xfrm>
          <a:prstGeom prst="rect">
            <a:avLst/>
          </a:prstGeom>
        </p:spPr>
      </p:pic>
    </p:spTree>
    <p:extLst>
      <p:ext uri="{BB962C8B-B14F-4D97-AF65-F5344CB8AC3E}">
        <p14:creationId xmlns:p14="http://schemas.microsoft.com/office/powerpoint/2010/main" val="348117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EBF9-4D47-3C40-AB77-5CA0B2C98EE6}"/>
              </a:ext>
            </a:extLst>
          </p:cNvPr>
          <p:cNvSpPr>
            <a:spLocks noGrp="1"/>
          </p:cNvSpPr>
          <p:nvPr>
            <p:ph type="title"/>
          </p:nvPr>
        </p:nvSpPr>
        <p:spPr>
          <a:xfrm>
            <a:off x="1340922" y="459097"/>
            <a:ext cx="9905999" cy="1360898"/>
          </a:xfrm>
        </p:spPr>
        <p:txBody>
          <a:bodyPr/>
          <a:lstStyle/>
          <a:p>
            <a:r>
              <a:rPr lang="en-IN" b="1" dirty="0"/>
              <a:t>IBM</a:t>
            </a:r>
            <a:r>
              <a:rPr lang="en-IN" dirty="0"/>
              <a:t> </a:t>
            </a:r>
            <a:r>
              <a:rPr lang="en-IN" b="1" dirty="0"/>
              <a:t>CONTAINER</a:t>
            </a:r>
            <a:r>
              <a:rPr lang="en-IN" dirty="0"/>
              <a:t> </a:t>
            </a:r>
            <a:r>
              <a:rPr lang="en-IN" b="1" dirty="0"/>
              <a:t>REGISTRY</a:t>
            </a:r>
            <a:r>
              <a:rPr lang="en-IN" dirty="0"/>
              <a:t> </a:t>
            </a:r>
            <a:endParaRPr lang="en-US" dirty="0"/>
          </a:p>
        </p:txBody>
      </p:sp>
      <p:sp>
        <p:nvSpPr>
          <p:cNvPr id="3" name="Content Placeholder 2">
            <a:extLst>
              <a:ext uri="{FF2B5EF4-FFF2-40B4-BE49-F238E27FC236}">
                <a16:creationId xmlns:a16="http://schemas.microsoft.com/office/drawing/2014/main" id="{586B77FE-2C51-373A-77DD-3D83BE8C3CA7}"/>
              </a:ext>
            </a:extLst>
          </p:cNvPr>
          <p:cNvSpPr>
            <a:spLocks noGrp="1"/>
          </p:cNvSpPr>
          <p:nvPr>
            <p:ph idx="1"/>
          </p:nvPr>
        </p:nvSpPr>
        <p:spPr>
          <a:xfrm>
            <a:off x="1143001" y="2332026"/>
            <a:ext cx="5604344" cy="3567118"/>
          </a:xfrm>
        </p:spPr>
        <p:txBody>
          <a:bodyPr>
            <a:normAutofit fontScale="92500"/>
          </a:bodyPr>
          <a:lstStyle/>
          <a:p>
            <a:r>
              <a:rPr lang="en-IN" b="1" i="0" dirty="0">
                <a:effectLst/>
                <a:latin typeface="Montserrat" pitchFamily="2" charset="0"/>
              </a:rPr>
              <a:t>With IBM Cloud Watson Assistant and IBM Container Registry, the </a:t>
            </a:r>
            <a:r>
              <a:rPr lang="en-IN" b="1" i="0" dirty="0" err="1">
                <a:effectLst/>
                <a:latin typeface="Montserrat" pitchFamily="2" charset="0"/>
              </a:rPr>
              <a:t>chatbot</a:t>
            </a:r>
            <a:r>
              <a:rPr lang="en-IN" b="1" i="0" dirty="0">
                <a:effectLst/>
                <a:latin typeface="Montserrat" pitchFamily="2" charset="0"/>
              </a:rPr>
              <a:t> deployment process is streamlined. From building and training the </a:t>
            </a:r>
            <a:r>
              <a:rPr lang="en-IN" b="1" i="0" dirty="0" err="1">
                <a:effectLst/>
                <a:latin typeface="Montserrat" pitchFamily="2" charset="0"/>
              </a:rPr>
              <a:t>chatbot</a:t>
            </a:r>
            <a:r>
              <a:rPr lang="en-IN" b="1" i="0" dirty="0">
                <a:effectLst/>
                <a:latin typeface="Montserrat" pitchFamily="2" charset="0"/>
              </a:rPr>
              <a:t> using Watson Assistant to containerizing the application and deploying it using Container Registry, businesses can achieve faster time-to-market and efficiently manage their </a:t>
            </a:r>
            <a:r>
              <a:rPr lang="en-IN" b="1" i="0" dirty="0" err="1">
                <a:effectLst/>
                <a:latin typeface="Montserrat" pitchFamily="2" charset="0"/>
              </a:rPr>
              <a:t>chatbot</a:t>
            </a:r>
            <a:r>
              <a:rPr lang="en-IN" b="1" i="0" dirty="0">
                <a:effectLst/>
                <a:latin typeface="Montserrat" pitchFamily="2" charset="0"/>
              </a:rPr>
              <a:t> infrastructure.</a:t>
            </a:r>
            <a:endParaRPr lang="en-US" b="1" dirty="0"/>
          </a:p>
        </p:txBody>
      </p:sp>
      <p:pic>
        <p:nvPicPr>
          <p:cNvPr id="4" name="Picture 3">
            <a:extLst>
              <a:ext uri="{FF2B5EF4-FFF2-40B4-BE49-F238E27FC236}">
                <a16:creationId xmlns:a16="http://schemas.microsoft.com/office/drawing/2014/main" id="{E452C967-A10E-3BCB-6AB5-19EC870F9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345" y="2332026"/>
            <a:ext cx="5399224" cy="3425707"/>
          </a:xfrm>
          <a:prstGeom prst="rect">
            <a:avLst/>
          </a:prstGeom>
        </p:spPr>
      </p:pic>
    </p:spTree>
    <p:extLst>
      <p:ext uri="{BB962C8B-B14F-4D97-AF65-F5344CB8AC3E}">
        <p14:creationId xmlns:p14="http://schemas.microsoft.com/office/powerpoint/2010/main" val="234843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387E-9680-16F7-87AB-14EFB6F6C183}"/>
              </a:ext>
            </a:extLst>
          </p:cNvPr>
          <p:cNvSpPr>
            <a:spLocks noGrp="1"/>
          </p:cNvSpPr>
          <p:nvPr>
            <p:ph type="title"/>
          </p:nvPr>
        </p:nvSpPr>
        <p:spPr>
          <a:xfrm>
            <a:off x="1970156" y="719666"/>
            <a:ext cx="6216103" cy="1016321"/>
          </a:xfrm>
        </p:spPr>
        <p:txBody>
          <a:bodyPr>
            <a:normAutofit fontScale="90000"/>
          </a:bodyPr>
          <a:lstStyle/>
          <a:p>
            <a:r>
              <a:rPr lang="en-IN" b="1" dirty="0"/>
              <a:t>ENHANSING</a:t>
            </a:r>
            <a:r>
              <a:rPr lang="en-IN" dirty="0"/>
              <a:t> </a:t>
            </a:r>
            <a:r>
              <a:rPr lang="en-IN" b="1" dirty="0"/>
              <a:t>CUSTOMER</a:t>
            </a:r>
            <a:br>
              <a:rPr lang="en-IN" dirty="0"/>
            </a:br>
            <a:r>
              <a:rPr lang="en-IN" b="1" dirty="0"/>
              <a:t>EXPERIENCE</a:t>
            </a:r>
            <a:endParaRPr lang="en-US" b="1" dirty="0"/>
          </a:p>
        </p:txBody>
      </p:sp>
      <p:sp>
        <p:nvSpPr>
          <p:cNvPr id="3" name="Content Placeholder 2">
            <a:extLst>
              <a:ext uri="{FF2B5EF4-FFF2-40B4-BE49-F238E27FC236}">
                <a16:creationId xmlns:a16="http://schemas.microsoft.com/office/drawing/2014/main" id="{329015AD-0AAD-BEBF-D059-78BB28C9DC3E}"/>
              </a:ext>
            </a:extLst>
          </p:cNvPr>
          <p:cNvSpPr>
            <a:spLocks noGrp="1"/>
          </p:cNvSpPr>
          <p:nvPr>
            <p:ph idx="1"/>
          </p:nvPr>
        </p:nvSpPr>
        <p:spPr>
          <a:xfrm>
            <a:off x="1143000" y="2332026"/>
            <a:ext cx="5712301" cy="3567118"/>
          </a:xfrm>
        </p:spPr>
        <p:txBody>
          <a:bodyPr>
            <a:normAutofit/>
          </a:bodyPr>
          <a:lstStyle/>
          <a:p>
            <a:pPr marL="0" indent="0">
              <a:buNone/>
            </a:pPr>
            <a:r>
              <a:rPr lang="en-IN" b="1" i="0" dirty="0">
                <a:effectLst/>
                <a:latin typeface="Montserrat" pitchFamily="2" charset="0"/>
              </a:rPr>
              <a:t>By leveraging the power of IBM Cloud Watson Assistant and IBM Container Registry, businesses can enhance their customer experience. The AI capabilities of Watson Assistant enable </a:t>
            </a:r>
            <a:r>
              <a:rPr lang="en-IN" b="1" i="0" dirty="0" err="1">
                <a:effectLst/>
                <a:latin typeface="Montserrat" pitchFamily="2" charset="0"/>
              </a:rPr>
              <a:t>chatbots</a:t>
            </a:r>
            <a:r>
              <a:rPr lang="en-IN" b="1" i="0" dirty="0">
                <a:effectLst/>
                <a:latin typeface="Montserrat" pitchFamily="2" charset="0"/>
              </a:rPr>
              <a:t> to provide accurate and personalized responses, while the scalability and reliability of Container Registry ensure uninterrupted service availability.</a:t>
            </a:r>
            <a:endParaRPr lang="en-US" b="1" dirty="0"/>
          </a:p>
        </p:txBody>
      </p:sp>
      <p:pic>
        <p:nvPicPr>
          <p:cNvPr id="4" name="Picture 3">
            <a:extLst>
              <a:ext uri="{FF2B5EF4-FFF2-40B4-BE49-F238E27FC236}">
                <a16:creationId xmlns:a16="http://schemas.microsoft.com/office/drawing/2014/main" id="{7374B9D0-1EAB-2C8C-CB37-C6ABBDCF1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793" y="719666"/>
            <a:ext cx="4369893" cy="5418667"/>
          </a:xfrm>
          <a:prstGeom prst="rect">
            <a:avLst/>
          </a:prstGeom>
        </p:spPr>
      </p:pic>
    </p:spTree>
    <p:extLst>
      <p:ext uri="{BB962C8B-B14F-4D97-AF65-F5344CB8AC3E}">
        <p14:creationId xmlns:p14="http://schemas.microsoft.com/office/powerpoint/2010/main" val="11248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F2FF-10FC-2D51-2E04-67502E1CD991}"/>
              </a:ext>
            </a:extLst>
          </p:cNvPr>
          <p:cNvSpPr>
            <a:spLocks noGrp="1"/>
          </p:cNvSpPr>
          <p:nvPr>
            <p:ph type="title"/>
          </p:nvPr>
        </p:nvSpPr>
        <p:spPr>
          <a:xfrm>
            <a:off x="2834334" y="297161"/>
            <a:ext cx="9905999" cy="1360898"/>
          </a:xfrm>
        </p:spPr>
        <p:txBody>
          <a:bodyPr/>
          <a:lstStyle/>
          <a:p>
            <a:r>
              <a:rPr lang="en-IN" b="1" dirty="0"/>
              <a:t>REAL</a:t>
            </a:r>
            <a:r>
              <a:rPr lang="en-IN" dirty="0"/>
              <a:t> </a:t>
            </a:r>
            <a:r>
              <a:rPr lang="en-IN" b="1" dirty="0"/>
              <a:t>WORLD</a:t>
            </a:r>
            <a:r>
              <a:rPr lang="en-IN" dirty="0"/>
              <a:t> </a:t>
            </a:r>
            <a:r>
              <a:rPr lang="en-IN" b="1" dirty="0"/>
              <a:t>APPLICATION</a:t>
            </a:r>
            <a:r>
              <a:rPr lang="en-IN" dirty="0"/>
              <a:t> </a:t>
            </a:r>
            <a:endParaRPr lang="en-US" dirty="0"/>
          </a:p>
        </p:txBody>
      </p:sp>
      <p:sp>
        <p:nvSpPr>
          <p:cNvPr id="3" name="Content Placeholder 2">
            <a:extLst>
              <a:ext uri="{FF2B5EF4-FFF2-40B4-BE49-F238E27FC236}">
                <a16:creationId xmlns:a16="http://schemas.microsoft.com/office/drawing/2014/main" id="{07739922-EDB8-C87B-E0FD-1F882B9EC8A6}"/>
              </a:ext>
            </a:extLst>
          </p:cNvPr>
          <p:cNvSpPr>
            <a:spLocks noGrp="1"/>
          </p:cNvSpPr>
          <p:nvPr>
            <p:ph idx="1"/>
          </p:nvPr>
        </p:nvSpPr>
        <p:spPr>
          <a:xfrm>
            <a:off x="6096000" y="1909960"/>
            <a:ext cx="5478392" cy="4327006"/>
          </a:xfrm>
        </p:spPr>
        <p:txBody>
          <a:bodyPr/>
          <a:lstStyle/>
          <a:p>
            <a:r>
              <a:rPr lang="en-IN" b="1" dirty="0"/>
              <a:t>The combination of IBM Cloud Watson Assistant and IBM Container Registry has numerous real-world applications. From customer support and e-commerce to healthcare and banking, businesses across industries can benefit from these powerful tools to deliver efficient and personalized </a:t>
            </a:r>
            <a:r>
              <a:rPr lang="en-IN" b="1" dirty="0" err="1"/>
              <a:t>chatbot</a:t>
            </a:r>
            <a:r>
              <a:rPr lang="en-IN" b="1" dirty="0"/>
              <a:t> experiences.</a:t>
            </a:r>
            <a:endParaRPr lang="en-US" b="1" dirty="0"/>
          </a:p>
        </p:txBody>
      </p:sp>
      <p:pic>
        <p:nvPicPr>
          <p:cNvPr id="4" name="Picture 3">
            <a:extLst>
              <a:ext uri="{FF2B5EF4-FFF2-40B4-BE49-F238E27FC236}">
                <a16:creationId xmlns:a16="http://schemas.microsoft.com/office/drawing/2014/main" id="{F0CD9E92-4DA4-7F8E-A363-6D6CFD460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656" y="1909960"/>
            <a:ext cx="4206344" cy="3541894"/>
          </a:xfrm>
          <a:prstGeom prst="rect">
            <a:avLst/>
          </a:prstGeom>
        </p:spPr>
      </p:pic>
    </p:spTree>
    <p:extLst>
      <p:ext uri="{BB962C8B-B14F-4D97-AF65-F5344CB8AC3E}">
        <p14:creationId xmlns:p14="http://schemas.microsoft.com/office/powerpoint/2010/main" val="113550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4BA3-C267-BA18-E3A5-D24497143A1F}"/>
              </a:ext>
            </a:extLst>
          </p:cNvPr>
          <p:cNvSpPr>
            <a:spLocks noGrp="1"/>
          </p:cNvSpPr>
          <p:nvPr>
            <p:ph type="title"/>
          </p:nvPr>
        </p:nvSpPr>
        <p:spPr>
          <a:xfrm>
            <a:off x="1143000" y="958856"/>
            <a:ext cx="9905999" cy="1360898"/>
          </a:xfrm>
        </p:spPr>
        <p:txBody>
          <a:bodyPr>
            <a:normAutofit fontScale="90000"/>
          </a:bodyPr>
          <a:lstStyle/>
          <a:p>
            <a:br>
              <a:rPr lang="en-IN" b="0" i="0" dirty="0">
                <a:solidFill>
                  <a:srgbClr val="343541"/>
                </a:solidFill>
                <a:effectLst/>
                <a:latin typeface="Söhne"/>
              </a:rPr>
            </a:br>
            <a:r>
              <a:rPr lang="en-IN" b="1" i="0" dirty="0">
                <a:effectLst/>
                <a:latin typeface="Söhne"/>
              </a:rPr>
              <a:t>Containerize</a:t>
            </a:r>
            <a:r>
              <a:rPr lang="en-IN" b="0" i="0" dirty="0">
                <a:solidFill>
                  <a:srgbClr val="343541"/>
                </a:solidFill>
                <a:effectLst/>
                <a:latin typeface="Söhne"/>
              </a:rPr>
              <a:t> </a:t>
            </a:r>
            <a:r>
              <a:rPr lang="en-IN" b="1" i="0" dirty="0">
                <a:effectLst/>
                <a:latin typeface="Söhne"/>
              </a:rPr>
              <a:t>your</a:t>
            </a:r>
            <a:r>
              <a:rPr lang="en-IN" b="0" i="0" dirty="0">
                <a:solidFill>
                  <a:srgbClr val="343541"/>
                </a:solidFill>
                <a:effectLst/>
                <a:latin typeface="Söhne"/>
              </a:rPr>
              <a:t> </a:t>
            </a:r>
            <a:r>
              <a:rPr lang="en-IN" sz="4400" b="1" i="0" dirty="0">
                <a:effectLst/>
                <a:latin typeface="Söhne"/>
              </a:rPr>
              <a:t>application</a:t>
            </a:r>
            <a:br>
              <a:rPr lang="en-IN" b="0" i="0" dirty="0">
                <a:solidFill>
                  <a:srgbClr val="343541"/>
                </a:solidFill>
                <a:effectLst/>
                <a:latin typeface="Söhne"/>
              </a:rPr>
            </a:br>
            <a:endParaRPr lang="en-US" dirty="0"/>
          </a:p>
        </p:txBody>
      </p:sp>
      <p:sp>
        <p:nvSpPr>
          <p:cNvPr id="3" name="Content Placeholder 2">
            <a:extLst>
              <a:ext uri="{FF2B5EF4-FFF2-40B4-BE49-F238E27FC236}">
                <a16:creationId xmlns:a16="http://schemas.microsoft.com/office/drawing/2014/main" id="{BE456829-72D9-F1D9-DBEE-3D2E5A89EEF5}"/>
              </a:ext>
            </a:extLst>
          </p:cNvPr>
          <p:cNvSpPr>
            <a:spLocks noGrp="1"/>
          </p:cNvSpPr>
          <p:nvPr>
            <p:ph idx="1"/>
          </p:nvPr>
        </p:nvSpPr>
        <p:spPr>
          <a:xfrm>
            <a:off x="1143001" y="2332026"/>
            <a:ext cx="5748286" cy="3567118"/>
          </a:xfrm>
        </p:spPr>
        <p:txBody>
          <a:bodyPr>
            <a:normAutofit/>
          </a:bodyPr>
          <a:lstStyle/>
          <a:p>
            <a:pPr marL="0" indent="0">
              <a:buNone/>
            </a:pPr>
            <a:r>
              <a:rPr lang="en-IN" sz="2800" b="1" i="0" dirty="0">
                <a:effectLst/>
                <a:latin typeface="Söhne"/>
              </a:rPr>
              <a:t>Containerizing an application involves creating a container image that encapsulates your program and its dependencies, allowing it to run consistently across different environments.</a:t>
            </a:r>
            <a:endParaRPr lang="en-US" sz="2800" b="1" dirty="0"/>
          </a:p>
        </p:txBody>
      </p:sp>
    </p:spTree>
    <p:extLst>
      <p:ext uri="{BB962C8B-B14F-4D97-AF65-F5344CB8AC3E}">
        <p14:creationId xmlns:p14="http://schemas.microsoft.com/office/powerpoint/2010/main" val="3590992248"/>
      </p:ext>
    </p:extLst>
  </p:cSld>
  <p:clrMapOvr>
    <a:masterClrMapping/>
  </p:clrMapOvr>
</p:sld>
</file>

<file path=ppt/theme/theme1.xml><?xml version="1.0" encoding="utf-8"?>
<a:theme xmlns:a="http://schemas.openxmlformats.org/drawingml/2006/main" name="RegattaVTI">
  <a:themeElements>
    <a:clrScheme name="AnalogousFromDarkSeedRightStep">
      <a:dk1>
        <a:srgbClr val="000000"/>
      </a:dk1>
      <a:lt1>
        <a:srgbClr val="FFFFFF"/>
      </a:lt1>
      <a:dk2>
        <a:srgbClr val="1C2431"/>
      </a:dk2>
      <a:lt2>
        <a:srgbClr val="F3F0F1"/>
      </a:lt2>
      <a:accent1>
        <a:srgbClr val="45B199"/>
      </a:accent1>
      <a:accent2>
        <a:srgbClr val="3B9AB1"/>
      </a:accent2>
      <a:accent3>
        <a:srgbClr val="4D7BC3"/>
      </a:accent3>
      <a:accent4>
        <a:srgbClr val="4643B5"/>
      </a:accent4>
      <a:accent5>
        <a:srgbClr val="814DC3"/>
      </a:accent5>
      <a:accent6>
        <a:srgbClr val="A13BB1"/>
      </a:accent6>
      <a:hlink>
        <a:srgbClr val="789431"/>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RegattaVTI</vt:lpstr>
      <vt:lpstr>CHATBOT DEPLOYMENT WITH IBM CLOUD WATSON ASSISTENT                      PRESENTED by              S.ajitha</vt:lpstr>
      <vt:lpstr>INTRODUCTION </vt:lpstr>
      <vt:lpstr>WHY CHATBOT MATTER</vt:lpstr>
      <vt:lpstr>UNDERSTANDING IBM CLOUD WATSON ASSISTENT </vt:lpstr>
      <vt:lpstr>Leveraging IBM Container Registry</vt:lpstr>
      <vt:lpstr>IBM CONTAINER REGISTRY </vt:lpstr>
      <vt:lpstr>ENHANSING CUSTOMER EXPERIENCE</vt:lpstr>
      <vt:lpstr>REAL WORLD APPLICATION </vt:lpstr>
      <vt:lpstr> Containerize your application </vt:lpstr>
      <vt:lpstr>CODING </vt:lpstr>
      <vt:lpstr>Create a Dockerfile Create a file named "Dockerfile" (no file extension) in the same directory as your Python script. </vt:lpstr>
      <vt:lpstr>OUTPUT </vt:lpstr>
      <vt:lpstr>BEST PRACTICES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DEPLOYMENT WITH IBM CLOUD WATSON ASSISTENT </dc:title>
  <dc:creator>ajiriya123456@gmail.com</dc:creator>
  <cp:lastModifiedBy>ajiriya123456@gmail.com</cp:lastModifiedBy>
  <cp:revision>4</cp:revision>
  <dcterms:created xsi:type="dcterms:W3CDTF">2023-11-01T06:45:28Z</dcterms:created>
  <dcterms:modified xsi:type="dcterms:W3CDTF">2023-11-01T09:31:35Z</dcterms:modified>
</cp:coreProperties>
</file>