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960" y="1151467"/>
            <a:ext cx="8107680" cy="3819525"/>
          </a:xfrm>
          <a:prstGeom prst="rect">
            <a:avLst/>
          </a:prstGeom>
        </p:spPr>
        <p:txBody>
          <a:bodyPr anchor="t" rtlCol="false" tIns="0" lIns="0" bIns="0" rIns="0">
            <a:spAutoFit/>
          </a:bodyPr>
          <a:lstStyle/>
          <a:p>
            <a:pPr algn="ctr">
              <a:lnSpc>
                <a:spcPts val="5068"/>
              </a:lnSpc>
            </a:pPr>
            <a:r>
              <a:rPr lang="en-US" sz="4223" spc="-168">
                <a:solidFill>
                  <a:srgbClr val="000000"/>
                </a:solidFill>
                <a:latin typeface="Open Sans Bold"/>
              </a:rPr>
              <a:t>CHATBOAT</a:t>
            </a:r>
          </a:p>
          <a:p>
            <a:pPr algn="ctr">
              <a:lnSpc>
                <a:spcPts val="5068"/>
              </a:lnSpc>
            </a:pPr>
            <a:r>
              <a:rPr lang="en-US" sz="4223" spc="-168">
                <a:solidFill>
                  <a:srgbClr val="000000"/>
                </a:solidFill>
                <a:latin typeface="Open Sans Bold"/>
              </a:rPr>
              <a:t>DEPLOYMENT WITH</a:t>
            </a:r>
          </a:p>
          <a:p>
            <a:pPr algn="ctr">
              <a:lnSpc>
                <a:spcPts val="5068"/>
              </a:lnSpc>
            </a:pPr>
            <a:r>
              <a:rPr lang="en-US" sz="4223" spc="-168">
                <a:solidFill>
                  <a:srgbClr val="000000"/>
                </a:solidFill>
                <a:latin typeface="Open Sans Bold"/>
              </a:rPr>
              <a:t>IBM CLOUD WATSON </a:t>
            </a:r>
          </a:p>
          <a:p>
            <a:pPr algn="ctr">
              <a:lnSpc>
                <a:spcPts val="5068"/>
              </a:lnSpc>
            </a:pPr>
            <a:r>
              <a:rPr lang="en-US" sz="4223" spc="-168">
                <a:solidFill>
                  <a:srgbClr val="000000"/>
                </a:solidFill>
                <a:latin typeface="Open Sans Bold"/>
              </a:rPr>
              <a:t>ASSISTANT </a:t>
            </a:r>
          </a:p>
          <a:p>
            <a:pPr algn="ctr">
              <a:lnSpc>
                <a:spcPts val="5068"/>
              </a:lnSpc>
            </a:pPr>
          </a:p>
          <a:p>
            <a:pPr algn="ctr">
              <a:lnSpc>
                <a:spcPts val="5068"/>
              </a:lnSpc>
            </a:pPr>
          </a:p>
        </p:txBody>
      </p:sp>
      <p:sp>
        <p:nvSpPr>
          <p:cNvPr name="TextBox 3" id="3"/>
          <p:cNvSpPr txBox="true"/>
          <p:nvPr/>
        </p:nvSpPr>
        <p:spPr>
          <a:xfrm rot="0">
            <a:off x="1554480" y="4191000"/>
            <a:ext cx="6644640" cy="1905000"/>
          </a:xfrm>
          <a:prstGeom prst="rect">
            <a:avLst/>
          </a:prstGeom>
        </p:spPr>
        <p:txBody>
          <a:bodyPr anchor="t" rtlCol="false" tIns="0" lIns="0" bIns="0" rIns="0">
            <a:spAutoFit/>
          </a:bodyPr>
          <a:lstStyle/>
          <a:p>
            <a:pPr algn="ctr">
              <a:lnSpc>
                <a:spcPts val="3788"/>
              </a:lnSpc>
            </a:pPr>
          </a:p>
          <a:p>
            <a:pPr algn="ctr">
              <a:lnSpc>
                <a:spcPts val="3788"/>
              </a:lnSpc>
            </a:pPr>
          </a:p>
          <a:p>
            <a:pPr algn="ctr">
              <a:lnSpc>
                <a:spcPts val="3788"/>
              </a:lnSpc>
            </a:pPr>
            <a:r>
              <a:rPr lang="en-US" sz="3157" spc="-125">
                <a:solidFill>
                  <a:srgbClr val="898989"/>
                </a:solidFill>
                <a:latin typeface="Open Sans Bold"/>
              </a:rPr>
              <a:t>PRESENTED BY </a:t>
            </a:r>
          </a:p>
          <a:p>
            <a:pPr algn="ctr">
              <a:lnSpc>
                <a:spcPts val="3788"/>
              </a:lnSpc>
            </a:pPr>
            <a:r>
              <a:rPr lang="en-US" sz="3157" spc="-125">
                <a:solidFill>
                  <a:srgbClr val="898989"/>
                </a:solidFill>
                <a:latin typeface="Open Sans Bold"/>
              </a:rPr>
              <a:t>MAKATHI.R</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9728" y="554170"/>
            <a:ext cx="9302432" cy="6310313"/>
          </a:xfrm>
          <a:prstGeom prst="rect">
            <a:avLst/>
          </a:prstGeom>
        </p:spPr>
        <p:txBody>
          <a:bodyPr anchor="t" rtlCol="false" tIns="0" lIns="0" bIns="0" rIns="0">
            <a:spAutoFit/>
          </a:bodyPr>
          <a:lstStyle/>
          <a:p>
            <a:pPr algn="l">
              <a:lnSpc>
                <a:spcPts val="3071"/>
              </a:lnSpc>
            </a:pPr>
          </a:p>
          <a:p>
            <a:pPr algn="l">
              <a:lnSpc>
                <a:spcPts val="3071"/>
              </a:lnSpc>
            </a:pPr>
            <a:r>
              <a:rPr lang="en-US" sz="2559" spc="-102">
                <a:solidFill>
                  <a:srgbClr val="000000"/>
                </a:solidFill>
                <a:latin typeface="Open Sans Bold"/>
              </a:rPr>
              <a:t>CONCLUSION</a:t>
            </a:r>
          </a:p>
          <a:p>
            <a:pPr algn="l">
              <a:lnSpc>
                <a:spcPts val="3071"/>
              </a:lnSpc>
            </a:pPr>
            <a:r>
              <a:rPr lang="en-US" sz="2559" spc="-102">
                <a:solidFill>
                  <a:srgbClr val="000000"/>
                </a:solidFill>
                <a:ea typeface="Open Sans"/>
              </a:rPr>
              <a:t>﻿</a:t>
            </a:r>
          </a:p>
          <a:p>
            <a:pPr algn="l">
              <a:lnSpc>
                <a:spcPts val="3071"/>
              </a:lnSpc>
            </a:pPr>
          </a:p>
          <a:p>
            <a:pPr algn="l" marL="329455" indent="-164727" lvl="1">
              <a:lnSpc>
                <a:spcPts val="3071"/>
              </a:lnSpc>
              <a:buFont typeface="Arial"/>
              <a:buChar char="•"/>
            </a:pPr>
            <a:r>
              <a:rPr lang="en-US" sz="2559" spc="-102">
                <a:solidFill>
                  <a:srgbClr val="000000"/>
                </a:solidFill>
                <a:latin typeface="Open Sans Bold"/>
              </a:rPr>
              <a:t>Flask is a web framework, it's a Python module that lets you develop web applications easily. </a:t>
            </a:r>
          </a:p>
          <a:p>
            <a:pPr algn="l" marL="329455" indent="-164727" lvl="1">
              <a:lnSpc>
                <a:spcPts val="3071"/>
              </a:lnSpc>
              <a:buFont typeface="Arial"/>
              <a:buChar char="•"/>
            </a:pPr>
            <a:r>
              <a:rPr lang="en-US" sz="2559" spc="-102">
                <a:solidFill>
                  <a:srgbClr val="000000"/>
                </a:solidFill>
                <a:latin typeface="Open Sans Bold"/>
              </a:rPr>
              <a:t>It's a microframework that doesn't include an ORM (Object Relational Manager) or such features. It does have many cool features like url routing, template engine.</a:t>
            </a:r>
          </a:p>
          <a:p>
            <a:pPr algn="l" marL="329455" indent="-164727" lvl="1">
              <a:lnSpc>
                <a:spcPts val="3071"/>
              </a:lnSpc>
              <a:buFont typeface="Arial"/>
              <a:buChar char="•"/>
            </a:pPr>
            <a:r>
              <a:rPr lang="en-US" sz="2559" spc="-102">
                <a:solidFill>
                  <a:srgbClr val="000000"/>
                </a:solidFill>
                <a:latin typeface="Open Sans Bold"/>
              </a:rPr>
              <a:t>Flask is a web framework. This means flask provides you with tools, libraries and technologies that allow you to build a web application. </a:t>
            </a:r>
          </a:p>
          <a:p>
            <a:pPr algn="l" marL="329455" indent="-164727" lvl="1">
              <a:lnSpc>
                <a:spcPts val="3071"/>
              </a:lnSpc>
              <a:buFont typeface="Arial"/>
              <a:buChar char="•"/>
            </a:pPr>
            <a:r>
              <a:rPr lang="en-US" sz="2559" spc="-102">
                <a:solidFill>
                  <a:srgbClr val="000000"/>
                </a:solidFill>
                <a:latin typeface="Open Sans Bold"/>
              </a:rPr>
              <a:t>This web application can be some web pages, a blog, a wiki or go as big as a web-based calendar application or a commercial website.</a:t>
            </a:r>
          </a:p>
          <a:p>
            <a:pPr algn="l" marL="329455" indent="-164727" lvl="1">
              <a:lnSpc>
                <a:spcPts val="307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2371" y="815684"/>
            <a:ext cx="8752515" cy="5914257"/>
          </a:xfrm>
          <a:custGeom>
            <a:avLst/>
            <a:gdLst/>
            <a:ahLst/>
            <a:cxnLst/>
            <a:rect r="r" b="b" t="t" l="l"/>
            <a:pathLst>
              <a:path h="5914257" w="8752515">
                <a:moveTo>
                  <a:pt x="0" y="0"/>
                </a:moveTo>
                <a:lnTo>
                  <a:pt x="8752515" y="0"/>
                </a:lnTo>
                <a:lnTo>
                  <a:pt x="8752515" y="5914257"/>
                </a:lnTo>
                <a:lnTo>
                  <a:pt x="0" y="5914257"/>
                </a:lnTo>
                <a:lnTo>
                  <a:pt x="0" y="0"/>
                </a:lnTo>
                <a:close/>
              </a:path>
            </a:pathLst>
          </a:custGeom>
          <a:blipFill>
            <a:blip r:embed="rId2"/>
            <a:stretch>
              <a:fillRect l="0" t="0" r="-20262"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4208" y="323745"/>
            <a:ext cx="3964781" cy="9461945"/>
          </a:xfrm>
          <a:prstGeom prst="rect">
            <a:avLst/>
          </a:prstGeom>
        </p:spPr>
        <p:txBody>
          <a:bodyPr anchor="t" rtlCol="false" tIns="0" lIns="0" bIns="0" rIns="0">
            <a:spAutoFit/>
          </a:bodyPr>
          <a:lstStyle/>
          <a:p>
            <a:pPr algn="l">
              <a:lnSpc>
                <a:spcPts val="4095"/>
              </a:lnSpc>
            </a:pPr>
            <a:r>
              <a:rPr lang="en-US" sz="3413" spc="-136">
                <a:solidFill>
                  <a:srgbClr val="000000"/>
                </a:solidFill>
                <a:latin typeface="Open Sans Bold"/>
              </a:rPr>
              <a:t>INTRODUCTION</a:t>
            </a:r>
          </a:p>
          <a:p>
            <a:pPr algn="l">
              <a:lnSpc>
                <a:spcPts val="4095"/>
              </a:lnSpc>
            </a:pPr>
          </a:p>
          <a:p>
            <a:pPr algn="l">
              <a:lnSpc>
                <a:spcPts val="4095"/>
              </a:lnSpc>
            </a:pPr>
            <a:r>
              <a:rPr lang="en-US" sz="3413" spc="-136">
                <a:solidFill>
                  <a:srgbClr val="000000"/>
                </a:solidFill>
                <a:ea typeface="Open Sans Bold"/>
              </a:rPr>
              <a:t>﻿</a:t>
            </a:r>
            <a:r>
              <a:rPr lang="en-US" sz="3413" spc="-136">
                <a:solidFill>
                  <a:srgbClr val="000000"/>
                </a:solidFill>
                <a:latin typeface="Open Sans"/>
              </a:rPr>
              <a:t>Chatbots are computer programs that simulate human conversation using artificial intelligence. They can be used for a variety of purposes, from customer service to sales and marketing. </a:t>
            </a:r>
          </a:p>
          <a:p>
            <a:pPr algn="l">
              <a:lnSpc>
                <a:spcPts val="4095"/>
              </a:lnSpc>
            </a:pPr>
          </a:p>
          <a:p>
            <a:pPr algn="l">
              <a:lnSpc>
                <a:spcPts val="4095"/>
              </a:lnSpc>
            </a:pPr>
          </a:p>
          <a:p>
            <a:pPr algn="l">
              <a:lnSpc>
                <a:spcPts val="4095"/>
              </a:lnSpc>
            </a:pPr>
            <a:r>
              <a:rPr lang="en-US" sz="3413" spc="-136">
                <a:solidFill>
                  <a:srgbClr val="000000"/>
                </a:solidFill>
                <a:ea typeface="Open Sans Bold"/>
              </a:rPr>
              <a:t>﻿</a:t>
            </a:r>
          </a:p>
          <a:p>
            <a:pPr algn="l">
              <a:lnSpc>
                <a:spcPts val="4095"/>
              </a:lnSpc>
            </a:pPr>
          </a:p>
          <a:p>
            <a:pPr algn="l">
              <a:lnSpc>
                <a:spcPts val="4095"/>
              </a:lnSpc>
            </a:pPr>
            <a:r>
              <a:rPr lang="en-US" sz="3413" spc="-136">
                <a:solidFill>
                  <a:srgbClr val="000000"/>
                </a:solidFill>
                <a:ea typeface="Open Sans Bold"/>
              </a:rPr>
              <a:t>﻿</a:t>
            </a:r>
          </a:p>
          <a:p>
            <a:pPr algn="l">
              <a:lnSpc>
                <a:spcPts val="4095"/>
              </a:lnSpc>
            </a:pPr>
          </a:p>
        </p:txBody>
      </p:sp>
      <p:sp>
        <p:nvSpPr>
          <p:cNvPr name="Freeform 3" id="3"/>
          <p:cNvSpPr/>
          <p:nvPr/>
        </p:nvSpPr>
        <p:spPr>
          <a:xfrm flipH="false" flipV="false" rot="0">
            <a:off x="4953609" y="1122918"/>
            <a:ext cx="4378086" cy="5607023"/>
          </a:xfrm>
          <a:custGeom>
            <a:avLst/>
            <a:gdLst/>
            <a:ahLst/>
            <a:cxnLst/>
            <a:rect r="r" b="b" t="t" l="l"/>
            <a:pathLst>
              <a:path h="5607023" w="4378086">
                <a:moveTo>
                  <a:pt x="0" y="0"/>
                </a:moveTo>
                <a:lnTo>
                  <a:pt x="4378086" y="0"/>
                </a:lnTo>
                <a:lnTo>
                  <a:pt x="4378086" y="5607023"/>
                </a:lnTo>
                <a:lnTo>
                  <a:pt x="0" y="5607023"/>
                </a:lnTo>
                <a:lnTo>
                  <a:pt x="0" y="0"/>
                </a:lnTo>
                <a:close/>
              </a:path>
            </a:pathLst>
          </a:custGeom>
          <a:blipFill>
            <a:blip r:embed="rId2"/>
            <a:stretch>
              <a:fillRect l="0" t="0" r="-11345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3345" y="477362"/>
            <a:ext cx="4579249" cy="5982017"/>
          </a:xfrm>
          <a:prstGeom prst="rect">
            <a:avLst/>
          </a:prstGeom>
        </p:spPr>
        <p:txBody>
          <a:bodyPr anchor="t" rtlCol="false" tIns="0" lIns="0" bIns="0" rIns="0">
            <a:spAutoFit/>
          </a:bodyPr>
          <a:lstStyle/>
          <a:p>
            <a:pPr algn="l">
              <a:lnSpc>
                <a:spcPts val="4095"/>
              </a:lnSpc>
            </a:pPr>
            <a:r>
              <a:rPr lang="en-US" sz="3413" spc="-136">
                <a:solidFill>
                  <a:srgbClr val="000000"/>
                </a:solidFill>
                <a:latin typeface="Open Sans Bold"/>
              </a:rPr>
              <a:t>What does IBM Watson Assistant do?</a:t>
            </a:r>
          </a:p>
          <a:p>
            <a:pPr algn="l">
              <a:lnSpc>
                <a:spcPts val="2304"/>
              </a:lnSpc>
            </a:pPr>
            <a:r>
              <a:rPr lang="en-US" sz="1920" spc="-76">
                <a:solidFill>
                  <a:srgbClr val="000000"/>
                </a:solidFill>
                <a:ea typeface="Open Sans"/>
              </a:rPr>
              <a:t>﻿</a:t>
            </a:r>
          </a:p>
          <a:p>
            <a:pPr algn="l">
              <a:lnSpc>
                <a:spcPts val="3071"/>
              </a:lnSpc>
            </a:pPr>
          </a:p>
          <a:p>
            <a:pPr algn="l">
              <a:lnSpc>
                <a:spcPts val="3071"/>
              </a:lnSpc>
            </a:pPr>
            <a:r>
              <a:rPr lang="en-US" sz="2559" spc="-102">
                <a:solidFill>
                  <a:srgbClr val="000000"/>
                </a:solidFill>
                <a:latin typeface="Open Sans Bold"/>
              </a:rPr>
              <a:t>Watson Assistant lets you build conversational interfaces into any application, device, or channel. Add a natural language interface to your application to automate interactions with your end users. Common applications include virtual agents and chat bots that can integrate and communicate on any channel or device.</a:t>
            </a:r>
          </a:p>
          <a:p>
            <a:pPr algn="l">
              <a:lnSpc>
                <a:spcPts val="3071"/>
              </a:lnSpc>
            </a:pPr>
          </a:p>
        </p:txBody>
      </p:sp>
      <p:sp>
        <p:nvSpPr>
          <p:cNvPr name="Freeform 3" id="3"/>
          <p:cNvSpPr/>
          <p:nvPr/>
        </p:nvSpPr>
        <p:spPr>
          <a:xfrm flipH="false" flipV="false" rot="0">
            <a:off x="5184034" y="1046110"/>
            <a:ext cx="4301278" cy="5458989"/>
          </a:xfrm>
          <a:custGeom>
            <a:avLst/>
            <a:gdLst/>
            <a:ahLst/>
            <a:cxnLst/>
            <a:rect r="r" b="b" t="t" l="l"/>
            <a:pathLst>
              <a:path h="5458989" w="4301278">
                <a:moveTo>
                  <a:pt x="0" y="0"/>
                </a:moveTo>
                <a:lnTo>
                  <a:pt x="4301278" y="0"/>
                </a:lnTo>
                <a:lnTo>
                  <a:pt x="4301278" y="5458989"/>
                </a:lnTo>
                <a:lnTo>
                  <a:pt x="0" y="5458989"/>
                </a:lnTo>
                <a:lnTo>
                  <a:pt x="0" y="0"/>
                </a:lnTo>
                <a:close/>
              </a:path>
            </a:pathLst>
          </a:custGeom>
          <a:blipFill>
            <a:blip r:embed="rId2"/>
            <a:stretch>
              <a:fillRect l="0" t="0" r="-211849"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3881" y="1046110"/>
            <a:ext cx="8624146" cy="5376597"/>
          </a:xfrm>
          <a:custGeom>
            <a:avLst/>
            <a:gdLst/>
            <a:ahLst/>
            <a:cxnLst/>
            <a:rect r="r" b="b" t="t" l="l"/>
            <a:pathLst>
              <a:path h="5376597" w="8624146">
                <a:moveTo>
                  <a:pt x="0" y="0"/>
                </a:moveTo>
                <a:lnTo>
                  <a:pt x="8624146" y="0"/>
                </a:lnTo>
                <a:lnTo>
                  <a:pt x="8624146" y="5376597"/>
                </a:lnTo>
                <a:lnTo>
                  <a:pt x="0" y="5376597"/>
                </a:lnTo>
                <a:lnTo>
                  <a:pt x="0" y="0"/>
                </a:lnTo>
                <a:close/>
              </a:path>
            </a:pathLst>
          </a:custGeom>
          <a:blipFill>
            <a:blip r:embed="rId2"/>
            <a:stretch>
              <a:fillRect l="0" t="0" r="-48678"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9728" y="400553"/>
            <a:ext cx="4809675" cy="4832985"/>
          </a:xfrm>
          <a:prstGeom prst="rect">
            <a:avLst/>
          </a:prstGeom>
        </p:spPr>
        <p:txBody>
          <a:bodyPr anchor="t" rtlCol="false" tIns="0" lIns="0" bIns="0" rIns="0">
            <a:spAutoFit/>
          </a:bodyPr>
          <a:lstStyle/>
          <a:p>
            <a:pPr algn="l">
              <a:lnSpc>
                <a:spcPts val="4608"/>
              </a:lnSpc>
            </a:pPr>
            <a:r>
              <a:rPr lang="en-US" sz="3840" spc="-153">
                <a:solidFill>
                  <a:srgbClr val="000000"/>
                </a:solidFill>
                <a:latin typeface="Open Sans Bold"/>
              </a:rPr>
              <a:t>FLASK</a:t>
            </a:r>
          </a:p>
          <a:p>
            <a:pPr algn="l">
              <a:lnSpc>
                <a:spcPts val="3071"/>
              </a:lnSpc>
            </a:pPr>
          </a:p>
          <a:p>
            <a:pPr algn="l">
              <a:lnSpc>
                <a:spcPts val="3071"/>
              </a:lnSpc>
            </a:pPr>
            <a:r>
              <a:rPr lang="en-US" sz="2559" spc="-102">
                <a:solidFill>
                  <a:srgbClr val="000000"/>
                </a:solidFill>
                <a:latin typeface="Open Sans Bold"/>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a:t>
            </a:r>
          </a:p>
          <a:p>
            <a:pPr algn="l">
              <a:lnSpc>
                <a:spcPts val="3071"/>
              </a:lnSpc>
            </a:pPr>
          </a:p>
        </p:txBody>
      </p:sp>
      <p:sp>
        <p:nvSpPr>
          <p:cNvPr name="Freeform 3" id="3"/>
          <p:cNvSpPr/>
          <p:nvPr/>
        </p:nvSpPr>
        <p:spPr>
          <a:xfrm flipH="false" flipV="false" rot="0">
            <a:off x="5260843" y="892493"/>
            <a:ext cx="4147661" cy="5456369"/>
          </a:xfrm>
          <a:custGeom>
            <a:avLst/>
            <a:gdLst/>
            <a:ahLst/>
            <a:cxnLst/>
            <a:rect r="r" b="b" t="t" l="l"/>
            <a:pathLst>
              <a:path h="5456369" w="4147661">
                <a:moveTo>
                  <a:pt x="0" y="0"/>
                </a:moveTo>
                <a:lnTo>
                  <a:pt x="4147660" y="0"/>
                </a:lnTo>
                <a:lnTo>
                  <a:pt x="4147660" y="5456369"/>
                </a:lnTo>
                <a:lnTo>
                  <a:pt x="0" y="5456369"/>
                </a:lnTo>
                <a:lnTo>
                  <a:pt x="0" y="0"/>
                </a:lnTo>
                <a:close/>
              </a:path>
            </a:pathLst>
          </a:custGeom>
          <a:blipFill>
            <a:blip r:embed="rId2"/>
            <a:stretch>
              <a:fillRect l="0" t="0" r="-110484"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0579" y="256222"/>
            <a:ext cx="8112442" cy="6999732"/>
          </a:xfrm>
          <a:prstGeom prst="rect">
            <a:avLst/>
          </a:prstGeom>
        </p:spPr>
        <p:txBody>
          <a:bodyPr anchor="t" rtlCol="false" tIns="0" lIns="0" bIns="0" rIns="0">
            <a:spAutoFit/>
          </a:bodyPr>
          <a:lstStyle/>
          <a:p>
            <a:pPr algn="l">
              <a:lnSpc>
                <a:spcPts val="4608"/>
              </a:lnSpc>
            </a:pPr>
            <a:r>
              <a:rPr lang="en-US" sz="3840" spc="-153">
                <a:solidFill>
                  <a:srgbClr val="000000"/>
                </a:solidFill>
                <a:latin typeface="Open Sans Bold"/>
              </a:rPr>
              <a:t>Flask in Python</a:t>
            </a:r>
          </a:p>
          <a:p>
            <a:pPr algn="l">
              <a:lnSpc>
                <a:spcPts val="2304"/>
              </a:lnSpc>
            </a:pPr>
            <a:r>
              <a:rPr lang="en-US" sz="1920" spc="-76">
                <a:solidFill>
                  <a:srgbClr val="000000"/>
                </a:solidFill>
                <a:ea typeface="Open Sans Bold"/>
              </a:rPr>
              <a:t>﻿</a:t>
            </a:r>
          </a:p>
          <a:p>
            <a:pPr algn="l">
              <a:lnSpc>
                <a:spcPts val="3071"/>
              </a:lnSpc>
            </a:pPr>
          </a:p>
          <a:p>
            <a:pPr algn="l">
              <a:lnSpc>
                <a:spcPts val="3071"/>
              </a:lnSpc>
            </a:pPr>
            <a:r>
              <a:rPr lang="en-US" sz="2559" spc="-102">
                <a:solidFill>
                  <a:srgbClr val="000000"/>
                </a:solidFill>
                <a:latin typeface="Open Sans Bold"/>
              </a:rPr>
              <a:t>Flask is a lightweight Python web framework that provides useful tools and features for creating web applications in the Python Language. It gives developers flexibility and is an accessible framework for new developers because you can build a web application quickly using only a single Python file.</a:t>
            </a:r>
          </a:p>
          <a:p>
            <a:pPr algn="l">
              <a:lnSpc>
                <a:spcPts val="2304"/>
              </a:lnSpc>
            </a:pPr>
            <a:r>
              <a:rPr lang="en-US" sz="1920" spc="-76">
                <a:solidFill>
                  <a:srgbClr val="000000"/>
                </a:solidFill>
                <a:ea typeface="Open Sans Bold"/>
              </a:rPr>
              <a:t>﻿</a:t>
            </a:r>
          </a:p>
          <a:p>
            <a:pPr algn="l">
              <a:lnSpc>
                <a:spcPts val="3071"/>
              </a:lnSpc>
            </a:pPr>
          </a:p>
          <a:p>
            <a:pPr algn="l">
              <a:lnSpc>
                <a:spcPts val="4608"/>
              </a:lnSpc>
            </a:pPr>
            <a:r>
              <a:rPr lang="en-US" sz="3840" spc="-153">
                <a:solidFill>
                  <a:srgbClr val="000000"/>
                </a:solidFill>
                <a:latin typeface="Open Sans Bold"/>
              </a:rPr>
              <a:t>Flask in cloud computing</a:t>
            </a:r>
          </a:p>
          <a:p>
            <a:pPr algn="l">
              <a:lnSpc>
                <a:spcPts val="2304"/>
              </a:lnSpc>
            </a:pPr>
            <a:r>
              <a:rPr lang="en-US" sz="1920" spc="-76">
                <a:solidFill>
                  <a:srgbClr val="000000"/>
                </a:solidFill>
                <a:ea typeface="Open Sans"/>
              </a:rPr>
              <a:t>﻿</a:t>
            </a:r>
          </a:p>
          <a:p>
            <a:pPr algn="l">
              <a:lnSpc>
                <a:spcPts val="3071"/>
              </a:lnSpc>
            </a:pPr>
          </a:p>
          <a:p>
            <a:pPr algn="l">
              <a:lnSpc>
                <a:spcPts val="3071"/>
              </a:lnSpc>
            </a:pPr>
            <a:r>
              <a:rPr lang="en-US" sz="2559" spc="-102">
                <a:solidFill>
                  <a:srgbClr val="000000"/>
                </a:solidFill>
                <a:latin typeface="Open Sans Bold"/>
              </a:rPr>
              <a:t>Flask includes a built in development server and unit-testing support. It's fully Unicode-enabled, with RESTful request dispatching and WSGI compliance. Flask is useful for small, straightforward applications.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5561"/>
            <a:ext cx="9985587" cy="7242386"/>
          </a:xfrm>
          <a:custGeom>
            <a:avLst/>
            <a:gdLst/>
            <a:ahLst/>
            <a:cxnLst/>
            <a:rect r="r" b="b" t="t" l="l"/>
            <a:pathLst>
              <a:path h="7242386" w="9985587">
                <a:moveTo>
                  <a:pt x="0" y="0"/>
                </a:moveTo>
                <a:lnTo>
                  <a:pt x="9985587" y="0"/>
                </a:lnTo>
                <a:lnTo>
                  <a:pt x="9985587" y="7242386"/>
                </a:lnTo>
                <a:lnTo>
                  <a:pt x="0" y="7242386"/>
                </a:lnTo>
                <a:lnTo>
                  <a:pt x="0" y="0"/>
                </a:lnTo>
                <a:close/>
              </a:path>
            </a:pathLst>
          </a:custGeom>
          <a:blipFill>
            <a:blip r:embed="rId2"/>
            <a:stretch>
              <a:fillRect l="0" t="0" r="0" b="-6"/>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1737" y="45720"/>
            <a:ext cx="5037666" cy="6310313"/>
          </a:xfrm>
          <a:prstGeom prst="rect">
            <a:avLst/>
          </a:prstGeom>
        </p:spPr>
        <p:txBody>
          <a:bodyPr anchor="t" rtlCol="false" tIns="0" lIns="0" bIns="0" rIns="0">
            <a:spAutoFit/>
          </a:bodyPr>
          <a:lstStyle/>
          <a:p>
            <a:pPr algn="l">
              <a:lnSpc>
                <a:spcPts val="4608"/>
              </a:lnSpc>
            </a:pPr>
            <a:r>
              <a:rPr lang="en-US" sz="3840" spc="-153">
                <a:solidFill>
                  <a:srgbClr val="000000"/>
                </a:solidFill>
                <a:latin typeface="Open Sans Bold"/>
              </a:rPr>
              <a:t>Advantages of using Flask</a:t>
            </a:r>
          </a:p>
          <a:p>
            <a:pPr algn="l">
              <a:lnSpc>
                <a:spcPts val="3071"/>
              </a:lnSpc>
            </a:pPr>
          </a:p>
          <a:p>
            <a:pPr algn="l">
              <a:lnSpc>
                <a:spcPts val="3071"/>
              </a:lnSpc>
            </a:pPr>
            <a:r>
              <a:rPr lang="en-US" sz="2559" spc="-102">
                <a:solidFill>
                  <a:srgbClr val="000000"/>
                </a:solidFill>
                <a:latin typeface="Open Sans Bold"/>
              </a:rPr>
              <a:t>Flask is one of Python frameworks that had already gained wide popularity among web developers working with this programming language.</a:t>
            </a:r>
          </a:p>
          <a:p>
            <a:pPr algn="l">
              <a:lnSpc>
                <a:spcPts val="3071"/>
              </a:lnSpc>
            </a:pPr>
            <a:r>
              <a:rPr lang="en-US" sz="2559" spc="-102">
                <a:solidFill>
                  <a:srgbClr val="000000"/>
                </a:solidFill>
                <a:ea typeface="Open Sans Bold"/>
              </a:rPr>
              <a:t>﻿</a:t>
            </a:r>
          </a:p>
          <a:p>
            <a:pPr algn="l">
              <a:lnSpc>
                <a:spcPts val="3071"/>
              </a:lnSpc>
            </a:pPr>
          </a:p>
          <a:p>
            <a:pPr algn="l">
              <a:lnSpc>
                <a:spcPts val="3071"/>
              </a:lnSpc>
            </a:pPr>
            <a:r>
              <a:rPr lang="en-US" sz="2559" spc="-102">
                <a:solidFill>
                  <a:srgbClr val="000000"/>
                </a:solidFill>
                <a:latin typeface="Open Sans Bold"/>
              </a:rPr>
              <a:t>The primary advantages of choosing Flask are built-in fast debugger, secure cookies and unit testing support, Unicode basis, and more.</a:t>
            </a:r>
          </a:p>
          <a:p>
            <a:pPr algn="l">
              <a:lnSpc>
                <a:spcPts val="3071"/>
              </a:lnSpc>
            </a:pPr>
          </a:p>
        </p:txBody>
      </p:sp>
      <p:sp>
        <p:nvSpPr>
          <p:cNvPr name="Freeform 3" id="3"/>
          <p:cNvSpPr/>
          <p:nvPr/>
        </p:nvSpPr>
        <p:spPr>
          <a:xfrm flipH="false" flipV="false" rot="0">
            <a:off x="5875311" y="0"/>
            <a:ext cx="6952271" cy="7317798"/>
          </a:xfrm>
          <a:custGeom>
            <a:avLst/>
            <a:gdLst/>
            <a:ahLst/>
            <a:cxnLst/>
            <a:rect r="r" b="b" t="t" l="l"/>
            <a:pathLst>
              <a:path h="7317798" w="6952271">
                <a:moveTo>
                  <a:pt x="0" y="0"/>
                </a:moveTo>
                <a:lnTo>
                  <a:pt x="6952271" y="0"/>
                </a:lnTo>
                <a:lnTo>
                  <a:pt x="6952271" y="7317798"/>
                </a:lnTo>
                <a:lnTo>
                  <a:pt x="0" y="7317798"/>
                </a:lnTo>
                <a:lnTo>
                  <a:pt x="0" y="0"/>
                </a:lnTo>
                <a:close/>
              </a:path>
            </a:pathLst>
          </a:custGeom>
          <a:blipFill>
            <a:blip r:embed="rId2"/>
            <a:stretch>
              <a:fillRect l="0" t="0" r="-40343"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3345" y="463267"/>
            <a:ext cx="5961803" cy="5916358"/>
          </a:xfrm>
          <a:prstGeom prst="rect">
            <a:avLst/>
          </a:prstGeom>
        </p:spPr>
        <p:txBody>
          <a:bodyPr anchor="t" rtlCol="false" tIns="0" lIns="0" bIns="0" rIns="0">
            <a:spAutoFit/>
          </a:bodyPr>
          <a:lstStyle/>
          <a:p>
            <a:pPr algn="l">
              <a:lnSpc>
                <a:spcPts val="3071"/>
              </a:lnSpc>
            </a:pPr>
            <a:r>
              <a:rPr lang="en-US" sz="2559" spc="-102">
                <a:solidFill>
                  <a:srgbClr val="000000"/>
                </a:solidFill>
                <a:latin typeface="Open Sans Bold"/>
              </a:rPr>
              <a:t>Disadvantages of Flask</a:t>
            </a:r>
          </a:p>
          <a:p>
            <a:pPr algn="l">
              <a:lnSpc>
                <a:spcPts val="3071"/>
              </a:lnSpc>
            </a:pPr>
            <a:r>
              <a:rPr lang="en-US" sz="2559" spc="-102">
                <a:solidFill>
                  <a:srgbClr val="000000"/>
                </a:solidFill>
                <a:ea typeface="Open Sans Bold"/>
              </a:rPr>
              <a:t>﻿</a:t>
            </a:r>
          </a:p>
          <a:p>
            <a:pPr algn="l">
              <a:lnSpc>
                <a:spcPts val="3071"/>
              </a:lnSpc>
            </a:pPr>
          </a:p>
          <a:p>
            <a:pPr algn="l">
              <a:lnSpc>
                <a:spcPts val="3071"/>
              </a:lnSpc>
            </a:pPr>
            <a:r>
              <a:rPr lang="en-US" sz="2559" spc="-102">
                <a:solidFill>
                  <a:srgbClr val="000000"/>
                </a:solidFill>
                <a:latin typeface="Open Sans Bold"/>
              </a:rPr>
              <a:t>Cons of Flask</a:t>
            </a:r>
          </a:p>
          <a:p>
            <a:pPr algn="l" marL="329455" indent="-164727" lvl="1">
              <a:lnSpc>
                <a:spcPts val="3071"/>
              </a:lnSpc>
              <a:buFont typeface="Arial"/>
              <a:buChar char="•"/>
            </a:pPr>
            <a:r>
              <a:rPr lang="en-US" sz="2559" spc="-102">
                <a:solidFill>
                  <a:srgbClr val="000000"/>
                </a:solidFill>
                <a:latin typeface="Open Sans Bold"/>
              </a:rPr>
              <a:t>Not suitable for big applications and projects.</a:t>
            </a:r>
          </a:p>
          <a:p>
            <a:pPr algn="l" marL="329455" indent="-164727" lvl="1">
              <a:lnSpc>
                <a:spcPts val="3071"/>
              </a:lnSpc>
              <a:buFont typeface="Arial"/>
              <a:buChar char="•"/>
            </a:pPr>
            <a:r>
              <a:rPr lang="en-US" sz="2559" spc="-102">
                <a:solidFill>
                  <a:srgbClr val="000000"/>
                </a:solidFill>
                <a:latin typeface="Open Sans Bold"/>
              </a:rPr>
              <a:t>It does not offer an in-built admin site for maintaining records for insertion, deletion, and modification.</a:t>
            </a:r>
          </a:p>
          <a:p>
            <a:pPr algn="l" marL="329455" indent="-164727" lvl="1">
              <a:lnSpc>
                <a:spcPts val="3071"/>
              </a:lnSpc>
              <a:buFont typeface="Arial"/>
              <a:buChar char="•"/>
            </a:pPr>
            <a:r>
              <a:rPr lang="en-US" sz="2559" spc="-102">
                <a:solidFill>
                  <a:srgbClr val="000000"/>
                </a:solidFill>
                <a:latin typeface="Open Sans Bold"/>
              </a:rPr>
              <a:t>Lack of Database and ORM.</a:t>
            </a:r>
          </a:p>
          <a:p>
            <a:pPr algn="l" marL="329455" indent="-164727" lvl="1">
              <a:lnSpc>
                <a:spcPts val="3071"/>
              </a:lnSpc>
              <a:buFont typeface="Arial"/>
              <a:buChar char="•"/>
            </a:pPr>
            <a:r>
              <a:rPr lang="en-US" sz="2559" spc="-102">
                <a:solidFill>
                  <a:srgbClr val="000000"/>
                </a:solidFill>
                <a:latin typeface="Open Sans Bold"/>
              </a:rPr>
              <a:t>Complex maintenance for large applications.</a:t>
            </a:r>
          </a:p>
          <a:p>
            <a:pPr algn="l" marL="329455" indent="-164727" lvl="1">
              <a:lnSpc>
                <a:spcPts val="3071"/>
              </a:lnSpc>
              <a:buFont typeface="Arial"/>
              <a:buChar char="•"/>
            </a:pPr>
            <a:r>
              <a:rPr lang="en-US" sz="2559" spc="-102">
                <a:solidFill>
                  <a:srgbClr val="000000"/>
                </a:solidFill>
                <a:latin typeface="Open Sans Bold"/>
              </a:rPr>
              <a:t>Libraries must be manually installed.</a:t>
            </a:r>
          </a:p>
          <a:p>
            <a:pPr algn="l" marL="329455" indent="-164727" lvl="1">
              <a:lnSpc>
                <a:spcPts val="3071"/>
              </a:lnSpc>
              <a:buFont typeface="Arial"/>
              <a:buChar char="•"/>
            </a:pPr>
            <a:r>
              <a:rPr lang="en-US" sz="2559" spc="-102">
                <a:solidFill>
                  <a:srgbClr val="000000"/>
                </a:solidFill>
                <a:latin typeface="Open Sans Bold"/>
              </a:rPr>
              <a:t>Limited community support and compare to Django.</a:t>
            </a:r>
          </a:p>
        </p:txBody>
      </p:sp>
      <p:sp>
        <p:nvSpPr>
          <p:cNvPr name="Freeform 3" id="3"/>
          <p:cNvSpPr/>
          <p:nvPr/>
        </p:nvSpPr>
        <p:spPr>
          <a:xfrm flipH="false" flipV="false" rot="0">
            <a:off x="4310327" y="1673925"/>
            <a:ext cx="5453406" cy="3495040"/>
          </a:xfrm>
          <a:custGeom>
            <a:avLst/>
            <a:gdLst/>
            <a:ahLst/>
            <a:cxnLst/>
            <a:rect r="r" b="b" t="t" l="l"/>
            <a:pathLst>
              <a:path h="3495040" w="5453406">
                <a:moveTo>
                  <a:pt x="0" y="0"/>
                </a:moveTo>
                <a:lnTo>
                  <a:pt x="5453406" y="0"/>
                </a:lnTo>
                <a:lnTo>
                  <a:pt x="5453406" y="3495040"/>
                </a:lnTo>
                <a:lnTo>
                  <a:pt x="0" y="3495040"/>
                </a:lnTo>
                <a:lnTo>
                  <a:pt x="0" y="0"/>
                </a:lnTo>
                <a:close/>
              </a:path>
            </a:pathLst>
          </a:custGeom>
          <a:blipFill>
            <a:blip r:embed="rId2"/>
            <a:stretch>
              <a:fillRect l="0" t="0" r="-26687"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DAFw9Wk8gT0</dc:identifier>
  <dcterms:modified xsi:type="dcterms:W3CDTF">2011-08-01T06:04:30Z</dcterms:modified>
  <cp:revision>1</cp:revision>
  <dc:title>phase 2 ppt 2.pptx</dc:title>
</cp:coreProperties>
</file>