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63A7-5524-93A6-82C3-FF48E3B4921C}"/>
              </a:ext>
            </a:extLst>
          </p:cNvPr>
          <p:cNvSpPr>
            <a:spLocks noGrp="1"/>
          </p:cNvSpPr>
          <p:nvPr>
            <p:ph type="title"/>
          </p:nvPr>
        </p:nvSpPr>
        <p:spPr>
          <a:xfrm>
            <a:off x="2483375" y="242095"/>
            <a:ext cx="7225250" cy="3186905"/>
          </a:xfrm>
        </p:spPr>
        <p:txBody>
          <a:bodyPr>
            <a:normAutofit/>
          </a:bodyPr>
          <a:lstStyle/>
          <a:p>
            <a:r>
              <a:rPr lang="en-IN" sz="4000" b="1" i="0" dirty="0">
                <a:solidFill>
                  <a:srgbClr val="000000"/>
                </a:solidFill>
                <a:effectLst/>
                <a:latin typeface="ProximaNova"/>
              </a:rPr>
              <a:t>CHAT BOT DEPLOYMENT WITH IBM CLOUD WATSON ASSISTENT </a:t>
            </a:r>
            <a:endParaRPr lang="en-US" sz="4000" b="1" dirty="0"/>
          </a:p>
        </p:txBody>
      </p:sp>
      <p:sp>
        <p:nvSpPr>
          <p:cNvPr id="7" name="Subtitle 2">
            <a:extLst>
              <a:ext uri="{FF2B5EF4-FFF2-40B4-BE49-F238E27FC236}">
                <a16:creationId xmlns:a16="http://schemas.microsoft.com/office/drawing/2014/main" id="{BE4A0A03-8D3C-8550-C0CF-D3E0A984C61D}"/>
              </a:ext>
            </a:extLst>
          </p:cNvPr>
          <p:cNvSpPr txBox="1">
            <a:spLocks noGrp="1"/>
          </p:cNvSpPr>
          <p:nvPr>
            <p:ph type="body" sz="half" idx="2"/>
          </p:nvPr>
        </p:nvSpPr>
        <p:spPr>
          <a:xfrm rot="10800000" flipV="1">
            <a:off x="5307105" y="3980329"/>
            <a:ext cx="5738761" cy="1135530"/>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r>
              <a:rPr lang="en-IN" sz="2800" b="1" dirty="0">
                <a:solidFill>
                  <a:schemeClr val="bg1"/>
                </a:solidFill>
              </a:rPr>
              <a:t>PRESENTED By</a:t>
            </a:r>
          </a:p>
          <a:p>
            <a:r>
              <a:rPr lang="en-IN" sz="2800" b="1" dirty="0">
                <a:solidFill>
                  <a:schemeClr val="bg1"/>
                </a:solidFill>
              </a:rPr>
              <a:t>           </a:t>
            </a:r>
            <a:r>
              <a:rPr lang="en-GB" sz="2800" b="1" dirty="0">
                <a:solidFill>
                  <a:schemeClr val="bg1"/>
                </a:solidFill>
              </a:rPr>
              <a:t>MAKATHI R </a:t>
            </a:r>
            <a:endParaRPr lang="en-IN" sz="2800" b="1" dirty="0">
              <a:solidFill>
                <a:schemeClr val="bg1"/>
              </a:solidFill>
            </a:endParaRPr>
          </a:p>
          <a:p>
            <a:endParaRPr lang="en-IN" sz="2800" b="1" dirty="0">
              <a:solidFill>
                <a:schemeClr val="bg1"/>
              </a:solidFill>
            </a:endParaRPr>
          </a:p>
          <a:p>
            <a:r>
              <a:rPr lang="en-IN" sz="2800" b="1" dirty="0">
                <a:solidFill>
                  <a:schemeClr val="bg1"/>
                </a:solidFill>
              </a:rPr>
              <a:t>        </a:t>
            </a:r>
            <a:endParaRPr lang="en-US" sz="2800" b="1" dirty="0">
              <a:solidFill>
                <a:schemeClr val="bg1"/>
              </a:solidFill>
            </a:endParaRPr>
          </a:p>
        </p:txBody>
      </p:sp>
    </p:spTree>
    <p:extLst>
      <p:ext uri="{BB962C8B-B14F-4D97-AF65-F5344CB8AC3E}">
        <p14:creationId xmlns:p14="http://schemas.microsoft.com/office/powerpoint/2010/main" val="2186052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83C69-A64B-FF5C-697F-69F6848ACD19}"/>
              </a:ext>
            </a:extLst>
          </p:cNvPr>
          <p:cNvSpPr>
            <a:spLocks noGrp="1"/>
          </p:cNvSpPr>
          <p:nvPr>
            <p:ph type="title"/>
          </p:nvPr>
        </p:nvSpPr>
        <p:spPr>
          <a:xfrm>
            <a:off x="1537259" y="85643"/>
            <a:ext cx="9905998" cy="1478570"/>
          </a:xfrm>
        </p:spPr>
        <p:txBody>
          <a:bodyPr/>
          <a:lstStyle/>
          <a:p>
            <a:r>
              <a:rPr lang="en-IN" b="1" dirty="0">
                <a:solidFill>
                  <a:schemeClr val="bg1"/>
                </a:solidFill>
              </a:rPr>
              <a:t>Coding</a:t>
            </a:r>
            <a:endParaRPr lang="en-US" b="1" dirty="0">
              <a:solidFill>
                <a:schemeClr val="bg1"/>
              </a:solidFill>
            </a:endParaRPr>
          </a:p>
        </p:txBody>
      </p:sp>
      <p:sp>
        <p:nvSpPr>
          <p:cNvPr id="3" name="Content Placeholder 2">
            <a:extLst>
              <a:ext uri="{FF2B5EF4-FFF2-40B4-BE49-F238E27FC236}">
                <a16:creationId xmlns:a16="http://schemas.microsoft.com/office/drawing/2014/main" id="{0CA343AD-00E6-5D40-9707-408C2B6F5181}"/>
              </a:ext>
            </a:extLst>
          </p:cNvPr>
          <p:cNvSpPr>
            <a:spLocks noGrp="1"/>
          </p:cNvSpPr>
          <p:nvPr>
            <p:ph idx="1"/>
          </p:nvPr>
        </p:nvSpPr>
        <p:spPr>
          <a:xfrm>
            <a:off x="1537259" y="1845188"/>
            <a:ext cx="5839838" cy="3541714"/>
          </a:xfrm>
        </p:spPr>
        <p:txBody>
          <a:bodyPr>
            <a:normAutofit fontScale="70000" lnSpcReduction="20000"/>
          </a:bodyPr>
          <a:lstStyle/>
          <a:p>
            <a:pPr marL="0" indent="0">
              <a:buNone/>
            </a:pPr>
            <a:r>
              <a:rPr lang="en-IN" b="1" i="0" dirty="0">
                <a:solidFill>
                  <a:schemeClr val="bg1"/>
                </a:solidFill>
                <a:effectLst/>
                <a:latin typeface="Söhne Mono"/>
              </a:rPr>
              <a:t>from </a:t>
            </a:r>
            <a:r>
              <a:rPr lang="en-IN" b="1" i="0" dirty="0" err="1">
                <a:solidFill>
                  <a:schemeClr val="bg1"/>
                </a:solidFill>
                <a:effectLst/>
                <a:latin typeface="Söhne Mono"/>
              </a:rPr>
              <a:t>ibm_watson</a:t>
            </a:r>
            <a:r>
              <a:rPr lang="en-IN" b="1" i="0" dirty="0">
                <a:solidFill>
                  <a:schemeClr val="bg1"/>
                </a:solidFill>
                <a:effectLst/>
                <a:latin typeface="Söhne Mono"/>
              </a:rPr>
              <a:t> import AssistantV2 from </a:t>
            </a:r>
            <a:r>
              <a:rPr lang="en-IN" b="1" i="0" dirty="0" err="1">
                <a:solidFill>
                  <a:schemeClr val="bg1"/>
                </a:solidFill>
                <a:effectLst/>
                <a:latin typeface="Söhne Mono"/>
              </a:rPr>
              <a:t>ibm_cloud_sdk_core.authenticators</a:t>
            </a:r>
            <a:r>
              <a:rPr lang="en-IN" b="1" i="0" dirty="0">
                <a:solidFill>
                  <a:schemeClr val="bg1"/>
                </a:solidFill>
                <a:effectLst/>
                <a:latin typeface="Söhne Mono"/>
              </a:rPr>
              <a:t> import </a:t>
            </a:r>
            <a:r>
              <a:rPr lang="en-IN" b="1" i="0" dirty="0" err="1">
                <a:solidFill>
                  <a:schemeClr val="bg1"/>
                </a:solidFill>
                <a:effectLst/>
                <a:latin typeface="Söhne Mono"/>
              </a:rPr>
              <a:t>IAMAuthenticator</a:t>
            </a:r>
            <a:r>
              <a:rPr lang="en-IN" b="1" i="0" dirty="0">
                <a:solidFill>
                  <a:schemeClr val="bg1"/>
                </a:solidFill>
                <a:effectLst/>
                <a:latin typeface="Söhne Mono"/>
              </a:rPr>
              <a:t> </a:t>
            </a:r>
          </a:p>
          <a:p>
            <a:pPr marL="0" indent="0">
              <a:buNone/>
            </a:pPr>
            <a:r>
              <a:rPr lang="en-IN" b="1" i="0" dirty="0">
                <a:solidFill>
                  <a:schemeClr val="bg1"/>
                </a:solidFill>
                <a:effectLst/>
                <a:latin typeface="Söhne Mono"/>
              </a:rPr>
              <a:t># Create an IAM Authenticator </a:t>
            </a:r>
            <a:r>
              <a:rPr lang="en-IN" b="1" i="0" dirty="0" err="1">
                <a:solidFill>
                  <a:schemeClr val="bg1"/>
                </a:solidFill>
                <a:effectLst/>
                <a:latin typeface="Söhne Mono"/>
              </a:rPr>
              <a:t>authenticator</a:t>
            </a:r>
            <a:r>
              <a:rPr lang="en-IN" b="1" i="0" dirty="0">
                <a:solidFill>
                  <a:schemeClr val="bg1"/>
                </a:solidFill>
                <a:effectLst/>
                <a:latin typeface="Söhne Mono"/>
              </a:rPr>
              <a:t> = </a:t>
            </a:r>
            <a:r>
              <a:rPr lang="en-IN" b="1" i="0" dirty="0" err="1">
                <a:solidFill>
                  <a:schemeClr val="bg1"/>
                </a:solidFill>
                <a:effectLst/>
                <a:latin typeface="Söhne Mono"/>
              </a:rPr>
              <a:t>IAMAuthenticator</a:t>
            </a:r>
            <a:r>
              <a:rPr lang="en-IN" b="1" i="0" dirty="0">
                <a:solidFill>
                  <a:schemeClr val="bg1"/>
                </a:solidFill>
                <a:effectLst/>
                <a:latin typeface="Söhne Mono"/>
              </a:rPr>
              <a:t>('</a:t>
            </a:r>
            <a:r>
              <a:rPr lang="en-IN" b="1" i="0" dirty="0" err="1">
                <a:solidFill>
                  <a:schemeClr val="bg1"/>
                </a:solidFill>
                <a:effectLst/>
                <a:latin typeface="Söhne Mono"/>
              </a:rPr>
              <a:t>your_api_key</a:t>
            </a:r>
            <a:r>
              <a:rPr lang="en-IN" b="1" i="0" dirty="0">
                <a:solidFill>
                  <a:schemeClr val="bg1"/>
                </a:solidFill>
                <a:effectLst/>
                <a:latin typeface="Söhne Mono"/>
              </a:rPr>
              <a:t>’) </a:t>
            </a:r>
          </a:p>
          <a:p>
            <a:pPr marL="0" indent="0">
              <a:buNone/>
            </a:pPr>
            <a:r>
              <a:rPr lang="en-IN" b="1" i="0" dirty="0">
                <a:solidFill>
                  <a:schemeClr val="bg1"/>
                </a:solidFill>
                <a:effectLst/>
                <a:latin typeface="Söhne Mono"/>
              </a:rPr>
              <a:t># Create an Assistant instance assistant = AssistantV2( version='2021-09-16', authenticator=authenticator )</a:t>
            </a:r>
          </a:p>
          <a:p>
            <a:pPr marL="0" indent="0">
              <a:buNone/>
            </a:pPr>
            <a:r>
              <a:rPr lang="en-IN" b="1" i="0" dirty="0">
                <a:solidFill>
                  <a:schemeClr val="bg1"/>
                </a:solidFill>
                <a:effectLst/>
                <a:latin typeface="Söhne Mono"/>
              </a:rPr>
              <a:t> # Set the service URL </a:t>
            </a:r>
            <a:r>
              <a:rPr lang="en-IN" b="1" i="0" dirty="0" err="1">
                <a:solidFill>
                  <a:schemeClr val="bg1"/>
                </a:solidFill>
                <a:effectLst/>
                <a:latin typeface="Söhne Mono"/>
              </a:rPr>
              <a:t>assistant.set_service_url</a:t>
            </a:r>
            <a:r>
              <a:rPr lang="en-IN" b="1" i="0" dirty="0">
                <a:solidFill>
                  <a:schemeClr val="bg1"/>
                </a:solidFill>
                <a:effectLst/>
                <a:latin typeface="Söhne Mono"/>
              </a:rPr>
              <a:t>('</a:t>
            </a:r>
            <a:r>
              <a:rPr lang="en-IN" b="1" i="0" dirty="0" err="1">
                <a:solidFill>
                  <a:schemeClr val="bg1"/>
                </a:solidFill>
                <a:effectLst/>
                <a:latin typeface="Söhne Mono"/>
              </a:rPr>
              <a:t>your_service_url</a:t>
            </a:r>
            <a:r>
              <a:rPr lang="en-IN" b="1" i="0" dirty="0">
                <a:solidFill>
                  <a:schemeClr val="bg1"/>
                </a:solidFill>
                <a:effectLst/>
                <a:latin typeface="Söhne Mono"/>
              </a:rPr>
              <a:t>’)</a:t>
            </a:r>
          </a:p>
          <a:p>
            <a:pPr marL="0" indent="0">
              <a:buNone/>
            </a:pPr>
            <a:r>
              <a:rPr lang="en-IN" b="1" i="0" dirty="0">
                <a:solidFill>
                  <a:schemeClr val="bg1"/>
                </a:solidFill>
                <a:effectLst/>
                <a:latin typeface="Söhne Mono"/>
              </a:rPr>
              <a:t> # Interact with the assistant response = </a:t>
            </a:r>
            <a:r>
              <a:rPr lang="en-IN" b="1" i="0" dirty="0" err="1">
                <a:solidFill>
                  <a:schemeClr val="bg1"/>
                </a:solidFill>
                <a:effectLst/>
                <a:latin typeface="Söhne Mono"/>
              </a:rPr>
              <a:t>assistant.message</a:t>
            </a:r>
            <a:r>
              <a:rPr lang="en-IN" b="1" i="0" dirty="0">
                <a:solidFill>
                  <a:schemeClr val="bg1"/>
                </a:solidFill>
                <a:effectLst/>
                <a:latin typeface="Söhne Mono"/>
              </a:rPr>
              <a:t>( </a:t>
            </a:r>
            <a:r>
              <a:rPr lang="en-IN" b="1" i="0" dirty="0" err="1">
                <a:solidFill>
                  <a:schemeClr val="bg1"/>
                </a:solidFill>
                <a:effectLst/>
                <a:latin typeface="Söhne Mono"/>
              </a:rPr>
              <a:t>assistant_id</a:t>
            </a:r>
            <a:r>
              <a:rPr lang="en-IN" b="1" i="0" dirty="0">
                <a:solidFill>
                  <a:schemeClr val="bg1"/>
                </a:solidFill>
                <a:effectLst/>
                <a:latin typeface="Söhne Mono"/>
              </a:rPr>
              <a:t>='</a:t>
            </a:r>
            <a:r>
              <a:rPr lang="en-IN" b="1" i="0" dirty="0" err="1">
                <a:solidFill>
                  <a:schemeClr val="bg1"/>
                </a:solidFill>
                <a:effectLst/>
                <a:latin typeface="Söhne Mono"/>
              </a:rPr>
              <a:t>your_assistant_id</a:t>
            </a:r>
            <a:r>
              <a:rPr lang="en-IN" b="1" i="0" dirty="0">
                <a:solidFill>
                  <a:schemeClr val="bg1"/>
                </a:solidFill>
                <a:effectLst/>
                <a:latin typeface="Söhne Mono"/>
              </a:rPr>
              <a:t>', input={ '</a:t>
            </a:r>
            <a:r>
              <a:rPr lang="en-IN" b="1" i="0" dirty="0" err="1">
                <a:solidFill>
                  <a:schemeClr val="bg1"/>
                </a:solidFill>
                <a:effectLst/>
                <a:latin typeface="Söhne Mono"/>
              </a:rPr>
              <a:t>message_type</a:t>
            </a:r>
            <a:r>
              <a:rPr lang="en-IN" b="1" i="0" dirty="0">
                <a:solidFill>
                  <a:schemeClr val="bg1"/>
                </a:solidFill>
                <a:effectLst/>
                <a:latin typeface="Söhne Mono"/>
              </a:rPr>
              <a:t>': 'text', 'text': 'Hello, </a:t>
            </a:r>
            <a:r>
              <a:rPr lang="en-IN" b="1" i="0" dirty="0" err="1">
                <a:solidFill>
                  <a:schemeClr val="bg1"/>
                </a:solidFill>
                <a:effectLst/>
                <a:latin typeface="Söhne Mono"/>
              </a:rPr>
              <a:t>chatbot</a:t>
            </a:r>
            <a:r>
              <a:rPr lang="en-IN" b="1" i="0" dirty="0">
                <a:solidFill>
                  <a:schemeClr val="bg1"/>
                </a:solidFill>
                <a:effectLst/>
                <a:latin typeface="Söhne Mono"/>
              </a:rPr>
              <a:t>!' } )</a:t>
            </a:r>
            <a:endParaRPr lang="en-US" b="1" dirty="0">
              <a:solidFill>
                <a:schemeClr val="bg1"/>
              </a:solidFill>
            </a:endParaRPr>
          </a:p>
        </p:txBody>
      </p:sp>
    </p:spTree>
    <p:extLst>
      <p:ext uri="{BB962C8B-B14F-4D97-AF65-F5344CB8AC3E}">
        <p14:creationId xmlns:p14="http://schemas.microsoft.com/office/powerpoint/2010/main" val="4106540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CB1BF-A071-6E06-A71C-A9F9D8FEE625}"/>
              </a:ext>
            </a:extLst>
          </p:cNvPr>
          <p:cNvSpPr>
            <a:spLocks noGrp="1"/>
          </p:cNvSpPr>
          <p:nvPr>
            <p:ph type="title"/>
          </p:nvPr>
        </p:nvSpPr>
        <p:spPr>
          <a:xfrm>
            <a:off x="871520" y="1059176"/>
            <a:ext cx="6991385" cy="1190311"/>
          </a:xfrm>
        </p:spPr>
        <p:txBody>
          <a:bodyPr/>
          <a:lstStyle/>
          <a:p>
            <a:r>
              <a:rPr lang="en-IN" b="1" dirty="0">
                <a:solidFill>
                  <a:schemeClr val="bg1"/>
                </a:solidFill>
              </a:rPr>
              <a:t>Future Trends in Object Storage and Chat Bots</a:t>
            </a:r>
            <a:endParaRPr lang="en-US" b="1" dirty="0">
              <a:solidFill>
                <a:schemeClr val="bg1"/>
              </a:solidFill>
            </a:endParaRPr>
          </a:p>
        </p:txBody>
      </p:sp>
      <p:sp>
        <p:nvSpPr>
          <p:cNvPr id="3" name="Content Placeholder 2">
            <a:extLst>
              <a:ext uri="{FF2B5EF4-FFF2-40B4-BE49-F238E27FC236}">
                <a16:creationId xmlns:a16="http://schemas.microsoft.com/office/drawing/2014/main" id="{4E090C1A-DE20-1E13-09B7-6E8BC30077EB}"/>
              </a:ext>
            </a:extLst>
          </p:cNvPr>
          <p:cNvSpPr>
            <a:spLocks noGrp="1"/>
          </p:cNvSpPr>
          <p:nvPr>
            <p:ph idx="1"/>
          </p:nvPr>
        </p:nvSpPr>
        <p:spPr>
          <a:xfrm>
            <a:off x="1141413" y="2249487"/>
            <a:ext cx="4954588" cy="3541714"/>
          </a:xfrm>
        </p:spPr>
        <p:txBody>
          <a:bodyPr>
            <a:normAutofit lnSpcReduction="10000"/>
          </a:bodyPr>
          <a:lstStyle/>
          <a:p>
            <a:pPr marL="0" indent="0">
              <a:buNone/>
            </a:pPr>
            <a:r>
              <a:rPr lang="en-IN" b="1" dirty="0">
                <a:solidFill>
                  <a:schemeClr val="bg1"/>
                </a:solidFill>
              </a:rPr>
              <a:t>As technology continues to advance, we can expect object storage and chat bots to evolve further. Some future trends include enhanced natural language understanding, voice-enabled interactions, advanced analytics, and integration with lot devices.</a:t>
            </a:r>
            <a:endParaRPr lang="en-US" b="1" dirty="0">
              <a:solidFill>
                <a:schemeClr val="bg1"/>
              </a:solidFill>
            </a:endParaRPr>
          </a:p>
        </p:txBody>
      </p:sp>
      <p:pic>
        <p:nvPicPr>
          <p:cNvPr id="4" name="Picture 3">
            <a:extLst>
              <a:ext uri="{FF2B5EF4-FFF2-40B4-BE49-F238E27FC236}">
                <a16:creationId xmlns:a16="http://schemas.microsoft.com/office/drawing/2014/main" id="{6B766E55-D0CC-4EDF-30EB-F936AA8ADAF0}"/>
              </a:ext>
            </a:extLst>
          </p:cNvPr>
          <p:cNvPicPr>
            <a:picLocks noChangeAspect="1"/>
          </p:cNvPicPr>
          <p:nvPr/>
        </p:nvPicPr>
        <p:blipFill>
          <a:blip r:embed="rId2"/>
          <a:stretch>
            <a:fillRect/>
          </a:stretch>
        </p:blipFill>
        <p:spPr>
          <a:xfrm>
            <a:off x="6606441" y="863660"/>
            <a:ext cx="4714039" cy="4936544"/>
          </a:xfrm>
          <a:prstGeom prst="rect">
            <a:avLst/>
          </a:prstGeom>
        </p:spPr>
      </p:pic>
    </p:spTree>
    <p:extLst>
      <p:ext uri="{BB962C8B-B14F-4D97-AF65-F5344CB8AC3E}">
        <p14:creationId xmlns:p14="http://schemas.microsoft.com/office/powerpoint/2010/main" val="3456012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C558C-1437-7E14-AB12-8D8E343E2DAF}"/>
              </a:ext>
            </a:extLst>
          </p:cNvPr>
          <p:cNvSpPr>
            <a:spLocks noGrp="1"/>
          </p:cNvSpPr>
          <p:nvPr>
            <p:ph type="title"/>
          </p:nvPr>
        </p:nvSpPr>
        <p:spPr/>
        <p:txBody>
          <a:bodyPr/>
          <a:lstStyle/>
          <a:p>
            <a:r>
              <a:rPr lang="en-IN" b="1" dirty="0">
                <a:solidFill>
                  <a:schemeClr val="bg1"/>
                </a:solidFill>
              </a:rPr>
              <a:t>Conclusion</a:t>
            </a:r>
            <a:endParaRPr lang="en-US" b="1" dirty="0">
              <a:solidFill>
                <a:schemeClr val="bg1"/>
              </a:solidFill>
            </a:endParaRPr>
          </a:p>
        </p:txBody>
      </p:sp>
      <p:sp>
        <p:nvSpPr>
          <p:cNvPr id="3" name="Content Placeholder 2">
            <a:extLst>
              <a:ext uri="{FF2B5EF4-FFF2-40B4-BE49-F238E27FC236}">
                <a16:creationId xmlns:a16="http://schemas.microsoft.com/office/drawing/2014/main" id="{A0717CCF-5403-3153-4FE9-A38A9A50DE2A}"/>
              </a:ext>
            </a:extLst>
          </p:cNvPr>
          <p:cNvSpPr>
            <a:spLocks noGrp="1"/>
          </p:cNvSpPr>
          <p:nvPr>
            <p:ph idx="1"/>
          </p:nvPr>
        </p:nvSpPr>
        <p:spPr>
          <a:xfrm>
            <a:off x="1141414" y="2143420"/>
            <a:ext cx="5551952" cy="3541714"/>
          </a:xfrm>
        </p:spPr>
        <p:txBody>
          <a:bodyPr>
            <a:normAutofit lnSpcReduction="10000"/>
          </a:bodyPr>
          <a:lstStyle/>
          <a:p>
            <a:pPr marL="0" indent="0">
              <a:buNone/>
            </a:pPr>
            <a:r>
              <a:rPr lang="en-IN" b="1" dirty="0">
                <a:solidFill>
                  <a:schemeClr val="bg1"/>
                </a:solidFill>
              </a:rPr>
              <a:t>Streamlining object storage development and deploying chat bots with IBM Cloud Watson Assistant offer organizations a powerful combination for efficient data management, enhanced user experiences, and competitive advantage. Embrace these technologies to stay ahead in the digital era</a:t>
            </a:r>
            <a:endParaRPr lang="en-US" b="1" dirty="0">
              <a:solidFill>
                <a:schemeClr val="bg1"/>
              </a:solidFill>
            </a:endParaRPr>
          </a:p>
        </p:txBody>
      </p:sp>
      <p:pic>
        <p:nvPicPr>
          <p:cNvPr id="4" name="Picture 3">
            <a:extLst>
              <a:ext uri="{FF2B5EF4-FFF2-40B4-BE49-F238E27FC236}">
                <a16:creationId xmlns:a16="http://schemas.microsoft.com/office/drawing/2014/main" id="{C7EFD508-B876-E273-29D2-3FD7B3FA3B0B}"/>
              </a:ext>
            </a:extLst>
          </p:cNvPr>
          <p:cNvPicPr>
            <a:picLocks noChangeAspect="1"/>
          </p:cNvPicPr>
          <p:nvPr/>
        </p:nvPicPr>
        <p:blipFill>
          <a:blip r:embed="rId2"/>
          <a:stretch>
            <a:fillRect/>
          </a:stretch>
        </p:blipFill>
        <p:spPr>
          <a:xfrm>
            <a:off x="6934735" y="820815"/>
            <a:ext cx="4598724" cy="5418667"/>
          </a:xfrm>
          <a:prstGeom prst="rect">
            <a:avLst/>
          </a:prstGeom>
        </p:spPr>
      </p:pic>
    </p:spTree>
    <p:extLst>
      <p:ext uri="{BB962C8B-B14F-4D97-AF65-F5344CB8AC3E}">
        <p14:creationId xmlns:p14="http://schemas.microsoft.com/office/powerpoint/2010/main" val="1381734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2E07-C1FC-C379-9ABB-6280F643F9ED}"/>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CD879B54-052B-F7EB-2386-518C9773B8BC}"/>
              </a:ext>
            </a:extLst>
          </p:cNvPr>
          <p:cNvPicPr>
            <a:picLocks noGrp="1" noChangeAspect="1"/>
          </p:cNvPicPr>
          <p:nvPr>
            <p:ph idx="1"/>
          </p:nvPr>
        </p:nvPicPr>
        <p:blipFill>
          <a:blip r:embed="rId2"/>
          <a:stretch>
            <a:fillRect/>
          </a:stretch>
        </p:blipFill>
        <p:spPr>
          <a:xfrm>
            <a:off x="0" y="0"/>
            <a:ext cx="12325149" cy="6857999"/>
          </a:xfrm>
        </p:spPr>
      </p:pic>
    </p:spTree>
    <p:extLst>
      <p:ext uri="{BB962C8B-B14F-4D97-AF65-F5344CB8AC3E}">
        <p14:creationId xmlns:p14="http://schemas.microsoft.com/office/powerpoint/2010/main" val="976176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90B6-2797-FA5A-90A4-1626906673C8}"/>
              </a:ext>
            </a:extLst>
          </p:cNvPr>
          <p:cNvSpPr>
            <a:spLocks noGrp="1"/>
          </p:cNvSpPr>
          <p:nvPr>
            <p:ph type="title"/>
          </p:nvPr>
        </p:nvSpPr>
        <p:spPr>
          <a:xfrm>
            <a:off x="387819" y="1480355"/>
            <a:ext cx="7268885" cy="1232942"/>
          </a:xfrm>
        </p:spPr>
        <p:txBody>
          <a:bodyPr>
            <a:normAutofit/>
          </a:bodyPr>
          <a:lstStyle/>
          <a:p>
            <a:pPr algn="l"/>
            <a:r>
              <a:rPr lang="en-IN" b="1" dirty="0">
                <a:solidFill>
                  <a:schemeClr val="bg1"/>
                </a:solidFill>
                <a:effectLst/>
                <a:latin typeface="Montserrat" panose="02000000000000000000" pitchFamily="2" charset="0"/>
              </a:rPr>
              <a:t>Streamlining Object Storage Development</a:t>
            </a:r>
            <a:endParaRPr lang="en-US" dirty="0">
              <a:solidFill>
                <a:schemeClr val="bg1"/>
              </a:solidFill>
            </a:endParaRPr>
          </a:p>
        </p:txBody>
      </p:sp>
      <p:pic>
        <p:nvPicPr>
          <p:cNvPr id="4" name="Content Placeholder 3">
            <a:extLst>
              <a:ext uri="{FF2B5EF4-FFF2-40B4-BE49-F238E27FC236}">
                <a16:creationId xmlns:a16="http://schemas.microsoft.com/office/drawing/2014/main" id="{05623F9B-C9EB-FF5D-276E-A04B3EF83F6E}"/>
              </a:ext>
            </a:extLst>
          </p:cNvPr>
          <p:cNvPicPr>
            <a:picLocks noGrp="1" noChangeAspect="1"/>
          </p:cNvPicPr>
          <p:nvPr>
            <p:ph idx="1"/>
          </p:nvPr>
        </p:nvPicPr>
        <p:blipFill>
          <a:blip r:embed="rId2"/>
          <a:stretch>
            <a:fillRect/>
          </a:stretch>
        </p:blipFill>
        <p:spPr>
          <a:xfrm>
            <a:off x="6992046" y="1480355"/>
            <a:ext cx="4812135" cy="4185176"/>
          </a:xfrm>
        </p:spPr>
      </p:pic>
      <p:sp>
        <p:nvSpPr>
          <p:cNvPr id="6" name="TextBox 5">
            <a:extLst>
              <a:ext uri="{FF2B5EF4-FFF2-40B4-BE49-F238E27FC236}">
                <a16:creationId xmlns:a16="http://schemas.microsoft.com/office/drawing/2014/main" id="{1880AD28-2F0B-C906-B669-1BFEC598E800}"/>
              </a:ext>
            </a:extLst>
          </p:cNvPr>
          <p:cNvSpPr txBox="1"/>
          <p:nvPr/>
        </p:nvSpPr>
        <p:spPr>
          <a:xfrm>
            <a:off x="1015355" y="3403359"/>
            <a:ext cx="4580441" cy="646331"/>
          </a:xfrm>
          <a:prstGeom prst="rect">
            <a:avLst/>
          </a:prstGeom>
          <a:noFill/>
        </p:spPr>
        <p:txBody>
          <a:bodyPr wrap="square">
            <a:spAutoFit/>
          </a:bodyPr>
          <a:lstStyle/>
          <a:p>
            <a:r>
              <a:rPr lang="en-IN" b="1" i="0" dirty="0">
                <a:solidFill>
                  <a:srgbClr val="332C2C"/>
                </a:solidFill>
                <a:effectLst/>
                <a:latin typeface="Montserrat" pitchFamily="2" charset="0"/>
              </a:rPr>
              <a:t>Deploying Chat Bots with IBM Cloud Watson Assistant</a:t>
            </a:r>
            <a:endParaRPr lang="en-US" b="1" dirty="0"/>
          </a:p>
        </p:txBody>
      </p:sp>
    </p:spTree>
    <p:extLst>
      <p:ext uri="{BB962C8B-B14F-4D97-AF65-F5344CB8AC3E}">
        <p14:creationId xmlns:p14="http://schemas.microsoft.com/office/powerpoint/2010/main" val="2459014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6DA14-2A12-BA5C-4D7C-C192ACA87A4B}"/>
              </a:ext>
            </a:extLst>
          </p:cNvPr>
          <p:cNvSpPr>
            <a:spLocks noGrp="1"/>
          </p:cNvSpPr>
          <p:nvPr>
            <p:ph type="title"/>
          </p:nvPr>
        </p:nvSpPr>
        <p:spPr>
          <a:xfrm>
            <a:off x="439689" y="636511"/>
            <a:ext cx="9905998" cy="1478570"/>
          </a:xfrm>
        </p:spPr>
        <p:txBody>
          <a:bodyPr/>
          <a:lstStyle/>
          <a:p>
            <a:r>
              <a:rPr lang="en-IN" b="1" dirty="0">
                <a:solidFill>
                  <a:schemeClr val="bg1"/>
                </a:solidFill>
              </a:rPr>
              <a:t>Object storage development </a:t>
            </a:r>
            <a:endParaRPr lang="en-US" b="1" dirty="0">
              <a:solidFill>
                <a:schemeClr val="bg1"/>
              </a:solidFill>
            </a:endParaRPr>
          </a:p>
        </p:txBody>
      </p:sp>
      <p:sp>
        <p:nvSpPr>
          <p:cNvPr id="5" name="Content Placeholder 4">
            <a:extLst>
              <a:ext uri="{FF2B5EF4-FFF2-40B4-BE49-F238E27FC236}">
                <a16:creationId xmlns:a16="http://schemas.microsoft.com/office/drawing/2014/main" id="{31E97C7B-D156-0B1A-DCEC-2D6C5E7DF878}"/>
              </a:ext>
            </a:extLst>
          </p:cNvPr>
          <p:cNvSpPr>
            <a:spLocks noGrp="1"/>
          </p:cNvSpPr>
          <p:nvPr>
            <p:ph idx="1"/>
          </p:nvPr>
        </p:nvSpPr>
        <p:spPr>
          <a:xfrm>
            <a:off x="1141412" y="2249487"/>
            <a:ext cx="5587939" cy="3541714"/>
          </a:xfrm>
        </p:spPr>
        <p:txBody>
          <a:bodyPr/>
          <a:lstStyle/>
          <a:p>
            <a:pPr marL="0" indent="0">
              <a:buNone/>
            </a:pPr>
            <a:r>
              <a:rPr lang="en-IN" b="1" i="0" dirty="0">
                <a:solidFill>
                  <a:schemeClr val="bg1"/>
                </a:solidFill>
                <a:effectLst/>
                <a:latin typeface="Montserrat" pitchFamily="2" charset="0"/>
              </a:rPr>
              <a:t>Object storage is a modern approach to storing and managing large amounts of unstructured data. It provides scalability, durability, and flexibility for various applications and workloads.</a:t>
            </a:r>
            <a:endParaRPr lang="en-US" b="1" dirty="0">
              <a:solidFill>
                <a:schemeClr val="bg1"/>
              </a:solidFill>
            </a:endParaRPr>
          </a:p>
        </p:txBody>
      </p:sp>
      <p:pic>
        <p:nvPicPr>
          <p:cNvPr id="8" name="Picture 7">
            <a:extLst>
              <a:ext uri="{FF2B5EF4-FFF2-40B4-BE49-F238E27FC236}">
                <a16:creationId xmlns:a16="http://schemas.microsoft.com/office/drawing/2014/main" id="{9FED4E42-1A6B-7B31-1916-AE9D205C1CF9}"/>
              </a:ext>
            </a:extLst>
          </p:cNvPr>
          <p:cNvPicPr>
            <a:picLocks noChangeAspect="1"/>
          </p:cNvPicPr>
          <p:nvPr/>
        </p:nvPicPr>
        <p:blipFill>
          <a:blip r:embed="rId2"/>
          <a:stretch>
            <a:fillRect/>
          </a:stretch>
        </p:blipFill>
        <p:spPr>
          <a:xfrm>
            <a:off x="7327115" y="1583377"/>
            <a:ext cx="3993367" cy="4027895"/>
          </a:xfrm>
          <a:prstGeom prst="rect">
            <a:avLst/>
          </a:prstGeom>
        </p:spPr>
      </p:pic>
    </p:spTree>
    <p:extLst>
      <p:ext uri="{BB962C8B-B14F-4D97-AF65-F5344CB8AC3E}">
        <p14:creationId xmlns:p14="http://schemas.microsoft.com/office/powerpoint/2010/main" val="3671485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46665-EA06-272A-0912-696204504129}"/>
              </a:ext>
            </a:extLst>
          </p:cNvPr>
          <p:cNvSpPr>
            <a:spLocks noGrp="1"/>
          </p:cNvSpPr>
          <p:nvPr>
            <p:ph type="title"/>
          </p:nvPr>
        </p:nvSpPr>
        <p:spPr/>
        <p:txBody>
          <a:bodyPr/>
          <a:lstStyle/>
          <a:p>
            <a:r>
              <a:rPr lang="en-IN" b="1" dirty="0">
                <a:solidFill>
                  <a:schemeClr val="bg1"/>
                </a:solidFill>
              </a:rPr>
              <a:t>CHATBOTs</a:t>
            </a:r>
            <a:endParaRPr lang="en-US" b="1" dirty="0">
              <a:solidFill>
                <a:schemeClr val="bg1"/>
              </a:solidFill>
            </a:endParaRPr>
          </a:p>
        </p:txBody>
      </p:sp>
      <p:sp>
        <p:nvSpPr>
          <p:cNvPr id="3" name="Content Placeholder 2">
            <a:extLst>
              <a:ext uri="{FF2B5EF4-FFF2-40B4-BE49-F238E27FC236}">
                <a16:creationId xmlns:a16="http://schemas.microsoft.com/office/drawing/2014/main" id="{9B783AED-74D8-43C3-CEFF-67F5CAE549F5}"/>
              </a:ext>
            </a:extLst>
          </p:cNvPr>
          <p:cNvSpPr>
            <a:spLocks noGrp="1"/>
          </p:cNvSpPr>
          <p:nvPr>
            <p:ph idx="1"/>
          </p:nvPr>
        </p:nvSpPr>
        <p:spPr>
          <a:xfrm>
            <a:off x="1141413" y="1817285"/>
            <a:ext cx="5641917" cy="3821517"/>
          </a:xfrm>
        </p:spPr>
        <p:txBody>
          <a:bodyPr/>
          <a:lstStyle/>
          <a:p>
            <a:pPr marL="0" indent="0">
              <a:buNone/>
            </a:pPr>
            <a:r>
              <a:rPr lang="en-IN" b="1" i="0" dirty="0">
                <a:solidFill>
                  <a:srgbClr val="332C2C"/>
                </a:solidFill>
                <a:effectLst/>
                <a:latin typeface="Montserrat" pitchFamily="2" charset="0"/>
              </a:rPr>
              <a:t>Chat bots are AI-powered virtual assistants that can interact with users in natural language. They can be deployed in various applications to provide automated support, enhanced customer experiences, and 24/7 availability</a:t>
            </a:r>
            <a:r>
              <a:rPr lang="en-IN" b="0" i="0" dirty="0">
                <a:solidFill>
                  <a:srgbClr val="332C2C"/>
                </a:solidFill>
                <a:effectLst/>
                <a:latin typeface="Montserrat" pitchFamily="2" charset="0"/>
              </a:rPr>
              <a:t>.</a:t>
            </a:r>
            <a:endParaRPr lang="en-US" dirty="0"/>
          </a:p>
        </p:txBody>
      </p:sp>
      <p:pic>
        <p:nvPicPr>
          <p:cNvPr id="4" name="Picture 3">
            <a:extLst>
              <a:ext uri="{FF2B5EF4-FFF2-40B4-BE49-F238E27FC236}">
                <a16:creationId xmlns:a16="http://schemas.microsoft.com/office/drawing/2014/main" id="{7E5BC2B8-4609-C5F8-CF98-035DFAF6E71D}"/>
              </a:ext>
            </a:extLst>
          </p:cNvPr>
          <p:cNvPicPr>
            <a:picLocks noChangeAspect="1"/>
          </p:cNvPicPr>
          <p:nvPr/>
        </p:nvPicPr>
        <p:blipFill>
          <a:blip r:embed="rId2"/>
          <a:stretch>
            <a:fillRect/>
          </a:stretch>
        </p:blipFill>
        <p:spPr>
          <a:xfrm>
            <a:off x="6773334" y="1068951"/>
            <a:ext cx="4562203" cy="4562203"/>
          </a:xfrm>
          <a:prstGeom prst="rect">
            <a:avLst/>
          </a:prstGeom>
        </p:spPr>
      </p:pic>
    </p:spTree>
    <p:extLst>
      <p:ext uri="{BB962C8B-B14F-4D97-AF65-F5344CB8AC3E}">
        <p14:creationId xmlns:p14="http://schemas.microsoft.com/office/powerpoint/2010/main" val="305439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C81E-15A9-3962-0EDA-18B8AAACFD0B}"/>
              </a:ext>
            </a:extLst>
          </p:cNvPr>
          <p:cNvSpPr>
            <a:spLocks noGrp="1"/>
          </p:cNvSpPr>
          <p:nvPr>
            <p:ph type="title"/>
          </p:nvPr>
        </p:nvSpPr>
        <p:spPr>
          <a:xfrm>
            <a:off x="475675" y="622194"/>
            <a:ext cx="9905998" cy="1478570"/>
          </a:xfrm>
        </p:spPr>
        <p:txBody>
          <a:bodyPr>
            <a:normAutofit/>
          </a:bodyPr>
          <a:lstStyle/>
          <a:p>
            <a:r>
              <a:rPr lang="en-IN" sz="3200" b="1" dirty="0">
                <a:solidFill>
                  <a:schemeClr val="bg1"/>
                </a:solidFill>
              </a:rPr>
              <a:t>IBM Cloud Watson Assistant</a:t>
            </a:r>
            <a:endParaRPr lang="en-US" sz="3200" b="1" dirty="0">
              <a:solidFill>
                <a:schemeClr val="bg1"/>
              </a:solidFill>
            </a:endParaRPr>
          </a:p>
        </p:txBody>
      </p:sp>
      <p:sp>
        <p:nvSpPr>
          <p:cNvPr id="3" name="Content Placeholder 2">
            <a:extLst>
              <a:ext uri="{FF2B5EF4-FFF2-40B4-BE49-F238E27FC236}">
                <a16:creationId xmlns:a16="http://schemas.microsoft.com/office/drawing/2014/main" id="{5C0B9E05-E144-502F-8B9D-9DF6DB495DDC}"/>
              </a:ext>
            </a:extLst>
          </p:cNvPr>
          <p:cNvSpPr>
            <a:spLocks noGrp="1"/>
          </p:cNvSpPr>
          <p:nvPr>
            <p:ph idx="1"/>
          </p:nvPr>
        </p:nvSpPr>
        <p:spPr>
          <a:xfrm>
            <a:off x="763562" y="2276476"/>
            <a:ext cx="6487584" cy="3541714"/>
          </a:xfrm>
        </p:spPr>
        <p:txBody>
          <a:bodyPr>
            <a:normAutofit lnSpcReduction="10000"/>
          </a:bodyPr>
          <a:lstStyle/>
          <a:p>
            <a:pPr marL="0" indent="0">
              <a:buNone/>
            </a:pPr>
            <a:r>
              <a:rPr lang="en-IN" b="1" i="0" dirty="0">
                <a:solidFill>
                  <a:srgbClr val="332C2C"/>
                </a:solidFill>
                <a:effectLst/>
                <a:latin typeface="Montserrat" pitchFamily="2" charset="0"/>
              </a:rPr>
              <a:t>IBM Cloud Watson Assistant is a powerful tool for building and deploying chat bots. It leverages natural language processing, machine learning, and contextual understanding to provide intelligent and personalized responses.</a:t>
            </a:r>
            <a:endParaRPr lang="en-US" b="1" dirty="0"/>
          </a:p>
        </p:txBody>
      </p:sp>
      <p:pic>
        <p:nvPicPr>
          <p:cNvPr id="4" name="Picture 3">
            <a:extLst>
              <a:ext uri="{FF2B5EF4-FFF2-40B4-BE49-F238E27FC236}">
                <a16:creationId xmlns:a16="http://schemas.microsoft.com/office/drawing/2014/main" id="{92BFB4C8-ECAE-FCF1-64E8-9C8C92CA8452}"/>
              </a:ext>
            </a:extLst>
          </p:cNvPr>
          <p:cNvPicPr>
            <a:picLocks noChangeAspect="1"/>
          </p:cNvPicPr>
          <p:nvPr/>
        </p:nvPicPr>
        <p:blipFill>
          <a:blip r:embed="rId2"/>
          <a:stretch>
            <a:fillRect/>
          </a:stretch>
        </p:blipFill>
        <p:spPr>
          <a:xfrm>
            <a:off x="6773333" y="1164272"/>
            <a:ext cx="4942992" cy="4529456"/>
          </a:xfrm>
          <a:prstGeom prst="rect">
            <a:avLst/>
          </a:prstGeom>
        </p:spPr>
      </p:pic>
    </p:spTree>
    <p:extLst>
      <p:ext uri="{BB962C8B-B14F-4D97-AF65-F5344CB8AC3E}">
        <p14:creationId xmlns:p14="http://schemas.microsoft.com/office/powerpoint/2010/main" val="123579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A660F-0E28-EA60-1EFD-08EE3F8CC6DA}"/>
              </a:ext>
            </a:extLst>
          </p:cNvPr>
          <p:cNvSpPr>
            <a:spLocks noGrp="1"/>
          </p:cNvSpPr>
          <p:nvPr>
            <p:ph type="title"/>
          </p:nvPr>
        </p:nvSpPr>
        <p:spPr>
          <a:xfrm>
            <a:off x="693178" y="942391"/>
            <a:ext cx="6917825" cy="1908823"/>
          </a:xfrm>
        </p:spPr>
        <p:txBody>
          <a:bodyPr/>
          <a:lstStyle/>
          <a:p>
            <a:r>
              <a:rPr lang="en-IN" b="1" i="0">
                <a:solidFill>
                  <a:srgbClr val="332C2C"/>
                </a:solidFill>
                <a:effectLst/>
                <a:latin typeface="Vidaloka"/>
              </a:rPr>
              <a:t>Benefits of Streamlining Object Storage Development</a:t>
            </a:r>
            <a:endParaRPr lang="en-US" b="1"/>
          </a:p>
        </p:txBody>
      </p:sp>
      <p:sp>
        <p:nvSpPr>
          <p:cNvPr id="3" name="Content Placeholder 2">
            <a:extLst>
              <a:ext uri="{FF2B5EF4-FFF2-40B4-BE49-F238E27FC236}">
                <a16:creationId xmlns:a16="http://schemas.microsoft.com/office/drawing/2014/main" id="{B12501C2-740B-E359-090F-FE7AF81E8435}"/>
              </a:ext>
            </a:extLst>
          </p:cNvPr>
          <p:cNvSpPr>
            <a:spLocks noGrp="1"/>
          </p:cNvSpPr>
          <p:nvPr>
            <p:ph idx="1"/>
          </p:nvPr>
        </p:nvSpPr>
        <p:spPr>
          <a:xfrm>
            <a:off x="935632" y="2527342"/>
            <a:ext cx="5739740" cy="3712139"/>
          </a:xfrm>
        </p:spPr>
        <p:txBody>
          <a:bodyPr/>
          <a:lstStyle/>
          <a:p>
            <a:pPr marL="0" indent="0">
              <a:buNone/>
            </a:pPr>
            <a:r>
              <a:rPr lang="en-IN" b="1" dirty="0">
                <a:solidFill>
                  <a:schemeClr val="bg1"/>
                </a:solidFill>
              </a:rPr>
              <a:t>By streamlining object storage development, organizations can achieve faster time-to-market, improved scalability, and reduced costs. Deploying chat bots with IBM Cloud Watson Assistant further enhances these benefits by enabling efficient data retrieval and seamless user interactions.</a:t>
            </a:r>
            <a:endParaRPr lang="en-US" b="1" dirty="0">
              <a:solidFill>
                <a:schemeClr val="bg1"/>
              </a:solidFill>
            </a:endParaRPr>
          </a:p>
        </p:txBody>
      </p:sp>
      <p:pic>
        <p:nvPicPr>
          <p:cNvPr id="4" name="Picture 3">
            <a:extLst>
              <a:ext uri="{FF2B5EF4-FFF2-40B4-BE49-F238E27FC236}">
                <a16:creationId xmlns:a16="http://schemas.microsoft.com/office/drawing/2014/main" id="{BD44689F-8FBC-D8DE-0C70-8F361E0C495C}"/>
              </a:ext>
            </a:extLst>
          </p:cNvPr>
          <p:cNvPicPr>
            <a:picLocks noChangeAspect="1"/>
          </p:cNvPicPr>
          <p:nvPr/>
        </p:nvPicPr>
        <p:blipFill>
          <a:blip r:embed="rId2"/>
          <a:stretch>
            <a:fillRect/>
          </a:stretch>
        </p:blipFill>
        <p:spPr>
          <a:xfrm>
            <a:off x="7395089" y="1151547"/>
            <a:ext cx="4498230" cy="4778529"/>
          </a:xfrm>
          <a:prstGeom prst="rect">
            <a:avLst/>
          </a:prstGeom>
        </p:spPr>
      </p:pic>
    </p:spTree>
    <p:extLst>
      <p:ext uri="{BB962C8B-B14F-4D97-AF65-F5344CB8AC3E}">
        <p14:creationId xmlns:p14="http://schemas.microsoft.com/office/powerpoint/2010/main" val="921614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81492-DADA-E73D-589B-BB4961B0BC5B}"/>
              </a:ext>
            </a:extLst>
          </p:cNvPr>
          <p:cNvSpPr>
            <a:spLocks noGrp="1"/>
          </p:cNvSpPr>
          <p:nvPr>
            <p:ph type="title"/>
          </p:nvPr>
        </p:nvSpPr>
        <p:spPr>
          <a:xfrm>
            <a:off x="1141413" y="827674"/>
            <a:ext cx="6307654" cy="1269414"/>
          </a:xfrm>
        </p:spPr>
        <p:txBody>
          <a:bodyPr/>
          <a:lstStyle/>
          <a:p>
            <a:r>
              <a:rPr lang="en-IN" b="1" dirty="0">
                <a:solidFill>
                  <a:schemeClr val="bg1"/>
                </a:solidFill>
              </a:rPr>
              <a:t>Use Cases for Object Storage and Chat Bots</a:t>
            </a:r>
            <a:endParaRPr lang="en-US" b="1" dirty="0">
              <a:solidFill>
                <a:schemeClr val="bg1"/>
              </a:solidFill>
            </a:endParaRPr>
          </a:p>
        </p:txBody>
      </p:sp>
      <p:sp>
        <p:nvSpPr>
          <p:cNvPr id="3" name="Content Placeholder 2">
            <a:extLst>
              <a:ext uri="{FF2B5EF4-FFF2-40B4-BE49-F238E27FC236}">
                <a16:creationId xmlns:a16="http://schemas.microsoft.com/office/drawing/2014/main" id="{0F5FD2B0-1618-E45D-7D43-40DE0CB0E030}"/>
              </a:ext>
            </a:extLst>
          </p:cNvPr>
          <p:cNvSpPr>
            <a:spLocks noGrp="1"/>
          </p:cNvSpPr>
          <p:nvPr>
            <p:ph idx="1"/>
          </p:nvPr>
        </p:nvSpPr>
        <p:spPr>
          <a:xfrm>
            <a:off x="1141413" y="2249487"/>
            <a:ext cx="5426002" cy="3541714"/>
          </a:xfrm>
        </p:spPr>
        <p:txBody>
          <a:bodyPr/>
          <a:lstStyle/>
          <a:p>
            <a:pPr marL="0" indent="0">
              <a:buNone/>
            </a:pPr>
            <a:r>
              <a:rPr lang="en-IN" b="1" dirty="0">
                <a:solidFill>
                  <a:schemeClr val="bg1"/>
                </a:solidFill>
              </a:rPr>
              <a:t>Object storage and chat bots can be used in various industries and scenarios, such as customer support, e-commerce, healthcare, and banking. They enable organizations to deliver personalized experiences, automated assistance, and data-driven insights.</a:t>
            </a:r>
            <a:endParaRPr lang="en-US" b="1" dirty="0">
              <a:solidFill>
                <a:schemeClr val="bg1"/>
              </a:solidFill>
            </a:endParaRPr>
          </a:p>
        </p:txBody>
      </p:sp>
      <p:pic>
        <p:nvPicPr>
          <p:cNvPr id="4" name="Picture 3">
            <a:extLst>
              <a:ext uri="{FF2B5EF4-FFF2-40B4-BE49-F238E27FC236}">
                <a16:creationId xmlns:a16="http://schemas.microsoft.com/office/drawing/2014/main" id="{B5E0A0FA-E1C1-909E-2E9B-C5E0EC0DD289}"/>
              </a:ext>
            </a:extLst>
          </p:cNvPr>
          <p:cNvPicPr>
            <a:picLocks noChangeAspect="1"/>
          </p:cNvPicPr>
          <p:nvPr/>
        </p:nvPicPr>
        <p:blipFill>
          <a:blip r:embed="rId2"/>
          <a:stretch>
            <a:fillRect/>
          </a:stretch>
        </p:blipFill>
        <p:spPr>
          <a:xfrm>
            <a:off x="6567415" y="1066799"/>
            <a:ext cx="5418667" cy="4564984"/>
          </a:xfrm>
          <a:prstGeom prst="rect">
            <a:avLst/>
          </a:prstGeom>
        </p:spPr>
      </p:pic>
    </p:spTree>
    <p:extLst>
      <p:ext uri="{BB962C8B-B14F-4D97-AF65-F5344CB8AC3E}">
        <p14:creationId xmlns:p14="http://schemas.microsoft.com/office/powerpoint/2010/main" val="227280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D24551-964D-090D-F090-380D9759F0D5}"/>
              </a:ext>
            </a:extLst>
          </p:cNvPr>
          <p:cNvSpPr>
            <a:spLocks noGrp="1"/>
          </p:cNvSpPr>
          <p:nvPr>
            <p:ph idx="1"/>
          </p:nvPr>
        </p:nvSpPr>
        <p:spPr>
          <a:xfrm>
            <a:off x="997468" y="1529771"/>
            <a:ext cx="5857833" cy="3541714"/>
          </a:xfrm>
        </p:spPr>
        <p:txBody>
          <a:bodyPr/>
          <a:lstStyle/>
          <a:p>
            <a:pPr marL="0" indent="0">
              <a:buNone/>
            </a:pPr>
            <a:r>
              <a:rPr lang="en-IN" b="1" dirty="0">
                <a:solidFill>
                  <a:schemeClr val="bg1"/>
                </a:solidFill>
              </a:rPr>
              <a:t>To successfully deploy chat bots, consider defining clear use cases, training the AI models with relevant data, implementing continuous learning, and monitoring performance. Additionally, ensure seamless integration with existing systems and regular updates based on user feedback.</a:t>
            </a:r>
            <a:endParaRPr lang="en-US" b="1" dirty="0">
              <a:solidFill>
                <a:schemeClr val="bg1"/>
              </a:solidFill>
            </a:endParaRPr>
          </a:p>
        </p:txBody>
      </p:sp>
      <p:pic>
        <p:nvPicPr>
          <p:cNvPr id="4" name="Picture 3">
            <a:extLst>
              <a:ext uri="{FF2B5EF4-FFF2-40B4-BE49-F238E27FC236}">
                <a16:creationId xmlns:a16="http://schemas.microsoft.com/office/drawing/2014/main" id="{99B13E09-5895-247F-C108-F469ED2EA3B2}"/>
              </a:ext>
            </a:extLst>
          </p:cNvPr>
          <p:cNvPicPr>
            <a:picLocks noChangeAspect="1"/>
          </p:cNvPicPr>
          <p:nvPr/>
        </p:nvPicPr>
        <p:blipFill>
          <a:blip r:embed="rId2"/>
          <a:stretch>
            <a:fillRect/>
          </a:stretch>
        </p:blipFill>
        <p:spPr>
          <a:xfrm>
            <a:off x="6855301" y="1401303"/>
            <a:ext cx="5070028" cy="3541714"/>
          </a:xfrm>
          <a:prstGeom prst="rect">
            <a:avLst/>
          </a:prstGeom>
        </p:spPr>
      </p:pic>
    </p:spTree>
    <p:extLst>
      <p:ext uri="{BB962C8B-B14F-4D97-AF65-F5344CB8AC3E}">
        <p14:creationId xmlns:p14="http://schemas.microsoft.com/office/powerpoint/2010/main" val="2663761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E1C1-82EA-FB59-6B26-5A5C1977E89F}"/>
              </a:ext>
            </a:extLst>
          </p:cNvPr>
          <p:cNvSpPr>
            <a:spLocks noGrp="1"/>
          </p:cNvSpPr>
          <p:nvPr>
            <p:ph type="title"/>
          </p:nvPr>
        </p:nvSpPr>
        <p:spPr>
          <a:xfrm>
            <a:off x="1141412" y="618518"/>
            <a:ext cx="7207301" cy="1630969"/>
          </a:xfrm>
        </p:spPr>
        <p:txBody>
          <a:bodyPr/>
          <a:lstStyle/>
          <a:p>
            <a:r>
              <a:rPr lang="en-IN" b="1" dirty="0">
                <a:solidFill>
                  <a:schemeClr val="bg1"/>
                </a:solidFill>
              </a:rPr>
              <a:t>Case Study: Object Storage and Chat Bots in Action</a:t>
            </a:r>
            <a:endParaRPr lang="en-US" b="1" dirty="0">
              <a:solidFill>
                <a:schemeClr val="bg1"/>
              </a:solidFill>
            </a:endParaRPr>
          </a:p>
        </p:txBody>
      </p:sp>
      <p:sp>
        <p:nvSpPr>
          <p:cNvPr id="3" name="Content Placeholder 2">
            <a:extLst>
              <a:ext uri="{FF2B5EF4-FFF2-40B4-BE49-F238E27FC236}">
                <a16:creationId xmlns:a16="http://schemas.microsoft.com/office/drawing/2014/main" id="{AA160032-0739-738B-3C58-B2E8F656190D}"/>
              </a:ext>
            </a:extLst>
          </p:cNvPr>
          <p:cNvSpPr>
            <a:spLocks noGrp="1"/>
          </p:cNvSpPr>
          <p:nvPr>
            <p:ph idx="1"/>
          </p:nvPr>
        </p:nvSpPr>
        <p:spPr>
          <a:xfrm>
            <a:off x="1141412" y="2249487"/>
            <a:ext cx="5282059" cy="3541714"/>
          </a:xfrm>
        </p:spPr>
        <p:txBody>
          <a:bodyPr/>
          <a:lstStyle/>
          <a:p>
            <a:r>
              <a:rPr lang="en-IN" b="1" dirty="0">
                <a:solidFill>
                  <a:schemeClr val="bg1"/>
                </a:solidFill>
              </a:rPr>
              <a:t>Explore a real-world case study showcasing how an organization streamlined object storage development and deployed chat bots with IBM Cloud Watson Assistant. Learn about the challenges, solutions, and benefits they experienced.</a:t>
            </a:r>
            <a:endParaRPr lang="en-US" b="1" dirty="0">
              <a:solidFill>
                <a:schemeClr val="bg1"/>
              </a:solidFill>
            </a:endParaRPr>
          </a:p>
        </p:txBody>
      </p:sp>
      <p:pic>
        <p:nvPicPr>
          <p:cNvPr id="4" name="Picture 3">
            <a:extLst>
              <a:ext uri="{FF2B5EF4-FFF2-40B4-BE49-F238E27FC236}">
                <a16:creationId xmlns:a16="http://schemas.microsoft.com/office/drawing/2014/main" id="{C9483D4C-B5D9-AC4B-720F-A45BC2738EC5}"/>
              </a:ext>
            </a:extLst>
          </p:cNvPr>
          <p:cNvPicPr>
            <a:picLocks noChangeAspect="1"/>
          </p:cNvPicPr>
          <p:nvPr/>
        </p:nvPicPr>
        <p:blipFill>
          <a:blip r:embed="rId2"/>
          <a:stretch>
            <a:fillRect/>
          </a:stretch>
        </p:blipFill>
        <p:spPr>
          <a:xfrm>
            <a:off x="7425006" y="820815"/>
            <a:ext cx="4395211" cy="5418667"/>
          </a:xfrm>
          <a:prstGeom prst="rect">
            <a:avLst/>
          </a:prstGeom>
        </p:spPr>
      </p:pic>
    </p:spTree>
    <p:extLst>
      <p:ext uri="{BB962C8B-B14F-4D97-AF65-F5344CB8AC3E}">
        <p14:creationId xmlns:p14="http://schemas.microsoft.com/office/powerpoint/2010/main" val="1401500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CHAT BOT DEPLOYMENT WITH IBM CLOUD WATSON ASSISTENT </vt:lpstr>
      <vt:lpstr>Streamlining Object Storage Development</vt:lpstr>
      <vt:lpstr>Object storage development </vt:lpstr>
      <vt:lpstr>CHATBOTs</vt:lpstr>
      <vt:lpstr>IBM Cloud Watson Assistant</vt:lpstr>
      <vt:lpstr>Benefits of Streamlining Object Storage Development</vt:lpstr>
      <vt:lpstr>Use Cases for Object Storage and Chat Bots</vt:lpstr>
      <vt:lpstr>PowerPoint Presentation</vt:lpstr>
      <vt:lpstr>Case Study: Object Storage and Chat Bots in Action</vt:lpstr>
      <vt:lpstr>Coding</vt:lpstr>
      <vt:lpstr>Future Trends in Object Storage and Chat Bots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BOT DEPLOYMENT WITH IBM CLOUD WATSON ASSISTENT </dc:title>
  <dc:creator>ajiriya123456@gmail.com</dc:creator>
  <cp:lastModifiedBy>917550374527</cp:lastModifiedBy>
  <cp:revision>7</cp:revision>
  <dcterms:created xsi:type="dcterms:W3CDTF">2023-10-14T16:48:03Z</dcterms:created>
  <dcterms:modified xsi:type="dcterms:W3CDTF">2023-10-20T04:58:36Z</dcterms:modified>
</cp:coreProperties>
</file>