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5" r:id="rId9"/>
    <p:sldId id="263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0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6969" y="404664"/>
            <a:ext cx="77724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Работа с базами данных. SQL Проект 4. Авиарейсы без потерь</a:t>
            </a:r>
            <a:br>
              <a:rPr lang="ru-RU" sz="2800" b="1" dirty="0"/>
            </a:br>
            <a:endParaRPr lang="en-US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1075" y="1628800"/>
            <a:ext cx="4362924" cy="3228497"/>
          </a:xfrm>
        </p:spPr>
        <p:txBody>
          <a:bodyPr/>
          <a:lstStyle/>
          <a:p>
            <a:r>
              <a:rPr lang="ru-RU" i="1" dirty="0" err="1"/>
              <a:t>Датасет</a:t>
            </a:r>
            <a:r>
              <a:rPr lang="ru-RU" i="1" dirty="0"/>
              <a:t> представлен 127 строками и 27 признаками (11 </a:t>
            </a:r>
            <a:r>
              <a:rPr lang="ru-RU" i="1" dirty="0" err="1"/>
              <a:t>object</a:t>
            </a:r>
            <a:r>
              <a:rPr lang="ru-RU" i="1" dirty="0"/>
              <a:t> и 16 </a:t>
            </a:r>
            <a:r>
              <a:rPr lang="ru-RU" i="1" dirty="0" err="1"/>
              <a:t>numeric</a:t>
            </a:r>
            <a:r>
              <a:rPr lang="ru-RU" i="1" dirty="0"/>
              <a:t>). </a:t>
            </a:r>
            <a:endParaRPr lang="en-US" i="1" dirty="0" smtClean="0"/>
          </a:p>
          <a:p>
            <a:r>
              <a:rPr lang="ru-RU" i="1" dirty="0" smtClean="0"/>
              <a:t>Есть </a:t>
            </a:r>
            <a:r>
              <a:rPr lang="ru-RU" i="1" dirty="0"/>
              <a:t>пропуски в 3-х столбцах.</a:t>
            </a:r>
            <a:endParaRPr lang="en-US" i="1" dirty="0"/>
          </a:p>
        </p:txBody>
      </p:sp>
      <p:pic>
        <p:nvPicPr>
          <p:cNvPr id="1027" name="Picture 3" descr="C:\Users\Makc\Skillfactory\Module 4 SQL\inf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0" y="908720"/>
            <a:ext cx="458152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0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1) Проведённый анализ указывает, что менеджменту нужно поработать над заполняемостью рейсов в Белгород (</a:t>
            </a:r>
            <a:r>
              <a:rPr lang="en-US" dirty="0" smtClean="0"/>
              <a:t>EGO</a:t>
            </a:r>
            <a:r>
              <a:rPr lang="ru-RU" dirty="0" smtClean="0"/>
              <a:t>). </a:t>
            </a:r>
            <a:r>
              <a:rPr lang="ru-RU" dirty="0"/>
              <a:t>Возможно сделать полеты </a:t>
            </a:r>
            <a:r>
              <a:rPr lang="ru-RU" dirty="0" smtClean="0"/>
              <a:t>реже.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 Либо вместо </a:t>
            </a:r>
            <a:r>
              <a:rPr lang="en-US" dirty="0" err="1"/>
              <a:t>Sukhoi</a:t>
            </a:r>
            <a:r>
              <a:rPr lang="en-US" dirty="0"/>
              <a:t> Superjet-1</a:t>
            </a:r>
            <a:r>
              <a:rPr lang="ru-RU" dirty="0"/>
              <a:t>00 с 97 посадочными местами и расходом </a:t>
            </a:r>
            <a:r>
              <a:rPr lang="en-US" dirty="0"/>
              <a:t>0.028</a:t>
            </a:r>
            <a:r>
              <a:rPr lang="ru-RU" dirty="0"/>
              <a:t> </a:t>
            </a:r>
            <a:r>
              <a:rPr lang="ru-RU" dirty="0" smtClean="0"/>
              <a:t>т/мин сменить самолет</a:t>
            </a:r>
          </a:p>
          <a:p>
            <a:r>
              <a:rPr lang="ru-RU" dirty="0" smtClean="0"/>
              <a:t>На более экономный самолет </a:t>
            </a:r>
            <a:r>
              <a:rPr lang="ru-RU" dirty="0" err="1" smtClean="0"/>
              <a:t>Bombardier</a:t>
            </a:r>
            <a:r>
              <a:rPr lang="ru-RU" dirty="0" smtClean="0"/>
              <a:t> CRJ-200 с 50 посадочными (расход </a:t>
            </a:r>
            <a:r>
              <a:rPr lang="en-US" dirty="0" smtClean="0"/>
              <a:t>0.0</a:t>
            </a:r>
            <a:r>
              <a:rPr lang="ru-RU" dirty="0" smtClean="0"/>
              <a:t>1</a:t>
            </a:r>
            <a:r>
              <a:rPr lang="en-US" dirty="0" smtClean="0"/>
              <a:t>8</a:t>
            </a:r>
            <a:r>
              <a:rPr lang="ru-RU" dirty="0" smtClean="0"/>
              <a:t> </a:t>
            </a:r>
            <a:r>
              <a:rPr lang="ru-RU" dirty="0"/>
              <a:t>т/мин</a:t>
            </a:r>
            <a:r>
              <a:rPr lang="ru-RU" dirty="0" smtClean="0"/>
              <a:t>) </a:t>
            </a:r>
          </a:p>
          <a:p>
            <a:r>
              <a:rPr lang="ru-RU" dirty="0" smtClean="0"/>
              <a:t>Или создать более частые рейсы маленьким самолетом </a:t>
            </a:r>
            <a:r>
              <a:rPr lang="ru-RU" dirty="0" err="1" smtClean="0"/>
              <a:t>Cessna</a:t>
            </a:r>
            <a:r>
              <a:rPr lang="ru-RU" dirty="0" smtClean="0"/>
              <a:t> 208 </a:t>
            </a:r>
            <a:r>
              <a:rPr lang="ru-RU" dirty="0" err="1" smtClean="0"/>
              <a:t>Caravan</a:t>
            </a:r>
            <a:r>
              <a:rPr lang="ru-RU" dirty="0" smtClean="0"/>
              <a:t> с 12 местами </a:t>
            </a:r>
            <a:r>
              <a:rPr lang="ru-RU" dirty="0"/>
              <a:t>(расход </a:t>
            </a:r>
            <a:r>
              <a:rPr lang="en-US" dirty="0"/>
              <a:t>0.0023</a:t>
            </a:r>
            <a:r>
              <a:rPr lang="ru-RU" dirty="0" smtClean="0"/>
              <a:t> </a:t>
            </a:r>
            <a:r>
              <a:rPr lang="ru-RU" dirty="0"/>
              <a:t>т/мин) </a:t>
            </a:r>
            <a:r>
              <a:rPr lang="ru-RU" i="1" dirty="0" smtClean="0">
                <a:solidFill>
                  <a:srgbClr val="FF0000"/>
                </a:solidFill>
              </a:rPr>
              <a:t>(тут вопрос дополнительных затрат на слот*, что может быть причиной отклонения этой рекомендации)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2900" dirty="0">
                <a:solidFill>
                  <a:srgbClr val="FF0000"/>
                </a:solidFill>
              </a:rPr>
              <a:t>* «Существует такое понятие, как слот. Это время, выделенное в аэропорту определённому рейсу для прибытия или отправления самолёта. Слот платный и стоит несколько миллионов долларов. </a:t>
            </a:r>
            <a:endParaRPr lang="en-US" sz="29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640960" cy="64807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Описание добавленных данных в </a:t>
            </a:r>
            <a:r>
              <a:rPr lang="en-US" sz="2800" dirty="0" smtClean="0"/>
              <a:t>SQL</a:t>
            </a:r>
            <a:endParaRPr lang="en-US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620688"/>
            <a:ext cx="6400800" cy="6120680"/>
          </a:xfrm>
        </p:spPr>
        <p:txBody>
          <a:bodyPr>
            <a:noAutofit/>
          </a:bodyPr>
          <a:lstStyle/>
          <a:p>
            <a:pPr algn="l"/>
            <a:r>
              <a:rPr lang="ru-RU" sz="1150" b="1" dirty="0" smtClean="0"/>
              <a:t> </a:t>
            </a:r>
            <a:r>
              <a:rPr lang="uk-UA" sz="1150" b="1" dirty="0" smtClean="0"/>
              <a:t>    </a:t>
            </a:r>
            <a:r>
              <a:rPr lang="en-US" sz="1150" b="1" dirty="0" err="1" smtClean="0"/>
              <a:t>flight_id</a:t>
            </a:r>
            <a:r>
              <a:rPr lang="en-US" sz="1150" b="1" dirty="0" smtClean="0"/>
              <a:t>,</a:t>
            </a:r>
          </a:p>
          <a:p>
            <a:pPr algn="l"/>
            <a:r>
              <a:rPr lang="en-US" sz="1150" b="1" dirty="0" smtClean="0"/>
              <a:t>    </a:t>
            </a:r>
            <a:r>
              <a:rPr lang="en-US" sz="1150" b="1" dirty="0" err="1"/>
              <a:t>f.flight_no</a:t>
            </a:r>
            <a:r>
              <a:rPr lang="en-US" sz="1150" b="1" dirty="0"/>
              <a:t>,</a:t>
            </a:r>
          </a:p>
          <a:p>
            <a:pPr algn="l"/>
            <a:r>
              <a:rPr lang="en-US" sz="1150" b="1" dirty="0"/>
              <a:t>    </a:t>
            </a:r>
            <a:r>
              <a:rPr lang="en-US" sz="1150" b="1" dirty="0" err="1"/>
              <a:t>f.scheduled_departure</a:t>
            </a:r>
            <a:r>
              <a:rPr lang="en-US" sz="1150" b="1" dirty="0"/>
              <a:t>,</a:t>
            </a:r>
          </a:p>
          <a:p>
            <a:pPr algn="l"/>
            <a:r>
              <a:rPr lang="en-US" sz="1150" b="1" dirty="0"/>
              <a:t>    </a:t>
            </a:r>
            <a:r>
              <a:rPr lang="en-US" sz="1150" b="1" dirty="0" err="1"/>
              <a:t>f.scheduled_arrival</a:t>
            </a:r>
            <a:r>
              <a:rPr lang="en-US" sz="1150" b="1" dirty="0"/>
              <a:t>,</a:t>
            </a:r>
          </a:p>
          <a:p>
            <a:pPr algn="l"/>
            <a:r>
              <a:rPr lang="en-US" sz="1150" b="1" dirty="0"/>
              <a:t>    </a:t>
            </a:r>
            <a:r>
              <a:rPr lang="en-US" sz="1150" b="1" dirty="0" err="1"/>
              <a:t>f.actual_departure</a:t>
            </a:r>
            <a:r>
              <a:rPr lang="en-US" sz="1150" b="1" dirty="0"/>
              <a:t>,</a:t>
            </a:r>
          </a:p>
          <a:p>
            <a:pPr algn="l"/>
            <a:r>
              <a:rPr lang="en-US" sz="1150" b="1" dirty="0"/>
              <a:t>    </a:t>
            </a:r>
            <a:r>
              <a:rPr lang="en-US" sz="1150" b="1" dirty="0" err="1"/>
              <a:t>f.actual_arrival</a:t>
            </a:r>
            <a:r>
              <a:rPr lang="en-US" sz="1150" b="1" dirty="0"/>
              <a:t>,</a:t>
            </a:r>
          </a:p>
          <a:p>
            <a:pPr algn="l"/>
            <a:r>
              <a:rPr lang="en-US" sz="1150" b="1" dirty="0"/>
              <a:t>    table_1.scheduled_flytime - </a:t>
            </a:r>
            <a:r>
              <a:rPr lang="uk-UA" sz="1150" b="1" dirty="0" err="1"/>
              <a:t>запланированое</a:t>
            </a:r>
            <a:r>
              <a:rPr lang="uk-UA" sz="1150" b="1" dirty="0"/>
              <a:t> </a:t>
            </a:r>
            <a:r>
              <a:rPr lang="uk-UA" sz="1150" b="1" dirty="0" err="1"/>
              <a:t>время</a:t>
            </a:r>
            <a:r>
              <a:rPr lang="uk-UA" sz="1150" b="1" dirty="0"/>
              <a:t> </a:t>
            </a:r>
            <a:r>
              <a:rPr lang="uk-UA" sz="1150" b="1" dirty="0" err="1"/>
              <a:t>полета</a:t>
            </a:r>
            <a:r>
              <a:rPr lang="uk-UA" sz="1150" b="1" dirty="0"/>
              <a:t> в </a:t>
            </a:r>
            <a:r>
              <a:rPr lang="uk-UA" sz="1150" b="1" dirty="0" err="1"/>
              <a:t>минутах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table_1.actual_flytime - </a:t>
            </a:r>
            <a:r>
              <a:rPr lang="uk-UA" sz="1150" b="1" dirty="0" err="1"/>
              <a:t>актуальное</a:t>
            </a:r>
            <a:r>
              <a:rPr lang="uk-UA" sz="1150" b="1" dirty="0"/>
              <a:t> </a:t>
            </a:r>
            <a:r>
              <a:rPr lang="uk-UA" sz="1150" b="1" dirty="0" err="1"/>
              <a:t>время</a:t>
            </a:r>
            <a:r>
              <a:rPr lang="uk-UA" sz="1150" b="1" dirty="0"/>
              <a:t> </a:t>
            </a:r>
            <a:r>
              <a:rPr lang="uk-UA" sz="1150" b="1" dirty="0" err="1"/>
              <a:t>полета</a:t>
            </a:r>
            <a:r>
              <a:rPr lang="uk-UA" sz="1150" b="1" dirty="0"/>
              <a:t> в </a:t>
            </a:r>
            <a:r>
              <a:rPr lang="uk-UA" sz="1150" b="1" dirty="0" err="1"/>
              <a:t>минутах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table_1.flyminute_diff - </a:t>
            </a:r>
            <a:r>
              <a:rPr lang="uk-UA" sz="1150" b="1" dirty="0" err="1"/>
              <a:t>информация</a:t>
            </a:r>
            <a:r>
              <a:rPr lang="uk-UA" sz="1150" b="1" dirty="0"/>
              <a:t> о </a:t>
            </a:r>
            <a:r>
              <a:rPr lang="uk-UA" sz="1150" b="1" dirty="0" err="1"/>
              <a:t>задержке</a:t>
            </a:r>
            <a:r>
              <a:rPr lang="uk-UA" sz="1150" b="1" dirty="0"/>
              <a:t> </a:t>
            </a:r>
            <a:r>
              <a:rPr lang="uk-UA" sz="1150" b="1" dirty="0" err="1"/>
              <a:t>либо</a:t>
            </a:r>
            <a:r>
              <a:rPr lang="uk-UA" sz="1150" b="1" dirty="0"/>
              <a:t> </a:t>
            </a:r>
            <a:r>
              <a:rPr lang="uk-UA" sz="1150" b="1" dirty="0" err="1"/>
              <a:t>прибытие</a:t>
            </a:r>
            <a:r>
              <a:rPr lang="uk-UA" sz="1150" b="1" dirty="0"/>
              <a:t> </a:t>
            </a:r>
            <a:r>
              <a:rPr lang="uk-UA" sz="1150" b="1" dirty="0" err="1"/>
              <a:t>раньше</a:t>
            </a:r>
            <a:r>
              <a:rPr lang="uk-UA" sz="1150" b="1" dirty="0"/>
              <a:t> в </a:t>
            </a:r>
            <a:r>
              <a:rPr lang="uk-UA" sz="1150" b="1" dirty="0" err="1"/>
              <a:t>минутах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 err="1"/>
              <a:t>f.departure_airport</a:t>
            </a:r>
            <a:r>
              <a:rPr lang="en-US" sz="1150" b="1" dirty="0"/>
              <a:t>,</a:t>
            </a:r>
          </a:p>
          <a:p>
            <a:pPr algn="l"/>
            <a:r>
              <a:rPr lang="en-US" sz="1150" b="1" dirty="0"/>
              <a:t>    </a:t>
            </a:r>
            <a:r>
              <a:rPr lang="en-US" sz="1150" b="1" dirty="0" err="1"/>
              <a:t>f.arrival_airport</a:t>
            </a:r>
            <a:r>
              <a:rPr lang="en-US" sz="1150" b="1" dirty="0"/>
              <a:t>,</a:t>
            </a:r>
          </a:p>
          <a:p>
            <a:pPr algn="l"/>
            <a:r>
              <a:rPr lang="en-US" sz="1150" b="1" dirty="0"/>
              <a:t>    </a:t>
            </a:r>
            <a:r>
              <a:rPr lang="en-US" sz="1150" b="1" dirty="0" err="1"/>
              <a:t>f.status</a:t>
            </a:r>
            <a:r>
              <a:rPr lang="en-US" sz="1150" b="1" dirty="0"/>
              <a:t>,</a:t>
            </a:r>
          </a:p>
          <a:p>
            <a:pPr algn="l"/>
            <a:r>
              <a:rPr lang="en-US" sz="1150" b="1" dirty="0"/>
              <a:t>    table_3.model,</a:t>
            </a:r>
          </a:p>
          <a:p>
            <a:pPr algn="l"/>
            <a:r>
              <a:rPr lang="en-US" sz="1150" b="1" dirty="0"/>
              <a:t>    table_2.aircraft_code,</a:t>
            </a:r>
          </a:p>
          <a:p>
            <a:pPr algn="l"/>
            <a:r>
              <a:rPr lang="en-US" sz="1150" b="1" dirty="0"/>
              <a:t>    table_3.fuel_per_minute - </a:t>
            </a:r>
            <a:r>
              <a:rPr lang="uk-UA" sz="1150" b="1" dirty="0" err="1"/>
              <a:t>расход</a:t>
            </a:r>
            <a:r>
              <a:rPr lang="uk-UA" sz="1150" b="1" dirty="0"/>
              <a:t> </a:t>
            </a:r>
            <a:r>
              <a:rPr lang="uk-UA" sz="1150" b="1" dirty="0" err="1"/>
              <a:t>топлива</a:t>
            </a:r>
            <a:r>
              <a:rPr lang="uk-UA" sz="1150" b="1" dirty="0"/>
              <a:t> тонн в </a:t>
            </a:r>
            <a:r>
              <a:rPr lang="uk-UA" sz="1150" b="1" dirty="0" err="1"/>
              <a:t>минуту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table_2.bought_seats - </a:t>
            </a:r>
            <a:r>
              <a:rPr lang="uk-UA" sz="1150" b="1" dirty="0" err="1"/>
              <a:t>занятые</a:t>
            </a:r>
            <a:r>
              <a:rPr lang="uk-UA" sz="1150" b="1" dirty="0"/>
              <a:t> </a:t>
            </a:r>
            <a:r>
              <a:rPr lang="uk-UA" sz="1150" b="1" dirty="0" err="1"/>
              <a:t>места</a:t>
            </a:r>
            <a:r>
              <a:rPr lang="uk-UA" sz="1150" b="1" dirty="0"/>
              <a:t> на </a:t>
            </a:r>
            <a:r>
              <a:rPr lang="uk-UA" sz="1150" b="1" dirty="0" err="1"/>
              <a:t>самолете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table_2.total_seats - </a:t>
            </a:r>
            <a:r>
              <a:rPr lang="uk-UA" sz="1150" b="1" dirty="0" err="1"/>
              <a:t>всего</a:t>
            </a:r>
            <a:r>
              <a:rPr lang="uk-UA" sz="1150" b="1" dirty="0"/>
              <a:t> </a:t>
            </a:r>
            <a:r>
              <a:rPr lang="uk-UA" sz="1150" b="1" dirty="0" err="1"/>
              <a:t>мест</a:t>
            </a:r>
            <a:r>
              <a:rPr lang="uk-UA" sz="1150" b="1" dirty="0"/>
              <a:t> на </a:t>
            </a:r>
            <a:r>
              <a:rPr lang="uk-UA" sz="1150" b="1" dirty="0" err="1"/>
              <a:t>самолете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table_2.occupied_seats - </a:t>
            </a:r>
            <a:r>
              <a:rPr lang="uk-UA" sz="1150" b="1" dirty="0"/>
              <a:t>процент </a:t>
            </a:r>
            <a:r>
              <a:rPr lang="uk-UA" sz="1150" b="1" dirty="0" err="1"/>
              <a:t>занятости</a:t>
            </a:r>
            <a:r>
              <a:rPr lang="uk-UA" sz="1150" b="1" dirty="0"/>
              <a:t> </a:t>
            </a:r>
            <a:r>
              <a:rPr lang="uk-UA" sz="1150" b="1" dirty="0" err="1"/>
              <a:t>мест</a:t>
            </a:r>
            <a:r>
              <a:rPr lang="uk-UA" sz="1150" b="1" dirty="0"/>
              <a:t> на </a:t>
            </a:r>
            <a:r>
              <a:rPr lang="uk-UA" sz="1150" b="1" dirty="0" err="1"/>
              <a:t>самолете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table_9.ticket_economy - </a:t>
            </a:r>
            <a:r>
              <a:rPr lang="uk-UA" sz="1150" b="1" dirty="0" err="1"/>
              <a:t>количестве</a:t>
            </a:r>
            <a:r>
              <a:rPr lang="uk-UA" sz="1150" b="1" dirty="0"/>
              <a:t> </a:t>
            </a:r>
            <a:r>
              <a:rPr lang="uk-UA" sz="1150" b="1" dirty="0" err="1"/>
              <a:t>билетов</a:t>
            </a:r>
            <a:r>
              <a:rPr lang="uk-UA" sz="1150" b="1" dirty="0"/>
              <a:t> по </a:t>
            </a:r>
            <a:r>
              <a:rPr lang="uk-UA" sz="1150" b="1" dirty="0" err="1"/>
              <a:t>классам</a:t>
            </a:r>
            <a:r>
              <a:rPr lang="uk-UA" sz="1150" b="1" dirty="0"/>
              <a:t> для </a:t>
            </a:r>
            <a:r>
              <a:rPr lang="uk-UA" sz="1150" b="1" dirty="0" err="1"/>
              <a:t>экооном</a:t>
            </a:r>
            <a:r>
              <a:rPr lang="uk-UA" sz="1150" b="1" dirty="0"/>
              <a:t> </a:t>
            </a:r>
            <a:r>
              <a:rPr lang="uk-UA" sz="1150" b="1" dirty="0" err="1"/>
              <a:t>рейса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table_9.ticket_comfort - </a:t>
            </a:r>
            <a:r>
              <a:rPr lang="uk-UA" sz="1150" b="1" dirty="0" err="1"/>
              <a:t>количестве</a:t>
            </a:r>
            <a:r>
              <a:rPr lang="uk-UA" sz="1150" b="1" dirty="0"/>
              <a:t> </a:t>
            </a:r>
            <a:r>
              <a:rPr lang="uk-UA" sz="1150" b="1" dirty="0" err="1"/>
              <a:t>билетов</a:t>
            </a:r>
            <a:r>
              <a:rPr lang="uk-UA" sz="1150" b="1" dirty="0"/>
              <a:t> по </a:t>
            </a:r>
            <a:r>
              <a:rPr lang="uk-UA" sz="1150" b="1" dirty="0" err="1"/>
              <a:t>классам</a:t>
            </a:r>
            <a:r>
              <a:rPr lang="uk-UA" sz="1150" b="1" dirty="0"/>
              <a:t> для комфорт </a:t>
            </a:r>
            <a:r>
              <a:rPr lang="uk-UA" sz="1150" b="1" dirty="0" err="1"/>
              <a:t>рейса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table_9.ticket_bisiness - </a:t>
            </a:r>
            <a:r>
              <a:rPr lang="uk-UA" sz="1150" b="1" dirty="0" err="1"/>
              <a:t>количестве</a:t>
            </a:r>
            <a:r>
              <a:rPr lang="uk-UA" sz="1150" b="1" dirty="0"/>
              <a:t> </a:t>
            </a:r>
            <a:r>
              <a:rPr lang="uk-UA" sz="1150" b="1" dirty="0" err="1"/>
              <a:t>билетов</a:t>
            </a:r>
            <a:r>
              <a:rPr lang="uk-UA" sz="1150" b="1" dirty="0"/>
              <a:t> по </a:t>
            </a:r>
            <a:r>
              <a:rPr lang="uk-UA" sz="1150" b="1" dirty="0" err="1"/>
              <a:t>классам</a:t>
            </a:r>
            <a:r>
              <a:rPr lang="uk-UA" sz="1150" b="1" dirty="0"/>
              <a:t> для </a:t>
            </a:r>
            <a:r>
              <a:rPr lang="uk-UA" sz="1150" b="1" dirty="0" err="1"/>
              <a:t>бизнесс</a:t>
            </a:r>
            <a:r>
              <a:rPr lang="uk-UA" sz="1150" b="1" dirty="0"/>
              <a:t> </a:t>
            </a:r>
            <a:r>
              <a:rPr lang="uk-UA" sz="1150" b="1" dirty="0" err="1"/>
              <a:t>рейса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table_5.city,</a:t>
            </a:r>
          </a:p>
          <a:p>
            <a:pPr algn="l"/>
            <a:r>
              <a:rPr lang="en-US" sz="1150" b="1" dirty="0"/>
              <a:t>    table_5.airports_in_city - </a:t>
            </a:r>
            <a:r>
              <a:rPr lang="uk-UA" sz="1150" b="1" dirty="0" err="1"/>
              <a:t>количество</a:t>
            </a:r>
            <a:r>
              <a:rPr lang="uk-UA" sz="1150" b="1" dirty="0"/>
              <a:t> </a:t>
            </a:r>
            <a:r>
              <a:rPr lang="uk-UA" sz="1150" b="1" dirty="0" err="1"/>
              <a:t>аэропортов</a:t>
            </a:r>
            <a:r>
              <a:rPr lang="uk-UA" sz="1150" b="1" dirty="0"/>
              <a:t> в </a:t>
            </a:r>
            <a:r>
              <a:rPr lang="uk-UA" sz="1150" b="1" dirty="0" err="1"/>
              <a:t>городе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table_5.airport_code,</a:t>
            </a:r>
          </a:p>
          <a:p>
            <a:pPr algn="l"/>
            <a:r>
              <a:rPr lang="en-US" sz="1150" b="1" dirty="0"/>
              <a:t>    table_7.airport_traffic - </a:t>
            </a:r>
            <a:r>
              <a:rPr lang="uk-UA" sz="1150" b="1" dirty="0" err="1"/>
              <a:t>количество</a:t>
            </a:r>
            <a:r>
              <a:rPr lang="uk-UA" sz="1150" b="1" dirty="0"/>
              <a:t> </a:t>
            </a:r>
            <a:r>
              <a:rPr lang="uk-UA" sz="1150" b="1" dirty="0" err="1"/>
              <a:t>посадок+прибытий</a:t>
            </a:r>
            <a:r>
              <a:rPr lang="uk-UA" sz="1150" b="1" dirty="0"/>
              <a:t> в </a:t>
            </a:r>
            <a:r>
              <a:rPr lang="uk-UA" sz="1150" b="1" dirty="0" err="1"/>
              <a:t>аэропорту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table_7.share_of_traffic - </a:t>
            </a:r>
            <a:r>
              <a:rPr lang="uk-UA" sz="1150" b="1" dirty="0"/>
              <a:t>доля </a:t>
            </a:r>
            <a:r>
              <a:rPr lang="uk-UA" sz="1150" b="1" dirty="0" err="1"/>
              <a:t>количества</a:t>
            </a:r>
            <a:r>
              <a:rPr lang="uk-UA" sz="1150" b="1" dirty="0"/>
              <a:t> </a:t>
            </a:r>
            <a:r>
              <a:rPr lang="uk-UA" sz="1150" b="1" dirty="0" err="1"/>
              <a:t>посадок+прибытий</a:t>
            </a:r>
            <a:r>
              <a:rPr lang="uk-UA" sz="1150" b="1" dirty="0"/>
              <a:t> в </a:t>
            </a:r>
            <a:r>
              <a:rPr lang="uk-UA" sz="1150" b="1" dirty="0" err="1"/>
              <a:t>аэропорту</a:t>
            </a:r>
            <a:r>
              <a:rPr lang="uk-UA" sz="1150" b="1" dirty="0"/>
              <a:t> от </a:t>
            </a:r>
            <a:r>
              <a:rPr lang="uk-UA" sz="1150" b="1" dirty="0" err="1"/>
              <a:t>всех</a:t>
            </a:r>
            <a:r>
              <a:rPr lang="uk-UA" sz="1150" b="1" dirty="0"/>
              <a:t> </a:t>
            </a:r>
            <a:r>
              <a:rPr lang="uk-UA" sz="1150" b="1" dirty="0" err="1"/>
              <a:t>полетов</a:t>
            </a:r>
            <a:r>
              <a:rPr lang="uk-UA" sz="1150" b="1" dirty="0"/>
              <a:t> в </a:t>
            </a:r>
            <a:r>
              <a:rPr lang="uk-UA" sz="1150" b="1" dirty="0" err="1" smtClean="0"/>
              <a:t>базе</a:t>
            </a:r>
            <a:endParaRPr lang="uk-UA" sz="1150" b="1" dirty="0" smtClean="0"/>
          </a:p>
          <a:p>
            <a:pPr algn="l"/>
            <a:r>
              <a:rPr lang="uk-UA" sz="1150" b="1" dirty="0"/>
              <a:t> </a:t>
            </a:r>
            <a:r>
              <a:rPr lang="uk-UA" sz="1150" b="1" dirty="0" smtClean="0"/>
              <a:t>   </a:t>
            </a:r>
            <a:r>
              <a:rPr lang="en-US" sz="1150" b="1" dirty="0" smtClean="0"/>
              <a:t>table_4.fuel_price </a:t>
            </a:r>
            <a:r>
              <a:rPr lang="en-US" sz="1150" b="1" dirty="0"/>
              <a:t>- </a:t>
            </a:r>
            <a:r>
              <a:rPr lang="uk-UA" sz="1150" b="1" dirty="0" err="1"/>
              <a:t>цена</a:t>
            </a:r>
            <a:r>
              <a:rPr lang="uk-UA" sz="1150" b="1" dirty="0"/>
              <a:t> </a:t>
            </a:r>
            <a:r>
              <a:rPr lang="uk-UA" sz="1150" b="1" dirty="0" err="1"/>
              <a:t>топлива</a:t>
            </a:r>
            <a:r>
              <a:rPr lang="uk-UA" sz="1150" b="1" dirty="0"/>
              <a:t> за </a:t>
            </a:r>
            <a:r>
              <a:rPr lang="uk-UA" sz="1150" b="1" dirty="0" err="1"/>
              <a:t>определенный</a:t>
            </a:r>
            <a:r>
              <a:rPr lang="uk-UA" sz="1150" b="1" dirty="0"/>
              <a:t> </a:t>
            </a:r>
            <a:r>
              <a:rPr lang="uk-UA" sz="1150" b="1" dirty="0" err="1"/>
              <a:t>месяцц</a:t>
            </a:r>
            <a:endParaRPr lang="uk-UA" sz="1150" b="1" dirty="0"/>
          </a:p>
          <a:p>
            <a:pPr algn="l"/>
            <a:r>
              <a:rPr lang="uk-UA" sz="1150" b="1" dirty="0"/>
              <a:t>    </a:t>
            </a:r>
            <a:r>
              <a:rPr lang="en-US" sz="1150" b="1" dirty="0"/>
              <a:t>table_8.sum_ticket - </a:t>
            </a:r>
            <a:r>
              <a:rPr lang="uk-UA" sz="1150" b="1" dirty="0" err="1"/>
              <a:t>сумма</a:t>
            </a:r>
            <a:r>
              <a:rPr lang="uk-UA" sz="1150" b="1" dirty="0"/>
              <a:t> </a:t>
            </a:r>
            <a:r>
              <a:rPr lang="uk-UA" sz="1150" b="1" dirty="0" err="1"/>
              <a:t>выручки</a:t>
            </a:r>
            <a:r>
              <a:rPr lang="uk-UA" sz="1150" b="1" dirty="0"/>
              <a:t> </a:t>
            </a:r>
            <a:r>
              <a:rPr lang="uk-UA" sz="1150" b="1" dirty="0" err="1"/>
              <a:t>билетов</a:t>
            </a:r>
            <a:r>
              <a:rPr lang="uk-UA" sz="1150" b="1" dirty="0"/>
              <a:t> </a:t>
            </a:r>
            <a:r>
              <a:rPr lang="uk-UA" sz="1150" b="1" dirty="0" err="1"/>
              <a:t>рейса</a:t>
            </a:r>
            <a:endParaRPr lang="en-US" sz="1150" b="1" dirty="0"/>
          </a:p>
        </p:txBody>
      </p:sp>
    </p:spTree>
    <p:extLst>
      <p:ext uri="{BB962C8B-B14F-4D97-AF65-F5344CB8AC3E}">
        <p14:creationId xmlns:p14="http://schemas.microsoft.com/office/powerpoint/2010/main" val="15039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akc\Skillfactory\Module 4 SQL\inc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20688"/>
            <a:ext cx="596265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Анализ целевой переменной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2985" y="676672"/>
            <a:ext cx="3888432" cy="59900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Целевой признак </a:t>
            </a:r>
            <a:r>
              <a:rPr lang="ru-RU" dirty="0" err="1"/>
              <a:t>income</a:t>
            </a:r>
            <a:r>
              <a:rPr lang="ru-RU" dirty="0"/>
              <a:t> </a:t>
            </a:r>
            <a:r>
              <a:rPr lang="ru-RU" dirty="0" smtClean="0"/>
              <a:t>распределен ненормально, без пропусков и выбросов.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средним значением 1066799р., с медианой 970767р. и максимальным значением 1720260р.. </a:t>
            </a:r>
          </a:p>
          <a:p>
            <a:pPr marL="0" indent="0">
              <a:buNone/>
            </a:pPr>
            <a:r>
              <a:rPr lang="ru-RU" dirty="0" smtClean="0"/>
              <a:t>Самое частое значение (мода) – 708153р..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Так как в </a:t>
            </a:r>
            <a:r>
              <a:rPr lang="ru-RU" dirty="0" err="1">
                <a:solidFill>
                  <a:srgbClr val="FF0000"/>
                </a:solidFill>
              </a:rPr>
              <a:t>датасете</a:t>
            </a:r>
            <a:r>
              <a:rPr lang="ru-RU" dirty="0">
                <a:solidFill>
                  <a:srgbClr val="FF0000"/>
                </a:solidFill>
              </a:rPr>
              <a:t> нет убыточных рейсов, проанализируем </a:t>
            </a:r>
            <a:r>
              <a:rPr lang="ru-RU" dirty="0" err="1">
                <a:solidFill>
                  <a:srgbClr val="FF0000"/>
                </a:solidFill>
              </a:rPr>
              <a:t>низкоприбыльные</a:t>
            </a:r>
            <a:r>
              <a:rPr lang="ru-RU" dirty="0">
                <a:solidFill>
                  <a:srgbClr val="FF0000"/>
                </a:solidFill>
              </a:rPr>
              <a:t> полеты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633" y="3356992"/>
            <a:ext cx="8229600" cy="33843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Сравнивая 2 модели самолета, которые обслуживают полеты из Анапы, оказывается что прибыль полетов </a:t>
            </a:r>
            <a:r>
              <a:rPr lang="ru-RU" dirty="0" err="1"/>
              <a:t>Sukhoi</a:t>
            </a:r>
            <a:r>
              <a:rPr lang="ru-RU" dirty="0"/>
              <a:t> Superjet-100 </a:t>
            </a:r>
            <a:r>
              <a:rPr lang="ru-RU" dirty="0" err="1"/>
              <a:t>варируется</a:t>
            </a:r>
            <a:r>
              <a:rPr lang="ru-RU" dirty="0"/>
              <a:t> в районе 473-709 </a:t>
            </a:r>
            <a:r>
              <a:rPr lang="ru-RU" dirty="0" err="1"/>
              <a:t>тыс.р</a:t>
            </a:r>
            <a:r>
              <a:rPr lang="ru-RU" dirty="0"/>
              <a:t>., что намного меньше чем у </a:t>
            </a:r>
            <a:r>
              <a:rPr lang="ru-RU" dirty="0" err="1"/>
              <a:t>Boeing</a:t>
            </a:r>
            <a:r>
              <a:rPr lang="ru-RU" dirty="0"/>
              <a:t> 737-300 с 1.2-1.7 </a:t>
            </a:r>
            <a:r>
              <a:rPr lang="ru-RU" dirty="0" err="1"/>
              <a:t>млн.р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3074" name="Picture 2" descr="C:\Users\Makc\Skillfactory\Module 4 SQL\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0" y="476672"/>
            <a:ext cx="7924800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573016"/>
            <a:ext cx="8229600" cy="23762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Прибыль от перелетов в аэропорт с кодом EGO совершаются самолетом </a:t>
            </a:r>
            <a:r>
              <a:rPr lang="ru-RU" dirty="0" err="1"/>
              <a:t>Sukhoi</a:t>
            </a:r>
            <a:r>
              <a:rPr lang="ru-RU" dirty="0"/>
              <a:t> и соответственно меньше, чем перелеты в SVO самолетом </a:t>
            </a:r>
            <a:r>
              <a:rPr lang="ru-RU" dirty="0" err="1"/>
              <a:t>Boeing</a:t>
            </a:r>
            <a:endParaRPr lang="en-US" dirty="0"/>
          </a:p>
        </p:txBody>
      </p:sp>
      <p:pic>
        <p:nvPicPr>
          <p:cNvPr id="4098" name="Picture 2" descr="C:\Users\Makc\Skillfactory\Module 4 SQL\airpo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7" y="527333"/>
            <a:ext cx="7924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3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Перелеты </a:t>
            </a:r>
            <a:r>
              <a:rPr lang="ru-RU" dirty="0"/>
              <a:t>в аэропорт с кодом EGO с временем полета 49-51 </a:t>
            </a:r>
            <a:r>
              <a:rPr lang="ru-RU" dirty="0" smtClean="0"/>
              <a:t>минуты</a:t>
            </a:r>
            <a:r>
              <a:rPr lang="ru-RU" dirty="0"/>
              <a:t> </a:t>
            </a:r>
            <a:r>
              <a:rPr lang="ru-RU" dirty="0" smtClean="0"/>
              <a:t>- более низко </a:t>
            </a:r>
            <a:r>
              <a:rPr lang="ru-RU" dirty="0"/>
              <a:t>прибыльные</a:t>
            </a:r>
            <a:r>
              <a:rPr lang="ru-RU" dirty="0" smtClean="0"/>
              <a:t>, чем длительные </a:t>
            </a:r>
            <a:r>
              <a:rPr lang="ru-RU" dirty="0"/>
              <a:t>перелеты 98-103 минуты в аэропорт SVO</a:t>
            </a:r>
            <a:endParaRPr lang="en-US" dirty="0"/>
          </a:p>
        </p:txBody>
      </p:sp>
      <p:pic>
        <p:nvPicPr>
          <p:cNvPr id="5122" name="Picture 2" descr="C:\Users\Makc\Skillfactory\Module 4 SQL\fly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7924801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82938"/>
            <a:ext cx="8229600" cy="29263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Перелеты с задержкой 2 минуты, либо прилеты на 2 минуты ранее графика, приносят больше прибыли в среднем чем +1 и -1 минут отклонения от графика. Видимо это вызвано с длительностью полетов в разные </a:t>
            </a:r>
            <a:r>
              <a:rPr lang="ru-RU" dirty="0" smtClean="0"/>
              <a:t>аэропорты.</a:t>
            </a:r>
            <a:endParaRPr lang="en-US" dirty="0"/>
          </a:p>
        </p:txBody>
      </p:sp>
      <p:pic>
        <p:nvPicPr>
          <p:cNvPr id="6146" name="Picture 2" descr="C:\Users\Makc\Skillfactory\Module 4 SQL\flyminute_di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5" y="620688"/>
            <a:ext cx="7924801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401988"/>
            <a:ext cx="8229600" cy="2985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 соотношении бизнес класса и эконом класса, больше прибыли генерируется если первого не более чем 11%. После 12% прибыль намного меньше. Хотя скорее всего в данной ситуации это зависит от модели самолета (ведь их у нас только две)</a:t>
            </a:r>
            <a:endParaRPr lang="en-US" dirty="0"/>
          </a:p>
        </p:txBody>
      </p:sp>
      <p:pic>
        <p:nvPicPr>
          <p:cNvPr id="8194" name="Picture 2" descr="C:\Users\Makc\Skillfactory\Module 4 SQL\t_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248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7691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Так же видна прямая зависимость роста прибыли от заполняемости самолета. Но если считать 75% заполняемости точкой безубыточности, у </a:t>
            </a:r>
            <a:r>
              <a:rPr lang="ru-RU" dirty="0" err="1"/>
              <a:t>Boeing</a:t>
            </a:r>
            <a:r>
              <a:rPr lang="ru-RU" dirty="0"/>
              <a:t> с перелетами в SVO минимальная заполняемость была 74.6%, а у </a:t>
            </a:r>
            <a:r>
              <a:rPr lang="ru-RU" dirty="0" err="1"/>
              <a:t>Sukhoi</a:t>
            </a:r>
            <a:r>
              <a:rPr lang="ru-RU" dirty="0"/>
              <a:t> этот показатель 66%. </a:t>
            </a:r>
            <a:endParaRPr lang="en-US" dirty="0"/>
          </a:p>
        </p:txBody>
      </p:sp>
      <p:pic>
        <p:nvPicPr>
          <p:cNvPr id="7170" name="Picture 2" descr="C:\Users\Makc\Skillfactory\Module 4 SQL\occupied_se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3" y="620688"/>
            <a:ext cx="79724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576</Words>
  <Application>Microsoft Office PowerPoint</Application>
  <PresentationFormat>Экран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Работа с базами данных. SQL Проект 4. Авиарейсы без потерь </vt:lpstr>
      <vt:lpstr>Описание добавленных данных в SQL</vt:lpstr>
      <vt:lpstr>Анализ целевой переменной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Рекомендации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базами данных. SQL Проект 4. Авиарейсы без потерь </dc:title>
  <dc:creator>Makc</dc:creator>
  <cp:lastModifiedBy>Makc</cp:lastModifiedBy>
  <cp:revision>6</cp:revision>
  <dcterms:created xsi:type="dcterms:W3CDTF">2021-10-11T09:07:38Z</dcterms:created>
  <dcterms:modified xsi:type="dcterms:W3CDTF">2021-10-11T10:21:25Z</dcterms:modified>
</cp:coreProperties>
</file>