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1" r:id="rId13"/>
    <p:sldId id="274" r:id="rId14"/>
    <p:sldId id="275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2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8842EF-067D-4EF2-9B1E-7949D93E11FB}">
          <p14:sldIdLst>
            <p14:sldId id="257"/>
            <p14:sldId id="258"/>
            <p14:sldId id="260"/>
            <p14:sldId id="261"/>
            <p14:sldId id="262"/>
            <p14:sldId id="263"/>
            <p14:sldId id="266"/>
            <p14:sldId id="264"/>
            <p14:sldId id="267"/>
            <p14:sldId id="268"/>
            <p14:sldId id="269"/>
            <p14:sldId id="271"/>
            <p14:sldId id="274"/>
            <p14:sldId id="275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282"/>
          </p14:sldIdLst>
        </p14:section>
        <p14:section name="제목 없는 구역" id="{FC2779D3-6FBC-4F46-A707-83FD792143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2022-06-10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2022-06-10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2022-06-10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angliu/pytorch-cifar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37008" y="44068"/>
            <a:ext cx="7887841" cy="304800"/>
          </a:xfr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Term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Project REPORT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접근방식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로봇 및 스마트시스템 공학과 김진성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2020223631 )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목적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>
                <a:solidFill>
                  <a:schemeClr val="tx1"/>
                </a:solidFill>
              </a:rPr>
              <a:t>Cifar-10 </a:t>
            </a:r>
            <a:r>
              <a:rPr lang="en-US" altLang="ko-KR" b="1" dirty="0" smtClean="0">
                <a:solidFill>
                  <a:schemeClr val="tx1"/>
                </a:solidFill>
              </a:rPr>
              <a:t>Data </a:t>
            </a:r>
            <a:r>
              <a:rPr lang="ko-KR" altLang="en-US" b="1" dirty="0" smtClean="0">
                <a:solidFill>
                  <a:schemeClr val="tx1"/>
                </a:solidFill>
              </a:rPr>
              <a:t>인식률 향상 모델 생성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CIFAR-10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특징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. 32x32 </a:t>
            </a:r>
            <a:r>
              <a:rPr lang="ko-KR" altLang="en-US" b="1" dirty="0" smtClean="0">
                <a:solidFill>
                  <a:schemeClr val="tx1"/>
                </a:solidFill>
              </a:rPr>
              <a:t>픽셀의 </a:t>
            </a: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개의 클래스로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라벨링된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60,000</a:t>
            </a:r>
            <a:r>
              <a:rPr lang="ko-KR" altLang="en-US" b="1" dirty="0" smtClean="0">
                <a:solidFill>
                  <a:schemeClr val="tx1"/>
                </a:solidFill>
              </a:rPr>
              <a:t>개 이미지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  1)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비행기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자동차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고양이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개구리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트럭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2)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트레이닝 이미지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테스트용 이미지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10000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텀</a:t>
            </a:r>
            <a:r>
              <a:rPr lang="ko-KR" altLang="en-US" b="1" dirty="0" smtClean="0">
                <a:solidFill>
                  <a:schemeClr val="tx1"/>
                </a:solidFill>
              </a:rPr>
              <a:t> 프로젝트 규칙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</a:t>
            </a:r>
            <a:r>
              <a:rPr lang="en-US" altLang="ko-KR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aseline Code</a:t>
            </a:r>
            <a:r>
              <a:rPr lang="en-US" altLang="ko-KR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좋은 성능을 가지는 모델 만들기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ko-KR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clone </a:t>
            </a:r>
            <a:r>
              <a:rPr lang="ko-KR" altLang="ko-KR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ko-KR" altLang="ko-KR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github.com/kuangliu/pytorch-cifar.gi</a:t>
            </a:r>
            <a:r>
              <a:rPr lang="en-US" altLang="ko-KR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t</a:t>
            </a:r>
            <a:endParaRPr lang="en-US" altLang="ko-KR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Deep learning </a:t>
            </a:r>
            <a:r>
              <a:rPr lang="en-US" altLang="ko-KR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 </a:t>
            </a:r>
            <a:r>
              <a:rPr lang="en-US" altLang="ko-KR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AlexNet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VGG, </a:t>
            </a:r>
            <a:r>
              <a:rPr lang="en-US" altLang="ko-KR" sz="1400" b="1" cap="none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</a:t>
            </a:r>
            <a:endParaRPr lang="en-US" altLang="ko-KR" sz="1400" b="1" cap="none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SqueezeNet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DenseNet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Inception v3,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ShuffleNet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v2</a:t>
            </a:r>
          </a:p>
          <a:p>
            <a:pPr>
              <a:lnSpc>
                <a:spcPct val="100000"/>
              </a:lnSpc>
            </a:pP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,MobileNetV2, MobileNetV3,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ResNeXt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Wide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MNASNet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EfficientNet</a:t>
            </a: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  <a:r>
              <a:rPr lang="en-US" altLang="ko-KR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You </a:t>
            </a:r>
            <a:r>
              <a:rPr lang="en-US" altLang="ko-KR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 use ImageNet pre-trained model</a:t>
            </a:r>
            <a:r>
              <a:rPr lang="en-US" altLang="ko-KR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6153150" y="1127254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접근 방법론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 STEP1.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</a:t>
            </a:r>
            <a:r>
              <a:rPr lang="en-US" altLang="ko-KR" sz="1400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aseline Code </a:t>
            </a:r>
            <a:r>
              <a:rPr lang="ko-KR" altLang="en-US" sz="1400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파악</a:t>
            </a:r>
            <a:endParaRPr lang="en-US" altLang="ko-KR" sz="1400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Baseline code </a:t>
            </a:r>
            <a:r>
              <a:rPr lang="ko-KR" altLang="en-US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실행 </a:t>
            </a: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en-US" altLang="ko-KR" sz="1300" b="1" cap="none" dirty="0" err="1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</a:t>
            </a:r>
            <a:endParaRPr lang="en-US" altLang="ko-KR" sz="1300" b="1" cap="none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300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STEP2. </a:t>
            </a: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모델을 잡고 수업시간의 활용한 내용 확인하기</a:t>
            </a:r>
            <a:endParaRPr lang="en-US" altLang="ko-KR" sz="1400" b="1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Learning Rate</a:t>
            </a:r>
            <a:r>
              <a:rPr lang="ko-KR" altLang="en-US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조정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b="1" cap="none" dirty="0" err="1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스케쥴링이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효율적</a:t>
            </a:r>
            <a:endParaRPr lang="en-US" altLang="ko-KR" sz="1300" b="1" cap="none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</a:t>
            </a:r>
            <a:r>
              <a:rPr lang="ko-KR" altLang="en-US" sz="1300" b="1" cap="none" dirty="0" err="1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스케쥴링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Batch Size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조정</a:t>
            </a:r>
            <a:r>
              <a:rPr lang="ko-KR" altLang="en-US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 없음</a:t>
            </a:r>
            <a:endParaRPr lang="en-US" altLang="ko-KR" sz="1300" b="1" cap="none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Activation Function(</a:t>
            </a:r>
            <a:r>
              <a:rPr lang="en-US" altLang="ko-KR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gelu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poolingI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globalPooing</a:t>
            </a:r>
            <a:r>
              <a:rPr lang="en-US" altLang="ko-KR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300" b="1" cap="none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속도 빨라짐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아닌 전체 특징을 학습하는 개념</a:t>
            </a:r>
            <a:endParaRPr lang="en-US" altLang="ko-KR" sz="1300" b="1" cap="none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Dropout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Batch-</a:t>
            </a:r>
            <a:r>
              <a:rPr lang="en-US" altLang="ko-KR" sz="1300" b="1" cap="none" dirty="0" err="1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nomarlization</a:t>
            </a: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b="1" cap="none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BatchNorm2d </a:t>
            </a:r>
            <a:r>
              <a:rPr lang="ko-KR" altLang="en-US" sz="1300" b="1" cap="none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대중적으로 사용됨을 확인</a:t>
            </a:r>
            <a:endParaRPr lang="en-US" altLang="ko-KR" sz="1300" b="1" cap="none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 활용하기</a:t>
            </a:r>
            <a:endParaRPr lang="en-US" altLang="ko-KR" sz="1300" b="1" cap="none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활용모델 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되서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MobileNetV3(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</a:t>
            </a:r>
            <a:r>
              <a:rPr lang="ko-KR" altLang="en-US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포팅</a:t>
            </a:r>
            <a:r>
              <a:rPr lang="ko-KR" altLang="en-US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고려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300" b="1" cap="none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 cap="none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freeze / freeze </a:t>
            </a:r>
            <a:r>
              <a:rPr lang="ko-KR" altLang="en-US" sz="1300" b="1" cap="none" dirty="0" err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스케쥴링</a:t>
            </a:r>
            <a:endParaRPr lang="en-US" altLang="ko-KR" sz="1300" b="1" cap="none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3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r>
              <a:rPr lang="en-US" altLang="ko-KR" sz="13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앙상블 구현 </a:t>
            </a:r>
            <a:r>
              <a:rPr lang="en-US" altLang="ko-KR" sz="13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3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softvoting</a:t>
            </a:r>
            <a:endParaRPr lang="en-US" altLang="ko-KR" sz="1300" b="1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400" b="1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STEP3. </a:t>
            </a: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적용해보기</a:t>
            </a:r>
            <a:endParaRPr lang="en-US" altLang="ko-KR" sz="1400" b="1" cap="none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가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증강 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뭉갠 데이터 학습</a:t>
            </a: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super </a:t>
            </a:r>
            <a:r>
              <a:rPr lang="ko-KR" altLang="en-US" sz="1400" b="1" cap="none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레졸루션</a:t>
            </a:r>
            <a:r>
              <a:rPr lang="en-US" altLang="ko-KR" sz="1400" b="1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cap="none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학습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12089"/>
              </p:ext>
            </p:extLst>
          </p:nvPr>
        </p:nvGraphicFramePr>
        <p:xfrm>
          <a:off x="437007" y="1498030"/>
          <a:ext cx="5211317" cy="4658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38"/>
                <a:gridCol w="2885379"/>
              </a:tblGrid>
              <a:tr h="37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(optimizer, T_0 = 23,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09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대신 사용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3429908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198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(0.0064)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(0.0028)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(6527/6528)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(0.0029)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(12927/12928)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(19327/19328)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(25726/25728)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(32124/32128)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(0.0027)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(38521/38528)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(0.0027)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(44920/44928)</a:t>
            </a:r>
          </a:p>
          <a:p>
            <a:r>
              <a:rPr lang="en-US" altLang="ko-KR" sz="1200" dirty="0"/>
              <a:t># TEST : Loss: (0.2142)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(94.85%) (9485/10000)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모델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14120"/>
              </p:ext>
            </p:extLst>
          </p:nvPr>
        </p:nvGraphicFramePr>
        <p:xfrm>
          <a:off x="437007" y="1498030"/>
          <a:ext cx="5211317" cy="4658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38"/>
                <a:gridCol w="2885379"/>
              </a:tblGrid>
              <a:tr h="37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(optimizer, T_0 = 23,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09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 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대신 사용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571735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299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(0.0057)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(0.0045)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(99.97%) (6526/6528)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(0.0044)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(12925/12928)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(0.0045)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(19319/19328)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(0.0044)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(25718/25728)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(0.0045)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(32112/32128)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(0.0045)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(38507/38528)</a:t>
            </a:r>
          </a:p>
          <a:p>
            <a:r>
              <a:rPr lang="en-US" altLang="ko-KR" sz="1200" dirty="0"/>
              <a:t>Epoch: 299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(0.0047)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(99.94%) (44901/44928)</a:t>
            </a:r>
          </a:p>
          <a:p>
            <a:r>
              <a:rPr lang="en-US" altLang="ko-KR" sz="1200" dirty="0"/>
              <a:t># TEST : Loss: (0.3244)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(93.10%) (9310/10000)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51" y="1568502"/>
            <a:ext cx="2726837" cy="1803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104" y="1524193"/>
            <a:ext cx="3037882" cy="1926841"/>
          </a:xfrm>
          <a:prstGeom prst="rect">
            <a:avLst/>
          </a:prstGeom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07918"/>
              </p:ext>
            </p:extLst>
          </p:nvPr>
        </p:nvGraphicFramePr>
        <p:xfrm>
          <a:off x="437007" y="1498030"/>
          <a:ext cx="5211317" cy="4489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38"/>
                <a:gridCol w="2885379"/>
              </a:tblGrid>
              <a:tr h="37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(T_0 = 10,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09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average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Adambelief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Dropout(0.25)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571735"/>
            <a:ext cx="5762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298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(512/512)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(0.0019)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(26110/26112)</a:t>
            </a:r>
          </a:p>
          <a:p>
            <a:r>
              <a:rPr lang="en-US" altLang="ko-KR" sz="1200" dirty="0"/>
              <a:t># TEST : Loss: (0.2896)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(93.61%) (9361/10000)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104" y="1524193"/>
            <a:ext cx="3037882" cy="19268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81" y="1534156"/>
            <a:ext cx="2769542" cy="1831590"/>
          </a:xfrm>
          <a:prstGeom prst="rect">
            <a:avLst/>
          </a:prstGeom>
        </p:spPr>
      </p:pic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7" y="5987709"/>
            <a:ext cx="7042950" cy="8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12772"/>
              </p:ext>
            </p:extLst>
          </p:nvPr>
        </p:nvGraphicFramePr>
        <p:xfrm>
          <a:off x="437007" y="1498031"/>
          <a:ext cx="523062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(T_0 = 10,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average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Dropout(0.5)</a:t>
                      </a: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 수정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571735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298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(0.0020)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(0.0036)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(6525/6528)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(99.94%) (12920/12928)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(99.92%) (19313/19328)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(99.93%) (25709/25728)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(99.93%) (32104/32128)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(99.94%) (38503/38528)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(99.93%) (44897/44928)</a:t>
            </a:r>
          </a:p>
          <a:p>
            <a:r>
              <a:rPr lang="en-US" altLang="ko-KR" sz="1200" dirty="0"/>
              <a:t># TEST : Loss: (0.2269)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(94.45%) (9445/10000)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085" y="1498031"/>
            <a:ext cx="2773434" cy="1834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073" y="1498031"/>
            <a:ext cx="2907876" cy="19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8937"/>
              </p:ext>
            </p:extLst>
          </p:nvPr>
        </p:nvGraphicFramePr>
        <p:xfrm>
          <a:off x="437007" y="1498031"/>
          <a:ext cx="523062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(T_0 = 10,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Dropout(0.5)</a:t>
                      </a: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 수정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571735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298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(0.0071)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(0.0094)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(99.72%) (6510/6528)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(0.0095)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(99.77%) (12898/12928)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(0.0091)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(99.77%) (19284/19328)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(0.0092)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(99.77%) (25668/25728)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(0.0094)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(99.75%) (32047/32128)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(0.0095)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(99.75%) (38431/38528)</a:t>
            </a:r>
          </a:p>
          <a:p>
            <a:r>
              <a:rPr lang="en-US" altLang="ko-KR" sz="1200" dirty="0"/>
              <a:t>Epoch: 298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(0.0095)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(99.75%) (44817/44928)</a:t>
            </a:r>
          </a:p>
          <a:p>
            <a:r>
              <a:rPr lang="en-US" altLang="ko-KR" sz="1200" dirty="0"/>
              <a:t># TEST : Loss: (0.3165)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(93.13%) (9313/10000)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79" y="1492000"/>
            <a:ext cx="2813710" cy="186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267" y="1361388"/>
            <a:ext cx="2733720" cy="17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02685"/>
              </p:ext>
            </p:extLst>
          </p:nvPr>
        </p:nvGraphicFramePr>
        <p:xfrm>
          <a:off x="437007" y="1498031"/>
          <a:ext cx="5230625" cy="4202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Dropout(0.5)</a:t>
                      </a: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</a:t>
                      </a:r>
                      <a:r>
                        <a:rPr lang="ko-KR" altLang="en-US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 더 수정</a:t>
                      </a:r>
                      <a:endParaRPr lang="ko-KR" altLang="en-US" sz="14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344399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98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(0.7324)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(66.41%) (85/128)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(0.9009)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(58.29%) (3805/6528)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(0.8936)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(58.86%) (7610/12928)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(0.8932)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(58.92%) (11389/19328)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(0.8892)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(59.10%) (15206/25728)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(0.8887)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(59.02%) (18962/32128)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(0.8876)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(59.10%) (22771/38528)</a:t>
            </a:r>
          </a:p>
          <a:p>
            <a:r>
              <a:rPr lang="en-US" altLang="ko-KR" sz="1200" dirty="0"/>
              <a:t>Epoch: 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(0.8879)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(59.10%) (26553/44928)</a:t>
            </a:r>
          </a:p>
          <a:p>
            <a:r>
              <a:rPr lang="en-US" altLang="ko-KR" sz="1200" dirty="0"/>
              <a:t># TEST : Loss: (0.2701)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(91.38%) (9138/10000)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특이하여 저장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리니어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앞에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드랍아웃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멍청한 짓을 하였다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0" y="1374553"/>
            <a:ext cx="3212941" cy="2165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737" y="1420668"/>
            <a:ext cx="2730278" cy="17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90408"/>
              </p:ext>
            </p:extLst>
          </p:nvPr>
        </p:nvGraphicFramePr>
        <p:xfrm>
          <a:off x="437007" y="1498031"/>
          <a:ext cx="5230625" cy="4202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ResNet50 + Bottleneck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Adambelief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Dropout(0.01)</a:t>
                      </a: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오리진</a:t>
                      </a:r>
                      <a:endParaRPr lang="ko-KR" altLang="en-US" sz="14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344399"/>
            <a:ext cx="5762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93</a:t>
            </a:r>
          </a:p>
          <a:p>
            <a:r>
              <a:rPr lang="en-US" altLang="ko-KR" sz="1200" dirty="0"/>
              <a:t>Epoch: 93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(0.0022)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93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(0.0035)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(25718/25728)</a:t>
            </a:r>
          </a:p>
          <a:p>
            <a:r>
              <a:rPr lang="en-US" altLang="ko-KR" sz="1200" dirty="0"/>
              <a:t>Epoch: 93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390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(49979/50000)</a:t>
            </a:r>
          </a:p>
          <a:p>
            <a:r>
              <a:rPr lang="en-US" altLang="ko-KR" sz="1200" dirty="0"/>
              <a:t># TEST : Loss: (0.1975)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(95.24%) (9524/10000)</a:t>
            </a:r>
          </a:p>
          <a:p>
            <a:r>
              <a:rPr lang="en-US" altLang="ko-KR" sz="1200" dirty="0"/>
              <a:t>8.85637463565564e-06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78" y="1422529"/>
            <a:ext cx="3136442" cy="2074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02" y="1369625"/>
            <a:ext cx="3092139" cy="1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60023"/>
              </p:ext>
            </p:extLst>
          </p:nvPr>
        </p:nvGraphicFramePr>
        <p:xfrm>
          <a:off x="437007" y="1498031"/>
          <a:ext cx="5230625" cy="4202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ResNet50 + Bottleneck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adambeilif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 +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Dropout(0.3)</a:t>
                      </a: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오리진 </a:t>
                      </a:r>
                      <a:r>
                        <a:rPr lang="en-US" altLang="ko-KR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</a:t>
                      </a:r>
                      <a:r>
                        <a:rPr lang="ko-KR" altLang="en-US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드랍</a:t>
                      </a:r>
                      <a:r>
                        <a:rPr lang="en-US" altLang="ko-KR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(0.1)</a:t>
                      </a:r>
                      <a:endParaRPr lang="ko-KR" altLang="en-US" sz="14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옵티마이저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539595" y="58261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특이하여 저장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리니어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앞에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드랍아웃을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다시 한번 해보았다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생각해보니 멍청한 짓이었다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1580007"/>
            <a:ext cx="297180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23" y="4575862"/>
            <a:ext cx="3829050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187" y="1691640"/>
            <a:ext cx="3095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49846"/>
              </p:ext>
            </p:extLst>
          </p:nvPr>
        </p:nvGraphicFramePr>
        <p:xfrm>
          <a:off x="437007" y="1498031"/>
          <a:ext cx="5230625" cy="4202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556"/>
                <a:gridCol w="2896069"/>
              </a:tblGrid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ResNet50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Freeze</a:t>
                      </a:r>
                      <a:r>
                        <a:rPr lang="en-US" altLang="ko-KR" sz="14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False</a:t>
                      </a:r>
                      <a:endParaRPr lang="en-US" altLang="ko-KR" sz="14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457215" y="58261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Named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쓰자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9797"/>
          <a:stretch/>
        </p:blipFill>
        <p:spPr>
          <a:xfrm>
            <a:off x="6222671" y="3967538"/>
            <a:ext cx="3200400" cy="13293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19" y="1518674"/>
            <a:ext cx="2863031" cy="193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195" y="1518674"/>
            <a:ext cx="3010075" cy="19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4804"/>
              </p:ext>
            </p:extLst>
          </p:nvPr>
        </p:nvGraphicFramePr>
        <p:xfrm>
          <a:off x="437006" y="1498031"/>
          <a:ext cx="5453047" cy="722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35"/>
                <a:gridCol w="3318412"/>
              </a:tblGrid>
              <a:tr h="31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RandomRotation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ColorJitter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9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ResNet50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Frozen, Dropout(0.3)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nn.Module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__(self):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super(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self).__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self.resnet50 = torchvision.models.resnet50(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pretrained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(512*4, 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self.drop1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nn.Dropout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(0.3)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self.linear2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(512, 10)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Forward Pass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부분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forward(self, x):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self.resnet50(x)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#x = self.linear1(x)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F.gelu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(self.drop1(self.linear1(x)))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return self.linear2(x)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my_model.parameters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False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my_model.linear1.parameters():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my_model.linear2.parameters():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8875" y="4344399"/>
            <a:ext cx="5762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24</a:t>
            </a:r>
          </a:p>
          <a:p>
            <a:r>
              <a:rPr lang="en-US" altLang="ko-KR" sz="1200" dirty="0" smtClean="0"/>
              <a:t>Epoch</a:t>
            </a:r>
            <a:r>
              <a:rPr lang="en-US" altLang="ko-KR" sz="1200" dirty="0"/>
              <a:t>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1550 |  Loss: (0.0078)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(99.81%) (49536/49632)</a:t>
            </a:r>
          </a:p>
          <a:p>
            <a:r>
              <a:rPr lang="en-US" altLang="ko-KR" sz="1200" dirty="0"/>
              <a:t>Epoch: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1562 |  Loss: (0.0078)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(99.81%) (49904/50000)</a:t>
            </a:r>
          </a:p>
          <a:p>
            <a:r>
              <a:rPr lang="en-US" altLang="ko-KR" sz="1200" dirty="0"/>
              <a:t># TEST : Loss: (0.1017)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(97.34%) (9734/10000)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8" y="1610691"/>
            <a:ext cx="2322425" cy="1519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756" y="1633962"/>
            <a:ext cx="2488251" cy="15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37008" y="44068"/>
            <a:ext cx="7887841" cy="304800"/>
          </a:xfr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Term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Project REPORT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접근방식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로봇 및 스마트시스템 공학과 김진성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2020223631 )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88431"/>
              </p:ext>
            </p:extLst>
          </p:nvPr>
        </p:nvGraphicFramePr>
        <p:xfrm>
          <a:off x="437008" y="1498030"/>
          <a:ext cx="5201794" cy="443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17" y="1492000"/>
            <a:ext cx="4673016" cy="31492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17365" y="4687431"/>
            <a:ext cx="5651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Epoch: 199</a:t>
            </a:r>
          </a:p>
          <a:p>
            <a:r>
              <a:rPr lang="ko-KR" altLang="en-US" sz="1200" dirty="0"/>
              <a:t>Epoch: 199 | Batch_idx: 0 |  Loss: (0.3132) | Acc: (89.84%) (115/128)</a:t>
            </a:r>
          </a:p>
          <a:p>
            <a:r>
              <a:rPr lang="ko-KR" altLang="en-US" sz="1200" dirty="0"/>
              <a:t>Epoch: 199 | Batch_idx: 50 |  Loss: (0.2809) | Acc: (90.61%) (5915/6528)</a:t>
            </a:r>
          </a:p>
          <a:p>
            <a:r>
              <a:rPr lang="ko-KR" altLang="en-US" sz="1200" dirty="0"/>
              <a:t>Epoch: 199 | Batch_idx: 100 |  Loss: (0.2833) | Acc: (90.34%) (11679/12928)</a:t>
            </a:r>
          </a:p>
          <a:p>
            <a:r>
              <a:rPr lang="ko-KR" altLang="en-US" sz="1200" dirty="0"/>
              <a:t>Epoch: 199 | Batch_idx: 150 |  Loss: (0.2858) | Acc: (90.24%) (17441/19328)</a:t>
            </a:r>
          </a:p>
          <a:p>
            <a:r>
              <a:rPr lang="ko-KR" altLang="en-US" sz="1200" dirty="0"/>
              <a:t>Epoch: 199 | Batch_idx: 200 |  Loss: (0.2911) | Acc: (90.00%) (23156/25728)</a:t>
            </a:r>
          </a:p>
          <a:p>
            <a:r>
              <a:rPr lang="ko-KR" altLang="en-US" sz="1200" dirty="0"/>
              <a:t>Epoch: 199 | Batch_idx: 250 |  Loss: (0.2938) | Acc: (89.87%) (28874/32128)</a:t>
            </a:r>
          </a:p>
          <a:p>
            <a:r>
              <a:rPr lang="ko-KR" altLang="en-US" sz="1200" dirty="0"/>
              <a:t>Epoch: 199 | Batch_idx: 300 |  Loss: (0.2958) | Acc: (89.82%) (34604/38528)</a:t>
            </a:r>
          </a:p>
          <a:p>
            <a:r>
              <a:rPr lang="ko-KR" altLang="en-US" sz="1200" dirty="0"/>
              <a:t>Epoch: 199 | Batch_idx: 350 |  Loss: (0.2976) | Acc: (89.79%) (40340/44928)</a:t>
            </a:r>
          </a:p>
          <a:p>
            <a:r>
              <a:rPr lang="ko-KR" altLang="en-US" sz="1200" dirty="0"/>
              <a:t># TEST : Loss: (0.5925) | Acc: (80.90%) (8090/10000)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0297668" y="428499"/>
            <a:ext cx="1447799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b="1" dirty="0" err="1" smtClean="0">
                <a:solidFill>
                  <a:schemeClr val="tx1"/>
                </a:solidFill>
              </a:rPr>
              <a:t>bASE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95001"/>
              </p:ext>
            </p:extLst>
          </p:nvPr>
        </p:nvGraphicFramePr>
        <p:xfrm>
          <a:off x="437006" y="1498031"/>
          <a:ext cx="5453047" cy="722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35"/>
                <a:gridCol w="3318412"/>
              </a:tblGrid>
              <a:tr h="31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RandomRotation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ColorJitter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9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ResNet50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 Frozen, Dropout(0.3)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nn.Module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__(self):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super(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self).__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self.resnet50 = torchvision.models.resnet50(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pretrained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(512*4, 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self.drop1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nn.Dropout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(0.3)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self.linear2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(512, 10)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Forward Pass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부분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forward(self, x):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self.resnet50(x)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#x = self.linear1(x)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F.gelu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(self.drop1(self.linear1(x)))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return self.linear2(x)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my_model.parameters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my_model.linear1.parameters():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my_model.linear2.parameters():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8875" y="4344399"/>
            <a:ext cx="5762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1450 |  Loss: (0.0175)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(99.51%) (46203/46432)</a:t>
            </a:r>
          </a:p>
          <a:p>
            <a:r>
              <a:rPr lang="en-US" altLang="ko-KR" sz="1200" dirty="0"/>
              <a:t>Epoch: 14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1500 |  Loss: (0.0176)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(99.51%) (47796/48032)</a:t>
            </a:r>
          </a:p>
          <a:p>
            <a:r>
              <a:rPr lang="en-US" altLang="ko-KR" sz="1200" dirty="0"/>
              <a:t>Epoch: 14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1550 |  Loss: (0.0174)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(99.52%) (49395/49632)</a:t>
            </a:r>
          </a:p>
          <a:p>
            <a:r>
              <a:rPr lang="en-US" altLang="ko-KR" sz="1200" dirty="0"/>
              <a:t>Epoch: 14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1562 |  Loss: (0.0173)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(99.52%) (49762/50000)</a:t>
            </a:r>
          </a:p>
          <a:p>
            <a:r>
              <a:rPr lang="en-US" altLang="ko-KR" sz="1200" dirty="0"/>
              <a:t># TEST : Loss: (0.1029)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(97.15%) (9715/10000)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8" y="1747553"/>
            <a:ext cx="2824006" cy="1875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186" y="1806959"/>
            <a:ext cx="2913911" cy="18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60844"/>
              </p:ext>
            </p:extLst>
          </p:nvPr>
        </p:nvGraphicFramePr>
        <p:xfrm>
          <a:off x="437006" y="1498031"/>
          <a:ext cx="5453047" cy="752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35"/>
                <a:gridCol w="3318412"/>
              </a:tblGrid>
              <a:tr h="31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RandomCrop,</a:t>
                      </a:r>
                      <a:r>
                        <a:rPr lang="en-US" altLang="ko-KR" sz="12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RandomHorizontalFlip,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RandomRotation, ColorJitter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9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mobileNet_v2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baseline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Frozen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Frozon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nn.Module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__(self):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super(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self).__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self.resnet50 = torchvision.models.resnet50(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pretrained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(512*4, 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self.bn1 = nn.BatchNorm1d(512)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self.drop1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nn.Dropout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(0.3)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self.linear2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(512, 10)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Forward Pass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부분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forward(self, x):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self.resnet50(x)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#x = self.linear1(x)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F.gelu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(self.drop1(self.bn1(self.linear1(x))))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return self.linear2(x)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my_model.parameters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my_model.linear1.parameters():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my_model.linear2.parameters():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8875" y="4344399"/>
            <a:ext cx="5762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89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(0.1481)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(94.80%) (24391/25728)</a:t>
            </a:r>
          </a:p>
          <a:p>
            <a:r>
              <a:rPr lang="en-US" altLang="ko-KR" sz="1200" dirty="0"/>
              <a:t>Epoch: 89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(0.1460)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(94.87%) (30480/32128)</a:t>
            </a:r>
          </a:p>
          <a:p>
            <a:r>
              <a:rPr lang="en-US" altLang="ko-KR" sz="1200" dirty="0"/>
              <a:t>Epoch: 89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(0.1473)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(94.85%) (36542/38528)</a:t>
            </a:r>
          </a:p>
          <a:p>
            <a:r>
              <a:rPr lang="en-US" altLang="ko-KR" sz="1200" dirty="0"/>
              <a:t>Epoch: 89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(0.1473)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(94.87%) (42624/44928)</a:t>
            </a:r>
          </a:p>
          <a:p>
            <a:r>
              <a:rPr lang="en-US" altLang="ko-KR" sz="1200" dirty="0"/>
              <a:t>Epoch: 89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390 |  Loss: (0.1484)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(94.85%) (47426/50000)</a:t>
            </a:r>
          </a:p>
          <a:p>
            <a:r>
              <a:rPr lang="en-US" altLang="ko-KR" sz="1200" dirty="0"/>
              <a:t># TEST : Loss: (0.1953)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(93.79%) (9379/10000)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00" y="1787344"/>
            <a:ext cx="2871967" cy="1935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66" y="1926825"/>
            <a:ext cx="2694375" cy="16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36186"/>
              </p:ext>
            </p:extLst>
          </p:nvPr>
        </p:nvGraphicFramePr>
        <p:xfrm>
          <a:off x="437006" y="1498031"/>
          <a:ext cx="5453047" cy="752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35"/>
                <a:gridCol w="3318412"/>
              </a:tblGrid>
              <a:tr h="31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RandomCrop,</a:t>
                      </a:r>
                      <a:r>
                        <a:rPr lang="en-US" altLang="ko-KR" sz="12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RandomHorizontalFlip,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RandomRotation, ColorJitter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9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mobileNet_v2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adambeilif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baseline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Frozen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Frozon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nn.Module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__(self):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super(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self).__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self.resnet50 = torchvision.models.resnet50(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pretrained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(512*4, 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self.bn1 = nn.BatchNorm1d(512)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self.drop1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nn.Dropout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(0.3)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self.linear2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(512, 10)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Forward Pass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부분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forward(self, x):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self.resnet50(x)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#x = self.linear1(x)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F.gelu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(self.drop1(self.bn1(self.linear1(x))))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return self.linear2(x)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my_model.parameters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my_model.linear1.parameters():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my_model.linear2.parameters():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50" y="5481534"/>
            <a:ext cx="5657636" cy="12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9576"/>
              </p:ext>
            </p:extLst>
          </p:nvPr>
        </p:nvGraphicFramePr>
        <p:xfrm>
          <a:off x="437006" y="1498031"/>
          <a:ext cx="5453047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35"/>
                <a:gridCol w="3318412"/>
              </a:tblGrid>
              <a:tr h="31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RandomRotation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ColorJitter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9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Efficientnet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전이학습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7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Frozen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nn.Module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__(self):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super(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self).__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self.efficientnet_b1 =  torchvision.models.efficientnet_b1(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pretrained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self.linear1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(1280, 2*10)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self.linear2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nn.Linear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(2*10, 10)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Forward Pass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부분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forward(self, x):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self.mobilenet_v2(x)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x = self.linear1(x)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return self.linear2(x)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MyNewNet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my_model.parameters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False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my_model.linear1.parameters():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my_model.linear2.parameters():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param.requires_grad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전이학습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446534" y="5978591"/>
            <a:ext cx="5221098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8875" y="4344399"/>
            <a:ext cx="5762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1450 | Loss: (0.0663)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(97.76%) (45392/46432) </a:t>
            </a:r>
            <a:endParaRPr lang="en-US" altLang="ko-KR" sz="1200" dirty="0" smtClean="0"/>
          </a:p>
          <a:p>
            <a:r>
              <a:rPr lang="en-US" altLang="ko-KR" sz="1200" dirty="0" smtClean="0"/>
              <a:t>Epoch</a:t>
            </a:r>
            <a:r>
              <a:rPr lang="en-US" altLang="ko-KR" sz="1200" dirty="0"/>
              <a:t>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1500 | Loss: (0.0660)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(97.78%) (46966/48032) </a:t>
            </a:r>
            <a:endParaRPr lang="en-US" altLang="ko-KR" sz="1200" dirty="0" smtClean="0"/>
          </a:p>
          <a:p>
            <a:r>
              <a:rPr lang="en-US" altLang="ko-KR" sz="1200" dirty="0" smtClean="0"/>
              <a:t>Epoch</a:t>
            </a:r>
            <a:r>
              <a:rPr lang="en-US" altLang="ko-KR" sz="1200" dirty="0"/>
              <a:t>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1550 | Loss: (0.0659)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(97.78%) (48532/49632) </a:t>
            </a:r>
            <a:endParaRPr lang="en-US" altLang="ko-KR" sz="1200" dirty="0" smtClean="0"/>
          </a:p>
          <a:p>
            <a:r>
              <a:rPr lang="en-US" altLang="ko-KR" sz="1200" dirty="0" smtClean="0"/>
              <a:t>Epoch</a:t>
            </a:r>
            <a:r>
              <a:rPr lang="en-US" altLang="ko-KR" sz="1200" dirty="0"/>
              <a:t>: 24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1562 | Loss: (0.0658)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(97.79%) (48895/50000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 TEST : Loss: (0.0886)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(97.21%) (9721/10000)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82" y="1688076"/>
            <a:ext cx="2694227" cy="1813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187" y="1576617"/>
            <a:ext cx="2822056" cy="18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14831"/>
              </p:ext>
            </p:extLst>
          </p:nvPr>
        </p:nvGraphicFramePr>
        <p:xfrm>
          <a:off x="437008" y="1498030"/>
          <a:ext cx="5201794" cy="443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45" y="1498030"/>
            <a:ext cx="2736900" cy="1810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39" y="1481233"/>
            <a:ext cx="2784397" cy="18268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20009" y="3458706"/>
            <a:ext cx="5651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199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(0.0032)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(0.0019)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(6528/6528)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(12928/12928)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(19328/19328)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(25728/25728)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(32128/32128)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(0.0017)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(38528/38528)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(0.0017)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(44928/44928)</a:t>
            </a:r>
          </a:p>
          <a:p>
            <a:r>
              <a:rPr lang="en-US" altLang="ko-KR" sz="1200" dirty="0"/>
              <a:t># TEST : Loss: (0.1814)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(95.31%) (9531/10000)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10297668" y="428499"/>
            <a:ext cx="1447799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smtClean="0">
                <a:solidFill>
                  <a:schemeClr val="tx1"/>
                </a:solidFill>
              </a:rPr>
              <a:t>러닝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스케쥴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05784"/>
              </p:ext>
            </p:extLst>
          </p:nvPr>
        </p:nvGraphicFramePr>
        <p:xfrm>
          <a:off x="437008" y="1498030"/>
          <a:ext cx="5201794" cy="467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지정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lr_lambda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=lambda epoch: 0.95 ** epoch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468133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Epoch: 180</a:t>
            </a:r>
          </a:p>
          <a:p>
            <a:r>
              <a:rPr lang="ko-KR" altLang="en-US" sz="1200" dirty="0"/>
              <a:t>Epoch: 180 | Batch_idx: 0 |  Loss: (0.0017) | Acc: (100.00%) (128/128)</a:t>
            </a:r>
          </a:p>
          <a:p>
            <a:r>
              <a:rPr lang="ko-KR" altLang="en-US" sz="1200" dirty="0"/>
              <a:t>Epoch: 180 | Batch_idx: 50 |  Loss: (0.0017) | Acc: (100.00%) (6528/6528)</a:t>
            </a:r>
          </a:p>
          <a:p>
            <a:r>
              <a:rPr lang="ko-KR" altLang="en-US" sz="1200" dirty="0"/>
              <a:t>Epoch: 180 | Batch_idx: 100 |  Loss: (0.0017) | Acc: (100.00%) (12928/12928)</a:t>
            </a:r>
          </a:p>
          <a:p>
            <a:r>
              <a:rPr lang="ko-KR" altLang="en-US" sz="1200" dirty="0"/>
              <a:t>Epoch: 180 | Batch_idx: 150 |  Loss: (0.0018) | Acc: (100.00%) (19328/19328)</a:t>
            </a:r>
          </a:p>
          <a:p>
            <a:r>
              <a:rPr lang="ko-KR" altLang="en-US" sz="1200" dirty="0"/>
              <a:t>Epoch: 180 | Batch_idx: 200 |  Loss: (0.0018) | Acc: (100.00%) (25728/25728)</a:t>
            </a:r>
          </a:p>
          <a:p>
            <a:r>
              <a:rPr lang="ko-KR" altLang="en-US" sz="1200" dirty="0"/>
              <a:t>Epoch: 180 | Batch_idx: 250 |  Loss: (0.0018) | Acc: (100.00%) (32128/32128)</a:t>
            </a:r>
          </a:p>
          <a:p>
            <a:r>
              <a:rPr lang="ko-KR" altLang="en-US" sz="1200" dirty="0"/>
              <a:t>Epoch: 180 | Batch_idx: 300 |  Loss: (0.0018) | Acc: (100.00%) (38528/38528)</a:t>
            </a:r>
          </a:p>
          <a:p>
            <a:r>
              <a:rPr lang="ko-KR" altLang="en-US" sz="1200" dirty="0"/>
              <a:t>Epoch: 180 | Batch_idx: 350 |  Loss: (0.0018) | Acc: (100.00%) (44927/44928)</a:t>
            </a:r>
          </a:p>
          <a:p>
            <a:r>
              <a:rPr lang="ko-KR" altLang="en-US" sz="1200" dirty="0"/>
              <a:t># TEST : Loss: (0.2096) | Acc: (94.52%) (9452/10000)</a:t>
            </a: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10297668" y="428499"/>
            <a:ext cx="1447799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smtClean="0">
                <a:solidFill>
                  <a:schemeClr val="tx1"/>
                </a:solidFill>
              </a:rPr>
              <a:t>러닝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스케쥴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78787"/>
              </p:ext>
            </p:extLst>
          </p:nvPr>
        </p:nvGraphicFramePr>
        <p:xfrm>
          <a:off x="437008" y="1498030"/>
          <a:ext cx="5201794" cy="446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(optimizer, T_0 = 50,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=1)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468133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198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(0.0028)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(0.0073)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(99.86%) (6519/6528)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(0.0066)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(99.85%) (12909/12928)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(0.0066)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(99.86%) (19300/19328)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(0.0064)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(99.86%) (25693/25728)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(0.0061)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(99.87%) (32086/32128)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(0.0060)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(99.88%) (38481/38528)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(0.0060)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(99.88%) (44873/44928)</a:t>
            </a:r>
          </a:p>
          <a:p>
            <a:r>
              <a:rPr lang="en-US" altLang="ko-KR" sz="1200" dirty="0"/>
              <a:t># TEST : Loss: (0.1906)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(94.80%) (9480/10000)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5" y="1548326"/>
            <a:ext cx="2676525" cy="17560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21" y="1683808"/>
            <a:ext cx="2690566" cy="1805002"/>
          </a:xfrm>
          <a:prstGeom prst="rect">
            <a:avLst/>
          </a:prstGeom>
        </p:spPr>
      </p:pic>
      <p:sp>
        <p:nvSpPr>
          <p:cNvPr id="13" name="부제목 4"/>
          <p:cNvSpPr txBox="1">
            <a:spLocks/>
          </p:cNvSpPr>
          <p:nvPr/>
        </p:nvSpPr>
        <p:spPr>
          <a:xfrm>
            <a:off x="10297668" y="428499"/>
            <a:ext cx="1447799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smtClean="0">
                <a:solidFill>
                  <a:schemeClr val="tx1"/>
                </a:solidFill>
              </a:rPr>
              <a:t>러닝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스케쥴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78944"/>
              </p:ext>
            </p:extLst>
          </p:nvPr>
        </p:nvGraphicFramePr>
        <p:xfrm>
          <a:off x="437008" y="1498030"/>
          <a:ext cx="5201794" cy="443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(32, padding=4),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3372758"/>
            <a:ext cx="57626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800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(25620/25632)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850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(27219/27232)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900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(28818/28832)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950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(30418/30432)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(32018/32032)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1050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(33618/33632)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1100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(35216/35232)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1150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(36816/36832)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1200 |  Loss: (0.0037)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(38416/38432)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1250 |  Loss: (0.0038)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(40014/40032)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1300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(41612/41632)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1350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(43212/43232)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1400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(44811/44832)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1450 |  Loss: (0.0039)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(46408/46432)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1500 |  Loss: (0.0040)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(48006/48032)</a:t>
            </a:r>
          </a:p>
          <a:p>
            <a:r>
              <a:rPr lang="en-US" altLang="ko-KR" sz="1200" dirty="0"/>
              <a:t>Epoch: 199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1550 |  Loss: (0.0040)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(49605/49632)</a:t>
            </a:r>
          </a:p>
          <a:p>
            <a:r>
              <a:rPr lang="en-US" altLang="ko-KR" sz="1200" dirty="0"/>
              <a:t># TEST : Loss: (0.2100)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(94.75%) (9475/10000)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99" y="1498030"/>
            <a:ext cx="3075623" cy="2017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68" y="1644209"/>
            <a:ext cx="2499569" cy="1653048"/>
          </a:xfrm>
          <a:prstGeom prst="rect">
            <a:avLst/>
          </a:prstGeom>
        </p:spPr>
      </p:pic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러닝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스케쥴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배치사이즈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0260"/>
              </p:ext>
            </p:extLst>
          </p:nvPr>
        </p:nvGraphicFramePr>
        <p:xfrm>
          <a:off x="437008" y="1498030"/>
          <a:ext cx="5201794" cy="467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88"/>
                <a:gridCol w="2880106"/>
              </a:tblGrid>
              <a:tr h="51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(optimizer, T_0 = 5,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=1,eta_min=0.001)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9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087133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284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(0.0828)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(99.22%) (127/128)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(0.0962)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(97.04%) (6335/6528)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(0.0907)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(97.21%) (12567/12928)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(0.0881)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(97.19%) (18785/19328)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(0.0832)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(97.35%) (25046/25728)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(0.0806)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(97.41%) (31295/32128)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(0.0805)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(97.42%) (37534/38528)</a:t>
            </a:r>
          </a:p>
          <a:p>
            <a:r>
              <a:rPr lang="en-US" altLang="ko-KR" sz="1200" dirty="0"/>
              <a:t>Epoch: 284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(0.0784)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(97.51%) (43808/44928)</a:t>
            </a:r>
          </a:p>
          <a:p>
            <a:r>
              <a:rPr lang="en-US" altLang="ko-KR" sz="1200" dirty="0"/>
              <a:t># TEST : Loss: (0.1750)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(94.28%) (9428/10000)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22" y="1385707"/>
            <a:ext cx="3028650" cy="1987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43" y="1428761"/>
            <a:ext cx="2549266" cy="1685914"/>
          </a:xfrm>
          <a:prstGeom prst="rect">
            <a:avLst/>
          </a:prstGeom>
        </p:spPr>
      </p:pic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러닝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스케쥴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배치사이즈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948"/>
              </p:ext>
            </p:extLst>
          </p:nvPr>
        </p:nvGraphicFramePr>
        <p:xfrm>
          <a:off x="437007" y="1498030"/>
          <a:ext cx="5211317" cy="452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38"/>
                <a:gridCol w="2885379"/>
              </a:tblGrid>
              <a:tr h="37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CosineAnnealingLR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average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대신 사용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4315733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111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(0.0018)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(0.0029)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(6527/6528)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(0.0032)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(12926/12928)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(0.0034)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(19320/19328)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(0.0034)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(25717/25728)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(0.0035)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(32112/32128)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(0.0036)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(99.95%) (38510/38528)</a:t>
            </a:r>
          </a:p>
          <a:p>
            <a:r>
              <a:rPr lang="en-US" altLang="ko-KR" sz="1200" dirty="0"/>
              <a:t>Epoch: 111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(0.0036)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(99.96%) (44908/44928)</a:t>
            </a:r>
          </a:p>
          <a:p>
            <a:r>
              <a:rPr lang="en-US" altLang="ko-KR" sz="1200" dirty="0"/>
              <a:t># TEST : Loss: (0.2258)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(94.54%) (9454/10000)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모델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93490" y="1564578"/>
            <a:ext cx="2914631" cy="1927543"/>
            <a:chOff x="6255364" y="1422529"/>
            <a:chExt cx="4761905" cy="31492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5364" y="1422529"/>
              <a:ext cx="4761905" cy="314920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41692" y="1708279"/>
              <a:ext cx="4673016" cy="225385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92" y="1564578"/>
            <a:ext cx="2937949" cy="1927543"/>
          </a:xfrm>
          <a:prstGeom prst="rect">
            <a:avLst/>
          </a:prstGeom>
        </p:spPr>
      </p:pic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4"/>
          <p:cNvSpPr txBox="1">
            <a:spLocks/>
          </p:cNvSpPr>
          <p:nvPr/>
        </p:nvSpPr>
        <p:spPr>
          <a:xfrm>
            <a:off x="117504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※ base line code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6534" y="78390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8042147" y="78035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4241830" y="7839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64596"/>
              </p:ext>
            </p:extLst>
          </p:nvPr>
        </p:nvGraphicFramePr>
        <p:xfrm>
          <a:off x="437007" y="1498030"/>
          <a:ext cx="5211317" cy="4911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38"/>
                <a:gridCol w="2885379"/>
              </a:tblGrid>
              <a:tr h="371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RandomCrop(32, padding=4),</a:t>
                      </a:r>
                    </a:p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RandomHorizontalFlip()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Shulffle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batch_size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ResNet18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CrossEntropyLoss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CosineAnnealingWarmRestarts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(optimizer, T_0 = 5,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T_mult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=3,eta_min=0.001)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gelu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average pooling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BatchNorm2d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Dropout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대신 사용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096000" y="875348"/>
            <a:ext cx="0" cy="5982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4"/>
          <p:cNvSpPr txBox="1">
            <a:spLocks/>
          </p:cNvSpPr>
          <p:nvPr/>
        </p:nvSpPr>
        <p:spPr>
          <a:xfrm>
            <a:off x="6093490" y="1117729"/>
            <a:ext cx="5978496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smtClean="0">
                <a:solidFill>
                  <a:schemeClr val="tx1"/>
                </a:solidFill>
              </a:rPr>
              <a:t>※ </a:t>
            </a:r>
            <a:r>
              <a:rPr lang="ko-KR" altLang="en-US" b="1" dirty="0" smtClean="0">
                <a:solidFill>
                  <a:schemeClr val="tx1"/>
                </a:solidFill>
              </a:rPr>
              <a:t>실행결과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8875" y="3429908"/>
            <a:ext cx="576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Epoch: 198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0 |  Loss: (0.0064)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(100.00%) (128/128)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50 |  Loss: (0.0028)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(6527/6528)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100 |  Loss: (0.0029)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(12927/12928)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150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(19327/19328)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200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(25726/25728)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250 |  Loss: (0.0026)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(99.99%) (32124/32128)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300 |  Loss: (0.0027)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(38521/38528)</a:t>
            </a:r>
          </a:p>
          <a:p>
            <a:r>
              <a:rPr lang="en-US" altLang="ko-KR" sz="1200" dirty="0"/>
              <a:t>Epoch: 198 |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: 350 |  Loss: (0.0027)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(99.98%) (44920/44928)</a:t>
            </a:r>
          </a:p>
          <a:p>
            <a:r>
              <a:rPr lang="en-US" altLang="ko-KR" sz="1200" dirty="0"/>
              <a:t># TEST : Loss: (0.2142) |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: (94.85%) (9485/10000)</a:t>
            </a:r>
            <a:endParaRPr lang="ko-KR" altLang="en-US" sz="1200" dirty="0"/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9525000" y="428499"/>
            <a:ext cx="2220467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모델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422529"/>
            <a:ext cx="2751326" cy="1819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75" y="1437620"/>
            <a:ext cx="2750335" cy="1804452"/>
          </a:xfrm>
          <a:prstGeom prst="rect">
            <a:avLst/>
          </a:prstGeom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437008" y="44068"/>
            <a:ext cx="7887841" cy="30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#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첨부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{05FC0C44-607C-4563-8E6F-16FD91255AF5}tf33552983_win32</Template>
  <TotalTime>28189</TotalTime>
  <Words>5188</Words>
  <Application>Microsoft Office PowerPoint</Application>
  <PresentationFormat>와이드스크린</PresentationFormat>
  <Paragraphs>947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맑은 고딕</vt:lpstr>
      <vt:lpstr>휴먼매직체</vt:lpstr>
      <vt:lpstr>Calibri</vt:lpstr>
      <vt:lpstr>Franklin Gothic Book</vt:lpstr>
      <vt:lpstr>Wingdings 2</vt:lpstr>
      <vt:lpstr>DividendVTI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7-dot 매니퓰레이터 위치-힘 제어</dc:title>
  <dc:creator>예동희</dc:creator>
  <cp:lastModifiedBy>Microsoft 계정</cp:lastModifiedBy>
  <cp:revision>148</cp:revision>
  <dcterms:created xsi:type="dcterms:W3CDTF">2021-06-30T07:56:38Z</dcterms:created>
  <dcterms:modified xsi:type="dcterms:W3CDTF">2022-06-12T03:09:14Z</dcterms:modified>
</cp:coreProperties>
</file>