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59" r:id="rId6"/>
    <p:sldId id="261" r:id="rId7"/>
    <p:sldId id="270" r:id="rId8"/>
    <p:sldId id="267" r:id="rId9"/>
    <p:sldId id="262" r:id="rId10"/>
    <p:sldId id="274" r:id="rId11"/>
    <p:sldId id="275" r:id="rId12"/>
    <p:sldId id="271" r:id="rId13"/>
    <p:sldId id="263" r:id="rId14"/>
    <p:sldId id="272" r:id="rId15"/>
    <p:sldId id="266" r:id="rId16"/>
    <p:sldId id="273" r:id="rId17"/>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07" autoAdjust="0"/>
  </p:normalViewPr>
  <p:slideViewPr>
    <p:cSldViewPr>
      <p:cViewPr>
        <p:scale>
          <a:sx n="100" d="100"/>
          <a:sy n="100" d="100"/>
        </p:scale>
        <p:origin x="-294"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7446DE-46F6-46B0-840A-653B1A362ADF}" type="datetimeFigureOut">
              <a:rPr lang="en-US" smtClean="0"/>
              <a:pPr/>
              <a:t>3/22/2013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AF8A6C-ACA1-481F-9579-BB8C1B5FD14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7446DE-46F6-46B0-840A-653B1A362ADF}" type="datetimeFigureOut">
              <a:rPr lang="en-US" smtClean="0"/>
              <a:pPr/>
              <a:t>3/22/2013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AF8A6C-ACA1-481F-9579-BB8C1B5FD14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7446DE-46F6-46B0-840A-653B1A362ADF}" type="datetimeFigureOut">
              <a:rPr lang="en-US" smtClean="0"/>
              <a:pPr/>
              <a:t>3/22/2013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AF8A6C-ACA1-481F-9579-BB8C1B5FD14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7446DE-46F6-46B0-840A-653B1A362ADF}" type="datetimeFigureOut">
              <a:rPr lang="en-US" smtClean="0"/>
              <a:pPr/>
              <a:t>3/22/2013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AF8A6C-ACA1-481F-9579-BB8C1B5FD148}"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7446DE-46F6-46B0-840A-653B1A362ADF}" type="datetimeFigureOut">
              <a:rPr lang="en-US" smtClean="0"/>
              <a:pPr/>
              <a:t>3/22/2013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AF8A6C-ACA1-481F-9579-BB8C1B5FD14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7446DE-46F6-46B0-840A-653B1A362ADF}" type="datetimeFigureOut">
              <a:rPr lang="en-US" smtClean="0"/>
              <a:pPr/>
              <a:t>3/22/2013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AF8A6C-ACA1-481F-9579-BB8C1B5FD14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7446DE-46F6-46B0-840A-653B1A362ADF}" type="datetimeFigureOut">
              <a:rPr lang="en-US" smtClean="0"/>
              <a:pPr/>
              <a:t>3/22/2013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5AF8A6C-ACA1-481F-9579-BB8C1B5FD14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7446DE-46F6-46B0-840A-653B1A362ADF}" type="datetimeFigureOut">
              <a:rPr lang="en-US" smtClean="0"/>
              <a:pPr/>
              <a:t>3/22/2013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5AF8A6C-ACA1-481F-9579-BB8C1B5FD14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446DE-46F6-46B0-840A-653B1A362ADF}" type="datetimeFigureOut">
              <a:rPr lang="en-US" smtClean="0"/>
              <a:pPr/>
              <a:t>3/22/2013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5AF8A6C-ACA1-481F-9579-BB8C1B5FD14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7446DE-46F6-46B0-840A-653B1A362ADF}" type="datetimeFigureOut">
              <a:rPr lang="en-US" smtClean="0"/>
              <a:pPr/>
              <a:t>3/22/2013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AF8A6C-ACA1-481F-9579-BB8C1B5FD14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7446DE-46F6-46B0-840A-653B1A362ADF}" type="datetimeFigureOut">
              <a:rPr lang="en-US" smtClean="0"/>
              <a:pPr/>
              <a:t>3/22/2013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AF8A6C-ACA1-481F-9579-BB8C1B5FD14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446DE-46F6-46B0-840A-653B1A362ADF}" type="datetimeFigureOut">
              <a:rPr lang="en-US" smtClean="0"/>
              <a:pPr/>
              <a:t>3/22/2013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F8A6C-ACA1-481F-9579-BB8C1B5FD14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other.ils.local/svn/ILS/Parts_Manual_Development_(PMD)_Tools/Cage_Codes" TargetMode="External"/><Relationship Id="rId2" Type="http://schemas.openxmlformats.org/officeDocument/2006/relationships/hyperlink" Target="https://mother.ils.local/svn/ILS/Parts_Manual_Development_(PMD)_Tools/Arbortext_Tools" TargetMode="Externa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hyperlink" Target="https://mother.ils.local/svn/ILS/Parts_Manual_Development_(PMD)_Tools/Report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Parts Manual Development (PMD) Tools</a:t>
            </a:r>
            <a:endParaRPr lang="en-US" dirty="0"/>
          </a:p>
        </p:txBody>
      </p:sp>
      <p:sp>
        <p:nvSpPr>
          <p:cNvPr id="3" name="Subtitle 2"/>
          <p:cNvSpPr>
            <a:spLocks noGrp="1"/>
          </p:cNvSpPr>
          <p:nvPr>
            <p:ph type="subTitle" idx="1"/>
          </p:nvPr>
        </p:nvSpPr>
        <p:spPr/>
        <p:txBody>
          <a:bodyPr>
            <a:normAutofit fontScale="92500" lnSpcReduction="10000"/>
          </a:bodyPr>
          <a:lstStyle/>
          <a:p>
            <a:r>
              <a:rPr lang="en-US" dirty="0" smtClean="0"/>
              <a:t>Tools developed to remove redundancies between Illustrator, </a:t>
            </a:r>
            <a:r>
              <a:rPr lang="en-US" dirty="0"/>
              <a:t>P</a:t>
            </a:r>
            <a:r>
              <a:rPr lang="en-US" dirty="0" smtClean="0"/>
              <a:t>rovisioner, and Writer, and to eliminate tedious tasks.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Reports</a:t>
            </a:r>
            <a:br>
              <a:rPr lang="en-US" dirty="0" smtClean="0"/>
            </a:br>
            <a:r>
              <a:rPr lang="en-US" dirty="0" smtClean="0"/>
              <a:t>Why here?</a:t>
            </a:r>
            <a:endParaRPr lang="en-US" dirty="0"/>
          </a:p>
        </p:txBody>
      </p:sp>
      <p:sp>
        <p:nvSpPr>
          <p:cNvPr id="3" name="Content Placeholder 2"/>
          <p:cNvSpPr>
            <a:spLocks noGrp="1"/>
          </p:cNvSpPr>
          <p:nvPr>
            <p:ph idx="1"/>
          </p:nvPr>
        </p:nvSpPr>
        <p:spPr/>
        <p:txBody>
          <a:bodyPr>
            <a:normAutofit/>
          </a:bodyPr>
          <a:lstStyle/>
          <a:p>
            <a:r>
              <a:rPr lang="en-US" dirty="0" smtClean="0"/>
              <a:t>The Reports folder is here to access any programs information history, separated by folders named after each program.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2" cstate="print"/>
          <a:srcRect/>
          <a:stretch>
            <a:fillRect/>
          </a:stretch>
        </p:blipFill>
        <p:spPr bwMode="auto">
          <a:xfrm>
            <a:off x="7162800" y="1143000"/>
            <a:ext cx="1600200" cy="1752600"/>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l="71795" t="22613" r="11538" b="46860"/>
          <a:stretch>
            <a:fillRect/>
          </a:stretch>
        </p:blipFill>
        <p:spPr bwMode="auto">
          <a:xfrm>
            <a:off x="5715000" y="3077308"/>
            <a:ext cx="1600200" cy="3323492"/>
          </a:xfrm>
          <a:prstGeom prst="rect">
            <a:avLst/>
          </a:prstGeom>
          <a:noFill/>
          <a:ln w="9525">
            <a:noFill/>
            <a:miter lim="800000"/>
            <a:headEnd/>
            <a:tailEnd/>
          </a:ln>
        </p:spPr>
      </p:pic>
      <p:sp>
        <p:nvSpPr>
          <p:cNvPr id="2" name="Title 1"/>
          <p:cNvSpPr>
            <a:spLocks noGrp="1"/>
          </p:cNvSpPr>
          <p:nvPr>
            <p:ph type="title"/>
          </p:nvPr>
        </p:nvSpPr>
        <p:spPr>
          <a:xfrm>
            <a:off x="457200" y="273050"/>
            <a:ext cx="3008313" cy="641350"/>
          </a:xfrm>
        </p:spPr>
        <p:txBody>
          <a:bodyPr/>
          <a:lstStyle/>
          <a:p>
            <a:r>
              <a:rPr lang="en-US" dirty="0" smtClean="0"/>
              <a:t>Reports\</a:t>
            </a:r>
            <a:endParaRPr lang="en-US" dirty="0"/>
          </a:p>
        </p:txBody>
      </p:sp>
      <p:sp>
        <p:nvSpPr>
          <p:cNvPr id="3" name="Content Placeholder 2"/>
          <p:cNvSpPr>
            <a:spLocks noGrp="1"/>
          </p:cNvSpPr>
          <p:nvPr>
            <p:ph idx="1"/>
          </p:nvPr>
        </p:nvSpPr>
        <p:spPr>
          <a:xfrm>
            <a:off x="533400" y="1142999"/>
            <a:ext cx="4876800" cy="4953001"/>
          </a:xfrm>
        </p:spPr>
        <p:txBody>
          <a:bodyPr>
            <a:normAutofit fontScale="85000" lnSpcReduction="10000"/>
          </a:bodyPr>
          <a:lstStyle/>
          <a:p>
            <a:r>
              <a:rPr lang="en-US" dirty="0" smtClean="0"/>
              <a:t>There are no tools here, just Program folders with reports in them.</a:t>
            </a:r>
          </a:p>
          <a:p>
            <a:r>
              <a:rPr lang="en-US" dirty="0" smtClean="0"/>
              <a:t>Each program has a folder and is checked out together for resource purposes.</a:t>
            </a:r>
          </a:p>
          <a:p>
            <a:r>
              <a:rPr lang="en-US" dirty="0" smtClean="0"/>
              <a:t>Each unique file inside, 036 or PTD, is named the PCCN of the program.</a:t>
            </a:r>
          </a:p>
          <a:p>
            <a:r>
              <a:rPr lang="en-US" dirty="0" smtClean="0"/>
              <a:t>Other duplicate file types will have definition added to name following the PCCN.</a:t>
            </a:r>
          </a:p>
        </p:txBody>
      </p:sp>
      <p:sp>
        <p:nvSpPr>
          <p:cNvPr id="7" name="Bent Arrow 6"/>
          <p:cNvSpPr/>
          <p:nvPr/>
        </p:nvSpPr>
        <p:spPr>
          <a:xfrm rot="16200000" flipH="1">
            <a:off x="6477000" y="1324708"/>
            <a:ext cx="1524000" cy="2133600"/>
          </a:xfrm>
          <a:prstGeom prst="bentArrow">
            <a:avLst>
              <a:gd name="adj1" fmla="val 25000"/>
              <a:gd name="adj2" fmla="val 22760"/>
              <a:gd name="adj3" fmla="val 25000"/>
              <a:gd name="adj4" fmla="val 43750"/>
            </a:avLst>
          </a:prstGeom>
          <a:solidFill>
            <a:schemeClr val="accent1">
              <a:alpha val="15000"/>
            </a:schemeClr>
          </a:solidFill>
          <a:ln>
            <a:solidFill>
              <a:schemeClr val="accent1">
                <a:shade val="50000"/>
                <a:alpha val="12000"/>
              </a:schemeClr>
            </a:solidFill>
          </a:ln>
          <a:effectLst>
            <a:outerShdw blurRad="50800" dist="50800" dir="54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PLISN_Tools</a:t>
            </a:r>
            <a:br>
              <a:rPr lang="en-US" dirty="0" smtClean="0"/>
            </a:br>
            <a:r>
              <a:rPr lang="en-US" dirty="0" smtClean="0"/>
              <a:t>What can they do?</a:t>
            </a:r>
            <a:endParaRPr lang="en-US" dirty="0"/>
          </a:p>
        </p:txBody>
      </p:sp>
      <p:sp>
        <p:nvSpPr>
          <p:cNvPr id="3" name="Content Placeholder 2"/>
          <p:cNvSpPr>
            <a:spLocks noGrp="1"/>
          </p:cNvSpPr>
          <p:nvPr>
            <p:ph idx="1"/>
          </p:nvPr>
        </p:nvSpPr>
        <p:spPr/>
        <p:txBody>
          <a:bodyPr>
            <a:normAutofit/>
          </a:bodyPr>
          <a:lstStyle/>
          <a:p>
            <a:r>
              <a:rPr lang="en-US" dirty="0" smtClean="0"/>
              <a:t>They can start, add, edit, and update PLISNs, and compare LCN indentures.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srcRect/>
          <a:stretch>
            <a:fillRect/>
          </a:stretch>
        </p:blipFill>
        <p:spPr bwMode="auto">
          <a:xfrm>
            <a:off x="7162800" y="1143000"/>
            <a:ext cx="1600200" cy="1752600"/>
          </a:xfrm>
          <a:prstGeom prst="rect">
            <a:avLst/>
          </a:prstGeom>
          <a:noFill/>
          <a:ln w="9525">
            <a:noFill/>
            <a:miter lim="800000"/>
            <a:headEnd/>
            <a:tailEnd/>
          </a:ln>
        </p:spPr>
      </p:pic>
      <p:sp>
        <p:nvSpPr>
          <p:cNvPr id="2" name="Title 1"/>
          <p:cNvSpPr>
            <a:spLocks noGrp="1"/>
          </p:cNvSpPr>
          <p:nvPr>
            <p:ph type="title"/>
          </p:nvPr>
        </p:nvSpPr>
        <p:spPr>
          <a:xfrm>
            <a:off x="457200" y="273050"/>
            <a:ext cx="3008313" cy="641350"/>
          </a:xfrm>
        </p:spPr>
        <p:txBody>
          <a:bodyPr/>
          <a:lstStyle/>
          <a:p>
            <a:r>
              <a:rPr lang="en-US" dirty="0" smtClean="0"/>
              <a:t>PLISN\</a:t>
            </a:r>
            <a:endParaRPr lang="en-US" dirty="0"/>
          </a:p>
        </p:txBody>
      </p:sp>
      <p:sp>
        <p:nvSpPr>
          <p:cNvPr id="3" name="Content Placeholder 2"/>
          <p:cNvSpPr>
            <a:spLocks noGrp="1"/>
          </p:cNvSpPr>
          <p:nvPr>
            <p:ph idx="1"/>
          </p:nvPr>
        </p:nvSpPr>
        <p:spPr>
          <a:xfrm>
            <a:off x="533400" y="1066800"/>
            <a:ext cx="4876800" cy="5334000"/>
          </a:xfrm>
        </p:spPr>
        <p:txBody>
          <a:bodyPr>
            <a:normAutofit lnSpcReduction="10000"/>
          </a:bodyPr>
          <a:lstStyle/>
          <a:p>
            <a:r>
              <a:rPr lang="en-US" dirty="0" smtClean="0"/>
              <a:t>Universal PLISN'er</a:t>
            </a:r>
            <a:endParaRPr lang="en-US" dirty="0"/>
          </a:p>
          <a:p>
            <a:pPr lvl="1"/>
            <a:r>
              <a:rPr lang="en-US" dirty="0" smtClean="0"/>
              <a:t>Will calculate PLISN gaps or initial PLISN'ing for you with input for gap and some possible error detection.</a:t>
            </a:r>
          </a:p>
          <a:p>
            <a:r>
              <a:rPr lang="en-US" dirty="0" smtClean="0"/>
              <a:t>PLISN to LCN indenture compare</a:t>
            </a:r>
          </a:p>
          <a:p>
            <a:pPr lvl="1"/>
            <a:r>
              <a:rPr lang="en-US" dirty="0" smtClean="0"/>
              <a:t>Compares the </a:t>
            </a:r>
            <a:r>
              <a:rPr lang="en-US" dirty="0" smtClean="0"/>
              <a:t>indenture </a:t>
            </a:r>
            <a:r>
              <a:rPr lang="en-US" dirty="0" smtClean="0"/>
              <a:t>level copied from PowerLog for the LCNs and the PLISNs.</a:t>
            </a:r>
          </a:p>
          <a:p>
            <a:endParaRPr lang="en-US" dirty="0" smtClean="0"/>
          </a:p>
          <a:p>
            <a:endParaRPr lang="en-US" dirty="0"/>
          </a:p>
        </p:txBody>
      </p:sp>
      <p:sp>
        <p:nvSpPr>
          <p:cNvPr id="5" name="Bent Arrow 4"/>
          <p:cNvSpPr/>
          <p:nvPr/>
        </p:nvSpPr>
        <p:spPr>
          <a:xfrm rot="16200000" flipH="1">
            <a:off x="6248400" y="1524000"/>
            <a:ext cx="1524000" cy="1676400"/>
          </a:xfrm>
          <a:prstGeom prst="bentArrow">
            <a:avLst>
              <a:gd name="adj1" fmla="val 25000"/>
              <a:gd name="adj2" fmla="val 22760"/>
              <a:gd name="adj3" fmla="val 25000"/>
              <a:gd name="adj4" fmla="val 43750"/>
            </a:avLst>
          </a:prstGeom>
          <a:solidFill>
            <a:schemeClr val="accent1">
              <a:alpha val="15000"/>
            </a:schemeClr>
          </a:solidFill>
          <a:ln>
            <a:solidFill>
              <a:schemeClr val="accent1">
                <a:shade val="50000"/>
                <a:alpha val="12000"/>
              </a:schemeClr>
            </a:solidFill>
          </a:ln>
          <a:effectLst>
            <a:outerShdw blurRad="50800" dist="50800" dir="54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6" name="Picture 4"/>
          <p:cNvPicPr>
            <a:picLocks noChangeAspect="1" noChangeArrowheads="1"/>
          </p:cNvPicPr>
          <p:nvPr/>
        </p:nvPicPr>
        <p:blipFill>
          <a:blip r:embed="rId3" cstate="print"/>
          <a:srcRect l="46052" t="24524" r="44737" b="63872"/>
          <a:stretch>
            <a:fillRect/>
          </a:stretch>
        </p:blipFill>
        <p:spPr bwMode="auto">
          <a:xfrm>
            <a:off x="5791200" y="3124200"/>
            <a:ext cx="1524000" cy="217714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Part_Number_Index_Tools</a:t>
            </a:r>
            <a:br>
              <a:rPr lang="en-US" dirty="0" smtClean="0"/>
            </a:br>
            <a:r>
              <a:rPr lang="en-US" dirty="0" smtClean="0"/>
              <a:t>What can they do?</a:t>
            </a:r>
            <a:endParaRPr lang="en-US" dirty="0"/>
          </a:p>
        </p:txBody>
      </p:sp>
      <p:sp>
        <p:nvSpPr>
          <p:cNvPr id="3" name="Content Placeholder 2"/>
          <p:cNvSpPr>
            <a:spLocks noGrp="1"/>
          </p:cNvSpPr>
          <p:nvPr>
            <p:ph idx="1"/>
          </p:nvPr>
        </p:nvSpPr>
        <p:spPr/>
        <p:txBody>
          <a:bodyPr>
            <a:normAutofit/>
          </a:bodyPr>
          <a:lstStyle/>
          <a:p>
            <a:r>
              <a:rPr lang="en-US" dirty="0" smtClean="0"/>
              <a:t>Developed to sort part numbers Alpha-Numerically, and then put in single or double columns.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srcRect/>
          <a:stretch>
            <a:fillRect/>
          </a:stretch>
        </p:blipFill>
        <p:spPr bwMode="auto">
          <a:xfrm>
            <a:off x="7162800" y="1143000"/>
            <a:ext cx="1600200" cy="1752600"/>
          </a:xfrm>
          <a:prstGeom prst="rect">
            <a:avLst/>
          </a:prstGeom>
          <a:noFill/>
          <a:ln w="9525">
            <a:noFill/>
            <a:miter lim="800000"/>
            <a:headEnd/>
            <a:tailEnd/>
          </a:ln>
        </p:spPr>
      </p:pic>
      <p:sp>
        <p:nvSpPr>
          <p:cNvPr id="2" name="Title 1"/>
          <p:cNvSpPr>
            <a:spLocks noGrp="1"/>
          </p:cNvSpPr>
          <p:nvPr>
            <p:ph type="title"/>
          </p:nvPr>
        </p:nvSpPr>
        <p:spPr>
          <a:xfrm>
            <a:off x="457200" y="273050"/>
            <a:ext cx="3008313" cy="641350"/>
          </a:xfrm>
        </p:spPr>
        <p:txBody>
          <a:bodyPr/>
          <a:lstStyle/>
          <a:p>
            <a:r>
              <a:rPr lang="en-US" dirty="0" smtClean="0"/>
              <a:t>Part_Index_Tools\</a:t>
            </a:r>
            <a:endParaRPr lang="en-US" dirty="0"/>
          </a:p>
        </p:txBody>
      </p:sp>
      <p:sp>
        <p:nvSpPr>
          <p:cNvPr id="3" name="Content Placeholder 2"/>
          <p:cNvSpPr>
            <a:spLocks noGrp="1"/>
          </p:cNvSpPr>
          <p:nvPr>
            <p:ph idx="1"/>
          </p:nvPr>
        </p:nvSpPr>
        <p:spPr>
          <a:xfrm>
            <a:off x="457200" y="1219200"/>
            <a:ext cx="4724400" cy="4953000"/>
          </a:xfrm>
        </p:spPr>
        <p:txBody>
          <a:bodyPr>
            <a:normAutofit fontScale="85000" lnSpcReduction="20000"/>
          </a:bodyPr>
          <a:lstStyle/>
          <a:p>
            <a:r>
              <a:rPr lang="en-US" dirty="0" smtClean="0"/>
              <a:t>Alphanumeric Sort – Cascade and Left to Right</a:t>
            </a:r>
          </a:p>
          <a:p>
            <a:pPr lvl="1"/>
            <a:r>
              <a:rPr lang="en-US" dirty="0" smtClean="0"/>
              <a:t>Sorts items in to different alpha numeric methods</a:t>
            </a:r>
          </a:p>
          <a:p>
            <a:r>
              <a:rPr lang="en-US" dirty="0" smtClean="0"/>
              <a:t>PN-NSN Table Splitter</a:t>
            </a:r>
          </a:p>
          <a:p>
            <a:pPr lvl="1"/>
            <a:r>
              <a:rPr lang="en-US" dirty="0" smtClean="0"/>
              <a:t>Splits up a table with two columns after sorting</a:t>
            </a:r>
          </a:p>
          <a:p>
            <a:r>
              <a:rPr lang="en-US" dirty="0" smtClean="0"/>
              <a:t>PN Index-Double Columns</a:t>
            </a:r>
          </a:p>
          <a:p>
            <a:pPr lvl="1"/>
            <a:r>
              <a:rPr lang="en-US" dirty="0" smtClean="0"/>
              <a:t>Page setup is set for double columns</a:t>
            </a:r>
          </a:p>
          <a:p>
            <a:r>
              <a:rPr lang="en-US" dirty="0" smtClean="0"/>
              <a:t>PN Index</a:t>
            </a:r>
          </a:p>
          <a:p>
            <a:pPr lvl="1"/>
            <a:r>
              <a:rPr lang="en-US" dirty="0" smtClean="0"/>
              <a:t>Page setup is set for a table with two columns but single column page</a:t>
            </a:r>
            <a:endParaRPr lang="en-US" dirty="0"/>
          </a:p>
        </p:txBody>
      </p:sp>
      <p:sp>
        <p:nvSpPr>
          <p:cNvPr id="6" name="Bent Arrow 5"/>
          <p:cNvSpPr/>
          <p:nvPr/>
        </p:nvSpPr>
        <p:spPr>
          <a:xfrm rot="16200000" flipH="1">
            <a:off x="6362700" y="1409700"/>
            <a:ext cx="1524000" cy="1905000"/>
          </a:xfrm>
          <a:prstGeom prst="bentArrow">
            <a:avLst>
              <a:gd name="adj1" fmla="val 25000"/>
              <a:gd name="adj2" fmla="val 22760"/>
              <a:gd name="adj3" fmla="val 25000"/>
              <a:gd name="adj4" fmla="val 43750"/>
            </a:avLst>
          </a:prstGeom>
          <a:solidFill>
            <a:schemeClr val="accent1">
              <a:alpha val="15000"/>
            </a:schemeClr>
          </a:solidFill>
          <a:ln>
            <a:solidFill>
              <a:schemeClr val="accent1">
                <a:shade val="50000"/>
                <a:alpha val="12000"/>
              </a:schemeClr>
            </a:solidFill>
          </a:ln>
          <a:effectLst>
            <a:outerShdw blurRad="50800" dist="50800" dir="54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Picture 6"/>
          <p:cNvPicPr>
            <a:picLocks noChangeAspect="1" noChangeArrowheads="1"/>
          </p:cNvPicPr>
          <p:nvPr/>
        </p:nvPicPr>
        <p:blipFill>
          <a:blip r:embed="rId3" cstate="print"/>
          <a:srcRect l="58065" t="24181" r="29032" b="61595"/>
          <a:stretch>
            <a:fillRect/>
          </a:stretch>
        </p:blipFill>
        <p:spPr bwMode="auto">
          <a:xfrm>
            <a:off x="5638800" y="3200400"/>
            <a:ext cx="1981200" cy="24765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a:t>
            </a:r>
            <a:br>
              <a:rPr lang="en-US" dirty="0" smtClean="0"/>
            </a:br>
            <a:r>
              <a:rPr lang="en-US" dirty="0" smtClean="0"/>
              <a:t>What is in here?</a:t>
            </a:r>
            <a:endParaRPr lang="en-US" dirty="0"/>
          </a:p>
        </p:txBody>
      </p:sp>
      <p:sp>
        <p:nvSpPr>
          <p:cNvPr id="3" name="Content Placeholder 2"/>
          <p:cNvSpPr>
            <a:spLocks noGrp="1"/>
          </p:cNvSpPr>
          <p:nvPr>
            <p:ph idx="1"/>
          </p:nvPr>
        </p:nvSpPr>
        <p:spPr/>
        <p:txBody>
          <a:bodyPr>
            <a:normAutofit/>
          </a:bodyPr>
          <a:lstStyle/>
          <a:p>
            <a:r>
              <a:rPr lang="en-US" dirty="0" smtClean="0"/>
              <a:t>Miscellaneous tools and information related to provisioning and other tools without a home.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5"/>
          <p:cNvPicPr>
            <a:picLocks noChangeAspect="1" noChangeArrowheads="1"/>
          </p:cNvPicPr>
          <p:nvPr/>
        </p:nvPicPr>
        <p:blipFill>
          <a:blip r:embed="rId2" cstate="print"/>
          <a:srcRect/>
          <a:stretch>
            <a:fillRect/>
          </a:stretch>
        </p:blipFill>
        <p:spPr bwMode="auto">
          <a:xfrm>
            <a:off x="7162800" y="1143000"/>
            <a:ext cx="1600200" cy="1752600"/>
          </a:xfrm>
          <a:prstGeom prst="rect">
            <a:avLst/>
          </a:prstGeom>
          <a:noFill/>
          <a:ln w="9525">
            <a:noFill/>
            <a:miter lim="800000"/>
            <a:headEnd/>
            <a:tailEnd/>
          </a:ln>
        </p:spPr>
      </p:pic>
      <p:sp>
        <p:nvSpPr>
          <p:cNvPr id="2" name="Title 1"/>
          <p:cNvSpPr>
            <a:spLocks noGrp="1"/>
          </p:cNvSpPr>
          <p:nvPr>
            <p:ph type="title"/>
          </p:nvPr>
        </p:nvSpPr>
        <p:spPr>
          <a:xfrm>
            <a:off x="457200" y="349250"/>
            <a:ext cx="3008313" cy="565150"/>
          </a:xfrm>
        </p:spPr>
        <p:txBody>
          <a:bodyPr>
            <a:normAutofit/>
          </a:bodyPr>
          <a:lstStyle/>
          <a:p>
            <a:r>
              <a:rPr lang="en-US" dirty="0" smtClean="0"/>
              <a:t>Resources\</a:t>
            </a:r>
            <a:endParaRPr lang="en-US" dirty="0"/>
          </a:p>
        </p:txBody>
      </p:sp>
      <p:sp>
        <p:nvSpPr>
          <p:cNvPr id="3" name="Content Placeholder 2"/>
          <p:cNvSpPr>
            <a:spLocks noGrp="1"/>
          </p:cNvSpPr>
          <p:nvPr>
            <p:ph idx="1"/>
          </p:nvPr>
        </p:nvSpPr>
        <p:spPr>
          <a:xfrm>
            <a:off x="228600" y="1143000"/>
            <a:ext cx="4724400" cy="5257800"/>
          </a:xfrm>
        </p:spPr>
        <p:txBody>
          <a:bodyPr>
            <a:normAutofit fontScale="62500" lnSpcReduction="20000"/>
          </a:bodyPr>
          <a:lstStyle/>
          <a:p>
            <a:r>
              <a:rPr lang="en-US" dirty="0" smtClean="0"/>
              <a:t>036 Place Definitions</a:t>
            </a:r>
          </a:p>
          <a:p>
            <a:pPr lvl="1"/>
            <a:r>
              <a:rPr lang="en-US" dirty="0" smtClean="0"/>
              <a:t>Gives the definition of each place in an 036 report.</a:t>
            </a:r>
          </a:p>
          <a:p>
            <a:r>
              <a:rPr lang="en-US" dirty="0" smtClean="0"/>
              <a:t>SMR calculator </a:t>
            </a:r>
          </a:p>
          <a:p>
            <a:pPr lvl="1"/>
            <a:r>
              <a:rPr lang="en-US" dirty="0" smtClean="0"/>
              <a:t>Will walk you through a set of questions and tell you the SMR code.</a:t>
            </a:r>
          </a:p>
          <a:p>
            <a:r>
              <a:rPr lang="en-US" dirty="0" smtClean="0"/>
              <a:t>LCN Initial Calculator</a:t>
            </a:r>
          </a:p>
          <a:p>
            <a:pPr lvl="1"/>
            <a:r>
              <a:rPr lang="en-US" dirty="0" smtClean="0"/>
              <a:t>Paste indenture in the 1st column and it will calculate the LCNs based on the structure you input in the 2nd row and the gap indicated in the first row.</a:t>
            </a:r>
          </a:p>
          <a:p>
            <a:r>
              <a:rPr lang="en-US" dirty="0" smtClean="0"/>
              <a:t>Tables in Powerlog</a:t>
            </a:r>
          </a:p>
          <a:p>
            <a:pPr lvl="1"/>
            <a:r>
              <a:rPr lang="en-US" dirty="0" smtClean="0"/>
              <a:t>Gives you multiple ways of looking at powerlog tables and the information.</a:t>
            </a:r>
          </a:p>
          <a:p>
            <a:r>
              <a:rPr lang="en-US" dirty="0" smtClean="0"/>
              <a:t>Fileanator</a:t>
            </a:r>
          </a:p>
          <a:p>
            <a:pPr lvl="1"/>
            <a:r>
              <a:rPr lang="en-US" dirty="0" smtClean="0"/>
              <a:t>This tool will batch convert any text base file and rename or move any file from a folder or sub-folders to any folder or subfolders. It can also append all files to a single file.</a:t>
            </a:r>
          </a:p>
          <a:p>
            <a:endParaRPr lang="en-US" dirty="0"/>
          </a:p>
        </p:txBody>
      </p:sp>
      <p:sp>
        <p:nvSpPr>
          <p:cNvPr id="9" name="Bent Arrow 8"/>
          <p:cNvSpPr/>
          <p:nvPr/>
        </p:nvSpPr>
        <p:spPr>
          <a:xfrm rot="16200000" flipH="1">
            <a:off x="6591300" y="1200150"/>
            <a:ext cx="1524000" cy="2362200"/>
          </a:xfrm>
          <a:prstGeom prst="bentArrow">
            <a:avLst>
              <a:gd name="adj1" fmla="val 25000"/>
              <a:gd name="adj2" fmla="val 22760"/>
              <a:gd name="adj3" fmla="val 25000"/>
              <a:gd name="adj4" fmla="val 43750"/>
            </a:avLst>
          </a:prstGeom>
          <a:solidFill>
            <a:schemeClr val="accent1">
              <a:alpha val="15000"/>
            </a:schemeClr>
          </a:solidFill>
          <a:ln>
            <a:solidFill>
              <a:schemeClr val="accent1">
                <a:shade val="50000"/>
                <a:alpha val="12000"/>
              </a:schemeClr>
            </a:solidFill>
          </a:ln>
          <a:effectLst>
            <a:outerShdw blurRad="50800" dist="50800" dir="54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2" name="Picture 4"/>
          <p:cNvPicPr>
            <a:picLocks noChangeAspect="1" noChangeArrowheads="1"/>
          </p:cNvPicPr>
          <p:nvPr/>
        </p:nvPicPr>
        <p:blipFill>
          <a:blip r:embed="rId3" cstate="print"/>
          <a:srcRect l="88458" t="23693" r="796" b="64461"/>
          <a:stretch>
            <a:fillRect/>
          </a:stretch>
        </p:blipFill>
        <p:spPr bwMode="auto">
          <a:xfrm>
            <a:off x="5791200" y="3295650"/>
            <a:ext cx="2057400" cy="25717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Sets of Tools</a:t>
            </a:r>
            <a:endParaRPr lang="en-US" dirty="0"/>
          </a:p>
        </p:txBody>
      </p:sp>
      <p:sp>
        <p:nvSpPr>
          <p:cNvPr id="3" name="Content Placeholder 2"/>
          <p:cNvSpPr>
            <a:spLocks noGrp="1"/>
          </p:cNvSpPr>
          <p:nvPr>
            <p:ph idx="1"/>
          </p:nvPr>
        </p:nvSpPr>
        <p:spPr/>
        <p:txBody>
          <a:bodyPr/>
          <a:lstStyle/>
          <a:p>
            <a:r>
              <a:rPr lang="en-US" dirty="0" smtClean="0"/>
              <a:t>PMD Tools</a:t>
            </a:r>
          </a:p>
          <a:p>
            <a:r>
              <a:rPr lang="en-US" dirty="0" smtClean="0"/>
              <a:t>Arbortext Tools</a:t>
            </a:r>
          </a:p>
          <a:p>
            <a:r>
              <a:rPr lang="en-US" dirty="0" smtClean="0"/>
              <a:t>PLISN Tools</a:t>
            </a:r>
          </a:p>
          <a:p>
            <a:r>
              <a:rPr lang="en-US" dirty="0" smtClean="0"/>
              <a:t>Part Number Index Tools</a:t>
            </a:r>
          </a:p>
          <a:p>
            <a:r>
              <a:rPr lang="en-US" dirty="0" smtClean="0"/>
              <a:t>Resources (Includes </a:t>
            </a:r>
            <a:r>
              <a:rPr lang="en-US" dirty="0" smtClean="0"/>
              <a:t>miscellaneous tools and information)</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PMD_Tools</a:t>
            </a:r>
            <a:br>
              <a:rPr lang="en-US" dirty="0" smtClean="0"/>
            </a:br>
            <a:r>
              <a:rPr lang="en-US" dirty="0" smtClean="0"/>
              <a:t>What can they do?</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These </a:t>
            </a:r>
            <a:r>
              <a:rPr lang="en-US" dirty="0"/>
              <a:t>tools </a:t>
            </a:r>
            <a:r>
              <a:rPr lang="en-US" dirty="0" smtClean="0"/>
              <a:t>will take </a:t>
            </a:r>
            <a:r>
              <a:rPr lang="en-US" dirty="0"/>
              <a:t>any 036 report from any program and produce an IPB </a:t>
            </a:r>
            <a:r>
              <a:rPr lang="en-US" dirty="0" smtClean="0"/>
              <a:t>or RPSTL from </a:t>
            </a:r>
            <a:r>
              <a:rPr lang="en-US" dirty="0"/>
              <a:t>nothing in less than 20 minutes. </a:t>
            </a:r>
            <a:r>
              <a:rPr lang="en-US" dirty="0" smtClean="0"/>
              <a:t>(minus illustrations)</a:t>
            </a:r>
          </a:p>
          <a:p>
            <a:r>
              <a:rPr lang="en-US" dirty="0" smtClean="0"/>
              <a:t>The tools </a:t>
            </a:r>
            <a:r>
              <a:rPr lang="en-US" dirty="0"/>
              <a:t>will analyze the information in the 036 and breakdown the separation of the indenture codes, calculate how many figures are needed, and write all the appropriate files for SGML and Excel</a:t>
            </a:r>
            <a:r>
              <a:rPr lang="en-US" dirty="0" smtClean="0"/>
              <a:t>.</a:t>
            </a:r>
          </a:p>
          <a:p>
            <a:r>
              <a:rPr lang="en-US" dirty="0" smtClean="0"/>
              <a:t>The </a:t>
            </a:r>
            <a:r>
              <a:rPr lang="en-US" dirty="0"/>
              <a:t>Excel files include communication tools for the illustrator to use, and update, as they develop the illustrations. </a:t>
            </a:r>
            <a:endParaRPr lang="en-US" dirty="0" smtClean="0"/>
          </a:p>
          <a:p>
            <a:r>
              <a:rPr lang="en-US" dirty="0" smtClean="0"/>
              <a:t>From </a:t>
            </a:r>
            <a:r>
              <a:rPr lang="en-US" dirty="0"/>
              <a:t>there the SGML files can be updated in less than 5 minutes at any time. </a:t>
            </a:r>
            <a:endParaRPr lang="en-US" dirty="0" smtClean="0"/>
          </a:p>
          <a:p>
            <a:r>
              <a:rPr lang="en-US" dirty="0" smtClean="0"/>
              <a:t>This </a:t>
            </a:r>
            <a:r>
              <a:rPr lang="en-US" dirty="0"/>
              <a:t>tool has other abilities that do pieces of this process based on desire. </a:t>
            </a:r>
            <a:endParaRPr lang="en-US" dirty="0" smtClean="0"/>
          </a:p>
          <a:p>
            <a:r>
              <a:rPr lang="en-US" dirty="0" smtClean="0"/>
              <a:t>Tracking </a:t>
            </a:r>
            <a:r>
              <a:rPr lang="en-US" dirty="0"/>
              <a:t>using reference number to PLISN is automated and allows for manual manipulation. </a:t>
            </a:r>
            <a:endParaRPr lang="en-US" dirty="0" smtClean="0"/>
          </a:p>
          <a:p>
            <a:r>
              <a:rPr lang="en-US" dirty="0" smtClean="0"/>
              <a:t>At </a:t>
            </a:r>
            <a:r>
              <a:rPr lang="en-US" dirty="0"/>
              <a:t>the end of every process you choose, a log is written of what happened during the process. This log includes details of which figures have changed and what all was chosen to accomplish, such as writing or updating SGML files.</a:t>
            </a:r>
          </a:p>
          <a:p>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0"/>
            <a:ext cx="2667000" cy="609600"/>
          </a:xfrm>
        </p:spPr>
        <p:txBody>
          <a:bodyPr anchor="ctr"/>
          <a:lstStyle/>
          <a:p>
            <a:pPr algn="ctr"/>
            <a:r>
              <a:rPr lang="en-US" dirty="0" smtClean="0"/>
              <a:t>Folder Structure</a:t>
            </a:r>
            <a:endParaRPr lang="en-US" dirty="0"/>
          </a:p>
        </p:txBody>
      </p:sp>
      <p:sp>
        <p:nvSpPr>
          <p:cNvPr id="4" name="Text Placeholder 3"/>
          <p:cNvSpPr>
            <a:spLocks noGrp="1"/>
          </p:cNvSpPr>
          <p:nvPr>
            <p:ph type="body" sz="half" idx="2"/>
          </p:nvPr>
        </p:nvSpPr>
        <p:spPr>
          <a:xfrm>
            <a:off x="457200" y="457200"/>
            <a:ext cx="4114800" cy="6096001"/>
          </a:xfrm>
        </p:spPr>
        <p:txBody>
          <a:bodyPr>
            <a:normAutofit/>
          </a:bodyPr>
          <a:lstStyle/>
          <a:p>
            <a:pPr marL="342900" indent="-342900">
              <a:buFont typeface="+mj-lt"/>
              <a:buAutoNum type="arabicPeriod"/>
            </a:pPr>
            <a:r>
              <a:rPr lang="en-US" dirty="0" smtClean="0"/>
              <a:t>Copy PMD_Tools from the following location;</a:t>
            </a:r>
          </a:p>
          <a:p>
            <a:pPr marL="800100" lvl="1" indent="-342900">
              <a:buFont typeface="+mj-lt"/>
              <a:buAutoNum type="alphaLcParenR"/>
            </a:pPr>
            <a:r>
              <a:rPr lang="en-US" dirty="0" smtClean="0"/>
              <a:t>P:\ILS\Parts_Manual_Development_(PMD)_Tools\</a:t>
            </a:r>
          </a:p>
          <a:p>
            <a:pPr marL="342900" indent="-342900">
              <a:buFont typeface="+mj-lt"/>
              <a:buAutoNum type="arabicPeriod"/>
            </a:pPr>
            <a:r>
              <a:rPr lang="en-US" dirty="0" smtClean="0"/>
              <a:t>Paste PMD_Tools to your program's folder, in the desired location for the parts manual information.</a:t>
            </a:r>
          </a:p>
          <a:p>
            <a:pPr marL="800100" lvl="1" indent="-342900">
              <a:buFont typeface="+mj-lt"/>
              <a:buAutoNum type="alphaLcParenR"/>
            </a:pPr>
            <a:r>
              <a:rPr lang="en-US" dirty="0" smtClean="0"/>
              <a:t>Right click and change remove read only checkmark on all.</a:t>
            </a:r>
          </a:p>
          <a:p>
            <a:pPr marL="800100" lvl="1" indent="-342900">
              <a:buFont typeface="+mj-lt"/>
              <a:buAutoNum type="alphaLcParenR"/>
            </a:pPr>
            <a:r>
              <a:rPr lang="en-US" dirty="0" smtClean="0"/>
              <a:t>Add and commit folder.</a:t>
            </a:r>
          </a:p>
          <a:p>
            <a:pPr marL="342900" indent="-342900">
              <a:buFont typeface="+mj-lt"/>
              <a:buAutoNum type="arabicPeriod"/>
            </a:pPr>
            <a:r>
              <a:rPr lang="en-US" dirty="0" smtClean="0"/>
              <a:t>Perform the following steps for manuals that require SGML tagging;</a:t>
            </a:r>
          </a:p>
          <a:p>
            <a:pPr marL="800100" lvl="1" indent="-342900">
              <a:buFont typeface="+mj-lt"/>
              <a:buAutoNum type="alphaLcParenR"/>
            </a:pPr>
            <a:r>
              <a:rPr lang="en-US" dirty="0"/>
              <a:t> Checkout the following, if SGML is </a:t>
            </a:r>
            <a:r>
              <a:rPr lang="en-US" dirty="0" smtClean="0"/>
              <a:t>involved;</a:t>
            </a:r>
          </a:p>
          <a:p>
            <a:pPr marL="800100" lvl="1" indent="-342900"/>
            <a:r>
              <a:rPr lang="en-US" dirty="0" smtClean="0">
                <a:hlinkClick r:id="rId2"/>
              </a:rPr>
              <a:t>https</a:t>
            </a:r>
            <a:r>
              <a:rPr lang="en-US" dirty="0">
                <a:hlinkClick r:id="rId2"/>
              </a:rPr>
              <a:t>://mother.ils.local/svn/ILS/Parts_Manual_Development</a:t>
            </a:r>
            <a:r>
              <a:rPr lang="en-US" dirty="0" smtClean="0">
                <a:hlinkClick r:id="rId2"/>
              </a:rPr>
              <a:t>_(PMD)_Tools/Arbortext_Tools</a:t>
            </a:r>
            <a:endParaRPr lang="en-US" dirty="0" smtClean="0"/>
          </a:p>
          <a:p>
            <a:pPr marL="800100" lvl="1" indent="-342900"/>
            <a:r>
              <a:rPr lang="en-US" dirty="0" smtClean="0">
                <a:hlinkClick r:id="rId3"/>
              </a:rPr>
              <a:t>https://mother.ils.local/svn/ILS/Parts_Manual_Development_(PMD)_Tools/Cage_Codes</a:t>
            </a:r>
            <a:endParaRPr lang="en-US" dirty="0" smtClean="0"/>
          </a:p>
          <a:p>
            <a:pPr marL="800100" lvl="1" indent="-342900"/>
            <a:r>
              <a:rPr lang="en-US" dirty="0" smtClean="0">
                <a:hlinkClick r:id="rId4"/>
              </a:rPr>
              <a:t>https://mother.ils.local/svn/ILS/Parts_Manual_Development_(PMD)_Tools/Reports</a:t>
            </a:r>
            <a:endParaRPr lang="en-US" dirty="0" smtClean="0"/>
          </a:p>
          <a:p>
            <a:pPr marL="800100" lvl="1" indent="-342900">
              <a:buAutoNum type="alphaLcParenR" startAt="2"/>
            </a:pPr>
            <a:r>
              <a:rPr lang="en-US" dirty="0" smtClean="0"/>
              <a:t>Cut Cage_Codes checkout and paste inside the Arbortext_Tools checkout.</a:t>
            </a:r>
          </a:p>
          <a:p>
            <a:pPr marL="800100" lvl="1" indent="-342900"/>
            <a:r>
              <a:rPr lang="en-US" dirty="0" smtClean="0"/>
              <a:t>c.) 	Cut the Arbortext_Tools checkout and paste in into the PMD_Tools folder inside the program folder.</a:t>
            </a:r>
            <a:endParaRPr lang="en-US" dirty="0"/>
          </a:p>
          <a:p>
            <a:pPr marL="800100" lvl="1" indent="-342900"/>
            <a:r>
              <a:rPr lang="en-US" dirty="0" smtClean="0"/>
              <a:t>d.) 	Cut the Reports checkout and paste in into the PMD_Tools folder inside the program folder.</a:t>
            </a:r>
          </a:p>
          <a:p>
            <a:r>
              <a:rPr lang="en-US" dirty="0" smtClean="0"/>
              <a:t>4.       The </a:t>
            </a:r>
            <a:r>
              <a:rPr lang="en-US" dirty="0"/>
              <a:t>file structure is now ready and from </a:t>
            </a:r>
            <a:r>
              <a:rPr lang="en-US" dirty="0" smtClean="0"/>
              <a:t>here</a:t>
            </a:r>
            <a:br>
              <a:rPr lang="en-US" dirty="0" smtClean="0"/>
            </a:br>
            <a:r>
              <a:rPr lang="en-US" dirty="0" smtClean="0"/>
              <a:t>          </a:t>
            </a:r>
            <a:r>
              <a:rPr lang="en-US" dirty="0"/>
              <a:t>you may begin the process with the </a:t>
            </a:r>
            <a:r>
              <a:rPr lang="en-US" dirty="0" smtClean="0"/>
              <a:t/>
            </a:r>
            <a:br>
              <a:rPr lang="en-US" dirty="0" smtClean="0"/>
            </a:br>
            <a:r>
              <a:rPr lang="en-US" dirty="0" smtClean="0"/>
              <a:t>          036_to_Spreadsheet</a:t>
            </a:r>
            <a:r>
              <a:rPr lang="en-US" dirty="0"/>
              <a:t>.</a:t>
            </a:r>
          </a:p>
        </p:txBody>
      </p:sp>
      <p:pic>
        <p:nvPicPr>
          <p:cNvPr id="1029" name="Picture 5"/>
          <p:cNvPicPr>
            <a:picLocks noGrp="1" noChangeAspect="1" noChangeArrowheads="1"/>
          </p:cNvPicPr>
          <p:nvPr>
            <p:ph idx="1"/>
          </p:nvPr>
        </p:nvPicPr>
        <p:blipFill>
          <a:blip r:embed="rId5" cstate="print"/>
          <a:srcRect/>
          <a:stretch>
            <a:fillRect/>
          </a:stretch>
        </p:blipFill>
        <p:spPr bwMode="auto">
          <a:xfrm>
            <a:off x="4343619" y="817563"/>
            <a:ext cx="4389000" cy="497681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5"/>
          <p:cNvPicPr>
            <a:picLocks noChangeAspect="1" noChangeArrowheads="1"/>
          </p:cNvPicPr>
          <p:nvPr/>
        </p:nvPicPr>
        <p:blipFill>
          <a:blip r:embed="rId2" cstate="print"/>
          <a:srcRect/>
          <a:stretch>
            <a:fillRect/>
          </a:stretch>
        </p:blipFill>
        <p:spPr bwMode="auto">
          <a:xfrm>
            <a:off x="7162800" y="1143000"/>
            <a:ext cx="1600200" cy="1752600"/>
          </a:xfrm>
          <a:prstGeom prst="rect">
            <a:avLst/>
          </a:prstGeom>
          <a:noFill/>
          <a:ln w="9525">
            <a:noFill/>
            <a:miter lim="800000"/>
            <a:headEnd/>
            <a:tailEnd/>
          </a:ln>
        </p:spPr>
      </p:pic>
      <p:sp>
        <p:nvSpPr>
          <p:cNvPr id="3" name="Text Placeholder 2"/>
          <p:cNvSpPr>
            <a:spLocks noGrp="1"/>
          </p:cNvSpPr>
          <p:nvPr>
            <p:ph type="body" idx="1"/>
          </p:nvPr>
        </p:nvSpPr>
        <p:spPr>
          <a:xfrm>
            <a:off x="457200" y="457200"/>
            <a:ext cx="4040188" cy="639762"/>
          </a:xfrm>
        </p:spPr>
        <p:txBody>
          <a:bodyPr/>
          <a:lstStyle/>
          <a:p>
            <a:r>
              <a:rPr lang="en-US" dirty="0" smtClean="0"/>
              <a:t>PMD Tools\</a:t>
            </a:r>
          </a:p>
        </p:txBody>
      </p:sp>
      <p:sp>
        <p:nvSpPr>
          <p:cNvPr id="4" name="Content Placeholder 3"/>
          <p:cNvSpPr>
            <a:spLocks noGrp="1"/>
          </p:cNvSpPr>
          <p:nvPr>
            <p:ph sz="half" idx="2"/>
          </p:nvPr>
        </p:nvSpPr>
        <p:spPr>
          <a:xfrm>
            <a:off x="457200" y="1143000"/>
            <a:ext cx="4876800" cy="4876800"/>
          </a:xfrm>
        </p:spPr>
        <p:txBody>
          <a:bodyPr>
            <a:normAutofit/>
          </a:bodyPr>
          <a:lstStyle/>
          <a:p>
            <a:r>
              <a:rPr lang="en-US" dirty="0" smtClean="0"/>
              <a:t>PMD Utility</a:t>
            </a:r>
          </a:p>
          <a:p>
            <a:pPr lvl="1"/>
            <a:r>
              <a:rPr lang="en-US" dirty="0" smtClean="0"/>
              <a:t>Used to control the tools, with a Userform, and writes a log.</a:t>
            </a:r>
          </a:p>
          <a:p>
            <a:r>
              <a:rPr lang="en-US" dirty="0" smtClean="0"/>
              <a:t>SDFP Calculator</a:t>
            </a:r>
          </a:p>
          <a:p>
            <a:pPr lvl="1"/>
            <a:r>
              <a:rPr lang="en-US" dirty="0" smtClean="0"/>
              <a:t>Used to import information from a folder(s) and compare it to the 036 to Spreadsheet Tool, and return differences in naming, missing information, same as PLISNs, move and/or rename files, and provided filterable categories.</a:t>
            </a:r>
          </a:p>
        </p:txBody>
      </p:sp>
      <p:pic>
        <p:nvPicPr>
          <p:cNvPr id="13" name="Picture 4"/>
          <p:cNvPicPr>
            <a:picLocks noGrp="1" noChangeAspect="1" noChangeArrowheads="1"/>
          </p:cNvPicPr>
          <p:nvPr>
            <p:ph sz="quarter" idx="4"/>
          </p:nvPr>
        </p:nvPicPr>
        <p:blipFill>
          <a:blip r:embed="rId3" cstate="print"/>
          <a:srcRect l="27838" t="22718" r="53160" b="61610"/>
          <a:stretch>
            <a:fillRect/>
          </a:stretch>
        </p:blipFill>
        <p:spPr bwMode="auto">
          <a:xfrm>
            <a:off x="5943600" y="3581400"/>
            <a:ext cx="2057400" cy="1924175"/>
          </a:xfrm>
          <a:prstGeom prst="rect">
            <a:avLst/>
          </a:prstGeom>
          <a:noFill/>
          <a:ln w="9525">
            <a:noFill/>
            <a:miter lim="800000"/>
            <a:headEnd/>
            <a:tailEnd/>
          </a:ln>
        </p:spPr>
      </p:pic>
      <p:sp>
        <p:nvSpPr>
          <p:cNvPr id="32" name="Bent Arrow 31"/>
          <p:cNvSpPr/>
          <p:nvPr/>
        </p:nvSpPr>
        <p:spPr>
          <a:xfrm rot="16200000" flipH="1">
            <a:off x="6095999" y="2133600"/>
            <a:ext cx="2057400" cy="990600"/>
          </a:xfrm>
          <a:prstGeom prst="bentArrow">
            <a:avLst>
              <a:gd name="adj1" fmla="val 25000"/>
              <a:gd name="adj2" fmla="val 22760"/>
              <a:gd name="adj3" fmla="val 25000"/>
              <a:gd name="adj4" fmla="val 43750"/>
            </a:avLst>
          </a:prstGeom>
          <a:solidFill>
            <a:schemeClr val="accent1">
              <a:alpha val="15000"/>
            </a:schemeClr>
          </a:solidFill>
          <a:ln>
            <a:solidFill>
              <a:schemeClr val="accent1">
                <a:shade val="50000"/>
                <a:alpha val="12000"/>
              </a:schemeClr>
            </a:solidFill>
          </a:ln>
          <a:effectLst>
            <a:outerShdw blurRad="50800" dist="50800" dir="54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5"/>
          <p:cNvPicPr>
            <a:picLocks noChangeAspect="1" noChangeArrowheads="1"/>
          </p:cNvPicPr>
          <p:nvPr/>
        </p:nvPicPr>
        <p:blipFill>
          <a:blip r:embed="rId2" cstate="print"/>
          <a:srcRect/>
          <a:stretch>
            <a:fillRect/>
          </a:stretch>
        </p:blipFill>
        <p:spPr bwMode="auto">
          <a:xfrm>
            <a:off x="7162800" y="1143000"/>
            <a:ext cx="1600200" cy="1752600"/>
          </a:xfrm>
          <a:prstGeom prst="rect">
            <a:avLst/>
          </a:prstGeom>
          <a:noFill/>
          <a:ln w="9525">
            <a:noFill/>
            <a:miter lim="800000"/>
            <a:headEnd/>
            <a:tailEnd/>
          </a:ln>
        </p:spPr>
      </p:pic>
      <p:sp>
        <p:nvSpPr>
          <p:cNvPr id="3" name="Content Placeholder 2"/>
          <p:cNvSpPr>
            <a:spLocks noGrp="1"/>
          </p:cNvSpPr>
          <p:nvPr>
            <p:ph sz="half" idx="2"/>
          </p:nvPr>
        </p:nvSpPr>
        <p:spPr>
          <a:xfrm>
            <a:off x="457200" y="1143000"/>
            <a:ext cx="5257800" cy="5486399"/>
          </a:xfrm>
        </p:spPr>
        <p:txBody>
          <a:bodyPr>
            <a:normAutofit fontScale="62500" lnSpcReduction="20000"/>
          </a:bodyPr>
          <a:lstStyle/>
          <a:p>
            <a:r>
              <a:rPr lang="en-US" dirty="0" smtClean="0"/>
              <a:t>036 to Spreadsheet - Used to convert 036 to spreadsheet back to 036 report. </a:t>
            </a:r>
          </a:p>
          <a:p>
            <a:pPr lvl="1"/>
            <a:r>
              <a:rPr lang="en-US" dirty="0" smtClean="0"/>
              <a:t>Cage Codes for Arbortext are ran from this file. </a:t>
            </a:r>
          </a:p>
          <a:p>
            <a:pPr lvl="1"/>
            <a:r>
              <a:rPr lang="en-US" dirty="0" smtClean="0"/>
              <a:t>PMD Filter is linked to this file.</a:t>
            </a:r>
          </a:p>
          <a:p>
            <a:r>
              <a:rPr lang="en-US" dirty="0" smtClean="0"/>
              <a:t>PMD Filter - This file is where you adjust your programs specific conditions.</a:t>
            </a:r>
          </a:p>
          <a:p>
            <a:pPr lvl="1"/>
            <a:r>
              <a:rPr lang="en-US" dirty="0" smtClean="0"/>
              <a:t>How many figures is figured out by a set of formulas and may be modified to automatically adjust by modifying formulas in a few columns.</a:t>
            </a:r>
          </a:p>
          <a:p>
            <a:pPr lvl="1"/>
            <a:r>
              <a:rPr lang="en-US" dirty="0" smtClean="0"/>
              <a:t>Separation </a:t>
            </a:r>
            <a:r>
              <a:rPr lang="en-US" dirty="0" smtClean="0"/>
              <a:t>of text and casing is figured out by a set of formulas with input for manipulation on the Digits sheet.</a:t>
            </a:r>
          </a:p>
          <a:p>
            <a:r>
              <a:rPr lang="en-US" dirty="0" smtClean="0"/>
              <a:t>Figure Source - Used to create each figure's </a:t>
            </a:r>
            <a:r>
              <a:rPr lang="en-US" dirty="0" smtClean="0"/>
              <a:t>communication </a:t>
            </a:r>
            <a:r>
              <a:rPr lang="en-US" dirty="0" smtClean="0"/>
              <a:t>workbook.</a:t>
            </a:r>
          </a:p>
          <a:p>
            <a:pPr lvl="1"/>
            <a:r>
              <a:rPr lang="en-US" dirty="0" smtClean="0"/>
              <a:t>Sheet and not illustrated information is added by the illustrator here.</a:t>
            </a:r>
          </a:p>
          <a:p>
            <a:pPr lvl="1"/>
            <a:r>
              <a:rPr lang="en-US" dirty="0" smtClean="0"/>
              <a:t>If csv files are used;</a:t>
            </a:r>
          </a:p>
          <a:p>
            <a:pPr lvl="2"/>
            <a:r>
              <a:rPr lang="en-US" dirty="0" smtClean="0"/>
              <a:t>Used to create the csv files for Corel. (PMD Tools\Communication\CSV Files</a:t>
            </a:r>
          </a:p>
          <a:p>
            <a:pPr lvl="2"/>
            <a:r>
              <a:rPr lang="en-US" dirty="0" smtClean="0"/>
              <a:t>Used for the illustrator to get the reference number</a:t>
            </a:r>
          </a:p>
          <a:p>
            <a:pPr lvl="1"/>
            <a:r>
              <a:rPr lang="en-US" dirty="0" smtClean="0"/>
              <a:t>Future changes may incorporate f-id numbers for Arbortext tagging automation.</a:t>
            </a:r>
          </a:p>
          <a:p>
            <a:r>
              <a:rPr lang="en-US" dirty="0" smtClean="0"/>
              <a:t>PMD Source - Used to consolidate all the communication figures and the PMD Filter.</a:t>
            </a:r>
          </a:p>
          <a:p>
            <a:pPr lvl="1"/>
            <a:r>
              <a:rPr lang="en-US" dirty="0" smtClean="0"/>
              <a:t>PMD IPB Template links to this</a:t>
            </a:r>
          </a:p>
          <a:p>
            <a:r>
              <a:rPr lang="en-US" dirty="0" smtClean="0"/>
              <a:t>PMD IPB Template - Used to make an IPB.</a:t>
            </a:r>
          </a:p>
          <a:p>
            <a:pPr lvl="1"/>
            <a:r>
              <a:rPr lang="en-US" dirty="0" smtClean="0"/>
              <a:t>Has a </a:t>
            </a:r>
            <a:r>
              <a:rPr lang="en-US" dirty="0" smtClean="0"/>
              <a:t>section </a:t>
            </a:r>
            <a:r>
              <a:rPr lang="en-US" dirty="0" smtClean="0"/>
              <a:t>to be copied to Word.</a:t>
            </a:r>
          </a:p>
          <a:p>
            <a:pPr lvl="1"/>
            <a:r>
              <a:rPr lang="en-US" dirty="0" smtClean="0"/>
              <a:t>Will write Arbortext files.</a:t>
            </a:r>
          </a:p>
        </p:txBody>
      </p:sp>
      <p:sp>
        <p:nvSpPr>
          <p:cNvPr id="20" name="Bent Arrow 19"/>
          <p:cNvSpPr/>
          <p:nvPr/>
        </p:nvSpPr>
        <p:spPr>
          <a:xfrm rot="16200000" flipH="1">
            <a:off x="6210300" y="2171700"/>
            <a:ext cx="1524000" cy="990600"/>
          </a:xfrm>
          <a:prstGeom prst="bentArrow">
            <a:avLst>
              <a:gd name="adj1" fmla="val 25000"/>
              <a:gd name="adj2" fmla="val 22760"/>
              <a:gd name="adj3" fmla="val 25000"/>
              <a:gd name="adj4" fmla="val 43750"/>
            </a:avLst>
          </a:prstGeom>
          <a:solidFill>
            <a:schemeClr val="accent1">
              <a:alpha val="15000"/>
            </a:schemeClr>
          </a:solidFill>
          <a:ln>
            <a:solidFill>
              <a:schemeClr val="accent1">
                <a:shade val="50000"/>
                <a:alpha val="12000"/>
              </a:schemeClr>
            </a:solidFill>
          </a:ln>
          <a:effectLst>
            <a:outerShdw blurRad="50800" dist="50800" dir="54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Text Placeholder 2"/>
          <p:cNvSpPr>
            <a:spLocks noGrp="1"/>
          </p:cNvSpPr>
          <p:nvPr>
            <p:ph type="body" idx="1"/>
          </p:nvPr>
        </p:nvSpPr>
        <p:spPr>
          <a:xfrm>
            <a:off x="457200" y="381000"/>
            <a:ext cx="4040188" cy="639762"/>
          </a:xfrm>
        </p:spPr>
        <p:txBody>
          <a:bodyPr/>
          <a:lstStyle/>
          <a:p>
            <a:r>
              <a:rPr lang="en-US" dirty="0" smtClean="0"/>
              <a:t>Communication\</a:t>
            </a:r>
          </a:p>
        </p:txBody>
      </p:sp>
      <p:pic>
        <p:nvPicPr>
          <p:cNvPr id="26" name="Picture 4"/>
          <p:cNvPicPr>
            <a:picLocks noChangeAspect="1" noChangeArrowheads="1"/>
          </p:cNvPicPr>
          <p:nvPr/>
        </p:nvPicPr>
        <p:blipFill>
          <a:blip r:embed="rId3" cstate="print"/>
          <a:srcRect l="21931" t="37069" r="46998" b="29083"/>
          <a:stretch>
            <a:fillRect/>
          </a:stretch>
        </p:blipFill>
        <p:spPr bwMode="auto">
          <a:xfrm>
            <a:off x="5914572" y="3505200"/>
            <a:ext cx="2467427" cy="3047999"/>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Arbortext_Tools</a:t>
            </a:r>
            <a:br>
              <a:rPr lang="en-US" dirty="0" smtClean="0"/>
            </a:br>
            <a:r>
              <a:rPr lang="en-US" dirty="0" smtClean="0"/>
              <a:t>What can they do?</a:t>
            </a:r>
            <a:endParaRPr lang="en-US" dirty="0"/>
          </a:p>
        </p:txBody>
      </p:sp>
      <p:sp>
        <p:nvSpPr>
          <p:cNvPr id="3" name="Content Placeholder 2"/>
          <p:cNvSpPr>
            <a:spLocks noGrp="1"/>
          </p:cNvSpPr>
          <p:nvPr>
            <p:ph idx="1"/>
          </p:nvPr>
        </p:nvSpPr>
        <p:spPr/>
        <p:txBody>
          <a:bodyPr>
            <a:normAutofit lnSpcReduction="10000"/>
          </a:bodyPr>
          <a:lstStyle/>
          <a:p>
            <a:r>
              <a:rPr lang="en-US" dirty="0" smtClean="0"/>
              <a:t>This tool can write the outline for the beginnings of a manual with properly formatted references to each file, broken down into sub-folders for batch updating purposes.</a:t>
            </a:r>
          </a:p>
          <a:p>
            <a:r>
              <a:rPr lang="en-US" dirty="0" smtClean="0"/>
              <a:t>The Databases folder is put inside this folder for now, but is subject to change. Currently the only database we have is for the cage codes.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2" cstate="print"/>
          <a:srcRect/>
          <a:stretch>
            <a:fillRect/>
          </a:stretch>
        </p:blipFill>
        <p:spPr bwMode="auto">
          <a:xfrm>
            <a:off x="7162800" y="1143000"/>
            <a:ext cx="1600200" cy="1752600"/>
          </a:xfrm>
          <a:prstGeom prst="rect">
            <a:avLst/>
          </a:prstGeom>
          <a:noFill/>
          <a:ln w="9525">
            <a:noFill/>
            <a:miter lim="800000"/>
            <a:headEnd/>
            <a:tailEnd/>
          </a:ln>
        </p:spPr>
      </p:pic>
      <p:sp>
        <p:nvSpPr>
          <p:cNvPr id="9" name="Title 8"/>
          <p:cNvSpPr>
            <a:spLocks noGrp="1"/>
          </p:cNvSpPr>
          <p:nvPr>
            <p:ph type="title"/>
          </p:nvPr>
        </p:nvSpPr>
        <p:spPr>
          <a:xfrm>
            <a:off x="457200" y="533400"/>
            <a:ext cx="3008313" cy="717550"/>
          </a:xfrm>
        </p:spPr>
        <p:txBody>
          <a:bodyPr>
            <a:normAutofit/>
          </a:bodyPr>
          <a:lstStyle/>
          <a:p>
            <a:r>
              <a:rPr lang="en-US" dirty="0" smtClean="0"/>
              <a:t>Arbortext Tools\</a:t>
            </a:r>
            <a:br>
              <a:rPr lang="en-US" dirty="0" smtClean="0"/>
            </a:br>
            <a:endParaRPr lang="en-US" dirty="0"/>
          </a:p>
        </p:txBody>
      </p:sp>
      <p:sp>
        <p:nvSpPr>
          <p:cNvPr id="3" name="Content Placeholder 2"/>
          <p:cNvSpPr>
            <a:spLocks noGrp="1"/>
          </p:cNvSpPr>
          <p:nvPr>
            <p:ph idx="1"/>
          </p:nvPr>
        </p:nvSpPr>
        <p:spPr>
          <a:xfrm>
            <a:off x="457200" y="1143000"/>
            <a:ext cx="5029200" cy="5410200"/>
          </a:xfrm>
        </p:spPr>
        <p:txBody>
          <a:bodyPr>
            <a:normAutofit fontScale="70000" lnSpcReduction="20000"/>
          </a:bodyPr>
          <a:lstStyle/>
          <a:p>
            <a:r>
              <a:rPr lang="en-US" dirty="0" smtClean="0"/>
              <a:t>CAGE Codes</a:t>
            </a:r>
          </a:p>
          <a:p>
            <a:pPr lvl="1"/>
            <a:r>
              <a:rPr lang="en-US" dirty="0" smtClean="0"/>
              <a:t>Used to write the tables in Arbortext for Cage Codes in Alpha-Numeric order</a:t>
            </a:r>
          </a:p>
          <a:p>
            <a:r>
              <a:rPr lang="en-US" dirty="0" smtClean="0"/>
              <a:t>IPB Outline Arbortext Development</a:t>
            </a:r>
          </a:p>
          <a:p>
            <a:pPr lvl="1"/>
            <a:r>
              <a:rPr lang="en-US" dirty="0" smtClean="0"/>
              <a:t>Used to write an entire outline for an IPB in Arbortext with references to a PMD Tools\SGML\Table Tags folder where the tables will be written.</a:t>
            </a:r>
          </a:p>
          <a:p>
            <a:pPr lvl="1"/>
            <a:r>
              <a:rPr lang="en-US" dirty="0" smtClean="0"/>
              <a:t>If Table Tags folder does not exist it will make it.</a:t>
            </a:r>
          </a:p>
          <a:p>
            <a:pPr lvl="1"/>
            <a:r>
              <a:rPr lang="en-US" dirty="0" smtClean="0"/>
              <a:t>It will determine the amount of Figures to write based on the PMD Filter or your input.</a:t>
            </a:r>
          </a:p>
          <a:p>
            <a:pPr lvl="1"/>
            <a:r>
              <a:rPr lang="en-US" dirty="0" smtClean="0"/>
              <a:t>All files and referencing is written except for Figures.</a:t>
            </a:r>
          </a:p>
          <a:p>
            <a:pPr lvl="1"/>
            <a:r>
              <a:rPr lang="en-US" dirty="0" smtClean="0"/>
              <a:t>TO number is required to write the files, or some </a:t>
            </a:r>
            <a:r>
              <a:rPr lang="en-US" dirty="0" smtClean="0"/>
              <a:t>equivalent </a:t>
            </a:r>
            <a:r>
              <a:rPr lang="en-US" dirty="0" smtClean="0"/>
              <a:t>variable for unique naming.</a:t>
            </a:r>
          </a:p>
        </p:txBody>
      </p:sp>
      <p:sp>
        <p:nvSpPr>
          <p:cNvPr id="5" name="Bent Arrow 4"/>
          <p:cNvSpPr/>
          <p:nvPr/>
        </p:nvSpPr>
        <p:spPr>
          <a:xfrm rot="16200000" flipH="1">
            <a:off x="5905500" y="1866900"/>
            <a:ext cx="1524000" cy="990600"/>
          </a:xfrm>
          <a:prstGeom prst="bentArrow">
            <a:avLst>
              <a:gd name="adj1" fmla="val 25000"/>
              <a:gd name="adj2" fmla="val 22760"/>
              <a:gd name="adj3" fmla="val 25000"/>
              <a:gd name="adj4" fmla="val 43750"/>
            </a:avLst>
          </a:prstGeom>
          <a:solidFill>
            <a:schemeClr val="accent1">
              <a:alpha val="15000"/>
            </a:schemeClr>
          </a:solidFill>
          <a:ln>
            <a:solidFill>
              <a:schemeClr val="accent1">
                <a:shade val="50000"/>
                <a:alpha val="12000"/>
              </a:schemeClr>
            </a:solidFill>
          </a:ln>
          <a:effectLst>
            <a:outerShdw blurRad="50800" dist="50800" dir="54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4"/>
          <p:cNvPicPr>
            <a:picLocks noChangeAspect="1" noChangeArrowheads="1"/>
          </p:cNvPicPr>
          <p:nvPr/>
        </p:nvPicPr>
        <p:blipFill>
          <a:blip r:embed="rId3" cstate="print"/>
          <a:srcRect l="726" t="22715" r="82587" b="60650"/>
          <a:stretch>
            <a:fillRect/>
          </a:stretch>
        </p:blipFill>
        <p:spPr bwMode="auto">
          <a:xfrm>
            <a:off x="5638800" y="3200400"/>
            <a:ext cx="1752600" cy="1981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spect="1" noChangeArrowheads="1"/>
          </p:cNvPicPr>
          <p:nvPr/>
        </p:nvPicPr>
        <p:blipFill>
          <a:blip r:embed="rId2" cstate="print"/>
          <a:srcRect/>
          <a:stretch>
            <a:fillRect/>
          </a:stretch>
        </p:blipFill>
        <p:spPr bwMode="auto">
          <a:xfrm>
            <a:off x="7162800" y="1143000"/>
            <a:ext cx="1600200" cy="1752600"/>
          </a:xfrm>
          <a:prstGeom prst="rect">
            <a:avLst/>
          </a:prstGeom>
          <a:noFill/>
          <a:ln w="9525">
            <a:noFill/>
            <a:miter lim="800000"/>
            <a:headEnd/>
            <a:tailEnd/>
          </a:ln>
        </p:spPr>
      </p:pic>
      <p:sp>
        <p:nvSpPr>
          <p:cNvPr id="2" name="Title 1"/>
          <p:cNvSpPr>
            <a:spLocks noGrp="1"/>
          </p:cNvSpPr>
          <p:nvPr>
            <p:ph type="title"/>
          </p:nvPr>
        </p:nvSpPr>
        <p:spPr>
          <a:xfrm>
            <a:off x="457200" y="273050"/>
            <a:ext cx="3008313" cy="641350"/>
          </a:xfrm>
        </p:spPr>
        <p:txBody>
          <a:bodyPr/>
          <a:lstStyle/>
          <a:p>
            <a:r>
              <a:rPr lang="en-US" dirty="0" smtClean="0"/>
              <a:t>Databases\</a:t>
            </a:r>
            <a:endParaRPr lang="en-US" dirty="0"/>
          </a:p>
        </p:txBody>
      </p:sp>
      <p:sp>
        <p:nvSpPr>
          <p:cNvPr id="3" name="Content Placeholder 2"/>
          <p:cNvSpPr>
            <a:spLocks noGrp="1"/>
          </p:cNvSpPr>
          <p:nvPr>
            <p:ph idx="1"/>
          </p:nvPr>
        </p:nvSpPr>
        <p:spPr>
          <a:xfrm>
            <a:off x="533400" y="990601"/>
            <a:ext cx="4876800" cy="4800600"/>
          </a:xfrm>
        </p:spPr>
        <p:txBody>
          <a:bodyPr>
            <a:normAutofit/>
          </a:bodyPr>
          <a:lstStyle/>
          <a:p>
            <a:r>
              <a:rPr lang="en-US" dirty="0" smtClean="0"/>
              <a:t>Cage Codes</a:t>
            </a:r>
          </a:p>
          <a:p>
            <a:pPr lvl="1"/>
            <a:r>
              <a:rPr lang="en-US" dirty="0" smtClean="0"/>
              <a:t>Stores all the properly formatted Cage Codes information that the other tools use.</a:t>
            </a:r>
          </a:p>
        </p:txBody>
      </p:sp>
      <p:sp>
        <p:nvSpPr>
          <p:cNvPr id="5" name="Bent Arrow 4"/>
          <p:cNvSpPr/>
          <p:nvPr/>
        </p:nvSpPr>
        <p:spPr>
          <a:xfrm rot="16200000" flipH="1">
            <a:off x="6019800" y="1752600"/>
            <a:ext cx="1524000" cy="1219200"/>
          </a:xfrm>
          <a:prstGeom prst="bentArrow">
            <a:avLst>
              <a:gd name="adj1" fmla="val 25000"/>
              <a:gd name="adj2" fmla="val 22760"/>
              <a:gd name="adj3" fmla="val 25000"/>
              <a:gd name="adj4" fmla="val 43750"/>
            </a:avLst>
          </a:prstGeom>
          <a:solidFill>
            <a:schemeClr val="accent1">
              <a:alpha val="15000"/>
            </a:schemeClr>
          </a:solidFill>
          <a:ln>
            <a:solidFill>
              <a:schemeClr val="accent1">
                <a:shade val="50000"/>
                <a:alpha val="12000"/>
              </a:schemeClr>
            </a:solidFill>
          </a:ln>
          <a:effectLst>
            <a:outerShdw blurRad="50800" dist="50800" dir="5400000" algn="ctr" rotWithShape="0">
              <a:srgbClr val="000000">
                <a:alpha val="1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 name="Picture 4"/>
          <p:cNvPicPr>
            <a:picLocks noChangeAspect="1" noChangeArrowheads="1"/>
          </p:cNvPicPr>
          <p:nvPr/>
        </p:nvPicPr>
        <p:blipFill>
          <a:blip r:embed="rId3" cstate="print"/>
          <a:srcRect l="17423" t="22935" r="71831" b="64644"/>
          <a:stretch>
            <a:fillRect/>
          </a:stretch>
        </p:blipFill>
        <p:spPr bwMode="auto">
          <a:xfrm>
            <a:off x="5791200" y="3200400"/>
            <a:ext cx="1569720" cy="20574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1129</Words>
  <Application>Microsoft Office PowerPoint</Application>
  <PresentationFormat>On-screen Show (4:3)</PresentationFormat>
  <Paragraphs>107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Parts Manual Development (PMD) Tools</vt:lpstr>
      <vt:lpstr>Main Sets of Tools</vt:lpstr>
      <vt:lpstr>PMD_Tools What can they do?</vt:lpstr>
      <vt:lpstr>Folder Structure</vt:lpstr>
      <vt:lpstr>Slide 5</vt:lpstr>
      <vt:lpstr>Slide 6</vt:lpstr>
      <vt:lpstr>Arbortext_Tools What can they do?</vt:lpstr>
      <vt:lpstr>Arbortext Tools\ </vt:lpstr>
      <vt:lpstr>Databases\</vt:lpstr>
      <vt:lpstr>Reports Why here?</vt:lpstr>
      <vt:lpstr>Reports\</vt:lpstr>
      <vt:lpstr>PLISN_Tools What can they do?</vt:lpstr>
      <vt:lpstr>PLISN\</vt:lpstr>
      <vt:lpstr>Part_Number_Index_Tools What can they do?</vt:lpstr>
      <vt:lpstr>Part_Index_Tools\</vt:lpstr>
      <vt:lpstr>Resources What is in here?</vt:lpstr>
      <vt:lpstr>Resources\</vt:lpstr>
    </vt:vector>
  </TitlesOfParts>
  <Company>International Logistics Systems,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Parts Manual Development (PMD) Tools</dc:title>
  <dc:creator>dgillespie</dc:creator>
  <cp:lastModifiedBy>dgillespie</cp:lastModifiedBy>
  <cp:revision>37</cp:revision>
  <dcterms:created xsi:type="dcterms:W3CDTF">2013-03-21T16:33:49Z</dcterms:created>
  <dcterms:modified xsi:type="dcterms:W3CDTF">2013-03-22T12:45:05Z</dcterms:modified>
</cp:coreProperties>
</file>