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8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72" r:id="rId14"/>
    <p:sldId id="389" r:id="rId15"/>
    <p:sldId id="386" r:id="rId16"/>
    <p:sldId id="383" r:id="rId17"/>
    <p:sldId id="420" r:id="rId18"/>
    <p:sldId id="384" r:id="rId19"/>
    <p:sldId id="385" r:id="rId20"/>
    <p:sldId id="390" r:id="rId21"/>
    <p:sldId id="392" r:id="rId22"/>
    <p:sldId id="400" r:id="rId23"/>
    <p:sldId id="412" r:id="rId24"/>
    <p:sldId id="399" r:id="rId25"/>
    <p:sldId id="402" r:id="rId26"/>
    <p:sldId id="401" r:id="rId27"/>
    <p:sldId id="395" r:id="rId28"/>
    <p:sldId id="396" r:id="rId29"/>
    <p:sldId id="397" r:id="rId30"/>
    <p:sldId id="398" r:id="rId31"/>
    <p:sldId id="403" r:id="rId32"/>
    <p:sldId id="414" r:id="rId33"/>
    <p:sldId id="415" r:id="rId34"/>
    <p:sldId id="417" r:id="rId35"/>
    <p:sldId id="418" r:id="rId36"/>
    <p:sldId id="419" r:id="rId37"/>
    <p:sldId id="404" r:id="rId38"/>
    <p:sldId id="408" r:id="rId39"/>
    <p:sldId id="409" r:id="rId40"/>
    <p:sldId id="411" r:id="rId41"/>
    <p:sldId id="388" r:id="rId42"/>
    <p:sldId id="421" r:id="rId43"/>
    <p:sldId id="277" r:id="rId4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FF9900"/>
    <a:srgbClr val="FF6600"/>
    <a:srgbClr val="FF9933"/>
    <a:srgbClr val="53C7F8"/>
    <a:srgbClr val="DA5800"/>
    <a:srgbClr val="0066CC"/>
    <a:srgbClr val="28AB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/>
    <p:restoredTop sz="97094" autoAdjust="0"/>
  </p:normalViewPr>
  <p:slideViewPr>
    <p:cSldViewPr>
      <p:cViewPr varScale="1">
        <p:scale>
          <a:sx n="116" d="100"/>
          <a:sy n="116" d="100"/>
        </p:scale>
        <p:origin x="1616" y="176"/>
      </p:cViewPr>
      <p:guideLst>
        <p:guide orient="horz" pos="11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200" y="21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143" cy="513284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503" y="0"/>
            <a:ext cx="3076143" cy="513284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6457E2-D8E6-497F-9805-2D257732A34D}" type="datetimeFigureOut">
              <a:rPr lang="ko-KR" altLang="en-US" smtClean="0"/>
              <a:t>2023. 7. 15.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330"/>
            <a:ext cx="3076143" cy="513284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503" y="9721330"/>
            <a:ext cx="3076143" cy="513284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04F00A65-F2D0-483E-B9F0-4E8193A1F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1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4" cy="511731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94A7B01D-4659-474D-9B6C-13C991010FEC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1" tIns="47316" rIns="94631" bIns="47316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4" cy="5117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4" cy="5117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2F5A6E97-C5B3-4DBC-A8A4-532794681D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슬라이드 노트 개체 틀 7">
            <a:extLst>
              <a:ext uri="{FF2B5EF4-FFF2-40B4-BE49-F238E27FC236}">
                <a16:creationId xmlns:a16="http://schemas.microsoft.com/office/drawing/2014/main" id="{F065C2E7-DBDC-5546-B955-75227659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77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0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5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4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6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0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terms.naver.com</a:t>
            </a:r>
            <a:r>
              <a:rPr lang="en-US" dirty="0"/>
              <a:t>/</a:t>
            </a:r>
            <a:r>
              <a:rPr lang="en-US" dirty="0" err="1"/>
              <a:t>entry.naver?docId</a:t>
            </a:r>
            <a:r>
              <a:rPr lang="en-US" dirty="0"/>
              <a:t>=3570554&amp;cid=58944&amp;categoryId=58970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terms.naver.com</a:t>
            </a:r>
            <a:r>
              <a:rPr lang="en-US" dirty="0"/>
              <a:t>/</a:t>
            </a:r>
            <a:r>
              <a:rPr lang="en-US" dirty="0" err="1"/>
              <a:t>entry.naver?docId</a:t>
            </a:r>
            <a:r>
              <a:rPr lang="en-US" dirty="0"/>
              <a:t>=3570554&amp;cid=58944&amp;categoryId=58970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8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6E97-C5B3-4DBC-A8A4-532794681DC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0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in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pic>
        <p:nvPicPr>
          <p:cNvPr id="10" name="그림 9" descr="main-0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37968" cy="6858000"/>
          </a:xfrm>
          <a:prstGeom prst="rect">
            <a:avLst/>
          </a:prstGeom>
        </p:spPr>
      </p:pic>
      <p:pic>
        <p:nvPicPr>
          <p:cNvPr id="11" name="그림 10" descr="main-03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pic>
        <p:nvPicPr>
          <p:cNvPr id="12" name="그림 11" descr="main-04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pic>
        <p:nvPicPr>
          <p:cNvPr id="14" name="그림 13" descr="main-06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9169"/>
            <a:ext cx="7772400" cy="1470025"/>
          </a:xfrm>
        </p:spPr>
        <p:txBody>
          <a:bodyPr/>
          <a:lstStyle>
            <a:lvl1pPr>
              <a:defRPr>
                <a:latin typeface="Dinmed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29249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nisn_logo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51520" y="6093296"/>
            <a:ext cx="576064" cy="576064"/>
          </a:xfrm>
          <a:prstGeom prst="rect">
            <a:avLst/>
          </a:prstGeom>
        </p:spPr>
      </p:pic>
      <p:pic>
        <p:nvPicPr>
          <p:cNvPr id="9" name="그림 8" descr="kisti_logo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164288" y="140734"/>
            <a:ext cx="1728192" cy="347467"/>
          </a:xfrm>
          <a:prstGeom prst="rect">
            <a:avLst/>
          </a:prstGeom>
        </p:spPr>
      </p:pic>
      <p:pic>
        <p:nvPicPr>
          <p:cNvPr id="13" name="그림 12" descr="main-05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547664" y="3212976"/>
            <a:ext cx="2016224" cy="20162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sub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504056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0350A2"/>
                </a:solidFill>
                <a:effectLst>
                  <a:outerShdw blurRad="12700" dist="12700" dir="1800000" algn="tl" rotWithShape="0">
                    <a:schemeClr val="bg1">
                      <a:alpha val="40000"/>
                    </a:scheme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597352"/>
            <a:ext cx="730424" cy="216024"/>
          </a:xfrm>
        </p:spPr>
        <p:txBody>
          <a:bodyPr/>
          <a:lstStyle>
            <a:lvl1pPr>
              <a:defRPr b="1">
                <a:solidFill>
                  <a:srgbClr val="0350A2"/>
                </a:solidFill>
              </a:defRPr>
            </a:lvl1pPr>
          </a:lstStyle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07504" y="0"/>
            <a:ext cx="108000" cy="432000"/>
          </a:xfrm>
          <a:prstGeom prst="rect">
            <a:avLst/>
          </a:prstGeom>
          <a:solidFill>
            <a:srgbClr val="03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sub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597352"/>
            <a:ext cx="730424" cy="216024"/>
          </a:xfrm>
        </p:spPr>
        <p:txBody>
          <a:bodyPr/>
          <a:lstStyle>
            <a:lvl1pPr>
              <a:defRPr b="1">
                <a:solidFill>
                  <a:srgbClr val="0350A2"/>
                </a:solidFill>
              </a:defRPr>
            </a:lvl1pPr>
          </a:lstStyle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07504" y="0"/>
            <a:ext cx="108000" cy="432000"/>
          </a:xfrm>
          <a:prstGeom prst="rect">
            <a:avLst/>
          </a:prstGeom>
          <a:solidFill>
            <a:srgbClr val="03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ain-e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16" y="0"/>
            <a:ext cx="91379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94FA-B12E-4AA7-B596-AF922F478675}" type="datetimeFigureOut">
              <a:rPr lang="ko-KR" altLang="en-US" smtClean="0"/>
              <a:pPr/>
              <a:t>2023. 7. 15.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2B43-CA4C-4F50-B962-F1D97B46F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message-passing-interface/microsoft-mpi#ms-mpi-download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fmpe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okkwon@kisti.re.kr)&#47196;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9952" y="5517232"/>
            <a:ext cx="3952528" cy="744488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권오경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okkwon@kisti.re.kr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939952" y="6261720"/>
            <a:ext cx="395252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2023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989906"/>
            <a:ext cx="7740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  <a:latin typeface="+mj-ea"/>
              </a:rPr>
              <a:t>Python</a:t>
            </a:r>
            <a:r>
              <a:rPr lang="ko-KR" altLang="en-US" sz="3600" b="1" dirty="0" err="1">
                <a:solidFill>
                  <a:schemeClr val="tx2"/>
                </a:solidFill>
                <a:latin typeface="+mj-ea"/>
              </a:rPr>
              <a:t>으로</a:t>
            </a:r>
            <a:r>
              <a:rPr lang="ko-KR" altLang="en-US" sz="3600" b="1" dirty="0">
                <a:solidFill>
                  <a:schemeClr val="tx2"/>
                </a:solidFill>
                <a:latin typeface="+mj-ea"/>
              </a:rPr>
              <a:t> 하는 병렬</a:t>
            </a:r>
            <a:r>
              <a:rPr lang="ko-KR" altLang="en-US" sz="3600" b="1" dirty="0">
                <a:solidFill>
                  <a:schemeClr val="tx2"/>
                </a:solidFill>
                <a:latin typeface="+mj-ea"/>
                <a:ea typeface="+mj-ea"/>
              </a:rPr>
              <a:t>프로그래밍 </a:t>
            </a:r>
            <a:endParaRPr lang="en-US" altLang="ko-KR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0C05-BA1D-754E-B50A-61ED3C0713E1}"/>
              </a:ext>
            </a:extLst>
          </p:cNvPr>
          <p:cNvSpPr txBox="1"/>
          <p:nvPr/>
        </p:nvSpPr>
        <p:spPr>
          <a:xfrm>
            <a:off x="1736521" y="618268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15E6D-38D0-1147-987C-C707024F65E1}"/>
              </a:ext>
            </a:extLst>
          </p:cNvPr>
          <p:cNvSpPr txBox="1"/>
          <p:nvPr/>
        </p:nvSpPr>
        <p:spPr>
          <a:xfrm>
            <a:off x="1778466" y="64930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5EE3D-3093-E044-A681-EC75449C0833}"/>
              </a:ext>
            </a:extLst>
          </p:cNvPr>
          <p:cNvSpPr txBox="1"/>
          <p:nvPr/>
        </p:nvSpPr>
        <p:spPr>
          <a:xfrm>
            <a:off x="1442906" y="628335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EBE86-CF09-F247-93CE-5544A19CD646}"/>
              </a:ext>
            </a:extLst>
          </p:cNvPr>
          <p:cNvSpPr txBox="1"/>
          <p:nvPr/>
        </p:nvSpPr>
        <p:spPr>
          <a:xfrm>
            <a:off x="8573549" y="218952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669F5-36F3-0BC5-26AF-6CF2912A224A}"/>
              </a:ext>
            </a:extLst>
          </p:cNvPr>
          <p:cNvSpPr txBox="1"/>
          <p:nvPr/>
        </p:nvSpPr>
        <p:spPr>
          <a:xfrm>
            <a:off x="251520" y="908720"/>
            <a:ext cx="8352928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꼬리표</a:t>
            </a:r>
            <a:r>
              <a:rPr lang="en-US" altLang="ko-KR" sz="1600" b="1" dirty="0"/>
              <a:t>(</a:t>
            </a:r>
            <a:r>
              <a:rPr lang="en" altLang="ko-KR" sz="1600" b="1" dirty="0"/>
              <a:t>tag)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메시지 </a:t>
            </a:r>
            <a:r>
              <a:rPr lang="ko-KR" altLang="en-US" sz="1600" dirty="0" err="1"/>
              <a:t>매칭과</a:t>
            </a:r>
            <a:r>
              <a:rPr lang="ko-KR" altLang="en-US" sz="1600" dirty="0"/>
              <a:t> 구분에 이용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순서대로 메시지 도착을 처리할 수 있음 </a:t>
            </a: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 err="1"/>
              <a:t>커뮤니케이터</a:t>
            </a:r>
            <a:r>
              <a:rPr lang="en-US" altLang="ko-KR" sz="1600" b="1" dirty="0"/>
              <a:t>(</a:t>
            </a:r>
            <a:r>
              <a:rPr lang="en" altLang="ko-KR" sz="1600" b="1" dirty="0"/>
              <a:t>Communicator)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 err="1"/>
              <a:t>서로간에</a:t>
            </a:r>
            <a:r>
              <a:rPr lang="ko-KR" altLang="en-US" sz="1600" dirty="0"/>
              <a:t> 통신이 허용되는 프로세스들의 집합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기본적으로 만들어지는 </a:t>
            </a:r>
            <a:r>
              <a:rPr lang="ko-KR" altLang="en-US" sz="1600" dirty="0" err="1"/>
              <a:t>커뮤니케이터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ore-KR" sz="1600" dirty="0"/>
              <a:t>MPI.COMM</a:t>
            </a:r>
            <a:r>
              <a:rPr lang="en-US" altLang="ko-KR" sz="1600" dirty="0"/>
              <a:t>_</a:t>
            </a:r>
            <a:r>
              <a:rPr lang="en" altLang="ko-Kore-KR" sz="1600" dirty="0"/>
              <a:t>WORLD</a:t>
            </a: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랭크</a:t>
            </a:r>
            <a:r>
              <a:rPr lang="en-US" altLang="ko-KR" sz="1600" b="1" dirty="0"/>
              <a:t>(</a:t>
            </a:r>
            <a:r>
              <a:rPr lang="en" altLang="ko-KR" sz="1600" b="1" dirty="0"/>
              <a:t>Rank)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동일한 </a:t>
            </a:r>
            <a:r>
              <a:rPr lang="ko-KR" altLang="en-US" sz="1600" dirty="0" err="1"/>
              <a:t>커뮤니케이터</a:t>
            </a:r>
            <a:r>
              <a:rPr lang="ko-KR" altLang="en-US" sz="1600" dirty="0"/>
              <a:t> 내의 프로세스들을 식별하기 위한 식별자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kern="0" dirty="0">
                <a:latin typeface="Arial"/>
              </a:rPr>
              <a:t>0</a:t>
            </a:r>
            <a:r>
              <a:rPr lang="ko-KR" altLang="en-US" sz="1600" b="1" kern="0" dirty="0" err="1">
                <a:latin typeface="Arial"/>
              </a:rPr>
              <a:t>부터</a:t>
            </a:r>
            <a:r>
              <a:rPr lang="ko-KR" altLang="en-US" sz="1600" b="1" kern="0" dirty="0">
                <a:latin typeface="Arial"/>
              </a:rPr>
              <a:t> 시작</a:t>
            </a:r>
            <a:endParaRPr lang="en" altLang="ko-KR" sz="1600" b="1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34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669F5-36F3-0BC5-26AF-6CF2912A224A}"/>
              </a:ext>
            </a:extLst>
          </p:cNvPr>
          <p:cNvSpPr txBox="1"/>
          <p:nvPr/>
        </p:nvSpPr>
        <p:spPr>
          <a:xfrm>
            <a:off x="251520" y="908720"/>
            <a:ext cx="8352928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 err="1"/>
              <a:t>점대점</a:t>
            </a:r>
            <a:r>
              <a:rPr lang="ko-KR" altLang="en-US" sz="1600" b="1" dirty="0"/>
              <a:t> 통신</a:t>
            </a:r>
            <a:r>
              <a:rPr lang="en-US" altLang="ko-KR" sz="1600" b="1" dirty="0"/>
              <a:t>(</a:t>
            </a:r>
            <a:r>
              <a:rPr lang="en" altLang="ko-Kore-KR" sz="1600" b="1" dirty="0"/>
              <a:t>Point to Point Communication)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두 개 프로세스 사이의 통신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하나의 송신 프로세스에 하나의 수신 프로세스가 대응</a:t>
            </a: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집합통신</a:t>
            </a:r>
            <a:r>
              <a:rPr lang="en-US" altLang="ko-KR" sz="1600" b="1" dirty="0"/>
              <a:t>(</a:t>
            </a:r>
            <a:r>
              <a:rPr lang="en" altLang="ko-Kore-KR" sz="1600" b="1" dirty="0"/>
              <a:t>Collective Communication)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동시에 여러 개의 프로세스가 통신에 참여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일대다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</a:t>
            </a:r>
            <a:r>
              <a:rPr lang="en-US" altLang="ko-KR" sz="1600" dirty="0"/>
              <a:t>, </a:t>
            </a:r>
            <a:r>
              <a:rPr lang="ko-KR" altLang="en-US" sz="1600" dirty="0"/>
              <a:t>다대다 대응 가능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여러 번의 </a:t>
            </a:r>
            <a:r>
              <a:rPr lang="ko-KR" altLang="en-US" sz="1600" dirty="0" err="1"/>
              <a:t>점대점</a:t>
            </a:r>
            <a:r>
              <a:rPr lang="ko-KR" altLang="en-US" sz="1600" dirty="0"/>
              <a:t> 통신 사용을 하나의 집합통신으로 대체 </a:t>
            </a:r>
            <a:endParaRPr lang="en-US" altLang="ko-KR" sz="1600" dirty="0"/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오류의 가능성이 적다</a:t>
            </a:r>
            <a:r>
              <a:rPr lang="en-US" altLang="ko-KR" sz="1600" dirty="0"/>
              <a:t>. 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최적화 되어 일반적으로 빠르다</a:t>
            </a:r>
            <a:r>
              <a:rPr lang="en-US" altLang="ko-KR" sz="1600" dirty="0"/>
              <a:t>.</a:t>
            </a:r>
            <a:endParaRPr lang="en" altLang="ko-KR" sz="1600" kern="0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D77B4-F5AD-45C0-2976-FF6E3EB8651B}"/>
              </a:ext>
            </a:extLst>
          </p:cNvPr>
          <p:cNvSpPr txBox="1"/>
          <p:nvPr/>
        </p:nvSpPr>
        <p:spPr>
          <a:xfrm>
            <a:off x="-733530" y="49538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994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669F5-36F3-0BC5-26AF-6CF2912A224A}"/>
              </a:ext>
            </a:extLst>
          </p:cNvPr>
          <p:cNvSpPr txBox="1"/>
          <p:nvPr/>
        </p:nvSpPr>
        <p:spPr>
          <a:xfrm>
            <a:off x="251520" y="908720"/>
            <a:ext cx="8352928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 err="1"/>
              <a:t>점대점</a:t>
            </a:r>
            <a:r>
              <a:rPr lang="ko-KR" altLang="en-US" sz="1600" b="1" dirty="0"/>
              <a:t> 통신</a:t>
            </a:r>
            <a:r>
              <a:rPr lang="en-US" altLang="ko-KR" sz="1600" b="1" dirty="0"/>
              <a:t>(</a:t>
            </a:r>
            <a:r>
              <a:rPr lang="en" altLang="ko-Kore-KR" sz="1600" b="1" dirty="0"/>
              <a:t>Point to Point Communication)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두 개 프로세스 사이의 통신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하나의 송신 프로세스에 하나의 수신 프로세스가 대응</a:t>
            </a: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집합통신</a:t>
            </a:r>
            <a:r>
              <a:rPr lang="en-US" altLang="ko-KR" sz="1600" b="1" dirty="0"/>
              <a:t>(</a:t>
            </a:r>
            <a:r>
              <a:rPr lang="en" altLang="ko-Kore-KR" sz="1600" b="1" dirty="0"/>
              <a:t>Collective Communication)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동시에 여러 개의 프로세스가 통신에 참여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일대다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</a:t>
            </a:r>
            <a:r>
              <a:rPr lang="en-US" altLang="ko-KR" sz="1600" dirty="0"/>
              <a:t>, </a:t>
            </a:r>
            <a:r>
              <a:rPr lang="ko-KR" altLang="en-US" sz="1600" dirty="0"/>
              <a:t>다대다 대응 가능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여러 번의 </a:t>
            </a:r>
            <a:r>
              <a:rPr lang="ko-KR" altLang="en-US" sz="1600" dirty="0" err="1"/>
              <a:t>점대점</a:t>
            </a:r>
            <a:r>
              <a:rPr lang="ko-KR" altLang="en-US" sz="1600" dirty="0"/>
              <a:t> 통신 사용을 하나의 집합통신으로 대체 </a:t>
            </a:r>
            <a:endParaRPr lang="en-US" altLang="ko-KR" sz="1600" dirty="0"/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오류의 가능성이 적다</a:t>
            </a:r>
            <a:r>
              <a:rPr lang="en-US" altLang="ko-KR" sz="1600" dirty="0"/>
              <a:t>. 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최적화 되어 일반적으로 빠르다</a:t>
            </a:r>
            <a:r>
              <a:rPr lang="en-US" altLang="ko-KR" sz="1600" dirty="0"/>
              <a:t>.</a:t>
            </a:r>
            <a:endParaRPr lang="en" altLang="ko-KR" sz="1600" kern="0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D77B4-F5AD-45C0-2976-FF6E3EB8651B}"/>
              </a:ext>
            </a:extLst>
          </p:cNvPr>
          <p:cNvSpPr txBox="1"/>
          <p:nvPr/>
        </p:nvSpPr>
        <p:spPr>
          <a:xfrm>
            <a:off x="-733530" y="49538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570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MPI4py </a:t>
            </a:r>
            <a:r>
              <a:rPr lang="ko-KR" altLang="en-US" dirty="0"/>
              <a:t>초기화 </a:t>
            </a:r>
            <a:r>
              <a:rPr lang="en-US" altLang="ko-KR" dirty="0"/>
              <a:t>/</a:t>
            </a:r>
            <a:r>
              <a:rPr lang="ko-KR" altLang="en-US" dirty="0"/>
              <a:t>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63CD3-F736-4A9C-8D99-53AC44FBFC5B}"/>
              </a:ext>
            </a:extLst>
          </p:cNvPr>
          <p:cNvSpPr txBox="1"/>
          <p:nvPr/>
        </p:nvSpPr>
        <p:spPr>
          <a:xfrm>
            <a:off x="251520" y="908720"/>
            <a:ext cx="8352928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라이브러리 </a:t>
            </a:r>
            <a:r>
              <a:rPr lang="en-US" altLang="ko-KR" sz="1600" b="1" dirty="0" err="1"/>
              <a:t>i</a:t>
            </a:r>
            <a:r>
              <a:rPr lang="en" altLang="ko-KR" sz="1600" b="1" dirty="0" err="1"/>
              <a:t>mport</a:t>
            </a:r>
            <a:endParaRPr lang="en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/>
              <a:t>from mpi4py import MPI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MPI </a:t>
            </a:r>
            <a:r>
              <a:rPr lang="ko-KR" altLang="en-US" sz="1600" b="1" dirty="0"/>
              <a:t>초기화와 마무리할 필요 없음</a:t>
            </a:r>
            <a:endParaRPr lang="en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/>
              <a:t>Importing mpi4py already triggers MPI_INIT()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 err="1"/>
              <a:t>MPI_Finalize</a:t>
            </a:r>
            <a:r>
              <a:rPr lang="en" altLang="ko-KR" sz="1600" dirty="0"/>
              <a:t>() is called when all python processes exit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필요한 변수 초기화하기</a:t>
            </a:r>
            <a:endParaRPr lang="en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/>
              <a:t>comm = MPI.COMM_WORLD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 err="1"/>
              <a:t>myrank</a:t>
            </a:r>
            <a:r>
              <a:rPr lang="en" altLang="ko-KR" sz="1600" dirty="0"/>
              <a:t> = </a:t>
            </a:r>
            <a:r>
              <a:rPr lang="en" altLang="ko-KR" sz="1600" dirty="0" err="1"/>
              <a:t>comm.Get_rank</a:t>
            </a:r>
            <a:r>
              <a:rPr lang="en" altLang="ko-KR" sz="1600" dirty="0"/>
              <a:t>()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 err="1"/>
              <a:t>nproc</a:t>
            </a:r>
            <a:r>
              <a:rPr lang="en" altLang="ko-KR" sz="1600" dirty="0"/>
              <a:t> = </a:t>
            </a:r>
            <a:r>
              <a:rPr lang="en" altLang="ko-KR" sz="1600" dirty="0" err="1"/>
              <a:t>comm.Get_size</a:t>
            </a:r>
            <a:r>
              <a:rPr lang="en" altLang="ko-KR" sz="1600" dirty="0"/>
              <a:t>()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병렬실행 </a:t>
            </a:r>
            <a:r>
              <a:rPr lang="en-US" altLang="ko-KR" sz="1600" b="1" dirty="0"/>
              <a:t>(np: number of processes)</a:t>
            </a:r>
            <a:endParaRPr lang="en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dirty="0" err="1"/>
              <a:t>mpirun</a:t>
            </a:r>
            <a:r>
              <a:rPr lang="en" altLang="ko-KR" sz="1600" dirty="0"/>
              <a:t> -np python </a:t>
            </a:r>
            <a:r>
              <a:rPr lang="en" altLang="ko-KR" sz="1600" dirty="0" err="1"/>
              <a:t>mycode.py</a:t>
            </a:r>
            <a:r>
              <a:rPr lang="en" altLang="ko-KR" sz="1600" dirty="0"/>
              <a:t> </a:t>
            </a:r>
            <a:r>
              <a:rPr lang="en" altLang="ko-KR" sz="1600" dirty="0">
                <a:sym typeface="Wingdings" pitchFamily="2" charset="2"/>
              </a:rPr>
              <a:t> </a:t>
            </a:r>
            <a:r>
              <a:rPr lang="ko-KR" altLang="en-US" sz="1600" dirty="0">
                <a:sym typeface="Wingdings" pitchFamily="2" charset="2"/>
              </a:rPr>
              <a:t>일반적인 경우</a:t>
            </a:r>
            <a:endParaRPr lang="en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 err="1">
                <a:latin typeface="Arial"/>
              </a:rPr>
              <a:t>mpiexec</a:t>
            </a:r>
            <a:r>
              <a:rPr lang="en" altLang="ko-KR" sz="1600" kern="0" dirty="0">
                <a:latin typeface="Arial"/>
              </a:rPr>
              <a:t> –n python </a:t>
            </a:r>
            <a:r>
              <a:rPr lang="en" altLang="ko-KR" sz="1600" kern="0" dirty="0" err="1">
                <a:latin typeface="Arial"/>
              </a:rPr>
              <a:t>mycode.py</a:t>
            </a:r>
            <a:r>
              <a:rPr lang="en" altLang="ko-KR" sz="1600" kern="0" dirty="0">
                <a:latin typeface="Arial"/>
              </a:rPr>
              <a:t>  </a:t>
            </a:r>
            <a:r>
              <a:rPr lang="ko-KR" altLang="en-US" sz="1600" kern="0" dirty="0">
                <a:latin typeface="Arial"/>
              </a:rPr>
              <a:t> </a:t>
            </a:r>
            <a:r>
              <a:rPr lang="en-US" altLang="ko-KR" sz="1600" kern="0" dirty="0">
                <a:latin typeface="Arial"/>
                <a:sym typeface="Wingdings" pitchFamily="2" charset="2"/>
              </a:rPr>
              <a:t></a:t>
            </a:r>
            <a:r>
              <a:rPr lang="ko-KR" altLang="en-US" sz="1600" kern="0" dirty="0">
                <a:latin typeface="Arial"/>
                <a:sym typeface="Wingdings" pitchFamily="2" charset="2"/>
              </a:rPr>
              <a:t> </a:t>
            </a:r>
            <a:r>
              <a:rPr lang="en-US" altLang="ko-KR" sz="1600" kern="0" dirty="0">
                <a:latin typeface="Arial"/>
                <a:sym typeface="Wingdings" pitchFamily="2" charset="2"/>
              </a:rPr>
              <a:t>Microsoft MPI </a:t>
            </a:r>
            <a:r>
              <a:rPr lang="ko-KR" altLang="en-US" sz="1600" kern="0" dirty="0">
                <a:latin typeface="Arial"/>
                <a:sym typeface="Wingdings" pitchFamily="2" charset="2"/>
              </a:rPr>
              <a:t>경우 </a:t>
            </a:r>
            <a:endParaRPr lang="en" altLang="ko-KR" sz="1600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94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mpirun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63CD3-F736-4A9C-8D99-53AC44FBFC5B}"/>
              </a:ext>
            </a:extLst>
          </p:cNvPr>
          <p:cNvSpPr txBox="1"/>
          <p:nvPr/>
        </p:nvSpPr>
        <p:spPr>
          <a:xfrm>
            <a:off x="251520" y="908720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MPI distributions normally come with an implementation-specific execution utility.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Executes program multiple times (SPMD parallel programming)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Supports multiple nodes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Integrates with batch queueing systems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Some implementations use “</a:t>
            </a:r>
            <a:r>
              <a:rPr lang="en" altLang="ko-Kore-KR" sz="1600" dirty="0" err="1"/>
              <a:t>mpiexec</a:t>
            </a:r>
            <a:r>
              <a:rPr lang="en" altLang="ko-Kore-KR" sz="1600" dirty="0"/>
              <a:t>”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Examples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$ </a:t>
            </a:r>
            <a:r>
              <a:rPr lang="en" altLang="ko-Kore-KR" sz="1600" dirty="0" err="1"/>
              <a:t>mpirun</a:t>
            </a:r>
            <a:r>
              <a:rPr lang="en" altLang="ko-Kore-KR" sz="1600" dirty="0"/>
              <a:t> -n 4 python </a:t>
            </a:r>
            <a:r>
              <a:rPr lang="en" altLang="ko-Kore-KR" sz="1600" dirty="0" err="1"/>
              <a:t>script.py</a:t>
            </a:r>
            <a:r>
              <a:rPr lang="en" altLang="ko-Kore-KR" sz="1600" dirty="0"/>
              <a:t> # on a laptop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$ </a:t>
            </a:r>
            <a:r>
              <a:rPr lang="en" altLang="ko-Kore-KR" sz="1600" dirty="0" err="1"/>
              <a:t>mpirun</a:t>
            </a:r>
            <a:r>
              <a:rPr lang="en" altLang="ko-Kore-KR" sz="1600" dirty="0"/>
              <a:t> --host n01,n02,n03,n04 python </a:t>
            </a:r>
            <a:r>
              <a:rPr lang="en" altLang="ko-Kore-KR" sz="1600" dirty="0" err="1"/>
              <a:t>script.py</a:t>
            </a:r>
            <a:r>
              <a:rPr lang="en" altLang="ko-Kore-KR" sz="1600" dirty="0"/>
              <a:t>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$ </a:t>
            </a:r>
            <a:r>
              <a:rPr lang="en" altLang="ko-Kore-KR" sz="1600" dirty="0" err="1"/>
              <a:t>mpirun</a:t>
            </a:r>
            <a:r>
              <a:rPr lang="en" altLang="ko-Kore-KR" sz="1600" dirty="0"/>
              <a:t> --</a:t>
            </a:r>
            <a:r>
              <a:rPr lang="en" altLang="ko-Kore-KR" sz="1600" dirty="0" err="1"/>
              <a:t>hostfile</a:t>
            </a:r>
            <a:r>
              <a:rPr lang="en" altLang="ko-Kore-KR" sz="1600" dirty="0"/>
              <a:t> </a:t>
            </a:r>
            <a:r>
              <a:rPr lang="en" altLang="ko-Kore-KR" sz="1600" dirty="0" err="1"/>
              <a:t>hosts.txt</a:t>
            </a:r>
            <a:r>
              <a:rPr lang="en" altLang="ko-Kore-KR" sz="1600" dirty="0"/>
              <a:t> python </a:t>
            </a:r>
            <a:r>
              <a:rPr lang="en" altLang="ko-Kore-KR" sz="1600" dirty="0" err="1"/>
              <a:t>script.py</a:t>
            </a:r>
            <a:r>
              <a:rPr lang="en" altLang="ko-Kore-KR" sz="1600" dirty="0"/>
              <a:t>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$ </a:t>
            </a:r>
            <a:r>
              <a:rPr lang="en" altLang="ko-Kore-KR" sz="1600" dirty="0" err="1"/>
              <a:t>mpirun</a:t>
            </a:r>
            <a:r>
              <a:rPr lang="en" altLang="ko-Kore-KR" sz="1600" dirty="0"/>
              <a:t> python </a:t>
            </a:r>
            <a:r>
              <a:rPr lang="en" altLang="ko-Kore-KR" sz="1600" dirty="0" err="1"/>
              <a:t>script.py</a:t>
            </a:r>
            <a:r>
              <a:rPr lang="en" altLang="ko-Kore-KR" sz="1600" dirty="0"/>
              <a:t> # with batch queueing system</a:t>
            </a:r>
            <a:endParaRPr lang="en" altLang="ko-KR" sz="1600" kern="0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276E8-8587-3FDE-1231-5490E7255BB1}"/>
              </a:ext>
            </a:extLst>
          </p:cNvPr>
          <p:cNvSpPr txBox="1"/>
          <p:nvPr/>
        </p:nvSpPr>
        <p:spPr>
          <a:xfrm>
            <a:off x="-341644" y="551654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83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Serial vs. Parallel with MPI4py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AF946-3138-8E9E-FCE5-110FB2FB0389}"/>
              </a:ext>
            </a:extLst>
          </p:cNvPr>
          <p:cNvSpPr/>
          <p:nvPr/>
        </p:nvSpPr>
        <p:spPr>
          <a:xfrm>
            <a:off x="179512" y="78131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serial.py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4664B-98B6-4EB4-F5AB-5335E8DD65F1}"/>
              </a:ext>
            </a:extLst>
          </p:cNvPr>
          <p:cNvSpPr/>
          <p:nvPr/>
        </p:nvSpPr>
        <p:spPr>
          <a:xfrm>
            <a:off x="4716018" y="1192684"/>
            <a:ext cx="3877670" cy="940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9F5D42-A954-7EA2-B890-4D2CB66A8C06}"/>
              </a:ext>
            </a:extLst>
          </p:cNvPr>
          <p:cNvSpPr/>
          <p:nvPr/>
        </p:nvSpPr>
        <p:spPr>
          <a:xfrm>
            <a:off x="4766461" y="1309410"/>
            <a:ext cx="25474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python3 ./hello1.py 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565AA-1DAC-1D6E-E57E-0F814698AB34}"/>
              </a:ext>
            </a:extLst>
          </p:cNvPr>
          <p:cNvSpPr/>
          <p:nvPr/>
        </p:nvSpPr>
        <p:spPr>
          <a:xfrm>
            <a:off x="4644008" y="7813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369B19-4EAA-83AF-C045-6EE2E3183676}"/>
              </a:ext>
            </a:extLst>
          </p:cNvPr>
          <p:cNvSpPr/>
          <p:nvPr/>
        </p:nvSpPr>
        <p:spPr>
          <a:xfrm>
            <a:off x="251520" y="1192684"/>
            <a:ext cx="3877670" cy="940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7613D-4B5C-16B0-C95A-5858140F0172}"/>
              </a:ext>
            </a:extLst>
          </p:cNvPr>
          <p:cNvSpPr/>
          <p:nvPr/>
        </p:nvSpPr>
        <p:spPr>
          <a:xfrm>
            <a:off x="274636" y="1461847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B42419"/>
                </a:solidFill>
                <a:latin typeface="Menlo" panose="020B0609030804020204" pitchFamily="49" charset="0"/>
              </a:rPr>
              <a:t>"Hello World!"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ore-KR" sz="14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2B884-C236-8064-56E6-1C5BC487814E}"/>
              </a:ext>
            </a:extLst>
          </p:cNvPr>
          <p:cNvSpPr/>
          <p:nvPr/>
        </p:nvSpPr>
        <p:spPr>
          <a:xfrm>
            <a:off x="190272" y="250950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mpi.py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4EEC3-0703-5095-FE97-BF2A7549CEE1}"/>
              </a:ext>
            </a:extLst>
          </p:cNvPr>
          <p:cNvSpPr/>
          <p:nvPr/>
        </p:nvSpPr>
        <p:spPr>
          <a:xfrm>
            <a:off x="4726778" y="2920875"/>
            <a:ext cx="3877670" cy="1316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F53779-248A-A8F8-5F17-31DA0B5241CA}"/>
              </a:ext>
            </a:extLst>
          </p:cNvPr>
          <p:cNvSpPr/>
          <p:nvPr/>
        </p:nvSpPr>
        <p:spPr>
          <a:xfrm>
            <a:off x="4777221" y="3037602"/>
            <a:ext cx="340670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mpirun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-np 3 python ./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mpi.py</a:t>
            </a: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23F65-C4B5-24EC-2FD5-FCE5A80B1582}"/>
              </a:ext>
            </a:extLst>
          </p:cNvPr>
          <p:cNvSpPr/>
          <p:nvPr/>
        </p:nvSpPr>
        <p:spPr>
          <a:xfrm>
            <a:off x="4654768" y="25095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312AA1-1ABC-3E52-10B6-EEEA174345C0}"/>
              </a:ext>
            </a:extLst>
          </p:cNvPr>
          <p:cNvSpPr/>
          <p:nvPr/>
        </p:nvSpPr>
        <p:spPr>
          <a:xfrm>
            <a:off x="262280" y="2920876"/>
            <a:ext cx="3877670" cy="1316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55C068-6A17-ED55-5CE3-1BCAAA5B02F8}"/>
              </a:ext>
            </a:extLst>
          </p:cNvPr>
          <p:cNvSpPr/>
          <p:nvPr/>
        </p:nvSpPr>
        <p:spPr>
          <a:xfrm>
            <a:off x="285396" y="3068960"/>
            <a:ext cx="25474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4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" altLang="ko-Kore-KR" sz="14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B42419"/>
                </a:solidFill>
                <a:latin typeface="Menlo" panose="020B0609030804020204" pitchFamily="49" charset="0"/>
              </a:rPr>
              <a:t>"Hello World!"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ore-KR" sz="14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1EF3DD-A0F0-70BD-CE04-57305E6C9DB6}"/>
              </a:ext>
            </a:extLst>
          </p:cNvPr>
          <p:cNvSpPr/>
          <p:nvPr/>
        </p:nvSpPr>
        <p:spPr>
          <a:xfrm>
            <a:off x="4750135" y="4509120"/>
            <a:ext cx="3877670" cy="1316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2CE28F-CCA3-C566-1808-7BA963F3D098}"/>
              </a:ext>
            </a:extLst>
          </p:cNvPr>
          <p:cNvSpPr/>
          <p:nvPr/>
        </p:nvSpPr>
        <p:spPr>
          <a:xfrm>
            <a:off x="4766461" y="4656390"/>
            <a:ext cx="351410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-n 3 python ./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mpi.py</a:t>
            </a: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06C9F2-20D4-6E98-0E0A-DEA1E7E57998}"/>
              </a:ext>
            </a:extLst>
          </p:cNvPr>
          <p:cNvSpPr/>
          <p:nvPr/>
        </p:nvSpPr>
        <p:spPr>
          <a:xfrm>
            <a:off x="4937805" y="5867980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Microsoft Windows (MS MPI)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23B573-C909-A341-0D7F-B24BEEC95F92}"/>
              </a:ext>
            </a:extLst>
          </p:cNvPr>
          <p:cNvSpPr/>
          <p:nvPr/>
        </p:nvSpPr>
        <p:spPr>
          <a:xfrm>
            <a:off x="4798344" y="4188742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Intel MPI/ Open MPI / MPICH</a:t>
            </a:r>
          </a:p>
        </p:txBody>
      </p:sp>
    </p:spTree>
    <p:extLst>
      <p:ext uri="{BB962C8B-B14F-4D97-AF65-F5344CB8AC3E}">
        <p14:creationId xmlns:p14="http://schemas.microsoft.com/office/powerpoint/2010/main" val="346780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Installing </a:t>
            </a:r>
            <a:r>
              <a:rPr lang="en-US" altLang="ko-Kore-KR" dirty="0"/>
              <a:t>Anaconda &amp; MS MPI for Windows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64960-ACA5-C1EF-4B54-9C49D1AB88B1}"/>
              </a:ext>
            </a:extLst>
          </p:cNvPr>
          <p:cNvSpPr txBox="1"/>
          <p:nvPr/>
        </p:nvSpPr>
        <p:spPr>
          <a:xfrm>
            <a:off x="189856" y="1052736"/>
            <a:ext cx="8352928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Anaconda</a:t>
            </a:r>
            <a:r>
              <a:rPr lang="ko-KR" altLang="en-US" sz="1600" b="1" dirty="0"/>
              <a:t> 설치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>
                <a:hlinkClick r:id="rId3"/>
              </a:rPr>
              <a:t>https://www.anaconda.com/</a:t>
            </a:r>
            <a:endParaRPr lang="en-US" altLang="ko-KR" sz="1600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b="1" dirty="0"/>
              <a:t>Download </a:t>
            </a:r>
            <a:r>
              <a:rPr lang="ko-KR" altLang="en-US" sz="1600" b="1" dirty="0"/>
              <a:t>후 설치</a:t>
            </a: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MS-MPI </a:t>
            </a:r>
            <a:r>
              <a:rPr lang="ko-KR" altLang="en-US" sz="1600" b="1" dirty="0"/>
              <a:t>설치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>
                <a:hlinkClick r:id="rId4"/>
              </a:rPr>
              <a:t>https://learn.microsoft.com/en-us/message-passing-interface/microsoft-mpi#ms-mpi-downloads</a:t>
            </a:r>
            <a:endParaRPr lang="en-US" altLang="ko-KR" sz="1600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b="1" dirty="0"/>
              <a:t>Download </a:t>
            </a:r>
            <a:r>
              <a:rPr lang="ko-KR" altLang="en-US" sz="1600" b="1" dirty="0"/>
              <a:t>후 설치</a:t>
            </a: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b="1" dirty="0"/>
              <a:t> 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6850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Installing mpi4py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64960-ACA5-C1EF-4B54-9C49D1AB88B1}"/>
              </a:ext>
            </a:extLst>
          </p:cNvPr>
          <p:cNvSpPr txBox="1"/>
          <p:nvPr/>
        </p:nvSpPr>
        <p:spPr>
          <a:xfrm>
            <a:off x="189856" y="1052736"/>
            <a:ext cx="8352928" cy="539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dirty="0"/>
              <a:t>“</a:t>
            </a:r>
            <a:r>
              <a:rPr lang="en" altLang="ko-KR" sz="1600" b="1" dirty="0" err="1"/>
              <a:t>mpi</a:t>
            </a:r>
            <a:r>
              <a:rPr lang="en" altLang="ko-KR" sz="1600" b="1" dirty="0"/>
              <a:t>” </a:t>
            </a:r>
            <a:r>
              <a:rPr lang="ko-KR" altLang="en-US" sz="1600" b="1" dirty="0"/>
              <a:t>이름으로 </a:t>
            </a:r>
            <a:r>
              <a:rPr lang="en" altLang="ko-KR" sz="1600" b="1" dirty="0" err="1"/>
              <a:t>conda</a:t>
            </a:r>
            <a:r>
              <a:rPr lang="ko-KR" altLang="en-US" sz="1600" b="1" dirty="0" err="1"/>
              <a:t>를</a:t>
            </a:r>
            <a:r>
              <a:rPr lang="ko-KR" altLang="en-US" sz="1600" b="1" dirty="0"/>
              <a:t> 이용해서 설치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/>
              <a:t>$ </a:t>
            </a:r>
            <a:r>
              <a:rPr lang="en" altLang="ko-KR" sz="1600" dirty="0" err="1"/>
              <a:t>conda</a:t>
            </a:r>
            <a:r>
              <a:rPr lang="en" altLang="ko-KR" sz="1600" dirty="0"/>
              <a:t> create -n </a:t>
            </a:r>
            <a:r>
              <a:rPr lang="en" altLang="ko-KR" sz="1600" dirty="0" err="1"/>
              <a:t>mpi</a:t>
            </a:r>
            <a:r>
              <a:rPr lang="en" altLang="ko-KR" sz="1600" dirty="0"/>
              <a:t> mpi4py </a:t>
            </a:r>
            <a:r>
              <a:rPr lang="en" altLang="ko-KR" sz="1600" dirty="0" err="1"/>
              <a:t>numpy</a:t>
            </a:r>
            <a:r>
              <a:rPr lang="en" altLang="ko-KR" sz="1600" dirty="0"/>
              <a:t> matplotlib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dirty="0" err="1"/>
              <a:t>conda</a:t>
            </a:r>
            <a:r>
              <a:rPr lang="en" altLang="ko-KR" sz="1600" b="1" dirty="0"/>
              <a:t> </a:t>
            </a:r>
            <a:r>
              <a:rPr lang="ko-KR" altLang="en-US" sz="1600" b="1" dirty="0"/>
              <a:t>활성화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/>
              <a:t>$ </a:t>
            </a:r>
            <a:r>
              <a:rPr lang="en" altLang="ko-KR" sz="1600" dirty="0" err="1"/>
              <a:t>conda</a:t>
            </a:r>
            <a:r>
              <a:rPr lang="en" altLang="ko-KR" sz="1600" dirty="0"/>
              <a:t> activate </a:t>
            </a:r>
            <a:r>
              <a:rPr lang="en" altLang="ko-KR" sz="1600" dirty="0" err="1"/>
              <a:t>mpi</a:t>
            </a:r>
            <a:endParaRPr lang="en" altLang="ko-KR" sz="1600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457200" lvl="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solidFill>
                  <a:prstClr val="black"/>
                </a:solidFill>
              </a:rPr>
              <a:t>작업 실행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/>
              <a:t>$ </a:t>
            </a:r>
            <a:r>
              <a:rPr lang="en-US" altLang="ko-KR" sz="1600" dirty="0" err="1"/>
              <a:t>mpiexec</a:t>
            </a:r>
            <a:r>
              <a:rPr lang="en-US" altLang="ko-KR" sz="1600" dirty="0"/>
              <a:t> –n 3 python </a:t>
            </a:r>
            <a:r>
              <a:rPr lang="en-US" altLang="ko-KR" sz="1600" dirty="0" err="1"/>
              <a:t>mpi.py</a:t>
            </a:r>
            <a:endParaRPr lang="en" altLang="ko-KR" sz="1600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dirty="0"/>
              <a:t>…</a:t>
            </a:r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dirty="0" err="1"/>
              <a:t>conda</a:t>
            </a:r>
            <a:r>
              <a:rPr lang="en" altLang="ko-KR" sz="1600" b="1" dirty="0"/>
              <a:t> </a:t>
            </a:r>
            <a:r>
              <a:rPr lang="ko-KR" altLang="en-US" sz="1600" b="1" dirty="0"/>
              <a:t>비활성화</a:t>
            </a:r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-US" altLang="ko-KR" sz="1600" dirty="0"/>
              <a:t>$ </a:t>
            </a:r>
            <a:r>
              <a:rPr lang="en" altLang="ko-KR" sz="1600" dirty="0" err="1"/>
              <a:t>conda</a:t>
            </a:r>
            <a:r>
              <a:rPr lang="en" altLang="ko-KR" sz="1600" dirty="0"/>
              <a:t> deactivate</a:t>
            </a:r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b="1" dirty="0"/>
              <a:t> 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6762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/>
          <a:lstStyle/>
          <a:p>
            <a:r>
              <a:rPr lang="en" altLang="ko-Kore-KR" dirty="0"/>
              <a:t>Using the Comm class to define communicator </a:t>
            </a:r>
            <a:br>
              <a:rPr lang="en" altLang="ko-Kore-KR" dirty="0"/>
            </a:br>
            <a:r>
              <a:rPr lang="en" altLang="ko-Kore-KR" dirty="0"/>
              <a:t>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FB1F8-ABD7-6468-1113-115ABB696B2C}"/>
              </a:ext>
            </a:extLst>
          </p:cNvPr>
          <p:cNvSpPr/>
          <p:nvPr/>
        </p:nvSpPr>
        <p:spPr>
          <a:xfrm>
            <a:off x="262280" y="191683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mpi2.py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B1E234-81AE-2C3F-92C6-D1618C111C6C}"/>
              </a:ext>
            </a:extLst>
          </p:cNvPr>
          <p:cNvSpPr/>
          <p:nvPr/>
        </p:nvSpPr>
        <p:spPr>
          <a:xfrm>
            <a:off x="4798786" y="2328202"/>
            <a:ext cx="3877670" cy="2596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4D763-19E0-112E-214F-2F0953577C20}"/>
              </a:ext>
            </a:extLst>
          </p:cNvPr>
          <p:cNvSpPr/>
          <p:nvPr/>
        </p:nvSpPr>
        <p:spPr>
          <a:xfrm>
            <a:off x="4849229" y="2444929"/>
            <a:ext cx="37289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-n 3 python ./mpi2.py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 from process 0 of 3 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 from process 2 of 3 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Hello World! from process 1 of 3 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92DC4C-7E76-819A-E147-364022184CFB}"/>
              </a:ext>
            </a:extLst>
          </p:cNvPr>
          <p:cNvSpPr/>
          <p:nvPr/>
        </p:nvSpPr>
        <p:spPr>
          <a:xfrm>
            <a:off x="4726776" y="19168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CCA26-7752-DCCF-29CB-470BF1097666}"/>
              </a:ext>
            </a:extLst>
          </p:cNvPr>
          <p:cNvSpPr/>
          <p:nvPr/>
        </p:nvSpPr>
        <p:spPr>
          <a:xfrm>
            <a:off x="334288" y="2328203"/>
            <a:ext cx="3877670" cy="2596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65644-C2BA-8AEA-D40D-770A278A8251}"/>
              </a:ext>
            </a:extLst>
          </p:cNvPr>
          <p:cNvSpPr/>
          <p:nvPr/>
        </p:nvSpPr>
        <p:spPr>
          <a:xfrm>
            <a:off x="357404" y="2476287"/>
            <a:ext cx="3782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4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myrank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nproc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b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B42419"/>
                </a:solidFill>
                <a:latin typeface="Menlo" panose="020B0609030804020204" pitchFamily="49" charset="0"/>
              </a:rPr>
              <a:t>"Hello World! from process {0} of {1} </a:t>
            </a:r>
            <a:r>
              <a:rPr lang="en" altLang="ko-Kore-KR" sz="1400" dirty="0">
                <a:solidFill>
                  <a:srgbClr val="C814C9"/>
                </a:solidFill>
                <a:latin typeface="Menlo" panose="020B0609030804020204" pitchFamily="49" charset="0"/>
              </a:rPr>
              <a:t>\</a:t>
            </a:r>
            <a:r>
              <a:rPr lang="en" altLang="ko-Kore-KR" sz="1400" dirty="0" err="1">
                <a:solidFill>
                  <a:srgbClr val="C814C9"/>
                </a:solidFill>
                <a:latin typeface="Menlo" panose="020B0609030804020204" pitchFamily="49" charset="0"/>
              </a:rPr>
              <a:t>n</a:t>
            </a:r>
            <a:r>
              <a:rPr lang="en" altLang="ko-Kore-KR" sz="1400" dirty="0" err="1">
                <a:solidFill>
                  <a:srgbClr val="B42419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.format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myrank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nproc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" altLang="ko-Kore-KR" sz="14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2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점대점통신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" altLang="ko-Kore-KR" dirty="0"/>
              <a:t>Point to point communications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33C2-9A0A-DD19-222C-B7D29973BF32}"/>
              </a:ext>
            </a:extLst>
          </p:cNvPr>
          <p:cNvSpPr txBox="1"/>
          <p:nvPr/>
        </p:nvSpPr>
        <p:spPr>
          <a:xfrm>
            <a:off x="189856" y="1052736"/>
            <a:ext cx="8352928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가장 기본이 되는 통신 함수 </a:t>
            </a:r>
            <a:r>
              <a:rPr lang="en-US" altLang="ko-KR" sz="1600" b="1" dirty="0"/>
              <a:t>(</a:t>
            </a:r>
            <a:r>
              <a:rPr lang="en" altLang="ko-KR" sz="1600" b="1" dirty="0"/>
              <a:t>“send”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" altLang="ko-KR" sz="1600" b="1" dirty="0"/>
              <a:t>“</a:t>
            </a:r>
            <a:r>
              <a:rPr lang="en" altLang="ko-KR" sz="1600" b="1" dirty="0" err="1"/>
              <a:t>recv</a:t>
            </a:r>
            <a:r>
              <a:rPr lang="en" altLang="ko-KR" sz="1600" b="1" dirty="0"/>
              <a:t>”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ym typeface="Wingdings" pitchFamily="2" charset="2"/>
              </a:rPr>
              <a:t></a:t>
            </a:r>
            <a:r>
              <a:rPr lang="ko-KR" altLang="en-US" sz="1600" b="1" dirty="0">
                <a:sym typeface="Wingdings" pitchFamily="2" charset="2"/>
              </a:rPr>
              <a:t> 소문자로 시작</a:t>
            </a:r>
            <a:endParaRPr lang="en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 err="1"/>
              <a:t>comm.send</a:t>
            </a:r>
            <a:r>
              <a:rPr lang="en" altLang="ko-Kore-KR" sz="1600" dirty="0"/>
              <a:t>(obj, </a:t>
            </a:r>
            <a:r>
              <a:rPr lang="en" altLang="ko-Kore-KR" sz="1600" dirty="0" err="1"/>
              <a:t>dest</a:t>
            </a:r>
            <a:r>
              <a:rPr lang="en" altLang="ko-Kore-KR" sz="1600" dirty="0"/>
              <a:t>, tag=0)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 err="1"/>
              <a:t>comm.recv</a:t>
            </a:r>
            <a:r>
              <a:rPr lang="en" altLang="ko-Kore-KR" sz="1600" dirty="0"/>
              <a:t>(source=MPI.ANY SOURCE, tag=MPI.ANY TAG, status=None)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“tag” can be used as a filter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“</a:t>
            </a:r>
            <a:r>
              <a:rPr lang="en" altLang="ko-Kore-KR" sz="1600" dirty="0" err="1"/>
              <a:t>dest</a:t>
            </a:r>
            <a:r>
              <a:rPr lang="en" altLang="ko-Kore-KR" sz="1600" dirty="0"/>
              <a:t>” must be a rank in communicator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“source” can be a rank or MPI.ANY SOURCE (wild card)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“status” used to retrieve information about </a:t>
            </a:r>
            <a:r>
              <a:rPr lang="en" altLang="ko-Kore-KR" sz="1600" dirty="0" err="1"/>
              <a:t>recv’d</a:t>
            </a:r>
            <a:r>
              <a:rPr lang="en" altLang="ko-Kore-KR" sz="1600" dirty="0"/>
              <a:t> message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These are blocking operations</a:t>
            </a:r>
            <a:endParaRPr lang="en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1907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Wikipedia</a:t>
            </a:r>
            <a:r>
              <a:rPr lang="ko-KR" altLang="en-US" sz="1600" b="1" kern="0" dirty="0">
                <a:latin typeface="Arial"/>
              </a:rPr>
              <a:t> 정의</a:t>
            </a: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A form of computation in which many calculations are carried out simultaneously, operating on the principle that large problems can often be divided into smaller ones, which are then solved concurrently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Decomposing a single problem into a number of problems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To enhance the performance and/or increase problem size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Solving a single problem </a:t>
            </a: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en-US" altLang="ko-KR" sz="1600" dirty="0"/>
              <a:t> differs from distributed computing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 err="1"/>
              <a:t>Parallely</a:t>
            </a:r>
            <a:r>
              <a:rPr lang="en-US" altLang="ko-KR" sz="1600" dirty="0"/>
              <a:t> and concurrently processed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sz="1600" b="1" kern="0" dirty="0">
              <a:latin typeface="Arial"/>
            </a:endParaRPr>
          </a:p>
          <a:p>
            <a:pPr marL="571500" lvl="1" latinLnBrk="0">
              <a:spcBef>
                <a:spcPct val="20000"/>
              </a:spcBef>
              <a:buSzPct val="100000"/>
            </a:pPr>
            <a:endParaRPr lang="en-US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sz="1600" b="1" kern="0" dirty="0">
              <a:latin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567ED7-6F20-3C36-1BC2-58B5C6398521}"/>
              </a:ext>
            </a:extLst>
          </p:cNvPr>
          <p:cNvGrpSpPr/>
          <p:nvPr/>
        </p:nvGrpSpPr>
        <p:grpSpPr>
          <a:xfrm>
            <a:off x="4671038" y="3645030"/>
            <a:ext cx="4320698" cy="2786170"/>
            <a:chOff x="4397659" y="2852936"/>
            <a:chExt cx="4464496" cy="33843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B39DD87-7402-B322-B512-DCDB645FDBFA}"/>
                </a:ext>
              </a:extLst>
            </p:cNvPr>
            <p:cNvGrpSpPr/>
            <p:nvPr/>
          </p:nvGrpSpPr>
          <p:grpSpPr>
            <a:xfrm>
              <a:off x="4397659" y="2852936"/>
              <a:ext cx="4464496" cy="3384376"/>
              <a:chOff x="4485590" y="1513371"/>
              <a:chExt cx="3974842" cy="2592288"/>
            </a:xfrm>
          </p:grpSpPr>
          <p:sp>
            <p:nvSpPr>
              <p:cNvPr id="37" name="모서리가 둥근 직사각형 36">
                <a:extLst>
                  <a:ext uri="{FF2B5EF4-FFF2-40B4-BE49-F238E27FC236}">
                    <a16:creationId xmlns:a16="http://schemas.microsoft.com/office/drawing/2014/main" id="{981B6184-BDA3-C679-189B-18239E9AAE7E}"/>
                  </a:ext>
                </a:extLst>
              </p:cNvPr>
              <p:cNvSpPr/>
              <p:nvPr/>
            </p:nvSpPr>
            <p:spPr>
              <a:xfrm>
                <a:off x="4485590" y="1513371"/>
                <a:ext cx="3974842" cy="2592288"/>
              </a:xfrm>
              <a:prstGeom prst="roundRect">
                <a:avLst>
                  <a:gd name="adj" fmla="val 10839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2F7B80A6-C90C-D9B9-6260-842BF20FED1C}"/>
                  </a:ext>
                </a:extLst>
              </p:cNvPr>
              <p:cNvSpPr/>
              <p:nvPr/>
            </p:nvSpPr>
            <p:spPr>
              <a:xfrm>
                <a:off x="4720814" y="1628800"/>
                <a:ext cx="1564975" cy="100811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5D1A563-3C54-810A-5E4D-8B14A6ACA3EC}"/>
                  </a:ext>
                </a:extLst>
              </p:cNvPr>
              <p:cNvSpPr/>
              <p:nvPr/>
            </p:nvSpPr>
            <p:spPr>
              <a:xfrm>
                <a:off x="6717838" y="1628800"/>
                <a:ext cx="1584176" cy="1080120"/>
              </a:xfrm>
              <a:prstGeom prst="ellips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이등변 삼각형 93">
                <a:extLst>
                  <a:ext uri="{FF2B5EF4-FFF2-40B4-BE49-F238E27FC236}">
                    <a16:creationId xmlns:a16="http://schemas.microsoft.com/office/drawing/2014/main" id="{0C7201B6-6D79-D6A7-448E-2CA30C8D5655}"/>
                  </a:ext>
                </a:extLst>
              </p:cNvPr>
              <p:cNvSpPr/>
              <p:nvPr/>
            </p:nvSpPr>
            <p:spPr>
              <a:xfrm>
                <a:off x="6594317" y="3112868"/>
                <a:ext cx="1707698" cy="851700"/>
              </a:xfrm>
              <a:prstGeom prst="triangle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3EF16B1-5757-A669-568E-CA3B2F320EA9}"/>
                  </a:ext>
                </a:extLst>
              </p:cNvPr>
              <p:cNvCxnSpPr>
                <a:stCxn id="38" idx="3"/>
                <a:endCxn id="39" idx="2"/>
              </p:cNvCxnSpPr>
              <p:nvPr/>
            </p:nvCxnSpPr>
            <p:spPr>
              <a:xfrm>
                <a:off x="6285789" y="2132856"/>
                <a:ext cx="432049" cy="36004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F506166-6B87-557B-7756-69C909FD91C9}"/>
                  </a:ext>
                </a:extLst>
              </p:cNvPr>
              <p:cNvCxnSpPr>
                <a:stCxn id="44" idx="3"/>
                <a:endCxn id="40" idx="1"/>
              </p:cNvCxnSpPr>
              <p:nvPr/>
            </p:nvCxnSpPr>
            <p:spPr>
              <a:xfrm>
                <a:off x="6501813" y="3387042"/>
                <a:ext cx="519429" cy="151676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D2396AAA-4311-B08F-FA5B-6FC9DAB51F11}"/>
                  </a:ext>
                </a:extLst>
              </p:cNvPr>
              <p:cNvCxnSpPr>
                <a:stCxn id="39" idx="4"/>
                <a:endCxn id="40" idx="0"/>
              </p:cNvCxnSpPr>
              <p:nvPr/>
            </p:nvCxnSpPr>
            <p:spPr>
              <a:xfrm flipH="1">
                <a:off x="7448166" y="2708920"/>
                <a:ext cx="61760" cy="403948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다이아몬드 43">
                <a:extLst>
                  <a:ext uri="{FF2B5EF4-FFF2-40B4-BE49-F238E27FC236}">
                    <a16:creationId xmlns:a16="http://schemas.microsoft.com/office/drawing/2014/main" id="{A3484785-DBB5-EE8E-B447-26CBC779EB07}"/>
                  </a:ext>
                </a:extLst>
              </p:cNvPr>
              <p:cNvSpPr/>
              <p:nvPr/>
            </p:nvSpPr>
            <p:spPr>
              <a:xfrm>
                <a:off x="4576700" y="2809514"/>
                <a:ext cx="1925113" cy="1155054"/>
              </a:xfrm>
              <a:prstGeom prst="diamond">
                <a:avLst/>
              </a:prstGeom>
              <a:ln w="28575">
                <a:solidFill>
                  <a:srgbClr val="00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DEE0A2B-ABED-4C27-3C28-C7751A60E677}"/>
                  </a:ext>
                </a:extLst>
              </p:cNvPr>
              <p:cNvCxnSpPr>
                <a:stCxn id="38" idx="2"/>
                <a:endCxn id="44" idx="0"/>
              </p:cNvCxnSpPr>
              <p:nvPr/>
            </p:nvCxnSpPr>
            <p:spPr>
              <a:xfrm>
                <a:off x="5503302" y="2636912"/>
                <a:ext cx="35955" cy="172602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9CEB84-46D3-EEE4-C882-C74E829F4EF6}"/>
                  </a:ext>
                </a:extLst>
              </p:cNvPr>
              <p:cNvSpPr txBox="1"/>
              <p:nvPr/>
            </p:nvSpPr>
            <p:spPr>
              <a:xfrm>
                <a:off x="5085872" y="1628800"/>
                <a:ext cx="797356" cy="23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Task1</a:t>
                </a:r>
                <a:endParaRPr lang="ko-KR" altLang="en-US" sz="1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E160A1-391E-0F97-6D4C-8FC12E3A301F}"/>
                  </a:ext>
                </a:extLst>
              </p:cNvPr>
              <p:cNvSpPr txBox="1"/>
              <p:nvPr/>
            </p:nvSpPr>
            <p:spPr>
              <a:xfrm>
                <a:off x="7149886" y="1623681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Task2</a:t>
                </a:r>
                <a:endParaRPr lang="ko-KR" altLang="en-US" sz="1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789AE02-EE0C-4E59-7D67-1507AC2519D7}"/>
                  </a:ext>
                </a:extLst>
              </p:cNvPr>
              <p:cNvSpPr txBox="1"/>
              <p:nvPr/>
            </p:nvSpPr>
            <p:spPr>
              <a:xfrm>
                <a:off x="5190501" y="2911760"/>
                <a:ext cx="797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Task3</a:t>
                </a:r>
                <a:endParaRPr lang="ko-KR" altLang="en-US" sz="1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61F265-738C-8B0B-56FC-FF7C54E47FE2}"/>
                  </a:ext>
                </a:extLst>
              </p:cNvPr>
              <p:cNvSpPr txBox="1"/>
              <p:nvPr/>
            </p:nvSpPr>
            <p:spPr>
              <a:xfrm>
                <a:off x="7048971" y="3246331"/>
                <a:ext cx="797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Task4</a:t>
                </a:r>
                <a:endParaRPr lang="ko-KR" altLang="en-US" sz="1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45A88-DA74-5FAF-08BF-4359144A0E87}"/>
                </a:ext>
              </a:extLst>
            </p:cNvPr>
            <p:cNvSpPr txBox="1"/>
            <p:nvPr/>
          </p:nvSpPr>
          <p:spPr>
            <a:xfrm>
              <a:off x="4428778" y="5899223"/>
              <a:ext cx="89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Problem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B24195F-80A0-919C-A9F6-B76F9C864799}"/>
                </a:ext>
              </a:extLst>
            </p:cNvPr>
            <p:cNvSpPr/>
            <p:nvPr/>
          </p:nvSpPr>
          <p:spPr>
            <a:xfrm>
              <a:off x="4802793" y="3298555"/>
              <a:ext cx="1512168" cy="85052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57BAC1-6215-6425-6B91-CDFE09C962BC}"/>
                </a:ext>
              </a:extLst>
            </p:cNvPr>
            <p:cNvSpPr txBox="1"/>
            <p:nvPr/>
          </p:nvSpPr>
          <p:spPr>
            <a:xfrm>
              <a:off x="4788024" y="3284984"/>
              <a:ext cx="89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Data1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07495C0-0FF9-FC57-EA3E-A58DE15245DA}"/>
                </a:ext>
              </a:extLst>
            </p:cNvPr>
            <p:cNvSpPr/>
            <p:nvPr/>
          </p:nvSpPr>
          <p:spPr>
            <a:xfrm>
              <a:off x="4860032" y="3592761"/>
              <a:ext cx="626719" cy="41230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4413CC-E71B-025A-FFDA-631FB02B2115}"/>
                </a:ext>
              </a:extLst>
            </p:cNvPr>
            <p:cNvSpPr/>
            <p:nvPr/>
          </p:nvSpPr>
          <p:spPr>
            <a:xfrm>
              <a:off x="4932040" y="3645024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Cal1a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AD82CBC-9F68-076B-BE97-F0BC65364971}"/>
                </a:ext>
              </a:extLst>
            </p:cNvPr>
            <p:cNvSpPr/>
            <p:nvPr/>
          </p:nvSpPr>
          <p:spPr>
            <a:xfrm>
              <a:off x="7092280" y="3356992"/>
              <a:ext cx="1440160" cy="962789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C90A66-8501-1525-3E1C-C49EC720F476}"/>
                </a:ext>
              </a:extLst>
            </p:cNvPr>
            <p:cNvSpPr txBox="1"/>
            <p:nvPr/>
          </p:nvSpPr>
          <p:spPr>
            <a:xfrm>
              <a:off x="7430604" y="3356992"/>
              <a:ext cx="72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Data2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48A2705-8FB7-B5DB-F19F-5E3AC6ACDB51}"/>
                </a:ext>
              </a:extLst>
            </p:cNvPr>
            <p:cNvSpPr/>
            <p:nvPr/>
          </p:nvSpPr>
          <p:spPr>
            <a:xfrm>
              <a:off x="7308304" y="3717032"/>
              <a:ext cx="972420" cy="500581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50A537-3011-9EE9-1016-4D0D8EBA315B}"/>
                </a:ext>
              </a:extLst>
            </p:cNvPr>
            <p:cNvSpPr txBox="1"/>
            <p:nvPr/>
          </p:nvSpPr>
          <p:spPr>
            <a:xfrm>
              <a:off x="7448406" y="3825434"/>
              <a:ext cx="72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Cal2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4A4F5B3-AF09-5924-349B-EB11CA76C668}"/>
                </a:ext>
              </a:extLst>
            </p:cNvPr>
            <p:cNvSpPr/>
            <p:nvPr/>
          </p:nvSpPr>
          <p:spPr>
            <a:xfrm>
              <a:off x="5637198" y="3592665"/>
              <a:ext cx="626719" cy="41230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E1FD25-311D-F62C-40BE-074240EFDD84}"/>
                </a:ext>
              </a:extLst>
            </p:cNvPr>
            <p:cNvSpPr/>
            <p:nvPr/>
          </p:nvSpPr>
          <p:spPr>
            <a:xfrm>
              <a:off x="5690791" y="364492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Cal1b</a:t>
              </a:r>
              <a:endParaRPr lang="ko-KR" altLang="en-US" sz="1200" dirty="0"/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ABAB53BF-5E3F-7D88-D638-3BFA8C15CD06}"/>
                </a:ext>
              </a:extLst>
            </p:cNvPr>
            <p:cNvSpPr/>
            <p:nvPr/>
          </p:nvSpPr>
          <p:spPr>
            <a:xfrm>
              <a:off x="4788024" y="4941168"/>
              <a:ext cx="750529" cy="76111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EADEA5F0-095D-46D2-CAC5-D05E1A235E8E}"/>
                </a:ext>
              </a:extLst>
            </p:cNvPr>
            <p:cNvSpPr/>
            <p:nvPr/>
          </p:nvSpPr>
          <p:spPr>
            <a:xfrm>
              <a:off x="5621671" y="4941168"/>
              <a:ext cx="750529" cy="76111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F8C109-0FF8-EE3C-6A41-10B957F089AF}"/>
                </a:ext>
              </a:extLst>
            </p:cNvPr>
            <p:cNvSpPr txBox="1"/>
            <p:nvPr/>
          </p:nvSpPr>
          <p:spPr>
            <a:xfrm>
              <a:off x="4716016" y="5013176"/>
              <a:ext cx="89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D3a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F5CCC-30B3-302A-1628-BD372889B467}"/>
                </a:ext>
              </a:extLst>
            </p:cNvPr>
            <p:cNvSpPr txBox="1"/>
            <p:nvPr/>
          </p:nvSpPr>
          <p:spPr>
            <a:xfrm>
              <a:off x="5548627" y="4987767"/>
              <a:ext cx="89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D3b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17C7D4A3-0B2D-B406-C05F-257DC5951CCC}"/>
                </a:ext>
              </a:extLst>
            </p:cNvPr>
            <p:cNvSpPr/>
            <p:nvPr/>
          </p:nvSpPr>
          <p:spPr>
            <a:xfrm>
              <a:off x="5805364" y="5264069"/>
              <a:ext cx="382105" cy="343146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3D5530-7423-173C-F13C-BE4EB201768A}"/>
                </a:ext>
              </a:extLst>
            </p:cNvPr>
            <p:cNvSpPr txBox="1"/>
            <p:nvPr/>
          </p:nvSpPr>
          <p:spPr>
            <a:xfrm>
              <a:off x="5535471" y="5292507"/>
              <a:ext cx="895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C3b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641E5B-828E-0B02-FD8B-1254042A84DF}"/>
                </a:ext>
              </a:extLst>
            </p:cNvPr>
            <p:cNvSpPr txBox="1"/>
            <p:nvPr/>
          </p:nvSpPr>
          <p:spPr>
            <a:xfrm>
              <a:off x="4704265" y="5273786"/>
              <a:ext cx="895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C3a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B38684AC-3FC1-D0DA-A378-FCE395A3F827}"/>
                </a:ext>
              </a:extLst>
            </p:cNvPr>
            <p:cNvSpPr/>
            <p:nvPr/>
          </p:nvSpPr>
          <p:spPr>
            <a:xfrm>
              <a:off x="4981983" y="5246094"/>
              <a:ext cx="382105" cy="343146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이등변 삼각형 77">
              <a:extLst>
                <a:ext uri="{FF2B5EF4-FFF2-40B4-BE49-F238E27FC236}">
                  <a16:creationId xmlns:a16="http://schemas.microsoft.com/office/drawing/2014/main" id="{23481374-65B8-9BCF-06C5-B86451B45FF3}"/>
                </a:ext>
              </a:extLst>
            </p:cNvPr>
            <p:cNvSpPr/>
            <p:nvPr/>
          </p:nvSpPr>
          <p:spPr>
            <a:xfrm>
              <a:off x="6953965" y="5373216"/>
              <a:ext cx="1578475" cy="648072"/>
            </a:xfrm>
            <a:prstGeom prst="triangl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AA74D7-66DC-5D43-97F6-851C1CD8CAC6}"/>
                </a:ext>
              </a:extLst>
            </p:cNvPr>
            <p:cNvSpPr txBox="1"/>
            <p:nvPr/>
          </p:nvSpPr>
          <p:spPr>
            <a:xfrm>
              <a:off x="7380312" y="5438703"/>
              <a:ext cx="72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C4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3" name="이등변 삼각형 79">
              <a:extLst>
                <a:ext uri="{FF2B5EF4-FFF2-40B4-BE49-F238E27FC236}">
                  <a16:creationId xmlns:a16="http://schemas.microsoft.com/office/drawing/2014/main" id="{8440CC76-C4CE-A21B-5D64-F5FBD47D2D91}"/>
                </a:ext>
              </a:extLst>
            </p:cNvPr>
            <p:cNvSpPr/>
            <p:nvPr/>
          </p:nvSpPr>
          <p:spPr>
            <a:xfrm>
              <a:off x="7092280" y="5687634"/>
              <a:ext cx="669395" cy="324036"/>
            </a:xfrm>
            <a:prstGeom prst="triangl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이등변 삼각형 80">
              <a:extLst>
                <a:ext uri="{FF2B5EF4-FFF2-40B4-BE49-F238E27FC236}">
                  <a16:creationId xmlns:a16="http://schemas.microsoft.com/office/drawing/2014/main" id="{CE346E96-D12F-4D95-3A71-3521B8BD09C6}"/>
                </a:ext>
              </a:extLst>
            </p:cNvPr>
            <p:cNvSpPr/>
            <p:nvPr/>
          </p:nvSpPr>
          <p:spPr>
            <a:xfrm>
              <a:off x="7714876" y="5676415"/>
              <a:ext cx="669395" cy="324036"/>
            </a:xfrm>
            <a:prstGeom prst="triangl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723067-D431-8BD1-E3FA-A1DE34E6D1EE}"/>
                </a:ext>
              </a:extLst>
            </p:cNvPr>
            <p:cNvSpPr txBox="1"/>
            <p:nvPr/>
          </p:nvSpPr>
          <p:spPr>
            <a:xfrm>
              <a:off x="7092280" y="5752979"/>
              <a:ext cx="609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D4a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F1D3B7-3D8A-06AC-FA40-ABC955D761A1}"/>
                </a:ext>
              </a:extLst>
            </p:cNvPr>
            <p:cNvSpPr txBox="1"/>
            <p:nvPr/>
          </p:nvSpPr>
          <p:spPr>
            <a:xfrm>
              <a:off x="7714876" y="5760723"/>
              <a:ext cx="609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D4b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54D75-4A2F-D6A2-B98C-8A4DC97F0C13}"/>
              </a:ext>
            </a:extLst>
          </p:cNvPr>
          <p:cNvSpPr/>
          <p:nvPr/>
        </p:nvSpPr>
        <p:spPr>
          <a:xfrm>
            <a:off x="297710" y="3266642"/>
            <a:ext cx="4204482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Parallel vs. Concurrent processing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In physically and simultaneously parallel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In “pseudo” and time-sharing parallel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b="1" dirty="0"/>
              <a:t>Divide the problem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Divide calculation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Divide data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1600" dirty="0"/>
              <a:t>Divide task</a:t>
            </a:r>
          </a:p>
        </p:txBody>
      </p:sp>
    </p:spTree>
    <p:extLst>
      <p:ext uri="{BB962C8B-B14F-4D97-AF65-F5344CB8AC3E}">
        <p14:creationId xmlns:p14="http://schemas.microsoft.com/office/powerpoint/2010/main" val="313446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점대점통신</a:t>
            </a:r>
            <a:r>
              <a:rPr lang="ko-KR" altLang="en-US" dirty="0"/>
              <a:t>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F9125D-5F23-B147-9A2A-332576719255}"/>
              </a:ext>
            </a:extLst>
          </p:cNvPr>
          <p:cNvSpPr/>
          <p:nvPr/>
        </p:nvSpPr>
        <p:spPr>
          <a:xfrm>
            <a:off x="251520" y="1916832"/>
            <a:ext cx="41764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msg =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"Hello, world"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comm.send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(msg,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 err="1">
                <a:solidFill>
                  <a:srgbClr val="C1651C"/>
                </a:solidFill>
                <a:latin typeface="Menlo" panose="020B0609030804020204" pitchFamily="49" charset="0"/>
              </a:rPr>
              <a:t>elif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comm.recv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"rank %d: %s"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% (rank, s))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8F0362-C1E7-DD98-2766-8F09F8B14DB7}"/>
              </a:ext>
            </a:extLst>
          </p:cNvPr>
          <p:cNvSpPr/>
          <p:nvPr/>
        </p:nvSpPr>
        <p:spPr>
          <a:xfrm>
            <a:off x="179512" y="150546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p2p.py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7A51F-8DCB-CC6C-619E-6A677849065B}"/>
              </a:ext>
            </a:extLst>
          </p:cNvPr>
          <p:cNvSpPr/>
          <p:nvPr/>
        </p:nvSpPr>
        <p:spPr>
          <a:xfrm>
            <a:off x="4716018" y="1916832"/>
            <a:ext cx="38776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A98946-C55C-D483-331A-3AA15EB7A3F7}"/>
              </a:ext>
            </a:extLst>
          </p:cNvPr>
          <p:cNvSpPr/>
          <p:nvPr/>
        </p:nvSpPr>
        <p:spPr>
          <a:xfrm>
            <a:off x="4766461" y="2033558"/>
            <a:ext cx="3066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 2 python ./p2p.py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 1: Hello, world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DFFCE-F89D-2BE8-B0BD-550A88BBB6DB}"/>
              </a:ext>
            </a:extLst>
          </p:cNvPr>
          <p:cNvSpPr/>
          <p:nvPr/>
        </p:nvSpPr>
        <p:spPr>
          <a:xfrm>
            <a:off x="4644008" y="15054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7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346A6-70B5-4CDE-DB6A-9CC26B26B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2" y="3511617"/>
            <a:ext cx="3835400" cy="154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F5E413-33F7-28D2-F768-DF0301BD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3451594"/>
            <a:ext cx="3898900" cy="1549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719414-17B1-627C-EA96-8D28CEBD0813}"/>
              </a:ext>
            </a:extLst>
          </p:cNvPr>
          <p:cNvSpPr/>
          <p:nvPr/>
        </p:nvSpPr>
        <p:spPr>
          <a:xfrm>
            <a:off x="4842305" y="3041252"/>
            <a:ext cx="4078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600" b="1" dirty="0" err="1"/>
              <a:t>comm.allreduce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sendobj</a:t>
            </a:r>
            <a:r>
              <a:rPr lang="en" altLang="ko-Kore-KR" sz="1600" b="1" dirty="0"/>
              <a:t>, op=MPI.SUM)</a:t>
            </a:r>
            <a:endParaRPr lang="ko-Kore-KR" altLang="en-US" sz="16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6EAD9C-09D8-4224-A946-A64307B4F7BB}"/>
              </a:ext>
            </a:extLst>
          </p:cNvPr>
          <p:cNvGrpSpPr/>
          <p:nvPr/>
        </p:nvGrpSpPr>
        <p:grpSpPr>
          <a:xfrm>
            <a:off x="446586" y="1742378"/>
            <a:ext cx="1155886" cy="1152000"/>
            <a:chOff x="624764" y="1921790"/>
            <a:chExt cx="1155886" cy="1152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1EB323-1FC9-BD60-5152-F89C29BD91BD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305DB7E2-7DBC-C98D-ADEF-692E13679B7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98324B17-594B-211F-C25C-8222766B9E7B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729B7E80-21E9-FDEF-4299-C179C346414C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8F5B571-C710-BE43-AFCD-7B7F26C912FF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4F0072A6-D62C-C634-9FFC-5ED5551380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F9F7D4E6-1697-414B-F5EF-FF1B2CA7EC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081F63-3468-E205-EC4E-F7F9EFF1E94C}"/>
              </a:ext>
            </a:extLst>
          </p:cNvPr>
          <p:cNvSpPr txBox="1"/>
          <p:nvPr/>
        </p:nvSpPr>
        <p:spPr>
          <a:xfrm>
            <a:off x="797848" y="1444321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data</a:t>
            </a:r>
            <a:endParaRPr kumimoji="1" lang="ko-Kore-KR" altLang="en-US" sz="12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520CE-D7C4-D33D-6EBD-D0D6ADE70219}"/>
              </a:ext>
            </a:extLst>
          </p:cNvPr>
          <p:cNvSpPr txBox="1"/>
          <p:nvPr/>
        </p:nvSpPr>
        <p:spPr>
          <a:xfrm rot="16200000">
            <a:off x="-409009" y="2155149"/>
            <a:ext cx="12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processes (tasks)</a:t>
            </a:r>
            <a:endParaRPr kumimoji="1" lang="ko-Kore-KR" altLang="en-US" sz="1200" baseline="-25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8481D3-ECD7-4435-BB62-3084BE3399C4}"/>
              </a:ext>
            </a:extLst>
          </p:cNvPr>
          <p:cNvCxnSpPr/>
          <p:nvPr/>
        </p:nvCxnSpPr>
        <p:spPr>
          <a:xfrm>
            <a:off x="358083" y="1782327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30F610-D8CD-511B-C005-FDA207D3A464}"/>
              </a:ext>
            </a:extLst>
          </p:cNvPr>
          <p:cNvCxnSpPr>
            <a:cxnSpLocks/>
          </p:cNvCxnSpPr>
          <p:nvPr/>
        </p:nvCxnSpPr>
        <p:spPr>
          <a:xfrm>
            <a:off x="502734" y="1671257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DA7DE8-7900-53C2-EB39-AEC6D2E23FB0}"/>
              </a:ext>
            </a:extLst>
          </p:cNvPr>
          <p:cNvGrpSpPr/>
          <p:nvPr/>
        </p:nvGrpSpPr>
        <p:grpSpPr>
          <a:xfrm>
            <a:off x="2729796" y="1742378"/>
            <a:ext cx="1155886" cy="1152000"/>
            <a:chOff x="624764" y="1921790"/>
            <a:chExt cx="1155886" cy="1152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B6A18F-E9E3-E75A-157B-2E3D5CA24082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F8982592-3EAF-942D-6A42-5F16B2EA539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5E83E8C-4D69-F1A7-98AD-FCFEDDB5B0DA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0953590B-0361-0D2A-270E-05A03D426EB8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27A2844-8D53-30F4-BF54-53E8EF9FC14D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3BBFA730-315D-9815-301E-172E9544A2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B6EF7CF3-47FB-6F69-B2FF-6507781D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5EA92B-6412-F48E-CE61-BFD1DC7940AC}"/>
              </a:ext>
            </a:extLst>
          </p:cNvPr>
          <p:cNvSpPr txBox="1"/>
          <p:nvPr/>
        </p:nvSpPr>
        <p:spPr>
          <a:xfrm>
            <a:off x="2717937" y="174237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E5BA2B0-BC21-6BBE-7E4B-4E9961E8113B}"/>
              </a:ext>
            </a:extLst>
          </p:cNvPr>
          <p:cNvSpPr/>
          <p:nvPr/>
        </p:nvSpPr>
        <p:spPr>
          <a:xfrm>
            <a:off x="1923165" y="2000873"/>
            <a:ext cx="464950" cy="2476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810A1-512F-802E-2783-319A4A59E9C8}"/>
              </a:ext>
            </a:extLst>
          </p:cNvPr>
          <p:cNvSpPr txBox="1"/>
          <p:nvPr/>
        </p:nvSpPr>
        <p:spPr>
          <a:xfrm>
            <a:off x="1826843" y="1705124"/>
            <a:ext cx="61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reduce</a:t>
            </a:r>
            <a:endParaRPr kumimoji="1" lang="ko-Kore-KR" alt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20A35-D231-0067-AC1E-9FEE7F6F2F21}"/>
              </a:ext>
            </a:extLst>
          </p:cNvPr>
          <p:cNvSpPr txBox="1"/>
          <p:nvPr/>
        </p:nvSpPr>
        <p:spPr>
          <a:xfrm>
            <a:off x="428589" y="173340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0</a:t>
            </a:r>
            <a:endParaRPr kumimoji="1" lang="ko-Kore-KR" altLang="en-US" sz="14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36CC-ED23-E2B3-6D64-5E60AC0BB699}"/>
              </a:ext>
            </a:extLst>
          </p:cNvPr>
          <p:cNvSpPr txBox="1"/>
          <p:nvPr/>
        </p:nvSpPr>
        <p:spPr>
          <a:xfrm>
            <a:off x="428589" y="2312300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DF7439-F7BD-581A-74A2-E8ED471C2D39}"/>
              </a:ext>
            </a:extLst>
          </p:cNvPr>
          <p:cNvSpPr txBox="1"/>
          <p:nvPr/>
        </p:nvSpPr>
        <p:spPr>
          <a:xfrm>
            <a:off x="428589" y="200981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D5E21-67E3-B68E-173D-96F4165005BB}"/>
              </a:ext>
            </a:extLst>
          </p:cNvPr>
          <p:cNvSpPr txBox="1"/>
          <p:nvPr/>
        </p:nvSpPr>
        <p:spPr>
          <a:xfrm>
            <a:off x="428589" y="259502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A774B2-B4F0-EE43-2758-A57FDEBDE620}"/>
              </a:ext>
            </a:extLst>
          </p:cNvPr>
          <p:cNvSpPr txBox="1"/>
          <p:nvPr/>
        </p:nvSpPr>
        <p:spPr>
          <a:xfrm>
            <a:off x="1705791" y="2196375"/>
            <a:ext cx="91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Operations </a:t>
            </a:r>
          </a:p>
          <a:p>
            <a:r>
              <a:rPr kumimoji="1" lang="en-US" altLang="ko-Kore-KR" baseline="-25000" dirty="0"/>
              <a:t>(</a:t>
            </a:r>
            <a:r>
              <a:rPr kumimoji="1" lang="en-US" altLang="ko-Kore-KR" baseline="-25000" dirty="0" err="1"/>
              <a:t>e.g</a:t>
            </a:r>
            <a:r>
              <a:rPr kumimoji="1" lang="en-US" altLang="ko-Kore-KR" baseline="-25000" dirty="0"/>
              <a:t> SUM)</a:t>
            </a:r>
            <a:endParaRPr kumimoji="1" lang="ko-Kore-KR" altLang="en-US" baseline="-25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E95D423-EEA3-80C6-BB1A-9FF13DB9BD95}"/>
              </a:ext>
            </a:extLst>
          </p:cNvPr>
          <p:cNvGrpSpPr/>
          <p:nvPr/>
        </p:nvGrpSpPr>
        <p:grpSpPr>
          <a:xfrm>
            <a:off x="5292080" y="1772816"/>
            <a:ext cx="1155886" cy="1152000"/>
            <a:chOff x="624764" y="1921790"/>
            <a:chExt cx="1155886" cy="1152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5703A7-C34B-D6A7-6FF8-7A137068354F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8B87AE81-AAA1-407C-D285-58E9BED68E59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AA0C477F-B94A-05FE-2DF1-73BD6CEF697F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1B8CE3FC-A3A8-FC6F-4D57-21830BA11048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15ACBA4A-BF4F-1D5A-CAC1-4BCF930F5420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29B36A3-B293-9918-35A3-C5EF9C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91A5A825-F87A-C5BF-E6D2-0A8B05884287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13DFCC-66B5-7214-9BAE-8F1664E6C056}"/>
              </a:ext>
            </a:extLst>
          </p:cNvPr>
          <p:cNvSpPr txBox="1"/>
          <p:nvPr/>
        </p:nvSpPr>
        <p:spPr>
          <a:xfrm>
            <a:off x="5643342" y="1474759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data</a:t>
            </a:r>
            <a:endParaRPr kumimoji="1" lang="ko-Kore-KR" altLang="en-US" sz="12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DA165-0B6C-E2FC-10E5-0BAD77008270}"/>
              </a:ext>
            </a:extLst>
          </p:cNvPr>
          <p:cNvSpPr txBox="1"/>
          <p:nvPr/>
        </p:nvSpPr>
        <p:spPr>
          <a:xfrm rot="16200000">
            <a:off x="4436485" y="2185587"/>
            <a:ext cx="12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processes (tasks)</a:t>
            </a:r>
            <a:endParaRPr kumimoji="1" lang="ko-Kore-KR" altLang="en-US" sz="1200" baseline="-25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80655D5-FD1A-DBB4-B6CD-4B1B1EFE886C}"/>
              </a:ext>
            </a:extLst>
          </p:cNvPr>
          <p:cNvCxnSpPr/>
          <p:nvPr/>
        </p:nvCxnSpPr>
        <p:spPr>
          <a:xfrm>
            <a:off x="5203577" y="1812765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CF7CAFE-9E47-8C08-2275-ABEBDAC8DD67}"/>
              </a:ext>
            </a:extLst>
          </p:cNvPr>
          <p:cNvCxnSpPr>
            <a:cxnSpLocks/>
          </p:cNvCxnSpPr>
          <p:nvPr/>
        </p:nvCxnSpPr>
        <p:spPr>
          <a:xfrm>
            <a:off x="5348228" y="1701695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E2D7C-B7D2-3FA2-CB7A-ED352DF5FE4C}"/>
              </a:ext>
            </a:extLst>
          </p:cNvPr>
          <p:cNvGrpSpPr/>
          <p:nvPr/>
        </p:nvGrpSpPr>
        <p:grpSpPr>
          <a:xfrm>
            <a:off x="7575290" y="1772816"/>
            <a:ext cx="1155886" cy="1152000"/>
            <a:chOff x="624764" y="1921790"/>
            <a:chExt cx="1155886" cy="1152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97688F-89D3-18FB-0BA6-AA30FFA3D4C9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283D913F-5287-7D63-B099-B3C4B230BB4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28032562-39D6-0CD6-79E9-08BC3EC3EF28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BA95FE4-B600-7250-353C-7950554F3914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E1337A26-E16C-63B8-81C3-316B7211BED6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7A448F4B-0F95-CD01-AE57-895087C01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3F29D381-C196-4C20-DEF0-586A9FF65AB5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56D435F-D845-A821-CFA1-721E84AA68FA}"/>
              </a:ext>
            </a:extLst>
          </p:cNvPr>
          <p:cNvSpPr txBox="1"/>
          <p:nvPr/>
        </p:nvSpPr>
        <p:spPr>
          <a:xfrm>
            <a:off x="7563431" y="177281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BD87B-7F3D-22B2-3532-F6149E7440F4}"/>
              </a:ext>
            </a:extLst>
          </p:cNvPr>
          <p:cNvSpPr txBox="1"/>
          <p:nvPr/>
        </p:nvSpPr>
        <p:spPr>
          <a:xfrm>
            <a:off x="7563431" y="23517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609D59-D4A8-E829-626F-C6354AC6ED27}"/>
              </a:ext>
            </a:extLst>
          </p:cNvPr>
          <p:cNvSpPr txBox="1"/>
          <p:nvPr/>
        </p:nvSpPr>
        <p:spPr>
          <a:xfrm>
            <a:off x="7563431" y="20492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1BE680-A67F-176D-1CDB-24404C8175A6}"/>
              </a:ext>
            </a:extLst>
          </p:cNvPr>
          <p:cNvSpPr txBox="1"/>
          <p:nvPr/>
        </p:nvSpPr>
        <p:spPr>
          <a:xfrm>
            <a:off x="7563431" y="26344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65" name="오른쪽 화살표[R] 64">
            <a:extLst>
              <a:ext uri="{FF2B5EF4-FFF2-40B4-BE49-F238E27FC236}">
                <a16:creationId xmlns:a16="http://schemas.microsoft.com/office/drawing/2014/main" id="{835E1AE3-84D8-A4D7-EE3F-91D82B1783C2}"/>
              </a:ext>
            </a:extLst>
          </p:cNvPr>
          <p:cNvSpPr/>
          <p:nvPr/>
        </p:nvSpPr>
        <p:spPr>
          <a:xfrm>
            <a:off x="6779288" y="2175462"/>
            <a:ext cx="464950" cy="2476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19380-76DF-2087-4350-BA48D4A00BF8}"/>
              </a:ext>
            </a:extLst>
          </p:cNvPr>
          <p:cNvSpPr txBox="1"/>
          <p:nvPr/>
        </p:nvSpPr>
        <p:spPr>
          <a:xfrm>
            <a:off x="6598760" y="1826952"/>
            <a:ext cx="77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 err="1"/>
              <a:t>Allreduce</a:t>
            </a:r>
            <a:endParaRPr kumimoji="1" lang="ko-Kore-KR" altLang="en-US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9CDCB-7DA7-2F78-8812-B11E96B33047}"/>
              </a:ext>
            </a:extLst>
          </p:cNvPr>
          <p:cNvSpPr txBox="1"/>
          <p:nvPr/>
        </p:nvSpPr>
        <p:spPr>
          <a:xfrm>
            <a:off x="5283986" y="176699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0</a:t>
            </a:r>
            <a:endParaRPr kumimoji="1" lang="ko-Kore-KR" altLang="en-US" sz="14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BAA0C-3A09-06A0-C185-52217E3E5A9D}"/>
              </a:ext>
            </a:extLst>
          </p:cNvPr>
          <p:cNvSpPr txBox="1"/>
          <p:nvPr/>
        </p:nvSpPr>
        <p:spPr>
          <a:xfrm>
            <a:off x="5283986" y="234588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E84F5-7574-2087-08A9-73272CB00F50}"/>
              </a:ext>
            </a:extLst>
          </p:cNvPr>
          <p:cNvSpPr txBox="1"/>
          <p:nvPr/>
        </p:nvSpPr>
        <p:spPr>
          <a:xfrm>
            <a:off x="5283986" y="204340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61989-CA23-F5EE-7FD9-98295B16AA64}"/>
              </a:ext>
            </a:extLst>
          </p:cNvPr>
          <p:cNvSpPr txBox="1"/>
          <p:nvPr/>
        </p:nvSpPr>
        <p:spPr>
          <a:xfrm>
            <a:off x="5283986" y="262861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488394-8282-5DB9-1834-65F2CBD3957E}"/>
              </a:ext>
            </a:extLst>
          </p:cNvPr>
          <p:cNvSpPr txBox="1"/>
          <p:nvPr/>
        </p:nvSpPr>
        <p:spPr>
          <a:xfrm>
            <a:off x="6536103" y="2389370"/>
            <a:ext cx="91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Operations </a:t>
            </a:r>
          </a:p>
          <a:p>
            <a:r>
              <a:rPr kumimoji="1" lang="en-US" altLang="ko-Kore-KR" baseline="-25000" dirty="0"/>
              <a:t>(</a:t>
            </a:r>
            <a:r>
              <a:rPr kumimoji="1" lang="en-US" altLang="ko-Kore-KR" baseline="-25000" dirty="0" err="1"/>
              <a:t>e.g</a:t>
            </a:r>
            <a:r>
              <a:rPr kumimoji="1" lang="en-US" altLang="ko-Kore-KR" baseline="-25000" dirty="0"/>
              <a:t> SUM)</a:t>
            </a:r>
            <a:endParaRPr kumimoji="1" lang="ko-Kore-KR" altLang="en-US" baseline="-2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18DEE-3FBA-4ECD-94EC-43CDB7161C02}"/>
              </a:ext>
            </a:extLst>
          </p:cNvPr>
          <p:cNvSpPr/>
          <p:nvPr/>
        </p:nvSpPr>
        <p:spPr>
          <a:xfrm>
            <a:off x="5198131" y="5085184"/>
            <a:ext cx="3608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 err="1"/>
              <a:t>comm.scatter</a:t>
            </a:r>
            <a:r>
              <a:rPr lang="en" altLang="ko-Kore-KR" b="1" dirty="0"/>
              <a:t>(</a:t>
            </a:r>
            <a:r>
              <a:rPr lang="en" altLang="ko-Kore-KR" b="1" dirty="0" err="1"/>
              <a:t>sendobj</a:t>
            </a:r>
            <a:r>
              <a:rPr lang="en" altLang="ko-Kore-KR" b="1" dirty="0"/>
              <a:t>, root=0)</a:t>
            </a:r>
            <a:endParaRPr lang="en-US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081129-C4C1-DD8E-8EB9-B84B3B0B994E}"/>
              </a:ext>
            </a:extLst>
          </p:cNvPr>
          <p:cNvSpPr/>
          <p:nvPr/>
        </p:nvSpPr>
        <p:spPr>
          <a:xfrm>
            <a:off x="5206410" y="5526897"/>
            <a:ext cx="358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 err="1"/>
              <a:t>comm.gather</a:t>
            </a:r>
            <a:r>
              <a:rPr lang="en" altLang="ko-Kore-KR" b="1" dirty="0"/>
              <a:t>(</a:t>
            </a:r>
            <a:r>
              <a:rPr lang="en" altLang="ko-Kore-KR" b="1" dirty="0" err="1"/>
              <a:t>sendobj</a:t>
            </a:r>
            <a:r>
              <a:rPr lang="en" altLang="ko-Kore-KR" b="1" dirty="0"/>
              <a:t>, root=0)</a:t>
            </a:r>
            <a:endParaRPr lang="en-US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EE3696-6890-8E33-69D9-2675C81DBBFD}"/>
              </a:ext>
            </a:extLst>
          </p:cNvPr>
          <p:cNvSpPr/>
          <p:nvPr/>
        </p:nvSpPr>
        <p:spPr>
          <a:xfrm>
            <a:off x="893747" y="5085184"/>
            <a:ext cx="269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 err="1"/>
              <a:t>comm.alltoall</a:t>
            </a:r>
            <a:r>
              <a:rPr lang="en" altLang="ko-Kore-KR" b="1" dirty="0"/>
              <a:t>(</a:t>
            </a:r>
            <a:r>
              <a:rPr lang="en" altLang="ko-Kore-KR" b="1" dirty="0" err="1"/>
              <a:t>sendobj</a:t>
            </a:r>
            <a:r>
              <a:rPr lang="en" altLang="ko-Kore-KR" b="1" dirty="0"/>
              <a:t>)</a:t>
            </a:r>
            <a:endParaRPr 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35496" y="3018438"/>
            <a:ext cx="464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comm.reduce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sendobj</a:t>
            </a:r>
            <a:r>
              <a:rPr lang="en" altLang="ko-Kore-KR" sz="1600" b="1" dirty="0"/>
              <a:t>, op=MPI.SUM, root=0)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5914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6EAD9C-09D8-4224-A946-A64307B4F7BB}"/>
              </a:ext>
            </a:extLst>
          </p:cNvPr>
          <p:cNvGrpSpPr/>
          <p:nvPr/>
        </p:nvGrpSpPr>
        <p:grpSpPr>
          <a:xfrm>
            <a:off x="662610" y="1566817"/>
            <a:ext cx="1155886" cy="1152000"/>
            <a:chOff x="624764" y="1921790"/>
            <a:chExt cx="1155886" cy="1152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1EB323-1FC9-BD60-5152-F89C29BD91BD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305DB7E2-7DBC-C98D-ADEF-692E13679B7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98324B17-594B-211F-C25C-8222766B9E7B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729B7E80-21E9-FDEF-4299-C179C346414C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8F5B571-C710-BE43-AFCD-7B7F26C912FF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4F0072A6-D62C-C634-9FFC-5ED5551380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F9F7D4E6-1697-414B-F5EF-FF1B2CA7EC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081F63-3468-E205-EC4E-F7F9EFF1E94C}"/>
              </a:ext>
            </a:extLst>
          </p:cNvPr>
          <p:cNvSpPr txBox="1"/>
          <p:nvPr/>
        </p:nvSpPr>
        <p:spPr>
          <a:xfrm>
            <a:off x="1013872" y="1268760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data</a:t>
            </a:r>
            <a:endParaRPr kumimoji="1" lang="ko-Kore-KR" altLang="en-US" sz="12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520CE-D7C4-D33D-6EBD-D0D6ADE70219}"/>
              </a:ext>
            </a:extLst>
          </p:cNvPr>
          <p:cNvSpPr txBox="1"/>
          <p:nvPr/>
        </p:nvSpPr>
        <p:spPr>
          <a:xfrm rot="16200000">
            <a:off x="-192985" y="1979588"/>
            <a:ext cx="12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processes (tasks)</a:t>
            </a:r>
            <a:endParaRPr kumimoji="1" lang="ko-Kore-KR" altLang="en-US" sz="1200" baseline="-25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8481D3-ECD7-4435-BB62-3084BE3399C4}"/>
              </a:ext>
            </a:extLst>
          </p:cNvPr>
          <p:cNvCxnSpPr/>
          <p:nvPr/>
        </p:nvCxnSpPr>
        <p:spPr>
          <a:xfrm>
            <a:off x="574107" y="1606766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30F610-D8CD-511B-C005-FDA207D3A464}"/>
              </a:ext>
            </a:extLst>
          </p:cNvPr>
          <p:cNvCxnSpPr>
            <a:cxnSpLocks/>
          </p:cNvCxnSpPr>
          <p:nvPr/>
        </p:nvCxnSpPr>
        <p:spPr>
          <a:xfrm>
            <a:off x="718758" y="1495696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DA7DE8-7900-53C2-EB39-AEC6D2E23FB0}"/>
              </a:ext>
            </a:extLst>
          </p:cNvPr>
          <p:cNvGrpSpPr/>
          <p:nvPr/>
        </p:nvGrpSpPr>
        <p:grpSpPr>
          <a:xfrm>
            <a:off x="2945820" y="1566817"/>
            <a:ext cx="1155886" cy="1152000"/>
            <a:chOff x="624764" y="1921790"/>
            <a:chExt cx="1155886" cy="1152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B6A18F-E9E3-E75A-157B-2E3D5CA24082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F8982592-3EAF-942D-6A42-5F16B2EA539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5E83E8C-4D69-F1A7-98AD-FCFEDDB5B0DA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0953590B-0361-0D2A-270E-05A03D426EB8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27A2844-8D53-30F4-BF54-53E8EF9FC14D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3BBFA730-315D-9815-301E-172E9544A2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B6EF7CF3-47FB-6F69-B2FF-6507781D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5EA92B-6412-F48E-CE61-BFD1DC7940AC}"/>
              </a:ext>
            </a:extLst>
          </p:cNvPr>
          <p:cNvSpPr txBox="1"/>
          <p:nvPr/>
        </p:nvSpPr>
        <p:spPr>
          <a:xfrm>
            <a:off x="2933961" y="156681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endParaRPr kumimoji="1" lang="ko-Kore-KR" altLang="en-US" sz="1400" baseline="-25000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E5BA2B0-BC21-6BBE-7E4B-4E9961E8113B}"/>
              </a:ext>
            </a:extLst>
          </p:cNvPr>
          <p:cNvSpPr/>
          <p:nvPr/>
        </p:nvSpPr>
        <p:spPr>
          <a:xfrm>
            <a:off x="2139189" y="1825312"/>
            <a:ext cx="464950" cy="2476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810A1-512F-802E-2783-319A4A59E9C8}"/>
              </a:ext>
            </a:extLst>
          </p:cNvPr>
          <p:cNvSpPr txBox="1"/>
          <p:nvPr/>
        </p:nvSpPr>
        <p:spPr>
          <a:xfrm>
            <a:off x="2042867" y="1529563"/>
            <a:ext cx="61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reduce</a:t>
            </a:r>
            <a:endParaRPr kumimoji="1" lang="ko-Kore-KR" alt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20A35-D231-0067-AC1E-9FEE7F6F2F21}"/>
              </a:ext>
            </a:extLst>
          </p:cNvPr>
          <p:cNvSpPr txBox="1"/>
          <p:nvPr/>
        </p:nvSpPr>
        <p:spPr>
          <a:xfrm>
            <a:off x="644613" y="155784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0</a:t>
            </a:r>
            <a:endParaRPr kumimoji="1" lang="ko-Kore-KR" altLang="en-US" sz="14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36CC-ED23-E2B3-6D64-5E60AC0BB699}"/>
              </a:ext>
            </a:extLst>
          </p:cNvPr>
          <p:cNvSpPr txBox="1"/>
          <p:nvPr/>
        </p:nvSpPr>
        <p:spPr>
          <a:xfrm>
            <a:off x="644613" y="213673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DF7439-F7BD-581A-74A2-E8ED471C2D39}"/>
              </a:ext>
            </a:extLst>
          </p:cNvPr>
          <p:cNvSpPr txBox="1"/>
          <p:nvPr/>
        </p:nvSpPr>
        <p:spPr>
          <a:xfrm>
            <a:off x="644613" y="18342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D5E21-67E3-B68E-173D-96F4165005BB}"/>
              </a:ext>
            </a:extLst>
          </p:cNvPr>
          <p:cNvSpPr txBox="1"/>
          <p:nvPr/>
        </p:nvSpPr>
        <p:spPr>
          <a:xfrm>
            <a:off x="644613" y="241946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A774B2-B4F0-EE43-2758-A57FDEBDE620}"/>
              </a:ext>
            </a:extLst>
          </p:cNvPr>
          <p:cNvSpPr txBox="1"/>
          <p:nvPr/>
        </p:nvSpPr>
        <p:spPr>
          <a:xfrm>
            <a:off x="1921815" y="2020814"/>
            <a:ext cx="91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Operations </a:t>
            </a:r>
          </a:p>
          <a:p>
            <a:r>
              <a:rPr kumimoji="1" lang="en-US" altLang="ko-Kore-KR" baseline="-25000" dirty="0"/>
              <a:t>(</a:t>
            </a:r>
            <a:r>
              <a:rPr kumimoji="1" lang="en-US" altLang="ko-Kore-KR" baseline="-25000" dirty="0" err="1"/>
              <a:t>e.g</a:t>
            </a:r>
            <a:r>
              <a:rPr kumimoji="1" lang="en-US" altLang="ko-Kore-KR" baseline="-25000" dirty="0"/>
              <a:t> SUM)</a:t>
            </a:r>
            <a:endParaRPr kumimoji="1" lang="ko-Kore-KR" altLang="en-US" baseline="-25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228115" y="823855"/>
            <a:ext cx="464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comm.reduce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sendobj</a:t>
            </a:r>
            <a:r>
              <a:rPr lang="en" altLang="ko-Kore-KR" sz="1600" b="1" dirty="0"/>
              <a:t>, op=MPI.SUM, root=0)</a:t>
            </a:r>
            <a:endParaRPr lang="en-US" sz="16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7F0DB6-379A-DE30-6E72-56FFCD650B15}"/>
              </a:ext>
            </a:extLst>
          </p:cNvPr>
          <p:cNvSpPr/>
          <p:nvPr/>
        </p:nvSpPr>
        <p:spPr>
          <a:xfrm>
            <a:off x="289358" y="3663022"/>
            <a:ext cx="428264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  <a:p>
            <a:b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local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"rank: {}, local: {}"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.format(rank, local))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sum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comm.reduce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(local, MPI.SUM, root=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(rank==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"sum: 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sum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D505F-60EE-80CE-CF22-9991BE025EBC}"/>
              </a:ext>
            </a:extLst>
          </p:cNvPr>
          <p:cNvSpPr/>
          <p:nvPr/>
        </p:nvSpPr>
        <p:spPr>
          <a:xfrm>
            <a:off x="4870794" y="3663022"/>
            <a:ext cx="387767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D45D-C50D-D21F-C098-29A217502E65}"/>
              </a:ext>
            </a:extLst>
          </p:cNvPr>
          <p:cNvSpPr/>
          <p:nvPr/>
        </p:nvSpPr>
        <p:spPr>
          <a:xfrm>
            <a:off x="4957936" y="3801521"/>
            <a:ext cx="33843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 4 python ./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sum.py</a:t>
            </a:r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3, local: 5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1, local: 4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2, local: 3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0, local: 5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sum:  17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6876-E1D1-3E36-9869-C91773D6B583}"/>
              </a:ext>
            </a:extLst>
          </p:cNvPr>
          <p:cNvSpPr txBox="1"/>
          <p:nvPr/>
        </p:nvSpPr>
        <p:spPr>
          <a:xfrm>
            <a:off x="-673240" y="37480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087D2E-FDAA-FCAD-0B50-4085ED509C9E}"/>
              </a:ext>
            </a:extLst>
          </p:cNvPr>
          <p:cNvSpPr/>
          <p:nvPr/>
        </p:nvSpPr>
        <p:spPr>
          <a:xfrm>
            <a:off x="5369004" y="1196752"/>
            <a:ext cx="2562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600" dirty="0"/>
              <a:t>MPI reduction operations</a:t>
            </a:r>
            <a:endParaRPr lang="en-US" sz="1600" dirty="0"/>
          </a:p>
        </p:txBody>
      </p:sp>
      <p:graphicFrame>
        <p:nvGraphicFramePr>
          <p:cNvPr id="79" name="표 79">
            <a:extLst>
              <a:ext uri="{FF2B5EF4-FFF2-40B4-BE49-F238E27FC236}">
                <a16:creationId xmlns:a16="http://schemas.microsoft.com/office/drawing/2014/main" id="{0E7C6C66-CDC7-FC1E-8F42-E83C748B4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77578"/>
              </p:ext>
            </p:extLst>
          </p:nvPr>
        </p:nvGraphicFramePr>
        <p:xfrm>
          <a:off x="4703848" y="1640572"/>
          <a:ext cx="41507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395">
                  <a:extLst>
                    <a:ext uri="{9D8B030D-6E8A-4147-A177-3AD203B41FA5}">
                      <a16:colId xmlns:a16="http://schemas.microsoft.com/office/drawing/2014/main" val="16750224"/>
                    </a:ext>
                  </a:extLst>
                </a:gridCol>
                <a:gridCol w="2075395">
                  <a:extLst>
                    <a:ext uri="{9D8B030D-6E8A-4147-A177-3AD203B41FA5}">
                      <a16:colId xmlns:a16="http://schemas.microsoft.com/office/drawing/2014/main" val="2913338721"/>
                    </a:ext>
                  </a:extLst>
                </a:gridCol>
              </a:tblGrid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kern="1200" dirty="0">
                          <a:solidFill>
                            <a:srgbClr val="000000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MPI.MAX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kern="1200" dirty="0">
                          <a:solidFill>
                            <a:srgbClr val="000000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MPI.LOR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65819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MPI.MIN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MPI.BAND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239433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MPI.SUM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MPI.BOR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082837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MPI.PROD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MPI.MAXLOC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552805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MPI.LAND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MPI.MINLOC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97825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B08743-62D1-850E-3B41-E2B4258B82F9}"/>
              </a:ext>
            </a:extLst>
          </p:cNvPr>
          <p:cNvSpPr/>
          <p:nvPr/>
        </p:nvSpPr>
        <p:spPr>
          <a:xfrm>
            <a:off x="217177" y="327569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sum.py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2740FB-E1E5-C7B9-5B8D-00867074B9CF}"/>
              </a:ext>
            </a:extLst>
          </p:cNvPr>
          <p:cNvSpPr/>
          <p:nvPr/>
        </p:nvSpPr>
        <p:spPr>
          <a:xfrm>
            <a:off x="4772087" y="32849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4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6EAD9C-09D8-4224-A946-A64307B4F7BB}"/>
              </a:ext>
            </a:extLst>
          </p:cNvPr>
          <p:cNvGrpSpPr/>
          <p:nvPr/>
        </p:nvGrpSpPr>
        <p:grpSpPr>
          <a:xfrm>
            <a:off x="662610" y="1566817"/>
            <a:ext cx="1155886" cy="1152000"/>
            <a:chOff x="624764" y="1921790"/>
            <a:chExt cx="1155886" cy="1152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1EB323-1FC9-BD60-5152-F89C29BD91BD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305DB7E2-7DBC-C98D-ADEF-692E13679B7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98324B17-594B-211F-C25C-8222766B9E7B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729B7E80-21E9-FDEF-4299-C179C346414C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8F5B571-C710-BE43-AFCD-7B7F26C912FF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4F0072A6-D62C-C634-9FFC-5ED5551380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F9F7D4E6-1697-414B-F5EF-FF1B2CA7EC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081F63-3468-E205-EC4E-F7F9EFF1E94C}"/>
              </a:ext>
            </a:extLst>
          </p:cNvPr>
          <p:cNvSpPr txBox="1"/>
          <p:nvPr/>
        </p:nvSpPr>
        <p:spPr>
          <a:xfrm>
            <a:off x="1013872" y="1268760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data</a:t>
            </a:r>
            <a:endParaRPr kumimoji="1" lang="ko-Kore-KR" altLang="en-US" sz="12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520CE-D7C4-D33D-6EBD-D0D6ADE70219}"/>
              </a:ext>
            </a:extLst>
          </p:cNvPr>
          <p:cNvSpPr txBox="1"/>
          <p:nvPr/>
        </p:nvSpPr>
        <p:spPr>
          <a:xfrm rot="16200000">
            <a:off x="-192985" y="1979588"/>
            <a:ext cx="12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processes (tasks)</a:t>
            </a:r>
            <a:endParaRPr kumimoji="1" lang="ko-Kore-KR" altLang="en-US" sz="1200" baseline="-25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8481D3-ECD7-4435-BB62-3084BE3399C4}"/>
              </a:ext>
            </a:extLst>
          </p:cNvPr>
          <p:cNvCxnSpPr/>
          <p:nvPr/>
        </p:nvCxnSpPr>
        <p:spPr>
          <a:xfrm>
            <a:off x="574107" y="1606766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30F610-D8CD-511B-C005-FDA207D3A464}"/>
              </a:ext>
            </a:extLst>
          </p:cNvPr>
          <p:cNvCxnSpPr>
            <a:cxnSpLocks/>
          </p:cNvCxnSpPr>
          <p:nvPr/>
        </p:nvCxnSpPr>
        <p:spPr>
          <a:xfrm>
            <a:off x="718758" y="1495696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DA7DE8-7900-53C2-EB39-AEC6D2E23FB0}"/>
              </a:ext>
            </a:extLst>
          </p:cNvPr>
          <p:cNvGrpSpPr/>
          <p:nvPr/>
        </p:nvGrpSpPr>
        <p:grpSpPr>
          <a:xfrm>
            <a:off x="2945820" y="1566817"/>
            <a:ext cx="1155886" cy="1152000"/>
            <a:chOff x="624764" y="1921790"/>
            <a:chExt cx="1155886" cy="1152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B6A18F-E9E3-E75A-157B-2E3D5CA24082}"/>
                </a:ext>
              </a:extLst>
            </p:cNvPr>
            <p:cNvSpPr/>
            <p:nvPr/>
          </p:nvSpPr>
          <p:spPr>
            <a:xfrm>
              <a:off x="628650" y="1921790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F8982592-3EAF-942D-6A42-5F16B2EA5391}"/>
                </a:ext>
              </a:extLst>
            </p:cNvPr>
            <p:cNvCxnSpPr/>
            <p:nvPr/>
          </p:nvCxnSpPr>
          <p:spPr>
            <a:xfrm>
              <a:off x="628650" y="22085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5E83E8C-4D69-F1A7-98AD-FCFEDDB5B0DA}"/>
                </a:ext>
              </a:extLst>
            </p:cNvPr>
            <p:cNvCxnSpPr/>
            <p:nvPr/>
          </p:nvCxnSpPr>
          <p:spPr>
            <a:xfrm>
              <a:off x="624764" y="249925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0953590B-0361-0D2A-270E-05A03D426EB8}"/>
                </a:ext>
              </a:extLst>
            </p:cNvPr>
            <p:cNvCxnSpPr/>
            <p:nvPr/>
          </p:nvCxnSpPr>
          <p:spPr>
            <a:xfrm>
              <a:off x="624764" y="2790008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27A2844-8D53-30F4-BF54-53E8EF9FC14D}"/>
                </a:ext>
              </a:extLst>
            </p:cNvPr>
            <p:cNvCxnSpPr>
              <a:cxnSpLocks/>
            </p:cNvCxnSpPr>
            <p:nvPr/>
          </p:nvCxnSpPr>
          <p:spPr>
            <a:xfrm>
              <a:off x="908135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3BBFA730-315D-9815-301E-172E9544A2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4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B6EF7CF3-47FB-6F69-B2FF-6507781D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500932" y="1921790"/>
              <a:ext cx="0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5EA92B-6412-F48E-CE61-BFD1DC7940AC}"/>
              </a:ext>
            </a:extLst>
          </p:cNvPr>
          <p:cNvSpPr txBox="1"/>
          <p:nvPr/>
        </p:nvSpPr>
        <p:spPr>
          <a:xfrm>
            <a:off x="2915816" y="156681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r>
              <a:rPr kumimoji="1" lang="en-US" altLang="ko-Kore-KR" sz="1400" baseline="-25000" dirty="0"/>
              <a:t>0</a:t>
            </a:r>
            <a:endParaRPr kumimoji="1" lang="ko-Kore-KR" altLang="en-US" sz="1400" baseline="-25000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E5BA2B0-BC21-6BBE-7E4B-4E9961E8113B}"/>
              </a:ext>
            </a:extLst>
          </p:cNvPr>
          <p:cNvSpPr/>
          <p:nvPr/>
        </p:nvSpPr>
        <p:spPr>
          <a:xfrm>
            <a:off x="2139189" y="1825312"/>
            <a:ext cx="464950" cy="2476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810A1-512F-802E-2783-319A4A59E9C8}"/>
              </a:ext>
            </a:extLst>
          </p:cNvPr>
          <p:cNvSpPr txBox="1"/>
          <p:nvPr/>
        </p:nvSpPr>
        <p:spPr>
          <a:xfrm>
            <a:off x="2042867" y="1529563"/>
            <a:ext cx="61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reduce</a:t>
            </a:r>
            <a:endParaRPr kumimoji="1" lang="ko-Kore-KR" alt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20A35-D231-0067-AC1E-9FEE7F6F2F21}"/>
              </a:ext>
            </a:extLst>
          </p:cNvPr>
          <p:cNvSpPr txBox="1"/>
          <p:nvPr/>
        </p:nvSpPr>
        <p:spPr>
          <a:xfrm>
            <a:off x="644613" y="155784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0</a:t>
            </a:r>
            <a:endParaRPr kumimoji="1" lang="ko-Kore-KR" altLang="en-US" sz="14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36CC-ED23-E2B3-6D64-5E60AC0BB699}"/>
              </a:ext>
            </a:extLst>
          </p:cNvPr>
          <p:cNvSpPr txBox="1"/>
          <p:nvPr/>
        </p:nvSpPr>
        <p:spPr>
          <a:xfrm>
            <a:off x="644613" y="213673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DF7439-F7BD-581A-74A2-E8ED471C2D39}"/>
              </a:ext>
            </a:extLst>
          </p:cNvPr>
          <p:cNvSpPr txBox="1"/>
          <p:nvPr/>
        </p:nvSpPr>
        <p:spPr>
          <a:xfrm>
            <a:off x="644613" y="18342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D5E21-67E3-B68E-173D-96F4165005BB}"/>
              </a:ext>
            </a:extLst>
          </p:cNvPr>
          <p:cNvSpPr txBox="1"/>
          <p:nvPr/>
        </p:nvSpPr>
        <p:spPr>
          <a:xfrm>
            <a:off x="644613" y="241946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</a:t>
            </a:r>
            <a:r>
              <a:rPr kumimoji="1" lang="en-US" altLang="ko-Kore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A774B2-B4F0-EE43-2758-A57FDEBDE620}"/>
              </a:ext>
            </a:extLst>
          </p:cNvPr>
          <p:cNvSpPr txBox="1"/>
          <p:nvPr/>
        </p:nvSpPr>
        <p:spPr>
          <a:xfrm>
            <a:off x="1921815" y="2020814"/>
            <a:ext cx="91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aseline="-25000" dirty="0"/>
              <a:t>Operations </a:t>
            </a:r>
          </a:p>
          <a:p>
            <a:r>
              <a:rPr kumimoji="1" lang="en-US" altLang="ko-Kore-KR" baseline="-25000" dirty="0"/>
              <a:t>(</a:t>
            </a:r>
            <a:r>
              <a:rPr kumimoji="1" lang="en-US" altLang="ko-Kore-KR" baseline="-25000" dirty="0" err="1"/>
              <a:t>e.g</a:t>
            </a:r>
            <a:r>
              <a:rPr kumimoji="1" lang="en-US" altLang="ko-Kore-KR" baseline="-25000" dirty="0"/>
              <a:t> SUM)</a:t>
            </a:r>
            <a:endParaRPr kumimoji="1" lang="ko-Kore-KR" altLang="en-US" baseline="-25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228115" y="823855"/>
            <a:ext cx="464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comm.scan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sendobj</a:t>
            </a:r>
            <a:r>
              <a:rPr lang="en" altLang="ko-Kore-KR" sz="1600" b="1" dirty="0"/>
              <a:t>, op=MPI.SUM, root=0)</a:t>
            </a:r>
            <a:endParaRPr lang="en-US" sz="16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7F0DB6-379A-DE30-6E72-56FFCD650B15}"/>
              </a:ext>
            </a:extLst>
          </p:cNvPr>
          <p:cNvSpPr/>
          <p:nvPr/>
        </p:nvSpPr>
        <p:spPr>
          <a:xfrm>
            <a:off x="289358" y="3847688"/>
            <a:ext cx="428264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local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"rank: {}, local: {}"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.format(rank, local))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scan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comm.scan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(local, MPI.SUM)</a:t>
            </a:r>
          </a:p>
          <a:p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"rank:"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rank,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"sum: 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scan)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D505F-60EE-80CE-CF22-9991BE025EBC}"/>
              </a:ext>
            </a:extLst>
          </p:cNvPr>
          <p:cNvSpPr/>
          <p:nvPr/>
        </p:nvSpPr>
        <p:spPr>
          <a:xfrm>
            <a:off x="4870794" y="3847688"/>
            <a:ext cx="387767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D45D-C50D-D21F-C098-29A217502E65}"/>
              </a:ext>
            </a:extLst>
          </p:cNvPr>
          <p:cNvSpPr/>
          <p:nvPr/>
        </p:nvSpPr>
        <p:spPr>
          <a:xfrm>
            <a:off x="4957936" y="3986187"/>
            <a:ext cx="33843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/>
              <a:t>$ </a:t>
            </a:r>
            <a:r>
              <a:rPr lang="en" altLang="ko-Kore-KR" sz="1200" dirty="0" err="1"/>
              <a:t>mpiexec</a:t>
            </a:r>
            <a:r>
              <a:rPr lang="en" altLang="ko-Kore-KR" sz="1200" dirty="0"/>
              <a:t> -n 4 python ./</a:t>
            </a:r>
            <a:r>
              <a:rPr lang="en" altLang="ko-Kore-KR" sz="1200" dirty="0" err="1"/>
              <a:t>scan.py</a:t>
            </a:r>
            <a:endParaRPr lang="en" altLang="ko-Kore-KR" sz="1200" dirty="0"/>
          </a:p>
          <a:p>
            <a:r>
              <a:rPr lang="en" altLang="ko-Kore-KR" sz="1200" dirty="0"/>
              <a:t>rank: 0, local: 5</a:t>
            </a:r>
          </a:p>
          <a:p>
            <a:r>
              <a:rPr lang="en" altLang="ko-Kore-KR" sz="1200" dirty="0"/>
              <a:t>rank: 0 sum:  5</a:t>
            </a:r>
          </a:p>
          <a:p>
            <a:r>
              <a:rPr lang="en" altLang="ko-Kore-KR" sz="1200" dirty="0"/>
              <a:t>rank: 1, local: 2</a:t>
            </a:r>
          </a:p>
          <a:p>
            <a:r>
              <a:rPr lang="en" altLang="ko-Kore-KR" sz="1200" dirty="0"/>
              <a:t>rank: 1 sum:  7</a:t>
            </a:r>
          </a:p>
          <a:p>
            <a:r>
              <a:rPr lang="en" altLang="ko-Kore-KR" sz="1200" dirty="0"/>
              <a:t>rank: 2, local: 5</a:t>
            </a:r>
          </a:p>
          <a:p>
            <a:r>
              <a:rPr lang="en" altLang="ko-Kore-KR" sz="1200" dirty="0"/>
              <a:t>rank: 2 sum:  12</a:t>
            </a:r>
          </a:p>
          <a:p>
            <a:r>
              <a:rPr lang="en" altLang="ko-Kore-KR" sz="1200" dirty="0"/>
              <a:t>rank: 3, local: 4</a:t>
            </a:r>
          </a:p>
          <a:p>
            <a:r>
              <a:rPr lang="en" altLang="ko-Kore-KR" sz="1200" dirty="0"/>
              <a:t>rank: 3 sum:  16</a:t>
            </a:r>
          </a:p>
          <a:p>
            <a:r>
              <a:rPr lang="en" altLang="ko-Kore-KR" sz="1200" dirty="0"/>
              <a:t>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6876-E1D1-3E36-9869-C91773D6B583}"/>
              </a:ext>
            </a:extLst>
          </p:cNvPr>
          <p:cNvSpPr txBox="1"/>
          <p:nvPr/>
        </p:nvSpPr>
        <p:spPr>
          <a:xfrm>
            <a:off x="-673240" y="37480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087D2E-FDAA-FCAD-0B50-4085ED509C9E}"/>
              </a:ext>
            </a:extLst>
          </p:cNvPr>
          <p:cNvSpPr/>
          <p:nvPr/>
        </p:nvSpPr>
        <p:spPr>
          <a:xfrm>
            <a:off x="5369004" y="1196752"/>
            <a:ext cx="2562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600" dirty="0"/>
              <a:t>MPI reduction operations</a:t>
            </a:r>
            <a:endParaRPr lang="en-US" sz="1600" dirty="0"/>
          </a:p>
        </p:txBody>
      </p:sp>
      <p:graphicFrame>
        <p:nvGraphicFramePr>
          <p:cNvPr id="79" name="표 79">
            <a:extLst>
              <a:ext uri="{FF2B5EF4-FFF2-40B4-BE49-F238E27FC236}">
                <a16:creationId xmlns:a16="http://schemas.microsoft.com/office/drawing/2014/main" id="{0E7C6C66-CDC7-FC1E-8F42-E83C748B460D}"/>
              </a:ext>
            </a:extLst>
          </p:cNvPr>
          <p:cNvGraphicFramePr>
            <a:graphicFrameLocks noGrp="1"/>
          </p:cNvGraphicFramePr>
          <p:nvPr/>
        </p:nvGraphicFramePr>
        <p:xfrm>
          <a:off x="4703848" y="1640572"/>
          <a:ext cx="41507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395">
                  <a:extLst>
                    <a:ext uri="{9D8B030D-6E8A-4147-A177-3AD203B41FA5}">
                      <a16:colId xmlns:a16="http://schemas.microsoft.com/office/drawing/2014/main" val="16750224"/>
                    </a:ext>
                  </a:extLst>
                </a:gridCol>
                <a:gridCol w="2075395">
                  <a:extLst>
                    <a:ext uri="{9D8B030D-6E8A-4147-A177-3AD203B41FA5}">
                      <a16:colId xmlns:a16="http://schemas.microsoft.com/office/drawing/2014/main" val="2913338721"/>
                    </a:ext>
                  </a:extLst>
                </a:gridCol>
              </a:tblGrid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kern="1200" dirty="0">
                          <a:solidFill>
                            <a:srgbClr val="000000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MPI.MAX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kern="1200" dirty="0">
                          <a:solidFill>
                            <a:srgbClr val="000000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MPI.LOR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65819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MPI.MIN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MPI.BAND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239433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MPI.SUM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MPI.BOR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082837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MPI.PROD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MPI.MAXLOC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552805"/>
                  </a:ext>
                </a:extLst>
              </a:tr>
              <a:tr h="16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MPI.LAND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a:t>MPI.MINLOC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97825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B08743-62D1-850E-3B41-E2B4258B82F9}"/>
              </a:ext>
            </a:extLst>
          </p:cNvPr>
          <p:cNvSpPr/>
          <p:nvPr/>
        </p:nvSpPr>
        <p:spPr>
          <a:xfrm>
            <a:off x="217177" y="349171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scan.py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2740FB-E1E5-C7B9-5B8D-00867074B9CF}"/>
              </a:ext>
            </a:extLst>
          </p:cNvPr>
          <p:cNvSpPr/>
          <p:nvPr/>
        </p:nvSpPr>
        <p:spPr>
          <a:xfrm>
            <a:off x="4772087" y="34696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E518B-6425-F146-0ECE-15F550503004}"/>
              </a:ext>
            </a:extLst>
          </p:cNvPr>
          <p:cNvSpPr txBox="1"/>
          <p:nvPr/>
        </p:nvSpPr>
        <p:spPr>
          <a:xfrm>
            <a:off x="2915816" y="1825079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r>
              <a:rPr kumimoji="1" lang="en-US" altLang="ko-Kore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42E5D-CE5B-27EE-6CEF-7DAEA38F4337}"/>
              </a:ext>
            </a:extLst>
          </p:cNvPr>
          <p:cNvSpPr txBox="1"/>
          <p:nvPr/>
        </p:nvSpPr>
        <p:spPr>
          <a:xfrm>
            <a:off x="2915816" y="211311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r>
              <a:rPr kumimoji="1" lang="en-US" altLang="ko-Kore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EEF71-9A8F-7798-3AF5-660BDD74B276}"/>
              </a:ext>
            </a:extLst>
          </p:cNvPr>
          <p:cNvSpPr txBox="1"/>
          <p:nvPr/>
        </p:nvSpPr>
        <p:spPr>
          <a:xfrm>
            <a:off x="2915816" y="240114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R</a:t>
            </a:r>
            <a:r>
              <a:rPr kumimoji="1" lang="en-US" altLang="ko-Kore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4E140C-CFDA-DDCA-6454-0A13042CBD81}"/>
              </a:ext>
            </a:extLst>
          </p:cNvPr>
          <p:cNvSpPr/>
          <p:nvPr/>
        </p:nvSpPr>
        <p:spPr>
          <a:xfrm>
            <a:off x="715662" y="2767905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R</a:t>
            </a:r>
            <a:r>
              <a:rPr kumimoji="1" lang="en-US" altLang="ko-Kore-KR" sz="1600" baseline="-25000" dirty="0"/>
              <a:t>0=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0,</a:t>
            </a:r>
            <a:endParaRPr kumimoji="1" lang="ko-Kore-KR" altLang="en-US" sz="1600" baseline="-25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D98609-0558-5625-1098-C5DF278BD67D}"/>
              </a:ext>
            </a:extLst>
          </p:cNvPr>
          <p:cNvSpPr/>
          <p:nvPr/>
        </p:nvSpPr>
        <p:spPr>
          <a:xfrm>
            <a:off x="1406877" y="2767905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R</a:t>
            </a:r>
            <a:r>
              <a:rPr kumimoji="1" lang="en-US" altLang="ko-Kore-KR" sz="1600" baseline="-25000" dirty="0"/>
              <a:t>1=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0 </a:t>
            </a:r>
            <a:r>
              <a:rPr kumimoji="1" lang="en-US" altLang="ko-Kore-KR" sz="1600" dirty="0"/>
              <a:t>+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1,</a:t>
            </a:r>
            <a:endParaRPr kumimoji="1" lang="ko-Kore-KR" altLang="en-US" sz="1600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53955B-5F3E-D529-2ED1-48849C8E0A8E}"/>
              </a:ext>
            </a:extLst>
          </p:cNvPr>
          <p:cNvSpPr/>
          <p:nvPr/>
        </p:nvSpPr>
        <p:spPr>
          <a:xfrm>
            <a:off x="2517520" y="2771555"/>
            <a:ext cx="1550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R</a:t>
            </a:r>
            <a:r>
              <a:rPr kumimoji="1" lang="en-US" altLang="ko-Kore-KR" sz="1600" baseline="-25000" dirty="0"/>
              <a:t>2=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0</a:t>
            </a:r>
            <a:r>
              <a:rPr kumimoji="1" lang="en-US" altLang="ko-Kore-KR" sz="1600" dirty="0"/>
              <a:t>+ A</a:t>
            </a:r>
            <a:r>
              <a:rPr kumimoji="1" lang="en-US" altLang="ko-Kore-KR" sz="1600" baseline="-25000" dirty="0"/>
              <a:t>1</a:t>
            </a:r>
            <a:r>
              <a:rPr kumimoji="1" lang="en-US" altLang="ko-Kore-KR" sz="1600" dirty="0"/>
              <a:t>+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2,</a:t>
            </a:r>
            <a:endParaRPr kumimoji="1" lang="ko-Kore-KR" altLang="en-US" sz="1600" baseline="-25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223A54-6B1A-5741-A45B-984BAA51FFC7}"/>
              </a:ext>
            </a:extLst>
          </p:cNvPr>
          <p:cNvSpPr/>
          <p:nvPr/>
        </p:nvSpPr>
        <p:spPr>
          <a:xfrm>
            <a:off x="732781" y="3090446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R</a:t>
            </a:r>
            <a:r>
              <a:rPr kumimoji="1" lang="en-US" altLang="ko-Kore-KR" sz="1600" baseline="-25000" dirty="0"/>
              <a:t>3=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0</a:t>
            </a:r>
            <a:r>
              <a:rPr kumimoji="1" lang="en-US" altLang="ko-Kore-KR" sz="1600" dirty="0"/>
              <a:t>+A</a:t>
            </a:r>
            <a:r>
              <a:rPr kumimoji="1" lang="en-US" altLang="ko-Kore-KR" sz="1600" baseline="-25000" dirty="0"/>
              <a:t>1</a:t>
            </a:r>
            <a:r>
              <a:rPr kumimoji="1" lang="en-US" altLang="ko-Kore-KR" sz="1600" dirty="0"/>
              <a:t>+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2</a:t>
            </a:r>
            <a:r>
              <a:rPr kumimoji="1" lang="en-US" altLang="ko-Kore-KR" sz="1600" dirty="0"/>
              <a:t>+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A</a:t>
            </a:r>
            <a:r>
              <a:rPr kumimoji="1" lang="en-US" altLang="ko-Kore-KR" sz="1600" baseline="-25000" dirty="0"/>
              <a:t>3</a:t>
            </a:r>
            <a:endParaRPr kumimoji="1" lang="ko-Kore-KR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67115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228115" y="823855"/>
            <a:ext cx="464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recvobj</a:t>
            </a:r>
            <a:r>
              <a:rPr lang="en" altLang="ko-Kore-KR" sz="1600" b="1" dirty="0"/>
              <a:t> = </a:t>
            </a:r>
            <a:r>
              <a:rPr lang="en" altLang="ko-Kore-KR" sz="1600" b="1" dirty="0" err="1"/>
              <a:t>comm.gather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sendobj</a:t>
            </a:r>
            <a:r>
              <a:rPr lang="en" altLang="ko-Kore-KR" sz="1600" b="1" dirty="0"/>
              <a:t>, root=0)</a:t>
            </a:r>
            <a:endParaRPr lang="en-US" altLang="ko-Kore-KR" sz="16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7F0DB6-379A-DE30-6E72-56FFCD650B15}"/>
              </a:ext>
            </a:extLst>
          </p:cNvPr>
          <p:cNvSpPr/>
          <p:nvPr/>
        </p:nvSpPr>
        <p:spPr>
          <a:xfrm>
            <a:off x="289358" y="3221682"/>
            <a:ext cx="428264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(rank)</a:t>
            </a: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"Gathered array: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D505F-60EE-80CE-CF22-9991BE025EBC}"/>
              </a:ext>
            </a:extLst>
          </p:cNvPr>
          <p:cNvSpPr/>
          <p:nvPr/>
        </p:nvSpPr>
        <p:spPr>
          <a:xfrm>
            <a:off x="4870794" y="3221681"/>
            <a:ext cx="387767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D45D-C50D-D21F-C098-29A217502E65}"/>
              </a:ext>
            </a:extLst>
          </p:cNvPr>
          <p:cNvSpPr/>
          <p:nvPr/>
        </p:nvSpPr>
        <p:spPr>
          <a:xfrm>
            <a:off x="4877945" y="3262154"/>
            <a:ext cx="379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 4 python ./gather1.py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Gathered array: [0, 1, 2, 3]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6876-E1D1-3E36-9869-C91773D6B583}"/>
              </a:ext>
            </a:extLst>
          </p:cNvPr>
          <p:cNvSpPr txBox="1"/>
          <p:nvPr/>
        </p:nvSpPr>
        <p:spPr>
          <a:xfrm>
            <a:off x="-673240" y="37480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B08743-62D1-850E-3B41-E2B4258B82F9}"/>
              </a:ext>
            </a:extLst>
          </p:cNvPr>
          <p:cNvSpPr/>
          <p:nvPr/>
        </p:nvSpPr>
        <p:spPr>
          <a:xfrm>
            <a:off x="217177" y="289282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gather1.py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07A7FA4-70B1-4D44-3660-7670837E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8" y="1184905"/>
            <a:ext cx="3835400" cy="15494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9C6838-4DBC-819A-8253-F500540919AB}"/>
              </a:ext>
            </a:extLst>
          </p:cNvPr>
          <p:cNvSpPr/>
          <p:nvPr/>
        </p:nvSpPr>
        <p:spPr>
          <a:xfrm>
            <a:off x="4776209" y="28928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4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228115" y="823855"/>
            <a:ext cx="464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comm.Gather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sendbuf</a:t>
            </a:r>
            <a:r>
              <a:rPr lang="en" altLang="ko-Kore-KR" sz="1600" b="1" dirty="0"/>
              <a:t>, </a:t>
            </a:r>
            <a:r>
              <a:rPr lang="en" altLang="ko-Kore-KR" sz="1600" b="1" dirty="0" err="1"/>
              <a:t>recvbuf</a:t>
            </a:r>
            <a:r>
              <a:rPr lang="en" altLang="ko-Kore-KR" sz="1600" b="1" dirty="0"/>
              <a:t>, root=0)</a:t>
            </a:r>
            <a:endParaRPr lang="en-US" altLang="ko-Kore-KR" sz="16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7F0DB6-379A-DE30-6E72-56FFCD650B15}"/>
              </a:ext>
            </a:extLst>
          </p:cNvPr>
          <p:cNvSpPr/>
          <p:nvPr/>
        </p:nvSpPr>
        <p:spPr>
          <a:xfrm>
            <a:off x="289358" y="3221682"/>
            <a:ext cx="4282642" cy="330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[rank] *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4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"rank: {}, </a:t>
            </a:r>
            <a:r>
              <a:rPr lang="en" altLang="ko-Kore-KR" sz="1100" dirty="0" err="1">
                <a:solidFill>
                  <a:srgbClr val="B42419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.format(rank,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None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np.empty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(size*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"Gathered array: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D505F-60EE-80CE-CF22-9991BE025EBC}"/>
              </a:ext>
            </a:extLst>
          </p:cNvPr>
          <p:cNvSpPr/>
          <p:nvPr/>
        </p:nvSpPr>
        <p:spPr>
          <a:xfrm>
            <a:off x="4870794" y="3221681"/>
            <a:ext cx="3877670" cy="330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D45D-C50D-D21F-C098-29A217502E65}"/>
              </a:ext>
            </a:extLst>
          </p:cNvPr>
          <p:cNvSpPr/>
          <p:nvPr/>
        </p:nvSpPr>
        <p:spPr>
          <a:xfrm>
            <a:off x="4877945" y="3262154"/>
            <a:ext cx="3798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 4 python ./gather2.py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1,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[1, 1, 1, 1]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3,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[3, 3, 3, 3]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2,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[2, 2, 2, 2]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rank: 0,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[0, 0, 0, 0]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Gathered array: [0 0 0 0 1 1 1 1 2 2 2 2 3 3 3 3]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6876-E1D1-3E36-9869-C91773D6B583}"/>
              </a:ext>
            </a:extLst>
          </p:cNvPr>
          <p:cNvSpPr txBox="1"/>
          <p:nvPr/>
        </p:nvSpPr>
        <p:spPr>
          <a:xfrm>
            <a:off x="-673240" y="37480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B08743-62D1-850E-3B41-E2B4258B82F9}"/>
              </a:ext>
            </a:extLst>
          </p:cNvPr>
          <p:cNvSpPr/>
          <p:nvPr/>
        </p:nvSpPr>
        <p:spPr>
          <a:xfrm>
            <a:off x="217177" y="289282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gather2.py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07A7FA4-70B1-4D44-3660-7670837E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8" y="1184905"/>
            <a:ext cx="3835400" cy="1549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A4133-3488-C999-A672-4EBEDEE492B9}"/>
              </a:ext>
            </a:extLst>
          </p:cNvPr>
          <p:cNvSpPr/>
          <p:nvPr/>
        </p:nvSpPr>
        <p:spPr>
          <a:xfrm>
            <a:off x="4788024" y="285234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4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</a:t>
            </a:r>
            <a:r>
              <a:rPr lang="en-US" altLang="ko-KR" dirty="0"/>
              <a:t>(</a:t>
            </a:r>
            <a:r>
              <a:rPr lang="en" altLang="ko-Kore-KR" dirty="0"/>
              <a:t>Collective operations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5692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F952-5C35-CD87-C5D4-CA299501D279}"/>
              </a:ext>
            </a:extLst>
          </p:cNvPr>
          <p:cNvSpPr txBox="1"/>
          <p:nvPr/>
        </p:nvSpPr>
        <p:spPr>
          <a:xfrm>
            <a:off x="-952585" y="30471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6D0724-A41A-C5B2-3700-66B6616503D5}"/>
              </a:ext>
            </a:extLst>
          </p:cNvPr>
          <p:cNvSpPr/>
          <p:nvPr/>
        </p:nvSpPr>
        <p:spPr>
          <a:xfrm>
            <a:off x="228115" y="823855"/>
            <a:ext cx="8088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 err="1"/>
              <a:t>comm.Gatherv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sendbuf</a:t>
            </a:r>
            <a:r>
              <a:rPr lang="en" altLang="ko-Kore-KR" sz="1600" b="1" dirty="0"/>
              <a:t>, </a:t>
            </a:r>
            <a:r>
              <a:rPr lang="en" altLang="ko-Kore-KR" sz="1600" b="1" dirty="0" err="1"/>
              <a:t>recvbuf</a:t>
            </a:r>
            <a:r>
              <a:rPr lang="en" altLang="ko-Kore-KR" sz="1600" b="1" dirty="0"/>
              <a:t>=(</a:t>
            </a:r>
            <a:r>
              <a:rPr lang="en" altLang="ko-Kore-KR" sz="1600" b="1" dirty="0" err="1"/>
              <a:t>recvbuf</a:t>
            </a:r>
            <a:r>
              <a:rPr lang="en" altLang="ko-Kore-KR" sz="1600" b="1" dirty="0"/>
              <a:t>, </a:t>
            </a:r>
            <a:r>
              <a:rPr lang="en" altLang="ko-Kore-KR" sz="1600" b="1" dirty="0" err="1"/>
              <a:t>sendcounts</a:t>
            </a:r>
            <a:r>
              <a:rPr lang="en" altLang="ko-Kore-KR" sz="1600" b="1" dirty="0"/>
              <a:t>), root=0)</a:t>
            </a:r>
            <a:endParaRPr lang="en-US" altLang="ko-Kore-KR" sz="16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7F0DB6-379A-DE30-6E72-56FFCD650B15}"/>
              </a:ext>
            </a:extLst>
          </p:cNvPr>
          <p:cNvSpPr/>
          <p:nvPr/>
        </p:nvSpPr>
        <p:spPr>
          <a:xfrm>
            <a:off x="289358" y="3037780"/>
            <a:ext cx="500272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  <a:p>
            <a:b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[rank] *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"rank: {}, </a:t>
            </a:r>
            <a:r>
              <a:rPr lang="en" altLang="ko-Kore-KR" sz="1100" dirty="0" err="1">
                <a:solidFill>
                  <a:srgbClr val="B42419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.format(rank,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counts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comm.gather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2EAEBB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), root=0)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None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"counts: {}, total: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.format(counts,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sum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sendcounts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np.empty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sum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(counts),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comm.Gatherv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sendbuf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=(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, counts), root=</a:t>
            </a:r>
            <a:r>
              <a:rPr lang="en" altLang="ko-Kore-KR" sz="1100" b="1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"Gathered array: {}"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recvbuf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D505F-60EE-80CE-CF22-9991BE025EBC}"/>
              </a:ext>
            </a:extLst>
          </p:cNvPr>
          <p:cNvSpPr/>
          <p:nvPr/>
        </p:nvSpPr>
        <p:spPr>
          <a:xfrm>
            <a:off x="5436096" y="3037779"/>
            <a:ext cx="3418546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D45D-C50D-D21F-C098-29A217502E65}"/>
              </a:ext>
            </a:extLst>
          </p:cNvPr>
          <p:cNvSpPr/>
          <p:nvPr/>
        </p:nvSpPr>
        <p:spPr>
          <a:xfrm>
            <a:off x="5436096" y="3078252"/>
            <a:ext cx="341854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-n 4 python ./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gatherv.py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rank: 1,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 [1, 1, 1, 1]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rank: 3,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 [3, 3, 3]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rank: 2,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 [2, 2, 2, 2]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rank: 0,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local_array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 [0, 0, 0, 0, 0]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sendcounts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 [5 4 4 3], total: 16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Gathered array: [0 0 0 0 0 1 1 1 1 2 2 2 2 3 3 3]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6876-E1D1-3E36-9869-C91773D6B583}"/>
              </a:ext>
            </a:extLst>
          </p:cNvPr>
          <p:cNvSpPr txBox="1"/>
          <p:nvPr/>
        </p:nvSpPr>
        <p:spPr>
          <a:xfrm>
            <a:off x="-673240" y="37480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B08743-62D1-850E-3B41-E2B4258B82F9}"/>
              </a:ext>
            </a:extLst>
          </p:cNvPr>
          <p:cNvSpPr/>
          <p:nvPr/>
        </p:nvSpPr>
        <p:spPr>
          <a:xfrm>
            <a:off x="217177" y="263691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gatherv.py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07A7FA4-70B1-4D44-3660-7670837E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8" y="1184905"/>
            <a:ext cx="3835400" cy="1549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4813A-DAD5-0981-CC61-5DBCB9316147}"/>
              </a:ext>
            </a:extLst>
          </p:cNvPr>
          <p:cNvSpPr/>
          <p:nvPr/>
        </p:nvSpPr>
        <p:spPr>
          <a:xfrm>
            <a:off x="5364261" y="26684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예제</a:t>
            </a:r>
            <a:r>
              <a:rPr lang="en-US" altLang="ko-KR" dirty="0"/>
              <a:t> #1</a:t>
            </a:r>
            <a:r>
              <a:rPr lang="ko-KR" altLang="en-US" dirty="0"/>
              <a:t> </a:t>
            </a:r>
            <a:r>
              <a:rPr lang="en-US" altLang="ko-KR" dirty="0"/>
              <a:t>(map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병렬화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F9125D-5F23-B147-9A2A-332576719255}"/>
              </a:ext>
            </a:extLst>
          </p:cNvPr>
          <p:cNvSpPr/>
          <p:nvPr/>
        </p:nvSpPr>
        <p:spPr>
          <a:xfrm>
            <a:off x="251520" y="989273"/>
            <a:ext cx="864096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as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math</a:t>
            </a:r>
            <a:endParaRPr lang="en" altLang="ko-Kore-KR" sz="1200" dirty="0">
              <a:solidFill>
                <a:srgbClr val="C814C9"/>
              </a:solidFill>
              <a:latin typeface="Menlo" panose="020B0609030804020204" pitchFamily="49" charset="0"/>
            </a:endParaRPr>
          </a:p>
          <a:p>
            <a:b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size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20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m =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math.ceil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float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2EAEBB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(x)) / size))</a:t>
            </a:r>
          </a:p>
          <a:p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x_chunk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= x[rank*m:(rank+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)*m]</a:t>
            </a:r>
          </a:p>
          <a:p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r_chunk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map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math.sqrt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x_chunk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r =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comm.reduce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list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r_chunk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(rank==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(r)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#serial =&gt; print</a:t>
            </a:r>
            <a:r>
              <a:rPr lang="en" altLang="ko-Kore-KR" sz="1200" dirty="0">
                <a:solidFill>
                  <a:srgbClr val="0000A3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list(map(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math.sqrt</a:t>
            </a:r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, x))</a:t>
            </a:r>
            <a:r>
              <a:rPr lang="en" altLang="ko-Kore-KR" sz="1200" dirty="0">
                <a:solidFill>
                  <a:srgbClr val="0000A3"/>
                </a:solidFill>
                <a:latin typeface="Menlo" panose="020B0609030804020204" pitchFamily="49" charset="0"/>
              </a:rPr>
              <a:t>) </a:t>
            </a:r>
            <a:endParaRPr lang="en" altLang="ko-Kore-KR" sz="1200" dirty="0">
              <a:solidFill>
                <a:srgbClr val="400BD9"/>
              </a:solidFill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66516-8E89-E66B-12EA-3B7386F483AB}"/>
              </a:ext>
            </a:extLst>
          </p:cNvPr>
          <p:cNvSpPr txBox="1"/>
          <p:nvPr/>
        </p:nvSpPr>
        <p:spPr>
          <a:xfrm>
            <a:off x="-1135464" y="571751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3D71E-2021-37FB-4347-EF4C92BC6F2F}"/>
              </a:ext>
            </a:extLst>
          </p:cNvPr>
          <p:cNvSpPr/>
          <p:nvPr/>
        </p:nvSpPr>
        <p:spPr>
          <a:xfrm>
            <a:off x="272990" y="4620453"/>
            <a:ext cx="8619490" cy="170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A98946-C55C-D483-331A-3AA15EB7A3F7}"/>
              </a:ext>
            </a:extLst>
          </p:cNvPr>
          <p:cNvSpPr/>
          <p:nvPr/>
        </p:nvSpPr>
        <p:spPr>
          <a:xfrm>
            <a:off x="251520" y="4725144"/>
            <a:ext cx="834715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-n 4 python ./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map.py</a:t>
            </a: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[0.0, 1.0, 1.4142135623730951, 1.7320508075688772, 2.0, 2.23606797749979, </a:t>
            </a:r>
          </a:p>
          <a:p>
            <a:r>
              <a:rPr lang="en-US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2.449489742783178, 2.6457513110645907, 2.8284271247461903, 3.0, </a:t>
            </a:r>
          </a:p>
          <a:p>
            <a:r>
              <a:rPr lang="en-US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3.1622776601683795, 3.3166247903554, 3.4641016151377544, 3.605551275463989, </a:t>
            </a:r>
          </a:p>
          <a:p>
            <a:r>
              <a:rPr lang="en-US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3.7416573867739413, 3.872983346207417, 4.0, 4.123105625617661, </a:t>
            </a:r>
          </a:p>
          <a:p>
            <a:r>
              <a:rPr lang="en-US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4.242640687119285, 4.358898943540674]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38FEF5-A46B-B6B6-50A3-F3F666368BDB}"/>
              </a:ext>
            </a:extLst>
          </p:cNvPr>
          <p:cNvSpPr/>
          <p:nvPr/>
        </p:nvSpPr>
        <p:spPr>
          <a:xfrm>
            <a:off x="232080" y="43034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6FE6B1-C6FF-B3F8-FDD5-6EC6F7962DC8}"/>
              </a:ext>
            </a:extLst>
          </p:cNvPr>
          <p:cNvSpPr/>
          <p:nvPr/>
        </p:nvSpPr>
        <p:spPr>
          <a:xfrm>
            <a:off x="179512" y="62068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map.py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예제</a:t>
            </a:r>
            <a:r>
              <a:rPr lang="en-US" altLang="ko-KR" dirty="0"/>
              <a:t> #2 (pi </a:t>
            </a:r>
            <a:r>
              <a:rPr lang="ko-KR" altLang="en-US" dirty="0"/>
              <a:t>계산</a:t>
            </a:r>
            <a:r>
              <a:rPr lang="en-US" altLang="ko-KR" dirty="0"/>
              <a:t> </a:t>
            </a:r>
            <a:r>
              <a:rPr lang="ko-KR" altLang="en-US" dirty="0"/>
              <a:t>병렬화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C180D-3814-3FCF-08A2-9C15D4D4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951"/>
            <a:ext cx="4951996" cy="2801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B229C7-DB9B-D5C0-EA57-A8E83230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49080"/>
            <a:ext cx="2775446" cy="1290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9F22F5-C628-ADDB-2237-206F0A660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99846"/>
            <a:ext cx="3754291" cy="11759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93AABF-CF27-BA95-7A56-11793FB0B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24" y="869063"/>
            <a:ext cx="4677956" cy="33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0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예제</a:t>
            </a:r>
            <a:r>
              <a:rPr lang="en-US" altLang="ko-KR" dirty="0"/>
              <a:t> #2</a:t>
            </a:r>
            <a:r>
              <a:rPr lang="ko-KR" altLang="en-US" dirty="0"/>
              <a:t> </a:t>
            </a:r>
            <a:r>
              <a:rPr lang="en-US" altLang="ko-KR" dirty="0"/>
              <a:t>(pi </a:t>
            </a:r>
            <a:r>
              <a:rPr lang="ko-KR" altLang="en-US" dirty="0"/>
              <a:t>계산 순차코드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DACC45-094B-AC09-D38F-42BC04FA8DB5}"/>
              </a:ext>
            </a:extLst>
          </p:cNvPr>
          <p:cNvSpPr/>
          <p:nvPr/>
        </p:nvSpPr>
        <p:spPr>
          <a:xfrm>
            <a:off x="251520" y="1122918"/>
            <a:ext cx="86409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math</a:t>
            </a:r>
            <a:endParaRPr lang="en" altLang="ko-Kore-KR" sz="1200" dirty="0">
              <a:solidFill>
                <a:srgbClr val="C814C9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#starting value of x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x=-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dx=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0.0000001</a:t>
            </a:r>
          </a:p>
          <a:p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iters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(1-(-1))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/dx)</a:t>
            </a: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#the sum of all the areas - start at 0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A=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0.</a:t>
            </a:r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iters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A=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A+math.sqrt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-x**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)*dx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x=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x+dx</a:t>
            </a:r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*A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error = </a:t>
            </a:r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abs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math.pi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2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"pi is approximately %.16f, "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200" dirty="0">
                <a:solidFill>
                  <a:srgbClr val="B42419"/>
                </a:solidFill>
                <a:latin typeface="Menlo" panose="020B0609030804020204" pitchFamily="49" charset="0"/>
              </a:rPr>
              <a:t>"error is %.16f"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error))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BEE2F2-79A5-BB93-9EEB-583B627C5ECF}"/>
              </a:ext>
            </a:extLst>
          </p:cNvPr>
          <p:cNvSpPr/>
          <p:nvPr/>
        </p:nvSpPr>
        <p:spPr>
          <a:xfrm>
            <a:off x="251520" y="4575110"/>
            <a:ext cx="8640960" cy="115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DC9281-7B11-4EE0-4C6B-8FF482111D80}"/>
              </a:ext>
            </a:extLst>
          </p:cNvPr>
          <p:cNvSpPr/>
          <p:nvPr/>
        </p:nvSpPr>
        <p:spPr>
          <a:xfrm>
            <a:off x="179512" y="4656037"/>
            <a:ext cx="73805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 time python3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pi.py</a:t>
            </a:r>
            <a:endParaRPr lang="en" altLang="ko-Kore-KR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pi is approximately 3.1415926535897309, error is 0.0000000000000622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python3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pi.py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1.97s user 0.03s system 98%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cpu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2.037 total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ACE07-A37B-9A44-5231-E607AD5896F1}"/>
              </a:ext>
            </a:extLst>
          </p:cNvPr>
          <p:cNvSpPr/>
          <p:nvPr/>
        </p:nvSpPr>
        <p:spPr>
          <a:xfrm>
            <a:off x="179512" y="42210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BAC94C-2CA6-2C4B-4EE1-097BC10FB259}"/>
              </a:ext>
            </a:extLst>
          </p:cNvPr>
          <p:cNvSpPr/>
          <p:nvPr/>
        </p:nvSpPr>
        <p:spPr>
          <a:xfrm>
            <a:off x="179512" y="6926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pi.py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병렬프로그래밍이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kern="0" dirty="0">
                <a:latin typeface="Arial"/>
              </a:rPr>
              <a:t>전체 실행시간을 줄일 수 있음</a:t>
            </a: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Save time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Save money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kern="0" dirty="0">
                <a:latin typeface="Arial"/>
              </a:rPr>
              <a:t>큰 데이터도 계산 가능 </a:t>
            </a:r>
            <a:r>
              <a:rPr lang="en-US" altLang="ko-KR" sz="1600" b="1" kern="0" dirty="0">
                <a:latin typeface="Arial"/>
              </a:rPr>
              <a:t>(</a:t>
            </a:r>
            <a:r>
              <a:rPr lang="ko-KR" altLang="en-US" sz="1600" b="1" kern="0" dirty="0">
                <a:latin typeface="Arial"/>
              </a:rPr>
              <a:t>데이터 분할</a:t>
            </a:r>
            <a:r>
              <a:rPr lang="en-US" altLang="ko-KR" sz="1600" b="1" kern="0" dirty="0">
                <a:latin typeface="Arial"/>
              </a:rPr>
              <a:t>)</a:t>
            </a: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Larger problem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Faster program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891D10-B846-426E-4F2F-8F504F289777}"/>
              </a:ext>
            </a:extLst>
          </p:cNvPr>
          <p:cNvGrpSpPr/>
          <p:nvPr/>
        </p:nvGrpSpPr>
        <p:grpSpPr>
          <a:xfrm>
            <a:off x="3667919" y="2141240"/>
            <a:ext cx="720080" cy="1016496"/>
            <a:chOff x="4139952" y="2708920"/>
            <a:chExt cx="720080" cy="1016496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8BAF575-8E15-2BE1-92C8-09FE0699AC87}"/>
                </a:ext>
              </a:extLst>
            </p:cNvPr>
            <p:cNvCxnSpPr/>
            <p:nvPr/>
          </p:nvCxnSpPr>
          <p:spPr>
            <a:xfrm flipV="1">
              <a:off x="4139952" y="2708920"/>
              <a:ext cx="0" cy="1008112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29CDB2-2A76-F150-741D-9BAA588DABE7}"/>
                </a:ext>
              </a:extLst>
            </p:cNvPr>
            <p:cNvCxnSpPr/>
            <p:nvPr/>
          </p:nvCxnSpPr>
          <p:spPr>
            <a:xfrm>
              <a:off x="4139952" y="3725416"/>
              <a:ext cx="720080" cy="0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B5A74B1D-679A-5BC9-853B-E2CC00130463}"/>
                </a:ext>
              </a:extLst>
            </p:cNvPr>
            <p:cNvSpPr/>
            <p:nvPr/>
          </p:nvSpPr>
          <p:spPr>
            <a:xfrm>
              <a:off x="4139952" y="3212976"/>
              <a:ext cx="432048" cy="505048"/>
            </a:xfrm>
            <a:custGeom>
              <a:avLst/>
              <a:gdLst>
                <a:gd name="connsiteX0" fmla="*/ 0 w 856649"/>
                <a:gd name="connsiteY0" fmla="*/ 192505 h 569799"/>
                <a:gd name="connsiteX1" fmla="*/ 28876 w 856649"/>
                <a:gd name="connsiteY1" fmla="*/ 163629 h 569799"/>
                <a:gd name="connsiteX2" fmla="*/ 38501 w 856649"/>
                <a:gd name="connsiteY2" fmla="*/ 134754 h 569799"/>
                <a:gd name="connsiteX3" fmla="*/ 57752 w 856649"/>
                <a:gd name="connsiteY3" fmla="*/ 163629 h 569799"/>
                <a:gd name="connsiteX4" fmla="*/ 86628 w 856649"/>
                <a:gd name="connsiteY4" fmla="*/ 182880 h 569799"/>
                <a:gd name="connsiteX5" fmla="*/ 125129 w 856649"/>
                <a:gd name="connsiteY5" fmla="*/ 173255 h 569799"/>
                <a:gd name="connsiteX6" fmla="*/ 154005 w 856649"/>
                <a:gd name="connsiteY6" fmla="*/ 86627 h 569799"/>
                <a:gd name="connsiteX7" fmla="*/ 221381 w 856649"/>
                <a:gd name="connsiteY7" fmla="*/ 154004 h 569799"/>
                <a:gd name="connsiteX8" fmla="*/ 231007 w 856649"/>
                <a:gd name="connsiteY8" fmla="*/ 558265 h 569799"/>
                <a:gd name="connsiteX9" fmla="*/ 250257 w 856649"/>
                <a:gd name="connsiteY9" fmla="*/ 529389 h 569799"/>
                <a:gd name="connsiteX10" fmla="*/ 259883 w 856649"/>
                <a:gd name="connsiteY10" fmla="*/ 500514 h 569799"/>
                <a:gd name="connsiteX11" fmla="*/ 298384 w 856649"/>
                <a:gd name="connsiteY11" fmla="*/ 413886 h 569799"/>
                <a:gd name="connsiteX12" fmla="*/ 308009 w 856649"/>
                <a:gd name="connsiteY12" fmla="*/ 365760 h 569799"/>
                <a:gd name="connsiteX13" fmla="*/ 327259 w 856649"/>
                <a:gd name="connsiteY13" fmla="*/ 250257 h 569799"/>
                <a:gd name="connsiteX14" fmla="*/ 336885 w 856649"/>
                <a:gd name="connsiteY14" fmla="*/ 182880 h 569799"/>
                <a:gd name="connsiteX15" fmla="*/ 346510 w 856649"/>
                <a:gd name="connsiteY15" fmla="*/ 144379 h 569799"/>
                <a:gd name="connsiteX16" fmla="*/ 365760 w 856649"/>
                <a:gd name="connsiteY16" fmla="*/ 38501 h 569799"/>
                <a:gd name="connsiteX17" fmla="*/ 385011 w 856649"/>
                <a:gd name="connsiteY17" fmla="*/ 67377 h 569799"/>
                <a:gd name="connsiteX18" fmla="*/ 394636 w 856649"/>
                <a:gd name="connsiteY18" fmla="*/ 96253 h 569799"/>
                <a:gd name="connsiteX19" fmla="*/ 462013 w 856649"/>
                <a:gd name="connsiteY19" fmla="*/ 77002 h 569799"/>
                <a:gd name="connsiteX20" fmla="*/ 490889 w 856649"/>
                <a:gd name="connsiteY20" fmla="*/ 48126 h 569799"/>
                <a:gd name="connsiteX21" fmla="*/ 510139 w 856649"/>
                <a:gd name="connsiteY21" fmla="*/ 19250 h 569799"/>
                <a:gd name="connsiteX22" fmla="*/ 539015 w 856649"/>
                <a:gd name="connsiteY22" fmla="*/ 0 h 569799"/>
                <a:gd name="connsiteX23" fmla="*/ 558266 w 856649"/>
                <a:gd name="connsiteY23" fmla="*/ 57751 h 569799"/>
                <a:gd name="connsiteX24" fmla="*/ 616017 w 856649"/>
                <a:gd name="connsiteY24" fmla="*/ 19250 h 569799"/>
                <a:gd name="connsiteX25" fmla="*/ 644893 w 856649"/>
                <a:gd name="connsiteY25" fmla="*/ 9625 h 569799"/>
                <a:gd name="connsiteX26" fmla="*/ 664144 w 856649"/>
                <a:gd name="connsiteY26" fmla="*/ 48126 h 569799"/>
                <a:gd name="connsiteX27" fmla="*/ 673769 w 856649"/>
                <a:gd name="connsiteY27" fmla="*/ 125128 h 569799"/>
                <a:gd name="connsiteX28" fmla="*/ 731520 w 856649"/>
                <a:gd name="connsiteY28" fmla="*/ 105878 h 569799"/>
                <a:gd name="connsiteX29" fmla="*/ 760396 w 856649"/>
                <a:gd name="connsiteY29" fmla="*/ 96253 h 569799"/>
                <a:gd name="connsiteX30" fmla="*/ 779647 w 856649"/>
                <a:gd name="connsiteY30" fmla="*/ 125128 h 569799"/>
                <a:gd name="connsiteX31" fmla="*/ 818148 w 856649"/>
                <a:gd name="connsiteY31" fmla="*/ 115503 h 569799"/>
                <a:gd name="connsiteX32" fmla="*/ 856649 w 856649"/>
                <a:gd name="connsiteY32" fmla="*/ 134754 h 569799"/>
                <a:gd name="connsiteX0" fmla="*/ 0 w 855560"/>
                <a:gd name="connsiteY0" fmla="*/ 192505 h 569799"/>
                <a:gd name="connsiteX1" fmla="*/ 28876 w 855560"/>
                <a:gd name="connsiteY1" fmla="*/ 163629 h 569799"/>
                <a:gd name="connsiteX2" fmla="*/ 38501 w 855560"/>
                <a:gd name="connsiteY2" fmla="*/ 134754 h 569799"/>
                <a:gd name="connsiteX3" fmla="*/ 57752 w 855560"/>
                <a:gd name="connsiteY3" fmla="*/ 163629 h 569799"/>
                <a:gd name="connsiteX4" fmla="*/ 86628 w 855560"/>
                <a:gd name="connsiteY4" fmla="*/ 182880 h 569799"/>
                <a:gd name="connsiteX5" fmla="*/ 125129 w 855560"/>
                <a:gd name="connsiteY5" fmla="*/ 173255 h 569799"/>
                <a:gd name="connsiteX6" fmla="*/ 154005 w 855560"/>
                <a:gd name="connsiteY6" fmla="*/ 86627 h 569799"/>
                <a:gd name="connsiteX7" fmla="*/ 221381 w 855560"/>
                <a:gd name="connsiteY7" fmla="*/ 154004 h 569799"/>
                <a:gd name="connsiteX8" fmla="*/ 231007 w 855560"/>
                <a:gd name="connsiteY8" fmla="*/ 558265 h 569799"/>
                <a:gd name="connsiteX9" fmla="*/ 250257 w 855560"/>
                <a:gd name="connsiteY9" fmla="*/ 529389 h 569799"/>
                <a:gd name="connsiteX10" fmla="*/ 259883 w 855560"/>
                <a:gd name="connsiteY10" fmla="*/ 500514 h 569799"/>
                <a:gd name="connsiteX11" fmla="*/ 298384 w 855560"/>
                <a:gd name="connsiteY11" fmla="*/ 413886 h 569799"/>
                <a:gd name="connsiteX12" fmla="*/ 308009 w 855560"/>
                <a:gd name="connsiteY12" fmla="*/ 365760 h 569799"/>
                <a:gd name="connsiteX13" fmla="*/ 327259 w 855560"/>
                <a:gd name="connsiteY13" fmla="*/ 250257 h 569799"/>
                <a:gd name="connsiteX14" fmla="*/ 336885 w 855560"/>
                <a:gd name="connsiteY14" fmla="*/ 182880 h 569799"/>
                <a:gd name="connsiteX15" fmla="*/ 346510 w 855560"/>
                <a:gd name="connsiteY15" fmla="*/ 144379 h 569799"/>
                <a:gd name="connsiteX16" fmla="*/ 365760 w 855560"/>
                <a:gd name="connsiteY16" fmla="*/ 38501 h 569799"/>
                <a:gd name="connsiteX17" fmla="*/ 385011 w 855560"/>
                <a:gd name="connsiteY17" fmla="*/ 67377 h 569799"/>
                <a:gd name="connsiteX18" fmla="*/ 394636 w 855560"/>
                <a:gd name="connsiteY18" fmla="*/ 96253 h 569799"/>
                <a:gd name="connsiteX19" fmla="*/ 462013 w 855560"/>
                <a:gd name="connsiteY19" fmla="*/ 77002 h 569799"/>
                <a:gd name="connsiteX20" fmla="*/ 490889 w 855560"/>
                <a:gd name="connsiteY20" fmla="*/ 48126 h 569799"/>
                <a:gd name="connsiteX21" fmla="*/ 510139 w 855560"/>
                <a:gd name="connsiteY21" fmla="*/ 19250 h 569799"/>
                <a:gd name="connsiteX22" fmla="*/ 539015 w 855560"/>
                <a:gd name="connsiteY22" fmla="*/ 0 h 569799"/>
                <a:gd name="connsiteX23" fmla="*/ 558266 w 855560"/>
                <a:gd name="connsiteY23" fmla="*/ 57751 h 569799"/>
                <a:gd name="connsiteX24" fmla="*/ 616017 w 855560"/>
                <a:gd name="connsiteY24" fmla="*/ 19250 h 569799"/>
                <a:gd name="connsiteX25" fmla="*/ 644893 w 855560"/>
                <a:gd name="connsiteY25" fmla="*/ 9625 h 569799"/>
                <a:gd name="connsiteX26" fmla="*/ 664144 w 855560"/>
                <a:gd name="connsiteY26" fmla="*/ 48126 h 569799"/>
                <a:gd name="connsiteX27" fmla="*/ 673769 w 855560"/>
                <a:gd name="connsiteY27" fmla="*/ 125128 h 569799"/>
                <a:gd name="connsiteX28" fmla="*/ 731520 w 855560"/>
                <a:gd name="connsiteY28" fmla="*/ 105878 h 569799"/>
                <a:gd name="connsiteX29" fmla="*/ 760396 w 855560"/>
                <a:gd name="connsiteY29" fmla="*/ 96253 h 569799"/>
                <a:gd name="connsiteX30" fmla="*/ 779647 w 855560"/>
                <a:gd name="connsiteY30" fmla="*/ 125128 h 569799"/>
                <a:gd name="connsiteX31" fmla="*/ 818148 w 855560"/>
                <a:gd name="connsiteY31" fmla="*/ 115503 h 569799"/>
                <a:gd name="connsiteX32" fmla="*/ 855560 w 855560"/>
                <a:gd name="connsiteY32" fmla="*/ 147874 h 569799"/>
                <a:gd name="connsiteX0" fmla="*/ 0 w 855560"/>
                <a:gd name="connsiteY0" fmla="*/ 192505 h 569799"/>
                <a:gd name="connsiteX1" fmla="*/ 28876 w 855560"/>
                <a:gd name="connsiteY1" fmla="*/ 163629 h 569799"/>
                <a:gd name="connsiteX2" fmla="*/ 38501 w 855560"/>
                <a:gd name="connsiteY2" fmla="*/ 134754 h 569799"/>
                <a:gd name="connsiteX3" fmla="*/ 57752 w 855560"/>
                <a:gd name="connsiteY3" fmla="*/ 163629 h 569799"/>
                <a:gd name="connsiteX4" fmla="*/ 86628 w 855560"/>
                <a:gd name="connsiteY4" fmla="*/ 182880 h 569799"/>
                <a:gd name="connsiteX5" fmla="*/ 125129 w 855560"/>
                <a:gd name="connsiteY5" fmla="*/ 173255 h 569799"/>
                <a:gd name="connsiteX6" fmla="*/ 154005 w 855560"/>
                <a:gd name="connsiteY6" fmla="*/ 86627 h 569799"/>
                <a:gd name="connsiteX7" fmla="*/ 221381 w 855560"/>
                <a:gd name="connsiteY7" fmla="*/ 154004 h 569799"/>
                <a:gd name="connsiteX8" fmla="*/ 231007 w 855560"/>
                <a:gd name="connsiteY8" fmla="*/ 558265 h 569799"/>
                <a:gd name="connsiteX9" fmla="*/ 250257 w 855560"/>
                <a:gd name="connsiteY9" fmla="*/ 529389 h 569799"/>
                <a:gd name="connsiteX10" fmla="*/ 259883 w 855560"/>
                <a:gd name="connsiteY10" fmla="*/ 500514 h 569799"/>
                <a:gd name="connsiteX11" fmla="*/ 298384 w 855560"/>
                <a:gd name="connsiteY11" fmla="*/ 413886 h 569799"/>
                <a:gd name="connsiteX12" fmla="*/ 308009 w 855560"/>
                <a:gd name="connsiteY12" fmla="*/ 365760 h 569799"/>
                <a:gd name="connsiteX13" fmla="*/ 327259 w 855560"/>
                <a:gd name="connsiteY13" fmla="*/ 250257 h 569799"/>
                <a:gd name="connsiteX14" fmla="*/ 336885 w 855560"/>
                <a:gd name="connsiteY14" fmla="*/ 182880 h 569799"/>
                <a:gd name="connsiteX15" fmla="*/ 346510 w 855560"/>
                <a:gd name="connsiteY15" fmla="*/ 144379 h 569799"/>
                <a:gd name="connsiteX16" fmla="*/ 365760 w 855560"/>
                <a:gd name="connsiteY16" fmla="*/ 38501 h 569799"/>
                <a:gd name="connsiteX17" fmla="*/ 385011 w 855560"/>
                <a:gd name="connsiteY17" fmla="*/ 67377 h 569799"/>
                <a:gd name="connsiteX18" fmla="*/ 394636 w 855560"/>
                <a:gd name="connsiteY18" fmla="*/ 96253 h 569799"/>
                <a:gd name="connsiteX19" fmla="*/ 462013 w 855560"/>
                <a:gd name="connsiteY19" fmla="*/ 77002 h 569799"/>
                <a:gd name="connsiteX20" fmla="*/ 490889 w 855560"/>
                <a:gd name="connsiteY20" fmla="*/ 48126 h 569799"/>
                <a:gd name="connsiteX21" fmla="*/ 510139 w 855560"/>
                <a:gd name="connsiteY21" fmla="*/ 19250 h 569799"/>
                <a:gd name="connsiteX22" fmla="*/ 539015 w 855560"/>
                <a:gd name="connsiteY22" fmla="*/ 0 h 569799"/>
                <a:gd name="connsiteX23" fmla="*/ 558266 w 855560"/>
                <a:gd name="connsiteY23" fmla="*/ 57751 h 569799"/>
                <a:gd name="connsiteX24" fmla="*/ 616017 w 855560"/>
                <a:gd name="connsiteY24" fmla="*/ 19250 h 569799"/>
                <a:gd name="connsiteX25" fmla="*/ 644893 w 855560"/>
                <a:gd name="connsiteY25" fmla="*/ 9625 h 569799"/>
                <a:gd name="connsiteX26" fmla="*/ 664144 w 855560"/>
                <a:gd name="connsiteY26" fmla="*/ 48126 h 569799"/>
                <a:gd name="connsiteX27" fmla="*/ 673769 w 855560"/>
                <a:gd name="connsiteY27" fmla="*/ 125128 h 569799"/>
                <a:gd name="connsiteX28" fmla="*/ 731520 w 855560"/>
                <a:gd name="connsiteY28" fmla="*/ 105878 h 569799"/>
                <a:gd name="connsiteX29" fmla="*/ 760396 w 855560"/>
                <a:gd name="connsiteY29" fmla="*/ 96253 h 569799"/>
                <a:gd name="connsiteX30" fmla="*/ 779647 w 855560"/>
                <a:gd name="connsiteY30" fmla="*/ 125128 h 569799"/>
                <a:gd name="connsiteX31" fmla="*/ 818148 w 855560"/>
                <a:gd name="connsiteY31" fmla="*/ 115503 h 569799"/>
                <a:gd name="connsiteX32" fmla="*/ 855560 w 855560"/>
                <a:gd name="connsiteY32" fmla="*/ 219882 h 569799"/>
                <a:gd name="connsiteX0" fmla="*/ 0 w 855560"/>
                <a:gd name="connsiteY0" fmla="*/ 192505 h 579922"/>
                <a:gd name="connsiteX1" fmla="*/ 28876 w 855560"/>
                <a:gd name="connsiteY1" fmla="*/ 163629 h 579922"/>
                <a:gd name="connsiteX2" fmla="*/ 38501 w 855560"/>
                <a:gd name="connsiteY2" fmla="*/ 134754 h 579922"/>
                <a:gd name="connsiteX3" fmla="*/ 57752 w 855560"/>
                <a:gd name="connsiteY3" fmla="*/ 163629 h 579922"/>
                <a:gd name="connsiteX4" fmla="*/ 86628 w 855560"/>
                <a:gd name="connsiteY4" fmla="*/ 182880 h 579922"/>
                <a:gd name="connsiteX5" fmla="*/ 125129 w 855560"/>
                <a:gd name="connsiteY5" fmla="*/ 173255 h 579922"/>
                <a:gd name="connsiteX6" fmla="*/ 154005 w 855560"/>
                <a:gd name="connsiteY6" fmla="*/ 86627 h 579922"/>
                <a:gd name="connsiteX7" fmla="*/ 221381 w 855560"/>
                <a:gd name="connsiteY7" fmla="*/ 154004 h 579922"/>
                <a:gd name="connsiteX8" fmla="*/ 231007 w 855560"/>
                <a:gd name="connsiteY8" fmla="*/ 558265 h 579922"/>
                <a:gd name="connsiteX9" fmla="*/ 250257 w 855560"/>
                <a:gd name="connsiteY9" fmla="*/ 529389 h 579922"/>
                <a:gd name="connsiteX10" fmla="*/ 259883 w 855560"/>
                <a:gd name="connsiteY10" fmla="*/ 500514 h 579922"/>
                <a:gd name="connsiteX11" fmla="*/ 298384 w 855560"/>
                <a:gd name="connsiteY11" fmla="*/ 413886 h 579922"/>
                <a:gd name="connsiteX12" fmla="*/ 308009 w 855560"/>
                <a:gd name="connsiteY12" fmla="*/ 365760 h 579922"/>
                <a:gd name="connsiteX13" fmla="*/ 327259 w 855560"/>
                <a:gd name="connsiteY13" fmla="*/ 250257 h 579922"/>
                <a:gd name="connsiteX14" fmla="*/ 336885 w 855560"/>
                <a:gd name="connsiteY14" fmla="*/ 182880 h 579922"/>
                <a:gd name="connsiteX15" fmla="*/ 346510 w 855560"/>
                <a:gd name="connsiteY15" fmla="*/ 144379 h 579922"/>
                <a:gd name="connsiteX16" fmla="*/ 365760 w 855560"/>
                <a:gd name="connsiteY16" fmla="*/ 38501 h 579922"/>
                <a:gd name="connsiteX17" fmla="*/ 385011 w 855560"/>
                <a:gd name="connsiteY17" fmla="*/ 67377 h 579922"/>
                <a:gd name="connsiteX18" fmla="*/ 394636 w 855560"/>
                <a:gd name="connsiteY18" fmla="*/ 96253 h 579922"/>
                <a:gd name="connsiteX19" fmla="*/ 462013 w 855560"/>
                <a:gd name="connsiteY19" fmla="*/ 77002 h 579922"/>
                <a:gd name="connsiteX20" fmla="*/ 490889 w 855560"/>
                <a:gd name="connsiteY20" fmla="*/ 48126 h 579922"/>
                <a:gd name="connsiteX21" fmla="*/ 510139 w 855560"/>
                <a:gd name="connsiteY21" fmla="*/ 19250 h 579922"/>
                <a:gd name="connsiteX22" fmla="*/ 539015 w 855560"/>
                <a:gd name="connsiteY22" fmla="*/ 0 h 579922"/>
                <a:gd name="connsiteX23" fmla="*/ 558266 w 855560"/>
                <a:gd name="connsiteY23" fmla="*/ 57751 h 579922"/>
                <a:gd name="connsiteX24" fmla="*/ 616017 w 855560"/>
                <a:gd name="connsiteY24" fmla="*/ 19250 h 579922"/>
                <a:gd name="connsiteX25" fmla="*/ 644893 w 855560"/>
                <a:gd name="connsiteY25" fmla="*/ 9625 h 579922"/>
                <a:gd name="connsiteX26" fmla="*/ 664144 w 855560"/>
                <a:gd name="connsiteY26" fmla="*/ 48126 h 579922"/>
                <a:gd name="connsiteX27" fmla="*/ 673769 w 855560"/>
                <a:gd name="connsiteY27" fmla="*/ 125128 h 579922"/>
                <a:gd name="connsiteX28" fmla="*/ 731520 w 855560"/>
                <a:gd name="connsiteY28" fmla="*/ 105878 h 579922"/>
                <a:gd name="connsiteX29" fmla="*/ 760396 w 855560"/>
                <a:gd name="connsiteY29" fmla="*/ 96253 h 579922"/>
                <a:gd name="connsiteX30" fmla="*/ 779647 w 855560"/>
                <a:gd name="connsiteY30" fmla="*/ 125128 h 579922"/>
                <a:gd name="connsiteX31" fmla="*/ 818148 w 855560"/>
                <a:gd name="connsiteY31" fmla="*/ 115503 h 579922"/>
                <a:gd name="connsiteX32" fmla="*/ 855560 w 855560"/>
                <a:gd name="connsiteY32" fmla="*/ 579922 h 579922"/>
                <a:gd name="connsiteX0" fmla="*/ 0 w 864096"/>
                <a:gd name="connsiteY0" fmla="*/ 579921 h 579922"/>
                <a:gd name="connsiteX1" fmla="*/ 37412 w 864096"/>
                <a:gd name="connsiteY1" fmla="*/ 163629 h 579922"/>
                <a:gd name="connsiteX2" fmla="*/ 47037 w 864096"/>
                <a:gd name="connsiteY2" fmla="*/ 134754 h 579922"/>
                <a:gd name="connsiteX3" fmla="*/ 66288 w 864096"/>
                <a:gd name="connsiteY3" fmla="*/ 163629 h 579922"/>
                <a:gd name="connsiteX4" fmla="*/ 95164 w 864096"/>
                <a:gd name="connsiteY4" fmla="*/ 182880 h 579922"/>
                <a:gd name="connsiteX5" fmla="*/ 133665 w 864096"/>
                <a:gd name="connsiteY5" fmla="*/ 173255 h 579922"/>
                <a:gd name="connsiteX6" fmla="*/ 162541 w 864096"/>
                <a:gd name="connsiteY6" fmla="*/ 86627 h 579922"/>
                <a:gd name="connsiteX7" fmla="*/ 229917 w 864096"/>
                <a:gd name="connsiteY7" fmla="*/ 154004 h 579922"/>
                <a:gd name="connsiteX8" fmla="*/ 239543 w 864096"/>
                <a:gd name="connsiteY8" fmla="*/ 558265 h 579922"/>
                <a:gd name="connsiteX9" fmla="*/ 258793 w 864096"/>
                <a:gd name="connsiteY9" fmla="*/ 529389 h 579922"/>
                <a:gd name="connsiteX10" fmla="*/ 268419 w 864096"/>
                <a:gd name="connsiteY10" fmla="*/ 500514 h 579922"/>
                <a:gd name="connsiteX11" fmla="*/ 306920 w 864096"/>
                <a:gd name="connsiteY11" fmla="*/ 413886 h 579922"/>
                <a:gd name="connsiteX12" fmla="*/ 316545 w 864096"/>
                <a:gd name="connsiteY12" fmla="*/ 365760 h 579922"/>
                <a:gd name="connsiteX13" fmla="*/ 335795 w 864096"/>
                <a:gd name="connsiteY13" fmla="*/ 250257 h 579922"/>
                <a:gd name="connsiteX14" fmla="*/ 345421 w 864096"/>
                <a:gd name="connsiteY14" fmla="*/ 182880 h 579922"/>
                <a:gd name="connsiteX15" fmla="*/ 355046 w 864096"/>
                <a:gd name="connsiteY15" fmla="*/ 144379 h 579922"/>
                <a:gd name="connsiteX16" fmla="*/ 374296 w 864096"/>
                <a:gd name="connsiteY16" fmla="*/ 38501 h 579922"/>
                <a:gd name="connsiteX17" fmla="*/ 393547 w 864096"/>
                <a:gd name="connsiteY17" fmla="*/ 67377 h 579922"/>
                <a:gd name="connsiteX18" fmla="*/ 403172 w 864096"/>
                <a:gd name="connsiteY18" fmla="*/ 96253 h 579922"/>
                <a:gd name="connsiteX19" fmla="*/ 470549 w 864096"/>
                <a:gd name="connsiteY19" fmla="*/ 77002 h 579922"/>
                <a:gd name="connsiteX20" fmla="*/ 499425 w 864096"/>
                <a:gd name="connsiteY20" fmla="*/ 48126 h 579922"/>
                <a:gd name="connsiteX21" fmla="*/ 518675 w 864096"/>
                <a:gd name="connsiteY21" fmla="*/ 19250 h 579922"/>
                <a:gd name="connsiteX22" fmla="*/ 547551 w 864096"/>
                <a:gd name="connsiteY22" fmla="*/ 0 h 579922"/>
                <a:gd name="connsiteX23" fmla="*/ 566802 w 864096"/>
                <a:gd name="connsiteY23" fmla="*/ 57751 h 579922"/>
                <a:gd name="connsiteX24" fmla="*/ 624553 w 864096"/>
                <a:gd name="connsiteY24" fmla="*/ 19250 h 579922"/>
                <a:gd name="connsiteX25" fmla="*/ 653429 w 864096"/>
                <a:gd name="connsiteY25" fmla="*/ 9625 h 579922"/>
                <a:gd name="connsiteX26" fmla="*/ 672680 w 864096"/>
                <a:gd name="connsiteY26" fmla="*/ 48126 h 579922"/>
                <a:gd name="connsiteX27" fmla="*/ 682305 w 864096"/>
                <a:gd name="connsiteY27" fmla="*/ 125128 h 579922"/>
                <a:gd name="connsiteX28" fmla="*/ 740056 w 864096"/>
                <a:gd name="connsiteY28" fmla="*/ 105878 h 579922"/>
                <a:gd name="connsiteX29" fmla="*/ 768932 w 864096"/>
                <a:gd name="connsiteY29" fmla="*/ 96253 h 579922"/>
                <a:gd name="connsiteX30" fmla="*/ 788183 w 864096"/>
                <a:gd name="connsiteY30" fmla="*/ 125128 h 579922"/>
                <a:gd name="connsiteX31" fmla="*/ 826684 w 864096"/>
                <a:gd name="connsiteY31" fmla="*/ 115503 h 579922"/>
                <a:gd name="connsiteX32" fmla="*/ 864096 w 864096"/>
                <a:gd name="connsiteY32" fmla="*/ 579922 h 579922"/>
                <a:gd name="connsiteX0" fmla="*/ 0 w 869364"/>
                <a:gd name="connsiteY0" fmla="*/ 579921 h 656531"/>
                <a:gd name="connsiteX1" fmla="*/ 37412 w 869364"/>
                <a:gd name="connsiteY1" fmla="*/ 163629 h 656531"/>
                <a:gd name="connsiteX2" fmla="*/ 47037 w 869364"/>
                <a:gd name="connsiteY2" fmla="*/ 134754 h 656531"/>
                <a:gd name="connsiteX3" fmla="*/ 66288 w 869364"/>
                <a:gd name="connsiteY3" fmla="*/ 163629 h 656531"/>
                <a:gd name="connsiteX4" fmla="*/ 95164 w 869364"/>
                <a:gd name="connsiteY4" fmla="*/ 182880 h 656531"/>
                <a:gd name="connsiteX5" fmla="*/ 133665 w 869364"/>
                <a:gd name="connsiteY5" fmla="*/ 173255 h 656531"/>
                <a:gd name="connsiteX6" fmla="*/ 162541 w 869364"/>
                <a:gd name="connsiteY6" fmla="*/ 86627 h 656531"/>
                <a:gd name="connsiteX7" fmla="*/ 229917 w 869364"/>
                <a:gd name="connsiteY7" fmla="*/ 154004 h 656531"/>
                <a:gd name="connsiteX8" fmla="*/ 239543 w 869364"/>
                <a:gd name="connsiteY8" fmla="*/ 558265 h 656531"/>
                <a:gd name="connsiteX9" fmla="*/ 258793 w 869364"/>
                <a:gd name="connsiteY9" fmla="*/ 529389 h 656531"/>
                <a:gd name="connsiteX10" fmla="*/ 268419 w 869364"/>
                <a:gd name="connsiteY10" fmla="*/ 500514 h 656531"/>
                <a:gd name="connsiteX11" fmla="*/ 306920 w 869364"/>
                <a:gd name="connsiteY11" fmla="*/ 413886 h 656531"/>
                <a:gd name="connsiteX12" fmla="*/ 316545 w 869364"/>
                <a:gd name="connsiteY12" fmla="*/ 365760 h 656531"/>
                <a:gd name="connsiteX13" fmla="*/ 335795 w 869364"/>
                <a:gd name="connsiteY13" fmla="*/ 250257 h 656531"/>
                <a:gd name="connsiteX14" fmla="*/ 345421 w 869364"/>
                <a:gd name="connsiteY14" fmla="*/ 182880 h 656531"/>
                <a:gd name="connsiteX15" fmla="*/ 355046 w 869364"/>
                <a:gd name="connsiteY15" fmla="*/ 144379 h 656531"/>
                <a:gd name="connsiteX16" fmla="*/ 374296 w 869364"/>
                <a:gd name="connsiteY16" fmla="*/ 38501 h 656531"/>
                <a:gd name="connsiteX17" fmla="*/ 393547 w 869364"/>
                <a:gd name="connsiteY17" fmla="*/ 67377 h 656531"/>
                <a:gd name="connsiteX18" fmla="*/ 403172 w 869364"/>
                <a:gd name="connsiteY18" fmla="*/ 96253 h 656531"/>
                <a:gd name="connsiteX19" fmla="*/ 470549 w 869364"/>
                <a:gd name="connsiteY19" fmla="*/ 77002 h 656531"/>
                <a:gd name="connsiteX20" fmla="*/ 499425 w 869364"/>
                <a:gd name="connsiteY20" fmla="*/ 48126 h 656531"/>
                <a:gd name="connsiteX21" fmla="*/ 518675 w 869364"/>
                <a:gd name="connsiteY21" fmla="*/ 19250 h 656531"/>
                <a:gd name="connsiteX22" fmla="*/ 547551 w 869364"/>
                <a:gd name="connsiteY22" fmla="*/ 0 h 656531"/>
                <a:gd name="connsiteX23" fmla="*/ 566802 w 869364"/>
                <a:gd name="connsiteY23" fmla="*/ 57751 h 656531"/>
                <a:gd name="connsiteX24" fmla="*/ 624553 w 869364"/>
                <a:gd name="connsiteY24" fmla="*/ 19250 h 656531"/>
                <a:gd name="connsiteX25" fmla="*/ 653429 w 869364"/>
                <a:gd name="connsiteY25" fmla="*/ 9625 h 656531"/>
                <a:gd name="connsiteX26" fmla="*/ 672680 w 869364"/>
                <a:gd name="connsiteY26" fmla="*/ 48126 h 656531"/>
                <a:gd name="connsiteX27" fmla="*/ 682305 w 869364"/>
                <a:gd name="connsiteY27" fmla="*/ 125128 h 656531"/>
                <a:gd name="connsiteX28" fmla="*/ 740056 w 869364"/>
                <a:gd name="connsiteY28" fmla="*/ 105878 h 656531"/>
                <a:gd name="connsiteX29" fmla="*/ 768932 w 869364"/>
                <a:gd name="connsiteY29" fmla="*/ 96253 h 656531"/>
                <a:gd name="connsiteX30" fmla="*/ 788183 w 869364"/>
                <a:gd name="connsiteY30" fmla="*/ 125128 h 656531"/>
                <a:gd name="connsiteX31" fmla="*/ 826684 w 869364"/>
                <a:gd name="connsiteY31" fmla="*/ 115503 h 656531"/>
                <a:gd name="connsiteX32" fmla="*/ 864096 w 869364"/>
                <a:gd name="connsiteY32" fmla="*/ 579922 h 656531"/>
                <a:gd name="connsiteX33" fmla="*/ 858292 w 869364"/>
                <a:gd name="connsiteY33" fmla="*/ 575159 h 656531"/>
                <a:gd name="connsiteX0" fmla="*/ 0 w 869364"/>
                <a:gd name="connsiteY0" fmla="*/ 579921 h 868945"/>
                <a:gd name="connsiteX1" fmla="*/ 37412 w 869364"/>
                <a:gd name="connsiteY1" fmla="*/ 163629 h 868945"/>
                <a:gd name="connsiteX2" fmla="*/ 47037 w 869364"/>
                <a:gd name="connsiteY2" fmla="*/ 134754 h 868945"/>
                <a:gd name="connsiteX3" fmla="*/ 66288 w 869364"/>
                <a:gd name="connsiteY3" fmla="*/ 163629 h 868945"/>
                <a:gd name="connsiteX4" fmla="*/ 95164 w 869364"/>
                <a:gd name="connsiteY4" fmla="*/ 182880 h 868945"/>
                <a:gd name="connsiteX5" fmla="*/ 133665 w 869364"/>
                <a:gd name="connsiteY5" fmla="*/ 173255 h 868945"/>
                <a:gd name="connsiteX6" fmla="*/ 162541 w 869364"/>
                <a:gd name="connsiteY6" fmla="*/ 86627 h 868945"/>
                <a:gd name="connsiteX7" fmla="*/ 229917 w 869364"/>
                <a:gd name="connsiteY7" fmla="*/ 154004 h 868945"/>
                <a:gd name="connsiteX8" fmla="*/ 239543 w 869364"/>
                <a:gd name="connsiteY8" fmla="*/ 558265 h 868945"/>
                <a:gd name="connsiteX9" fmla="*/ 258793 w 869364"/>
                <a:gd name="connsiteY9" fmla="*/ 529389 h 868945"/>
                <a:gd name="connsiteX10" fmla="*/ 268419 w 869364"/>
                <a:gd name="connsiteY10" fmla="*/ 500514 h 868945"/>
                <a:gd name="connsiteX11" fmla="*/ 306920 w 869364"/>
                <a:gd name="connsiteY11" fmla="*/ 413886 h 868945"/>
                <a:gd name="connsiteX12" fmla="*/ 316545 w 869364"/>
                <a:gd name="connsiteY12" fmla="*/ 365760 h 868945"/>
                <a:gd name="connsiteX13" fmla="*/ 335795 w 869364"/>
                <a:gd name="connsiteY13" fmla="*/ 250257 h 868945"/>
                <a:gd name="connsiteX14" fmla="*/ 345421 w 869364"/>
                <a:gd name="connsiteY14" fmla="*/ 182880 h 868945"/>
                <a:gd name="connsiteX15" fmla="*/ 355046 w 869364"/>
                <a:gd name="connsiteY15" fmla="*/ 144379 h 868945"/>
                <a:gd name="connsiteX16" fmla="*/ 374296 w 869364"/>
                <a:gd name="connsiteY16" fmla="*/ 38501 h 868945"/>
                <a:gd name="connsiteX17" fmla="*/ 393547 w 869364"/>
                <a:gd name="connsiteY17" fmla="*/ 67377 h 868945"/>
                <a:gd name="connsiteX18" fmla="*/ 403172 w 869364"/>
                <a:gd name="connsiteY18" fmla="*/ 96253 h 868945"/>
                <a:gd name="connsiteX19" fmla="*/ 470549 w 869364"/>
                <a:gd name="connsiteY19" fmla="*/ 77002 h 868945"/>
                <a:gd name="connsiteX20" fmla="*/ 499425 w 869364"/>
                <a:gd name="connsiteY20" fmla="*/ 48126 h 868945"/>
                <a:gd name="connsiteX21" fmla="*/ 518675 w 869364"/>
                <a:gd name="connsiteY21" fmla="*/ 19250 h 868945"/>
                <a:gd name="connsiteX22" fmla="*/ 547551 w 869364"/>
                <a:gd name="connsiteY22" fmla="*/ 0 h 868945"/>
                <a:gd name="connsiteX23" fmla="*/ 566802 w 869364"/>
                <a:gd name="connsiteY23" fmla="*/ 57751 h 868945"/>
                <a:gd name="connsiteX24" fmla="*/ 624553 w 869364"/>
                <a:gd name="connsiteY24" fmla="*/ 19250 h 868945"/>
                <a:gd name="connsiteX25" fmla="*/ 653429 w 869364"/>
                <a:gd name="connsiteY25" fmla="*/ 9625 h 868945"/>
                <a:gd name="connsiteX26" fmla="*/ 672680 w 869364"/>
                <a:gd name="connsiteY26" fmla="*/ 48126 h 868945"/>
                <a:gd name="connsiteX27" fmla="*/ 682305 w 869364"/>
                <a:gd name="connsiteY27" fmla="*/ 125128 h 868945"/>
                <a:gd name="connsiteX28" fmla="*/ 740056 w 869364"/>
                <a:gd name="connsiteY28" fmla="*/ 105878 h 868945"/>
                <a:gd name="connsiteX29" fmla="*/ 768932 w 869364"/>
                <a:gd name="connsiteY29" fmla="*/ 96253 h 868945"/>
                <a:gd name="connsiteX30" fmla="*/ 788183 w 869364"/>
                <a:gd name="connsiteY30" fmla="*/ 125128 h 868945"/>
                <a:gd name="connsiteX31" fmla="*/ 826684 w 869364"/>
                <a:gd name="connsiteY31" fmla="*/ 115503 h 868945"/>
                <a:gd name="connsiteX32" fmla="*/ 864096 w 869364"/>
                <a:gd name="connsiteY32" fmla="*/ 579922 h 868945"/>
                <a:gd name="connsiteX33" fmla="*/ 864096 w 869364"/>
                <a:gd name="connsiteY33" fmla="*/ 867953 h 868945"/>
                <a:gd name="connsiteX0" fmla="*/ 0 w 869364"/>
                <a:gd name="connsiteY0" fmla="*/ 867953 h 868945"/>
                <a:gd name="connsiteX1" fmla="*/ 37412 w 869364"/>
                <a:gd name="connsiteY1" fmla="*/ 163629 h 868945"/>
                <a:gd name="connsiteX2" fmla="*/ 47037 w 869364"/>
                <a:gd name="connsiteY2" fmla="*/ 134754 h 868945"/>
                <a:gd name="connsiteX3" fmla="*/ 66288 w 869364"/>
                <a:gd name="connsiteY3" fmla="*/ 163629 h 868945"/>
                <a:gd name="connsiteX4" fmla="*/ 95164 w 869364"/>
                <a:gd name="connsiteY4" fmla="*/ 182880 h 868945"/>
                <a:gd name="connsiteX5" fmla="*/ 133665 w 869364"/>
                <a:gd name="connsiteY5" fmla="*/ 173255 h 868945"/>
                <a:gd name="connsiteX6" fmla="*/ 162541 w 869364"/>
                <a:gd name="connsiteY6" fmla="*/ 86627 h 868945"/>
                <a:gd name="connsiteX7" fmla="*/ 229917 w 869364"/>
                <a:gd name="connsiteY7" fmla="*/ 154004 h 868945"/>
                <a:gd name="connsiteX8" fmla="*/ 239543 w 869364"/>
                <a:gd name="connsiteY8" fmla="*/ 558265 h 868945"/>
                <a:gd name="connsiteX9" fmla="*/ 258793 w 869364"/>
                <a:gd name="connsiteY9" fmla="*/ 529389 h 868945"/>
                <a:gd name="connsiteX10" fmla="*/ 268419 w 869364"/>
                <a:gd name="connsiteY10" fmla="*/ 500514 h 868945"/>
                <a:gd name="connsiteX11" fmla="*/ 306920 w 869364"/>
                <a:gd name="connsiteY11" fmla="*/ 413886 h 868945"/>
                <a:gd name="connsiteX12" fmla="*/ 316545 w 869364"/>
                <a:gd name="connsiteY12" fmla="*/ 365760 h 868945"/>
                <a:gd name="connsiteX13" fmla="*/ 335795 w 869364"/>
                <a:gd name="connsiteY13" fmla="*/ 250257 h 868945"/>
                <a:gd name="connsiteX14" fmla="*/ 345421 w 869364"/>
                <a:gd name="connsiteY14" fmla="*/ 182880 h 868945"/>
                <a:gd name="connsiteX15" fmla="*/ 355046 w 869364"/>
                <a:gd name="connsiteY15" fmla="*/ 144379 h 868945"/>
                <a:gd name="connsiteX16" fmla="*/ 374296 w 869364"/>
                <a:gd name="connsiteY16" fmla="*/ 38501 h 868945"/>
                <a:gd name="connsiteX17" fmla="*/ 393547 w 869364"/>
                <a:gd name="connsiteY17" fmla="*/ 67377 h 868945"/>
                <a:gd name="connsiteX18" fmla="*/ 403172 w 869364"/>
                <a:gd name="connsiteY18" fmla="*/ 96253 h 868945"/>
                <a:gd name="connsiteX19" fmla="*/ 470549 w 869364"/>
                <a:gd name="connsiteY19" fmla="*/ 77002 h 868945"/>
                <a:gd name="connsiteX20" fmla="*/ 499425 w 869364"/>
                <a:gd name="connsiteY20" fmla="*/ 48126 h 868945"/>
                <a:gd name="connsiteX21" fmla="*/ 518675 w 869364"/>
                <a:gd name="connsiteY21" fmla="*/ 19250 h 868945"/>
                <a:gd name="connsiteX22" fmla="*/ 547551 w 869364"/>
                <a:gd name="connsiteY22" fmla="*/ 0 h 868945"/>
                <a:gd name="connsiteX23" fmla="*/ 566802 w 869364"/>
                <a:gd name="connsiteY23" fmla="*/ 57751 h 868945"/>
                <a:gd name="connsiteX24" fmla="*/ 624553 w 869364"/>
                <a:gd name="connsiteY24" fmla="*/ 19250 h 868945"/>
                <a:gd name="connsiteX25" fmla="*/ 653429 w 869364"/>
                <a:gd name="connsiteY25" fmla="*/ 9625 h 868945"/>
                <a:gd name="connsiteX26" fmla="*/ 672680 w 869364"/>
                <a:gd name="connsiteY26" fmla="*/ 48126 h 868945"/>
                <a:gd name="connsiteX27" fmla="*/ 682305 w 869364"/>
                <a:gd name="connsiteY27" fmla="*/ 125128 h 868945"/>
                <a:gd name="connsiteX28" fmla="*/ 740056 w 869364"/>
                <a:gd name="connsiteY28" fmla="*/ 105878 h 868945"/>
                <a:gd name="connsiteX29" fmla="*/ 768932 w 869364"/>
                <a:gd name="connsiteY29" fmla="*/ 96253 h 868945"/>
                <a:gd name="connsiteX30" fmla="*/ 788183 w 869364"/>
                <a:gd name="connsiteY30" fmla="*/ 125128 h 868945"/>
                <a:gd name="connsiteX31" fmla="*/ 826684 w 869364"/>
                <a:gd name="connsiteY31" fmla="*/ 115503 h 868945"/>
                <a:gd name="connsiteX32" fmla="*/ 864096 w 869364"/>
                <a:gd name="connsiteY32" fmla="*/ 579922 h 868945"/>
                <a:gd name="connsiteX33" fmla="*/ 864096 w 869364"/>
                <a:gd name="connsiteY33" fmla="*/ 867953 h 8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364" h="868945">
                  <a:moveTo>
                    <a:pt x="0" y="867953"/>
                  </a:moveTo>
                  <a:cubicBezTo>
                    <a:pt x="9625" y="858328"/>
                    <a:pt x="29861" y="174955"/>
                    <a:pt x="37412" y="163629"/>
                  </a:cubicBezTo>
                  <a:cubicBezTo>
                    <a:pt x="43040" y="155187"/>
                    <a:pt x="36891" y="134754"/>
                    <a:pt x="47037" y="134754"/>
                  </a:cubicBezTo>
                  <a:cubicBezTo>
                    <a:pt x="58605" y="134754"/>
                    <a:pt x="58108" y="155449"/>
                    <a:pt x="66288" y="163629"/>
                  </a:cubicBezTo>
                  <a:cubicBezTo>
                    <a:pt x="74468" y="171809"/>
                    <a:pt x="85539" y="176463"/>
                    <a:pt x="95164" y="182880"/>
                  </a:cubicBezTo>
                  <a:cubicBezTo>
                    <a:pt x="107998" y="179672"/>
                    <a:pt x="122658" y="180593"/>
                    <a:pt x="133665" y="173255"/>
                  </a:cubicBezTo>
                  <a:cubicBezTo>
                    <a:pt x="159040" y="156338"/>
                    <a:pt x="158942" y="108218"/>
                    <a:pt x="162541" y="86627"/>
                  </a:cubicBezTo>
                  <a:cubicBezTo>
                    <a:pt x="206670" y="152821"/>
                    <a:pt x="179093" y="137063"/>
                    <a:pt x="229917" y="154004"/>
                  </a:cubicBezTo>
                  <a:cubicBezTo>
                    <a:pt x="233126" y="288758"/>
                    <a:pt x="229205" y="423870"/>
                    <a:pt x="239543" y="558265"/>
                  </a:cubicBezTo>
                  <a:cubicBezTo>
                    <a:pt x="240430" y="569799"/>
                    <a:pt x="253620" y="539736"/>
                    <a:pt x="258793" y="529389"/>
                  </a:cubicBezTo>
                  <a:cubicBezTo>
                    <a:pt x="263330" y="520314"/>
                    <a:pt x="263882" y="509589"/>
                    <a:pt x="268419" y="500514"/>
                  </a:cubicBezTo>
                  <a:cubicBezTo>
                    <a:pt x="314175" y="409003"/>
                    <a:pt x="257259" y="562865"/>
                    <a:pt x="306920" y="413886"/>
                  </a:cubicBezTo>
                  <a:cubicBezTo>
                    <a:pt x="312093" y="398366"/>
                    <a:pt x="312996" y="381730"/>
                    <a:pt x="316545" y="365760"/>
                  </a:cubicBezTo>
                  <a:cubicBezTo>
                    <a:pt x="336055" y="277965"/>
                    <a:pt x="317468" y="387705"/>
                    <a:pt x="335795" y="250257"/>
                  </a:cubicBezTo>
                  <a:cubicBezTo>
                    <a:pt x="338793" y="227769"/>
                    <a:pt x="341363" y="205201"/>
                    <a:pt x="345421" y="182880"/>
                  </a:cubicBezTo>
                  <a:cubicBezTo>
                    <a:pt x="347787" y="169865"/>
                    <a:pt x="352871" y="157428"/>
                    <a:pt x="355046" y="144379"/>
                  </a:cubicBezTo>
                  <a:cubicBezTo>
                    <a:pt x="373185" y="35542"/>
                    <a:pt x="353645" y="100455"/>
                    <a:pt x="374296" y="38501"/>
                  </a:cubicBezTo>
                  <a:cubicBezTo>
                    <a:pt x="380713" y="48126"/>
                    <a:pt x="388374" y="57030"/>
                    <a:pt x="393547" y="67377"/>
                  </a:cubicBezTo>
                  <a:cubicBezTo>
                    <a:pt x="398084" y="76452"/>
                    <a:pt x="393752" y="92485"/>
                    <a:pt x="403172" y="96253"/>
                  </a:cubicBezTo>
                  <a:cubicBezTo>
                    <a:pt x="408664" y="98450"/>
                    <a:pt x="461989" y="79855"/>
                    <a:pt x="470549" y="77002"/>
                  </a:cubicBezTo>
                  <a:cubicBezTo>
                    <a:pt x="480174" y="67377"/>
                    <a:pt x="490711" y="58583"/>
                    <a:pt x="499425" y="48126"/>
                  </a:cubicBezTo>
                  <a:cubicBezTo>
                    <a:pt x="506831" y="39239"/>
                    <a:pt x="510495" y="27430"/>
                    <a:pt x="518675" y="19250"/>
                  </a:cubicBezTo>
                  <a:cubicBezTo>
                    <a:pt x="526855" y="11070"/>
                    <a:pt x="537926" y="6417"/>
                    <a:pt x="547551" y="0"/>
                  </a:cubicBezTo>
                  <a:lnTo>
                    <a:pt x="566802" y="57751"/>
                  </a:lnTo>
                  <a:cubicBezTo>
                    <a:pt x="574118" y="79700"/>
                    <a:pt x="602604" y="26566"/>
                    <a:pt x="624553" y="19250"/>
                  </a:cubicBezTo>
                  <a:lnTo>
                    <a:pt x="653429" y="9625"/>
                  </a:lnTo>
                  <a:cubicBezTo>
                    <a:pt x="659846" y="22459"/>
                    <a:pt x="669200" y="34206"/>
                    <a:pt x="672680" y="48126"/>
                  </a:cubicBezTo>
                  <a:cubicBezTo>
                    <a:pt x="678954" y="73221"/>
                    <a:pt x="662665" y="108294"/>
                    <a:pt x="682305" y="125128"/>
                  </a:cubicBezTo>
                  <a:cubicBezTo>
                    <a:pt x="697711" y="138334"/>
                    <a:pt x="720806" y="112295"/>
                    <a:pt x="740056" y="105878"/>
                  </a:cubicBezTo>
                  <a:lnTo>
                    <a:pt x="768932" y="96253"/>
                  </a:lnTo>
                  <a:cubicBezTo>
                    <a:pt x="775349" y="105878"/>
                    <a:pt x="777209" y="121470"/>
                    <a:pt x="788183" y="125128"/>
                  </a:cubicBezTo>
                  <a:cubicBezTo>
                    <a:pt x="800733" y="129311"/>
                    <a:pt x="813455" y="115503"/>
                    <a:pt x="826684" y="115503"/>
                  </a:cubicBezTo>
                  <a:cubicBezTo>
                    <a:pt x="848806" y="115503"/>
                    <a:pt x="852243" y="568068"/>
                    <a:pt x="864096" y="579922"/>
                  </a:cubicBezTo>
                  <a:cubicBezTo>
                    <a:pt x="869364" y="656531"/>
                    <a:pt x="865305" y="868945"/>
                    <a:pt x="864096" y="867953"/>
                  </a:cubicBezTo>
                </a:path>
              </a:pathLst>
            </a:custGeom>
            <a:solidFill>
              <a:srgbClr val="005000"/>
            </a:solidFill>
            <a:ln w="19050">
              <a:solidFill>
                <a:srgbClr val="005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6397A9B-A889-53C0-1289-5F0EFDB44CAB}"/>
              </a:ext>
            </a:extLst>
          </p:cNvPr>
          <p:cNvGrpSpPr/>
          <p:nvPr/>
        </p:nvGrpSpPr>
        <p:grpSpPr>
          <a:xfrm>
            <a:off x="2587799" y="2132856"/>
            <a:ext cx="720080" cy="1016496"/>
            <a:chOff x="3131840" y="5373216"/>
            <a:chExt cx="720080" cy="101649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B4588C-B9F7-170B-AF45-367B21DE4FA0}"/>
                </a:ext>
              </a:extLst>
            </p:cNvPr>
            <p:cNvGrpSpPr/>
            <p:nvPr/>
          </p:nvGrpSpPr>
          <p:grpSpPr>
            <a:xfrm>
              <a:off x="3131840" y="5373216"/>
              <a:ext cx="720080" cy="1016496"/>
              <a:chOff x="4139952" y="2708920"/>
              <a:chExt cx="720080" cy="1016496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DD203A61-A6D7-3D20-6C85-4E6B90331C07}"/>
                  </a:ext>
                </a:extLst>
              </p:cNvPr>
              <p:cNvCxnSpPr/>
              <p:nvPr/>
            </p:nvCxnSpPr>
            <p:spPr>
              <a:xfrm flipV="1">
                <a:off x="4139952" y="2708920"/>
                <a:ext cx="0" cy="1008112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05247981-7356-E869-7A2B-E48CC86881AF}"/>
                  </a:ext>
                </a:extLst>
              </p:cNvPr>
              <p:cNvCxnSpPr/>
              <p:nvPr/>
            </p:nvCxnSpPr>
            <p:spPr>
              <a:xfrm>
                <a:off x="4139952" y="3725416"/>
                <a:ext cx="720080" cy="0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E178BECD-63D0-956A-222D-94F535CFB637}"/>
                </a:ext>
              </a:extLst>
            </p:cNvPr>
            <p:cNvSpPr/>
            <p:nvPr/>
          </p:nvSpPr>
          <p:spPr>
            <a:xfrm>
              <a:off x="3131840" y="5805264"/>
              <a:ext cx="432048" cy="576064"/>
            </a:xfrm>
            <a:custGeom>
              <a:avLst/>
              <a:gdLst>
                <a:gd name="connsiteX0" fmla="*/ 0 w 433387"/>
                <a:gd name="connsiteY0" fmla="*/ 88156 h 185040"/>
                <a:gd name="connsiteX1" fmla="*/ 19050 w 433387"/>
                <a:gd name="connsiteY1" fmla="*/ 50056 h 185040"/>
                <a:gd name="connsiteX2" fmla="*/ 28575 w 433387"/>
                <a:gd name="connsiteY2" fmla="*/ 35768 h 185040"/>
                <a:gd name="connsiteX3" fmla="*/ 42862 w 433387"/>
                <a:gd name="connsiteY3" fmla="*/ 31006 h 185040"/>
                <a:gd name="connsiteX4" fmla="*/ 71437 w 433387"/>
                <a:gd name="connsiteY4" fmla="*/ 35768 h 185040"/>
                <a:gd name="connsiteX5" fmla="*/ 80962 w 433387"/>
                <a:gd name="connsiteY5" fmla="*/ 50056 h 185040"/>
                <a:gd name="connsiteX6" fmla="*/ 95250 w 433387"/>
                <a:gd name="connsiteY6" fmla="*/ 59581 h 185040"/>
                <a:gd name="connsiteX7" fmla="*/ 114300 w 433387"/>
                <a:gd name="connsiteY7" fmla="*/ 88156 h 185040"/>
                <a:gd name="connsiteX8" fmla="*/ 123825 w 433387"/>
                <a:gd name="connsiteY8" fmla="*/ 116731 h 185040"/>
                <a:gd name="connsiteX9" fmla="*/ 142875 w 433387"/>
                <a:gd name="connsiteY9" fmla="*/ 159593 h 185040"/>
                <a:gd name="connsiteX10" fmla="*/ 161925 w 433387"/>
                <a:gd name="connsiteY10" fmla="*/ 154831 h 185040"/>
                <a:gd name="connsiteX11" fmla="*/ 185737 w 433387"/>
                <a:gd name="connsiteY11" fmla="*/ 131018 h 185040"/>
                <a:gd name="connsiteX12" fmla="*/ 200025 w 433387"/>
                <a:gd name="connsiteY12" fmla="*/ 121493 h 185040"/>
                <a:gd name="connsiteX13" fmla="*/ 209550 w 433387"/>
                <a:gd name="connsiteY13" fmla="*/ 107206 h 185040"/>
                <a:gd name="connsiteX14" fmla="*/ 233362 w 433387"/>
                <a:gd name="connsiteY14" fmla="*/ 83393 h 185040"/>
                <a:gd name="connsiteX15" fmla="*/ 242887 w 433387"/>
                <a:gd name="connsiteY15" fmla="*/ 54818 h 185040"/>
                <a:gd name="connsiteX16" fmla="*/ 247650 w 433387"/>
                <a:gd name="connsiteY16" fmla="*/ 21481 h 185040"/>
                <a:gd name="connsiteX17" fmla="*/ 252412 w 433387"/>
                <a:gd name="connsiteY17" fmla="*/ 2431 h 185040"/>
                <a:gd name="connsiteX18" fmla="*/ 271462 w 433387"/>
                <a:gd name="connsiteY18" fmla="*/ 31006 h 185040"/>
                <a:gd name="connsiteX19" fmla="*/ 280987 w 433387"/>
                <a:gd name="connsiteY19" fmla="*/ 45293 h 185040"/>
                <a:gd name="connsiteX20" fmla="*/ 290512 w 433387"/>
                <a:gd name="connsiteY20" fmla="*/ 78631 h 185040"/>
                <a:gd name="connsiteX21" fmla="*/ 295275 w 433387"/>
                <a:gd name="connsiteY21" fmla="*/ 92918 h 185040"/>
                <a:gd name="connsiteX22" fmla="*/ 314325 w 433387"/>
                <a:gd name="connsiteY22" fmla="*/ 150068 h 185040"/>
                <a:gd name="connsiteX23" fmla="*/ 328612 w 433387"/>
                <a:gd name="connsiteY23" fmla="*/ 140543 h 185040"/>
                <a:gd name="connsiteX24" fmla="*/ 338137 w 433387"/>
                <a:gd name="connsiteY24" fmla="*/ 126256 h 185040"/>
                <a:gd name="connsiteX25" fmla="*/ 366712 w 433387"/>
                <a:gd name="connsiteY25" fmla="*/ 116731 h 185040"/>
                <a:gd name="connsiteX26" fmla="*/ 381000 w 433387"/>
                <a:gd name="connsiteY26" fmla="*/ 107206 h 185040"/>
                <a:gd name="connsiteX27" fmla="*/ 395287 w 433387"/>
                <a:gd name="connsiteY27" fmla="*/ 140543 h 185040"/>
                <a:gd name="connsiteX28" fmla="*/ 409575 w 433387"/>
                <a:gd name="connsiteY28" fmla="*/ 169118 h 185040"/>
                <a:gd name="connsiteX29" fmla="*/ 423862 w 433387"/>
                <a:gd name="connsiteY29" fmla="*/ 183406 h 185040"/>
                <a:gd name="connsiteX30" fmla="*/ 433387 w 433387"/>
                <a:gd name="connsiteY30" fmla="*/ 183406 h 185040"/>
                <a:gd name="connsiteX0" fmla="*/ 0 w 432048"/>
                <a:gd name="connsiteY0" fmla="*/ 88156 h 432048"/>
                <a:gd name="connsiteX1" fmla="*/ 19050 w 432048"/>
                <a:gd name="connsiteY1" fmla="*/ 50056 h 432048"/>
                <a:gd name="connsiteX2" fmla="*/ 28575 w 432048"/>
                <a:gd name="connsiteY2" fmla="*/ 35768 h 432048"/>
                <a:gd name="connsiteX3" fmla="*/ 42862 w 432048"/>
                <a:gd name="connsiteY3" fmla="*/ 31006 h 432048"/>
                <a:gd name="connsiteX4" fmla="*/ 71437 w 432048"/>
                <a:gd name="connsiteY4" fmla="*/ 35768 h 432048"/>
                <a:gd name="connsiteX5" fmla="*/ 80962 w 432048"/>
                <a:gd name="connsiteY5" fmla="*/ 50056 h 432048"/>
                <a:gd name="connsiteX6" fmla="*/ 95250 w 432048"/>
                <a:gd name="connsiteY6" fmla="*/ 59581 h 432048"/>
                <a:gd name="connsiteX7" fmla="*/ 114300 w 432048"/>
                <a:gd name="connsiteY7" fmla="*/ 88156 h 432048"/>
                <a:gd name="connsiteX8" fmla="*/ 123825 w 432048"/>
                <a:gd name="connsiteY8" fmla="*/ 116731 h 432048"/>
                <a:gd name="connsiteX9" fmla="*/ 142875 w 432048"/>
                <a:gd name="connsiteY9" fmla="*/ 159593 h 432048"/>
                <a:gd name="connsiteX10" fmla="*/ 161925 w 432048"/>
                <a:gd name="connsiteY10" fmla="*/ 154831 h 432048"/>
                <a:gd name="connsiteX11" fmla="*/ 185737 w 432048"/>
                <a:gd name="connsiteY11" fmla="*/ 131018 h 432048"/>
                <a:gd name="connsiteX12" fmla="*/ 200025 w 432048"/>
                <a:gd name="connsiteY12" fmla="*/ 121493 h 432048"/>
                <a:gd name="connsiteX13" fmla="*/ 209550 w 432048"/>
                <a:gd name="connsiteY13" fmla="*/ 107206 h 432048"/>
                <a:gd name="connsiteX14" fmla="*/ 233362 w 432048"/>
                <a:gd name="connsiteY14" fmla="*/ 83393 h 432048"/>
                <a:gd name="connsiteX15" fmla="*/ 242887 w 432048"/>
                <a:gd name="connsiteY15" fmla="*/ 54818 h 432048"/>
                <a:gd name="connsiteX16" fmla="*/ 247650 w 432048"/>
                <a:gd name="connsiteY16" fmla="*/ 21481 h 432048"/>
                <a:gd name="connsiteX17" fmla="*/ 252412 w 432048"/>
                <a:gd name="connsiteY17" fmla="*/ 2431 h 432048"/>
                <a:gd name="connsiteX18" fmla="*/ 271462 w 432048"/>
                <a:gd name="connsiteY18" fmla="*/ 31006 h 432048"/>
                <a:gd name="connsiteX19" fmla="*/ 280987 w 432048"/>
                <a:gd name="connsiteY19" fmla="*/ 45293 h 432048"/>
                <a:gd name="connsiteX20" fmla="*/ 290512 w 432048"/>
                <a:gd name="connsiteY20" fmla="*/ 78631 h 432048"/>
                <a:gd name="connsiteX21" fmla="*/ 295275 w 432048"/>
                <a:gd name="connsiteY21" fmla="*/ 92918 h 432048"/>
                <a:gd name="connsiteX22" fmla="*/ 314325 w 432048"/>
                <a:gd name="connsiteY22" fmla="*/ 150068 h 432048"/>
                <a:gd name="connsiteX23" fmla="*/ 328612 w 432048"/>
                <a:gd name="connsiteY23" fmla="*/ 140543 h 432048"/>
                <a:gd name="connsiteX24" fmla="*/ 338137 w 432048"/>
                <a:gd name="connsiteY24" fmla="*/ 126256 h 432048"/>
                <a:gd name="connsiteX25" fmla="*/ 366712 w 432048"/>
                <a:gd name="connsiteY25" fmla="*/ 116731 h 432048"/>
                <a:gd name="connsiteX26" fmla="*/ 381000 w 432048"/>
                <a:gd name="connsiteY26" fmla="*/ 107206 h 432048"/>
                <a:gd name="connsiteX27" fmla="*/ 395287 w 432048"/>
                <a:gd name="connsiteY27" fmla="*/ 140543 h 432048"/>
                <a:gd name="connsiteX28" fmla="*/ 409575 w 432048"/>
                <a:gd name="connsiteY28" fmla="*/ 169118 h 432048"/>
                <a:gd name="connsiteX29" fmla="*/ 423862 w 432048"/>
                <a:gd name="connsiteY29" fmla="*/ 183406 h 432048"/>
                <a:gd name="connsiteX30" fmla="*/ 432048 w 432048"/>
                <a:gd name="connsiteY30" fmla="*/ 432048 h 432048"/>
                <a:gd name="connsiteX0" fmla="*/ 0 w 432048"/>
                <a:gd name="connsiteY0" fmla="*/ 432048 h 432048"/>
                <a:gd name="connsiteX1" fmla="*/ 19050 w 432048"/>
                <a:gd name="connsiteY1" fmla="*/ 50056 h 432048"/>
                <a:gd name="connsiteX2" fmla="*/ 28575 w 432048"/>
                <a:gd name="connsiteY2" fmla="*/ 35768 h 432048"/>
                <a:gd name="connsiteX3" fmla="*/ 42862 w 432048"/>
                <a:gd name="connsiteY3" fmla="*/ 31006 h 432048"/>
                <a:gd name="connsiteX4" fmla="*/ 71437 w 432048"/>
                <a:gd name="connsiteY4" fmla="*/ 35768 h 432048"/>
                <a:gd name="connsiteX5" fmla="*/ 80962 w 432048"/>
                <a:gd name="connsiteY5" fmla="*/ 50056 h 432048"/>
                <a:gd name="connsiteX6" fmla="*/ 95250 w 432048"/>
                <a:gd name="connsiteY6" fmla="*/ 59581 h 432048"/>
                <a:gd name="connsiteX7" fmla="*/ 114300 w 432048"/>
                <a:gd name="connsiteY7" fmla="*/ 88156 h 432048"/>
                <a:gd name="connsiteX8" fmla="*/ 123825 w 432048"/>
                <a:gd name="connsiteY8" fmla="*/ 116731 h 432048"/>
                <a:gd name="connsiteX9" fmla="*/ 142875 w 432048"/>
                <a:gd name="connsiteY9" fmla="*/ 159593 h 432048"/>
                <a:gd name="connsiteX10" fmla="*/ 161925 w 432048"/>
                <a:gd name="connsiteY10" fmla="*/ 154831 h 432048"/>
                <a:gd name="connsiteX11" fmla="*/ 185737 w 432048"/>
                <a:gd name="connsiteY11" fmla="*/ 131018 h 432048"/>
                <a:gd name="connsiteX12" fmla="*/ 200025 w 432048"/>
                <a:gd name="connsiteY12" fmla="*/ 121493 h 432048"/>
                <a:gd name="connsiteX13" fmla="*/ 209550 w 432048"/>
                <a:gd name="connsiteY13" fmla="*/ 107206 h 432048"/>
                <a:gd name="connsiteX14" fmla="*/ 233362 w 432048"/>
                <a:gd name="connsiteY14" fmla="*/ 83393 h 432048"/>
                <a:gd name="connsiteX15" fmla="*/ 242887 w 432048"/>
                <a:gd name="connsiteY15" fmla="*/ 54818 h 432048"/>
                <a:gd name="connsiteX16" fmla="*/ 247650 w 432048"/>
                <a:gd name="connsiteY16" fmla="*/ 21481 h 432048"/>
                <a:gd name="connsiteX17" fmla="*/ 252412 w 432048"/>
                <a:gd name="connsiteY17" fmla="*/ 2431 h 432048"/>
                <a:gd name="connsiteX18" fmla="*/ 271462 w 432048"/>
                <a:gd name="connsiteY18" fmla="*/ 31006 h 432048"/>
                <a:gd name="connsiteX19" fmla="*/ 280987 w 432048"/>
                <a:gd name="connsiteY19" fmla="*/ 45293 h 432048"/>
                <a:gd name="connsiteX20" fmla="*/ 290512 w 432048"/>
                <a:gd name="connsiteY20" fmla="*/ 78631 h 432048"/>
                <a:gd name="connsiteX21" fmla="*/ 295275 w 432048"/>
                <a:gd name="connsiteY21" fmla="*/ 92918 h 432048"/>
                <a:gd name="connsiteX22" fmla="*/ 314325 w 432048"/>
                <a:gd name="connsiteY22" fmla="*/ 150068 h 432048"/>
                <a:gd name="connsiteX23" fmla="*/ 328612 w 432048"/>
                <a:gd name="connsiteY23" fmla="*/ 140543 h 432048"/>
                <a:gd name="connsiteX24" fmla="*/ 338137 w 432048"/>
                <a:gd name="connsiteY24" fmla="*/ 126256 h 432048"/>
                <a:gd name="connsiteX25" fmla="*/ 366712 w 432048"/>
                <a:gd name="connsiteY25" fmla="*/ 116731 h 432048"/>
                <a:gd name="connsiteX26" fmla="*/ 381000 w 432048"/>
                <a:gd name="connsiteY26" fmla="*/ 107206 h 432048"/>
                <a:gd name="connsiteX27" fmla="*/ 395287 w 432048"/>
                <a:gd name="connsiteY27" fmla="*/ 140543 h 432048"/>
                <a:gd name="connsiteX28" fmla="*/ 409575 w 432048"/>
                <a:gd name="connsiteY28" fmla="*/ 169118 h 432048"/>
                <a:gd name="connsiteX29" fmla="*/ 423862 w 432048"/>
                <a:gd name="connsiteY29" fmla="*/ 183406 h 432048"/>
                <a:gd name="connsiteX30" fmla="*/ 432048 w 432048"/>
                <a:gd name="connsiteY30" fmla="*/ 432048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2048" h="432048">
                  <a:moveTo>
                    <a:pt x="0" y="432048"/>
                  </a:moveTo>
                  <a:cubicBezTo>
                    <a:pt x="6350" y="419348"/>
                    <a:pt x="12251" y="62521"/>
                    <a:pt x="19050" y="50056"/>
                  </a:cubicBezTo>
                  <a:cubicBezTo>
                    <a:pt x="21791" y="45031"/>
                    <a:pt x="24105" y="39344"/>
                    <a:pt x="28575" y="35768"/>
                  </a:cubicBezTo>
                  <a:cubicBezTo>
                    <a:pt x="32495" y="32632"/>
                    <a:pt x="38100" y="32593"/>
                    <a:pt x="42862" y="31006"/>
                  </a:cubicBezTo>
                  <a:cubicBezTo>
                    <a:pt x="52387" y="32593"/>
                    <a:pt x="62800" y="31450"/>
                    <a:pt x="71437" y="35768"/>
                  </a:cubicBezTo>
                  <a:cubicBezTo>
                    <a:pt x="76557" y="38328"/>
                    <a:pt x="76915" y="46009"/>
                    <a:pt x="80962" y="50056"/>
                  </a:cubicBezTo>
                  <a:cubicBezTo>
                    <a:pt x="85009" y="54103"/>
                    <a:pt x="90487" y="56406"/>
                    <a:pt x="95250" y="59581"/>
                  </a:cubicBezTo>
                  <a:lnTo>
                    <a:pt x="114300" y="88156"/>
                  </a:lnTo>
                  <a:cubicBezTo>
                    <a:pt x="119869" y="96510"/>
                    <a:pt x="123825" y="116731"/>
                    <a:pt x="123825" y="116731"/>
                  </a:cubicBezTo>
                  <a:cubicBezTo>
                    <a:pt x="125857" y="130959"/>
                    <a:pt x="121052" y="156475"/>
                    <a:pt x="142875" y="159593"/>
                  </a:cubicBezTo>
                  <a:cubicBezTo>
                    <a:pt x="149355" y="160519"/>
                    <a:pt x="155575" y="156418"/>
                    <a:pt x="161925" y="154831"/>
                  </a:cubicBezTo>
                  <a:cubicBezTo>
                    <a:pt x="200027" y="129429"/>
                    <a:pt x="153984" y="162771"/>
                    <a:pt x="185737" y="131018"/>
                  </a:cubicBezTo>
                  <a:cubicBezTo>
                    <a:pt x="189784" y="126971"/>
                    <a:pt x="195262" y="124668"/>
                    <a:pt x="200025" y="121493"/>
                  </a:cubicBezTo>
                  <a:cubicBezTo>
                    <a:pt x="203200" y="116731"/>
                    <a:pt x="205503" y="111253"/>
                    <a:pt x="209550" y="107206"/>
                  </a:cubicBezTo>
                  <a:cubicBezTo>
                    <a:pt x="226060" y="90696"/>
                    <a:pt x="223202" y="106253"/>
                    <a:pt x="233362" y="83393"/>
                  </a:cubicBezTo>
                  <a:cubicBezTo>
                    <a:pt x="237440" y="74218"/>
                    <a:pt x="242887" y="54818"/>
                    <a:pt x="242887" y="54818"/>
                  </a:cubicBezTo>
                  <a:cubicBezTo>
                    <a:pt x="244475" y="43706"/>
                    <a:pt x="245642" y="32525"/>
                    <a:pt x="247650" y="21481"/>
                  </a:cubicBezTo>
                  <a:cubicBezTo>
                    <a:pt x="248821" y="15041"/>
                    <a:pt x="246335" y="0"/>
                    <a:pt x="252412" y="2431"/>
                  </a:cubicBezTo>
                  <a:cubicBezTo>
                    <a:pt x="263041" y="6683"/>
                    <a:pt x="265112" y="21481"/>
                    <a:pt x="271462" y="31006"/>
                  </a:cubicBezTo>
                  <a:cubicBezTo>
                    <a:pt x="274637" y="35768"/>
                    <a:pt x="279177" y="39863"/>
                    <a:pt x="280987" y="45293"/>
                  </a:cubicBezTo>
                  <a:cubicBezTo>
                    <a:pt x="292409" y="79557"/>
                    <a:pt x="278549" y="36762"/>
                    <a:pt x="290512" y="78631"/>
                  </a:cubicBezTo>
                  <a:cubicBezTo>
                    <a:pt x="291891" y="83458"/>
                    <a:pt x="293687" y="88156"/>
                    <a:pt x="295275" y="92918"/>
                  </a:cubicBezTo>
                  <a:cubicBezTo>
                    <a:pt x="298695" y="137389"/>
                    <a:pt x="280819" y="166821"/>
                    <a:pt x="314325" y="150068"/>
                  </a:cubicBezTo>
                  <a:cubicBezTo>
                    <a:pt x="319444" y="147508"/>
                    <a:pt x="323850" y="143718"/>
                    <a:pt x="328612" y="140543"/>
                  </a:cubicBezTo>
                  <a:cubicBezTo>
                    <a:pt x="331787" y="135781"/>
                    <a:pt x="333283" y="129289"/>
                    <a:pt x="338137" y="126256"/>
                  </a:cubicBezTo>
                  <a:cubicBezTo>
                    <a:pt x="346651" y="120935"/>
                    <a:pt x="366712" y="116731"/>
                    <a:pt x="366712" y="116731"/>
                  </a:cubicBezTo>
                  <a:cubicBezTo>
                    <a:pt x="371475" y="113556"/>
                    <a:pt x="375387" y="106084"/>
                    <a:pt x="381000" y="107206"/>
                  </a:cubicBezTo>
                  <a:cubicBezTo>
                    <a:pt x="389789" y="108964"/>
                    <a:pt x="394131" y="136496"/>
                    <a:pt x="395287" y="140543"/>
                  </a:cubicBezTo>
                  <a:cubicBezTo>
                    <a:pt x="399022" y="153617"/>
                    <a:pt x="400500" y="158228"/>
                    <a:pt x="409575" y="169118"/>
                  </a:cubicBezTo>
                  <a:cubicBezTo>
                    <a:pt x="413887" y="174292"/>
                    <a:pt x="418087" y="179941"/>
                    <a:pt x="423862" y="183406"/>
                  </a:cubicBezTo>
                  <a:cubicBezTo>
                    <a:pt x="426584" y="185040"/>
                    <a:pt x="428873" y="432048"/>
                    <a:pt x="432048" y="432048"/>
                  </a:cubicBezTo>
                </a:path>
              </a:pathLst>
            </a:custGeom>
            <a:solidFill>
              <a:srgbClr val="005000"/>
            </a:solidFill>
            <a:ln w="19050">
              <a:solidFill>
                <a:srgbClr val="005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931590A-1C89-3592-88C2-1EC4C3ED95E1}"/>
              </a:ext>
            </a:extLst>
          </p:cNvPr>
          <p:cNvGrpSpPr/>
          <p:nvPr/>
        </p:nvGrpSpPr>
        <p:grpSpPr>
          <a:xfrm>
            <a:off x="4748039" y="2141240"/>
            <a:ext cx="720080" cy="1016496"/>
            <a:chOff x="6300192" y="5373216"/>
            <a:chExt cx="720080" cy="101649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258497-DAEA-291F-9F54-A41BA661E165}"/>
                </a:ext>
              </a:extLst>
            </p:cNvPr>
            <p:cNvGrpSpPr/>
            <p:nvPr/>
          </p:nvGrpSpPr>
          <p:grpSpPr>
            <a:xfrm>
              <a:off x="6300192" y="5373216"/>
              <a:ext cx="720080" cy="1016496"/>
              <a:chOff x="4139952" y="2708920"/>
              <a:chExt cx="720080" cy="1016496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9D22F307-2E86-44EA-97C0-2D16BFF8A76C}"/>
                  </a:ext>
                </a:extLst>
              </p:cNvPr>
              <p:cNvCxnSpPr/>
              <p:nvPr/>
            </p:nvCxnSpPr>
            <p:spPr>
              <a:xfrm flipV="1">
                <a:off x="4139952" y="2708920"/>
                <a:ext cx="0" cy="1008112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9F765D1-C82E-3FCA-4A32-933FA3A3A40A}"/>
                  </a:ext>
                </a:extLst>
              </p:cNvPr>
              <p:cNvCxnSpPr/>
              <p:nvPr/>
            </p:nvCxnSpPr>
            <p:spPr>
              <a:xfrm>
                <a:off x="4139952" y="3725416"/>
                <a:ext cx="720080" cy="0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자유형 60">
              <a:extLst>
                <a:ext uri="{FF2B5EF4-FFF2-40B4-BE49-F238E27FC236}">
                  <a16:creationId xmlns:a16="http://schemas.microsoft.com/office/drawing/2014/main" id="{8B970550-99E1-47D4-C75A-28A4B65E08AA}"/>
                </a:ext>
              </a:extLst>
            </p:cNvPr>
            <p:cNvSpPr/>
            <p:nvPr/>
          </p:nvSpPr>
          <p:spPr>
            <a:xfrm>
              <a:off x="6300192" y="6021288"/>
              <a:ext cx="432048" cy="360040"/>
            </a:xfrm>
            <a:custGeom>
              <a:avLst/>
              <a:gdLst>
                <a:gd name="connsiteX0" fmla="*/ 0 w 426720"/>
                <a:gd name="connsiteY0" fmla="*/ 137160 h 137160"/>
                <a:gd name="connsiteX1" fmla="*/ 22860 w 426720"/>
                <a:gd name="connsiteY1" fmla="*/ 129540 h 137160"/>
                <a:gd name="connsiteX2" fmla="*/ 83820 w 426720"/>
                <a:gd name="connsiteY2" fmla="*/ 99060 h 137160"/>
                <a:gd name="connsiteX3" fmla="*/ 129540 w 426720"/>
                <a:gd name="connsiteY3" fmla="*/ 60960 h 137160"/>
                <a:gd name="connsiteX4" fmla="*/ 175260 w 426720"/>
                <a:gd name="connsiteY4" fmla="*/ 30480 h 137160"/>
                <a:gd name="connsiteX5" fmla="*/ 220980 w 426720"/>
                <a:gd name="connsiteY5" fmla="*/ 45720 h 137160"/>
                <a:gd name="connsiteX6" fmla="*/ 243840 w 426720"/>
                <a:gd name="connsiteY6" fmla="*/ 53340 h 137160"/>
                <a:gd name="connsiteX7" fmla="*/ 289560 w 426720"/>
                <a:gd name="connsiteY7" fmla="*/ 45720 h 137160"/>
                <a:gd name="connsiteX8" fmla="*/ 320040 w 426720"/>
                <a:gd name="connsiteY8" fmla="*/ 0 h 137160"/>
                <a:gd name="connsiteX9" fmla="*/ 342900 w 426720"/>
                <a:gd name="connsiteY9" fmla="*/ 15240 h 137160"/>
                <a:gd name="connsiteX10" fmla="*/ 419100 w 426720"/>
                <a:gd name="connsiteY10" fmla="*/ 91440 h 137160"/>
                <a:gd name="connsiteX11" fmla="*/ 426720 w 426720"/>
                <a:gd name="connsiteY11" fmla="*/ 91440 h 137160"/>
                <a:gd name="connsiteX0" fmla="*/ 0 w 432048"/>
                <a:gd name="connsiteY0" fmla="*/ 137160 h 936104"/>
                <a:gd name="connsiteX1" fmla="*/ 22860 w 432048"/>
                <a:gd name="connsiteY1" fmla="*/ 129540 h 936104"/>
                <a:gd name="connsiteX2" fmla="*/ 83820 w 432048"/>
                <a:gd name="connsiteY2" fmla="*/ 99060 h 936104"/>
                <a:gd name="connsiteX3" fmla="*/ 129540 w 432048"/>
                <a:gd name="connsiteY3" fmla="*/ 60960 h 936104"/>
                <a:gd name="connsiteX4" fmla="*/ 175260 w 432048"/>
                <a:gd name="connsiteY4" fmla="*/ 30480 h 936104"/>
                <a:gd name="connsiteX5" fmla="*/ 220980 w 432048"/>
                <a:gd name="connsiteY5" fmla="*/ 45720 h 936104"/>
                <a:gd name="connsiteX6" fmla="*/ 243840 w 432048"/>
                <a:gd name="connsiteY6" fmla="*/ 53340 h 936104"/>
                <a:gd name="connsiteX7" fmla="*/ 289560 w 432048"/>
                <a:gd name="connsiteY7" fmla="*/ 45720 h 936104"/>
                <a:gd name="connsiteX8" fmla="*/ 320040 w 432048"/>
                <a:gd name="connsiteY8" fmla="*/ 0 h 936104"/>
                <a:gd name="connsiteX9" fmla="*/ 342900 w 432048"/>
                <a:gd name="connsiteY9" fmla="*/ 15240 h 936104"/>
                <a:gd name="connsiteX10" fmla="*/ 419100 w 432048"/>
                <a:gd name="connsiteY10" fmla="*/ 91440 h 936104"/>
                <a:gd name="connsiteX11" fmla="*/ 432048 w 432048"/>
                <a:gd name="connsiteY11" fmla="*/ 936104 h 936104"/>
                <a:gd name="connsiteX0" fmla="*/ 0 w 432048"/>
                <a:gd name="connsiteY0" fmla="*/ 936104 h 936104"/>
                <a:gd name="connsiteX1" fmla="*/ 22860 w 432048"/>
                <a:gd name="connsiteY1" fmla="*/ 129540 h 936104"/>
                <a:gd name="connsiteX2" fmla="*/ 83820 w 432048"/>
                <a:gd name="connsiteY2" fmla="*/ 99060 h 936104"/>
                <a:gd name="connsiteX3" fmla="*/ 129540 w 432048"/>
                <a:gd name="connsiteY3" fmla="*/ 60960 h 936104"/>
                <a:gd name="connsiteX4" fmla="*/ 175260 w 432048"/>
                <a:gd name="connsiteY4" fmla="*/ 30480 h 936104"/>
                <a:gd name="connsiteX5" fmla="*/ 220980 w 432048"/>
                <a:gd name="connsiteY5" fmla="*/ 45720 h 936104"/>
                <a:gd name="connsiteX6" fmla="*/ 243840 w 432048"/>
                <a:gd name="connsiteY6" fmla="*/ 53340 h 936104"/>
                <a:gd name="connsiteX7" fmla="*/ 289560 w 432048"/>
                <a:gd name="connsiteY7" fmla="*/ 45720 h 936104"/>
                <a:gd name="connsiteX8" fmla="*/ 320040 w 432048"/>
                <a:gd name="connsiteY8" fmla="*/ 0 h 936104"/>
                <a:gd name="connsiteX9" fmla="*/ 342900 w 432048"/>
                <a:gd name="connsiteY9" fmla="*/ 15240 h 936104"/>
                <a:gd name="connsiteX10" fmla="*/ 419100 w 432048"/>
                <a:gd name="connsiteY10" fmla="*/ 91440 h 936104"/>
                <a:gd name="connsiteX11" fmla="*/ 432048 w 432048"/>
                <a:gd name="connsiteY11" fmla="*/ 936104 h 93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2048" h="936104">
                  <a:moveTo>
                    <a:pt x="0" y="936104"/>
                  </a:moveTo>
                  <a:cubicBezTo>
                    <a:pt x="7620" y="933564"/>
                    <a:pt x="15676" y="133132"/>
                    <a:pt x="22860" y="129540"/>
                  </a:cubicBezTo>
                  <a:cubicBezTo>
                    <a:pt x="94840" y="93550"/>
                    <a:pt x="32271" y="116243"/>
                    <a:pt x="83820" y="99060"/>
                  </a:cubicBezTo>
                  <a:cubicBezTo>
                    <a:pt x="108825" y="61552"/>
                    <a:pt x="86572" y="86741"/>
                    <a:pt x="129540" y="60960"/>
                  </a:cubicBezTo>
                  <a:cubicBezTo>
                    <a:pt x="145246" y="51536"/>
                    <a:pt x="175260" y="30480"/>
                    <a:pt x="175260" y="30480"/>
                  </a:cubicBezTo>
                  <a:lnTo>
                    <a:pt x="220980" y="45720"/>
                  </a:lnTo>
                  <a:lnTo>
                    <a:pt x="243840" y="53340"/>
                  </a:lnTo>
                  <a:cubicBezTo>
                    <a:pt x="259080" y="50800"/>
                    <a:pt x="276903" y="54580"/>
                    <a:pt x="289560" y="45720"/>
                  </a:cubicBezTo>
                  <a:cubicBezTo>
                    <a:pt x="304565" y="35216"/>
                    <a:pt x="320040" y="0"/>
                    <a:pt x="320040" y="0"/>
                  </a:cubicBezTo>
                  <a:cubicBezTo>
                    <a:pt x="327660" y="5080"/>
                    <a:pt x="336869" y="8348"/>
                    <a:pt x="342900" y="15240"/>
                  </a:cubicBezTo>
                  <a:cubicBezTo>
                    <a:pt x="414020" y="96520"/>
                    <a:pt x="327660" y="30480"/>
                    <a:pt x="419100" y="91440"/>
                  </a:cubicBezTo>
                  <a:cubicBezTo>
                    <a:pt x="421213" y="92849"/>
                    <a:pt x="429508" y="936104"/>
                    <a:pt x="432048" y="936104"/>
                  </a:cubicBezTo>
                </a:path>
              </a:pathLst>
            </a:custGeom>
            <a:solidFill>
              <a:srgbClr val="005000"/>
            </a:solidFill>
            <a:ln w="19050">
              <a:solidFill>
                <a:srgbClr val="005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769916B-F6FE-F27E-C993-0335A3D5F1C1}"/>
              </a:ext>
            </a:extLst>
          </p:cNvPr>
          <p:cNvGrpSpPr/>
          <p:nvPr/>
        </p:nvGrpSpPr>
        <p:grpSpPr>
          <a:xfrm>
            <a:off x="5828159" y="2141240"/>
            <a:ext cx="648072" cy="1016496"/>
            <a:chOff x="7308304" y="5301208"/>
            <a:chExt cx="648072" cy="101649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A942E9A-5644-929B-454A-2992E03992BE}"/>
                </a:ext>
              </a:extLst>
            </p:cNvPr>
            <p:cNvGrpSpPr/>
            <p:nvPr/>
          </p:nvGrpSpPr>
          <p:grpSpPr>
            <a:xfrm>
              <a:off x="7308304" y="5301208"/>
              <a:ext cx="648072" cy="1016496"/>
              <a:chOff x="4139952" y="2708920"/>
              <a:chExt cx="648072" cy="10164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DC907EA1-0727-C132-1FD4-56DD42EF1FF2}"/>
                  </a:ext>
                </a:extLst>
              </p:cNvPr>
              <p:cNvCxnSpPr/>
              <p:nvPr/>
            </p:nvCxnSpPr>
            <p:spPr>
              <a:xfrm flipV="1">
                <a:off x="4139952" y="2708920"/>
                <a:ext cx="0" cy="1008112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12D513A8-8114-56C3-B40D-55654DD90D7C}"/>
                  </a:ext>
                </a:extLst>
              </p:cNvPr>
              <p:cNvCxnSpPr/>
              <p:nvPr/>
            </p:nvCxnSpPr>
            <p:spPr>
              <a:xfrm>
                <a:off x="4139952" y="3725416"/>
                <a:ext cx="648072" cy="0"/>
              </a:xfrm>
              <a:prstGeom prst="straightConnector1">
                <a:avLst/>
              </a:prstGeom>
              <a:ln w="19050">
                <a:solidFill>
                  <a:srgbClr val="005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자유형 65">
              <a:extLst>
                <a:ext uri="{FF2B5EF4-FFF2-40B4-BE49-F238E27FC236}">
                  <a16:creationId xmlns:a16="http://schemas.microsoft.com/office/drawing/2014/main" id="{E117C1F4-F58A-8B5A-2DA5-9703EE1B99D3}"/>
                </a:ext>
              </a:extLst>
            </p:cNvPr>
            <p:cNvSpPr/>
            <p:nvPr/>
          </p:nvSpPr>
          <p:spPr>
            <a:xfrm>
              <a:off x="7308304" y="5589240"/>
              <a:ext cx="360040" cy="720080"/>
            </a:xfrm>
            <a:custGeom>
              <a:avLst/>
              <a:gdLst>
                <a:gd name="connsiteX0" fmla="*/ 0 w 350520"/>
                <a:gd name="connsiteY0" fmla="*/ 327660 h 449580"/>
                <a:gd name="connsiteX1" fmla="*/ 15240 w 350520"/>
                <a:gd name="connsiteY1" fmla="*/ 106680 h 449580"/>
                <a:gd name="connsiteX2" fmla="*/ 30480 w 350520"/>
                <a:gd name="connsiteY2" fmla="*/ 22860 h 449580"/>
                <a:gd name="connsiteX3" fmla="*/ 38100 w 350520"/>
                <a:gd name="connsiteY3" fmla="*/ 0 h 449580"/>
                <a:gd name="connsiteX4" fmla="*/ 53340 w 350520"/>
                <a:gd name="connsiteY4" fmla="*/ 106680 h 449580"/>
                <a:gd name="connsiteX5" fmla="*/ 60960 w 350520"/>
                <a:gd name="connsiteY5" fmla="*/ 281940 h 449580"/>
                <a:gd name="connsiteX6" fmla="*/ 99060 w 350520"/>
                <a:gd name="connsiteY6" fmla="*/ 327660 h 449580"/>
                <a:gd name="connsiteX7" fmla="*/ 121920 w 350520"/>
                <a:gd name="connsiteY7" fmla="*/ 312420 h 449580"/>
                <a:gd name="connsiteX8" fmla="*/ 152400 w 350520"/>
                <a:gd name="connsiteY8" fmla="*/ 365760 h 449580"/>
                <a:gd name="connsiteX9" fmla="*/ 182880 w 350520"/>
                <a:gd name="connsiteY9" fmla="*/ 373380 h 449580"/>
                <a:gd name="connsiteX10" fmla="*/ 228600 w 350520"/>
                <a:gd name="connsiteY10" fmla="*/ 358140 h 449580"/>
                <a:gd name="connsiteX11" fmla="*/ 251460 w 350520"/>
                <a:gd name="connsiteY11" fmla="*/ 350520 h 449580"/>
                <a:gd name="connsiteX12" fmla="*/ 274320 w 350520"/>
                <a:gd name="connsiteY12" fmla="*/ 373380 h 449580"/>
                <a:gd name="connsiteX13" fmla="*/ 320040 w 350520"/>
                <a:gd name="connsiteY13" fmla="*/ 388620 h 449580"/>
                <a:gd name="connsiteX14" fmla="*/ 335280 w 350520"/>
                <a:gd name="connsiteY14" fmla="*/ 441960 h 449580"/>
                <a:gd name="connsiteX15" fmla="*/ 350520 w 350520"/>
                <a:gd name="connsiteY15" fmla="*/ 449580 h 449580"/>
                <a:gd name="connsiteX0" fmla="*/ 0 w 350520"/>
                <a:gd name="connsiteY0" fmla="*/ 327660 h 449580"/>
                <a:gd name="connsiteX1" fmla="*/ 15240 w 350520"/>
                <a:gd name="connsiteY1" fmla="*/ 106680 h 449580"/>
                <a:gd name="connsiteX2" fmla="*/ 30480 w 350520"/>
                <a:gd name="connsiteY2" fmla="*/ 22860 h 449580"/>
                <a:gd name="connsiteX3" fmla="*/ 38100 w 350520"/>
                <a:gd name="connsiteY3" fmla="*/ 0 h 449580"/>
                <a:gd name="connsiteX4" fmla="*/ 53340 w 350520"/>
                <a:gd name="connsiteY4" fmla="*/ 106680 h 449580"/>
                <a:gd name="connsiteX5" fmla="*/ 60960 w 350520"/>
                <a:gd name="connsiteY5" fmla="*/ 281940 h 449580"/>
                <a:gd name="connsiteX6" fmla="*/ 99060 w 350520"/>
                <a:gd name="connsiteY6" fmla="*/ 327660 h 449580"/>
                <a:gd name="connsiteX7" fmla="*/ 121920 w 350520"/>
                <a:gd name="connsiteY7" fmla="*/ 312420 h 449580"/>
                <a:gd name="connsiteX8" fmla="*/ 144016 w 350520"/>
                <a:gd name="connsiteY8" fmla="*/ 360040 h 449580"/>
                <a:gd name="connsiteX9" fmla="*/ 182880 w 350520"/>
                <a:gd name="connsiteY9" fmla="*/ 373380 h 449580"/>
                <a:gd name="connsiteX10" fmla="*/ 228600 w 350520"/>
                <a:gd name="connsiteY10" fmla="*/ 358140 h 449580"/>
                <a:gd name="connsiteX11" fmla="*/ 251460 w 350520"/>
                <a:gd name="connsiteY11" fmla="*/ 350520 h 449580"/>
                <a:gd name="connsiteX12" fmla="*/ 274320 w 350520"/>
                <a:gd name="connsiteY12" fmla="*/ 373380 h 449580"/>
                <a:gd name="connsiteX13" fmla="*/ 320040 w 350520"/>
                <a:gd name="connsiteY13" fmla="*/ 388620 h 449580"/>
                <a:gd name="connsiteX14" fmla="*/ 335280 w 350520"/>
                <a:gd name="connsiteY14" fmla="*/ 441960 h 449580"/>
                <a:gd name="connsiteX15" fmla="*/ 350520 w 350520"/>
                <a:gd name="connsiteY15" fmla="*/ 449580 h 449580"/>
                <a:gd name="connsiteX0" fmla="*/ 0 w 350520"/>
                <a:gd name="connsiteY0" fmla="*/ 327660 h 449580"/>
                <a:gd name="connsiteX1" fmla="*/ 15240 w 350520"/>
                <a:gd name="connsiteY1" fmla="*/ 106680 h 449580"/>
                <a:gd name="connsiteX2" fmla="*/ 30480 w 350520"/>
                <a:gd name="connsiteY2" fmla="*/ 22860 h 449580"/>
                <a:gd name="connsiteX3" fmla="*/ 38100 w 350520"/>
                <a:gd name="connsiteY3" fmla="*/ 0 h 449580"/>
                <a:gd name="connsiteX4" fmla="*/ 53340 w 350520"/>
                <a:gd name="connsiteY4" fmla="*/ 106680 h 449580"/>
                <a:gd name="connsiteX5" fmla="*/ 60960 w 350520"/>
                <a:gd name="connsiteY5" fmla="*/ 281940 h 449580"/>
                <a:gd name="connsiteX6" fmla="*/ 99060 w 350520"/>
                <a:gd name="connsiteY6" fmla="*/ 327660 h 449580"/>
                <a:gd name="connsiteX7" fmla="*/ 121920 w 350520"/>
                <a:gd name="connsiteY7" fmla="*/ 312420 h 449580"/>
                <a:gd name="connsiteX8" fmla="*/ 182880 w 350520"/>
                <a:gd name="connsiteY8" fmla="*/ 373380 h 449580"/>
                <a:gd name="connsiteX9" fmla="*/ 228600 w 350520"/>
                <a:gd name="connsiteY9" fmla="*/ 358140 h 449580"/>
                <a:gd name="connsiteX10" fmla="*/ 251460 w 350520"/>
                <a:gd name="connsiteY10" fmla="*/ 350520 h 449580"/>
                <a:gd name="connsiteX11" fmla="*/ 274320 w 350520"/>
                <a:gd name="connsiteY11" fmla="*/ 373380 h 449580"/>
                <a:gd name="connsiteX12" fmla="*/ 320040 w 350520"/>
                <a:gd name="connsiteY12" fmla="*/ 388620 h 449580"/>
                <a:gd name="connsiteX13" fmla="*/ 335280 w 350520"/>
                <a:gd name="connsiteY13" fmla="*/ 441960 h 449580"/>
                <a:gd name="connsiteX14" fmla="*/ 350520 w 350520"/>
                <a:gd name="connsiteY14" fmla="*/ 449580 h 449580"/>
                <a:gd name="connsiteX0" fmla="*/ 0 w 360040"/>
                <a:gd name="connsiteY0" fmla="*/ 327660 h 720080"/>
                <a:gd name="connsiteX1" fmla="*/ 15240 w 360040"/>
                <a:gd name="connsiteY1" fmla="*/ 106680 h 720080"/>
                <a:gd name="connsiteX2" fmla="*/ 30480 w 360040"/>
                <a:gd name="connsiteY2" fmla="*/ 22860 h 720080"/>
                <a:gd name="connsiteX3" fmla="*/ 38100 w 360040"/>
                <a:gd name="connsiteY3" fmla="*/ 0 h 720080"/>
                <a:gd name="connsiteX4" fmla="*/ 53340 w 360040"/>
                <a:gd name="connsiteY4" fmla="*/ 106680 h 720080"/>
                <a:gd name="connsiteX5" fmla="*/ 60960 w 360040"/>
                <a:gd name="connsiteY5" fmla="*/ 281940 h 720080"/>
                <a:gd name="connsiteX6" fmla="*/ 99060 w 360040"/>
                <a:gd name="connsiteY6" fmla="*/ 327660 h 720080"/>
                <a:gd name="connsiteX7" fmla="*/ 121920 w 360040"/>
                <a:gd name="connsiteY7" fmla="*/ 312420 h 720080"/>
                <a:gd name="connsiteX8" fmla="*/ 182880 w 360040"/>
                <a:gd name="connsiteY8" fmla="*/ 373380 h 720080"/>
                <a:gd name="connsiteX9" fmla="*/ 228600 w 360040"/>
                <a:gd name="connsiteY9" fmla="*/ 358140 h 720080"/>
                <a:gd name="connsiteX10" fmla="*/ 251460 w 360040"/>
                <a:gd name="connsiteY10" fmla="*/ 350520 h 720080"/>
                <a:gd name="connsiteX11" fmla="*/ 274320 w 360040"/>
                <a:gd name="connsiteY11" fmla="*/ 373380 h 720080"/>
                <a:gd name="connsiteX12" fmla="*/ 320040 w 360040"/>
                <a:gd name="connsiteY12" fmla="*/ 388620 h 720080"/>
                <a:gd name="connsiteX13" fmla="*/ 335280 w 360040"/>
                <a:gd name="connsiteY13" fmla="*/ 441960 h 720080"/>
                <a:gd name="connsiteX14" fmla="*/ 360040 w 360040"/>
                <a:gd name="connsiteY14" fmla="*/ 720080 h 720080"/>
                <a:gd name="connsiteX0" fmla="*/ 0 w 360040"/>
                <a:gd name="connsiteY0" fmla="*/ 720080 h 720080"/>
                <a:gd name="connsiteX1" fmla="*/ 15240 w 360040"/>
                <a:gd name="connsiteY1" fmla="*/ 106680 h 720080"/>
                <a:gd name="connsiteX2" fmla="*/ 30480 w 360040"/>
                <a:gd name="connsiteY2" fmla="*/ 22860 h 720080"/>
                <a:gd name="connsiteX3" fmla="*/ 38100 w 360040"/>
                <a:gd name="connsiteY3" fmla="*/ 0 h 720080"/>
                <a:gd name="connsiteX4" fmla="*/ 53340 w 360040"/>
                <a:gd name="connsiteY4" fmla="*/ 106680 h 720080"/>
                <a:gd name="connsiteX5" fmla="*/ 60960 w 360040"/>
                <a:gd name="connsiteY5" fmla="*/ 281940 h 720080"/>
                <a:gd name="connsiteX6" fmla="*/ 99060 w 360040"/>
                <a:gd name="connsiteY6" fmla="*/ 327660 h 720080"/>
                <a:gd name="connsiteX7" fmla="*/ 121920 w 360040"/>
                <a:gd name="connsiteY7" fmla="*/ 312420 h 720080"/>
                <a:gd name="connsiteX8" fmla="*/ 182880 w 360040"/>
                <a:gd name="connsiteY8" fmla="*/ 373380 h 720080"/>
                <a:gd name="connsiteX9" fmla="*/ 228600 w 360040"/>
                <a:gd name="connsiteY9" fmla="*/ 358140 h 720080"/>
                <a:gd name="connsiteX10" fmla="*/ 251460 w 360040"/>
                <a:gd name="connsiteY10" fmla="*/ 350520 h 720080"/>
                <a:gd name="connsiteX11" fmla="*/ 274320 w 360040"/>
                <a:gd name="connsiteY11" fmla="*/ 373380 h 720080"/>
                <a:gd name="connsiteX12" fmla="*/ 320040 w 360040"/>
                <a:gd name="connsiteY12" fmla="*/ 388620 h 720080"/>
                <a:gd name="connsiteX13" fmla="*/ 335280 w 360040"/>
                <a:gd name="connsiteY13" fmla="*/ 441960 h 720080"/>
                <a:gd name="connsiteX14" fmla="*/ 360040 w 360040"/>
                <a:gd name="connsiteY14" fmla="*/ 72008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0040" h="720080">
                  <a:moveTo>
                    <a:pt x="0" y="720080"/>
                  </a:moveTo>
                  <a:cubicBezTo>
                    <a:pt x="5256" y="614961"/>
                    <a:pt x="3592" y="194044"/>
                    <a:pt x="15240" y="106680"/>
                  </a:cubicBezTo>
                  <a:cubicBezTo>
                    <a:pt x="17181" y="92122"/>
                    <a:pt x="26375" y="39279"/>
                    <a:pt x="30480" y="22860"/>
                  </a:cubicBezTo>
                  <a:cubicBezTo>
                    <a:pt x="32428" y="15068"/>
                    <a:pt x="35560" y="7620"/>
                    <a:pt x="38100" y="0"/>
                  </a:cubicBezTo>
                  <a:cubicBezTo>
                    <a:pt x="53568" y="46403"/>
                    <a:pt x="48570" y="25593"/>
                    <a:pt x="53340" y="106680"/>
                  </a:cubicBezTo>
                  <a:cubicBezTo>
                    <a:pt x="56774" y="165054"/>
                    <a:pt x="56794" y="223613"/>
                    <a:pt x="60960" y="281940"/>
                  </a:cubicBezTo>
                  <a:cubicBezTo>
                    <a:pt x="64302" y="328726"/>
                    <a:pt x="61135" y="318179"/>
                    <a:pt x="99060" y="327660"/>
                  </a:cubicBezTo>
                  <a:cubicBezTo>
                    <a:pt x="106680" y="322580"/>
                    <a:pt x="113232" y="309524"/>
                    <a:pt x="121920" y="312420"/>
                  </a:cubicBezTo>
                  <a:cubicBezTo>
                    <a:pt x="135890" y="320040"/>
                    <a:pt x="165100" y="365760"/>
                    <a:pt x="182880" y="373380"/>
                  </a:cubicBezTo>
                  <a:lnTo>
                    <a:pt x="228600" y="358140"/>
                  </a:lnTo>
                  <a:lnTo>
                    <a:pt x="251460" y="350520"/>
                  </a:lnTo>
                  <a:cubicBezTo>
                    <a:pt x="259080" y="358140"/>
                    <a:pt x="264900" y="368147"/>
                    <a:pt x="274320" y="373380"/>
                  </a:cubicBezTo>
                  <a:cubicBezTo>
                    <a:pt x="288363" y="381182"/>
                    <a:pt x="320040" y="388620"/>
                    <a:pt x="320040" y="388620"/>
                  </a:cubicBezTo>
                  <a:cubicBezTo>
                    <a:pt x="320700" y="391259"/>
                    <a:pt x="331181" y="436494"/>
                    <a:pt x="335280" y="441960"/>
                  </a:cubicBezTo>
                  <a:cubicBezTo>
                    <a:pt x="338688" y="446504"/>
                    <a:pt x="354960" y="717540"/>
                    <a:pt x="360040" y="720080"/>
                  </a:cubicBezTo>
                </a:path>
              </a:pathLst>
            </a:custGeom>
            <a:solidFill>
              <a:srgbClr val="005000"/>
            </a:solidFill>
            <a:ln w="19050">
              <a:solidFill>
                <a:srgbClr val="005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259920-0632-ACCF-C79A-CCA645F72BD2}"/>
              </a:ext>
            </a:extLst>
          </p:cNvPr>
          <p:cNvGrpSpPr/>
          <p:nvPr/>
        </p:nvGrpSpPr>
        <p:grpSpPr>
          <a:xfrm>
            <a:off x="571575" y="2141240"/>
            <a:ext cx="1296144" cy="1016496"/>
            <a:chOff x="4139952" y="2708920"/>
            <a:chExt cx="1296144" cy="1016496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EF7572F-9815-1DE3-8E55-D6520643E2DE}"/>
                </a:ext>
              </a:extLst>
            </p:cNvPr>
            <p:cNvCxnSpPr/>
            <p:nvPr/>
          </p:nvCxnSpPr>
          <p:spPr>
            <a:xfrm flipV="1">
              <a:off x="4139952" y="2708920"/>
              <a:ext cx="0" cy="1008112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168A8F7-BA93-7748-3560-47769C92DA86}"/>
                </a:ext>
              </a:extLst>
            </p:cNvPr>
            <p:cNvCxnSpPr/>
            <p:nvPr/>
          </p:nvCxnSpPr>
          <p:spPr>
            <a:xfrm flipV="1">
              <a:off x="4139952" y="3717032"/>
              <a:ext cx="1296144" cy="8384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자유형 71">
              <a:extLst>
                <a:ext uri="{FF2B5EF4-FFF2-40B4-BE49-F238E27FC236}">
                  <a16:creationId xmlns:a16="http://schemas.microsoft.com/office/drawing/2014/main" id="{6FA839D8-356B-80F3-B8F4-816EF3900170}"/>
                </a:ext>
              </a:extLst>
            </p:cNvPr>
            <p:cNvSpPr/>
            <p:nvPr/>
          </p:nvSpPr>
          <p:spPr>
            <a:xfrm>
              <a:off x="4139952" y="2996952"/>
              <a:ext cx="869364" cy="721072"/>
            </a:xfrm>
            <a:custGeom>
              <a:avLst/>
              <a:gdLst>
                <a:gd name="connsiteX0" fmla="*/ 0 w 856649"/>
                <a:gd name="connsiteY0" fmla="*/ 192505 h 569799"/>
                <a:gd name="connsiteX1" fmla="*/ 28876 w 856649"/>
                <a:gd name="connsiteY1" fmla="*/ 163629 h 569799"/>
                <a:gd name="connsiteX2" fmla="*/ 38501 w 856649"/>
                <a:gd name="connsiteY2" fmla="*/ 134754 h 569799"/>
                <a:gd name="connsiteX3" fmla="*/ 57752 w 856649"/>
                <a:gd name="connsiteY3" fmla="*/ 163629 h 569799"/>
                <a:gd name="connsiteX4" fmla="*/ 86628 w 856649"/>
                <a:gd name="connsiteY4" fmla="*/ 182880 h 569799"/>
                <a:gd name="connsiteX5" fmla="*/ 125129 w 856649"/>
                <a:gd name="connsiteY5" fmla="*/ 173255 h 569799"/>
                <a:gd name="connsiteX6" fmla="*/ 154005 w 856649"/>
                <a:gd name="connsiteY6" fmla="*/ 86627 h 569799"/>
                <a:gd name="connsiteX7" fmla="*/ 221381 w 856649"/>
                <a:gd name="connsiteY7" fmla="*/ 154004 h 569799"/>
                <a:gd name="connsiteX8" fmla="*/ 231007 w 856649"/>
                <a:gd name="connsiteY8" fmla="*/ 558265 h 569799"/>
                <a:gd name="connsiteX9" fmla="*/ 250257 w 856649"/>
                <a:gd name="connsiteY9" fmla="*/ 529389 h 569799"/>
                <a:gd name="connsiteX10" fmla="*/ 259883 w 856649"/>
                <a:gd name="connsiteY10" fmla="*/ 500514 h 569799"/>
                <a:gd name="connsiteX11" fmla="*/ 298384 w 856649"/>
                <a:gd name="connsiteY11" fmla="*/ 413886 h 569799"/>
                <a:gd name="connsiteX12" fmla="*/ 308009 w 856649"/>
                <a:gd name="connsiteY12" fmla="*/ 365760 h 569799"/>
                <a:gd name="connsiteX13" fmla="*/ 327259 w 856649"/>
                <a:gd name="connsiteY13" fmla="*/ 250257 h 569799"/>
                <a:gd name="connsiteX14" fmla="*/ 336885 w 856649"/>
                <a:gd name="connsiteY14" fmla="*/ 182880 h 569799"/>
                <a:gd name="connsiteX15" fmla="*/ 346510 w 856649"/>
                <a:gd name="connsiteY15" fmla="*/ 144379 h 569799"/>
                <a:gd name="connsiteX16" fmla="*/ 365760 w 856649"/>
                <a:gd name="connsiteY16" fmla="*/ 38501 h 569799"/>
                <a:gd name="connsiteX17" fmla="*/ 385011 w 856649"/>
                <a:gd name="connsiteY17" fmla="*/ 67377 h 569799"/>
                <a:gd name="connsiteX18" fmla="*/ 394636 w 856649"/>
                <a:gd name="connsiteY18" fmla="*/ 96253 h 569799"/>
                <a:gd name="connsiteX19" fmla="*/ 462013 w 856649"/>
                <a:gd name="connsiteY19" fmla="*/ 77002 h 569799"/>
                <a:gd name="connsiteX20" fmla="*/ 490889 w 856649"/>
                <a:gd name="connsiteY20" fmla="*/ 48126 h 569799"/>
                <a:gd name="connsiteX21" fmla="*/ 510139 w 856649"/>
                <a:gd name="connsiteY21" fmla="*/ 19250 h 569799"/>
                <a:gd name="connsiteX22" fmla="*/ 539015 w 856649"/>
                <a:gd name="connsiteY22" fmla="*/ 0 h 569799"/>
                <a:gd name="connsiteX23" fmla="*/ 558266 w 856649"/>
                <a:gd name="connsiteY23" fmla="*/ 57751 h 569799"/>
                <a:gd name="connsiteX24" fmla="*/ 616017 w 856649"/>
                <a:gd name="connsiteY24" fmla="*/ 19250 h 569799"/>
                <a:gd name="connsiteX25" fmla="*/ 644893 w 856649"/>
                <a:gd name="connsiteY25" fmla="*/ 9625 h 569799"/>
                <a:gd name="connsiteX26" fmla="*/ 664144 w 856649"/>
                <a:gd name="connsiteY26" fmla="*/ 48126 h 569799"/>
                <a:gd name="connsiteX27" fmla="*/ 673769 w 856649"/>
                <a:gd name="connsiteY27" fmla="*/ 125128 h 569799"/>
                <a:gd name="connsiteX28" fmla="*/ 731520 w 856649"/>
                <a:gd name="connsiteY28" fmla="*/ 105878 h 569799"/>
                <a:gd name="connsiteX29" fmla="*/ 760396 w 856649"/>
                <a:gd name="connsiteY29" fmla="*/ 96253 h 569799"/>
                <a:gd name="connsiteX30" fmla="*/ 779647 w 856649"/>
                <a:gd name="connsiteY30" fmla="*/ 125128 h 569799"/>
                <a:gd name="connsiteX31" fmla="*/ 818148 w 856649"/>
                <a:gd name="connsiteY31" fmla="*/ 115503 h 569799"/>
                <a:gd name="connsiteX32" fmla="*/ 856649 w 856649"/>
                <a:gd name="connsiteY32" fmla="*/ 134754 h 569799"/>
                <a:gd name="connsiteX0" fmla="*/ 0 w 855560"/>
                <a:gd name="connsiteY0" fmla="*/ 192505 h 569799"/>
                <a:gd name="connsiteX1" fmla="*/ 28876 w 855560"/>
                <a:gd name="connsiteY1" fmla="*/ 163629 h 569799"/>
                <a:gd name="connsiteX2" fmla="*/ 38501 w 855560"/>
                <a:gd name="connsiteY2" fmla="*/ 134754 h 569799"/>
                <a:gd name="connsiteX3" fmla="*/ 57752 w 855560"/>
                <a:gd name="connsiteY3" fmla="*/ 163629 h 569799"/>
                <a:gd name="connsiteX4" fmla="*/ 86628 w 855560"/>
                <a:gd name="connsiteY4" fmla="*/ 182880 h 569799"/>
                <a:gd name="connsiteX5" fmla="*/ 125129 w 855560"/>
                <a:gd name="connsiteY5" fmla="*/ 173255 h 569799"/>
                <a:gd name="connsiteX6" fmla="*/ 154005 w 855560"/>
                <a:gd name="connsiteY6" fmla="*/ 86627 h 569799"/>
                <a:gd name="connsiteX7" fmla="*/ 221381 w 855560"/>
                <a:gd name="connsiteY7" fmla="*/ 154004 h 569799"/>
                <a:gd name="connsiteX8" fmla="*/ 231007 w 855560"/>
                <a:gd name="connsiteY8" fmla="*/ 558265 h 569799"/>
                <a:gd name="connsiteX9" fmla="*/ 250257 w 855560"/>
                <a:gd name="connsiteY9" fmla="*/ 529389 h 569799"/>
                <a:gd name="connsiteX10" fmla="*/ 259883 w 855560"/>
                <a:gd name="connsiteY10" fmla="*/ 500514 h 569799"/>
                <a:gd name="connsiteX11" fmla="*/ 298384 w 855560"/>
                <a:gd name="connsiteY11" fmla="*/ 413886 h 569799"/>
                <a:gd name="connsiteX12" fmla="*/ 308009 w 855560"/>
                <a:gd name="connsiteY12" fmla="*/ 365760 h 569799"/>
                <a:gd name="connsiteX13" fmla="*/ 327259 w 855560"/>
                <a:gd name="connsiteY13" fmla="*/ 250257 h 569799"/>
                <a:gd name="connsiteX14" fmla="*/ 336885 w 855560"/>
                <a:gd name="connsiteY14" fmla="*/ 182880 h 569799"/>
                <a:gd name="connsiteX15" fmla="*/ 346510 w 855560"/>
                <a:gd name="connsiteY15" fmla="*/ 144379 h 569799"/>
                <a:gd name="connsiteX16" fmla="*/ 365760 w 855560"/>
                <a:gd name="connsiteY16" fmla="*/ 38501 h 569799"/>
                <a:gd name="connsiteX17" fmla="*/ 385011 w 855560"/>
                <a:gd name="connsiteY17" fmla="*/ 67377 h 569799"/>
                <a:gd name="connsiteX18" fmla="*/ 394636 w 855560"/>
                <a:gd name="connsiteY18" fmla="*/ 96253 h 569799"/>
                <a:gd name="connsiteX19" fmla="*/ 462013 w 855560"/>
                <a:gd name="connsiteY19" fmla="*/ 77002 h 569799"/>
                <a:gd name="connsiteX20" fmla="*/ 490889 w 855560"/>
                <a:gd name="connsiteY20" fmla="*/ 48126 h 569799"/>
                <a:gd name="connsiteX21" fmla="*/ 510139 w 855560"/>
                <a:gd name="connsiteY21" fmla="*/ 19250 h 569799"/>
                <a:gd name="connsiteX22" fmla="*/ 539015 w 855560"/>
                <a:gd name="connsiteY22" fmla="*/ 0 h 569799"/>
                <a:gd name="connsiteX23" fmla="*/ 558266 w 855560"/>
                <a:gd name="connsiteY23" fmla="*/ 57751 h 569799"/>
                <a:gd name="connsiteX24" fmla="*/ 616017 w 855560"/>
                <a:gd name="connsiteY24" fmla="*/ 19250 h 569799"/>
                <a:gd name="connsiteX25" fmla="*/ 644893 w 855560"/>
                <a:gd name="connsiteY25" fmla="*/ 9625 h 569799"/>
                <a:gd name="connsiteX26" fmla="*/ 664144 w 855560"/>
                <a:gd name="connsiteY26" fmla="*/ 48126 h 569799"/>
                <a:gd name="connsiteX27" fmla="*/ 673769 w 855560"/>
                <a:gd name="connsiteY27" fmla="*/ 125128 h 569799"/>
                <a:gd name="connsiteX28" fmla="*/ 731520 w 855560"/>
                <a:gd name="connsiteY28" fmla="*/ 105878 h 569799"/>
                <a:gd name="connsiteX29" fmla="*/ 760396 w 855560"/>
                <a:gd name="connsiteY29" fmla="*/ 96253 h 569799"/>
                <a:gd name="connsiteX30" fmla="*/ 779647 w 855560"/>
                <a:gd name="connsiteY30" fmla="*/ 125128 h 569799"/>
                <a:gd name="connsiteX31" fmla="*/ 818148 w 855560"/>
                <a:gd name="connsiteY31" fmla="*/ 115503 h 569799"/>
                <a:gd name="connsiteX32" fmla="*/ 855560 w 855560"/>
                <a:gd name="connsiteY32" fmla="*/ 147874 h 569799"/>
                <a:gd name="connsiteX0" fmla="*/ 0 w 855560"/>
                <a:gd name="connsiteY0" fmla="*/ 192505 h 569799"/>
                <a:gd name="connsiteX1" fmla="*/ 28876 w 855560"/>
                <a:gd name="connsiteY1" fmla="*/ 163629 h 569799"/>
                <a:gd name="connsiteX2" fmla="*/ 38501 w 855560"/>
                <a:gd name="connsiteY2" fmla="*/ 134754 h 569799"/>
                <a:gd name="connsiteX3" fmla="*/ 57752 w 855560"/>
                <a:gd name="connsiteY3" fmla="*/ 163629 h 569799"/>
                <a:gd name="connsiteX4" fmla="*/ 86628 w 855560"/>
                <a:gd name="connsiteY4" fmla="*/ 182880 h 569799"/>
                <a:gd name="connsiteX5" fmla="*/ 125129 w 855560"/>
                <a:gd name="connsiteY5" fmla="*/ 173255 h 569799"/>
                <a:gd name="connsiteX6" fmla="*/ 154005 w 855560"/>
                <a:gd name="connsiteY6" fmla="*/ 86627 h 569799"/>
                <a:gd name="connsiteX7" fmla="*/ 221381 w 855560"/>
                <a:gd name="connsiteY7" fmla="*/ 154004 h 569799"/>
                <a:gd name="connsiteX8" fmla="*/ 231007 w 855560"/>
                <a:gd name="connsiteY8" fmla="*/ 558265 h 569799"/>
                <a:gd name="connsiteX9" fmla="*/ 250257 w 855560"/>
                <a:gd name="connsiteY9" fmla="*/ 529389 h 569799"/>
                <a:gd name="connsiteX10" fmla="*/ 259883 w 855560"/>
                <a:gd name="connsiteY10" fmla="*/ 500514 h 569799"/>
                <a:gd name="connsiteX11" fmla="*/ 298384 w 855560"/>
                <a:gd name="connsiteY11" fmla="*/ 413886 h 569799"/>
                <a:gd name="connsiteX12" fmla="*/ 308009 w 855560"/>
                <a:gd name="connsiteY12" fmla="*/ 365760 h 569799"/>
                <a:gd name="connsiteX13" fmla="*/ 327259 w 855560"/>
                <a:gd name="connsiteY13" fmla="*/ 250257 h 569799"/>
                <a:gd name="connsiteX14" fmla="*/ 336885 w 855560"/>
                <a:gd name="connsiteY14" fmla="*/ 182880 h 569799"/>
                <a:gd name="connsiteX15" fmla="*/ 346510 w 855560"/>
                <a:gd name="connsiteY15" fmla="*/ 144379 h 569799"/>
                <a:gd name="connsiteX16" fmla="*/ 365760 w 855560"/>
                <a:gd name="connsiteY16" fmla="*/ 38501 h 569799"/>
                <a:gd name="connsiteX17" fmla="*/ 385011 w 855560"/>
                <a:gd name="connsiteY17" fmla="*/ 67377 h 569799"/>
                <a:gd name="connsiteX18" fmla="*/ 394636 w 855560"/>
                <a:gd name="connsiteY18" fmla="*/ 96253 h 569799"/>
                <a:gd name="connsiteX19" fmla="*/ 462013 w 855560"/>
                <a:gd name="connsiteY19" fmla="*/ 77002 h 569799"/>
                <a:gd name="connsiteX20" fmla="*/ 490889 w 855560"/>
                <a:gd name="connsiteY20" fmla="*/ 48126 h 569799"/>
                <a:gd name="connsiteX21" fmla="*/ 510139 w 855560"/>
                <a:gd name="connsiteY21" fmla="*/ 19250 h 569799"/>
                <a:gd name="connsiteX22" fmla="*/ 539015 w 855560"/>
                <a:gd name="connsiteY22" fmla="*/ 0 h 569799"/>
                <a:gd name="connsiteX23" fmla="*/ 558266 w 855560"/>
                <a:gd name="connsiteY23" fmla="*/ 57751 h 569799"/>
                <a:gd name="connsiteX24" fmla="*/ 616017 w 855560"/>
                <a:gd name="connsiteY24" fmla="*/ 19250 h 569799"/>
                <a:gd name="connsiteX25" fmla="*/ 644893 w 855560"/>
                <a:gd name="connsiteY25" fmla="*/ 9625 h 569799"/>
                <a:gd name="connsiteX26" fmla="*/ 664144 w 855560"/>
                <a:gd name="connsiteY26" fmla="*/ 48126 h 569799"/>
                <a:gd name="connsiteX27" fmla="*/ 673769 w 855560"/>
                <a:gd name="connsiteY27" fmla="*/ 125128 h 569799"/>
                <a:gd name="connsiteX28" fmla="*/ 731520 w 855560"/>
                <a:gd name="connsiteY28" fmla="*/ 105878 h 569799"/>
                <a:gd name="connsiteX29" fmla="*/ 760396 w 855560"/>
                <a:gd name="connsiteY29" fmla="*/ 96253 h 569799"/>
                <a:gd name="connsiteX30" fmla="*/ 779647 w 855560"/>
                <a:gd name="connsiteY30" fmla="*/ 125128 h 569799"/>
                <a:gd name="connsiteX31" fmla="*/ 818148 w 855560"/>
                <a:gd name="connsiteY31" fmla="*/ 115503 h 569799"/>
                <a:gd name="connsiteX32" fmla="*/ 855560 w 855560"/>
                <a:gd name="connsiteY32" fmla="*/ 219882 h 569799"/>
                <a:gd name="connsiteX0" fmla="*/ 0 w 855560"/>
                <a:gd name="connsiteY0" fmla="*/ 192505 h 579922"/>
                <a:gd name="connsiteX1" fmla="*/ 28876 w 855560"/>
                <a:gd name="connsiteY1" fmla="*/ 163629 h 579922"/>
                <a:gd name="connsiteX2" fmla="*/ 38501 w 855560"/>
                <a:gd name="connsiteY2" fmla="*/ 134754 h 579922"/>
                <a:gd name="connsiteX3" fmla="*/ 57752 w 855560"/>
                <a:gd name="connsiteY3" fmla="*/ 163629 h 579922"/>
                <a:gd name="connsiteX4" fmla="*/ 86628 w 855560"/>
                <a:gd name="connsiteY4" fmla="*/ 182880 h 579922"/>
                <a:gd name="connsiteX5" fmla="*/ 125129 w 855560"/>
                <a:gd name="connsiteY5" fmla="*/ 173255 h 579922"/>
                <a:gd name="connsiteX6" fmla="*/ 154005 w 855560"/>
                <a:gd name="connsiteY6" fmla="*/ 86627 h 579922"/>
                <a:gd name="connsiteX7" fmla="*/ 221381 w 855560"/>
                <a:gd name="connsiteY7" fmla="*/ 154004 h 579922"/>
                <a:gd name="connsiteX8" fmla="*/ 231007 w 855560"/>
                <a:gd name="connsiteY8" fmla="*/ 558265 h 579922"/>
                <a:gd name="connsiteX9" fmla="*/ 250257 w 855560"/>
                <a:gd name="connsiteY9" fmla="*/ 529389 h 579922"/>
                <a:gd name="connsiteX10" fmla="*/ 259883 w 855560"/>
                <a:gd name="connsiteY10" fmla="*/ 500514 h 579922"/>
                <a:gd name="connsiteX11" fmla="*/ 298384 w 855560"/>
                <a:gd name="connsiteY11" fmla="*/ 413886 h 579922"/>
                <a:gd name="connsiteX12" fmla="*/ 308009 w 855560"/>
                <a:gd name="connsiteY12" fmla="*/ 365760 h 579922"/>
                <a:gd name="connsiteX13" fmla="*/ 327259 w 855560"/>
                <a:gd name="connsiteY13" fmla="*/ 250257 h 579922"/>
                <a:gd name="connsiteX14" fmla="*/ 336885 w 855560"/>
                <a:gd name="connsiteY14" fmla="*/ 182880 h 579922"/>
                <a:gd name="connsiteX15" fmla="*/ 346510 w 855560"/>
                <a:gd name="connsiteY15" fmla="*/ 144379 h 579922"/>
                <a:gd name="connsiteX16" fmla="*/ 365760 w 855560"/>
                <a:gd name="connsiteY16" fmla="*/ 38501 h 579922"/>
                <a:gd name="connsiteX17" fmla="*/ 385011 w 855560"/>
                <a:gd name="connsiteY17" fmla="*/ 67377 h 579922"/>
                <a:gd name="connsiteX18" fmla="*/ 394636 w 855560"/>
                <a:gd name="connsiteY18" fmla="*/ 96253 h 579922"/>
                <a:gd name="connsiteX19" fmla="*/ 462013 w 855560"/>
                <a:gd name="connsiteY19" fmla="*/ 77002 h 579922"/>
                <a:gd name="connsiteX20" fmla="*/ 490889 w 855560"/>
                <a:gd name="connsiteY20" fmla="*/ 48126 h 579922"/>
                <a:gd name="connsiteX21" fmla="*/ 510139 w 855560"/>
                <a:gd name="connsiteY21" fmla="*/ 19250 h 579922"/>
                <a:gd name="connsiteX22" fmla="*/ 539015 w 855560"/>
                <a:gd name="connsiteY22" fmla="*/ 0 h 579922"/>
                <a:gd name="connsiteX23" fmla="*/ 558266 w 855560"/>
                <a:gd name="connsiteY23" fmla="*/ 57751 h 579922"/>
                <a:gd name="connsiteX24" fmla="*/ 616017 w 855560"/>
                <a:gd name="connsiteY24" fmla="*/ 19250 h 579922"/>
                <a:gd name="connsiteX25" fmla="*/ 644893 w 855560"/>
                <a:gd name="connsiteY25" fmla="*/ 9625 h 579922"/>
                <a:gd name="connsiteX26" fmla="*/ 664144 w 855560"/>
                <a:gd name="connsiteY26" fmla="*/ 48126 h 579922"/>
                <a:gd name="connsiteX27" fmla="*/ 673769 w 855560"/>
                <a:gd name="connsiteY27" fmla="*/ 125128 h 579922"/>
                <a:gd name="connsiteX28" fmla="*/ 731520 w 855560"/>
                <a:gd name="connsiteY28" fmla="*/ 105878 h 579922"/>
                <a:gd name="connsiteX29" fmla="*/ 760396 w 855560"/>
                <a:gd name="connsiteY29" fmla="*/ 96253 h 579922"/>
                <a:gd name="connsiteX30" fmla="*/ 779647 w 855560"/>
                <a:gd name="connsiteY30" fmla="*/ 125128 h 579922"/>
                <a:gd name="connsiteX31" fmla="*/ 818148 w 855560"/>
                <a:gd name="connsiteY31" fmla="*/ 115503 h 579922"/>
                <a:gd name="connsiteX32" fmla="*/ 855560 w 855560"/>
                <a:gd name="connsiteY32" fmla="*/ 579922 h 579922"/>
                <a:gd name="connsiteX0" fmla="*/ 0 w 864096"/>
                <a:gd name="connsiteY0" fmla="*/ 579921 h 579922"/>
                <a:gd name="connsiteX1" fmla="*/ 37412 w 864096"/>
                <a:gd name="connsiteY1" fmla="*/ 163629 h 579922"/>
                <a:gd name="connsiteX2" fmla="*/ 47037 w 864096"/>
                <a:gd name="connsiteY2" fmla="*/ 134754 h 579922"/>
                <a:gd name="connsiteX3" fmla="*/ 66288 w 864096"/>
                <a:gd name="connsiteY3" fmla="*/ 163629 h 579922"/>
                <a:gd name="connsiteX4" fmla="*/ 95164 w 864096"/>
                <a:gd name="connsiteY4" fmla="*/ 182880 h 579922"/>
                <a:gd name="connsiteX5" fmla="*/ 133665 w 864096"/>
                <a:gd name="connsiteY5" fmla="*/ 173255 h 579922"/>
                <a:gd name="connsiteX6" fmla="*/ 162541 w 864096"/>
                <a:gd name="connsiteY6" fmla="*/ 86627 h 579922"/>
                <a:gd name="connsiteX7" fmla="*/ 229917 w 864096"/>
                <a:gd name="connsiteY7" fmla="*/ 154004 h 579922"/>
                <a:gd name="connsiteX8" fmla="*/ 239543 w 864096"/>
                <a:gd name="connsiteY8" fmla="*/ 558265 h 579922"/>
                <a:gd name="connsiteX9" fmla="*/ 258793 w 864096"/>
                <a:gd name="connsiteY9" fmla="*/ 529389 h 579922"/>
                <a:gd name="connsiteX10" fmla="*/ 268419 w 864096"/>
                <a:gd name="connsiteY10" fmla="*/ 500514 h 579922"/>
                <a:gd name="connsiteX11" fmla="*/ 306920 w 864096"/>
                <a:gd name="connsiteY11" fmla="*/ 413886 h 579922"/>
                <a:gd name="connsiteX12" fmla="*/ 316545 w 864096"/>
                <a:gd name="connsiteY12" fmla="*/ 365760 h 579922"/>
                <a:gd name="connsiteX13" fmla="*/ 335795 w 864096"/>
                <a:gd name="connsiteY13" fmla="*/ 250257 h 579922"/>
                <a:gd name="connsiteX14" fmla="*/ 345421 w 864096"/>
                <a:gd name="connsiteY14" fmla="*/ 182880 h 579922"/>
                <a:gd name="connsiteX15" fmla="*/ 355046 w 864096"/>
                <a:gd name="connsiteY15" fmla="*/ 144379 h 579922"/>
                <a:gd name="connsiteX16" fmla="*/ 374296 w 864096"/>
                <a:gd name="connsiteY16" fmla="*/ 38501 h 579922"/>
                <a:gd name="connsiteX17" fmla="*/ 393547 w 864096"/>
                <a:gd name="connsiteY17" fmla="*/ 67377 h 579922"/>
                <a:gd name="connsiteX18" fmla="*/ 403172 w 864096"/>
                <a:gd name="connsiteY18" fmla="*/ 96253 h 579922"/>
                <a:gd name="connsiteX19" fmla="*/ 470549 w 864096"/>
                <a:gd name="connsiteY19" fmla="*/ 77002 h 579922"/>
                <a:gd name="connsiteX20" fmla="*/ 499425 w 864096"/>
                <a:gd name="connsiteY20" fmla="*/ 48126 h 579922"/>
                <a:gd name="connsiteX21" fmla="*/ 518675 w 864096"/>
                <a:gd name="connsiteY21" fmla="*/ 19250 h 579922"/>
                <a:gd name="connsiteX22" fmla="*/ 547551 w 864096"/>
                <a:gd name="connsiteY22" fmla="*/ 0 h 579922"/>
                <a:gd name="connsiteX23" fmla="*/ 566802 w 864096"/>
                <a:gd name="connsiteY23" fmla="*/ 57751 h 579922"/>
                <a:gd name="connsiteX24" fmla="*/ 624553 w 864096"/>
                <a:gd name="connsiteY24" fmla="*/ 19250 h 579922"/>
                <a:gd name="connsiteX25" fmla="*/ 653429 w 864096"/>
                <a:gd name="connsiteY25" fmla="*/ 9625 h 579922"/>
                <a:gd name="connsiteX26" fmla="*/ 672680 w 864096"/>
                <a:gd name="connsiteY26" fmla="*/ 48126 h 579922"/>
                <a:gd name="connsiteX27" fmla="*/ 682305 w 864096"/>
                <a:gd name="connsiteY27" fmla="*/ 125128 h 579922"/>
                <a:gd name="connsiteX28" fmla="*/ 740056 w 864096"/>
                <a:gd name="connsiteY28" fmla="*/ 105878 h 579922"/>
                <a:gd name="connsiteX29" fmla="*/ 768932 w 864096"/>
                <a:gd name="connsiteY29" fmla="*/ 96253 h 579922"/>
                <a:gd name="connsiteX30" fmla="*/ 788183 w 864096"/>
                <a:gd name="connsiteY30" fmla="*/ 125128 h 579922"/>
                <a:gd name="connsiteX31" fmla="*/ 826684 w 864096"/>
                <a:gd name="connsiteY31" fmla="*/ 115503 h 579922"/>
                <a:gd name="connsiteX32" fmla="*/ 864096 w 864096"/>
                <a:gd name="connsiteY32" fmla="*/ 579922 h 579922"/>
                <a:gd name="connsiteX0" fmla="*/ 0 w 869364"/>
                <a:gd name="connsiteY0" fmla="*/ 579921 h 656531"/>
                <a:gd name="connsiteX1" fmla="*/ 37412 w 869364"/>
                <a:gd name="connsiteY1" fmla="*/ 163629 h 656531"/>
                <a:gd name="connsiteX2" fmla="*/ 47037 w 869364"/>
                <a:gd name="connsiteY2" fmla="*/ 134754 h 656531"/>
                <a:gd name="connsiteX3" fmla="*/ 66288 w 869364"/>
                <a:gd name="connsiteY3" fmla="*/ 163629 h 656531"/>
                <a:gd name="connsiteX4" fmla="*/ 95164 w 869364"/>
                <a:gd name="connsiteY4" fmla="*/ 182880 h 656531"/>
                <a:gd name="connsiteX5" fmla="*/ 133665 w 869364"/>
                <a:gd name="connsiteY5" fmla="*/ 173255 h 656531"/>
                <a:gd name="connsiteX6" fmla="*/ 162541 w 869364"/>
                <a:gd name="connsiteY6" fmla="*/ 86627 h 656531"/>
                <a:gd name="connsiteX7" fmla="*/ 229917 w 869364"/>
                <a:gd name="connsiteY7" fmla="*/ 154004 h 656531"/>
                <a:gd name="connsiteX8" fmla="*/ 239543 w 869364"/>
                <a:gd name="connsiteY8" fmla="*/ 558265 h 656531"/>
                <a:gd name="connsiteX9" fmla="*/ 258793 w 869364"/>
                <a:gd name="connsiteY9" fmla="*/ 529389 h 656531"/>
                <a:gd name="connsiteX10" fmla="*/ 268419 w 869364"/>
                <a:gd name="connsiteY10" fmla="*/ 500514 h 656531"/>
                <a:gd name="connsiteX11" fmla="*/ 306920 w 869364"/>
                <a:gd name="connsiteY11" fmla="*/ 413886 h 656531"/>
                <a:gd name="connsiteX12" fmla="*/ 316545 w 869364"/>
                <a:gd name="connsiteY12" fmla="*/ 365760 h 656531"/>
                <a:gd name="connsiteX13" fmla="*/ 335795 w 869364"/>
                <a:gd name="connsiteY13" fmla="*/ 250257 h 656531"/>
                <a:gd name="connsiteX14" fmla="*/ 345421 w 869364"/>
                <a:gd name="connsiteY14" fmla="*/ 182880 h 656531"/>
                <a:gd name="connsiteX15" fmla="*/ 355046 w 869364"/>
                <a:gd name="connsiteY15" fmla="*/ 144379 h 656531"/>
                <a:gd name="connsiteX16" fmla="*/ 374296 w 869364"/>
                <a:gd name="connsiteY16" fmla="*/ 38501 h 656531"/>
                <a:gd name="connsiteX17" fmla="*/ 393547 w 869364"/>
                <a:gd name="connsiteY17" fmla="*/ 67377 h 656531"/>
                <a:gd name="connsiteX18" fmla="*/ 403172 w 869364"/>
                <a:gd name="connsiteY18" fmla="*/ 96253 h 656531"/>
                <a:gd name="connsiteX19" fmla="*/ 470549 w 869364"/>
                <a:gd name="connsiteY19" fmla="*/ 77002 h 656531"/>
                <a:gd name="connsiteX20" fmla="*/ 499425 w 869364"/>
                <a:gd name="connsiteY20" fmla="*/ 48126 h 656531"/>
                <a:gd name="connsiteX21" fmla="*/ 518675 w 869364"/>
                <a:gd name="connsiteY21" fmla="*/ 19250 h 656531"/>
                <a:gd name="connsiteX22" fmla="*/ 547551 w 869364"/>
                <a:gd name="connsiteY22" fmla="*/ 0 h 656531"/>
                <a:gd name="connsiteX23" fmla="*/ 566802 w 869364"/>
                <a:gd name="connsiteY23" fmla="*/ 57751 h 656531"/>
                <a:gd name="connsiteX24" fmla="*/ 624553 w 869364"/>
                <a:gd name="connsiteY24" fmla="*/ 19250 h 656531"/>
                <a:gd name="connsiteX25" fmla="*/ 653429 w 869364"/>
                <a:gd name="connsiteY25" fmla="*/ 9625 h 656531"/>
                <a:gd name="connsiteX26" fmla="*/ 672680 w 869364"/>
                <a:gd name="connsiteY26" fmla="*/ 48126 h 656531"/>
                <a:gd name="connsiteX27" fmla="*/ 682305 w 869364"/>
                <a:gd name="connsiteY27" fmla="*/ 125128 h 656531"/>
                <a:gd name="connsiteX28" fmla="*/ 740056 w 869364"/>
                <a:gd name="connsiteY28" fmla="*/ 105878 h 656531"/>
                <a:gd name="connsiteX29" fmla="*/ 768932 w 869364"/>
                <a:gd name="connsiteY29" fmla="*/ 96253 h 656531"/>
                <a:gd name="connsiteX30" fmla="*/ 788183 w 869364"/>
                <a:gd name="connsiteY30" fmla="*/ 125128 h 656531"/>
                <a:gd name="connsiteX31" fmla="*/ 826684 w 869364"/>
                <a:gd name="connsiteY31" fmla="*/ 115503 h 656531"/>
                <a:gd name="connsiteX32" fmla="*/ 864096 w 869364"/>
                <a:gd name="connsiteY32" fmla="*/ 579922 h 656531"/>
                <a:gd name="connsiteX33" fmla="*/ 858292 w 869364"/>
                <a:gd name="connsiteY33" fmla="*/ 575159 h 656531"/>
                <a:gd name="connsiteX0" fmla="*/ 0 w 869364"/>
                <a:gd name="connsiteY0" fmla="*/ 579921 h 868945"/>
                <a:gd name="connsiteX1" fmla="*/ 37412 w 869364"/>
                <a:gd name="connsiteY1" fmla="*/ 163629 h 868945"/>
                <a:gd name="connsiteX2" fmla="*/ 47037 w 869364"/>
                <a:gd name="connsiteY2" fmla="*/ 134754 h 868945"/>
                <a:gd name="connsiteX3" fmla="*/ 66288 w 869364"/>
                <a:gd name="connsiteY3" fmla="*/ 163629 h 868945"/>
                <a:gd name="connsiteX4" fmla="*/ 95164 w 869364"/>
                <a:gd name="connsiteY4" fmla="*/ 182880 h 868945"/>
                <a:gd name="connsiteX5" fmla="*/ 133665 w 869364"/>
                <a:gd name="connsiteY5" fmla="*/ 173255 h 868945"/>
                <a:gd name="connsiteX6" fmla="*/ 162541 w 869364"/>
                <a:gd name="connsiteY6" fmla="*/ 86627 h 868945"/>
                <a:gd name="connsiteX7" fmla="*/ 229917 w 869364"/>
                <a:gd name="connsiteY7" fmla="*/ 154004 h 868945"/>
                <a:gd name="connsiteX8" fmla="*/ 239543 w 869364"/>
                <a:gd name="connsiteY8" fmla="*/ 558265 h 868945"/>
                <a:gd name="connsiteX9" fmla="*/ 258793 w 869364"/>
                <a:gd name="connsiteY9" fmla="*/ 529389 h 868945"/>
                <a:gd name="connsiteX10" fmla="*/ 268419 w 869364"/>
                <a:gd name="connsiteY10" fmla="*/ 500514 h 868945"/>
                <a:gd name="connsiteX11" fmla="*/ 306920 w 869364"/>
                <a:gd name="connsiteY11" fmla="*/ 413886 h 868945"/>
                <a:gd name="connsiteX12" fmla="*/ 316545 w 869364"/>
                <a:gd name="connsiteY12" fmla="*/ 365760 h 868945"/>
                <a:gd name="connsiteX13" fmla="*/ 335795 w 869364"/>
                <a:gd name="connsiteY13" fmla="*/ 250257 h 868945"/>
                <a:gd name="connsiteX14" fmla="*/ 345421 w 869364"/>
                <a:gd name="connsiteY14" fmla="*/ 182880 h 868945"/>
                <a:gd name="connsiteX15" fmla="*/ 355046 w 869364"/>
                <a:gd name="connsiteY15" fmla="*/ 144379 h 868945"/>
                <a:gd name="connsiteX16" fmla="*/ 374296 w 869364"/>
                <a:gd name="connsiteY16" fmla="*/ 38501 h 868945"/>
                <a:gd name="connsiteX17" fmla="*/ 393547 w 869364"/>
                <a:gd name="connsiteY17" fmla="*/ 67377 h 868945"/>
                <a:gd name="connsiteX18" fmla="*/ 403172 w 869364"/>
                <a:gd name="connsiteY18" fmla="*/ 96253 h 868945"/>
                <a:gd name="connsiteX19" fmla="*/ 470549 w 869364"/>
                <a:gd name="connsiteY19" fmla="*/ 77002 h 868945"/>
                <a:gd name="connsiteX20" fmla="*/ 499425 w 869364"/>
                <a:gd name="connsiteY20" fmla="*/ 48126 h 868945"/>
                <a:gd name="connsiteX21" fmla="*/ 518675 w 869364"/>
                <a:gd name="connsiteY21" fmla="*/ 19250 h 868945"/>
                <a:gd name="connsiteX22" fmla="*/ 547551 w 869364"/>
                <a:gd name="connsiteY22" fmla="*/ 0 h 868945"/>
                <a:gd name="connsiteX23" fmla="*/ 566802 w 869364"/>
                <a:gd name="connsiteY23" fmla="*/ 57751 h 868945"/>
                <a:gd name="connsiteX24" fmla="*/ 624553 w 869364"/>
                <a:gd name="connsiteY24" fmla="*/ 19250 h 868945"/>
                <a:gd name="connsiteX25" fmla="*/ 653429 w 869364"/>
                <a:gd name="connsiteY25" fmla="*/ 9625 h 868945"/>
                <a:gd name="connsiteX26" fmla="*/ 672680 w 869364"/>
                <a:gd name="connsiteY26" fmla="*/ 48126 h 868945"/>
                <a:gd name="connsiteX27" fmla="*/ 682305 w 869364"/>
                <a:gd name="connsiteY27" fmla="*/ 125128 h 868945"/>
                <a:gd name="connsiteX28" fmla="*/ 740056 w 869364"/>
                <a:gd name="connsiteY28" fmla="*/ 105878 h 868945"/>
                <a:gd name="connsiteX29" fmla="*/ 768932 w 869364"/>
                <a:gd name="connsiteY29" fmla="*/ 96253 h 868945"/>
                <a:gd name="connsiteX30" fmla="*/ 788183 w 869364"/>
                <a:gd name="connsiteY30" fmla="*/ 125128 h 868945"/>
                <a:gd name="connsiteX31" fmla="*/ 826684 w 869364"/>
                <a:gd name="connsiteY31" fmla="*/ 115503 h 868945"/>
                <a:gd name="connsiteX32" fmla="*/ 864096 w 869364"/>
                <a:gd name="connsiteY32" fmla="*/ 579922 h 868945"/>
                <a:gd name="connsiteX33" fmla="*/ 864096 w 869364"/>
                <a:gd name="connsiteY33" fmla="*/ 867953 h 868945"/>
                <a:gd name="connsiteX0" fmla="*/ 0 w 869364"/>
                <a:gd name="connsiteY0" fmla="*/ 867953 h 868945"/>
                <a:gd name="connsiteX1" fmla="*/ 37412 w 869364"/>
                <a:gd name="connsiteY1" fmla="*/ 163629 h 868945"/>
                <a:gd name="connsiteX2" fmla="*/ 47037 w 869364"/>
                <a:gd name="connsiteY2" fmla="*/ 134754 h 868945"/>
                <a:gd name="connsiteX3" fmla="*/ 66288 w 869364"/>
                <a:gd name="connsiteY3" fmla="*/ 163629 h 868945"/>
                <a:gd name="connsiteX4" fmla="*/ 95164 w 869364"/>
                <a:gd name="connsiteY4" fmla="*/ 182880 h 868945"/>
                <a:gd name="connsiteX5" fmla="*/ 133665 w 869364"/>
                <a:gd name="connsiteY5" fmla="*/ 173255 h 868945"/>
                <a:gd name="connsiteX6" fmla="*/ 162541 w 869364"/>
                <a:gd name="connsiteY6" fmla="*/ 86627 h 868945"/>
                <a:gd name="connsiteX7" fmla="*/ 229917 w 869364"/>
                <a:gd name="connsiteY7" fmla="*/ 154004 h 868945"/>
                <a:gd name="connsiteX8" fmla="*/ 239543 w 869364"/>
                <a:gd name="connsiteY8" fmla="*/ 558265 h 868945"/>
                <a:gd name="connsiteX9" fmla="*/ 258793 w 869364"/>
                <a:gd name="connsiteY9" fmla="*/ 529389 h 868945"/>
                <a:gd name="connsiteX10" fmla="*/ 268419 w 869364"/>
                <a:gd name="connsiteY10" fmla="*/ 500514 h 868945"/>
                <a:gd name="connsiteX11" fmla="*/ 306920 w 869364"/>
                <a:gd name="connsiteY11" fmla="*/ 413886 h 868945"/>
                <a:gd name="connsiteX12" fmla="*/ 316545 w 869364"/>
                <a:gd name="connsiteY12" fmla="*/ 365760 h 868945"/>
                <a:gd name="connsiteX13" fmla="*/ 335795 w 869364"/>
                <a:gd name="connsiteY13" fmla="*/ 250257 h 868945"/>
                <a:gd name="connsiteX14" fmla="*/ 345421 w 869364"/>
                <a:gd name="connsiteY14" fmla="*/ 182880 h 868945"/>
                <a:gd name="connsiteX15" fmla="*/ 355046 w 869364"/>
                <a:gd name="connsiteY15" fmla="*/ 144379 h 868945"/>
                <a:gd name="connsiteX16" fmla="*/ 374296 w 869364"/>
                <a:gd name="connsiteY16" fmla="*/ 38501 h 868945"/>
                <a:gd name="connsiteX17" fmla="*/ 393547 w 869364"/>
                <a:gd name="connsiteY17" fmla="*/ 67377 h 868945"/>
                <a:gd name="connsiteX18" fmla="*/ 403172 w 869364"/>
                <a:gd name="connsiteY18" fmla="*/ 96253 h 868945"/>
                <a:gd name="connsiteX19" fmla="*/ 470549 w 869364"/>
                <a:gd name="connsiteY19" fmla="*/ 77002 h 868945"/>
                <a:gd name="connsiteX20" fmla="*/ 499425 w 869364"/>
                <a:gd name="connsiteY20" fmla="*/ 48126 h 868945"/>
                <a:gd name="connsiteX21" fmla="*/ 518675 w 869364"/>
                <a:gd name="connsiteY21" fmla="*/ 19250 h 868945"/>
                <a:gd name="connsiteX22" fmla="*/ 547551 w 869364"/>
                <a:gd name="connsiteY22" fmla="*/ 0 h 868945"/>
                <a:gd name="connsiteX23" fmla="*/ 566802 w 869364"/>
                <a:gd name="connsiteY23" fmla="*/ 57751 h 868945"/>
                <a:gd name="connsiteX24" fmla="*/ 624553 w 869364"/>
                <a:gd name="connsiteY24" fmla="*/ 19250 h 868945"/>
                <a:gd name="connsiteX25" fmla="*/ 653429 w 869364"/>
                <a:gd name="connsiteY25" fmla="*/ 9625 h 868945"/>
                <a:gd name="connsiteX26" fmla="*/ 672680 w 869364"/>
                <a:gd name="connsiteY26" fmla="*/ 48126 h 868945"/>
                <a:gd name="connsiteX27" fmla="*/ 682305 w 869364"/>
                <a:gd name="connsiteY27" fmla="*/ 125128 h 868945"/>
                <a:gd name="connsiteX28" fmla="*/ 740056 w 869364"/>
                <a:gd name="connsiteY28" fmla="*/ 105878 h 868945"/>
                <a:gd name="connsiteX29" fmla="*/ 768932 w 869364"/>
                <a:gd name="connsiteY29" fmla="*/ 96253 h 868945"/>
                <a:gd name="connsiteX30" fmla="*/ 788183 w 869364"/>
                <a:gd name="connsiteY30" fmla="*/ 125128 h 868945"/>
                <a:gd name="connsiteX31" fmla="*/ 826684 w 869364"/>
                <a:gd name="connsiteY31" fmla="*/ 115503 h 868945"/>
                <a:gd name="connsiteX32" fmla="*/ 864096 w 869364"/>
                <a:gd name="connsiteY32" fmla="*/ 579922 h 868945"/>
                <a:gd name="connsiteX33" fmla="*/ 864096 w 869364"/>
                <a:gd name="connsiteY33" fmla="*/ 867953 h 8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364" h="868945">
                  <a:moveTo>
                    <a:pt x="0" y="867953"/>
                  </a:moveTo>
                  <a:cubicBezTo>
                    <a:pt x="9625" y="858328"/>
                    <a:pt x="29861" y="174955"/>
                    <a:pt x="37412" y="163629"/>
                  </a:cubicBezTo>
                  <a:cubicBezTo>
                    <a:pt x="43040" y="155187"/>
                    <a:pt x="36891" y="134754"/>
                    <a:pt x="47037" y="134754"/>
                  </a:cubicBezTo>
                  <a:cubicBezTo>
                    <a:pt x="58605" y="134754"/>
                    <a:pt x="58108" y="155449"/>
                    <a:pt x="66288" y="163629"/>
                  </a:cubicBezTo>
                  <a:cubicBezTo>
                    <a:pt x="74468" y="171809"/>
                    <a:pt x="85539" y="176463"/>
                    <a:pt x="95164" y="182880"/>
                  </a:cubicBezTo>
                  <a:cubicBezTo>
                    <a:pt x="107998" y="179672"/>
                    <a:pt x="122658" y="180593"/>
                    <a:pt x="133665" y="173255"/>
                  </a:cubicBezTo>
                  <a:cubicBezTo>
                    <a:pt x="159040" y="156338"/>
                    <a:pt x="158942" y="108218"/>
                    <a:pt x="162541" y="86627"/>
                  </a:cubicBezTo>
                  <a:cubicBezTo>
                    <a:pt x="206670" y="152821"/>
                    <a:pt x="179093" y="137063"/>
                    <a:pt x="229917" y="154004"/>
                  </a:cubicBezTo>
                  <a:cubicBezTo>
                    <a:pt x="233126" y="288758"/>
                    <a:pt x="229205" y="423870"/>
                    <a:pt x="239543" y="558265"/>
                  </a:cubicBezTo>
                  <a:cubicBezTo>
                    <a:pt x="240430" y="569799"/>
                    <a:pt x="253620" y="539736"/>
                    <a:pt x="258793" y="529389"/>
                  </a:cubicBezTo>
                  <a:cubicBezTo>
                    <a:pt x="263330" y="520314"/>
                    <a:pt x="263882" y="509589"/>
                    <a:pt x="268419" y="500514"/>
                  </a:cubicBezTo>
                  <a:cubicBezTo>
                    <a:pt x="314175" y="409003"/>
                    <a:pt x="257259" y="562865"/>
                    <a:pt x="306920" y="413886"/>
                  </a:cubicBezTo>
                  <a:cubicBezTo>
                    <a:pt x="312093" y="398366"/>
                    <a:pt x="312996" y="381730"/>
                    <a:pt x="316545" y="365760"/>
                  </a:cubicBezTo>
                  <a:cubicBezTo>
                    <a:pt x="336055" y="277965"/>
                    <a:pt x="317468" y="387705"/>
                    <a:pt x="335795" y="250257"/>
                  </a:cubicBezTo>
                  <a:cubicBezTo>
                    <a:pt x="338793" y="227769"/>
                    <a:pt x="341363" y="205201"/>
                    <a:pt x="345421" y="182880"/>
                  </a:cubicBezTo>
                  <a:cubicBezTo>
                    <a:pt x="347787" y="169865"/>
                    <a:pt x="352871" y="157428"/>
                    <a:pt x="355046" y="144379"/>
                  </a:cubicBezTo>
                  <a:cubicBezTo>
                    <a:pt x="373185" y="35542"/>
                    <a:pt x="353645" y="100455"/>
                    <a:pt x="374296" y="38501"/>
                  </a:cubicBezTo>
                  <a:cubicBezTo>
                    <a:pt x="380713" y="48126"/>
                    <a:pt x="388374" y="57030"/>
                    <a:pt x="393547" y="67377"/>
                  </a:cubicBezTo>
                  <a:cubicBezTo>
                    <a:pt x="398084" y="76452"/>
                    <a:pt x="393752" y="92485"/>
                    <a:pt x="403172" y="96253"/>
                  </a:cubicBezTo>
                  <a:cubicBezTo>
                    <a:pt x="408664" y="98450"/>
                    <a:pt x="461989" y="79855"/>
                    <a:pt x="470549" y="77002"/>
                  </a:cubicBezTo>
                  <a:cubicBezTo>
                    <a:pt x="480174" y="67377"/>
                    <a:pt x="490711" y="58583"/>
                    <a:pt x="499425" y="48126"/>
                  </a:cubicBezTo>
                  <a:cubicBezTo>
                    <a:pt x="506831" y="39239"/>
                    <a:pt x="510495" y="27430"/>
                    <a:pt x="518675" y="19250"/>
                  </a:cubicBezTo>
                  <a:cubicBezTo>
                    <a:pt x="526855" y="11070"/>
                    <a:pt x="537926" y="6417"/>
                    <a:pt x="547551" y="0"/>
                  </a:cubicBezTo>
                  <a:lnTo>
                    <a:pt x="566802" y="57751"/>
                  </a:lnTo>
                  <a:cubicBezTo>
                    <a:pt x="574118" y="79700"/>
                    <a:pt x="602604" y="26566"/>
                    <a:pt x="624553" y="19250"/>
                  </a:cubicBezTo>
                  <a:lnTo>
                    <a:pt x="653429" y="9625"/>
                  </a:lnTo>
                  <a:cubicBezTo>
                    <a:pt x="659846" y="22459"/>
                    <a:pt x="669200" y="34206"/>
                    <a:pt x="672680" y="48126"/>
                  </a:cubicBezTo>
                  <a:cubicBezTo>
                    <a:pt x="678954" y="73221"/>
                    <a:pt x="662665" y="108294"/>
                    <a:pt x="682305" y="125128"/>
                  </a:cubicBezTo>
                  <a:cubicBezTo>
                    <a:pt x="697711" y="138334"/>
                    <a:pt x="720806" y="112295"/>
                    <a:pt x="740056" y="105878"/>
                  </a:cubicBezTo>
                  <a:lnTo>
                    <a:pt x="768932" y="96253"/>
                  </a:lnTo>
                  <a:cubicBezTo>
                    <a:pt x="775349" y="105878"/>
                    <a:pt x="777209" y="121470"/>
                    <a:pt x="788183" y="125128"/>
                  </a:cubicBezTo>
                  <a:cubicBezTo>
                    <a:pt x="800733" y="129311"/>
                    <a:pt x="813455" y="115503"/>
                    <a:pt x="826684" y="115503"/>
                  </a:cubicBezTo>
                  <a:cubicBezTo>
                    <a:pt x="848806" y="115503"/>
                    <a:pt x="852243" y="568068"/>
                    <a:pt x="864096" y="579922"/>
                  </a:cubicBezTo>
                  <a:cubicBezTo>
                    <a:pt x="869364" y="656531"/>
                    <a:pt x="865305" y="868945"/>
                    <a:pt x="864096" y="867953"/>
                  </a:cubicBezTo>
                </a:path>
              </a:pathLst>
            </a:custGeom>
            <a:solidFill>
              <a:srgbClr val="005000"/>
            </a:solidFill>
            <a:ln w="19050">
              <a:solidFill>
                <a:srgbClr val="005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오른쪽 화살표 29">
            <a:extLst>
              <a:ext uri="{FF2B5EF4-FFF2-40B4-BE49-F238E27FC236}">
                <a16:creationId xmlns:a16="http://schemas.microsoft.com/office/drawing/2014/main" id="{82CF8B12-03EE-F805-319F-2A23CBFCB882}"/>
              </a:ext>
            </a:extLst>
          </p:cNvPr>
          <p:cNvSpPr/>
          <p:nvPr/>
        </p:nvSpPr>
        <p:spPr>
          <a:xfrm>
            <a:off x="1867719" y="2501280"/>
            <a:ext cx="36004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덧셈 기호 30">
            <a:extLst>
              <a:ext uri="{FF2B5EF4-FFF2-40B4-BE49-F238E27FC236}">
                <a16:creationId xmlns:a16="http://schemas.microsoft.com/office/drawing/2014/main" id="{C5FFA6B8-5012-4D4D-D9D9-6B0D775082F1}"/>
              </a:ext>
            </a:extLst>
          </p:cNvPr>
          <p:cNvSpPr/>
          <p:nvPr/>
        </p:nvSpPr>
        <p:spPr>
          <a:xfrm>
            <a:off x="3235871" y="2573288"/>
            <a:ext cx="288032" cy="288032"/>
          </a:xfrm>
          <a:prstGeom prst="mathPlus">
            <a:avLst/>
          </a:prstGeom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덧셈 기호 31">
            <a:extLst>
              <a:ext uri="{FF2B5EF4-FFF2-40B4-BE49-F238E27FC236}">
                <a16:creationId xmlns:a16="http://schemas.microsoft.com/office/drawing/2014/main" id="{C47E7243-D3C3-B574-950D-A3AFD4742F73}"/>
              </a:ext>
            </a:extLst>
          </p:cNvPr>
          <p:cNvSpPr/>
          <p:nvPr/>
        </p:nvSpPr>
        <p:spPr>
          <a:xfrm>
            <a:off x="4315991" y="2573288"/>
            <a:ext cx="288032" cy="288032"/>
          </a:xfrm>
          <a:prstGeom prst="mathPlus">
            <a:avLst/>
          </a:prstGeom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덧셈 기호 32">
            <a:extLst>
              <a:ext uri="{FF2B5EF4-FFF2-40B4-BE49-F238E27FC236}">
                <a16:creationId xmlns:a16="http://schemas.microsoft.com/office/drawing/2014/main" id="{85DBA3AC-163F-CC38-F8C5-ED641BB361B9}"/>
              </a:ext>
            </a:extLst>
          </p:cNvPr>
          <p:cNvSpPr/>
          <p:nvPr/>
        </p:nvSpPr>
        <p:spPr>
          <a:xfrm>
            <a:off x="5396111" y="2573288"/>
            <a:ext cx="288032" cy="288032"/>
          </a:xfrm>
          <a:prstGeom prst="mathPlus">
            <a:avLst/>
          </a:prstGeom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F6CE8A-4A98-C806-C64F-338684E9F7FB}"/>
              </a:ext>
            </a:extLst>
          </p:cNvPr>
          <p:cNvSpPr/>
          <p:nvPr/>
        </p:nvSpPr>
        <p:spPr>
          <a:xfrm>
            <a:off x="6332215" y="2213248"/>
            <a:ext cx="23802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FontTx/>
              <a:buChar char="-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Runtime reduction</a:t>
            </a:r>
          </a:p>
          <a:p>
            <a:pPr marL="0" lvl="1">
              <a:buFontTx/>
              <a:buChar char="-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Total CPU work increase</a:t>
            </a:r>
          </a:p>
          <a:p>
            <a:pPr marL="0" lvl="1">
              <a:buFontTx/>
              <a:buChar char="-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CPU utilization?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E5242F-1D99-8887-0734-6BFD0A1CF8AE}"/>
              </a:ext>
            </a:extLst>
          </p:cNvPr>
          <p:cNvSpPr/>
          <p:nvPr/>
        </p:nvSpPr>
        <p:spPr>
          <a:xfrm>
            <a:off x="643583" y="2141240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CPU utilization 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ADD324-7CF3-5478-08F5-71420F6D87AD}"/>
              </a:ext>
            </a:extLst>
          </p:cNvPr>
          <p:cNvSpPr/>
          <p:nvPr/>
        </p:nvSpPr>
        <p:spPr>
          <a:xfrm>
            <a:off x="1507679" y="2861320"/>
            <a:ext cx="648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Time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11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집합통신 예제</a:t>
            </a:r>
            <a:r>
              <a:rPr lang="en-US" altLang="ko-KR" dirty="0"/>
              <a:t> #2</a:t>
            </a:r>
            <a:r>
              <a:rPr lang="ko-KR" altLang="en-US" dirty="0"/>
              <a:t> </a:t>
            </a:r>
            <a:r>
              <a:rPr lang="en-US" altLang="ko-KR" dirty="0"/>
              <a:t>(pi </a:t>
            </a:r>
            <a:r>
              <a:rPr lang="ko-KR" altLang="en-US" dirty="0"/>
              <a:t>계산 병렬코드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90C84F-B09C-3B63-75E8-D073D37F2708}"/>
              </a:ext>
            </a:extLst>
          </p:cNvPr>
          <p:cNvSpPr/>
          <p:nvPr/>
        </p:nvSpPr>
        <p:spPr>
          <a:xfrm>
            <a:off x="251520" y="1050910"/>
            <a:ext cx="864096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r>
              <a:rPr lang="en" altLang="ko-Kore-KR" sz="1100" dirty="0">
                <a:solidFill>
                  <a:srgbClr val="C814C9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math</a:t>
            </a:r>
            <a:endParaRPr lang="en" altLang="ko-Kore-KR" sz="1100" dirty="0">
              <a:solidFill>
                <a:srgbClr val="C814C9"/>
              </a:solidFill>
              <a:latin typeface="Menlo" panose="020B0609030804020204" pitchFamily="49" charset="0"/>
            </a:endParaRP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comm = MPI.COMM_WORLD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size 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comm.Get_size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x=-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endParaRPr lang="en" altLang="ko-Kore-KR" sz="11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dx=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0.0000001</a:t>
            </a:r>
          </a:p>
          <a:p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iters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(1-(-1))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/dx)</a:t>
            </a:r>
          </a:p>
          <a:p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iters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 // size + (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iters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 % size &gt; rank)</a:t>
            </a:r>
          </a:p>
          <a:p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start = </a:t>
            </a:r>
            <a:r>
              <a:rPr lang="en" altLang="ko-Kore-KR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comm.scan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(N)</a:t>
            </a:r>
            <a:r>
              <a:rPr lang="ko-KR" altLang="en-US" sz="11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ko-KR" altLang="en-US" sz="11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b="1" dirty="0">
                <a:solidFill>
                  <a:srgbClr val="000000"/>
                </a:solidFill>
                <a:latin typeface="Menlo" panose="020B0609030804020204" pitchFamily="49" charset="0"/>
              </a:rPr>
              <a:t>N</a:t>
            </a:r>
            <a:endParaRPr lang="en" altLang="ko-Kore-KR" sz="1100" b="1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A=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0.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x=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x+dx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*start</a:t>
            </a: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A=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A+math.sqrt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-x**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)*dx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x=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x+dx</a:t>
            </a:r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comm.reduce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(A, op=MPI.SUM, root=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ko-Kore-K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rank==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*A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error =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abs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math.pi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100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"pi is approximately %.16f, "</a:t>
            </a:r>
          </a:p>
          <a:p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ko-Kore-KR" sz="1100" dirty="0">
                <a:solidFill>
                  <a:srgbClr val="B42419"/>
                </a:solidFill>
                <a:latin typeface="Menlo" panose="020B0609030804020204" pitchFamily="49" charset="0"/>
              </a:rPr>
              <a:t>"error is %.16f"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" altLang="ko-Kore-KR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tpi</a:t>
            </a:r>
            <a:r>
              <a:rPr lang="en" altLang="ko-Kore-KR" sz="1100" dirty="0">
                <a:solidFill>
                  <a:srgbClr val="000000"/>
                </a:solidFill>
                <a:latin typeface="Menlo" panose="020B0609030804020204" pitchFamily="49" charset="0"/>
              </a:rPr>
              <a:t>, error))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6D74FF-64CA-022D-1A25-797195C39E68}"/>
              </a:ext>
            </a:extLst>
          </p:cNvPr>
          <p:cNvSpPr/>
          <p:nvPr/>
        </p:nvSpPr>
        <p:spPr>
          <a:xfrm>
            <a:off x="251520" y="5571237"/>
            <a:ext cx="864096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DAB8F-41FE-3E2B-5C07-4A482007546B}"/>
              </a:ext>
            </a:extLst>
          </p:cNvPr>
          <p:cNvSpPr/>
          <p:nvPr/>
        </p:nvSpPr>
        <p:spPr>
          <a:xfrm>
            <a:off x="179512" y="5643245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 time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mpiexec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 4 python3 ./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pi_mpi.py</a:t>
            </a:r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pi is approximately 3.1415926535896865, error is 0.0000000000001066</a:t>
            </a:r>
          </a:p>
          <a:p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mpirun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-np 4 python3 ./pi2.py  3.71s user 0.21s system 295% 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cpu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 1.326 total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C7695-DED1-F8E4-7DDA-72A057924497}"/>
              </a:ext>
            </a:extLst>
          </p:cNvPr>
          <p:cNvSpPr/>
          <p:nvPr/>
        </p:nvSpPr>
        <p:spPr>
          <a:xfrm>
            <a:off x="194424" y="52199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152163" y="65457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pi_mpi.py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4D67-1D3A-5F24-0A8D-808DCAE49DE7}"/>
              </a:ext>
            </a:extLst>
          </p:cNvPr>
          <p:cNvSpPr txBox="1"/>
          <p:nvPr/>
        </p:nvSpPr>
        <p:spPr>
          <a:xfrm>
            <a:off x="251520" y="1592347"/>
            <a:ext cx="86756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algn="just" fontAlgn="b">
              <a:defRPr b="0" i="0">
                <a:solidFill>
                  <a:srgbClr val="000000"/>
                </a:solidFill>
                <a:effectLst/>
                <a:latin typeface="New Gulim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ew Gulim"/>
              </a:rPr>
              <a:t>삼차원 컴퓨터 그래픽에서 사용되는 기법의 하나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w Gulim"/>
              </a:rPr>
              <a:t>. </a:t>
            </a:r>
            <a:r>
              <a:rPr lang="en-US" altLang="ko-Kore-KR" dirty="0" err="1"/>
              <a:t>빛의</a:t>
            </a:r>
            <a:r>
              <a:rPr lang="en-US" altLang="ko-Kore-KR" dirty="0"/>
              <a:t> </a:t>
            </a:r>
            <a:r>
              <a:rPr lang="en-US" altLang="ko-Kore-KR" dirty="0" err="1"/>
              <a:t>경로와</a:t>
            </a:r>
            <a:r>
              <a:rPr lang="en-US" altLang="ko-Kore-KR" dirty="0"/>
              <a:t> </a:t>
            </a:r>
            <a:r>
              <a:rPr lang="en-US" altLang="ko-Kore-KR" dirty="0" err="1"/>
              <a:t>물체와의</a:t>
            </a:r>
            <a:r>
              <a:rPr lang="en-US" altLang="ko-Kore-KR" dirty="0"/>
              <a:t> </a:t>
            </a:r>
            <a:r>
              <a:rPr lang="en-US" altLang="ko-Kore-KR" dirty="0" err="1"/>
              <a:t>교차점을</a:t>
            </a:r>
            <a:r>
              <a:rPr lang="en-US" altLang="ko-Kore-KR" dirty="0"/>
              <a:t> </a:t>
            </a:r>
            <a:r>
              <a:rPr lang="en-US" altLang="ko-Kore-KR" dirty="0" err="1"/>
              <a:t>시뮬레이션하여</a:t>
            </a:r>
            <a:r>
              <a:rPr lang="en-US" altLang="ko-Kore-KR" dirty="0"/>
              <a:t> </a:t>
            </a:r>
            <a:r>
              <a:rPr lang="en-US" altLang="ko-Kore-KR" dirty="0" err="1"/>
              <a:t>높은</a:t>
            </a:r>
            <a:r>
              <a:rPr lang="en-US" altLang="ko-Kore-KR" dirty="0"/>
              <a:t> </a:t>
            </a:r>
            <a:r>
              <a:rPr lang="en-US" altLang="ko-Kore-KR" dirty="0" err="1"/>
              <a:t>수준의</a:t>
            </a:r>
            <a:r>
              <a:rPr lang="en-US" altLang="ko-Kore-KR" dirty="0"/>
              <a:t> </a:t>
            </a:r>
            <a:r>
              <a:rPr lang="en-US" altLang="ko-Kore-KR" dirty="0" err="1"/>
              <a:t>사실적인</a:t>
            </a:r>
            <a:r>
              <a:rPr lang="en-US" altLang="ko-Kore-KR" dirty="0"/>
              <a:t> </a:t>
            </a:r>
            <a:r>
              <a:rPr lang="en-US" altLang="ko-Kore-KR" dirty="0" err="1"/>
              <a:t>이미지를</a:t>
            </a:r>
            <a:r>
              <a:rPr lang="en-US" altLang="ko-Kore-KR" dirty="0"/>
              <a:t> </a:t>
            </a:r>
            <a:r>
              <a:rPr lang="en-US" altLang="ko-Kore-KR" dirty="0" err="1"/>
              <a:t>생성할</a:t>
            </a:r>
            <a:r>
              <a:rPr lang="en-US" altLang="ko-Kore-KR" dirty="0"/>
              <a:t> </a:t>
            </a:r>
            <a:r>
              <a:rPr lang="en-US" altLang="ko-Kore-KR" dirty="0" err="1"/>
              <a:t>수</a:t>
            </a:r>
            <a:r>
              <a:rPr lang="en-US" altLang="ko-Kore-KR" dirty="0"/>
              <a:t> </a:t>
            </a:r>
            <a:r>
              <a:rPr lang="en-US" altLang="ko-Kore-KR" dirty="0" err="1"/>
              <a:t>있는</a:t>
            </a:r>
            <a:r>
              <a:rPr lang="en-US" altLang="ko-Kore-KR" dirty="0"/>
              <a:t> </a:t>
            </a:r>
            <a:r>
              <a:rPr lang="en-US" altLang="ko-Kore-KR" dirty="0" err="1"/>
              <a:t>기법</a:t>
            </a:r>
            <a:r>
              <a:rPr lang="en-US" altLang="ko-Kore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3AECB-61BE-ED11-9C47-BE085E94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93" y="2780928"/>
            <a:ext cx="4337802" cy="314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2D8BC7-FC12-D926-82E0-6493CA7B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1" y="2950065"/>
            <a:ext cx="4411471" cy="24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2053A-13F4-B7A5-4A08-BB518561FC51}"/>
              </a:ext>
            </a:extLst>
          </p:cNvPr>
          <p:cNvSpPr txBox="1"/>
          <p:nvPr/>
        </p:nvSpPr>
        <p:spPr>
          <a:xfrm>
            <a:off x="223325" y="6144436"/>
            <a:ext cx="8771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ore-KR" dirty="0"/>
              <a:t>https://</a:t>
            </a:r>
            <a:r>
              <a:rPr lang="en-US" altLang="ko-Kore-KR" dirty="0" err="1"/>
              <a:t>medium.com</a:t>
            </a:r>
            <a:r>
              <a:rPr lang="en-US" altLang="ko-Kore-KR" dirty="0"/>
              <a:t>/</a:t>
            </a:r>
            <a:r>
              <a:rPr lang="en-US" altLang="ko-Kore-KR" dirty="0" err="1"/>
              <a:t>swlh</a:t>
            </a:r>
            <a:r>
              <a:rPr lang="en-US" altLang="ko-Kore-KR" dirty="0"/>
              <a:t>/ray-tracing-from-scratch-in-python-41670e6a96f9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0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3AECB-61BE-ED11-9C47-BE085E94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89962"/>
            <a:ext cx="3600400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22663-9E54-05D1-5D53-218E802FE4A6}"/>
              </a:ext>
            </a:extLst>
          </p:cNvPr>
          <p:cNvSpPr txBox="1"/>
          <p:nvPr/>
        </p:nvSpPr>
        <p:spPr>
          <a:xfrm>
            <a:off x="457200" y="1397675"/>
            <a:ext cx="8229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39700" indent="-139700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/>
              <a:t>3D </a:t>
            </a:r>
            <a:r>
              <a:rPr lang="en-US" altLang="ko-Kore-KR" dirty="0" err="1"/>
              <a:t>공간이</a:t>
            </a:r>
            <a:r>
              <a:rPr lang="en-US" altLang="ko-Kore-KR" dirty="0"/>
              <a:t> </a:t>
            </a:r>
            <a:r>
              <a:rPr lang="en-US" altLang="ko-Kore-KR" dirty="0" err="1"/>
              <a:t>필요</a:t>
            </a:r>
            <a:r>
              <a:rPr lang="en-US" altLang="ko-Kore-KR" dirty="0"/>
              <a:t>(</a:t>
            </a:r>
            <a:r>
              <a:rPr lang="en-US" altLang="ko-Kore-KR" dirty="0" err="1"/>
              <a:t>간단히</a:t>
            </a:r>
            <a:r>
              <a:rPr lang="en-US" altLang="ko-Kore-KR" dirty="0"/>
              <a:t> </a:t>
            </a:r>
            <a:r>
              <a:rPr lang="en-US" altLang="ko-Kore-KR" dirty="0" err="1"/>
              <a:t>말해</a:t>
            </a:r>
            <a:r>
              <a:rPr lang="en-US" altLang="ko-Kore-KR" dirty="0"/>
              <a:t> </a:t>
            </a:r>
            <a:r>
              <a:rPr lang="en-US" altLang="ko-Kore-KR" dirty="0" err="1"/>
              <a:t>공간에</a:t>
            </a:r>
            <a:r>
              <a:rPr lang="en-US" altLang="ko-Kore-KR" dirty="0"/>
              <a:t> </a:t>
            </a:r>
            <a:r>
              <a:rPr lang="en-US" altLang="ko-Kore-KR" dirty="0" err="1"/>
              <a:t>객체를</a:t>
            </a:r>
            <a:r>
              <a:rPr lang="en-US" altLang="ko-Kore-KR" dirty="0"/>
              <a:t> </a:t>
            </a:r>
            <a:r>
              <a:rPr lang="en-US" altLang="ko-Kore-KR" dirty="0" err="1"/>
              <a:t>배치할</a:t>
            </a:r>
            <a:r>
              <a:rPr lang="en-US" altLang="ko-Kore-KR" dirty="0"/>
              <a:t> </a:t>
            </a:r>
            <a:r>
              <a:rPr lang="en-US" altLang="ko-Kore-KR" dirty="0" err="1"/>
              <a:t>때</a:t>
            </a:r>
            <a:r>
              <a:rPr lang="en-US" altLang="ko-Kore-KR" dirty="0"/>
              <a:t> 3개의 </a:t>
            </a:r>
            <a:r>
              <a:rPr lang="en-US" altLang="ko-Kore-KR" dirty="0" err="1"/>
              <a:t>좌표</a:t>
            </a:r>
            <a:r>
              <a:rPr lang="en-US" altLang="ko-Kore-KR" dirty="0"/>
              <a:t> </a:t>
            </a:r>
            <a:r>
              <a:rPr lang="en-US" altLang="ko-Kore-KR" dirty="0" err="1"/>
              <a:t>사용</a:t>
            </a:r>
            <a:r>
              <a:rPr lang="en-US" altLang="ko-Kore-KR" dirty="0"/>
              <a:t>)</a:t>
            </a:r>
          </a:p>
          <a:p>
            <a:pPr marL="139700" indent="-139700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 err="1"/>
              <a:t>그</a:t>
            </a:r>
            <a:r>
              <a:rPr lang="en-US" altLang="ko-Kore-KR" dirty="0"/>
              <a:t> </a:t>
            </a:r>
            <a:r>
              <a:rPr lang="en-US" altLang="ko-Kore-KR" dirty="0" err="1"/>
              <a:t>공간에</a:t>
            </a:r>
            <a:r>
              <a:rPr lang="en-US" altLang="ko-Kore-KR" dirty="0"/>
              <a:t> </a:t>
            </a:r>
            <a:r>
              <a:rPr lang="en-US" altLang="ko-Kore-KR" dirty="0" err="1"/>
              <a:t>물체</a:t>
            </a:r>
            <a:r>
              <a:rPr lang="en-US" altLang="ko-Kore-KR" dirty="0"/>
              <a:t>(Object)</a:t>
            </a:r>
            <a:r>
              <a:rPr lang="en-US" altLang="ko-Kore-KR" dirty="0" err="1"/>
              <a:t>가</a:t>
            </a:r>
            <a:r>
              <a:rPr lang="en-US" altLang="ko-Kore-KR" dirty="0"/>
              <a:t> </a:t>
            </a:r>
            <a:r>
              <a:rPr lang="en-US" altLang="ko-Kore-KR" dirty="0" err="1"/>
              <a:t>필요</a:t>
            </a:r>
            <a:r>
              <a:rPr lang="en-US" altLang="ko-Kore-KR" dirty="0"/>
              <a:t>(</a:t>
            </a:r>
            <a:r>
              <a:rPr lang="ko-KR" altLang="en-US" dirty="0"/>
              <a:t>이전 </a:t>
            </a:r>
            <a:r>
              <a:rPr lang="en-US" altLang="ko-Kore-KR" dirty="0" err="1"/>
              <a:t>그림을</a:t>
            </a:r>
            <a:r>
              <a:rPr lang="en-US" altLang="ko-Kore-KR" dirty="0"/>
              <a:t> </a:t>
            </a:r>
            <a:r>
              <a:rPr lang="en-US" altLang="ko-Kore-KR" dirty="0" err="1"/>
              <a:t>재현할</a:t>
            </a:r>
            <a:r>
              <a:rPr lang="en-US" altLang="ko-Kore-KR" dirty="0"/>
              <a:t> </a:t>
            </a:r>
            <a:r>
              <a:rPr lang="en-US" altLang="ko-Kore-KR" dirty="0" err="1"/>
              <a:t>것이므로</a:t>
            </a:r>
            <a:r>
              <a:rPr lang="en-US" altLang="ko-Kore-KR" dirty="0"/>
              <a:t> </a:t>
            </a:r>
            <a:r>
              <a:rPr lang="en-US" altLang="ko-Kore-KR" dirty="0" err="1"/>
              <a:t>구를</a:t>
            </a:r>
            <a:r>
              <a:rPr lang="en-US" altLang="ko-Kore-KR" dirty="0"/>
              <a:t> </a:t>
            </a:r>
            <a:r>
              <a:rPr lang="en-US" altLang="ko-Kore-KR" dirty="0" err="1"/>
              <a:t>상상</a:t>
            </a:r>
            <a:r>
              <a:rPr lang="en-US" altLang="ko-Kore-KR" dirty="0"/>
              <a:t>)</a:t>
            </a:r>
          </a:p>
          <a:p>
            <a:pPr marL="139700" indent="-139700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 err="1"/>
              <a:t>광원</a:t>
            </a:r>
            <a:r>
              <a:rPr lang="en-US" altLang="ko-KR" dirty="0"/>
              <a:t>(light)</a:t>
            </a:r>
            <a:r>
              <a:rPr lang="en-US" altLang="ko-Kore-KR" dirty="0" err="1"/>
              <a:t>이</a:t>
            </a:r>
            <a:r>
              <a:rPr lang="en-US" altLang="ko-Kore-KR" dirty="0"/>
              <a:t> </a:t>
            </a:r>
            <a:r>
              <a:rPr lang="en-US" altLang="ko-Kore-KR" dirty="0" err="1"/>
              <a:t>필요</a:t>
            </a:r>
            <a:r>
              <a:rPr lang="en-US" altLang="ko-Kore-KR" dirty="0"/>
              <a:t>(</a:t>
            </a:r>
            <a:r>
              <a:rPr lang="en-US" altLang="ko-Kore-KR" dirty="0" err="1"/>
              <a:t>모든</a:t>
            </a:r>
            <a:r>
              <a:rPr lang="en-US" altLang="ko-Kore-KR" dirty="0"/>
              <a:t> </a:t>
            </a:r>
            <a:r>
              <a:rPr lang="en-US" altLang="ko-Kore-KR" dirty="0" err="1"/>
              <a:t>방향으로</a:t>
            </a:r>
            <a:r>
              <a:rPr lang="en-US" altLang="ko-Kore-KR" dirty="0"/>
              <a:t> </a:t>
            </a:r>
            <a:r>
              <a:rPr lang="en-US" altLang="ko-Kore-KR" dirty="0" err="1"/>
              <a:t>빛을</a:t>
            </a:r>
            <a:r>
              <a:rPr lang="en-US" altLang="ko-Kore-KR" dirty="0"/>
              <a:t> </a:t>
            </a:r>
            <a:r>
              <a:rPr lang="en-US" altLang="ko-Kore-KR" dirty="0" err="1"/>
              <a:t>방출하는</a:t>
            </a:r>
            <a:r>
              <a:rPr lang="en-US" altLang="ko-Kore-KR" dirty="0"/>
              <a:t> </a:t>
            </a:r>
            <a:r>
              <a:rPr lang="en-US" altLang="ko-Kore-KR" dirty="0" err="1"/>
              <a:t>단일</a:t>
            </a:r>
            <a:r>
              <a:rPr lang="en-US" altLang="ko-Kore-KR" dirty="0"/>
              <a:t> </a:t>
            </a:r>
            <a:r>
              <a:rPr lang="en-US" altLang="ko-Kore-KR" dirty="0" err="1"/>
              <a:t>지점이</a:t>
            </a:r>
            <a:r>
              <a:rPr lang="en-US" altLang="ko-Kore-KR" dirty="0"/>
              <a:t> </a:t>
            </a:r>
            <a:r>
              <a:rPr lang="en-US" altLang="ko-Kore-KR" dirty="0" err="1"/>
              <a:t>될</a:t>
            </a:r>
            <a:r>
              <a:rPr lang="en-US" altLang="ko-Kore-KR" dirty="0"/>
              <a:t> </a:t>
            </a:r>
            <a:r>
              <a:rPr lang="en-US" altLang="ko-Kore-KR" dirty="0" err="1"/>
              <a:t>것이므로</a:t>
            </a:r>
            <a:r>
              <a:rPr lang="en-US" altLang="ko-Kore-KR" dirty="0"/>
              <a:t> </a:t>
            </a:r>
            <a:r>
              <a:rPr lang="en-US" altLang="ko-Kore-KR" dirty="0" err="1"/>
              <a:t>본질적으로</a:t>
            </a:r>
            <a:r>
              <a:rPr lang="en-US" altLang="ko-Kore-KR" dirty="0"/>
              <a:t> </a:t>
            </a:r>
            <a:r>
              <a:rPr lang="en-US" altLang="ko-Kore-KR" dirty="0" err="1"/>
              <a:t>단일</a:t>
            </a:r>
            <a:r>
              <a:rPr lang="en-US" altLang="ko-Kore-KR" dirty="0"/>
              <a:t> </a:t>
            </a:r>
            <a:r>
              <a:rPr lang="en-US" altLang="ko-Kore-KR" dirty="0" err="1"/>
              <a:t>위치</a:t>
            </a:r>
            <a:r>
              <a:rPr lang="en-US" altLang="ko-Kore-KR" dirty="0"/>
              <a:t>)</a:t>
            </a:r>
          </a:p>
          <a:p>
            <a:pPr marL="139700" indent="-139700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 err="1"/>
              <a:t>장면을</a:t>
            </a:r>
            <a:r>
              <a:rPr lang="en-US" altLang="ko-Kore-KR" dirty="0"/>
              <a:t> </a:t>
            </a:r>
            <a:r>
              <a:rPr lang="en-US" altLang="ko-Kore-KR" dirty="0" err="1"/>
              <a:t>관찰할</a:t>
            </a:r>
            <a:r>
              <a:rPr lang="en-US" altLang="ko-Kore-KR" dirty="0"/>
              <a:t> ‘</a:t>
            </a:r>
            <a:r>
              <a:rPr lang="en-US" altLang="ko-Kore-KR" dirty="0" err="1"/>
              <a:t>눈</a:t>
            </a:r>
            <a:r>
              <a:rPr lang="en-US" altLang="ko-Kore-KR" dirty="0"/>
              <a:t>(eye)' </a:t>
            </a:r>
            <a:r>
              <a:rPr lang="en-US" altLang="ko-Kore-KR" dirty="0" err="1"/>
              <a:t>또는</a:t>
            </a:r>
            <a:r>
              <a:rPr lang="en-US" altLang="ko-Kore-KR" dirty="0"/>
              <a:t> </a:t>
            </a:r>
            <a:r>
              <a:rPr lang="en-US" altLang="ko-Kore-KR" dirty="0" err="1"/>
              <a:t>카메라</a:t>
            </a:r>
            <a:r>
              <a:rPr lang="en-US" altLang="ko-Kore-KR" dirty="0"/>
              <a:t>(Camera)</a:t>
            </a:r>
            <a:r>
              <a:rPr lang="en-US" altLang="ko-Kore-KR" dirty="0" err="1"/>
              <a:t>가</a:t>
            </a:r>
            <a:r>
              <a:rPr lang="en-US" altLang="ko-Kore-KR" dirty="0"/>
              <a:t> </a:t>
            </a:r>
            <a:r>
              <a:rPr lang="en-US" altLang="ko-Kore-KR" dirty="0" err="1"/>
              <a:t>필요</a:t>
            </a:r>
            <a:endParaRPr lang="en-US" altLang="ko-Kore-KR" dirty="0"/>
          </a:p>
          <a:p>
            <a:pPr marL="285750" indent="-285750" latinLnBrk="0">
              <a:buFontTx/>
              <a:buChar char="-"/>
            </a:pPr>
            <a:r>
              <a:rPr lang="en-US" altLang="ko-Kore-KR" dirty="0" err="1"/>
              <a:t>카메라는</a:t>
            </a:r>
            <a:r>
              <a:rPr lang="en-US" altLang="ko-Kore-KR" dirty="0"/>
              <a:t> </a:t>
            </a:r>
            <a:r>
              <a:rPr lang="en-US" altLang="ko-Kore-KR" dirty="0" err="1"/>
              <a:t>실제로</a:t>
            </a:r>
            <a:r>
              <a:rPr lang="en-US" altLang="ko-Kore-KR" dirty="0"/>
              <a:t> </a:t>
            </a:r>
            <a:r>
              <a:rPr lang="en-US" altLang="ko-Kore-KR" dirty="0" err="1"/>
              <a:t>어디든</a:t>
            </a:r>
            <a:r>
              <a:rPr lang="en-US" altLang="ko-Kore-KR" dirty="0"/>
              <a:t> </a:t>
            </a:r>
            <a:r>
              <a:rPr lang="en-US" altLang="ko-Kore-KR" dirty="0" err="1"/>
              <a:t>바라볼</a:t>
            </a:r>
            <a:r>
              <a:rPr lang="en-US" altLang="ko-Kore-KR" dirty="0"/>
              <a:t> </a:t>
            </a:r>
            <a:r>
              <a:rPr lang="en-US" altLang="ko-Kore-KR" dirty="0" err="1"/>
              <a:t>수</a:t>
            </a:r>
            <a:r>
              <a:rPr lang="en-US" altLang="ko-Kore-KR" dirty="0"/>
              <a:t> </a:t>
            </a:r>
            <a:r>
              <a:rPr lang="en-US" altLang="ko-Kore-KR" dirty="0" err="1"/>
              <a:t>있으므로</a:t>
            </a:r>
            <a:r>
              <a:rPr lang="en-US" altLang="ko-Kore-KR" dirty="0"/>
              <a:t> </a:t>
            </a:r>
            <a:r>
              <a:rPr lang="en-US" altLang="ko-Kore-KR" dirty="0" err="1"/>
              <a:t>카메라가</a:t>
            </a:r>
            <a:r>
              <a:rPr lang="en-US" altLang="ko-Kore-KR" dirty="0"/>
              <a:t> </a:t>
            </a:r>
            <a:r>
              <a:rPr lang="en-US" altLang="ko-Kore-KR" dirty="0" err="1"/>
              <a:t>물체를</a:t>
            </a:r>
            <a:r>
              <a:rPr lang="en-US" altLang="ko-Kore-KR" dirty="0"/>
              <a:t> </a:t>
            </a:r>
            <a:r>
              <a:rPr lang="en-US" altLang="ko-Kore-KR" dirty="0" err="1"/>
              <a:t>관찰할</a:t>
            </a:r>
            <a:r>
              <a:rPr lang="en-US" altLang="ko-Kore-KR" dirty="0"/>
              <a:t> </a:t>
            </a:r>
            <a:r>
              <a:rPr lang="en-US" altLang="ko-Kore-KR" dirty="0" err="1"/>
              <a:t>화면</a:t>
            </a:r>
            <a:r>
              <a:rPr lang="en-US" altLang="ko-Kore-KR" dirty="0"/>
              <a:t>(Screen)</a:t>
            </a:r>
            <a:r>
              <a:rPr lang="en-US" altLang="ko-Kore-KR" dirty="0" err="1"/>
              <a:t>이</a:t>
            </a:r>
            <a:r>
              <a:rPr lang="en-US" altLang="ko-Kore-KR" dirty="0"/>
              <a:t> </a:t>
            </a:r>
            <a:r>
              <a:rPr lang="en-US" altLang="ko-Kore-KR" dirty="0" err="1"/>
              <a:t>필요합니다</a:t>
            </a:r>
            <a:r>
              <a:rPr lang="en-US" altLang="ko-Kore-KR" dirty="0"/>
              <a:t> (</a:t>
            </a:r>
            <a:r>
              <a:rPr lang="en-US" altLang="ko-Kore-KR" dirty="0" err="1"/>
              <a:t>직사각형</a:t>
            </a:r>
            <a:r>
              <a:rPr lang="en-US" altLang="ko-Kore-KR" dirty="0"/>
              <a:t> </a:t>
            </a:r>
            <a:r>
              <a:rPr lang="en-US" altLang="ko-Kore-KR" dirty="0" err="1"/>
              <a:t>화면의</a:t>
            </a:r>
            <a:r>
              <a:rPr lang="en-US" altLang="ko-Kore-KR" dirty="0"/>
              <a:t> </a:t>
            </a:r>
            <a:r>
              <a:rPr lang="en-US" altLang="ko-Kore-KR" dirty="0" err="1"/>
              <a:t>네</a:t>
            </a:r>
            <a:r>
              <a:rPr lang="en-US" altLang="ko-Kore-KR" dirty="0"/>
              <a:t> </a:t>
            </a:r>
            <a:r>
              <a:rPr lang="en-US" altLang="ko-Kore-KR" dirty="0" err="1"/>
              <a:t>모서리에</a:t>
            </a:r>
            <a:r>
              <a:rPr lang="en-US" altLang="ko-Kore-KR" dirty="0"/>
              <a:t> </a:t>
            </a:r>
            <a:r>
              <a:rPr lang="en-US" altLang="ko-Kore-KR" dirty="0" err="1"/>
              <a:t>대해</a:t>
            </a:r>
            <a:r>
              <a:rPr lang="en-US" altLang="ko-Kore-KR" dirty="0"/>
              <a:t> 4개 </a:t>
            </a:r>
            <a:r>
              <a:rPr lang="en-US" altLang="ko-Kore-KR" dirty="0" err="1"/>
              <a:t>위치</a:t>
            </a:r>
            <a:r>
              <a:rPr lang="en-US" altLang="ko-Kore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9073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3AECB-61BE-ED11-9C47-BE085E94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89962"/>
            <a:ext cx="3600400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22663-9E54-05D1-5D53-218E802FE4A6}"/>
              </a:ext>
            </a:extLst>
          </p:cNvPr>
          <p:cNvSpPr txBox="1"/>
          <p:nvPr/>
        </p:nvSpPr>
        <p:spPr>
          <a:xfrm>
            <a:off x="457200" y="1397675"/>
            <a:ext cx="822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-139700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 err="1"/>
              <a:t>카메라는</a:t>
            </a:r>
            <a:r>
              <a:rPr lang="en-US" altLang="ko-Kore-KR" dirty="0"/>
              <a:t> </a:t>
            </a:r>
            <a:r>
              <a:rPr lang="en-US" altLang="ko-Kore-KR" dirty="0" err="1"/>
              <a:t>실제로</a:t>
            </a:r>
            <a:r>
              <a:rPr lang="en-US" altLang="ko-Kore-KR" dirty="0"/>
              <a:t> </a:t>
            </a:r>
            <a:r>
              <a:rPr lang="en-US" altLang="ko-Kore-KR" dirty="0" err="1"/>
              <a:t>어디든</a:t>
            </a:r>
            <a:r>
              <a:rPr lang="en-US" altLang="ko-Kore-KR" dirty="0"/>
              <a:t> </a:t>
            </a:r>
            <a:r>
              <a:rPr lang="en-US" altLang="ko-Kore-KR" dirty="0" err="1"/>
              <a:t>바라볼</a:t>
            </a:r>
            <a:r>
              <a:rPr lang="en-US" altLang="ko-Kore-KR" dirty="0"/>
              <a:t> </a:t>
            </a:r>
            <a:r>
              <a:rPr lang="en-US" altLang="ko-Kore-KR" dirty="0" err="1"/>
              <a:t>수</a:t>
            </a:r>
            <a:r>
              <a:rPr lang="en-US" altLang="ko-Kore-KR" dirty="0"/>
              <a:t> </a:t>
            </a:r>
            <a:r>
              <a:rPr lang="en-US" altLang="ko-Kore-KR" dirty="0" err="1"/>
              <a:t>있으므로</a:t>
            </a:r>
            <a:r>
              <a:rPr lang="en-US" altLang="ko-Kore-KR" dirty="0"/>
              <a:t> </a:t>
            </a:r>
            <a:r>
              <a:rPr lang="en-US" altLang="ko-Kore-KR" dirty="0" err="1"/>
              <a:t>카메라가</a:t>
            </a:r>
            <a:r>
              <a:rPr lang="en-US" altLang="ko-Kore-KR" dirty="0"/>
              <a:t> </a:t>
            </a:r>
            <a:r>
              <a:rPr lang="en-US" altLang="ko-Kore-KR" dirty="0" err="1"/>
              <a:t>물체를</a:t>
            </a:r>
            <a:r>
              <a:rPr lang="en-US" altLang="ko-Kore-KR" dirty="0"/>
              <a:t> </a:t>
            </a:r>
            <a:r>
              <a:rPr lang="en-US" altLang="ko-Kore-KR" dirty="0" err="1"/>
              <a:t>관찰할</a:t>
            </a:r>
            <a:r>
              <a:rPr lang="en-US" altLang="ko-Kore-KR" dirty="0"/>
              <a:t> </a:t>
            </a:r>
            <a:r>
              <a:rPr lang="en-US" altLang="ko-Kore-KR" dirty="0" err="1"/>
              <a:t>화면</a:t>
            </a:r>
            <a:r>
              <a:rPr lang="en-US" altLang="ko-Kore-KR" dirty="0"/>
              <a:t>(Screen)</a:t>
            </a:r>
            <a:r>
              <a:rPr lang="en-US" altLang="ko-Kore-KR" dirty="0" err="1"/>
              <a:t>이</a:t>
            </a:r>
            <a:r>
              <a:rPr lang="en-US" altLang="ko-Kore-KR" dirty="0"/>
              <a:t> </a:t>
            </a:r>
            <a:r>
              <a:rPr lang="en-US" altLang="ko-Kore-KR" dirty="0" err="1"/>
              <a:t>필요합니다</a:t>
            </a:r>
            <a:r>
              <a:rPr lang="en-US" altLang="ko-Kore-KR" dirty="0"/>
              <a:t> (</a:t>
            </a:r>
            <a:r>
              <a:rPr lang="en-US" altLang="ko-Kore-KR" dirty="0" err="1"/>
              <a:t>직사각형</a:t>
            </a:r>
            <a:r>
              <a:rPr lang="en-US" altLang="ko-Kore-KR" dirty="0"/>
              <a:t> </a:t>
            </a:r>
            <a:r>
              <a:rPr lang="en-US" altLang="ko-Kore-KR" dirty="0" err="1"/>
              <a:t>화면의</a:t>
            </a:r>
            <a:r>
              <a:rPr lang="en-US" altLang="ko-Kore-KR" dirty="0"/>
              <a:t> </a:t>
            </a:r>
            <a:r>
              <a:rPr lang="en-US" altLang="ko-Kore-KR" dirty="0" err="1"/>
              <a:t>네</a:t>
            </a:r>
            <a:r>
              <a:rPr lang="en-US" altLang="ko-Kore-KR" dirty="0"/>
              <a:t> </a:t>
            </a:r>
            <a:r>
              <a:rPr lang="en-US" altLang="ko-Kore-KR" dirty="0" err="1"/>
              <a:t>모서리에</a:t>
            </a:r>
            <a:r>
              <a:rPr lang="en-US" altLang="ko-Kore-KR" dirty="0"/>
              <a:t> </a:t>
            </a:r>
            <a:r>
              <a:rPr lang="en-US" altLang="ko-Kore-KR" dirty="0" err="1"/>
              <a:t>대해</a:t>
            </a:r>
            <a:r>
              <a:rPr lang="en-US" altLang="ko-Kore-KR" dirty="0"/>
              <a:t> 4개 </a:t>
            </a:r>
            <a:r>
              <a:rPr lang="en-US" altLang="ko-Kore-KR" dirty="0" err="1"/>
              <a:t>위치</a:t>
            </a:r>
            <a:r>
              <a:rPr lang="en-US" altLang="ko-Kore-KR" dirty="0"/>
              <a:t>)</a:t>
            </a:r>
          </a:p>
          <a:p>
            <a:pPr marL="742950" lvl="1" indent="-285750" latinLnBrk="0">
              <a:buFontTx/>
              <a:buChar char="-"/>
            </a:pPr>
            <a:r>
              <a:rPr lang="ko-KR" altLang="en-US" dirty="0"/>
              <a:t>화면은 사용자가 정의한 특정 공간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3</a:t>
            </a:r>
            <a:r>
              <a:rPr lang="en-US" dirty="0"/>
              <a:t>x2 </a:t>
            </a:r>
            <a:r>
              <a:rPr lang="ko-KR" altLang="en-US" dirty="0"/>
              <a:t>직사각형</a:t>
            </a:r>
            <a:r>
              <a:rPr lang="en-US" altLang="ko-KR" dirty="0"/>
              <a:t>). </a:t>
            </a:r>
          </a:p>
          <a:p>
            <a:pPr marL="742950" lvl="1" indent="-285750" latinLnBrk="0">
              <a:buFontTx/>
              <a:buChar char="-"/>
            </a:pP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는 그 자체만으로는 아무 의미가 없고</a:t>
            </a:r>
            <a:r>
              <a:rPr lang="en-US" altLang="ko-KR" dirty="0"/>
              <a:t>, </a:t>
            </a:r>
            <a:r>
              <a:rPr lang="ko-KR" altLang="en-US" dirty="0"/>
              <a:t>다른 물체의 크기와 비교할 때 의미가 있으며 상대적인 것</a:t>
            </a:r>
            <a:endParaRPr lang="en-US" altLang="ko-KR" dirty="0"/>
          </a:p>
          <a:p>
            <a:pPr marL="742950" lvl="1" indent="-285750" latinLnBrk="0">
              <a:buFontTx/>
              <a:buChar char="-"/>
            </a:pPr>
            <a:r>
              <a:rPr lang="ko-KR" altLang="en-US" dirty="0"/>
              <a:t>여기서 중요한 것은 그림과 같이 직사각형을 어떻게 더 작은 정사각형</a:t>
            </a:r>
            <a:r>
              <a:rPr lang="en-US" altLang="ko-KR" dirty="0"/>
              <a:t>(</a:t>
            </a:r>
            <a:r>
              <a:rPr lang="ko-KR" altLang="en-US" dirty="0"/>
              <a:t>픽셀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분할할 것인가 하는 것</a:t>
            </a:r>
            <a:endParaRPr lang="en-US" altLang="ko-KR" dirty="0"/>
          </a:p>
          <a:p>
            <a:pPr marL="742950" lvl="1" indent="-285750" latinLnBrk="0">
              <a:buFontTx/>
              <a:buChar char="-"/>
            </a:pPr>
            <a:r>
              <a:rPr lang="ko-KR" altLang="en-US" dirty="0"/>
              <a:t>이것이 최종 이미지의 크기를 결정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3</a:t>
            </a:r>
            <a:r>
              <a:rPr lang="en-US" dirty="0"/>
              <a:t>x2 </a:t>
            </a:r>
            <a:r>
              <a:rPr lang="ko-KR" altLang="en-US" dirty="0"/>
              <a:t>직사각형을 만들어 </a:t>
            </a:r>
            <a:r>
              <a:rPr lang="en-US" altLang="ko-KR" dirty="0"/>
              <a:t>300</a:t>
            </a:r>
            <a:r>
              <a:rPr lang="en-US" dirty="0"/>
              <a:t>x200</a:t>
            </a:r>
            <a:r>
              <a:rPr lang="ko-KR" altLang="en-US" dirty="0"/>
              <a:t>픽셀로 분할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6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F60F2-7F4F-786B-1987-C196115201BE}"/>
              </a:ext>
            </a:extLst>
          </p:cNvPr>
          <p:cNvSpPr txBox="1"/>
          <p:nvPr/>
        </p:nvSpPr>
        <p:spPr>
          <a:xfrm>
            <a:off x="467544" y="1494076"/>
            <a:ext cx="837858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 dirty="0"/>
              <a:t>for each pixel </a:t>
            </a:r>
            <a:r>
              <a:rPr lang="en" altLang="ko-Kore-KR" sz="1400" b="1" i="1" dirty="0">
                <a:effectLst/>
                <a:latin typeface="source-code-pro"/>
              </a:rPr>
              <a:t>p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x,y,z</a:t>
            </a:r>
            <a:r>
              <a:rPr lang="en" altLang="ko-Kore-KR" sz="1400" dirty="0"/>
              <a:t>) of the screen:</a:t>
            </a:r>
            <a:br>
              <a:rPr lang="en" altLang="ko-Kore-KR" sz="1400" dirty="0"/>
            </a:br>
            <a:r>
              <a:rPr lang="ko-KR" altLang="en-US" sz="1400" dirty="0"/>
              <a:t>     </a:t>
            </a:r>
            <a:r>
              <a:rPr lang="en" altLang="ko-Kore-KR" sz="1400" dirty="0"/>
              <a:t>associate a black color to </a:t>
            </a:r>
            <a:r>
              <a:rPr lang="en" altLang="ko-Kore-KR" sz="1400" b="1" i="1" dirty="0">
                <a:effectLst/>
                <a:latin typeface="source-code-pro"/>
              </a:rPr>
              <a:t>p</a:t>
            </a:r>
            <a:br>
              <a:rPr lang="en" altLang="ko-Kore-KR" sz="1400" dirty="0"/>
            </a:br>
            <a:r>
              <a:rPr lang="ko-KR" altLang="en-US" sz="1400" dirty="0"/>
              <a:t>     </a:t>
            </a:r>
            <a:r>
              <a:rPr lang="en" altLang="ko-Kore-KR" sz="1400" dirty="0"/>
              <a:t>if the ray(line) that starts at </a:t>
            </a:r>
            <a:r>
              <a:rPr lang="en" altLang="ko-Kore-KR" sz="1400" b="1" i="1" dirty="0">
                <a:effectLst/>
                <a:latin typeface="source-code-pro"/>
              </a:rPr>
              <a:t>camera</a:t>
            </a:r>
            <a:r>
              <a:rPr lang="en" altLang="ko-Kore-KR" sz="1400" dirty="0"/>
              <a:t> and goes towards </a:t>
            </a:r>
            <a:r>
              <a:rPr lang="en" altLang="ko-Kore-KR" sz="1400" b="1" i="1" dirty="0">
                <a:effectLst/>
                <a:latin typeface="source-code-pro"/>
              </a:rPr>
              <a:t>p</a:t>
            </a:r>
            <a:r>
              <a:rPr lang="en" altLang="ko-Kore-KR" sz="1400" dirty="0"/>
              <a:t> intersects any object of the scene then:</a:t>
            </a:r>
            <a:br>
              <a:rPr lang="en" altLang="ko-Kore-KR" sz="1400" dirty="0"/>
            </a:br>
            <a:r>
              <a:rPr lang="ko-KR" altLang="en-US" sz="1400" dirty="0"/>
              <a:t>         </a:t>
            </a:r>
            <a:r>
              <a:rPr lang="en" altLang="ko-Kore-KR" sz="1400" dirty="0"/>
              <a:t>calculate the </a:t>
            </a:r>
            <a:r>
              <a:rPr lang="en" altLang="ko-Kore-KR" sz="1400" b="1" i="1" dirty="0">
                <a:effectLst/>
                <a:latin typeface="source-code-pro"/>
              </a:rPr>
              <a:t>intersection point</a:t>
            </a:r>
            <a:r>
              <a:rPr lang="en" altLang="ko-Kore-KR" sz="1400" dirty="0"/>
              <a:t> to the nearest object</a:t>
            </a:r>
            <a:br>
              <a:rPr lang="en" altLang="ko-Kore-KR" sz="1400" dirty="0"/>
            </a:br>
            <a:r>
              <a:rPr lang="ko-KR" altLang="en-US" sz="1400" dirty="0"/>
              <a:t>         </a:t>
            </a:r>
            <a:r>
              <a:rPr lang="en" altLang="ko-Kore-KR" sz="1400" dirty="0"/>
              <a:t>if there is no object of the scene in-between the </a:t>
            </a:r>
            <a:r>
              <a:rPr lang="en" altLang="ko-Kore-KR" sz="1400" b="1" i="1" dirty="0">
                <a:effectLst/>
                <a:latin typeface="source-code-pro"/>
              </a:rPr>
              <a:t>intersection point</a:t>
            </a:r>
            <a:r>
              <a:rPr lang="en" altLang="ko-Kore-KR" sz="1400" dirty="0"/>
              <a:t> and the </a:t>
            </a:r>
            <a:r>
              <a:rPr lang="en" altLang="ko-Kore-KR" sz="1400" b="1" i="1" dirty="0">
                <a:effectLst/>
                <a:latin typeface="source-code-pro"/>
              </a:rPr>
              <a:t>light</a:t>
            </a:r>
            <a:r>
              <a:rPr lang="en" altLang="ko-Kore-KR" sz="1400" dirty="0"/>
              <a:t> then:</a:t>
            </a:r>
            <a:br>
              <a:rPr lang="en" altLang="ko-Kore-KR" sz="1400" dirty="0"/>
            </a:br>
            <a:r>
              <a:rPr lang="en" altLang="ko-Kore-KR" sz="1400" dirty="0"/>
              <a:t>	</a:t>
            </a:r>
            <a:r>
              <a:rPr lang="ko-KR" altLang="en-US" sz="1400" dirty="0"/>
              <a:t> </a:t>
            </a:r>
            <a:r>
              <a:rPr lang="en" altLang="ko-Kore-KR" sz="1400" dirty="0"/>
              <a:t>calculate the color of the </a:t>
            </a:r>
            <a:r>
              <a:rPr lang="en" altLang="ko-Kore-KR" sz="1400" b="1" i="1" dirty="0">
                <a:effectLst/>
                <a:latin typeface="source-code-pro"/>
              </a:rPr>
              <a:t>intersection point</a:t>
            </a:r>
            <a:br>
              <a:rPr lang="en" altLang="ko-Kore-KR" sz="1400" dirty="0"/>
            </a:br>
            <a:r>
              <a:rPr lang="en" altLang="ko-Kore-KR" sz="1400" dirty="0"/>
              <a:t>	</a:t>
            </a:r>
            <a:r>
              <a:rPr lang="ko-KR" altLang="en-US" sz="1400" dirty="0"/>
              <a:t> </a:t>
            </a:r>
            <a:r>
              <a:rPr lang="en" altLang="ko-Kore-KR" sz="1400" dirty="0"/>
              <a:t>associate the color of the </a:t>
            </a:r>
            <a:r>
              <a:rPr lang="en" altLang="ko-Kore-KR" sz="1400" b="1" i="1" dirty="0">
                <a:effectLst/>
                <a:latin typeface="source-code-pro"/>
              </a:rPr>
              <a:t>intersection point</a:t>
            </a:r>
            <a:r>
              <a:rPr lang="en" altLang="ko-Kore-KR" sz="1400" dirty="0"/>
              <a:t> to </a:t>
            </a:r>
            <a:r>
              <a:rPr lang="en" altLang="ko-Kore-KR" sz="1400" b="1" i="1" dirty="0">
                <a:effectLst/>
                <a:latin typeface="source-code-pro"/>
              </a:rPr>
              <a:t>p</a:t>
            </a: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275DEA-E4D9-C0FC-FD73-BC278D79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15755"/>
            <a:ext cx="3941304" cy="30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DF204-571F-94A9-0808-90F538C139CD}"/>
              </a:ext>
            </a:extLst>
          </p:cNvPr>
          <p:cNvSpPr txBox="1"/>
          <p:nvPr/>
        </p:nvSpPr>
        <p:spPr>
          <a:xfrm>
            <a:off x="3115308" y="3120469"/>
            <a:ext cx="250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ko-KR" altLang="en-US" b="1" dirty="0"/>
              <a:t> 알고리즘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AC1236-22E4-BE21-10D3-02070011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09" y="2987660"/>
            <a:ext cx="3888432" cy="36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C96D6-3D13-1F77-0D3D-4F7D8B6F6A20}"/>
              </a:ext>
            </a:extLst>
          </p:cNvPr>
          <p:cNvSpPr txBox="1"/>
          <p:nvPr/>
        </p:nvSpPr>
        <p:spPr>
          <a:xfrm>
            <a:off x="457200" y="1510332"/>
            <a:ext cx="8229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b="1" dirty="0"/>
              <a:t>카메라</a:t>
            </a:r>
            <a:r>
              <a:rPr lang="en-US" altLang="ko-KR" dirty="0"/>
              <a:t>(</a:t>
            </a:r>
            <a:r>
              <a:rPr lang="en" altLang="ko-Kore-KR" b="1" i="1" dirty="0">
                <a:solidFill>
                  <a:srgbClr val="292929"/>
                </a:solidFill>
                <a:effectLst/>
                <a:latin typeface="source-serif-pro"/>
              </a:rPr>
              <a:t>camera</a:t>
            </a:r>
            <a:r>
              <a:rPr lang="en-US" altLang="ko-KR" b="1" i="1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r>
              <a:rPr lang="en-US" altLang="ko-KR" b="1" i="1" dirty="0">
                <a:solidFill>
                  <a:srgbClr val="292929"/>
                </a:solidFill>
                <a:latin typeface="source-serif-pro"/>
              </a:rPr>
              <a:t>:</a:t>
            </a:r>
            <a:r>
              <a:rPr lang="en" altLang="ko-Kore-K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" altLang="ko-Kore-KR" b="1" i="0" dirty="0">
                <a:solidFill>
                  <a:srgbClr val="292929"/>
                </a:solidFill>
                <a:effectLst/>
                <a:latin typeface="source-serif-pro"/>
              </a:rPr>
              <a:t>a 3D-point (x=0, y=0, z=1) </a:t>
            </a:r>
          </a:p>
          <a:p>
            <a:pPr marL="285750" indent="-285750" latinLnBrk="0">
              <a:buFontTx/>
              <a:buChar char="-"/>
            </a:pPr>
            <a:r>
              <a:rPr lang="ko-KR" altLang="en-US" b="1" dirty="0">
                <a:solidFill>
                  <a:srgbClr val="292929"/>
                </a:solidFill>
                <a:latin typeface="source-serif-pro"/>
              </a:rPr>
              <a:t>스크린</a:t>
            </a:r>
            <a:r>
              <a:rPr lang="en-US" altLang="ko-KR" b="1" dirty="0">
                <a:solidFill>
                  <a:srgbClr val="292929"/>
                </a:solidFill>
                <a:latin typeface="source-serif-pro"/>
              </a:rPr>
              <a:t>(</a:t>
            </a:r>
            <a:r>
              <a:rPr lang="en-US" altLang="ko-KR" b="1" i="1" dirty="0">
                <a:solidFill>
                  <a:srgbClr val="292929"/>
                </a:solidFill>
                <a:latin typeface="source-serif-pro"/>
              </a:rPr>
              <a:t>screen</a:t>
            </a:r>
            <a:r>
              <a:rPr lang="en-US" altLang="ko-KR" b="1" dirty="0">
                <a:solidFill>
                  <a:srgbClr val="292929"/>
                </a:solidFill>
                <a:latin typeface="source-serif-pro"/>
              </a:rPr>
              <a:t>): x</a:t>
            </a:r>
            <a:r>
              <a:rPr lang="ko-KR" altLang="en-US" b="1" dirty="0">
                <a:solidFill>
                  <a:srgbClr val="292929"/>
                </a:solidFill>
                <a:latin typeface="source-serif-pro"/>
              </a:rPr>
              <a:t>축과 </a:t>
            </a:r>
            <a:r>
              <a:rPr lang="en-US" altLang="ko-KR" b="1" dirty="0">
                <a:solidFill>
                  <a:srgbClr val="292929"/>
                </a:solidFill>
                <a:latin typeface="source-serif-pro"/>
              </a:rPr>
              <a:t>y</a:t>
            </a:r>
            <a:r>
              <a:rPr lang="ko-KR" altLang="en-US" b="1" dirty="0">
                <a:solidFill>
                  <a:srgbClr val="292929"/>
                </a:solidFill>
                <a:latin typeface="source-serif-pro"/>
              </a:rPr>
              <a:t>축으로 형성된 평면</a:t>
            </a:r>
            <a:r>
              <a:rPr lang="en-US" altLang="ko-KR" b="1" dirty="0">
                <a:solidFill>
                  <a:srgbClr val="292929"/>
                </a:solidFill>
                <a:latin typeface="source-serif-pro"/>
              </a:rPr>
              <a:t>(plane)</a:t>
            </a:r>
            <a:r>
              <a:rPr lang="ko-KR" altLang="en-US" b="1" dirty="0">
                <a:solidFill>
                  <a:srgbClr val="292929"/>
                </a:solidFill>
                <a:latin typeface="source-serif-pro"/>
              </a:rPr>
              <a:t>의 일부</a:t>
            </a:r>
            <a:r>
              <a:rPr lang="en-US" altLang="ko-KR" b="1" dirty="0">
                <a:solidFill>
                  <a:srgbClr val="292929"/>
                </a:solidFill>
                <a:latin typeface="source-serif-pro"/>
              </a:rPr>
              <a:t>(part)</a:t>
            </a:r>
          </a:p>
          <a:p>
            <a:pPr marL="742950" lvl="1" indent="-285750" latinLnBrk="0">
              <a:buFontTx/>
              <a:buChar char="-"/>
            </a:pPr>
            <a:r>
              <a:rPr lang="en" altLang="ko-Kore-KR" b="0" i="0" dirty="0">
                <a:solidFill>
                  <a:srgbClr val="292929"/>
                </a:solidFill>
                <a:effectLst/>
                <a:latin typeface="source-serif-pro"/>
              </a:rPr>
              <a:t>x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방향의 범위는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-1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에서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1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source-serif-pro"/>
              </a:rPr>
              <a:t>까지이며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임의적임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</a:p>
          <a:p>
            <a:pPr marL="742950" lvl="1" indent="-285750" latinLnBrk="0">
              <a:buFontTx/>
              <a:buChar char="-"/>
            </a:pPr>
            <a:r>
              <a:rPr lang="en" altLang="ko-Kore-KR" b="0" i="0" dirty="0">
                <a:solidFill>
                  <a:srgbClr val="292929"/>
                </a:solidFill>
                <a:effectLst/>
                <a:latin typeface="source-serif-pro"/>
              </a:rPr>
              <a:t>y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방향의 범위는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-1 / </a:t>
            </a:r>
            <a:r>
              <a:rPr lang="en-US" altLang="ko-KR" dirty="0">
                <a:solidFill>
                  <a:srgbClr val="292929"/>
                </a:solidFill>
                <a:latin typeface="source-serif-pro"/>
              </a:rPr>
              <a:t>ratio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에서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1 / ratio</a:t>
            </a:r>
          </a:p>
          <a:p>
            <a:pPr marL="742950" lvl="1" indent="-285750" latinLnBrk="0">
              <a:buFontTx/>
              <a:buChar char="-"/>
            </a:pPr>
            <a:r>
              <a:rPr lang="ko-KR" altLang="en-US" b="0" i="0" dirty="0">
                <a:solidFill>
                  <a:srgbClr val="292929"/>
                </a:solidFill>
                <a:effectLst/>
                <a:latin typeface="source-serif-pro"/>
              </a:rPr>
              <a:t>비율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(ratio) = </a:t>
            </a:r>
            <a:r>
              <a:rPr lang="en" altLang="ko-Kore-KR" b="0" i="0" dirty="0">
                <a:solidFill>
                  <a:srgbClr val="292929"/>
                </a:solidFill>
                <a:effectLst/>
                <a:latin typeface="source-code-pro"/>
              </a:rPr>
              <a:t>image width / image height</a:t>
            </a:r>
            <a:r>
              <a:rPr lang="en-US" altLang="ko-Kore-K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lang="en-US" altLang="ko-Kore-KR" dirty="0">
                <a:solidFill>
                  <a:srgbClr val="292929"/>
                </a:solidFill>
                <a:latin typeface="source-serif-pro"/>
              </a:rPr>
              <a:t> 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4775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C96D6-3D13-1F77-0D3D-4F7D8B6F6A20}"/>
              </a:ext>
            </a:extLst>
          </p:cNvPr>
          <p:cNvSpPr txBox="1"/>
          <p:nvPr/>
        </p:nvSpPr>
        <p:spPr>
          <a:xfrm>
            <a:off x="457200" y="1287074"/>
            <a:ext cx="8229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sz="1600" b="1" dirty="0"/>
              <a:t>주변</a:t>
            </a:r>
            <a:r>
              <a:rPr lang="en-US" altLang="ko-KR" sz="1600" b="1" dirty="0"/>
              <a:t>(Ambient)</a:t>
            </a:r>
            <a:r>
              <a:rPr lang="ko-KR" altLang="en-US" sz="1600" b="1" dirty="0"/>
              <a:t> 색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빛이 없을 때 물체가 가져야 할 색상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빛이 물체에 닿았을 때만 물체를 볼 수 있기 때문에 상상하기 어렵지만 일반적으로 상상하는 실제 색으로 착색된 희미한 색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색은 </a:t>
            </a:r>
            <a:r>
              <a:rPr lang="en-US" altLang="ko-KR" sz="1600" b="1" dirty="0"/>
              <a:t>0~1</a:t>
            </a:r>
            <a:r>
              <a:rPr lang="ko-KR" altLang="en-US" sz="1600" b="1" dirty="0"/>
              <a:t>내 실수 값들의 </a:t>
            </a:r>
            <a:r>
              <a:rPr lang="en-US" altLang="ko-KR" sz="1600" b="1" dirty="0"/>
              <a:t>tuple</a:t>
            </a:r>
            <a:r>
              <a:rPr lang="ko-KR" altLang="en-US" sz="1600" b="1" dirty="0"/>
              <a:t> 예</a:t>
            </a:r>
            <a:r>
              <a:rPr lang="en-US" altLang="ko-KR" sz="1600" b="1" dirty="0"/>
              <a:t>)</a:t>
            </a:r>
            <a:r>
              <a:rPr lang="en-US" altLang="ko-KR" sz="1600" b="1" dirty="0" err="1"/>
              <a:t>np.array</a:t>
            </a:r>
            <a:r>
              <a:rPr lang="en-US" altLang="ko-KR" sz="1600" b="1" dirty="0"/>
              <a:t>([1,1,1])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)</a:t>
            </a:r>
          </a:p>
          <a:p>
            <a:pPr marL="285750" indent="-285750" latinLnBrk="0">
              <a:buFontTx/>
              <a:buChar char="-"/>
            </a:pPr>
            <a:r>
              <a:rPr lang="ko-KR" altLang="en-US" sz="1600" b="1" dirty="0"/>
              <a:t>확산</a:t>
            </a:r>
            <a:r>
              <a:rPr lang="en-US" altLang="ko-KR" sz="1600" b="1" dirty="0"/>
              <a:t>(Diffusion)</a:t>
            </a:r>
            <a:r>
              <a:rPr lang="ko-KR" altLang="en-US" sz="1600" b="1" dirty="0"/>
              <a:t> 색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우리가 색이라고 할 때 생각하는 것과 가장 가까운 색상</a:t>
            </a:r>
            <a:endParaRPr lang="en-US" altLang="ko-KR" sz="1600" b="1" dirty="0"/>
          </a:p>
          <a:p>
            <a:pPr marL="285750" indent="-285750" latinLnBrk="0">
              <a:buFontTx/>
              <a:buChar char="-"/>
            </a:pPr>
            <a:r>
              <a:rPr lang="ko-KR" altLang="en-US" sz="1600" b="1" dirty="0"/>
              <a:t>정반사</a:t>
            </a:r>
            <a:r>
              <a:rPr lang="en-US" altLang="ko-KR" sz="1600" b="1" dirty="0"/>
              <a:t>(Specular)</a:t>
            </a:r>
            <a:r>
              <a:rPr lang="ko-KR" altLang="en-US" sz="1600" b="1" dirty="0"/>
              <a:t> 색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물체에 빛이 비쳤을 때 반짝이는 부분 색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대부분 흰색</a:t>
            </a:r>
            <a:endParaRPr lang="en-US" altLang="ko-KR" sz="1600" b="1" dirty="0"/>
          </a:p>
          <a:p>
            <a:pPr marL="285750" indent="-285750" latinLnBrk="0">
              <a:buFontTx/>
              <a:buChar char="-"/>
            </a:pPr>
            <a:r>
              <a:rPr lang="ko-KR" altLang="en-US" sz="1600" b="1" dirty="0"/>
              <a:t>광택</a:t>
            </a:r>
            <a:r>
              <a:rPr lang="en-US" altLang="ko-KR" sz="1600" b="1" dirty="0"/>
              <a:t>(Shininess): </a:t>
            </a:r>
            <a:r>
              <a:rPr lang="ko-KR" altLang="en-US" sz="1600" b="1" dirty="0"/>
              <a:t>물체가 얼마나 반짝이는지를 나타내는 계수</a:t>
            </a:r>
            <a:endParaRPr lang="en-US" altLang="ko-KR" sz="1600" b="1" dirty="0"/>
          </a:p>
          <a:p>
            <a:pPr marL="285750" indent="-285750" latinLnBrk="0">
              <a:buFontTx/>
              <a:buChar char="-"/>
            </a:pPr>
            <a:r>
              <a:rPr lang="ko-KR" altLang="en-US" sz="1600" b="1" dirty="0"/>
              <a:t>반사</a:t>
            </a:r>
            <a:r>
              <a:rPr lang="en-US" altLang="ko-KR" sz="1600" b="1" dirty="0"/>
              <a:t>(</a:t>
            </a:r>
            <a:r>
              <a:rPr lang="en-US" altLang="ko-Kore-KR" sz="1600" b="1" dirty="0"/>
              <a:t>reflection</a:t>
            </a:r>
            <a:r>
              <a:rPr lang="en-US" altLang="ko-KR" sz="1600" b="1" dirty="0"/>
              <a:t>):</a:t>
            </a:r>
            <a:r>
              <a:rPr lang="ko-KR" altLang="en-US" sz="1600" b="1" dirty="0"/>
              <a:t> 물체가 얼마나 반사되는지 나타내는 계수</a:t>
            </a:r>
            <a:r>
              <a:rPr lang="en-US" altLang="ko-KR" sz="1600" b="1" dirty="0"/>
              <a:t>(0~1)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0: </a:t>
            </a:r>
            <a:r>
              <a:rPr lang="ko-KR" altLang="en-US" sz="1600" b="1" dirty="0" err="1"/>
              <a:t>무광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1:</a:t>
            </a:r>
            <a:r>
              <a:rPr lang="ko-KR" altLang="en-US" sz="1600" b="1" dirty="0"/>
              <a:t> 거울</a:t>
            </a:r>
            <a:endParaRPr lang="en-US" altLang="ko-Kore-KR" sz="16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189717-6394-1BF0-0C8A-343C14B2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7159"/>
            <a:ext cx="6487616" cy="180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6E6EC-3FA2-0EE0-EBE4-312C4B53C6F4}"/>
              </a:ext>
            </a:extLst>
          </p:cNvPr>
          <p:cNvSpPr txBox="1"/>
          <p:nvPr/>
        </p:nvSpPr>
        <p:spPr>
          <a:xfrm>
            <a:off x="2152328" y="496265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 dirty="0" err="1"/>
              <a:t>Phong</a:t>
            </a:r>
            <a:r>
              <a:rPr lang="en" altLang="ko-Kore-KR" sz="1600" dirty="0"/>
              <a:t> reflection model — Wikipedia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41D5E-42F0-8A17-E3C9-6B2E4069AC90}"/>
              </a:ext>
            </a:extLst>
          </p:cNvPr>
          <p:cNvSpPr txBox="1"/>
          <p:nvPr/>
        </p:nvSpPr>
        <p:spPr>
          <a:xfrm>
            <a:off x="251520" y="5278538"/>
            <a:ext cx="8229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ore-KR" sz="1600" dirty="0"/>
              <a:t>objects = [{ 'center':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([-0.2, 0, -1]), 'radius': 0.7, 'ambient':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([0.1, 0, 0]), 'diffuse':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([0.7, 0, 0]), 'specular':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([1, 1, 1]), 'shininess': 100 }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…]</a:t>
            </a:r>
          </a:p>
          <a:p>
            <a:pPr latinLnBrk="0"/>
            <a:r>
              <a:rPr lang="en" altLang="ko-Kore-KR" sz="1600" dirty="0">
                <a:effectLst/>
                <a:latin typeface="Helvetica" pitchFamily="2" charset="0"/>
              </a:rPr>
              <a:t>light = { 'position': </a:t>
            </a:r>
            <a:r>
              <a:rPr lang="en" altLang="ko-Kore-KR" sz="1600" dirty="0" err="1">
                <a:effectLst/>
                <a:latin typeface="Helvetica" pitchFamily="2" charset="0"/>
              </a:rPr>
              <a:t>np.array</a:t>
            </a:r>
            <a:r>
              <a:rPr lang="en" altLang="ko-Kore-KR" sz="1600" dirty="0">
                <a:effectLst/>
                <a:latin typeface="Helvetica" pitchFamily="2" charset="0"/>
              </a:rPr>
              <a:t>([5, 5, 5]), 'ambient': </a:t>
            </a:r>
            <a:r>
              <a:rPr lang="en" altLang="ko-Kore-KR" sz="1600" dirty="0" err="1">
                <a:effectLst/>
                <a:latin typeface="Helvetica" pitchFamily="2" charset="0"/>
              </a:rPr>
              <a:t>np.array</a:t>
            </a:r>
            <a:r>
              <a:rPr lang="en" altLang="ko-Kore-KR" sz="1600" dirty="0">
                <a:effectLst/>
                <a:latin typeface="Helvetica" pitchFamily="2" charset="0"/>
              </a:rPr>
              <a:t>([1, 1, 1]), 'diffuse': </a:t>
            </a:r>
            <a:r>
              <a:rPr lang="en" altLang="ko-Kore-KR" sz="1600" dirty="0" err="1">
                <a:effectLst/>
                <a:latin typeface="Helvetica" pitchFamily="2" charset="0"/>
              </a:rPr>
              <a:t>np.array</a:t>
            </a:r>
            <a:r>
              <a:rPr lang="en" altLang="ko-Kore-KR" sz="1600" dirty="0">
                <a:effectLst/>
                <a:latin typeface="Helvetica" pitchFamily="2" charset="0"/>
              </a:rPr>
              <a:t>([1, 1, 1]), 'specular': </a:t>
            </a:r>
            <a:r>
              <a:rPr lang="en" altLang="ko-Kore-KR" sz="1600" dirty="0" err="1">
                <a:effectLst/>
                <a:latin typeface="Helvetica" pitchFamily="2" charset="0"/>
              </a:rPr>
              <a:t>np.array</a:t>
            </a:r>
            <a:r>
              <a:rPr lang="en" altLang="ko-Kore-KR" sz="1600" dirty="0">
                <a:effectLst/>
                <a:latin typeface="Helvetica" pitchFamily="2" charset="0"/>
              </a:rPr>
              <a:t>([1, 1, 1]) }</a:t>
            </a:r>
          </a:p>
        </p:txBody>
      </p:sp>
    </p:spTree>
    <p:extLst>
      <p:ext uri="{BB962C8B-B14F-4D97-AF65-F5344CB8AC3E}">
        <p14:creationId xmlns:p14="http://schemas.microsoft.com/office/powerpoint/2010/main" val="297663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42EA2C-D6B0-3432-C2AB-08B5DF0CDA71}"/>
              </a:ext>
            </a:extLst>
          </p:cNvPr>
          <p:cNvSpPr/>
          <p:nvPr/>
        </p:nvSpPr>
        <p:spPr>
          <a:xfrm>
            <a:off x="539552" y="1498413"/>
            <a:ext cx="784515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Parameter</a:t>
            </a:r>
            <a:r>
              <a:rPr lang="ko-KR" altLang="en-US" b="1" dirty="0"/>
              <a:t> 값에 따라 다양한 그림 생성 가능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1" dirty="0"/>
              <a:t>width, height: </a:t>
            </a:r>
            <a:r>
              <a:rPr lang="ko-KR" altLang="en-US" b="1" dirty="0"/>
              <a:t>넓이</a:t>
            </a:r>
            <a:r>
              <a:rPr lang="en-US" altLang="ko-KR" b="1" dirty="0"/>
              <a:t>,</a:t>
            </a:r>
            <a:r>
              <a:rPr lang="ko-KR" altLang="en-US" b="1" dirty="0"/>
              <a:t> 높이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objects: </a:t>
            </a:r>
            <a:r>
              <a:rPr lang="ko-KR" altLang="en-US" b="1" dirty="0"/>
              <a:t>다양한 구 객체들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camera: </a:t>
            </a:r>
            <a:r>
              <a:rPr lang="ko-KR" altLang="en-US" b="1" dirty="0"/>
              <a:t>카메라 위치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light: </a:t>
            </a:r>
            <a:r>
              <a:rPr lang="ko-KR" altLang="en-US" b="1" dirty="0"/>
              <a:t>빛 위치 등의 속성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77912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998DEC-1FC8-397F-86BD-3DA14AF7C946}"/>
              </a:ext>
            </a:extLst>
          </p:cNvPr>
          <p:cNvSpPr/>
          <p:nvPr/>
        </p:nvSpPr>
        <p:spPr>
          <a:xfrm>
            <a:off x="276501" y="3068960"/>
            <a:ext cx="88360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img001.png, img002.png, … </a:t>
            </a:r>
            <a:r>
              <a:rPr lang="ko-KR" altLang="en-US" dirty="0"/>
              <a:t>파일들 생성</a:t>
            </a:r>
            <a:r>
              <a:rPr lang="en-US" altLang="ko-KR" dirty="0"/>
              <a:t> </a:t>
            </a:r>
            <a:r>
              <a:rPr lang="ko-KR" altLang="en-US" dirty="0"/>
              <a:t>후 동영상으로 만들어보자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전환 속도는 </a:t>
            </a:r>
            <a:r>
              <a:rPr lang="en-US" altLang="ko-KR" dirty="0"/>
              <a:t>N*PTS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숫자가 커질수록 느려지고</a:t>
            </a:r>
            <a:r>
              <a:rPr lang="en-US" altLang="ko-KR" dirty="0"/>
              <a:t>,</a:t>
            </a:r>
            <a:r>
              <a:rPr lang="ko-KR" altLang="en-US" dirty="0"/>
              <a:t> 줄일수록 빨라진다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1*PTS</a:t>
            </a:r>
            <a:r>
              <a:rPr lang="ko-KR" altLang="en-US" dirty="0"/>
              <a:t> 값이 기본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ffmpeg</a:t>
            </a:r>
            <a:r>
              <a:rPr lang="ko-KR" altLang="en-US" dirty="0"/>
              <a:t> 프로그램은 </a:t>
            </a:r>
            <a:r>
              <a:rPr lang="en-US" altLang="ko-KR" dirty="0">
                <a:hlinkClick r:id="rId3"/>
              </a:rPr>
              <a:t>https://ffmpeg.org/</a:t>
            </a:r>
            <a:r>
              <a:rPr lang="ko-KR" altLang="en-US" dirty="0"/>
              <a:t> 에서 다운받아서 설치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 err="1"/>
              <a:t>으로</a:t>
            </a:r>
            <a:r>
              <a:rPr lang="ko-KR" altLang="en-US" dirty="0"/>
              <a:t> 직접 동영상 파일 생성 코드 생성해도 무방하다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9B65E0-F759-9DDC-9D22-CE306909A674}"/>
              </a:ext>
            </a:extLst>
          </p:cNvPr>
          <p:cNvSpPr/>
          <p:nvPr/>
        </p:nvSpPr>
        <p:spPr>
          <a:xfrm>
            <a:off x="276501" y="2686490"/>
            <a:ext cx="8640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dirty="0"/>
              <a:t>$ </a:t>
            </a:r>
            <a:r>
              <a:rPr lang="en" altLang="ko-Kore-KR" dirty="0" err="1"/>
              <a:t>ffmpeg</a:t>
            </a:r>
            <a:r>
              <a:rPr lang="en" altLang="ko-Kore-KR" dirty="0"/>
              <a:t> -</a:t>
            </a:r>
            <a:r>
              <a:rPr lang="en" altLang="ko-Kore-KR" dirty="0" err="1"/>
              <a:t>i</a:t>
            </a:r>
            <a:r>
              <a:rPr lang="en" altLang="ko-Kore-KR" dirty="0"/>
              <a:t> ./img%03d.png -</a:t>
            </a:r>
            <a:r>
              <a:rPr lang="en" altLang="ko-Kore-KR" dirty="0" err="1"/>
              <a:t>vf</a:t>
            </a:r>
            <a:r>
              <a:rPr lang="en" altLang="ko-Kore-KR" dirty="0"/>
              <a:t> "</a:t>
            </a:r>
            <a:r>
              <a:rPr lang="en" altLang="ko-Kore-KR" dirty="0" err="1"/>
              <a:t>setpts</a:t>
            </a:r>
            <a:r>
              <a:rPr lang="en" altLang="ko-Kore-KR" dirty="0"/>
              <a:t>=</a:t>
            </a:r>
            <a:r>
              <a:rPr lang="en-US" altLang="ko-Kore-KR" dirty="0"/>
              <a:t>N</a:t>
            </a:r>
            <a:r>
              <a:rPr lang="en" altLang="ko-Kore-KR" dirty="0"/>
              <a:t>*PTS"   ./</a:t>
            </a:r>
            <a:r>
              <a:rPr lang="en" altLang="ko-Kore-KR" dirty="0" err="1"/>
              <a:t>img.mpg</a:t>
            </a:r>
            <a:endParaRPr lang="en" altLang="ko-Kore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2F9B0E-47D8-8550-363C-862B2F54D675}"/>
              </a:ext>
            </a:extLst>
          </p:cNvPr>
          <p:cNvSpPr/>
          <p:nvPr/>
        </p:nvSpPr>
        <p:spPr>
          <a:xfrm>
            <a:off x="277956" y="2209156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※</a:t>
            </a:r>
            <a:r>
              <a:rPr lang="ko-KR" altLang="en-US" dirty="0"/>
              <a:t> 동영상 파일 </a:t>
            </a:r>
            <a:r>
              <a:rPr lang="ko-KR" altLang="en-US" dirty="0" err="1"/>
              <a:t>생성예시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6C2C9-8D5D-FA5A-CF3A-5F3CEE717286}"/>
              </a:ext>
            </a:extLst>
          </p:cNvPr>
          <p:cNvSpPr txBox="1"/>
          <p:nvPr/>
        </p:nvSpPr>
        <p:spPr>
          <a:xfrm>
            <a:off x="251520" y="12730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자유롭게 동영상 생성 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DEF8A-60B2-FE15-79E9-21BEB493D552}"/>
              </a:ext>
            </a:extLst>
          </p:cNvPr>
          <p:cNvSpPr txBox="1"/>
          <p:nvPr/>
        </p:nvSpPr>
        <p:spPr>
          <a:xfrm>
            <a:off x="539552" y="17411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ore-KR" dirty="0"/>
              <a:t>https://</a:t>
            </a:r>
            <a:r>
              <a:rPr lang="en-US" altLang="ko-Kore-KR" dirty="0" err="1"/>
              <a:t>youtu.be</a:t>
            </a:r>
            <a:r>
              <a:rPr lang="en-US" altLang="ko-Kore-KR" dirty="0"/>
              <a:t>/klVCeTXNX2M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95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595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endParaRPr lang="en" altLang="ko-Kore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C16F7-8AFC-13D1-906A-99C2C5902777}"/>
              </a:ext>
            </a:extLst>
          </p:cNvPr>
          <p:cNvSpPr/>
          <p:nvPr/>
        </p:nvSpPr>
        <p:spPr>
          <a:xfrm>
            <a:off x="467544" y="1253073"/>
            <a:ext cx="801357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주어진 </a:t>
            </a:r>
            <a:r>
              <a:rPr lang="en-US" altLang="ko-KR" b="1" dirty="0" err="1"/>
              <a:t>ray.py</a:t>
            </a:r>
            <a:r>
              <a:rPr lang="en-US" altLang="ko-KR" b="1" dirty="0"/>
              <a:t> </a:t>
            </a:r>
            <a:r>
              <a:rPr lang="ko-KR" altLang="en-US" b="1" dirty="0"/>
              <a:t>순차코드</a:t>
            </a:r>
            <a:r>
              <a:rPr lang="en-US" altLang="ko-KR" b="1" dirty="0"/>
              <a:t>(serial code)</a:t>
            </a:r>
            <a:r>
              <a:rPr lang="ko-KR" altLang="en-US" b="1" dirty="0"/>
              <a:t> 병렬화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</a:t>
            </a:r>
            <a:r>
              <a:rPr lang="en-US" altLang="ko-KR" sz="1600" dirty="0" err="1"/>
              <a:t>ray_mpi.py</a:t>
            </a:r>
            <a:r>
              <a:rPr lang="ko-KR" altLang="en-US" sz="1600" dirty="0"/>
              <a:t> 파일을 수정해서 제출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수정불가 부분</a:t>
            </a:r>
            <a:r>
              <a:rPr lang="en-US" altLang="ko-KR" sz="1600" dirty="0"/>
              <a:t>(</a:t>
            </a:r>
            <a:r>
              <a:rPr lang="ko-KR" altLang="en-US" sz="1600" dirty="0"/>
              <a:t>시간 측정 부분</a:t>
            </a:r>
            <a:r>
              <a:rPr lang="en-US" altLang="ko-KR" sz="1600" dirty="0"/>
              <a:t>)</a:t>
            </a:r>
            <a:r>
              <a:rPr lang="ko-KR" altLang="en-US" sz="1600" dirty="0"/>
              <a:t>을 주의해서 제출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제출해야 할 내용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파이썬 병렬코드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생성된 이미지 파일 혹은 동영상 파일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사용한 </a:t>
            </a:r>
            <a:r>
              <a:rPr lang="en-US" altLang="ko-KR" sz="1600" dirty="0"/>
              <a:t>parameters </a:t>
            </a:r>
            <a:r>
              <a:rPr lang="ko-KR" altLang="en-US" sz="1600" dirty="0"/>
              <a:t>정보 </a:t>
            </a:r>
            <a:r>
              <a:rPr lang="en-US" altLang="ko-KR" sz="1600" dirty="0"/>
              <a:t>(</a:t>
            </a:r>
            <a:r>
              <a:rPr lang="en-US" altLang="ko-Kore-KR" sz="1600" b="1" dirty="0"/>
              <a:t>width, height, o</a:t>
            </a:r>
            <a:r>
              <a:rPr lang="en-US" altLang="ko-KR" sz="1600" b="1" dirty="0"/>
              <a:t>bjects, camera, light)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힌트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계산 영역 중 </a:t>
            </a:r>
            <a:r>
              <a:rPr lang="en-US" altLang="ko-KR" sz="1600" dirty="0"/>
              <a:t>Width</a:t>
            </a:r>
            <a:r>
              <a:rPr lang="ko-KR" altLang="en-US" sz="1600" dirty="0"/>
              <a:t> 혹은 </a:t>
            </a:r>
            <a:r>
              <a:rPr lang="en-US" altLang="ko-KR" sz="1600" dirty="0"/>
              <a:t>Height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나눠서 병렬화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병렬화를 위해서 </a:t>
            </a:r>
            <a:r>
              <a:rPr lang="en" altLang="ko-Kore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ray_tracing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함수는 수정할 필요 없음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필요한 </a:t>
            </a:r>
            <a:r>
              <a:rPr lang="en-US" altLang="ko-KR" sz="1600" dirty="0"/>
              <a:t>MPI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comm.scan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comm.gather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comm.Gatherv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Pi </a:t>
            </a:r>
            <a:r>
              <a:rPr lang="ko-KR" altLang="en-US" sz="1600" dirty="0"/>
              <a:t>병렬코드와 </a:t>
            </a:r>
            <a:r>
              <a:rPr lang="en-US" altLang="ko-KR" sz="1600" dirty="0" err="1"/>
              <a:t>comm.Gatherv</a:t>
            </a:r>
            <a:r>
              <a:rPr lang="ko-KR" altLang="en-US" sz="1600" dirty="0"/>
              <a:t> 예제 참고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207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병렬화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Type 1 – divide calculation (shared data decomposition)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All processes share data.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process does its own calculation and </a:t>
            </a:r>
            <a:br>
              <a:rPr lang="en" altLang="ko-KR" sz="1600" kern="0" dirty="0">
                <a:latin typeface="Arial"/>
              </a:rPr>
            </a:br>
            <a:r>
              <a:rPr lang="en" altLang="ko-KR" sz="1600" kern="0" dirty="0">
                <a:latin typeface="Arial"/>
              </a:rPr>
              <a:t>communicates them synchronously.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Type 2 – divide data (domain decomposition)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process has its own data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process does its own calculation, but communicates </a:t>
            </a:r>
            <a:br>
              <a:rPr lang="en" altLang="ko-KR" sz="1600" kern="0" dirty="0">
                <a:latin typeface="Arial"/>
              </a:rPr>
            </a:br>
            <a:r>
              <a:rPr lang="en" altLang="ko-KR" sz="1600" kern="0" dirty="0">
                <a:latin typeface="Arial"/>
              </a:rPr>
              <a:t>the required data synchronously and asynchronously.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Type 3 – divide task (task/job decomposition)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process does different type of computation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Most high level parallelization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Load balancing is a big bottleneck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It is very simple because each job is perfectly independent</a:t>
            </a:r>
            <a:br>
              <a:rPr lang="en" altLang="ko-KR" sz="1600" kern="0" dirty="0">
                <a:latin typeface="Arial"/>
              </a:rPr>
            </a:br>
            <a:r>
              <a:rPr lang="en" altLang="ko-KR" sz="1600" kern="0" dirty="0">
                <a:latin typeface="Arial"/>
              </a:rPr>
              <a:t>in some cases. (Embarrassingly parallel)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CE5D31-4635-62BF-6255-A17288213376}"/>
              </a:ext>
            </a:extLst>
          </p:cNvPr>
          <p:cNvGrpSpPr/>
          <p:nvPr/>
        </p:nvGrpSpPr>
        <p:grpSpPr>
          <a:xfrm>
            <a:off x="6732240" y="980728"/>
            <a:ext cx="2142336" cy="1491340"/>
            <a:chOff x="683568" y="3356992"/>
            <a:chExt cx="2823160" cy="1965280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07FB5AF-4BBA-F6EB-DAB3-650A2FE177EB}"/>
                </a:ext>
              </a:extLst>
            </p:cNvPr>
            <p:cNvSpPr/>
            <p:nvPr/>
          </p:nvSpPr>
          <p:spPr>
            <a:xfrm>
              <a:off x="683568" y="3356992"/>
              <a:ext cx="2823160" cy="196528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38E9F0-9FD3-747C-51B7-91726CC15C4C}"/>
                </a:ext>
              </a:extLst>
            </p:cNvPr>
            <p:cNvSpPr txBox="1"/>
            <p:nvPr/>
          </p:nvSpPr>
          <p:spPr>
            <a:xfrm>
              <a:off x="1272994" y="3356992"/>
              <a:ext cx="1778669" cy="40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Task1: type1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E59E6727-AB1B-B877-371D-D0A7AC253097}"/>
                </a:ext>
              </a:extLst>
            </p:cNvPr>
            <p:cNvSpPr/>
            <p:nvPr/>
          </p:nvSpPr>
          <p:spPr>
            <a:xfrm>
              <a:off x="909922" y="3797369"/>
              <a:ext cx="2428709" cy="127001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053CA6-0BED-9850-C054-CCBE94EC257E}"/>
                </a:ext>
              </a:extLst>
            </p:cNvPr>
            <p:cNvSpPr txBox="1"/>
            <p:nvPr/>
          </p:nvSpPr>
          <p:spPr>
            <a:xfrm>
              <a:off x="886201" y="3777104"/>
              <a:ext cx="1438402" cy="45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Data1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91074BEE-4EA1-D783-B415-15C61D63BAEE}"/>
                </a:ext>
              </a:extLst>
            </p:cNvPr>
            <p:cNvSpPr/>
            <p:nvPr/>
          </p:nvSpPr>
          <p:spPr>
            <a:xfrm>
              <a:off x="1001854" y="4236679"/>
              <a:ext cx="1006580" cy="61565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9223083-554B-4A77-DC95-FF5023835EB8}"/>
                </a:ext>
              </a:extLst>
            </p:cNvPr>
            <p:cNvSpPr/>
            <p:nvPr/>
          </p:nvSpPr>
          <p:spPr>
            <a:xfrm>
              <a:off x="1117507" y="4314719"/>
              <a:ext cx="937670" cy="41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Cal1a</a:t>
              </a:r>
              <a:endParaRPr lang="ko-KR" altLang="en-US" sz="1200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46E7ED27-2EDE-0FA3-9089-244EEDE919AE}"/>
                </a:ext>
              </a:extLst>
            </p:cNvPr>
            <p:cNvSpPr/>
            <p:nvPr/>
          </p:nvSpPr>
          <p:spPr>
            <a:xfrm>
              <a:off x="2250069" y="4236536"/>
              <a:ext cx="1006580" cy="61565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F431F81-83AF-48C1-6D36-FBE0D174EE27}"/>
                </a:ext>
              </a:extLst>
            </p:cNvPr>
            <p:cNvSpPr/>
            <p:nvPr/>
          </p:nvSpPr>
          <p:spPr>
            <a:xfrm>
              <a:off x="2336145" y="4314574"/>
              <a:ext cx="937670" cy="41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Cal1b</a:t>
              </a:r>
              <a:endParaRPr lang="ko-KR" altLang="en-US" sz="12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503D20-F46C-AD7E-9916-159CD9E11BA1}"/>
              </a:ext>
            </a:extLst>
          </p:cNvPr>
          <p:cNvGrpSpPr/>
          <p:nvPr/>
        </p:nvGrpSpPr>
        <p:grpSpPr>
          <a:xfrm>
            <a:off x="6653376" y="2727087"/>
            <a:ext cx="2383120" cy="1545181"/>
            <a:chOff x="1092959" y="3279375"/>
            <a:chExt cx="3472836" cy="2251738"/>
          </a:xfrm>
        </p:grpSpPr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381C0650-ED80-BE11-8583-BFFC06A82A07}"/>
                </a:ext>
              </a:extLst>
            </p:cNvPr>
            <p:cNvSpPr/>
            <p:nvPr/>
          </p:nvSpPr>
          <p:spPr>
            <a:xfrm>
              <a:off x="1092959" y="3279375"/>
              <a:ext cx="3472836" cy="225173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34FAF5-41D7-31E2-3079-FA27F11890FC}"/>
                </a:ext>
              </a:extLst>
            </p:cNvPr>
            <p:cNvSpPr txBox="1"/>
            <p:nvPr/>
          </p:nvSpPr>
          <p:spPr>
            <a:xfrm>
              <a:off x="2050403" y="3482745"/>
              <a:ext cx="1438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Task2:</a:t>
              </a:r>
              <a:b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</a:br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type2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5C33EF52-7088-363B-4A37-01FB42F4B7C2}"/>
                </a:ext>
              </a:extLst>
            </p:cNvPr>
            <p:cNvSpPr/>
            <p:nvPr/>
          </p:nvSpPr>
          <p:spPr>
            <a:xfrm>
              <a:off x="1555569" y="3870753"/>
              <a:ext cx="1205433" cy="1136507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다이아몬드 47">
              <a:extLst>
                <a:ext uri="{FF2B5EF4-FFF2-40B4-BE49-F238E27FC236}">
                  <a16:creationId xmlns:a16="http://schemas.microsoft.com/office/drawing/2014/main" id="{6BD3ED8A-3025-0326-6A1C-1FE7D4F927AD}"/>
                </a:ext>
              </a:extLst>
            </p:cNvPr>
            <p:cNvSpPr/>
            <p:nvPr/>
          </p:nvSpPr>
          <p:spPr>
            <a:xfrm>
              <a:off x="2894499" y="3870753"/>
              <a:ext cx="1205433" cy="1136507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0D7F09-740B-AF76-DF0E-1AC2AD09C74C}"/>
                </a:ext>
              </a:extLst>
            </p:cNvPr>
            <p:cNvSpPr txBox="1"/>
            <p:nvPr/>
          </p:nvSpPr>
          <p:spPr>
            <a:xfrm>
              <a:off x="1439917" y="3978276"/>
              <a:ext cx="1438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D2a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759A6EA-934B-025F-7E11-5020274C1673}"/>
                </a:ext>
              </a:extLst>
            </p:cNvPr>
            <p:cNvSpPr txBox="1"/>
            <p:nvPr/>
          </p:nvSpPr>
          <p:spPr>
            <a:xfrm>
              <a:off x="2777182" y="3940335"/>
              <a:ext cx="1438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D2b</a:t>
              </a:r>
              <a:endParaRPr lang="ko-KR" altLang="en-US" sz="14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1" name="다이아몬드 80">
              <a:extLst>
                <a:ext uri="{FF2B5EF4-FFF2-40B4-BE49-F238E27FC236}">
                  <a16:creationId xmlns:a16="http://schemas.microsoft.com/office/drawing/2014/main" id="{A3934956-654F-F131-6F0C-067ABCBC307C}"/>
                </a:ext>
              </a:extLst>
            </p:cNvPr>
            <p:cNvSpPr/>
            <p:nvPr/>
          </p:nvSpPr>
          <p:spPr>
            <a:xfrm>
              <a:off x="3189530" y="4293997"/>
              <a:ext cx="613703" cy="51238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9ED27A-BD80-2A9E-6D0A-8F4CB8B28C37}"/>
                </a:ext>
              </a:extLst>
            </p:cNvPr>
            <p:cNvSpPr txBox="1"/>
            <p:nvPr/>
          </p:nvSpPr>
          <p:spPr>
            <a:xfrm>
              <a:off x="2756052" y="4395375"/>
              <a:ext cx="1438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C2b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8BAB99-7638-8693-C71D-1D816DAD020A}"/>
                </a:ext>
              </a:extLst>
            </p:cNvPr>
            <p:cNvSpPr txBox="1"/>
            <p:nvPr/>
          </p:nvSpPr>
          <p:spPr>
            <a:xfrm>
              <a:off x="1421043" y="4367421"/>
              <a:ext cx="1438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C2a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4" name="다이아몬드 83">
              <a:extLst>
                <a:ext uri="{FF2B5EF4-FFF2-40B4-BE49-F238E27FC236}">
                  <a16:creationId xmlns:a16="http://schemas.microsoft.com/office/drawing/2014/main" id="{8A95D1EE-9D1E-3D45-D0AD-A70E7C91E730}"/>
                </a:ext>
              </a:extLst>
            </p:cNvPr>
            <p:cNvSpPr/>
            <p:nvPr/>
          </p:nvSpPr>
          <p:spPr>
            <a:xfrm>
              <a:off x="1867089" y="4285665"/>
              <a:ext cx="613703" cy="51238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EE8AD8D-237C-EEE7-70EF-B12074345617}"/>
              </a:ext>
            </a:extLst>
          </p:cNvPr>
          <p:cNvGrpSpPr/>
          <p:nvPr/>
        </p:nvGrpSpPr>
        <p:grpSpPr>
          <a:xfrm>
            <a:off x="6708157" y="4520606"/>
            <a:ext cx="2201923" cy="1551862"/>
            <a:chOff x="1001925" y="1132958"/>
            <a:chExt cx="7170475" cy="5053576"/>
          </a:xfrm>
        </p:grpSpPr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57BB823F-B8FD-AEA2-063E-615F86275713}"/>
                </a:ext>
              </a:extLst>
            </p:cNvPr>
            <p:cNvSpPr/>
            <p:nvPr/>
          </p:nvSpPr>
          <p:spPr>
            <a:xfrm>
              <a:off x="1001925" y="1132958"/>
              <a:ext cx="7170475" cy="5053576"/>
            </a:xfrm>
            <a:prstGeom prst="roundRect">
              <a:avLst>
                <a:gd name="adj" fmla="val 10839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0F69FC4E-B16E-0945-FB6D-38360D089093}"/>
                </a:ext>
              </a:extLst>
            </p:cNvPr>
            <p:cNvSpPr/>
            <p:nvPr/>
          </p:nvSpPr>
          <p:spPr>
            <a:xfrm>
              <a:off x="1426261" y="1408761"/>
              <a:ext cx="2823160" cy="196528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C44AAD3-63AB-B279-4D66-67550E0A7732}"/>
                </a:ext>
              </a:extLst>
            </p:cNvPr>
            <p:cNvSpPr/>
            <p:nvPr/>
          </p:nvSpPr>
          <p:spPr>
            <a:xfrm>
              <a:off x="5028822" y="1408761"/>
              <a:ext cx="2857798" cy="2105657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이등변 삼각형 40">
              <a:extLst>
                <a:ext uri="{FF2B5EF4-FFF2-40B4-BE49-F238E27FC236}">
                  <a16:creationId xmlns:a16="http://schemas.microsoft.com/office/drawing/2014/main" id="{E5900A31-AAF0-B60A-4B7C-237B83BF4860}"/>
                </a:ext>
              </a:extLst>
            </p:cNvPr>
            <p:cNvSpPr/>
            <p:nvPr/>
          </p:nvSpPr>
          <p:spPr>
            <a:xfrm>
              <a:off x="4805994" y="4301900"/>
              <a:ext cx="3080627" cy="1660360"/>
            </a:xfrm>
            <a:prstGeom prst="triangl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392CEBE-E421-DB4F-2D82-513981D4B1E9}"/>
                </a:ext>
              </a:extLst>
            </p:cNvPr>
            <p:cNvCxnSpPr>
              <a:stCxn id="87" idx="3"/>
              <a:endCxn id="88" idx="2"/>
            </p:cNvCxnSpPr>
            <p:nvPr/>
          </p:nvCxnSpPr>
          <p:spPr>
            <a:xfrm>
              <a:off x="4249421" y="2391401"/>
              <a:ext cx="779401" cy="70189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0BF19DA-0CDA-C03E-833B-52F7BD09B924}"/>
                </a:ext>
              </a:extLst>
            </p:cNvPr>
            <p:cNvCxnSpPr>
              <a:stCxn id="93" idx="3"/>
              <a:endCxn id="89" idx="1"/>
            </p:cNvCxnSpPr>
            <p:nvPr/>
          </p:nvCxnSpPr>
          <p:spPr>
            <a:xfrm>
              <a:off x="4639121" y="5060665"/>
              <a:ext cx="937030" cy="71417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5C59EE7-CCB7-FA9C-9E58-D3E14DB92B9D}"/>
                </a:ext>
              </a:extLst>
            </p:cNvPr>
            <p:cNvCxnSpPr>
              <a:stCxn id="88" idx="4"/>
              <a:endCxn id="89" idx="0"/>
            </p:cNvCxnSpPr>
            <p:nvPr/>
          </p:nvCxnSpPr>
          <p:spPr>
            <a:xfrm flipH="1">
              <a:off x="6346308" y="3514418"/>
              <a:ext cx="111413" cy="787483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A5B4A7BF-58C8-A530-5C5F-24191DEC2A66}"/>
                </a:ext>
              </a:extLst>
            </p:cNvPr>
            <p:cNvSpPr/>
            <p:nvPr/>
          </p:nvSpPr>
          <p:spPr>
            <a:xfrm>
              <a:off x="1166285" y="3934796"/>
              <a:ext cx="3472836" cy="2251738"/>
            </a:xfrm>
            <a:prstGeom prst="diamond">
              <a:avLst/>
            </a:prstGeom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7645C17-316B-1C02-7520-8C4BE1331EF4}"/>
                </a:ext>
              </a:extLst>
            </p:cNvPr>
            <p:cNvCxnSpPr>
              <a:stCxn id="87" idx="2"/>
              <a:endCxn id="93" idx="0"/>
            </p:cNvCxnSpPr>
            <p:nvPr/>
          </p:nvCxnSpPr>
          <p:spPr>
            <a:xfrm>
              <a:off x="2837842" y="3374041"/>
              <a:ext cx="64862" cy="560756"/>
            </a:xfrm>
            <a:prstGeom prst="straightConnector1">
              <a:avLst/>
            </a:prstGeom>
            <a:ln w="19050">
              <a:solidFill>
                <a:srgbClr val="005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2E01641-D106-4898-5EE7-B692EC47EA81}"/>
                </a:ext>
              </a:extLst>
            </p:cNvPr>
            <p:cNvSpPr txBox="1"/>
            <p:nvPr/>
          </p:nvSpPr>
          <p:spPr>
            <a:xfrm>
              <a:off x="1372155" y="1817909"/>
              <a:ext cx="2557741" cy="90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Task1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080461B-9299-2CA0-625D-02653C5F14D9}"/>
                </a:ext>
              </a:extLst>
            </p:cNvPr>
            <p:cNvSpPr txBox="1"/>
            <p:nvPr/>
          </p:nvSpPr>
          <p:spPr>
            <a:xfrm>
              <a:off x="5339237" y="2016471"/>
              <a:ext cx="2364180" cy="90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Task3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1F82D47-B3D4-A291-1F8F-8545F0C87645}"/>
                </a:ext>
              </a:extLst>
            </p:cNvPr>
            <p:cNvSpPr txBox="1"/>
            <p:nvPr/>
          </p:nvSpPr>
          <p:spPr>
            <a:xfrm>
              <a:off x="1691679" y="4361383"/>
              <a:ext cx="2259879" cy="150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Task2</a:t>
              </a:r>
              <a:b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</a:b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FD9C0F-B279-9BC3-5ED9-4E2647772C73}"/>
                </a:ext>
              </a:extLst>
            </p:cNvPr>
            <p:cNvSpPr txBox="1"/>
            <p:nvPr/>
          </p:nvSpPr>
          <p:spPr>
            <a:xfrm>
              <a:off x="5208477" y="5064856"/>
              <a:ext cx="2260449" cy="90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Task4</a:t>
              </a:r>
              <a:endParaRPr lang="ko-KR" altLang="en-US" sz="1200" dirty="0">
                <a:latin typeface="Arial" pitchFamily="34" charset="0"/>
                <a:cs typeface="Arial" pitchFamily="34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189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760546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F2B00-B3BF-C373-0D73-1D28C992860D}"/>
              </a:ext>
            </a:extLst>
          </p:cNvPr>
          <p:cNvSpPr/>
          <p:nvPr/>
        </p:nvSpPr>
        <p:spPr>
          <a:xfrm>
            <a:off x="251520" y="836712"/>
            <a:ext cx="764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레이</a:t>
            </a:r>
            <a:r>
              <a:rPr lang="en-US" altLang="ko-KR" b="1" dirty="0"/>
              <a:t> </a:t>
            </a:r>
            <a:r>
              <a:rPr lang="ko-KR" altLang="en-US" b="1" dirty="0" err="1"/>
              <a:t>트레이싱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ray</a:t>
            </a:r>
            <a:r>
              <a:rPr lang="ko-KR" altLang="en-US" b="1" dirty="0"/>
              <a:t> </a:t>
            </a:r>
            <a:r>
              <a:rPr lang="en" altLang="ko-Kore-KR" b="1" dirty="0"/>
              <a:t>tracing</a:t>
            </a:r>
            <a:r>
              <a:rPr lang="en-US" altLang="ko-KR" b="1" dirty="0"/>
              <a:t>)</a:t>
            </a:r>
            <a:r>
              <a:rPr lang="ko-KR" altLang="en-US" b="1" dirty="0"/>
              <a:t> 기법을 </a:t>
            </a:r>
            <a:r>
              <a:rPr lang="en-US" altLang="ko-KR" b="1" dirty="0"/>
              <a:t>Python</a:t>
            </a:r>
            <a:r>
              <a:rPr lang="ko-KR" altLang="en-US" b="1" dirty="0" err="1"/>
              <a:t>으로</a:t>
            </a:r>
            <a:r>
              <a:rPr lang="ko-KR" altLang="en-US" b="1" dirty="0"/>
              <a:t> 병렬화</a:t>
            </a:r>
            <a:r>
              <a:rPr lang="en-US" altLang="ko-KR" b="1" dirty="0"/>
              <a:t>:</a:t>
            </a:r>
            <a:r>
              <a:rPr lang="ko-KR" altLang="en-US" b="1" dirty="0"/>
              <a:t> 채점 기준 설명</a:t>
            </a:r>
            <a:endParaRPr lang="en" altLang="ko-Kore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C16F7-8AFC-13D1-906A-99C2C5902777}"/>
              </a:ext>
            </a:extLst>
          </p:cNvPr>
          <p:cNvSpPr/>
          <p:nvPr/>
        </p:nvSpPr>
        <p:spPr>
          <a:xfrm>
            <a:off x="467544" y="1253073"/>
            <a:ext cx="801357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병렬코드 성능</a:t>
            </a:r>
            <a:r>
              <a:rPr lang="en-US" altLang="ko-KR" sz="1600" dirty="0"/>
              <a:t>(parameters</a:t>
            </a:r>
            <a:r>
              <a:rPr lang="ko-KR" altLang="en-US" sz="1600" dirty="0"/>
              <a:t> 값을 동일한 조건으로 테스트</a:t>
            </a:r>
            <a:r>
              <a:rPr lang="en-US" altLang="ko-KR" sz="1600" dirty="0"/>
              <a:t>): 60</a:t>
            </a:r>
            <a:r>
              <a:rPr lang="ko-KR" altLang="en-US" sz="1600" dirty="0"/>
              <a:t>점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병렬코드가 순차코드보다 빠르면 기본 </a:t>
            </a:r>
            <a:r>
              <a:rPr lang="en-US" altLang="ko-KR" sz="1600" dirty="0"/>
              <a:t>30</a:t>
            </a:r>
            <a:r>
              <a:rPr lang="ko-KR" altLang="en-US" sz="1600" dirty="0"/>
              <a:t>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팀별 병렬코드 성능차이에 따라 </a:t>
            </a:r>
            <a:r>
              <a:rPr lang="en-US" altLang="ko-KR" sz="1600" dirty="0"/>
              <a:t>0</a:t>
            </a:r>
            <a:r>
              <a:rPr lang="ko-KR" altLang="en-US" sz="1600" dirty="0"/>
              <a:t>점</a:t>
            </a:r>
            <a:r>
              <a:rPr lang="en-US" altLang="ko-KR" sz="1600" dirty="0"/>
              <a:t>~30</a:t>
            </a:r>
            <a:r>
              <a:rPr lang="ko-KR" altLang="en-US" sz="1600" dirty="0"/>
              <a:t>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기타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40</a:t>
            </a:r>
            <a:r>
              <a:rPr lang="ko-KR" altLang="en-US" sz="1600" dirty="0"/>
              <a:t>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</a:t>
            </a:r>
            <a:r>
              <a:rPr lang="en-US" altLang="ko-KR" sz="1600" dirty="0"/>
              <a:t>or </a:t>
            </a:r>
            <a:r>
              <a:rPr lang="ko-KR" altLang="en-US" sz="1600" dirty="0"/>
              <a:t>동영상 </a:t>
            </a:r>
            <a:r>
              <a:rPr lang="en-US" altLang="ko-KR" sz="1600" dirty="0"/>
              <a:t>(5</a:t>
            </a:r>
            <a:r>
              <a:rPr lang="ko-KR" altLang="en-US" sz="1600" dirty="0"/>
              <a:t>점 </a:t>
            </a:r>
            <a:r>
              <a:rPr lang="en-US" altLang="ko-KR" sz="1600" dirty="0"/>
              <a:t>or 10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제출한 이미지</a:t>
            </a:r>
            <a:r>
              <a:rPr lang="en-US" altLang="ko-KR" sz="1600" dirty="0"/>
              <a:t>(</a:t>
            </a:r>
            <a:r>
              <a:rPr lang="ko-KR" altLang="en-US" sz="1600" dirty="0"/>
              <a:t>영상물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Width</a:t>
            </a:r>
            <a:r>
              <a:rPr lang="ko-KR" altLang="en-US" sz="1600" dirty="0"/>
              <a:t>와 </a:t>
            </a:r>
            <a:r>
              <a:rPr lang="en-US" altLang="ko-KR" sz="1600" dirty="0"/>
              <a:t>Height</a:t>
            </a:r>
            <a:r>
              <a:rPr lang="ko-KR" altLang="en-US" sz="1600" dirty="0"/>
              <a:t>가 크고</a:t>
            </a:r>
            <a:r>
              <a:rPr lang="en-US" altLang="ko-KR" sz="1600" dirty="0"/>
              <a:t>,</a:t>
            </a:r>
            <a:r>
              <a:rPr lang="ko-KR" altLang="en-US" sz="1600" dirty="0"/>
              <a:t> 정밀할 수록 높은 점수 </a:t>
            </a:r>
            <a:r>
              <a:rPr lang="en-US" altLang="ko-KR" sz="1600" dirty="0"/>
              <a:t>(0~15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컬러</a:t>
            </a:r>
            <a:r>
              <a:rPr lang="en-US" altLang="ko-KR" sz="1600" dirty="0"/>
              <a:t>, </a:t>
            </a:r>
            <a:r>
              <a:rPr lang="ko-KR" altLang="en-US" sz="1600" dirty="0"/>
              <a:t>개체 배치</a:t>
            </a:r>
            <a:r>
              <a:rPr lang="en-US" altLang="ko-KR" sz="1600" dirty="0"/>
              <a:t>,</a:t>
            </a:r>
            <a:r>
              <a:rPr lang="ko-KR" altLang="en-US" sz="1600" dirty="0"/>
              <a:t> 빛</a:t>
            </a:r>
            <a:r>
              <a:rPr lang="en-US" altLang="ko-KR" sz="1600" dirty="0"/>
              <a:t>/</a:t>
            </a:r>
            <a:r>
              <a:rPr lang="ko-KR" altLang="en-US" sz="1600" dirty="0"/>
              <a:t>카메라 배치 등으로 심미적으로 잘 표현되면 높은 점수 </a:t>
            </a:r>
            <a:r>
              <a:rPr lang="en-US" altLang="ko-KR" sz="1600" dirty="0"/>
              <a:t>(0~15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병렬코드가 순차코드보다 느리더라도 </a:t>
            </a:r>
            <a:r>
              <a:rPr lang="en-US" altLang="ko-KR" sz="1600" dirty="0"/>
              <a:t>30</a:t>
            </a:r>
            <a:r>
              <a:rPr lang="ko-KR" altLang="en-US" sz="1600" dirty="0"/>
              <a:t>점 내에서 점수를 받을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05887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슈퍼컴퓨터에서 작업 실행</a:t>
            </a:r>
            <a:r>
              <a:rPr lang="en-US" altLang="ko-KR" dirty="0"/>
              <a:t> #1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64960-ACA5-C1EF-4B54-9C49D1AB88B1}"/>
              </a:ext>
            </a:extLst>
          </p:cNvPr>
          <p:cNvSpPr txBox="1"/>
          <p:nvPr/>
        </p:nvSpPr>
        <p:spPr>
          <a:xfrm>
            <a:off x="189856" y="105273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b="1" dirty="0"/>
              <a:t> 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17666C-78C5-E794-1196-BCF4184B7AE7}"/>
              </a:ext>
            </a:extLst>
          </p:cNvPr>
          <p:cNvSpPr/>
          <p:nvPr/>
        </p:nvSpPr>
        <p:spPr>
          <a:xfrm>
            <a:off x="251520" y="764704"/>
            <a:ext cx="864096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#!/bin/bash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-N test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-V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-q youth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-A inhouse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-l select=1:ncpus=2:mpiprocs=2:ompthreads=1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-l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walltime</a:t>
            </a:r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=00:30:00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-M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abc@abc.com</a:t>
            </a:r>
            <a:endParaRPr lang="en" altLang="ko-Kore-KR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-m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abe</a:t>
            </a:r>
            <a:endParaRPr lang="en" altLang="ko-Kore-KR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cd $PBS_O_WORKDIR</a:t>
            </a: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purge</a:t>
            </a: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add 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craype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-network-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opa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chemeClr val="tx1"/>
                </a:solidFill>
                <a:latin typeface="Menlo" panose="020B0609030804020204" pitchFamily="49" charset="0"/>
              </a:rPr>
              <a:t>m</a:t>
            </a:r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odule add python/3.7</a:t>
            </a:r>
          </a:p>
          <a:p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~/.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bashrc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mpirun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python3 ./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ray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_mpi.py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94A496-086B-E517-D194-3A1270621978}"/>
              </a:ext>
            </a:extLst>
          </p:cNvPr>
          <p:cNvSpPr/>
          <p:nvPr/>
        </p:nvSpPr>
        <p:spPr>
          <a:xfrm>
            <a:off x="137087" y="4930134"/>
            <a:ext cx="86409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B7988-2538-BCCD-AB79-DE5B014B758D}"/>
              </a:ext>
            </a:extLst>
          </p:cNvPr>
          <p:cNvSpPr/>
          <p:nvPr/>
        </p:nvSpPr>
        <p:spPr>
          <a:xfrm>
            <a:off x="152097" y="4653136"/>
            <a:ext cx="8839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latin typeface="Helvetica Neue" panose="02000503000000020004" pitchFamily="2" charset="0"/>
              </a:rPr>
              <a:t>$ cd /scratch/&lt;</a:t>
            </a:r>
            <a:r>
              <a:rPr lang="en" altLang="ko-Kore-KR" sz="1600" dirty="0" err="1">
                <a:latin typeface="Helvetica Neue" panose="02000503000000020004" pitchFamily="2" charset="0"/>
              </a:rPr>
              <a:t>userid</a:t>
            </a:r>
            <a:r>
              <a:rPr lang="en" altLang="ko-Kore-KR" sz="1600" dirty="0"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sz="1600" dirty="0">
                <a:latin typeface="Helvetica Neue" panose="02000503000000020004" pitchFamily="2" charset="0"/>
              </a:rPr>
              <a:t>$ echo ". /apps/applications/PYTHON/3.7/</a:t>
            </a:r>
            <a:r>
              <a:rPr lang="en" altLang="ko-Kore-KR" sz="1600" dirty="0" err="1">
                <a:latin typeface="Helvetica Neue" panose="02000503000000020004" pitchFamily="2" charset="0"/>
              </a:rPr>
              <a:t>etc</a:t>
            </a:r>
            <a:r>
              <a:rPr lang="en" altLang="ko-Kore-KR" sz="1600" dirty="0">
                <a:latin typeface="Helvetica Neue" panose="02000503000000020004" pitchFamily="2" charset="0"/>
              </a:rPr>
              <a:t>/</a:t>
            </a:r>
            <a:r>
              <a:rPr lang="en" altLang="ko-Kore-KR" sz="1600" dirty="0" err="1">
                <a:latin typeface="Helvetica Neue" panose="02000503000000020004" pitchFamily="2" charset="0"/>
              </a:rPr>
              <a:t>profile.d</a:t>
            </a:r>
            <a:r>
              <a:rPr lang="en" altLang="ko-Kore-KR" sz="1600" dirty="0">
                <a:latin typeface="Helvetica Neue" panose="02000503000000020004" pitchFamily="2" charset="0"/>
              </a:rPr>
              <a:t>/</a:t>
            </a:r>
            <a:r>
              <a:rPr lang="en" altLang="ko-Kore-KR" sz="1600" dirty="0" err="1">
                <a:latin typeface="Helvetica Neue" panose="02000503000000020004" pitchFamily="2" charset="0"/>
              </a:rPr>
              <a:t>conda.sh</a:t>
            </a:r>
            <a:r>
              <a:rPr lang="en" altLang="ko-Kore-KR" sz="1600" dirty="0">
                <a:latin typeface="Helvetica Neue" panose="02000503000000020004" pitchFamily="2" charset="0"/>
              </a:rPr>
              <a:t>" &gt;&gt; ~/.</a:t>
            </a:r>
            <a:r>
              <a:rPr lang="en" altLang="ko-Kore-KR" sz="1600" dirty="0" err="1">
                <a:latin typeface="Helvetica Neue" panose="02000503000000020004" pitchFamily="2" charset="0"/>
              </a:rPr>
              <a:t>bashrc</a:t>
            </a:r>
            <a:endParaRPr lang="en" altLang="ko-Kore-KR" sz="1600" dirty="0">
              <a:latin typeface="Helvetica Neue" panose="02000503000000020004" pitchFamily="2" charset="0"/>
            </a:endParaRPr>
          </a:p>
          <a:p>
            <a:r>
              <a:rPr lang="en" altLang="ko-Kore-KR" sz="1600" dirty="0">
                <a:latin typeface="Helvetica Neue" panose="02000503000000020004" pitchFamily="2" charset="0"/>
              </a:rPr>
              <a:t>$ </a:t>
            </a:r>
            <a:r>
              <a:rPr lang="en" altLang="ko-Kore-KR" sz="1600" dirty="0" err="1">
                <a:latin typeface="Helvetica Neue" panose="02000503000000020004" pitchFamily="2" charset="0"/>
              </a:rPr>
              <a:t>qsub</a:t>
            </a:r>
            <a:r>
              <a:rPr lang="en" altLang="ko-Kore-KR" sz="1600" dirty="0">
                <a:latin typeface="Helvetica Neue" panose="02000503000000020004" pitchFamily="2" charset="0"/>
              </a:rPr>
              <a:t> </a:t>
            </a:r>
            <a:r>
              <a:rPr lang="en" altLang="ko-Kore-KR" sz="1600" dirty="0" err="1">
                <a:latin typeface="Helvetica Neue" panose="02000503000000020004" pitchFamily="2" charset="0"/>
              </a:rPr>
              <a:t>run.sh</a:t>
            </a:r>
            <a:endParaRPr lang="en" altLang="ko-Kore-KR" sz="1600" dirty="0">
              <a:latin typeface="Helvetica Neue" panose="02000503000000020004" pitchFamily="2" charset="0"/>
            </a:endParaRPr>
          </a:p>
          <a:p>
            <a:endParaRPr lang="en" altLang="ko-Kore-KR" sz="16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600" dirty="0">
                <a:latin typeface="Helvetica Neue" panose="02000503000000020004" pitchFamily="2" charset="0"/>
              </a:rPr>
              <a:t>$</a:t>
            </a:r>
            <a:r>
              <a:rPr lang="ko-KR" altLang="en-US" sz="1600" dirty="0">
                <a:latin typeface="Helvetica Neue" panose="02000503000000020004" pitchFamily="2" charset="0"/>
              </a:rPr>
              <a:t> </a:t>
            </a:r>
            <a:r>
              <a:rPr lang="en-US" altLang="ko-KR" sz="1600" dirty="0" err="1">
                <a:latin typeface="Helvetica Neue" panose="02000503000000020004" pitchFamily="2" charset="0"/>
              </a:rPr>
              <a:t>qstat</a:t>
            </a:r>
            <a:r>
              <a:rPr lang="en-US" altLang="ko-KR" sz="1600" dirty="0">
                <a:latin typeface="Helvetica Neue" panose="02000503000000020004" pitchFamily="2" charset="0"/>
              </a:rPr>
              <a:t> –u &lt;</a:t>
            </a:r>
            <a:r>
              <a:rPr lang="en-US" altLang="ko-KR" sz="1600" dirty="0" err="1">
                <a:latin typeface="Helvetica Neue" panose="02000503000000020004" pitchFamily="2" charset="0"/>
              </a:rPr>
              <a:t>userid</a:t>
            </a:r>
            <a:r>
              <a:rPr lang="en-US" altLang="ko-KR" sz="1600" dirty="0">
                <a:latin typeface="Helvetica Neue" panose="02000503000000020004" pitchFamily="2" charset="0"/>
              </a:rPr>
              <a:t>&gt;</a:t>
            </a:r>
            <a:endParaRPr lang="en" altLang="ko-Kore-KR" sz="1600" dirty="0">
              <a:effectLst/>
              <a:latin typeface="Helvetica Neue" panose="02000503000000020004" pitchFamily="2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6EC31B-73E6-8299-8A51-D0FC0904AE6E}"/>
              </a:ext>
            </a:extLst>
          </p:cNvPr>
          <p:cNvCxnSpPr>
            <a:cxnSpLocks/>
          </p:cNvCxnSpPr>
          <p:nvPr/>
        </p:nvCxnSpPr>
        <p:spPr>
          <a:xfrm flipH="1" flipV="1">
            <a:off x="4457567" y="5207133"/>
            <a:ext cx="1050537" cy="48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28DF4-45E3-7CE4-A532-9347A64E81BD}"/>
              </a:ext>
            </a:extLst>
          </p:cNvPr>
          <p:cNvSpPr/>
          <p:nvPr/>
        </p:nvSpPr>
        <p:spPr>
          <a:xfrm>
            <a:off x="5076056" y="5717373"/>
            <a:ext cx="28803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Helvetica Neue" panose="02000503000000020004" pitchFamily="2" charset="0"/>
              </a:rPr>
              <a:t>처음 한번만 실행하면 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3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슈퍼컴퓨터에서 작업 실행</a:t>
            </a:r>
            <a:r>
              <a:rPr lang="en-US" altLang="ko-KR" dirty="0"/>
              <a:t> #2 (container</a:t>
            </a:r>
            <a:r>
              <a:rPr lang="ko-KR" altLang="en-US" dirty="0"/>
              <a:t> 기반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64960-ACA5-C1EF-4B54-9C49D1AB88B1}"/>
              </a:ext>
            </a:extLst>
          </p:cNvPr>
          <p:cNvSpPr txBox="1"/>
          <p:nvPr/>
        </p:nvSpPr>
        <p:spPr>
          <a:xfrm>
            <a:off x="189856" y="105273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endParaRPr lang="en" altLang="ko-KR" sz="1600" b="1" dirty="0"/>
          </a:p>
          <a:p>
            <a:pPr marL="114300" latinLnBrk="0">
              <a:spcBef>
                <a:spcPct val="20000"/>
              </a:spcBef>
              <a:buSzPct val="100000"/>
            </a:pPr>
            <a:r>
              <a:rPr lang="en" altLang="ko-KR" sz="1600" b="1" dirty="0"/>
              <a:t> 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17666C-78C5-E794-1196-BCF4184B7AE7}"/>
              </a:ext>
            </a:extLst>
          </p:cNvPr>
          <p:cNvSpPr/>
          <p:nvPr/>
        </p:nvSpPr>
        <p:spPr>
          <a:xfrm>
            <a:off x="251520" y="764704"/>
            <a:ext cx="864096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#!/bin/bash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-N test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-V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-q youth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-A inhouse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-l select=1:ncpus=2:mpiprocs=2:ompthreads=1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-l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walltime</a:t>
            </a:r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=00:30:00</a:t>
            </a: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-M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abc@abc.com</a:t>
            </a:r>
            <a:endParaRPr lang="en" altLang="ko-Kore-KR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400BD9"/>
                </a:solidFill>
                <a:latin typeface="Menlo" panose="020B0609030804020204" pitchFamily="49" charset="0"/>
              </a:rPr>
              <a:t>#PBS -m </a:t>
            </a:r>
            <a:r>
              <a:rPr lang="en" altLang="ko-Kore-KR" sz="1200" dirty="0" err="1">
                <a:solidFill>
                  <a:srgbClr val="400BD9"/>
                </a:solidFill>
                <a:latin typeface="Menlo" panose="020B0609030804020204" pitchFamily="49" charset="0"/>
              </a:rPr>
              <a:t>abe</a:t>
            </a:r>
            <a:endParaRPr lang="en" altLang="ko-Kore-KR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cd $PBS_O_WORKDIR</a:t>
            </a: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purge</a:t>
            </a: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add 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craype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-network-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opa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add singularity/3.6.4</a:t>
            </a:r>
          </a:p>
          <a:p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add intel/18.0.3 impi/18.0.3</a:t>
            </a:r>
          </a:p>
          <a:p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~/.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bashrc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mpirun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singularity </a:t>
            </a:r>
            <a:r>
              <a:rPr lang="en" altLang="ko-Kore-KR" sz="12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exec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./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my.sif</a:t>
            </a:r>
            <a:r>
              <a:rPr lang="en" altLang="ko-Kore-K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python3 ./</a:t>
            </a:r>
            <a:r>
              <a:rPr lang="en" altLang="ko-Kore-KR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ray</a:t>
            </a:r>
            <a:r>
              <a:rPr lang="en" altLang="ko-Kore-K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_mpi.py</a:t>
            </a:r>
            <a:endParaRPr lang="en" altLang="ko-Kore-K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B7988-2538-BCCD-AB79-DE5B014B758D}"/>
              </a:ext>
            </a:extLst>
          </p:cNvPr>
          <p:cNvSpPr/>
          <p:nvPr/>
        </p:nvSpPr>
        <p:spPr>
          <a:xfrm>
            <a:off x="152097" y="4653136"/>
            <a:ext cx="8839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latin typeface="Helvetica Neue" panose="02000503000000020004" pitchFamily="2" charset="0"/>
              </a:rPr>
              <a:t>$ cd /scratch/&lt;</a:t>
            </a:r>
            <a:r>
              <a:rPr lang="en" altLang="ko-Kore-KR" sz="1600" dirty="0" err="1">
                <a:latin typeface="Helvetica Neue" panose="02000503000000020004" pitchFamily="2" charset="0"/>
              </a:rPr>
              <a:t>userid</a:t>
            </a:r>
            <a:r>
              <a:rPr lang="en" altLang="ko-Kore-KR" sz="1600" dirty="0"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sz="1600" dirty="0">
                <a:latin typeface="Helvetica Neue" panose="02000503000000020004" pitchFamily="2" charset="0"/>
              </a:rPr>
              <a:t>$ </a:t>
            </a:r>
            <a:r>
              <a:rPr lang="en" altLang="ko-Kore-KR" sz="1600" dirty="0" err="1">
                <a:latin typeface="Helvetica Neue" panose="02000503000000020004" pitchFamily="2" charset="0"/>
              </a:rPr>
              <a:t>qsub</a:t>
            </a:r>
            <a:r>
              <a:rPr lang="en" altLang="ko-Kore-KR" sz="1600" dirty="0">
                <a:latin typeface="Helvetica Neue" panose="02000503000000020004" pitchFamily="2" charset="0"/>
              </a:rPr>
              <a:t> </a:t>
            </a:r>
            <a:r>
              <a:rPr lang="en" altLang="ko-Kore-KR" sz="1600" dirty="0" err="1">
                <a:latin typeface="Helvetica Neue" panose="02000503000000020004" pitchFamily="2" charset="0"/>
              </a:rPr>
              <a:t>run.sh</a:t>
            </a:r>
            <a:endParaRPr lang="en" altLang="ko-Kore-KR" sz="1600" dirty="0">
              <a:latin typeface="Helvetica Neue" panose="02000503000000020004" pitchFamily="2" charset="0"/>
            </a:endParaRPr>
          </a:p>
          <a:p>
            <a:endParaRPr lang="en" altLang="ko-Kore-KR" sz="16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600" dirty="0">
                <a:latin typeface="Helvetica Neue" panose="02000503000000020004" pitchFamily="2" charset="0"/>
              </a:rPr>
              <a:t>$</a:t>
            </a:r>
            <a:r>
              <a:rPr lang="ko-KR" altLang="en-US" sz="1600" dirty="0">
                <a:latin typeface="Helvetica Neue" panose="02000503000000020004" pitchFamily="2" charset="0"/>
              </a:rPr>
              <a:t> </a:t>
            </a:r>
            <a:r>
              <a:rPr lang="en-US" altLang="ko-KR" sz="1600" dirty="0" err="1">
                <a:latin typeface="Helvetica Neue" panose="02000503000000020004" pitchFamily="2" charset="0"/>
              </a:rPr>
              <a:t>qstat</a:t>
            </a:r>
            <a:r>
              <a:rPr lang="en-US" altLang="ko-KR" sz="1600" dirty="0">
                <a:latin typeface="Helvetica Neue" panose="02000503000000020004" pitchFamily="2" charset="0"/>
              </a:rPr>
              <a:t> –u &lt;</a:t>
            </a:r>
            <a:r>
              <a:rPr lang="en-US" altLang="ko-KR" sz="1600" dirty="0" err="1">
                <a:latin typeface="Helvetica Neue" panose="02000503000000020004" pitchFamily="2" charset="0"/>
              </a:rPr>
              <a:t>userid</a:t>
            </a:r>
            <a:r>
              <a:rPr lang="en-US" altLang="ko-KR" sz="1600" dirty="0">
                <a:latin typeface="Helvetica Neue" panose="02000503000000020004" pitchFamily="2" charset="0"/>
              </a:rPr>
              <a:t>&gt;</a:t>
            </a:r>
            <a:endParaRPr lang="en" altLang="ko-Kore-KR" sz="16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77FEA0-EE27-65E4-105A-73F80CBA9711}"/>
              </a:ext>
            </a:extLst>
          </p:cNvPr>
          <p:cNvSpPr/>
          <p:nvPr/>
        </p:nvSpPr>
        <p:spPr>
          <a:xfrm>
            <a:off x="2555776" y="3861048"/>
            <a:ext cx="792088" cy="3095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" altLang="ko-Kore-KR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037F7-BEB2-AEF7-3797-513EA6049DB7}"/>
              </a:ext>
            </a:extLst>
          </p:cNvPr>
          <p:cNvSpPr/>
          <p:nvPr/>
        </p:nvSpPr>
        <p:spPr>
          <a:xfrm>
            <a:off x="5837312" y="2861698"/>
            <a:ext cx="24791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Helvetica Neue" panose="02000503000000020004" pitchFamily="2" charset="0"/>
              </a:rPr>
              <a:t>$ cp /</a:t>
            </a:r>
            <a:r>
              <a:rPr lang="en-US" altLang="ko-KR" dirty="0" err="1">
                <a:latin typeface="Helvetica Neue" panose="02000503000000020004" pitchFamily="2" charset="0"/>
              </a:rPr>
              <a:t>tmp</a:t>
            </a:r>
            <a:r>
              <a:rPr lang="en-US" altLang="ko-KR" dirty="0">
                <a:latin typeface="Helvetica Neue" panose="02000503000000020004" pitchFamily="2" charset="0"/>
              </a:rPr>
              <a:t>/</a:t>
            </a:r>
            <a:r>
              <a:rPr lang="en-US" altLang="ko-KR" dirty="0" err="1">
                <a:latin typeface="Helvetica Neue" panose="02000503000000020004" pitchFamily="2" charset="0"/>
              </a:rPr>
              <a:t>my.sif</a:t>
            </a:r>
            <a:r>
              <a:rPr lang="en-US" altLang="ko-KR" dirty="0">
                <a:latin typeface="Helvetica Neue" panose="02000503000000020004" pitchFamily="2" charset="0"/>
              </a:rPr>
              <a:t> .</a:t>
            </a:r>
            <a:r>
              <a:rPr lang="en-US" altLang="ko-KR" b="1" dirty="0"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7B4A86-2C9F-CC12-FB72-7BE5107CBD1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347864" y="3046364"/>
            <a:ext cx="2489448" cy="96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57026-E348-817C-0F9D-918B7B8DF505}"/>
              </a:ext>
            </a:extLst>
          </p:cNvPr>
          <p:cNvSpPr/>
          <p:nvPr/>
        </p:nvSpPr>
        <p:spPr>
          <a:xfrm>
            <a:off x="5436096" y="980728"/>
            <a:ext cx="322619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Helvetica Neue" panose="02000503000000020004" pitchFamily="2" charset="0"/>
              </a:rPr>
              <a:t>Conda</a:t>
            </a:r>
            <a:r>
              <a:rPr lang="ko-KR" altLang="en-US" dirty="0">
                <a:latin typeface="Helvetica Neue" panose="02000503000000020004" pitchFamily="2" charset="0"/>
              </a:rPr>
              <a:t> 기반으로 잘 안되면 </a:t>
            </a:r>
            <a:r>
              <a:rPr lang="en-US" altLang="ko-KR" dirty="0">
                <a:latin typeface="Helvetica Neue" panose="02000503000000020004" pitchFamily="2" charset="0"/>
              </a:rPr>
              <a:t>container </a:t>
            </a:r>
            <a:r>
              <a:rPr lang="ko-KR" altLang="en-US" dirty="0">
                <a:latin typeface="Helvetica Neue" panose="02000503000000020004" pitchFamily="2" charset="0"/>
              </a:rPr>
              <a:t>기반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22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1EE08-765D-43A8-E658-B20AFAB491FC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숙제 제출 마감</a:t>
            </a:r>
            <a:endParaRPr lang="en-US" altLang="ko-KR" sz="5400" dirty="0">
              <a:gradFill flip="none" rotWithShape="1">
                <a:gsLst>
                  <a:gs pos="0">
                    <a:srgbClr val="034191">
                      <a:shade val="30000"/>
                      <a:satMod val="115000"/>
                    </a:srgbClr>
                  </a:gs>
                  <a:gs pos="50000">
                    <a:srgbClr val="034191">
                      <a:shade val="67500"/>
                      <a:satMod val="115000"/>
                    </a:srgbClr>
                  </a:gs>
                  <a:gs pos="100000">
                    <a:srgbClr val="03419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목요일</a:t>
            </a:r>
            <a:r>
              <a:rPr kumimoji="0" lang="en-US" altLang="ko-KR" sz="54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5400" spc="200" dirty="0"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21</a:t>
            </a:r>
            <a:r>
              <a:rPr kumimoji="0" lang="en-US" altLang="ko-KR" sz="54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이메일</a:t>
            </a:r>
            <a:r>
              <a:rPr kumimoji="0" lang="en-US" altLang="ko-KR" sz="46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0" lang="en-US" altLang="ko-KR" sz="46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  <a:hlinkClick r:id="rId2"/>
              </a:rPr>
              <a:t>okkwon@kisti.re.kr)</a:t>
            </a:r>
            <a:r>
              <a:rPr kumimoji="0" lang="ko-KR" altLang="en-US" sz="46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  <a:hlinkClick r:id="rId2"/>
              </a:rPr>
              <a:t>로</a:t>
            </a:r>
            <a:r>
              <a:rPr kumimoji="0" lang="ko-KR" altLang="en-US" sz="4600" b="0" i="0" u="none" strike="noStrike" kern="1200" cap="none" spc="200" normalizeH="0" noProof="0" dirty="0">
                <a:ln>
                  <a:noFill/>
                </a:ln>
                <a:gradFill flip="none" rotWithShape="1">
                  <a:gsLst>
                    <a:gs pos="0">
                      <a:srgbClr val="034191">
                        <a:shade val="30000"/>
                        <a:satMod val="115000"/>
                      </a:srgbClr>
                    </a:gs>
                    <a:gs pos="50000">
                      <a:srgbClr val="034191">
                        <a:shade val="67500"/>
                        <a:satMod val="115000"/>
                      </a:srgbClr>
                    </a:gs>
                    <a:gs pos="100000">
                      <a:srgbClr val="034191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제출</a:t>
            </a:r>
            <a:endParaRPr kumimoji="0" lang="en-US" altLang="ko-KR" sz="4600" b="0" i="0" u="none" strike="noStrike" kern="1200" cap="none" spc="200" normalizeH="0" noProof="0" dirty="0">
              <a:ln>
                <a:noFill/>
              </a:ln>
              <a:gradFill flip="none" rotWithShape="1">
                <a:gsLst>
                  <a:gs pos="0">
                    <a:srgbClr val="034191">
                      <a:shade val="30000"/>
                      <a:satMod val="115000"/>
                    </a:srgbClr>
                  </a:gs>
                  <a:gs pos="50000">
                    <a:srgbClr val="034191">
                      <a:shade val="67500"/>
                      <a:satMod val="115000"/>
                    </a:srgbClr>
                  </a:gs>
                  <a:gs pos="100000">
                    <a:srgbClr val="03419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decomposition (domain decomposition)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Each core has its own data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core communicates necessary data, synchronously and asynchronously.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Calculation is automatically divided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b="1" kern="0" dirty="0">
              <a:latin typeface="Arial"/>
            </a:endParaRP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It fits for MPI parallelization. 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Programmer should do everything: difficult but very flexible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Data decomposition, task allocation, data communication.</a:t>
            </a:r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It is a basic approach for cluster and MPP systems.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CE0B653-5AF6-41C9-E4DD-9A569341ED71}"/>
              </a:ext>
            </a:extLst>
          </p:cNvPr>
          <p:cNvGrpSpPr/>
          <p:nvPr/>
        </p:nvGrpSpPr>
        <p:grpSpPr>
          <a:xfrm>
            <a:off x="712969" y="2019701"/>
            <a:ext cx="432048" cy="2777451"/>
            <a:chOff x="827584" y="2348880"/>
            <a:chExt cx="504056" cy="32403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52DB7F-83D7-7569-1CD6-1E2E20A20812}"/>
                </a:ext>
              </a:extLst>
            </p:cNvPr>
            <p:cNvSpPr/>
            <p:nvPr/>
          </p:nvSpPr>
          <p:spPr>
            <a:xfrm>
              <a:off x="827584" y="2348880"/>
              <a:ext cx="504056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23471F3-D7AA-DC3A-31AE-CB5588654501}"/>
                </a:ext>
              </a:extLst>
            </p:cNvPr>
            <p:cNvSpPr/>
            <p:nvPr/>
          </p:nvSpPr>
          <p:spPr>
            <a:xfrm>
              <a:off x="827584" y="2852936"/>
              <a:ext cx="504056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5DE6094-B667-749E-5CC8-4ABD9FFF6A56}"/>
                </a:ext>
              </a:extLst>
            </p:cNvPr>
            <p:cNvSpPr/>
            <p:nvPr/>
          </p:nvSpPr>
          <p:spPr>
            <a:xfrm>
              <a:off x="827584" y="3356992"/>
              <a:ext cx="504056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596157-A342-13F0-E189-04111A630C02}"/>
                </a:ext>
              </a:extLst>
            </p:cNvPr>
            <p:cNvSpPr/>
            <p:nvPr/>
          </p:nvSpPr>
          <p:spPr>
            <a:xfrm>
              <a:off x="827584" y="3861048"/>
              <a:ext cx="504056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P3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C1819FB-A12F-33A7-7A7F-F28735AF7824}"/>
                </a:ext>
              </a:extLst>
            </p:cNvPr>
            <p:cNvSpPr/>
            <p:nvPr/>
          </p:nvSpPr>
          <p:spPr>
            <a:xfrm>
              <a:off x="827584" y="4365104"/>
              <a:ext cx="504056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P4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0C6ED6E-5A14-9A7F-A174-5D57FE37690E}"/>
                </a:ext>
              </a:extLst>
            </p:cNvPr>
            <p:cNvSpPr/>
            <p:nvPr/>
          </p:nvSpPr>
          <p:spPr>
            <a:xfrm>
              <a:off x="827584" y="4869160"/>
              <a:ext cx="504056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이등변 삼각형 15">
              <a:extLst>
                <a:ext uri="{FF2B5EF4-FFF2-40B4-BE49-F238E27FC236}">
                  <a16:creationId xmlns:a16="http://schemas.microsoft.com/office/drawing/2014/main" id="{9EE62EC6-D13A-57A0-F9BD-6755FE8D06BC}"/>
                </a:ext>
              </a:extLst>
            </p:cNvPr>
            <p:cNvSpPr/>
            <p:nvPr/>
          </p:nvSpPr>
          <p:spPr>
            <a:xfrm rot="10800000">
              <a:off x="827584" y="5373216"/>
              <a:ext cx="504056" cy="21602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693B7E-95FF-3D2C-57D9-202E159D92F2}"/>
              </a:ext>
            </a:extLst>
          </p:cNvPr>
          <p:cNvSpPr/>
          <p:nvPr/>
        </p:nvSpPr>
        <p:spPr>
          <a:xfrm>
            <a:off x="3449273" y="4345443"/>
            <a:ext cx="22028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Data communication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D77318B-1B80-1C7C-3FAA-44B61F1C9A4E}"/>
              </a:ext>
            </a:extLst>
          </p:cNvPr>
          <p:cNvGrpSpPr/>
          <p:nvPr/>
        </p:nvGrpSpPr>
        <p:grpSpPr>
          <a:xfrm>
            <a:off x="2369153" y="2595765"/>
            <a:ext cx="434866" cy="1485332"/>
            <a:chOff x="2411760" y="2492896"/>
            <a:chExt cx="434866" cy="1485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243B9FB-EA3B-9F74-FC27-0FF2F01FE91C}"/>
                </a:ext>
              </a:extLst>
            </p:cNvPr>
            <p:cNvSpPr/>
            <p:nvPr/>
          </p:nvSpPr>
          <p:spPr>
            <a:xfrm>
              <a:off x="2411760" y="2492896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04492A-7FFC-41CE-11A8-86E9F7E0B128}"/>
                </a:ext>
              </a:extLst>
            </p:cNvPr>
            <p:cNvSpPr/>
            <p:nvPr/>
          </p:nvSpPr>
          <p:spPr>
            <a:xfrm>
              <a:off x="2411760" y="2920695"/>
              <a:ext cx="434866" cy="434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88BADD-73A6-9956-0007-07A48DEE5204}"/>
                </a:ext>
              </a:extLst>
            </p:cNvPr>
            <p:cNvSpPr/>
            <p:nvPr/>
          </p:nvSpPr>
          <p:spPr>
            <a:xfrm>
              <a:off x="2411760" y="3356992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이등변 삼각형 30">
              <a:extLst>
                <a:ext uri="{FF2B5EF4-FFF2-40B4-BE49-F238E27FC236}">
                  <a16:creationId xmlns:a16="http://schemas.microsoft.com/office/drawing/2014/main" id="{28D3C71E-4FE9-F5C4-968F-F978B03AEC20}"/>
                </a:ext>
              </a:extLst>
            </p:cNvPr>
            <p:cNvSpPr/>
            <p:nvPr/>
          </p:nvSpPr>
          <p:spPr>
            <a:xfrm rot="10800000">
              <a:off x="2411760" y="3791857"/>
              <a:ext cx="434866" cy="18637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오른쪽 화살표 35">
            <a:extLst>
              <a:ext uri="{FF2B5EF4-FFF2-40B4-BE49-F238E27FC236}">
                <a16:creationId xmlns:a16="http://schemas.microsoft.com/office/drawing/2014/main" id="{C016008B-4B6D-F197-6C36-D8FC95CA82A3}"/>
              </a:ext>
            </a:extLst>
          </p:cNvPr>
          <p:cNvSpPr/>
          <p:nvPr/>
        </p:nvSpPr>
        <p:spPr>
          <a:xfrm>
            <a:off x="1433049" y="2955805"/>
            <a:ext cx="720080" cy="432048"/>
          </a:xfrm>
          <a:prstGeom prst="rightArrow">
            <a:avLst/>
          </a:prstGeom>
          <a:ln w="28575">
            <a:solidFill>
              <a:srgbClr val="0033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3294505-7BBE-258F-9159-45D9290C8484}"/>
              </a:ext>
            </a:extLst>
          </p:cNvPr>
          <p:cNvGrpSpPr/>
          <p:nvPr/>
        </p:nvGrpSpPr>
        <p:grpSpPr>
          <a:xfrm>
            <a:off x="3302439" y="2595765"/>
            <a:ext cx="434866" cy="1485332"/>
            <a:chOff x="2915816" y="2492896"/>
            <a:chExt cx="434866" cy="14853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BF6C145-B10C-C2FB-3FD9-FC0718D1DC9F}"/>
                </a:ext>
              </a:extLst>
            </p:cNvPr>
            <p:cNvSpPr/>
            <p:nvPr/>
          </p:nvSpPr>
          <p:spPr>
            <a:xfrm>
              <a:off x="2915816" y="2920695"/>
              <a:ext cx="434866" cy="434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FCEC59-76BF-60FE-D81B-E0417423F462}"/>
                </a:ext>
              </a:extLst>
            </p:cNvPr>
            <p:cNvSpPr/>
            <p:nvPr/>
          </p:nvSpPr>
          <p:spPr>
            <a:xfrm>
              <a:off x="2915816" y="2492896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9C3685-EDD9-822D-5309-01CE894A766B}"/>
                </a:ext>
              </a:extLst>
            </p:cNvPr>
            <p:cNvSpPr/>
            <p:nvPr/>
          </p:nvSpPr>
          <p:spPr>
            <a:xfrm>
              <a:off x="2915816" y="3356992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이등변 삼각형 38">
              <a:extLst>
                <a:ext uri="{FF2B5EF4-FFF2-40B4-BE49-F238E27FC236}">
                  <a16:creationId xmlns:a16="http://schemas.microsoft.com/office/drawing/2014/main" id="{62A4838E-B37A-DF63-1F8A-332C001D60C0}"/>
                </a:ext>
              </a:extLst>
            </p:cNvPr>
            <p:cNvSpPr/>
            <p:nvPr/>
          </p:nvSpPr>
          <p:spPr>
            <a:xfrm rot="10800000">
              <a:off x="2915816" y="3791857"/>
              <a:ext cx="434866" cy="18637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069F6AF-E10C-42FC-9E2F-0BF81B1396CF}"/>
              </a:ext>
            </a:extLst>
          </p:cNvPr>
          <p:cNvGrpSpPr/>
          <p:nvPr/>
        </p:nvGrpSpPr>
        <p:grpSpPr>
          <a:xfrm>
            <a:off x="4166535" y="2595765"/>
            <a:ext cx="434866" cy="1485332"/>
            <a:chOff x="3419872" y="2492896"/>
            <a:chExt cx="434866" cy="148533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CA55046-B911-DA39-B7AC-EE7D6D696D93}"/>
                </a:ext>
              </a:extLst>
            </p:cNvPr>
            <p:cNvSpPr/>
            <p:nvPr/>
          </p:nvSpPr>
          <p:spPr>
            <a:xfrm>
              <a:off x="3419872" y="2920695"/>
              <a:ext cx="434866" cy="434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P3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D4FDFF-1B67-E5BB-41A9-BCCAB68623C3}"/>
                </a:ext>
              </a:extLst>
            </p:cNvPr>
            <p:cNvSpPr/>
            <p:nvPr/>
          </p:nvSpPr>
          <p:spPr>
            <a:xfrm>
              <a:off x="3419872" y="2492896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5FA1C67-3477-958E-F994-BA86CD0F1711}"/>
                </a:ext>
              </a:extLst>
            </p:cNvPr>
            <p:cNvSpPr/>
            <p:nvPr/>
          </p:nvSpPr>
          <p:spPr>
            <a:xfrm>
              <a:off x="3419872" y="3356992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이등변 삼각형 41">
              <a:extLst>
                <a:ext uri="{FF2B5EF4-FFF2-40B4-BE49-F238E27FC236}">
                  <a16:creationId xmlns:a16="http://schemas.microsoft.com/office/drawing/2014/main" id="{34BBB9D2-7E14-9C48-37FB-12EBEFE5B78F}"/>
                </a:ext>
              </a:extLst>
            </p:cNvPr>
            <p:cNvSpPr/>
            <p:nvPr/>
          </p:nvSpPr>
          <p:spPr>
            <a:xfrm rot="10800000">
              <a:off x="3419872" y="3791857"/>
              <a:ext cx="434866" cy="18637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0020578-5004-B9FE-3B91-A72071BC993A}"/>
              </a:ext>
            </a:extLst>
          </p:cNvPr>
          <p:cNvGrpSpPr/>
          <p:nvPr/>
        </p:nvGrpSpPr>
        <p:grpSpPr>
          <a:xfrm>
            <a:off x="5033449" y="2595765"/>
            <a:ext cx="437684" cy="1485332"/>
            <a:chOff x="3921110" y="2492896"/>
            <a:chExt cx="437684" cy="148533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8865DB-3613-1DF8-D1E2-5FEE7D1835F7}"/>
                </a:ext>
              </a:extLst>
            </p:cNvPr>
            <p:cNvSpPr/>
            <p:nvPr/>
          </p:nvSpPr>
          <p:spPr>
            <a:xfrm>
              <a:off x="3921110" y="2920695"/>
              <a:ext cx="434866" cy="434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P4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B674260-150A-0FAB-B825-920BE7B5B476}"/>
                </a:ext>
              </a:extLst>
            </p:cNvPr>
            <p:cNvSpPr/>
            <p:nvPr/>
          </p:nvSpPr>
          <p:spPr>
            <a:xfrm>
              <a:off x="3923928" y="2492896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S1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77E61B2-BDDA-AD7F-C2E2-95936E163F80}"/>
                </a:ext>
              </a:extLst>
            </p:cNvPr>
            <p:cNvSpPr/>
            <p:nvPr/>
          </p:nvSpPr>
          <p:spPr>
            <a:xfrm>
              <a:off x="3923928" y="3356992"/>
              <a:ext cx="434866" cy="4348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S2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이등변 삼각형 44">
              <a:extLst>
                <a:ext uri="{FF2B5EF4-FFF2-40B4-BE49-F238E27FC236}">
                  <a16:creationId xmlns:a16="http://schemas.microsoft.com/office/drawing/2014/main" id="{04CBCF14-204C-C0CC-2FB7-3A80C898E583}"/>
                </a:ext>
              </a:extLst>
            </p:cNvPr>
            <p:cNvSpPr/>
            <p:nvPr/>
          </p:nvSpPr>
          <p:spPr>
            <a:xfrm rot="10800000">
              <a:off x="3923928" y="3791857"/>
              <a:ext cx="434866" cy="18637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BE872B-FDBE-D332-C3B8-5F2730ABCDD1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>
            <a:off x="2804019" y="3240997"/>
            <a:ext cx="498420" cy="0"/>
          </a:xfrm>
          <a:prstGeom prst="straightConnector1">
            <a:avLst/>
          </a:prstGeom>
          <a:ln w="19050">
            <a:solidFill>
              <a:srgbClr val="005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7544B0-2540-6801-44B1-4BB5159169AA}"/>
              </a:ext>
            </a:extLst>
          </p:cNvPr>
          <p:cNvCxnSpPr>
            <a:stCxn id="66" idx="3"/>
            <a:endCxn id="71" idx="1"/>
          </p:cNvCxnSpPr>
          <p:nvPr/>
        </p:nvCxnSpPr>
        <p:spPr>
          <a:xfrm>
            <a:off x="3737305" y="3240997"/>
            <a:ext cx="429230" cy="0"/>
          </a:xfrm>
          <a:prstGeom prst="straightConnector1">
            <a:avLst/>
          </a:prstGeom>
          <a:ln w="19050">
            <a:solidFill>
              <a:srgbClr val="005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FD34D04-2161-FA60-E442-3E9D7973F688}"/>
              </a:ext>
            </a:extLst>
          </p:cNvPr>
          <p:cNvCxnSpPr>
            <a:stCxn id="71" idx="3"/>
            <a:endCxn id="76" idx="1"/>
          </p:cNvCxnSpPr>
          <p:nvPr/>
        </p:nvCxnSpPr>
        <p:spPr>
          <a:xfrm>
            <a:off x="4601401" y="3240997"/>
            <a:ext cx="432048" cy="0"/>
          </a:xfrm>
          <a:prstGeom prst="straightConnector1">
            <a:avLst/>
          </a:prstGeom>
          <a:ln w="19050">
            <a:solidFill>
              <a:srgbClr val="005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59">
            <a:extLst>
              <a:ext uri="{FF2B5EF4-FFF2-40B4-BE49-F238E27FC236}">
                <a16:creationId xmlns:a16="http://schemas.microsoft.com/office/drawing/2014/main" id="{8453E25C-709E-91A4-AEBA-9FB878634478}"/>
              </a:ext>
            </a:extLst>
          </p:cNvPr>
          <p:cNvCxnSpPr>
            <a:stCxn id="58" idx="1"/>
          </p:cNvCxnSpPr>
          <p:nvPr/>
        </p:nvCxnSpPr>
        <p:spPr>
          <a:xfrm rot="10800000">
            <a:off x="3089233" y="3243852"/>
            <a:ext cx="360040" cy="1270869"/>
          </a:xfrm>
          <a:prstGeom prst="bentConnector2">
            <a:avLst/>
          </a:prstGeom>
          <a:ln w="19050">
            <a:solidFill>
              <a:srgbClr val="005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>
            <a:extLst>
              <a:ext uri="{FF2B5EF4-FFF2-40B4-BE49-F238E27FC236}">
                <a16:creationId xmlns:a16="http://schemas.microsoft.com/office/drawing/2014/main" id="{5921DD06-D1A8-C0FE-FEA0-DDE8448D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09382"/>
            <a:ext cx="2149400" cy="215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DB4075-7C8B-4348-AB31-A400C0446B41}"/>
              </a:ext>
            </a:extLst>
          </p:cNvPr>
          <p:cNvSpPr/>
          <p:nvPr/>
        </p:nvSpPr>
        <p:spPr>
          <a:xfrm>
            <a:off x="1916856" y="2057157"/>
            <a:ext cx="452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ArialMT"/>
              </a:rPr>
              <a:t>P1, P2, P3, and P4 can be totally different </a:t>
            </a:r>
            <a:endParaRPr lang="en" altLang="ko-Kore-KR" dirty="0"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6E4B71-5C61-925C-FF2B-A110CD5F8BEA}"/>
              </a:ext>
            </a:extLst>
          </p:cNvPr>
          <p:cNvSpPr/>
          <p:nvPr/>
        </p:nvSpPr>
        <p:spPr>
          <a:xfrm>
            <a:off x="6089925" y="449933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>
                <a:solidFill>
                  <a:srgbClr val="0000FF"/>
                </a:solidFill>
                <a:latin typeface="Arial" panose="020B0604020202020204" pitchFamily="34" charset="0"/>
              </a:rPr>
              <a:t>MPI: multi-processes 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417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373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MPI is a library, not a language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메시지 </a:t>
            </a:r>
            <a:r>
              <a:rPr lang="ko-KR" altLang="en-US" sz="1600" dirty="0" err="1"/>
              <a:t>패싱</a:t>
            </a:r>
            <a:r>
              <a:rPr lang="ko-KR" altLang="en-US" sz="1600" dirty="0"/>
              <a:t> 병렬 프로그래밍을 위해 표준화된 데이터 통신 라이브러리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Message passing parallelism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Process based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Independent processes runs on many multi-core processors and work together using their own memory and resources through message-passing communication.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Distributed memory model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Each process does its own work using its own memory and resources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In order to work together, data in memory are passed through communication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kern="0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34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F0EE0-EFD7-CCCF-4F9A-FFE9527960AF}"/>
              </a:ext>
            </a:extLst>
          </p:cNvPr>
          <p:cNvSpPr txBox="1"/>
          <p:nvPr/>
        </p:nvSpPr>
        <p:spPr>
          <a:xfrm>
            <a:off x="251520" y="908720"/>
            <a:ext cx="8352928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b="1" kern="0" dirty="0">
                <a:latin typeface="Arial"/>
              </a:rPr>
              <a:t>History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MPI-1 Standard (MPI Forum) : 1994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http://</a:t>
            </a:r>
            <a:r>
              <a:rPr lang="en" altLang="ko-KR" sz="1600" kern="0" dirty="0" err="1">
                <a:latin typeface="Arial"/>
              </a:rPr>
              <a:t>www.mcs.anl.gov</a:t>
            </a:r>
            <a:r>
              <a:rPr lang="en" altLang="ko-KR" sz="1600" kern="0" dirty="0">
                <a:latin typeface="Arial"/>
              </a:rPr>
              <a:t>/</a:t>
            </a:r>
            <a:r>
              <a:rPr lang="en" altLang="ko-KR" sz="1600" kern="0" dirty="0" err="1">
                <a:latin typeface="Arial"/>
              </a:rPr>
              <a:t>mpi</a:t>
            </a:r>
            <a:r>
              <a:rPr lang="en" altLang="ko-KR" sz="1600" kern="0" dirty="0">
                <a:latin typeface="Arial"/>
              </a:rPr>
              <a:t>/</a:t>
            </a:r>
            <a:r>
              <a:rPr lang="en" altLang="ko-KR" sz="1600" kern="0" dirty="0" err="1">
                <a:latin typeface="Arial"/>
              </a:rPr>
              <a:t>index.html</a:t>
            </a:r>
            <a:r>
              <a:rPr lang="en" altLang="ko-KR" sz="1600" kern="0" dirty="0">
                <a:latin typeface="Arial"/>
              </a:rPr>
              <a:t> 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MPI-1.1(1995), MPI-1.2(1997)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MPI-2 Announce : 1997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http://</a:t>
            </a:r>
            <a:r>
              <a:rPr lang="en" altLang="ko-KR" sz="1600" kern="0" dirty="0" err="1">
                <a:latin typeface="Arial"/>
              </a:rPr>
              <a:t>www.mpi-forum.org</a:t>
            </a:r>
            <a:r>
              <a:rPr lang="en" altLang="ko-KR" sz="1600" kern="0" dirty="0">
                <a:latin typeface="Arial"/>
              </a:rPr>
              <a:t>/docs/</a:t>
            </a:r>
            <a:r>
              <a:rPr lang="en" altLang="ko-KR" sz="1600" kern="0" dirty="0" err="1">
                <a:latin typeface="Arial"/>
              </a:rPr>
              <a:t>docs.html</a:t>
            </a:r>
            <a:r>
              <a:rPr lang="en" altLang="ko-KR" sz="1600" kern="0" dirty="0">
                <a:latin typeface="Arial"/>
              </a:rPr>
              <a:t> l MPI-2.1(2008), MPI-2.2(2009)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MPI-3 Announce : 2012</a:t>
            </a:r>
          </a:p>
          <a:p>
            <a:pPr marL="1371600" lvl="2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R" sz="1600" kern="0" dirty="0">
                <a:latin typeface="Arial"/>
              </a:rPr>
              <a:t>http://</a:t>
            </a:r>
            <a:r>
              <a:rPr lang="en" altLang="ko-KR" sz="1600" kern="0" dirty="0" err="1">
                <a:latin typeface="Arial"/>
              </a:rPr>
              <a:t>www.mpi-forum.org</a:t>
            </a:r>
            <a:r>
              <a:rPr lang="en" altLang="ko-KR" sz="1600" kern="0" dirty="0">
                <a:latin typeface="Arial"/>
              </a:rPr>
              <a:t>/docs/</a:t>
            </a:r>
            <a:r>
              <a:rPr lang="en" altLang="ko-KR" sz="1600" kern="0" dirty="0" err="1">
                <a:latin typeface="Arial"/>
              </a:rPr>
              <a:t>docs.html</a:t>
            </a:r>
            <a:r>
              <a:rPr lang="en" altLang="ko-KR" sz="1600" kern="0" dirty="0">
                <a:latin typeface="Arial"/>
              </a:rPr>
              <a:t> 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" altLang="ko-KR" sz="1600" kern="0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20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9F4F7-014D-9DB1-D804-998FF1529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7221488" cy="50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MPI (Message Passing Interface)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D0E8-41D0-C94B-A0FC-DB9C8752ECE3}"/>
              </a:ext>
            </a:extLst>
          </p:cNvPr>
          <p:cNvSpPr txBox="1"/>
          <p:nvPr/>
        </p:nvSpPr>
        <p:spPr>
          <a:xfrm>
            <a:off x="964734" y="67531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D57-96C6-E282-B9EE-BAC6D13DEEE9}"/>
              </a:ext>
            </a:extLst>
          </p:cNvPr>
          <p:cNvSpPr txBox="1"/>
          <p:nvPr/>
        </p:nvSpPr>
        <p:spPr>
          <a:xfrm>
            <a:off x="2381459" y="663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E157-18BD-8540-131E-CB3317B619A3}"/>
              </a:ext>
            </a:extLst>
          </p:cNvPr>
          <p:cNvSpPr txBox="1"/>
          <p:nvPr/>
        </p:nvSpPr>
        <p:spPr>
          <a:xfrm>
            <a:off x="-562708" y="57476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50A2"/>
              </a:solidFill>
              <a:effectLst>
                <a:outerShdw blurRad="12700" dist="12700" dir="18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669F5-36F3-0BC5-26AF-6CF2912A224A}"/>
              </a:ext>
            </a:extLst>
          </p:cNvPr>
          <p:cNvSpPr txBox="1"/>
          <p:nvPr/>
        </p:nvSpPr>
        <p:spPr>
          <a:xfrm>
            <a:off x="251520" y="908720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프로세스</a:t>
            </a:r>
            <a:r>
              <a:rPr lang="en-US" altLang="ko-KR" sz="1600" b="1" dirty="0"/>
              <a:t>(Process)</a:t>
            </a:r>
            <a:r>
              <a:rPr lang="ko-KR" altLang="en-US" sz="1600" b="1" dirty="0"/>
              <a:t>와 프로세서</a:t>
            </a:r>
            <a:r>
              <a:rPr lang="en-US" altLang="ko-KR" sz="1600" b="1" dirty="0"/>
              <a:t>(Processor)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" altLang="ko-Kore-KR" sz="1600" dirty="0"/>
              <a:t>MPI</a:t>
            </a:r>
            <a:r>
              <a:rPr lang="ko-KR" altLang="en-US" sz="1600" dirty="0"/>
              <a:t>는 프로세스 기준으로 작업할당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프로세서 대 프로세스 </a:t>
            </a:r>
            <a:r>
              <a:rPr lang="en-US" altLang="ko-KR" sz="1600" dirty="0"/>
              <a:t>= </a:t>
            </a:r>
            <a:r>
              <a:rPr lang="ko-KR" altLang="en-US" sz="1600" dirty="0"/>
              <a:t>일대일</a:t>
            </a:r>
            <a:r>
              <a:rPr lang="en-US" altLang="ko-KR" sz="1600" dirty="0"/>
              <a:t>(1:1)</a:t>
            </a:r>
            <a:r>
              <a:rPr lang="ko-KR" altLang="en-US" sz="1600" dirty="0"/>
              <a:t> 또는 일대다</a:t>
            </a:r>
            <a:r>
              <a:rPr lang="en-US" altLang="ko-KR" sz="1600" dirty="0"/>
              <a:t>(1:n)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endParaRPr lang="en-US" altLang="ko-KR" sz="1600" dirty="0"/>
          </a:p>
          <a:p>
            <a:pPr marL="457200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b="1" dirty="0"/>
              <a:t>메시지 </a:t>
            </a:r>
            <a:r>
              <a:rPr lang="en-US" altLang="ko-KR" sz="1600" b="1" dirty="0"/>
              <a:t>(= </a:t>
            </a:r>
            <a:r>
              <a:rPr lang="ko-KR" altLang="en-US" sz="1600" b="1" dirty="0"/>
              <a:t>데이터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봉투</a:t>
            </a:r>
            <a:r>
              <a:rPr lang="en-US" altLang="ko-KR" sz="1600" b="1" dirty="0"/>
              <a:t>(</a:t>
            </a:r>
            <a:r>
              <a:rPr lang="en" altLang="ko-Kore-KR" sz="1600" b="1" dirty="0"/>
              <a:t>Envelope))</a:t>
            </a:r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어떤 프로세스가 보내는가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어디에 있는 데이터를 보내는가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어떤 데이터를 보내는가 얼마나 보내는가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어떤 프로세스가 받는가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어디에 저장할 것인가 </a:t>
            </a:r>
            <a:endParaRPr lang="en-US" altLang="ko-KR" sz="1600" dirty="0"/>
          </a:p>
          <a:p>
            <a:pPr marL="914400" lvl="1" indent="-342900" latinLnBrk="0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ko-KR" altLang="en-US" sz="1600" dirty="0"/>
              <a:t>얼마나 받을 준비를 해야 하는가</a:t>
            </a:r>
            <a:endParaRPr lang="en" altLang="ko-KR" sz="1600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96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marL="0" marR="0" indent="0" algn="l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smtClean="0">
            <a:ln>
              <a:noFill/>
            </a:ln>
            <a:solidFill>
              <a:srgbClr val="0350A2"/>
            </a:solidFill>
            <a:effectLst>
              <a:outerShdw blurRad="12700" dist="12700" dir="1800000" algn="tl" rotWithShape="0">
                <a:schemeClr val="bg1">
                  <a:alpha val="40000"/>
                </a:schemeClr>
              </a:outerShdw>
            </a:effectLst>
            <a:uLnTx/>
            <a:uFillTx/>
            <a:latin typeface="HY헤드라인M" pitchFamily="18" charset="-127"/>
            <a:ea typeface="HY헤드라인M" pitchFamily="18" charset="-127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{B94AEA26-9B93-E345-9587-ABEA4250B800}tf10001120</Template>
  <TotalTime>22614</TotalTime>
  <Words>4609</Words>
  <Application>Microsoft Macintosh PowerPoint</Application>
  <PresentationFormat>화면 슬라이드 쇼(4:3)</PresentationFormat>
  <Paragraphs>760</Paragraphs>
  <Slides>43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ArialMT</vt:lpstr>
      <vt:lpstr>Dinmed</vt:lpstr>
      <vt:lpstr>HY헤드라인M</vt:lpstr>
      <vt:lpstr>맑은 고딕</vt:lpstr>
      <vt:lpstr>New Gulim</vt:lpstr>
      <vt:lpstr>source-code-pro</vt:lpstr>
      <vt:lpstr>source-serif-pro</vt:lpstr>
      <vt:lpstr>Times</vt:lpstr>
      <vt:lpstr>Arial</vt:lpstr>
      <vt:lpstr>Helvetica</vt:lpstr>
      <vt:lpstr>Helvetica Neue</vt:lpstr>
      <vt:lpstr>Menlo</vt:lpstr>
      <vt:lpstr>Office 테마</vt:lpstr>
      <vt:lpstr>PowerPoint 프레젠테이션</vt:lpstr>
      <vt:lpstr>병렬프로그래밍</vt:lpstr>
      <vt:lpstr>왜 병렬프로그래밍이 필요할까?</vt:lpstr>
      <vt:lpstr>병렬화 전략</vt:lpstr>
      <vt:lpstr>Data decomposition (domain decomposition)</vt:lpstr>
      <vt:lpstr>MPI (Message Passing Interface)</vt:lpstr>
      <vt:lpstr>MPI (Message Passing Interface)</vt:lpstr>
      <vt:lpstr>MPI (Message Passing Interface)</vt:lpstr>
      <vt:lpstr>MPI (Message Passing Interface)</vt:lpstr>
      <vt:lpstr>MPI (Message Passing Interface)</vt:lpstr>
      <vt:lpstr>MPI (Message Passing Interface)</vt:lpstr>
      <vt:lpstr>MPI (Message Passing Interface)</vt:lpstr>
      <vt:lpstr>MPI4py 초기화 / 실행</vt:lpstr>
      <vt:lpstr>mpirun </vt:lpstr>
      <vt:lpstr>Serial vs. Parallel with MPI4py</vt:lpstr>
      <vt:lpstr>Installing Anaconda &amp; MS MPI for Windows </vt:lpstr>
      <vt:lpstr>Installing mpi4py</vt:lpstr>
      <vt:lpstr>Using the Comm class to define communicator  variable</vt:lpstr>
      <vt:lpstr>점대점통신 (Point to point communications)</vt:lpstr>
      <vt:lpstr>점대점통신 예제</vt:lpstr>
      <vt:lpstr>집합통신 (Collective operations)</vt:lpstr>
      <vt:lpstr>집합통신 (Collective operations)</vt:lpstr>
      <vt:lpstr>집합통신 (Collective operations)</vt:lpstr>
      <vt:lpstr>집합통신 (Collective operations)</vt:lpstr>
      <vt:lpstr>집합통신 (Collective operations)</vt:lpstr>
      <vt:lpstr>집합통신 (Collective operations)</vt:lpstr>
      <vt:lpstr>집합통신 예제 #1 (map 함수 병렬화)</vt:lpstr>
      <vt:lpstr>집합통신 예제 #2 (pi 계산 병렬화)</vt:lpstr>
      <vt:lpstr>집합통신 예제 #2 (pi 계산 순차코드)</vt:lpstr>
      <vt:lpstr>집합통신 예제 #2 (pi 계산 병렬코드)</vt:lpstr>
      <vt:lpstr>숙제 </vt:lpstr>
      <vt:lpstr>숙제 </vt:lpstr>
      <vt:lpstr>숙제 </vt:lpstr>
      <vt:lpstr>숙제 </vt:lpstr>
      <vt:lpstr>숙제 </vt:lpstr>
      <vt:lpstr>숙제 </vt:lpstr>
      <vt:lpstr>숙제 </vt:lpstr>
      <vt:lpstr>숙제 </vt:lpstr>
      <vt:lpstr>숙제 </vt:lpstr>
      <vt:lpstr>숙제 </vt:lpstr>
      <vt:lpstr>슈퍼컴퓨터에서 작업 실행 #1 (conda 기반)</vt:lpstr>
      <vt:lpstr>슈퍼컴퓨터에서 작업 실행 #2 (container 기반)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</dc:creator>
  <cp:lastModifiedBy>Oh kyoung Kwon</cp:lastModifiedBy>
  <cp:revision>2069</cp:revision>
  <cp:lastPrinted>2022-07-15T04:29:43Z</cp:lastPrinted>
  <dcterms:created xsi:type="dcterms:W3CDTF">2014-12-11T15:42:52Z</dcterms:created>
  <dcterms:modified xsi:type="dcterms:W3CDTF">2023-07-17T10:50:03Z</dcterms:modified>
</cp:coreProperties>
</file>