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98" r:id="rId4"/>
    <p:sldId id="299" r:id="rId5"/>
    <p:sldId id="300" r:id="rId6"/>
    <p:sldId id="30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6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F4AC-FE5B-4A49-88B2-E0E5989A868C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BB8C6-0427-48DC-BB41-735A2FF84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797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F4AC-FE5B-4A49-88B2-E0E5989A868C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BB8C6-0427-48DC-BB41-735A2FF84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268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F4AC-FE5B-4A49-88B2-E0E5989A868C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BB8C6-0427-48DC-BB41-735A2FF84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078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50ABD6-0E90-45BB-99A8-A0335B4B3E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8014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altLang="zh-CN"/>
              <a:t>2019-2020</a:t>
            </a:r>
            <a:r>
              <a:rPr lang="zh-CN" altLang="en-US"/>
              <a:t>学年春季学期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与或图搜索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CE2814-0CC7-4504-86EB-2F56DFCBF5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26067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2020</a:t>
            </a:r>
            <a:r>
              <a:rPr lang="zh-CN" altLang="en-US" dirty="0"/>
              <a:t>年春季学期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与或图搜索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1DA5AA-55C3-4DA6-96A6-B2937A8C0F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1351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2020</a:t>
            </a:r>
            <a:r>
              <a:rPr lang="zh-CN" altLang="en-US" dirty="0"/>
              <a:t>年春季学期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与或图搜索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43BBCB-1820-4A2F-87FB-B84BA53012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30794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2020</a:t>
            </a:r>
            <a:r>
              <a:rPr lang="zh-CN" altLang="en-US" dirty="0"/>
              <a:t>年春季学期</a:t>
            </a: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与或图搜索</a:t>
            </a:r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45A6BB-4E6D-4A63-8357-9289C8FD4B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64178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2020</a:t>
            </a:r>
            <a:r>
              <a:rPr lang="zh-CN" altLang="en-US" dirty="0"/>
              <a:t>年春季学期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与或图搜索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E0FA0F-A3BB-4CC5-A1E1-052F2CBCFE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36402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2020</a:t>
            </a:r>
            <a:r>
              <a:rPr lang="zh-CN" altLang="en-US" dirty="0"/>
              <a:t>年春季学期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与或图搜索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47A9A5-02B6-4493-B7C1-DDEC9F75A4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65028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2020</a:t>
            </a:r>
            <a:r>
              <a:rPr lang="zh-CN" altLang="en-US" dirty="0"/>
              <a:t>年春季学期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与或图搜索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FE50DD-9365-4157-9ACC-F606290156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310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F4AC-FE5B-4A49-88B2-E0E5989A868C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BB8C6-0427-48DC-BB41-735A2FF84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1928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2020</a:t>
            </a:r>
            <a:r>
              <a:rPr lang="zh-CN" altLang="en-US" dirty="0"/>
              <a:t>年春季学期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与或图搜索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52819-14BA-4D75-A0F2-9F19965788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57633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2020</a:t>
            </a:r>
            <a:r>
              <a:rPr lang="zh-CN" altLang="en-US" dirty="0"/>
              <a:t>年春季学期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与或图搜索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84C606-B65A-4D9B-B16D-D3036C44EA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82064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2020</a:t>
            </a:r>
            <a:r>
              <a:rPr lang="zh-CN" altLang="en-US" dirty="0"/>
              <a:t>年春季学期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与或图搜索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B8C55D-A226-4CD8-B288-E893C53B1E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85667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2020</a:t>
            </a:r>
            <a:r>
              <a:rPr lang="zh-CN" altLang="en-US" dirty="0"/>
              <a:t>年春季学期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与或图搜索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7F815B-11C6-41F2-969E-06E470AFB6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98597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2020</a:t>
            </a:r>
            <a:r>
              <a:rPr lang="zh-CN" altLang="en-US" dirty="0"/>
              <a:t>年春季学期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与或图搜索</a:t>
            </a:r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AEC1F1-CFDA-4ACB-93FB-2A4E80A7AF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5519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F4AC-FE5B-4A49-88B2-E0E5989A868C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BB8C6-0427-48DC-BB41-735A2FF84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160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F4AC-FE5B-4A49-88B2-E0E5989A868C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BB8C6-0427-48DC-BB41-735A2FF84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762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F4AC-FE5B-4A49-88B2-E0E5989A868C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BB8C6-0427-48DC-BB41-735A2FF84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621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F4AC-FE5B-4A49-88B2-E0E5989A868C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BB8C6-0427-48DC-BB41-735A2FF84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947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F4AC-FE5B-4A49-88B2-E0E5989A868C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BB8C6-0427-48DC-BB41-735A2FF84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36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F4AC-FE5B-4A49-88B2-E0E5989A868C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BB8C6-0427-48DC-BB41-735A2FF84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979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F4AC-FE5B-4A49-88B2-E0E5989A868C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BB8C6-0427-48DC-BB41-735A2FF84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763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9F4AC-FE5B-4A49-88B2-E0E5989A868C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BB8C6-0427-48DC-BB41-735A2FF84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172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71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0078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US" altLang="zh-CN" dirty="0"/>
              <a:t>2020</a:t>
            </a:r>
            <a:r>
              <a:rPr lang="zh-CN" altLang="en-US" dirty="0"/>
              <a:t>年春季学期</a:t>
            </a:r>
          </a:p>
        </p:txBody>
      </p:sp>
      <p:sp>
        <p:nvSpPr>
          <p:cNvPr id="7271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0078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与或图搜索</a:t>
            </a:r>
          </a:p>
        </p:txBody>
      </p:sp>
      <p:sp>
        <p:nvSpPr>
          <p:cNvPr id="7271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0078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+mj-lt"/>
              </a:defRPr>
            </a:lvl1pPr>
          </a:lstStyle>
          <a:p>
            <a:pPr>
              <a:defRPr/>
            </a:pPr>
            <a:fld id="{6516F81C-0A3A-43FC-B04D-CA9A7987B8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2" name="Text Box 12"/>
          <p:cNvSpPr txBox="1">
            <a:spLocks noChangeArrowheads="1"/>
          </p:cNvSpPr>
          <p:nvPr userDrawn="1"/>
        </p:nvSpPr>
        <p:spPr bwMode="auto">
          <a:xfrm>
            <a:off x="7680325" y="6459538"/>
            <a:ext cx="971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fld id="{7795FE71-BB38-4632-BE5E-11845F04C414}" type="slidenum">
              <a:rPr lang="en-US" altLang="zh-CN" sz="1400" smtClean="0"/>
              <a:pPr algn="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CN" sz="1400"/>
          </a:p>
        </p:txBody>
      </p:sp>
      <p:sp>
        <p:nvSpPr>
          <p:cNvPr id="1033" name="Freeform 13"/>
          <p:cNvSpPr>
            <a:spLocks noChangeArrowheads="1"/>
          </p:cNvSpPr>
          <p:nvPr userDrawn="1"/>
        </p:nvSpPr>
        <p:spPr bwMode="auto">
          <a:xfrm>
            <a:off x="463550" y="6448425"/>
            <a:ext cx="8229600" cy="1588"/>
          </a:xfrm>
          <a:custGeom>
            <a:avLst/>
            <a:gdLst>
              <a:gd name="T0" fmla="*/ 0 w 5184"/>
              <a:gd name="T1" fmla="*/ 0 h 1"/>
              <a:gd name="T2" fmla="*/ 2147483646 w 5184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184" h="1">
                <a:moveTo>
                  <a:pt x="0" y="0"/>
                </a:moveTo>
                <a:lnTo>
                  <a:pt x="5184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270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70A511-E643-41F3-B6B9-633C4EBBD4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altLang="zh-CN" b="1" i="1" dirty="0">
                <a:solidFill>
                  <a:srgbClr val="FF3300"/>
                </a:solidFill>
                <a:ea typeface="幼圆" panose="02010509060101010101" pitchFamily="49" charset="-122"/>
              </a:rPr>
              <a:t>α</a:t>
            </a:r>
            <a:r>
              <a:rPr lang="en-US" altLang="zh-CN" b="1" i="1" dirty="0">
                <a:solidFill>
                  <a:srgbClr val="FF3300"/>
                </a:solidFill>
                <a:ea typeface="幼圆" panose="02010509060101010101" pitchFamily="49" charset="-122"/>
              </a:rPr>
              <a:t>-</a:t>
            </a:r>
            <a:r>
              <a:rPr lang="el-GR" altLang="zh-CN" b="1" i="1" dirty="0">
                <a:solidFill>
                  <a:srgbClr val="FF3300"/>
                </a:solidFill>
                <a:ea typeface="幼圆" panose="02010509060101010101" pitchFamily="49" charset="-122"/>
              </a:rPr>
              <a:t> β</a:t>
            </a:r>
            <a:r>
              <a:rPr lang="zh-CN" altLang="en-US" b="1" dirty="0">
                <a:ea typeface="幼圆" panose="02010509060101010101" pitchFamily="49" charset="-122"/>
              </a:rPr>
              <a:t>剪枝 测试题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22B464-F908-4D84-8299-375168D018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5410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宋体" panose="02010600030101010101" pitchFamily="2" charset="-122"/>
                <a:cs typeface="+mn-cs"/>
              </a:rPr>
              <a:t>2020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宋体" panose="02010600030101010101" pitchFamily="2" charset="-122"/>
                <a:cs typeface="+mn-cs"/>
              </a:rPr>
              <a:t>年春季学期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宋体" panose="02010600030101010101" pitchFamily="2" charset="-122"/>
                <a:cs typeface="+mn-cs"/>
              </a:rPr>
              <a:t>第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宋体" panose="02010600030101010101" pitchFamily="2" charset="-122"/>
                <a:cs typeface="+mn-cs"/>
              </a:rPr>
              <a:t>章 与或图搜索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38138"/>
            <a:ext cx="8229600" cy="5700712"/>
          </a:xfrm>
        </p:spPr>
        <p:txBody>
          <a:bodyPr/>
          <a:lstStyle/>
          <a:p>
            <a:pPr eaLnBrk="1" hangingPunct="1"/>
            <a:r>
              <a:rPr lang="el-GR" altLang="zh-CN" b="1" i="1" dirty="0">
                <a:ea typeface="幼圆" panose="02010509060101010101" pitchFamily="49" charset="-122"/>
              </a:rPr>
              <a:t>α</a:t>
            </a:r>
            <a:endParaRPr lang="en-US" altLang="zh-CN" b="1" dirty="0">
              <a:ea typeface="幼圆" panose="02010509060101010101" pitchFamily="49" charset="-122"/>
            </a:endParaRPr>
          </a:p>
          <a:p>
            <a:pPr lvl="1" eaLnBrk="1" hangingPunct="1"/>
            <a:r>
              <a:rPr lang="zh-CN" altLang="en-US" sz="2200" b="1" dirty="0">
                <a:ea typeface="幼圆" panose="02010509060101010101" pitchFamily="49" charset="-122"/>
              </a:rPr>
              <a:t>极大结点的估值</a:t>
            </a:r>
            <a:r>
              <a:rPr lang="zh-CN" altLang="en-US" sz="2200" b="1" dirty="0">
                <a:solidFill>
                  <a:srgbClr val="0000FF"/>
                </a:solidFill>
                <a:ea typeface="幼圆" panose="02010509060101010101" pitchFamily="49" charset="-122"/>
              </a:rPr>
              <a:t>下界</a:t>
            </a:r>
            <a:r>
              <a:rPr lang="zh-CN" altLang="en-US" sz="2200" b="1" dirty="0">
                <a:ea typeface="幼圆" panose="02010509060101010101" pitchFamily="49" charset="-122"/>
              </a:rPr>
              <a:t>；</a:t>
            </a:r>
          </a:p>
          <a:p>
            <a:pPr lvl="1" eaLnBrk="1" hangingPunct="1"/>
            <a:r>
              <a:rPr lang="zh-CN" altLang="en-US" sz="2200" b="1" dirty="0">
                <a:ea typeface="幼圆" panose="02010509060101010101" pitchFamily="49" charset="-122"/>
              </a:rPr>
              <a:t>随着子结点的生成，</a:t>
            </a:r>
            <a:r>
              <a:rPr lang="el-GR" altLang="zh-CN" sz="2200" b="1" i="1" dirty="0">
                <a:ea typeface="幼圆" panose="02010509060101010101" pitchFamily="49" charset="-122"/>
              </a:rPr>
              <a:t>α</a:t>
            </a:r>
            <a:r>
              <a:rPr lang="zh-CN" altLang="en-US" sz="2200" b="1" dirty="0">
                <a:ea typeface="幼圆" panose="02010509060101010101" pitchFamily="49" charset="-122"/>
              </a:rPr>
              <a:t>只可能上升。</a:t>
            </a:r>
          </a:p>
          <a:p>
            <a:pPr eaLnBrk="1" hangingPunct="1"/>
            <a:r>
              <a:rPr lang="el-GR" altLang="zh-CN" b="1" i="1" dirty="0">
                <a:ea typeface="幼圆" panose="02010509060101010101" pitchFamily="49" charset="-122"/>
              </a:rPr>
              <a:t>β</a:t>
            </a:r>
            <a:endParaRPr lang="en-US" altLang="zh-CN" b="1" i="1" dirty="0">
              <a:ea typeface="幼圆" panose="02010509060101010101" pitchFamily="49" charset="-122"/>
            </a:endParaRPr>
          </a:p>
          <a:p>
            <a:pPr lvl="1" eaLnBrk="1" hangingPunct="1"/>
            <a:r>
              <a:rPr lang="zh-CN" altLang="en-US" sz="2200" b="1" dirty="0">
                <a:ea typeface="幼圆" panose="02010509060101010101" pitchFamily="49" charset="-122"/>
              </a:rPr>
              <a:t>极小结点的估值</a:t>
            </a:r>
            <a:r>
              <a:rPr lang="zh-CN" altLang="en-US" sz="2200" b="1" dirty="0">
                <a:solidFill>
                  <a:srgbClr val="0000FF"/>
                </a:solidFill>
                <a:ea typeface="幼圆" panose="02010509060101010101" pitchFamily="49" charset="-122"/>
              </a:rPr>
              <a:t>上界</a:t>
            </a:r>
            <a:r>
              <a:rPr lang="zh-CN" altLang="en-US" sz="2200" b="1" dirty="0">
                <a:ea typeface="幼圆" panose="02010509060101010101" pitchFamily="49" charset="-122"/>
              </a:rPr>
              <a:t>；</a:t>
            </a:r>
          </a:p>
          <a:p>
            <a:pPr lvl="1" eaLnBrk="1" hangingPunct="1"/>
            <a:r>
              <a:rPr lang="zh-CN" altLang="en-US" sz="2200" b="1" dirty="0">
                <a:ea typeface="幼圆" panose="02010509060101010101" pitchFamily="49" charset="-122"/>
              </a:rPr>
              <a:t>随着子结点的生成，</a:t>
            </a:r>
            <a:r>
              <a:rPr lang="el-GR" altLang="zh-CN" sz="2200" b="1" i="1" dirty="0">
                <a:ea typeface="幼圆" panose="02010509060101010101" pitchFamily="49" charset="-122"/>
              </a:rPr>
              <a:t>β</a:t>
            </a:r>
            <a:r>
              <a:rPr lang="zh-CN" altLang="en-US" sz="2200" b="1" dirty="0">
                <a:ea typeface="幼圆" panose="02010509060101010101" pitchFamily="49" charset="-122"/>
              </a:rPr>
              <a:t>只可能下降。</a:t>
            </a:r>
          </a:p>
          <a:p>
            <a:pPr eaLnBrk="1" hangingPunct="1"/>
            <a:r>
              <a:rPr lang="el-GR" altLang="zh-CN" b="1" i="1" dirty="0">
                <a:ea typeface="幼圆" panose="02010509060101010101" pitchFamily="49" charset="-122"/>
              </a:rPr>
              <a:t>α</a:t>
            </a:r>
            <a:r>
              <a:rPr lang="zh-CN" altLang="en-US" b="1" dirty="0">
                <a:ea typeface="幼圆" panose="02010509060101010101" pitchFamily="49" charset="-122"/>
              </a:rPr>
              <a:t>剪支</a:t>
            </a:r>
          </a:p>
          <a:p>
            <a:pPr lvl="1" eaLnBrk="1" hangingPunct="1"/>
            <a:r>
              <a:rPr lang="zh-CN" altLang="en-US" sz="2200" b="1" dirty="0">
                <a:ea typeface="幼圆" panose="02010509060101010101" pitchFamily="49" charset="-122"/>
              </a:rPr>
              <a:t>当某</a:t>
            </a:r>
            <a:r>
              <a:rPr lang="zh-CN" altLang="en-US" sz="2200" b="1" dirty="0">
                <a:solidFill>
                  <a:srgbClr val="FF3300"/>
                </a:solidFill>
                <a:ea typeface="幼圆" panose="02010509060101010101" pitchFamily="49" charset="-122"/>
              </a:rPr>
              <a:t>极小</a:t>
            </a:r>
            <a:r>
              <a:rPr lang="zh-CN" altLang="en-US" sz="2200" b="1" dirty="0">
                <a:ea typeface="幼圆" panose="02010509060101010101" pitchFamily="49" charset="-122"/>
              </a:rPr>
              <a:t>结点的</a:t>
            </a:r>
            <a:r>
              <a:rPr lang="el-GR" altLang="zh-CN" sz="2200" b="1" i="1" dirty="0">
                <a:ea typeface="幼圆" panose="02010509060101010101" pitchFamily="49" charset="-122"/>
              </a:rPr>
              <a:t>β</a:t>
            </a:r>
            <a:r>
              <a:rPr lang="zh-CN" altLang="en-US" sz="2200" b="1" dirty="0">
                <a:ea typeface="幼圆" panose="02010509060101010101" pitchFamily="49" charset="-122"/>
              </a:rPr>
              <a:t>值 ≤ 其</a:t>
            </a:r>
            <a:r>
              <a:rPr lang="zh-CN" altLang="en-US" sz="2200" b="1" dirty="0">
                <a:solidFill>
                  <a:srgbClr val="FF3300"/>
                </a:solidFill>
                <a:ea typeface="幼圆" panose="02010509060101010101" pitchFamily="49" charset="-122"/>
              </a:rPr>
              <a:t>先辈</a:t>
            </a:r>
            <a:r>
              <a:rPr lang="zh-CN" altLang="en-US" sz="2200" b="1" dirty="0">
                <a:ea typeface="幼圆" panose="02010509060101010101" pitchFamily="49" charset="-122"/>
              </a:rPr>
              <a:t>的</a:t>
            </a:r>
            <a:r>
              <a:rPr lang="zh-CN" altLang="en-US" sz="2200" b="1" dirty="0">
                <a:solidFill>
                  <a:srgbClr val="FF3300"/>
                </a:solidFill>
                <a:ea typeface="幼圆" panose="02010509060101010101" pitchFamily="49" charset="-122"/>
              </a:rPr>
              <a:t>极大</a:t>
            </a:r>
            <a:r>
              <a:rPr lang="zh-CN" altLang="en-US" sz="2200" b="1" dirty="0">
                <a:ea typeface="幼圆" panose="02010509060101010101" pitchFamily="49" charset="-122"/>
              </a:rPr>
              <a:t>结点的</a:t>
            </a:r>
            <a:r>
              <a:rPr lang="el-GR" altLang="zh-CN" sz="2200" b="1" i="1" dirty="0">
                <a:ea typeface="幼圆" panose="02010509060101010101" pitchFamily="49" charset="-122"/>
              </a:rPr>
              <a:t>α</a:t>
            </a:r>
            <a:r>
              <a:rPr lang="zh-CN" altLang="en-US" sz="2200" b="1" dirty="0">
                <a:ea typeface="幼圆" panose="02010509060101010101" pitchFamily="49" charset="-122"/>
              </a:rPr>
              <a:t>值，则</a:t>
            </a:r>
            <a:r>
              <a:rPr lang="zh-CN" altLang="en-US" sz="2200" b="1" dirty="0">
                <a:solidFill>
                  <a:srgbClr val="0000FF"/>
                </a:solidFill>
                <a:ea typeface="幼圆" panose="02010509060101010101" pitchFamily="49" charset="-122"/>
              </a:rPr>
              <a:t>终止该极小结点之下</a:t>
            </a:r>
            <a:r>
              <a:rPr lang="zh-CN" altLang="en-US" sz="2200" b="1" dirty="0">
                <a:ea typeface="幼圆" panose="02010509060101010101" pitchFamily="49" charset="-122"/>
              </a:rPr>
              <a:t>的搜索，并</a:t>
            </a:r>
            <a:r>
              <a:rPr lang="zh-CN" altLang="en-US" sz="2200" b="1" dirty="0">
                <a:solidFill>
                  <a:srgbClr val="0000FF"/>
                </a:solidFill>
                <a:ea typeface="幼圆" panose="02010509060101010101" pitchFamily="49" charset="-122"/>
              </a:rPr>
              <a:t>令</a:t>
            </a:r>
            <a:r>
              <a:rPr lang="zh-CN" altLang="en-US" sz="2200" b="1" dirty="0">
                <a:ea typeface="幼圆" panose="02010509060101010101" pitchFamily="49" charset="-122"/>
              </a:rPr>
              <a:t>其估值为</a:t>
            </a:r>
            <a:r>
              <a:rPr lang="el-GR" altLang="zh-CN" sz="2200" b="1" i="1" dirty="0">
                <a:ea typeface="幼圆" panose="02010509060101010101" pitchFamily="49" charset="-122"/>
              </a:rPr>
              <a:t>β</a:t>
            </a:r>
            <a:r>
              <a:rPr lang="zh-CN" altLang="en-US" sz="2200" b="1" dirty="0">
                <a:ea typeface="幼圆" panose="02010509060101010101" pitchFamily="49" charset="-122"/>
              </a:rPr>
              <a:t>，这种剪支称</a:t>
            </a:r>
            <a:r>
              <a:rPr lang="el-GR" altLang="zh-CN" sz="2200" b="1" i="1" dirty="0">
                <a:solidFill>
                  <a:srgbClr val="FF3300"/>
                </a:solidFill>
                <a:ea typeface="幼圆" panose="02010509060101010101" pitchFamily="49" charset="-122"/>
              </a:rPr>
              <a:t>α</a:t>
            </a:r>
            <a:r>
              <a:rPr lang="zh-CN" altLang="en-US" sz="2200" b="1" dirty="0">
                <a:ea typeface="幼圆" panose="02010509060101010101" pitchFamily="49" charset="-122"/>
              </a:rPr>
              <a:t>剪支。</a:t>
            </a:r>
          </a:p>
          <a:p>
            <a:pPr eaLnBrk="1" hangingPunct="1"/>
            <a:r>
              <a:rPr lang="el-GR" altLang="zh-CN" b="1" i="1" dirty="0">
                <a:ea typeface="幼圆" panose="02010509060101010101" pitchFamily="49" charset="-122"/>
              </a:rPr>
              <a:t>β</a:t>
            </a:r>
            <a:r>
              <a:rPr lang="zh-CN" altLang="en-US" b="1" dirty="0">
                <a:ea typeface="幼圆" panose="02010509060101010101" pitchFamily="49" charset="-122"/>
              </a:rPr>
              <a:t>剪支</a:t>
            </a:r>
          </a:p>
          <a:p>
            <a:pPr lvl="1" eaLnBrk="1" hangingPunct="1"/>
            <a:r>
              <a:rPr lang="zh-CN" altLang="en-US" sz="2200" b="1" dirty="0">
                <a:ea typeface="幼圆" panose="02010509060101010101" pitchFamily="49" charset="-122"/>
              </a:rPr>
              <a:t>当某</a:t>
            </a:r>
            <a:r>
              <a:rPr lang="zh-CN" altLang="en-US" sz="2200" b="1" dirty="0">
                <a:solidFill>
                  <a:srgbClr val="FF3300"/>
                </a:solidFill>
                <a:ea typeface="幼圆" panose="02010509060101010101" pitchFamily="49" charset="-122"/>
              </a:rPr>
              <a:t>极大</a:t>
            </a:r>
            <a:r>
              <a:rPr lang="zh-CN" altLang="en-US" sz="2200" b="1" dirty="0">
                <a:ea typeface="幼圆" panose="02010509060101010101" pitchFamily="49" charset="-122"/>
              </a:rPr>
              <a:t>结点的值</a:t>
            </a:r>
            <a:r>
              <a:rPr lang="el-GR" altLang="zh-CN" sz="2200" b="1" i="1" dirty="0">
                <a:ea typeface="幼圆" panose="02010509060101010101" pitchFamily="49" charset="-122"/>
              </a:rPr>
              <a:t>α</a:t>
            </a:r>
            <a:r>
              <a:rPr lang="en-US" altLang="zh-CN" sz="2200" b="1" dirty="0">
                <a:ea typeface="幼圆" panose="02010509060101010101" pitchFamily="49" charset="-122"/>
              </a:rPr>
              <a:t> </a:t>
            </a:r>
            <a:r>
              <a:rPr lang="en-US" altLang="el-GR" sz="2200" b="1" dirty="0">
                <a:ea typeface="幼圆" panose="02010509060101010101" pitchFamily="49" charset="-122"/>
              </a:rPr>
              <a:t>≥</a:t>
            </a:r>
            <a:r>
              <a:rPr lang="en-US" altLang="zh-CN" sz="2200" b="1" dirty="0">
                <a:ea typeface="幼圆" panose="02010509060101010101" pitchFamily="49" charset="-122"/>
              </a:rPr>
              <a:t> </a:t>
            </a:r>
            <a:r>
              <a:rPr lang="zh-CN" altLang="en-US" sz="2200" b="1" dirty="0">
                <a:ea typeface="幼圆" panose="02010509060101010101" pitchFamily="49" charset="-122"/>
              </a:rPr>
              <a:t>其</a:t>
            </a:r>
            <a:r>
              <a:rPr lang="zh-CN" altLang="en-US" sz="2200" b="1" dirty="0">
                <a:solidFill>
                  <a:srgbClr val="FF3300"/>
                </a:solidFill>
                <a:ea typeface="幼圆" panose="02010509060101010101" pitchFamily="49" charset="-122"/>
              </a:rPr>
              <a:t>先辈</a:t>
            </a:r>
            <a:r>
              <a:rPr lang="zh-CN" altLang="en-US" sz="2200" b="1" dirty="0">
                <a:ea typeface="幼圆" panose="02010509060101010101" pitchFamily="49" charset="-122"/>
              </a:rPr>
              <a:t>的</a:t>
            </a:r>
            <a:r>
              <a:rPr lang="zh-CN" altLang="en-US" sz="2200" b="1" dirty="0">
                <a:solidFill>
                  <a:srgbClr val="FF3300"/>
                </a:solidFill>
                <a:ea typeface="幼圆" panose="02010509060101010101" pitchFamily="49" charset="-122"/>
              </a:rPr>
              <a:t>极小</a:t>
            </a:r>
            <a:r>
              <a:rPr lang="zh-CN" altLang="en-US" sz="2200" b="1" dirty="0">
                <a:ea typeface="幼圆" panose="02010509060101010101" pitchFamily="49" charset="-122"/>
              </a:rPr>
              <a:t>结点的</a:t>
            </a:r>
            <a:r>
              <a:rPr lang="el-GR" altLang="zh-CN" sz="2200" b="1" i="1" dirty="0">
                <a:ea typeface="幼圆" panose="02010509060101010101" pitchFamily="49" charset="-122"/>
              </a:rPr>
              <a:t>β</a:t>
            </a:r>
            <a:r>
              <a:rPr lang="zh-CN" altLang="en-US" sz="2200" b="1" dirty="0">
                <a:ea typeface="幼圆" panose="02010509060101010101" pitchFamily="49" charset="-122"/>
              </a:rPr>
              <a:t>值，则</a:t>
            </a:r>
            <a:r>
              <a:rPr lang="zh-CN" altLang="en-US" sz="2200" b="1" dirty="0">
                <a:solidFill>
                  <a:srgbClr val="0000FF"/>
                </a:solidFill>
                <a:ea typeface="幼圆" panose="02010509060101010101" pitchFamily="49" charset="-122"/>
              </a:rPr>
              <a:t>终止该极大结点之下</a:t>
            </a:r>
            <a:r>
              <a:rPr lang="zh-CN" altLang="en-US" sz="2200" b="1" dirty="0">
                <a:ea typeface="幼圆" panose="02010509060101010101" pitchFamily="49" charset="-122"/>
              </a:rPr>
              <a:t>的搜索，令</a:t>
            </a:r>
            <a:r>
              <a:rPr lang="zh-CN" altLang="en-US" sz="2200" b="1" dirty="0">
                <a:solidFill>
                  <a:srgbClr val="0000FF"/>
                </a:solidFill>
                <a:ea typeface="幼圆" panose="02010509060101010101" pitchFamily="49" charset="-122"/>
              </a:rPr>
              <a:t>其</a:t>
            </a:r>
            <a:r>
              <a:rPr lang="zh-CN" altLang="en-US" sz="2200" b="1" dirty="0">
                <a:ea typeface="幼圆" panose="02010509060101010101" pitchFamily="49" charset="-122"/>
              </a:rPr>
              <a:t>估值为</a:t>
            </a:r>
            <a:r>
              <a:rPr lang="el-GR" altLang="zh-CN" sz="2200" b="1" i="1" dirty="0">
                <a:ea typeface="幼圆" panose="02010509060101010101" pitchFamily="49" charset="-122"/>
              </a:rPr>
              <a:t>α</a:t>
            </a:r>
            <a:r>
              <a:rPr lang="zh-CN" altLang="en-US" sz="2200" b="1" dirty="0">
                <a:ea typeface="幼圆" panose="02010509060101010101" pitchFamily="49" charset="-122"/>
              </a:rPr>
              <a:t>，这种剪支称</a:t>
            </a:r>
            <a:r>
              <a:rPr lang="el-GR" altLang="zh-CN" sz="2200" b="1" i="1" dirty="0">
                <a:solidFill>
                  <a:srgbClr val="FF3300"/>
                </a:solidFill>
                <a:ea typeface="幼圆" panose="02010509060101010101" pitchFamily="49" charset="-122"/>
              </a:rPr>
              <a:t>β</a:t>
            </a:r>
            <a:r>
              <a:rPr lang="zh-CN" altLang="en-US" sz="2200" b="1" dirty="0">
                <a:ea typeface="幼圆" panose="02010509060101010101" pitchFamily="49" charset="-122"/>
              </a:rPr>
              <a:t>剪支。</a:t>
            </a:r>
            <a:endParaRPr lang="zh-CN" altLang="el-GR" sz="2200" b="1" dirty="0">
              <a:ea typeface="幼圆" panose="02010509060101010101" pitchFamily="49" charset="-122"/>
            </a:endParaRPr>
          </a:p>
        </p:txBody>
      </p:sp>
      <p:sp>
        <p:nvSpPr>
          <p:cNvPr id="56325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04163" y="873125"/>
            <a:ext cx="606425" cy="407988"/>
          </a:xfrm>
          <a:prstGeom prst="actionButtonBackPrevious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6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6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宋体" panose="02010600030101010101" pitchFamily="2" charset="-122"/>
                <a:cs typeface="+mn-cs"/>
              </a:rPr>
              <a:t>2020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宋体" panose="02010600030101010101" pitchFamily="2" charset="-122"/>
                <a:cs typeface="+mn-cs"/>
              </a:rPr>
              <a:t>年春季学期</a:t>
            </a: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宋体" panose="02010600030101010101" pitchFamily="2" charset="-122"/>
                <a:cs typeface="+mn-cs"/>
              </a:rPr>
              <a:t>第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宋体" panose="02010600030101010101" pitchFamily="2" charset="-122"/>
                <a:cs typeface="+mn-cs"/>
              </a:rPr>
              <a:t>章 与或图搜索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1338" y="404813"/>
            <a:ext cx="8145462" cy="572611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b="1">
                <a:latin typeface="幼圆" panose="02010509060101010101" pitchFamily="49" charset="-122"/>
                <a:ea typeface="幼圆" panose="02010509060101010101" pitchFamily="49" charset="-122"/>
              </a:rPr>
              <a:t>注意：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b="1">
                <a:latin typeface="幼圆" panose="02010509060101010101" pitchFamily="49" charset="-122"/>
                <a:ea typeface="幼圆" panose="02010509060101010101" pitchFamily="49" charset="-122"/>
              </a:rPr>
              <a:t>仅在极小和极大结点之间比较；</a:t>
            </a:r>
          </a:p>
          <a:p>
            <a:pPr lvl="2" eaLnBrk="1" hangingPunct="1">
              <a:lnSpc>
                <a:spcPct val="150000"/>
              </a:lnSpc>
            </a:pPr>
            <a:r>
              <a:rPr lang="el-GR" altLang="zh-CN" sz="2400" b="1" i="1">
                <a:latin typeface="幼圆" panose="02010509060101010101" pitchFamily="49" charset="-122"/>
                <a:ea typeface="幼圆" panose="02010509060101010101" pitchFamily="49" charset="-122"/>
              </a:rPr>
              <a:t>α</a:t>
            </a:r>
            <a:r>
              <a:rPr lang="zh-CN" altLang="en-US" sz="2400" b="1">
                <a:latin typeface="幼圆" panose="02010509060101010101" pitchFamily="49" charset="-122"/>
                <a:ea typeface="幼圆" panose="02010509060101010101" pitchFamily="49" charset="-122"/>
              </a:rPr>
              <a:t>之间不能比较， </a:t>
            </a:r>
            <a:r>
              <a:rPr lang="el-GR" altLang="zh-CN" sz="2400" b="1" i="1">
                <a:latin typeface="幼圆" panose="02010509060101010101" pitchFamily="49" charset="-122"/>
                <a:ea typeface="幼圆" panose="02010509060101010101" pitchFamily="49" charset="-122"/>
              </a:rPr>
              <a:t>β</a:t>
            </a:r>
            <a:r>
              <a:rPr lang="zh-CN" altLang="en-US" sz="2400" b="1">
                <a:latin typeface="幼圆" panose="02010509060101010101" pitchFamily="49" charset="-122"/>
                <a:ea typeface="幼圆" panose="02010509060101010101" pitchFamily="49" charset="-122"/>
              </a:rPr>
              <a:t>之间也不能比较。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b="1">
                <a:latin typeface="幼圆" panose="02010509060101010101" pitchFamily="49" charset="-122"/>
                <a:ea typeface="幼圆" panose="02010509060101010101" pitchFamily="49" charset="-122"/>
              </a:rPr>
              <a:t>不只和父结点比较，还和其他</a:t>
            </a:r>
            <a:r>
              <a:rPr lang="zh-CN" altLang="en-US" sz="2400" b="1">
                <a:ea typeface="幼圆" panose="02010509060101010101" pitchFamily="49" charset="-122"/>
              </a:rPr>
              <a:t>“</a:t>
            </a:r>
            <a:r>
              <a:rPr lang="zh-CN" altLang="en-US" sz="2400" b="1">
                <a:solidFill>
                  <a:srgbClr val="0000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直系</a:t>
            </a:r>
            <a:r>
              <a:rPr lang="zh-CN" altLang="en-US" sz="2400" b="1">
                <a:ea typeface="幼圆" panose="02010509060101010101" pitchFamily="49" charset="-122"/>
              </a:rPr>
              <a:t>”</a:t>
            </a:r>
            <a:r>
              <a:rPr lang="zh-CN" altLang="en-US" sz="2400" b="1">
                <a:latin typeface="幼圆" panose="02010509060101010101" pitchFamily="49" charset="-122"/>
                <a:ea typeface="幼圆" panose="02010509060101010101" pitchFamily="49" charset="-122"/>
              </a:rPr>
              <a:t>先辈结点比较；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b="1">
                <a:latin typeface="幼圆" panose="02010509060101010101" pitchFamily="49" charset="-122"/>
                <a:ea typeface="幼圆" panose="02010509060101010101" pitchFamily="49" charset="-122"/>
              </a:rPr>
              <a:t>仅当估值被</a:t>
            </a:r>
            <a:r>
              <a:rPr lang="zh-CN" altLang="en-US" sz="2400" b="1">
                <a:ea typeface="幼圆" panose="02010509060101010101" pitchFamily="49" charset="-122"/>
              </a:rPr>
              <a:t>“</a:t>
            </a:r>
            <a:r>
              <a:rPr lang="zh-CN" altLang="en-US" sz="2400" b="1">
                <a:latin typeface="幼圆" panose="02010509060101010101" pitchFamily="49" charset="-122"/>
                <a:ea typeface="幼圆" panose="02010509060101010101" pitchFamily="49" charset="-122"/>
              </a:rPr>
              <a:t>固定</a:t>
            </a:r>
            <a:r>
              <a:rPr lang="zh-CN" altLang="en-US" sz="2400" b="1">
                <a:ea typeface="幼圆" panose="02010509060101010101" pitchFamily="49" charset="-122"/>
              </a:rPr>
              <a:t>”</a:t>
            </a:r>
            <a:r>
              <a:rPr lang="zh-CN" altLang="en-US" sz="2400" b="1">
                <a:latin typeface="幼圆" panose="02010509060101010101" pitchFamily="49" charset="-122"/>
                <a:ea typeface="幼圆" panose="02010509060101010101" pitchFamily="49" charset="-122"/>
              </a:rPr>
              <a:t>后，才向上传递；</a:t>
            </a:r>
          </a:p>
          <a:p>
            <a:pPr lvl="1" eaLnBrk="1" hangingPunct="1">
              <a:lnSpc>
                <a:spcPct val="150000"/>
              </a:lnSpc>
            </a:pPr>
            <a:r>
              <a:rPr lang="el-GR" altLang="zh-CN" sz="2400" b="1" i="1">
                <a:latin typeface="幼圆" panose="02010509060101010101" pitchFamily="49" charset="-122"/>
                <a:ea typeface="幼圆" panose="02010509060101010101" pitchFamily="49" charset="-122"/>
              </a:rPr>
              <a:t>α</a:t>
            </a:r>
            <a:r>
              <a:rPr lang="en-US" altLang="zh-CN" sz="2400" b="1" i="1">
                <a:latin typeface="幼圆" panose="02010509060101010101" pitchFamily="49" charset="-122"/>
                <a:ea typeface="幼圆" panose="02010509060101010101" pitchFamily="49" charset="-122"/>
              </a:rPr>
              <a:t>-</a:t>
            </a:r>
            <a:r>
              <a:rPr lang="el-GR" altLang="zh-CN" sz="2400" b="1" i="1">
                <a:latin typeface="幼圆" panose="02010509060101010101" pitchFamily="49" charset="-122"/>
                <a:ea typeface="幼圆" panose="02010509060101010101" pitchFamily="49" charset="-122"/>
              </a:rPr>
              <a:t>β</a:t>
            </a:r>
            <a:r>
              <a:rPr lang="zh-CN" altLang="en-US" sz="2400" b="1">
                <a:latin typeface="幼圆" panose="02010509060101010101" pitchFamily="49" charset="-122"/>
                <a:ea typeface="幼圆" panose="02010509060101010101" pitchFamily="49" charset="-122"/>
              </a:rPr>
              <a:t>剪支的搜索结果，与极小极大法一致</a:t>
            </a:r>
            <a:r>
              <a:rPr lang="zh-CN" altLang="en-US" b="1"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宋体" panose="02010600030101010101" pitchFamily="2" charset="-122"/>
                <a:cs typeface="+mn-cs"/>
              </a:rPr>
              <a:t>2020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宋体" panose="02010600030101010101" pitchFamily="2" charset="-122"/>
                <a:cs typeface="+mn-cs"/>
              </a:rPr>
              <a:t>年春季学期</a:t>
            </a:r>
          </a:p>
        </p:txBody>
      </p:sp>
      <p:sp>
        <p:nvSpPr>
          <p:cNvPr id="15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宋体" panose="02010600030101010101" pitchFamily="2" charset="-122"/>
                <a:cs typeface="+mn-cs"/>
              </a:rPr>
              <a:t>第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宋体" panose="02010600030101010101" pitchFamily="2" charset="-122"/>
                <a:cs typeface="+mn-cs"/>
              </a:rPr>
              <a:t>章 与或图搜索</a:t>
            </a:r>
          </a:p>
        </p:txBody>
      </p:sp>
      <p:grpSp>
        <p:nvGrpSpPr>
          <p:cNvPr id="58451" name="Group 83"/>
          <p:cNvGrpSpPr>
            <a:grpSpLocks/>
          </p:cNvGrpSpPr>
          <p:nvPr/>
        </p:nvGrpSpPr>
        <p:grpSpPr bwMode="auto">
          <a:xfrm>
            <a:off x="674688" y="1449388"/>
            <a:ext cx="8235950" cy="3787775"/>
            <a:chOff x="470" y="1196"/>
            <a:chExt cx="5188" cy="2386"/>
          </a:xfrm>
        </p:grpSpPr>
        <p:sp>
          <p:nvSpPr>
            <p:cNvPr id="51275" name="Rectangle 4"/>
            <p:cNvSpPr>
              <a:spLocks noChangeArrowheads="1"/>
            </p:cNvSpPr>
            <p:nvPr/>
          </p:nvSpPr>
          <p:spPr bwMode="auto">
            <a:xfrm>
              <a:off x="555" y="3181"/>
              <a:ext cx="114" cy="1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276" name="Rectangle 5"/>
            <p:cNvSpPr>
              <a:spLocks noChangeArrowheads="1"/>
            </p:cNvSpPr>
            <p:nvPr/>
          </p:nvSpPr>
          <p:spPr bwMode="auto">
            <a:xfrm>
              <a:off x="783" y="3181"/>
              <a:ext cx="114" cy="1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277" name="Rectangle 6"/>
            <p:cNvSpPr>
              <a:spLocks noChangeArrowheads="1"/>
            </p:cNvSpPr>
            <p:nvPr/>
          </p:nvSpPr>
          <p:spPr bwMode="auto">
            <a:xfrm>
              <a:off x="1011" y="3181"/>
              <a:ext cx="114" cy="1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278" name="Rectangle 7"/>
            <p:cNvSpPr>
              <a:spLocks noChangeArrowheads="1"/>
            </p:cNvSpPr>
            <p:nvPr/>
          </p:nvSpPr>
          <p:spPr bwMode="auto">
            <a:xfrm>
              <a:off x="1239" y="3181"/>
              <a:ext cx="114" cy="1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279" name="Rectangle 8"/>
            <p:cNvSpPr>
              <a:spLocks noChangeArrowheads="1"/>
            </p:cNvSpPr>
            <p:nvPr/>
          </p:nvSpPr>
          <p:spPr bwMode="auto">
            <a:xfrm>
              <a:off x="1467" y="3181"/>
              <a:ext cx="114" cy="1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280" name="Rectangle 9"/>
            <p:cNvSpPr>
              <a:spLocks noChangeArrowheads="1"/>
            </p:cNvSpPr>
            <p:nvPr/>
          </p:nvSpPr>
          <p:spPr bwMode="auto">
            <a:xfrm>
              <a:off x="1695" y="3181"/>
              <a:ext cx="114" cy="1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281" name="Rectangle 10"/>
            <p:cNvSpPr>
              <a:spLocks noChangeArrowheads="1"/>
            </p:cNvSpPr>
            <p:nvPr/>
          </p:nvSpPr>
          <p:spPr bwMode="auto">
            <a:xfrm>
              <a:off x="1923" y="3181"/>
              <a:ext cx="114" cy="1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282" name="Rectangle 11"/>
            <p:cNvSpPr>
              <a:spLocks noChangeArrowheads="1"/>
            </p:cNvSpPr>
            <p:nvPr/>
          </p:nvSpPr>
          <p:spPr bwMode="auto">
            <a:xfrm>
              <a:off x="2152" y="3181"/>
              <a:ext cx="114" cy="1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283" name="Rectangle 12"/>
            <p:cNvSpPr>
              <a:spLocks noChangeArrowheads="1"/>
            </p:cNvSpPr>
            <p:nvPr/>
          </p:nvSpPr>
          <p:spPr bwMode="auto">
            <a:xfrm>
              <a:off x="2380" y="3181"/>
              <a:ext cx="114" cy="1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284" name="Rectangle 13"/>
            <p:cNvSpPr>
              <a:spLocks noChangeArrowheads="1"/>
            </p:cNvSpPr>
            <p:nvPr/>
          </p:nvSpPr>
          <p:spPr bwMode="auto">
            <a:xfrm>
              <a:off x="2608" y="3181"/>
              <a:ext cx="114" cy="1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285" name="Rectangle 14"/>
            <p:cNvSpPr>
              <a:spLocks noChangeArrowheads="1"/>
            </p:cNvSpPr>
            <p:nvPr/>
          </p:nvSpPr>
          <p:spPr bwMode="auto">
            <a:xfrm>
              <a:off x="2836" y="3181"/>
              <a:ext cx="114" cy="1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286" name="Rectangle 15"/>
            <p:cNvSpPr>
              <a:spLocks noChangeArrowheads="1"/>
            </p:cNvSpPr>
            <p:nvPr/>
          </p:nvSpPr>
          <p:spPr bwMode="auto">
            <a:xfrm>
              <a:off x="3064" y="3181"/>
              <a:ext cx="114" cy="1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287" name="Rectangle 16"/>
            <p:cNvSpPr>
              <a:spLocks noChangeArrowheads="1"/>
            </p:cNvSpPr>
            <p:nvPr/>
          </p:nvSpPr>
          <p:spPr bwMode="auto">
            <a:xfrm>
              <a:off x="3292" y="3181"/>
              <a:ext cx="114" cy="1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288" name="Rectangle 17"/>
            <p:cNvSpPr>
              <a:spLocks noChangeArrowheads="1"/>
            </p:cNvSpPr>
            <p:nvPr/>
          </p:nvSpPr>
          <p:spPr bwMode="auto">
            <a:xfrm>
              <a:off x="3520" y="3181"/>
              <a:ext cx="114" cy="1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289" name="Rectangle 18"/>
            <p:cNvSpPr>
              <a:spLocks noChangeArrowheads="1"/>
            </p:cNvSpPr>
            <p:nvPr/>
          </p:nvSpPr>
          <p:spPr bwMode="auto">
            <a:xfrm>
              <a:off x="3749" y="3181"/>
              <a:ext cx="114" cy="1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290" name="Rectangle 19"/>
            <p:cNvSpPr>
              <a:spLocks noChangeArrowheads="1"/>
            </p:cNvSpPr>
            <p:nvPr/>
          </p:nvSpPr>
          <p:spPr bwMode="auto">
            <a:xfrm>
              <a:off x="3977" y="3181"/>
              <a:ext cx="114" cy="1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291" name="Rectangle 20"/>
            <p:cNvSpPr>
              <a:spLocks noChangeArrowheads="1"/>
            </p:cNvSpPr>
            <p:nvPr/>
          </p:nvSpPr>
          <p:spPr bwMode="auto">
            <a:xfrm>
              <a:off x="4205" y="3181"/>
              <a:ext cx="114" cy="1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292" name="Rectangle 21"/>
            <p:cNvSpPr>
              <a:spLocks noChangeArrowheads="1"/>
            </p:cNvSpPr>
            <p:nvPr/>
          </p:nvSpPr>
          <p:spPr bwMode="auto">
            <a:xfrm>
              <a:off x="4433" y="3181"/>
              <a:ext cx="114" cy="1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293" name="Rectangle 22"/>
            <p:cNvSpPr>
              <a:spLocks noChangeArrowheads="1"/>
            </p:cNvSpPr>
            <p:nvPr/>
          </p:nvSpPr>
          <p:spPr bwMode="auto">
            <a:xfrm>
              <a:off x="4661" y="3181"/>
              <a:ext cx="114" cy="1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294" name="Rectangle 23"/>
            <p:cNvSpPr>
              <a:spLocks noChangeArrowheads="1"/>
            </p:cNvSpPr>
            <p:nvPr/>
          </p:nvSpPr>
          <p:spPr bwMode="auto">
            <a:xfrm>
              <a:off x="4889" y="3181"/>
              <a:ext cx="114" cy="1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295" name="Rectangle 24"/>
            <p:cNvSpPr>
              <a:spLocks noChangeArrowheads="1"/>
            </p:cNvSpPr>
            <p:nvPr/>
          </p:nvSpPr>
          <p:spPr bwMode="auto">
            <a:xfrm>
              <a:off x="5117" y="3181"/>
              <a:ext cx="114" cy="1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296" name="Rectangle 25"/>
            <p:cNvSpPr>
              <a:spLocks noChangeArrowheads="1"/>
            </p:cNvSpPr>
            <p:nvPr/>
          </p:nvSpPr>
          <p:spPr bwMode="auto">
            <a:xfrm>
              <a:off x="5346" y="3181"/>
              <a:ext cx="114" cy="1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297" name="Rectangle 26"/>
            <p:cNvSpPr>
              <a:spLocks noChangeArrowheads="1"/>
            </p:cNvSpPr>
            <p:nvPr/>
          </p:nvSpPr>
          <p:spPr bwMode="auto">
            <a:xfrm>
              <a:off x="924" y="2160"/>
              <a:ext cx="114" cy="113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298" name="Rectangle 27"/>
            <p:cNvSpPr>
              <a:spLocks noChangeArrowheads="1"/>
            </p:cNvSpPr>
            <p:nvPr/>
          </p:nvSpPr>
          <p:spPr bwMode="auto">
            <a:xfrm>
              <a:off x="5034" y="2160"/>
              <a:ext cx="114" cy="113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299" name="Rectangle 28"/>
            <p:cNvSpPr>
              <a:spLocks noChangeArrowheads="1"/>
            </p:cNvSpPr>
            <p:nvPr/>
          </p:nvSpPr>
          <p:spPr bwMode="auto">
            <a:xfrm>
              <a:off x="2284" y="2160"/>
              <a:ext cx="114" cy="113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00" name="Rectangle 29"/>
            <p:cNvSpPr>
              <a:spLocks noChangeArrowheads="1"/>
            </p:cNvSpPr>
            <p:nvPr/>
          </p:nvSpPr>
          <p:spPr bwMode="auto">
            <a:xfrm>
              <a:off x="4042" y="2160"/>
              <a:ext cx="114" cy="113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01" name="Oval 30"/>
            <p:cNvSpPr>
              <a:spLocks noChangeArrowheads="1"/>
            </p:cNvSpPr>
            <p:nvPr/>
          </p:nvSpPr>
          <p:spPr bwMode="auto">
            <a:xfrm>
              <a:off x="668" y="2643"/>
              <a:ext cx="142" cy="141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02" name="Oval 31"/>
            <p:cNvSpPr>
              <a:spLocks noChangeArrowheads="1"/>
            </p:cNvSpPr>
            <p:nvPr/>
          </p:nvSpPr>
          <p:spPr bwMode="auto">
            <a:xfrm>
              <a:off x="1122" y="2643"/>
              <a:ext cx="142" cy="141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03" name="Oval 32"/>
            <p:cNvSpPr>
              <a:spLocks noChangeArrowheads="1"/>
            </p:cNvSpPr>
            <p:nvPr/>
          </p:nvSpPr>
          <p:spPr bwMode="auto">
            <a:xfrm>
              <a:off x="1434" y="2643"/>
              <a:ext cx="142" cy="141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04" name="Oval 33"/>
            <p:cNvSpPr>
              <a:spLocks noChangeArrowheads="1"/>
            </p:cNvSpPr>
            <p:nvPr/>
          </p:nvSpPr>
          <p:spPr bwMode="auto">
            <a:xfrm>
              <a:off x="1916" y="2643"/>
              <a:ext cx="142" cy="141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05" name="Oval 34"/>
            <p:cNvSpPr>
              <a:spLocks noChangeArrowheads="1"/>
            </p:cNvSpPr>
            <p:nvPr/>
          </p:nvSpPr>
          <p:spPr bwMode="auto">
            <a:xfrm>
              <a:off x="2597" y="2643"/>
              <a:ext cx="142" cy="141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06" name="Oval 35"/>
            <p:cNvSpPr>
              <a:spLocks noChangeArrowheads="1"/>
            </p:cNvSpPr>
            <p:nvPr/>
          </p:nvSpPr>
          <p:spPr bwMode="auto">
            <a:xfrm>
              <a:off x="3163" y="2643"/>
              <a:ext cx="142" cy="141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07" name="Oval 36"/>
            <p:cNvSpPr>
              <a:spLocks noChangeArrowheads="1"/>
            </p:cNvSpPr>
            <p:nvPr/>
          </p:nvSpPr>
          <p:spPr bwMode="auto">
            <a:xfrm>
              <a:off x="3730" y="2643"/>
              <a:ext cx="142" cy="141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08" name="Oval 37"/>
            <p:cNvSpPr>
              <a:spLocks noChangeArrowheads="1"/>
            </p:cNvSpPr>
            <p:nvPr/>
          </p:nvSpPr>
          <p:spPr bwMode="auto">
            <a:xfrm>
              <a:off x="4326" y="2643"/>
              <a:ext cx="142" cy="141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09" name="Oval 38"/>
            <p:cNvSpPr>
              <a:spLocks noChangeArrowheads="1"/>
            </p:cNvSpPr>
            <p:nvPr/>
          </p:nvSpPr>
          <p:spPr bwMode="auto">
            <a:xfrm>
              <a:off x="4779" y="2643"/>
              <a:ext cx="142" cy="141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10" name="Oval 39"/>
            <p:cNvSpPr>
              <a:spLocks noChangeArrowheads="1"/>
            </p:cNvSpPr>
            <p:nvPr/>
          </p:nvSpPr>
          <p:spPr bwMode="auto">
            <a:xfrm>
              <a:off x="5233" y="2643"/>
              <a:ext cx="142" cy="141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11" name="Line 40"/>
            <p:cNvSpPr>
              <a:spLocks noChangeShapeType="1"/>
            </p:cNvSpPr>
            <p:nvPr/>
          </p:nvSpPr>
          <p:spPr bwMode="auto">
            <a:xfrm flipH="1">
              <a:off x="612" y="2784"/>
              <a:ext cx="113" cy="3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12" name="Line 41"/>
            <p:cNvSpPr>
              <a:spLocks noChangeShapeType="1"/>
            </p:cNvSpPr>
            <p:nvPr/>
          </p:nvSpPr>
          <p:spPr bwMode="auto">
            <a:xfrm>
              <a:off x="754" y="2784"/>
              <a:ext cx="85" cy="3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13" name="Line 42"/>
            <p:cNvSpPr>
              <a:spLocks noChangeShapeType="1"/>
            </p:cNvSpPr>
            <p:nvPr/>
          </p:nvSpPr>
          <p:spPr bwMode="auto">
            <a:xfrm flipH="1">
              <a:off x="1065" y="2784"/>
              <a:ext cx="113" cy="3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14" name="Line 43"/>
            <p:cNvSpPr>
              <a:spLocks noChangeShapeType="1"/>
            </p:cNvSpPr>
            <p:nvPr/>
          </p:nvSpPr>
          <p:spPr bwMode="auto">
            <a:xfrm>
              <a:off x="1207" y="2784"/>
              <a:ext cx="85" cy="3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15" name="Line 44"/>
            <p:cNvSpPr>
              <a:spLocks noChangeShapeType="1"/>
            </p:cNvSpPr>
            <p:nvPr/>
          </p:nvSpPr>
          <p:spPr bwMode="auto">
            <a:xfrm flipH="1">
              <a:off x="3107" y="2784"/>
              <a:ext cx="113" cy="3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16" name="Line 45"/>
            <p:cNvSpPr>
              <a:spLocks noChangeShapeType="1"/>
            </p:cNvSpPr>
            <p:nvPr/>
          </p:nvSpPr>
          <p:spPr bwMode="auto">
            <a:xfrm>
              <a:off x="3249" y="2784"/>
              <a:ext cx="85" cy="3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17" name="Line 46"/>
            <p:cNvSpPr>
              <a:spLocks noChangeShapeType="1"/>
            </p:cNvSpPr>
            <p:nvPr/>
          </p:nvSpPr>
          <p:spPr bwMode="auto">
            <a:xfrm flipH="1">
              <a:off x="4269" y="2784"/>
              <a:ext cx="113" cy="3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18" name="Line 47"/>
            <p:cNvSpPr>
              <a:spLocks noChangeShapeType="1"/>
            </p:cNvSpPr>
            <p:nvPr/>
          </p:nvSpPr>
          <p:spPr bwMode="auto">
            <a:xfrm>
              <a:off x="4411" y="2784"/>
              <a:ext cx="85" cy="3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19" name="Line 48"/>
            <p:cNvSpPr>
              <a:spLocks noChangeShapeType="1"/>
            </p:cNvSpPr>
            <p:nvPr/>
          </p:nvSpPr>
          <p:spPr bwMode="auto">
            <a:xfrm flipH="1">
              <a:off x="4722" y="2784"/>
              <a:ext cx="113" cy="3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20" name="Line 49"/>
            <p:cNvSpPr>
              <a:spLocks noChangeShapeType="1"/>
            </p:cNvSpPr>
            <p:nvPr/>
          </p:nvSpPr>
          <p:spPr bwMode="auto">
            <a:xfrm>
              <a:off x="4864" y="2784"/>
              <a:ext cx="85" cy="3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21" name="Line 50"/>
            <p:cNvSpPr>
              <a:spLocks noChangeShapeType="1"/>
            </p:cNvSpPr>
            <p:nvPr/>
          </p:nvSpPr>
          <p:spPr bwMode="auto">
            <a:xfrm flipH="1">
              <a:off x="5176" y="2784"/>
              <a:ext cx="113" cy="3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22" name="Line 51"/>
            <p:cNvSpPr>
              <a:spLocks noChangeShapeType="1"/>
            </p:cNvSpPr>
            <p:nvPr/>
          </p:nvSpPr>
          <p:spPr bwMode="auto">
            <a:xfrm>
              <a:off x="5318" y="2784"/>
              <a:ext cx="85" cy="3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23" name="Line 52"/>
            <p:cNvSpPr>
              <a:spLocks noChangeShapeType="1"/>
            </p:cNvSpPr>
            <p:nvPr/>
          </p:nvSpPr>
          <p:spPr bwMode="auto">
            <a:xfrm flipH="1">
              <a:off x="1774" y="2784"/>
              <a:ext cx="198" cy="3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24" name="Line 53"/>
            <p:cNvSpPr>
              <a:spLocks noChangeShapeType="1"/>
            </p:cNvSpPr>
            <p:nvPr/>
          </p:nvSpPr>
          <p:spPr bwMode="auto">
            <a:xfrm>
              <a:off x="2001" y="2784"/>
              <a:ext cx="199" cy="3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25" name="Line 54"/>
            <p:cNvSpPr>
              <a:spLocks noChangeShapeType="1"/>
            </p:cNvSpPr>
            <p:nvPr/>
          </p:nvSpPr>
          <p:spPr bwMode="auto">
            <a:xfrm>
              <a:off x="1518" y="2784"/>
              <a:ext cx="1" cy="3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26" name="Line 55"/>
            <p:cNvSpPr>
              <a:spLocks noChangeShapeType="1"/>
            </p:cNvSpPr>
            <p:nvPr/>
          </p:nvSpPr>
          <p:spPr bwMode="auto">
            <a:xfrm flipH="1">
              <a:off x="2001" y="2784"/>
              <a:ext cx="0" cy="3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27" name="Line 56"/>
            <p:cNvSpPr>
              <a:spLocks noChangeShapeType="1"/>
            </p:cNvSpPr>
            <p:nvPr/>
          </p:nvSpPr>
          <p:spPr bwMode="auto">
            <a:xfrm flipH="1">
              <a:off x="2455" y="2784"/>
              <a:ext cx="198" cy="3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28" name="Line 57"/>
            <p:cNvSpPr>
              <a:spLocks noChangeShapeType="1"/>
            </p:cNvSpPr>
            <p:nvPr/>
          </p:nvSpPr>
          <p:spPr bwMode="auto">
            <a:xfrm>
              <a:off x="2682" y="2784"/>
              <a:ext cx="199" cy="3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29" name="Line 58"/>
            <p:cNvSpPr>
              <a:spLocks noChangeShapeType="1"/>
            </p:cNvSpPr>
            <p:nvPr/>
          </p:nvSpPr>
          <p:spPr bwMode="auto">
            <a:xfrm flipH="1">
              <a:off x="2682" y="2784"/>
              <a:ext cx="0" cy="3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30" name="Line 59"/>
            <p:cNvSpPr>
              <a:spLocks noChangeShapeType="1"/>
            </p:cNvSpPr>
            <p:nvPr/>
          </p:nvSpPr>
          <p:spPr bwMode="auto">
            <a:xfrm flipH="1">
              <a:off x="3589" y="2784"/>
              <a:ext cx="198" cy="3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31" name="Line 60"/>
            <p:cNvSpPr>
              <a:spLocks noChangeShapeType="1"/>
            </p:cNvSpPr>
            <p:nvPr/>
          </p:nvSpPr>
          <p:spPr bwMode="auto">
            <a:xfrm>
              <a:off x="3816" y="2784"/>
              <a:ext cx="199" cy="3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32" name="Line 61"/>
            <p:cNvSpPr>
              <a:spLocks noChangeShapeType="1"/>
            </p:cNvSpPr>
            <p:nvPr/>
          </p:nvSpPr>
          <p:spPr bwMode="auto">
            <a:xfrm flipH="1">
              <a:off x="3816" y="2784"/>
              <a:ext cx="0" cy="3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33" name="Oval 62"/>
            <p:cNvSpPr>
              <a:spLocks noChangeArrowheads="1"/>
            </p:cNvSpPr>
            <p:nvPr/>
          </p:nvSpPr>
          <p:spPr bwMode="auto">
            <a:xfrm>
              <a:off x="1604" y="1650"/>
              <a:ext cx="142" cy="141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34" name="Oval 63"/>
            <p:cNvSpPr>
              <a:spLocks noChangeArrowheads="1"/>
            </p:cNvSpPr>
            <p:nvPr/>
          </p:nvSpPr>
          <p:spPr bwMode="auto">
            <a:xfrm>
              <a:off x="4524" y="1650"/>
              <a:ext cx="142" cy="141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35" name="Line 64"/>
            <p:cNvSpPr>
              <a:spLocks noChangeShapeType="1"/>
            </p:cNvSpPr>
            <p:nvPr/>
          </p:nvSpPr>
          <p:spPr bwMode="auto">
            <a:xfrm flipH="1">
              <a:off x="782" y="2273"/>
              <a:ext cx="199" cy="3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36" name="Line 65"/>
            <p:cNvSpPr>
              <a:spLocks noChangeShapeType="1"/>
            </p:cNvSpPr>
            <p:nvPr/>
          </p:nvSpPr>
          <p:spPr bwMode="auto">
            <a:xfrm>
              <a:off x="981" y="2273"/>
              <a:ext cx="170" cy="3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37" name="Line 66"/>
            <p:cNvSpPr>
              <a:spLocks noChangeShapeType="1"/>
            </p:cNvSpPr>
            <p:nvPr/>
          </p:nvSpPr>
          <p:spPr bwMode="auto">
            <a:xfrm flipH="1">
              <a:off x="2001" y="2273"/>
              <a:ext cx="340" cy="3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38" name="Line 67"/>
            <p:cNvSpPr>
              <a:spLocks noChangeShapeType="1"/>
            </p:cNvSpPr>
            <p:nvPr/>
          </p:nvSpPr>
          <p:spPr bwMode="auto">
            <a:xfrm>
              <a:off x="2341" y="2273"/>
              <a:ext cx="284" cy="3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39" name="Line 68"/>
            <p:cNvSpPr>
              <a:spLocks noChangeShapeType="1"/>
            </p:cNvSpPr>
            <p:nvPr/>
          </p:nvSpPr>
          <p:spPr bwMode="auto">
            <a:xfrm flipH="1">
              <a:off x="1548" y="2273"/>
              <a:ext cx="793" cy="3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40" name="Line 69"/>
            <p:cNvSpPr>
              <a:spLocks noChangeShapeType="1"/>
            </p:cNvSpPr>
            <p:nvPr/>
          </p:nvSpPr>
          <p:spPr bwMode="auto">
            <a:xfrm>
              <a:off x="2341" y="2273"/>
              <a:ext cx="822" cy="3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41" name="Line 70"/>
            <p:cNvSpPr>
              <a:spLocks noChangeShapeType="1"/>
            </p:cNvSpPr>
            <p:nvPr/>
          </p:nvSpPr>
          <p:spPr bwMode="auto">
            <a:xfrm flipH="1">
              <a:off x="3844" y="2273"/>
              <a:ext cx="255" cy="3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42" name="Line 71"/>
            <p:cNvSpPr>
              <a:spLocks noChangeShapeType="1"/>
            </p:cNvSpPr>
            <p:nvPr/>
          </p:nvSpPr>
          <p:spPr bwMode="auto">
            <a:xfrm>
              <a:off x="4099" y="2273"/>
              <a:ext cx="255" cy="3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43" name="Line 72"/>
            <p:cNvSpPr>
              <a:spLocks noChangeShapeType="1"/>
            </p:cNvSpPr>
            <p:nvPr/>
          </p:nvSpPr>
          <p:spPr bwMode="auto">
            <a:xfrm flipH="1">
              <a:off x="4892" y="2273"/>
              <a:ext cx="199" cy="3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44" name="Line 73"/>
            <p:cNvSpPr>
              <a:spLocks noChangeShapeType="1"/>
            </p:cNvSpPr>
            <p:nvPr/>
          </p:nvSpPr>
          <p:spPr bwMode="auto">
            <a:xfrm>
              <a:off x="5091" y="2273"/>
              <a:ext cx="199" cy="3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45" name="Line 74"/>
            <p:cNvSpPr>
              <a:spLocks noChangeShapeType="1"/>
            </p:cNvSpPr>
            <p:nvPr/>
          </p:nvSpPr>
          <p:spPr bwMode="auto">
            <a:xfrm flipH="1">
              <a:off x="981" y="1791"/>
              <a:ext cx="681" cy="3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46" name="Line 75"/>
            <p:cNvSpPr>
              <a:spLocks noChangeShapeType="1"/>
            </p:cNvSpPr>
            <p:nvPr/>
          </p:nvSpPr>
          <p:spPr bwMode="auto">
            <a:xfrm>
              <a:off x="1689" y="1791"/>
              <a:ext cx="652" cy="3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47" name="Line 76"/>
            <p:cNvSpPr>
              <a:spLocks noChangeShapeType="1"/>
            </p:cNvSpPr>
            <p:nvPr/>
          </p:nvSpPr>
          <p:spPr bwMode="auto">
            <a:xfrm flipH="1">
              <a:off x="4099" y="1791"/>
              <a:ext cx="482" cy="3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48" name="Line 77"/>
            <p:cNvSpPr>
              <a:spLocks noChangeShapeType="1"/>
            </p:cNvSpPr>
            <p:nvPr/>
          </p:nvSpPr>
          <p:spPr bwMode="auto">
            <a:xfrm>
              <a:off x="4609" y="1791"/>
              <a:ext cx="482" cy="3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49" name="Rectangle 78"/>
            <p:cNvSpPr>
              <a:spLocks noChangeArrowheads="1"/>
            </p:cNvSpPr>
            <p:nvPr/>
          </p:nvSpPr>
          <p:spPr bwMode="auto">
            <a:xfrm>
              <a:off x="3050" y="1196"/>
              <a:ext cx="114" cy="113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50" name="Line 79"/>
            <p:cNvSpPr>
              <a:spLocks noChangeShapeType="1"/>
            </p:cNvSpPr>
            <p:nvPr/>
          </p:nvSpPr>
          <p:spPr bwMode="auto">
            <a:xfrm flipH="1">
              <a:off x="1718" y="1310"/>
              <a:ext cx="1389" cy="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51" name="Line 80"/>
            <p:cNvSpPr>
              <a:spLocks noChangeShapeType="1"/>
            </p:cNvSpPr>
            <p:nvPr/>
          </p:nvSpPr>
          <p:spPr bwMode="auto">
            <a:xfrm>
              <a:off x="3107" y="1310"/>
              <a:ext cx="1417" cy="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52" name="Text Box 82"/>
            <p:cNvSpPr txBox="1">
              <a:spLocks noChangeArrowheads="1"/>
            </p:cNvSpPr>
            <p:nvPr/>
          </p:nvSpPr>
          <p:spPr bwMode="auto">
            <a:xfrm>
              <a:off x="470" y="3351"/>
              <a:ext cx="5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0    5  </a:t>
              </a: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－</a:t>
              </a: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3  3    3  </a:t>
              </a: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－</a:t>
              </a: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3  0   2    2 </a:t>
              </a: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－</a:t>
              </a: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3  0   </a:t>
              </a: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－</a:t>
              </a: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2  3   5    4    1 </a:t>
              </a: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－</a:t>
              </a: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3  0    6    8    9 </a:t>
              </a: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－</a:t>
              </a: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</p:grpSp>
      <p:sp>
        <p:nvSpPr>
          <p:cNvPr id="58452" name="Text Box 84"/>
          <p:cNvSpPr txBox="1">
            <a:spLocks noChangeArrowheads="1"/>
          </p:cNvSpPr>
          <p:nvPr/>
        </p:nvSpPr>
        <p:spPr bwMode="auto">
          <a:xfrm>
            <a:off x="3690938" y="1314450"/>
            <a:ext cx="40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α</a:t>
            </a:r>
          </a:p>
        </p:txBody>
      </p:sp>
      <p:sp>
        <p:nvSpPr>
          <p:cNvPr id="58453" name="Text Box 85"/>
          <p:cNvSpPr txBox="1">
            <a:spLocks noChangeArrowheads="1"/>
          </p:cNvSpPr>
          <p:nvPr/>
        </p:nvSpPr>
        <p:spPr bwMode="auto">
          <a:xfrm>
            <a:off x="360363" y="2800350"/>
            <a:ext cx="40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α</a:t>
            </a:r>
          </a:p>
        </p:txBody>
      </p:sp>
      <p:sp>
        <p:nvSpPr>
          <p:cNvPr id="58454" name="Text Box 86"/>
          <p:cNvSpPr txBox="1">
            <a:spLocks noChangeArrowheads="1"/>
          </p:cNvSpPr>
          <p:nvPr/>
        </p:nvSpPr>
        <p:spPr bwMode="auto">
          <a:xfrm>
            <a:off x="1439863" y="2035175"/>
            <a:ext cx="40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β</a:t>
            </a:r>
          </a:p>
        </p:txBody>
      </p:sp>
      <p:sp>
        <p:nvSpPr>
          <p:cNvPr id="58455" name="Text Box 87"/>
          <p:cNvSpPr txBox="1">
            <a:spLocks noChangeArrowheads="1"/>
          </p:cNvSpPr>
          <p:nvPr/>
        </p:nvSpPr>
        <p:spPr bwMode="auto">
          <a:xfrm>
            <a:off x="0" y="3609975"/>
            <a:ext cx="40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β</a:t>
            </a:r>
          </a:p>
        </p:txBody>
      </p:sp>
      <p:sp>
        <p:nvSpPr>
          <p:cNvPr id="58456" name="Oval 88"/>
          <p:cNvSpPr>
            <a:spLocks noChangeArrowheads="1"/>
          </p:cNvSpPr>
          <p:nvPr/>
        </p:nvSpPr>
        <p:spPr bwMode="auto">
          <a:xfrm>
            <a:off x="495300" y="4510088"/>
            <a:ext cx="225425" cy="223837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85750" indent="-28575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marR="0" lvl="0" indent="-28575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1</a:t>
            </a:r>
          </a:p>
        </p:txBody>
      </p:sp>
      <p:sp>
        <p:nvSpPr>
          <p:cNvPr id="58457" name="Oval 89"/>
          <p:cNvSpPr>
            <a:spLocks noChangeArrowheads="1"/>
          </p:cNvSpPr>
          <p:nvPr/>
        </p:nvSpPr>
        <p:spPr bwMode="auto">
          <a:xfrm>
            <a:off x="450850" y="3384550"/>
            <a:ext cx="269875" cy="269875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85750" indent="-28575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marR="0" lvl="0" indent="-28575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2</a:t>
            </a:r>
          </a:p>
        </p:txBody>
      </p:sp>
      <p:sp>
        <p:nvSpPr>
          <p:cNvPr id="58458" name="Text Box 90"/>
          <p:cNvSpPr txBox="1">
            <a:spLocks noChangeArrowheads="1"/>
          </p:cNvSpPr>
          <p:nvPr/>
        </p:nvSpPr>
        <p:spPr bwMode="auto">
          <a:xfrm>
            <a:off x="674688" y="3363913"/>
            <a:ext cx="584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≤0</a:t>
            </a:r>
          </a:p>
        </p:txBody>
      </p:sp>
      <p:sp>
        <p:nvSpPr>
          <p:cNvPr id="58459" name="Oval 91"/>
          <p:cNvSpPr>
            <a:spLocks noChangeArrowheads="1"/>
          </p:cNvSpPr>
          <p:nvPr/>
        </p:nvSpPr>
        <p:spPr bwMode="auto">
          <a:xfrm>
            <a:off x="990600" y="4689475"/>
            <a:ext cx="269875" cy="225425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85750" indent="-28575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marR="0" lvl="0" indent="-28575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3</a:t>
            </a:r>
          </a:p>
        </p:txBody>
      </p:sp>
      <p:sp>
        <p:nvSpPr>
          <p:cNvPr id="58460" name="Oval 92"/>
          <p:cNvSpPr>
            <a:spLocks noChangeArrowheads="1"/>
          </p:cNvSpPr>
          <p:nvPr/>
        </p:nvSpPr>
        <p:spPr bwMode="auto">
          <a:xfrm>
            <a:off x="450850" y="3700463"/>
            <a:ext cx="269875" cy="269875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85750" indent="-28575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marR="0" lvl="0" indent="-28575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4</a:t>
            </a:r>
          </a:p>
        </p:txBody>
      </p:sp>
      <p:sp>
        <p:nvSpPr>
          <p:cNvPr id="58461" name="Text Box 93"/>
          <p:cNvSpPr txBox="1">
            <a:spLocks noChangeArrowheads="1"/>
          </p:cNvSpPr>
          <p:nvPr/>
        </p:nvSpPr>
        <p:spPr bwMode="auto">
          <a:xfrm>
            <a:off x="676275" y="3654425"/>
            <a:ext cx="584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=0</a:t>
            </a:r>
          </a:p>
        </p:txBody>
      </p:sp>
      <p:sp>
        <p:nvSpPr>
          <p:cNvPr id="58462" name="Oval 94"/>
          <p:cNvSpPr>
            <a:spLocks noChangeArrowheads="1"/>
          </p:cNvSpPr>
          <p:nvPr/>
        </p:nvSpPr>
        <p:spPr bwMode="auto">
          <a:xfrm>
            <a:off x="765175" y="2935288"/>
            <a:ext cx="269875" cy="225425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85750" indent="-28575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marR="0" lvl="0" indent="-28575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5</a:t>
            </a:r>
          </a:p>
        </p:txBody>
      </p:sp>
      <p:sp>
        <p:nvSpPr>
          <p:cNvPr id="58463" name="Text Box 95"/>
          <p:cNvSpPr txBox="1">
            <a:spLocks noChangeArrowheads="1"/>
          </p:cNvSpPr>
          <p:nvPr/>
        </p:nvSpPr>
        <p:spPr bwMode="auto">
          <a:xfrm>
            <a:off x="944563" y="2889250"/>
            <a:ext cx="584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≥0</a:t>
            </a:r>
          </a:p>
        </p:txBody>
      </p:sp>
      <p:sp>
        <p:nvSpPr>
          <p:cNvPr id="58464" name="Oval 96"/>
          <p:cNvSpPr>
            <a:spLocks noChangeArrowheads="1"/>
          </p:cNvSpPr>
          <p:nvPr/>
        </p:nvSpPr>
        <p:spPr bwMode="auto">
          <a:xfrm>
            <a:off x="1350963" y="4689475"/>
            <a:ext cx="269875" cy="225425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85750" indent="-28575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marR="0" lvl="0" indent="-28575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6</a:t>
            </a:r>
          </a:p>
        </p:txBody>
      </p:sp>
      <p:sp>
        <p:nvSpPr>
          <p:cNvPr id="58465" name="Oval 97"/>
          <p:cNvSpPr>
            <a:spLocks noChangeArrowheads="1"/>
          </p:cNvSpPr>
          <p:nvPr/>
        </p:nvSpPr>
        <p:spPr bwMode="auto">
          <a:xfrm>
            <a:off x="1260475" y="3565525"/>
            <a:ext cx="269875" cy="225425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85750" indent="-28575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marR="0" lvl="0" indent="-28575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7</a:t>
            </a:r>
          </a:p>
        </p:txBody>
      </p:sp>
      <p:sp>
        <p:nvSpPr>
          <p:cNvPr id="58466" name="Text Box 98"/>
          <p:cNvSpPr txBox="1">
            <a:spLocks noChangeArrowheads="1"/>
          </p:cNvSpPr>
          <p:nvPr/>
        </p:nvSpPr>
        <p:spPr bwMode="auto">
          <a:xfrm>
            <a:off x="1439863" y="3475038"/>
            <a:ext cx="6746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≤- 3</a:t>
            </a:r>
          </a:p>
        </p:txBody>
      </p:sp>
      <p:sp>
        <p:nvSpPr>
          <p:cNvPr id="58467" name="Line 99"/>
          <p:cNvSpPr>
            <a:spLocks noChangeShapeType="1"/>
          </p:cNvSpPr>
          <p:nvPr/>
        </p:nvSpPr>
        <p:spPr bwMode="auto">
          <a:xfrm flipV="1">
            <a:off x="1800225" y="4240213"/>
            <a:ext cx="225425" cy="88900"/>
          </a:xfrm>
          <a:prstGeom prst="line">
            <a:avLst/>
          </a:prstGeom>
          <a:noFill/>
          <a:ln w="88900" cmpd="dbl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468" name="Oval 100"/>
          <p:cNvSpPr>
            <a:spLocks noChangeArrowheads="1"/>
          </p:cNvSpPr>
          <p:nvPr/>
        </p:nvSpPr>
        <p:spPr bwMode="auto">
          <a:xfrm>
            <a:off x="1665288" y="2935288"/>
            <a:ext cx="269875" cy="225425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85750" indent="-28575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marR="0" lvl="0" indent="-28575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8</a:t>
            </a:r>
          </a:p>
        </p:txBody>
      </p:sp>
      <p:sp>
        <p:nvSpPr>
          <p:cNvPr id="58469" name="Text Box 101"/>
          <p:cNvSpPr txBox="1">
            <a:spLocks noChangeArrowheads="1"/>
          </p:cNvSpPr>
          <p:nvPr/>
        </p:nvSpPr>
        <p:spPr bwMode="auto">
          <a:xfrm>
            <a:off x="1890713" y="2889250"/>
            <a:ext cx="6746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=0</a:t>
            </a:r>
          </a:p>
        </p:txBody>
      </p:sp>
      <p:sp>
        <p:nvSpPr>
          <p:cNvPr id="58470" name="Oval 102"/>
          <p:cNvSpPr>
            <a:spLocks noChangeArrowheads="1"/>
          </p:cNvSpPr>
          <p:nvPr/>
        </p:nvSpPr>
        <p:spPr bwMode="auto">
          <a:xfrm>
            <a:off x="1844675" y="2124075"/>
            <a:ext cx="269875" cy="225425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85750" indent="-28575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marR="0" lvl="0" indent="-28575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9</a:t>
            </a:r>
          </a:p>
        </p:txBody>
      </p:sp>
      <p:sp>
        <p:nvSpPr>
          <p:cNvPr id="58471" name="Text Box 103"/>
          <p:cNvSpPr txBox="1">
            <a:spLocks noChangeArrowheads="1"/>
          </p:cNvSpPr>
          <p:nvPr/>
        </p:nvSpPr>
        <p:spPr bwMode="auto">
          <a:xfrm>
            <a:off x="1979613" y="2079625"/>
            <a:ext cx="6746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 ≤0</a:t>
            </a:r>
          </a:p>
        </p:txBody>
      </p:sp>
      <p:sp>
        <p:nvSpPr>
          <p:cNvPr id="58472" name="Oval 104"/>
          <p:cNvSpPr>
            <a:spLocks noChangeArrowheads="1"/>
          </p:cNvSpPr>
          <p:nvPr/>
        </p:nvSpPr>
        <p:spPr bwMode="auto">
          <a:xfrm>
            <a:off x="2070100" y="4689475"/>
            <a:ext cx="269875" cy="225425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85750" indent="-28575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marR="0" lvl="0" indent="-28575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10</a:t>
            </a:r>
          </a:p>
        </p:txBody>
      </p:sp>
      <p:sp>
        <p:nvSpPr>
          <p:cNvPr id="58473" name="Oval 105"/>
          <p:cNvSpPr>
            <a:spLocks noChangeArrowheads="1"/>
          </p:cNvSpPr>
          <p:nvPr/>
        </p:nvSpPr>
        <p:spPr bwMode="auto">
          <a:xfrm>
            <a:off x="2160588" y="3429000"/>
            <a:ext cx="269875" cy="225425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85750" indent="-28575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marR="0" lvl="0" indent="-28575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11</a:t>
            </a:r>
          </a:p>
        </p:txBody>
      </p:sp>
      <p:sp>
        <p:nvSpPr>
          <p:cNvPr id="58474" name="Text Box 106"/>
          <p:cNvSpPr txBox="1">
            <a:spLocks noChangeArrowheads="1"/>
          </p:cNvSpPr>
          <p:nvPr/>
        </p:nvSpPr>
        <p:spPr bwMode="auto">
          <a:xfrm>
            <a:off x="2386013" y="3384550"/>
            <a:ext cx="6746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=3</a:t>
            </a:r>
          </a:p>
        </p:txBody>
      </p:sp>
      <p:sp>
        <p:nvSpPr>
          <p:cNvPr id="58475" name="Oval 107"/>
          <p:cNvSpPr>
            <a:spLocks noChangeArrowheads="1"/>
          </p:cNvSpPr>
          <p:nvPr/>
        </p:nvSpPr>
        <p:spPr bwMode="auto">
          <a:xfrm>
            <a:off x="3779838" y="2665413"/>
            <a:ext cx="269875" cy="225425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85750" indent="-28575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marR="0" lvl="0" indent="-28575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12</a:t>
            </a:r>
          </a:p>
        </p:txBody>
      </p:sp>
      <p:sp>
        <p:nvSpPr>
          <p:cNvPr id="58476" name="Text Box 108"/>
          <p:cNvSpPr txBox="1">
            <a:spLocks noChangeArrowheads="1"/>
          </p:cNvSpPr>
          <p:nvPr/>
        </p:nvSpPr>
        <p:spPr bwMode="auto">
          <a:xfrm>
            <a:off x="4005263" y="2619375"/>
            <a:ext cx="584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≥3</a:t>
            </a:r>
          </a:p>
        </p:txBody>
      </p:sp>
      <p:sp>
        <p:nvSpPr>
          <p:cNvPr id="58477" name="Line 109"/>
          <p:cNvSpPr>
            <a:spLocks noChangeShapeType="1"/>
          </p:cNvSpPr>
          <p:nvPr/>
        </p:nvSpPr>
        <p:spPr bwMode="auto">
          <a:xfrm flipV="1">
            <a:off x="3195638" y="3475038"/>
            <a:ext cx="225425" cy="88900"/>
          </a:xfrm>
          <a:prstGeom prst="line">
            <a:avLst/>
          </a:prstGeom>
          <a:noFill/>
          <a:ln w="88900" cmpd="dbl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highlight>
                <a:srgbClr val="0000FF"/>
              </a:highligh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478" name="Line 110"/>
          <p:cNvSpPr>
            <a:spLocks noChangeShapeType="1"/>
          </p:cNvSpPr>
          <p:nvPr/>
        </p:nvSpPr>
        <p:spPr bwMode="auto">
          <a:xfrm flipV="1">
            <a:off x="3779838" y="3475038"/>
            <a:ext cx="225425" cy="88900"/>
          </a:xfrm>
          <a:prstGeom prst="line">
            <a:avLst/>
          </a:prstGeom>
          <a:noFill/>
          <a:ln w="88900" cmpd="dbl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highlight>
                <a:srgbClr val="0000FF"/>
              </a:highligh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479" name="Line 111"/>
          <p:cNvSpPr>
            <a:spLocks noChangeShapeType="1"/>
          </p:cNvSpPr>
          <p:nvPr/>
        </p:nvSpPr>
        <p:spPr bwMode="auto">
          <a:xfrm flipV="1">
            <a:off x="4275138" y="3475038"/>
            <a:ext cx="225425" cy="88900"/>
          </a:xfrm>
          <a:prstGeom prst="line">
            <a:avLst/>
          </a:prstGeom>
          <a:noFill/>
          <a:ln w="88900" cmpd="dbl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highlight>
                <a:srgbClr val="0000FF"/>
              </a:highligh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481" name="Oval 113"/>
          <p:cNvSpPr>
            <a:spLocks noChangeArrowheads="1"/>
          </p:cNvSpPr>
          <p:nvPr/>
        </p:nvSpPr>
        <p:spPr bwMode="auto">
          <a:xfrm>
            <a:off x="2744788" y="2214563"/>
            <a:ext cx="269875" cy="225425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85750" indent="-28575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marR="0" lvl="0" indent="-28575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13</a:t>
            </a:r>
          </a:p>
        </p:txBody>
      </p:sp>
      <p:sp>
        <p:nvSpPr>
          <p:cNvPr id="58482" name="Text Box 114"/>
          <p:cNvSpPr txBox="1">
            <a:spLocks noChangeArrowheads="1"/>
          </p:cNvSpPr>
          <p:nvPr/>
        </p:nvSpPr>
        <p:spPr bwMode="auto">
          <a:xfrm>
            <a:off x="5310188" y="1358900"/>
            <a:ext cx="6746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=1</a:t>
            </a:r>
          </a:p>
        </p:txBody>
      </p:sp>
      <p:sp>
        <p:nvSpPr>
          <p:cNvPr id="58483" name="Oval 115"/>
          <p:cNvSpPr>
            <a:spLocks noChangeArrowheads="1"/>
          </p:cNvSpPr>
          <p:nvPr/>
        </p:nvSpPr>
        <p:spPr bwMode="auto">
          <a:xfrm>
            <a:off x="4051300" y="1404938"/>
            <a:ext cx="269875" cy="225425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85750" indent="-28575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marR="0" lvl="0" indent="-28575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14</a:t>
            </a:r>
          </a:p>
        </p:txBody>
      </p:sp>
      <p:sp>
        <p:nvSpPr>
          <p:cNvPr id="58484" name="Text Box 116"/>
          <p:cNvSpPr txBox="1">
            <a:spLocks noChangeArrowheads="1"/>
          </p:cNvSpPr>
          <p:nvPr/>
        </p:nvSpPr>
        <p:spPr bwMode="auto">
          <a:xfrm>
            <a:off x="4275138" y="1358900"/>
            <a:ext cx="584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≥0</a:t>
            </a:r>
          </a:p>
        </p:txBody>
      </p:sp>
      <p:sp>
        <p:nvSpPr>
          <p:cNvPr id="58485" name="Oval 117"/>
          <p:cNvSpPr>
            <a:spLocks noChangeArrowheads="1"/>
          </p:cNvSpPr>
          <p:nvPr/>
        </p:nvSpPr>
        <p:spPr bwMode="auto">
          <a:xfrm>
            <a:off x="5356225" y="4645025"/>
            <a:ext cx="269875" cy="225425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85750" indent="-28575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marR="0" lvl="0" indent="-28575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15</a:t>
            </a:r>
          </a:p>
        </p:txBody>
      </p:sp>
      <p:sp>
        <p:nvSpPr>
          <p:cNvPr id="58486" name="Oval 118"/>
          <p:cNvSpPr>
            <a:spLocks noChangeArrowheads="1"/>
          </p:cNvSpPr>
          <p:nvPr/>
        </p:nvSpPr>
        <p:spPr bwMode="auto">
          <a:xfrm>
            <a:off x="5221288" y="3902075"/>
            <a:ext cx="269875" cy="225425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85750" indent="-28575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marR="0" lvl="0" indent="-28575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16</a:t>
            </a:r>
          </a:p>
        </p:txBody>
      </p:sp>
      <p:sp>
        <p:nvSpPr>
          <p:cNvPr id="58487" name="Text Box 119"/>
          <p:cNvSpPr txBox="1">
            <a:spLocks noChangeArrowheads="1"/>
          </p:cNvSpPr>
          <p:nvPr/>
        </p:nvSpPr>
        <p:spPr bwMode="auto">
          <a:xfrm>
            <a:off x="5356225" y="3857625"/>
            <a:ext cx="6746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 ≤5</a:t>
            </a:r>
          </a:p>
        </p:txBody>
      </p:sp>
      <p:sp>
        <p:nvSpPr>
          <p:cNvPr id="58488" name="Oval 120"/>
          <p:cNvSpPr>
            <a:spLocks noChangeArrowheads="1"/>
          </p:cNvSpPr>
          <p:nvPr/>
        </p:nvSpPr>
        <p:spPr bwMode="auto">
          <a:xfrm>
            <a:off x="5715000" y="4689475"/>
            <a:ext cx="269875" cy="225425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85750" indent="-28575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marR="0" lvl="0" indent="-28575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17</a:t>
            </a:r>
          </a:p>
        </p:txBody>
      </p:sp>
      <p:sp>
        <p:nvSpPr>
          <p:cNvPr id="58489" name="Oval 121"/>
          <p:cNvSpPr>
            <a:spLocks noChangeArrowheads="1"/>
          </p:cNvSpPr>
          <p:nvPr/>
        </p:nvSpPr>
        <p:spPr bwMode="auto">
          <a:xfrm>
            <a:off x="5221288" y="3587750"/>
            <a:ext cx="269875" cy="225425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85750" indent="-28575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marR="0" lvl="0" indent="-28575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18</a:t>
            </a:r>
          </a:p>
        </p:txBody>
      </p:sp>
      <p:sp>
        <p:nvSpPr>
          <p:cNvPr id="58490" name="Text Box 122"/>
          <p:cNvSpPr txBox="1">
            <a:spLocks noChangeArrowheads="1"/>
          </p:cNvSpPr>
          <p:nvPr/>
        </p:nvSpPr>
        <p:spPr bwMode="auto">
          <a:xfrm>
            <a:off x="5356225" y="3541713"/>
            <a:ext cx="6746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 ≤4</a:t>
            </a:r>
          </a:p>
        </p:txBody>
      </p:sp>
      <p:sp>
        <p:nvSpPr>
          <p:cNvPr id="58492" name="Oval 124"/>
          <p:cNvSpPr>
            <a:spLocks noChangeArrowheads="1"/>
          </p:cNvSpPr>
          <p:nvPr/>
        </p:nvSpPr>
        <p:spPr bwMode="auto">
          <a:xfrm>
            <a:off x="6121400" y="4689475"/>
            <a:ext cx="269875" cy="225425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85750" indent="-28575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marR="0" lvl="0" indent="-28575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19</a:t>
            </a:r>
          </a:p>
        </p:txBody>
      </p:sp>
      <p:sp>
        <p:nvSpPr>
          <p:cNvPr id="58493" name="Oval 125"/>
          <p:cNvSpPr>
            <a:spLocks noChangeArrowheads="1"/>
          </p:cNvSpPr>
          <p:nvPr/>
        </p:nvSpPr>
        <p:spPr bwMode="auto">
          <a:xfrm>
            <a:off x="5221288" y="3271838"/>
            <a:ext cx="269875" cy="225425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85750" indent="-28575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marR="0" lvl="0" indent="-28575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20</a:t>
            </a:r>
          </a:p>
        </p:txBody>
      </p:sp>
      <p:sp>
        <p:nvSpPr>
          <p:cNvPr id="58494" name="Text Box 126"/>
          <p:cNvSpPr txBox="1">
            <a:spLocks noChangeArrowheads="1"/>
          </p:cNvSpPr>
          <p:nvPr/>
        </p:nvSpPr>
        <p:spPr bwMode="auto">
          <a:xfrm>
            <a:off x="5445125" y="3228975"/>
            <a:ext cx="6746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=1</a:t>
            </a:r>
          </a:p>
        </p:txBody>
      </p:sp>
      <p:sp>
        <p:nvSpPr>
          <p:cNvPr id="58495" name="Oval 127"/>
          <p:cNvSpPr>
            <a:spLocks noChangeArrowheads="1"/>
          </p:cNvSpPr>
          <p:nvPr/>
        </p:nvSpPr>
        <p:spPr bwMode="auto">
          <a:xfrm>
            <a:off x="6615113" y="2844800"/>
            <a:ext cx="269875" cy="225425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85750" indent="-28575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marR="0" lvl="0" indent="-28575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21</a:t>
            </a:r>
          </a:p>
        </p:txBody>
      </p:sp>
      <p:sp>
        <p:nvSpPr>
          <p:cNvPr id="58496" name="Text Box 128"/>
          <p:cNvSpPr txBox="1">
            <a:spLocks noChangeArrowheads="1"/>
          </p:cNvSpPr>
          <p:nvPr/>
        </p:nvSpPr>
        <p:spPr bwMode="auto">
          <a:xfrm>
            <a:off x="6796088" y="2800350"/>
            <a:ext cx="584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≥1</a:t>
            </a:r>
          </a:p>
        </p:txBody>
      </p:sp>
      <p:sp>
        <p:nvSpPr>
          <p:cNvPr id="58497" name="Oval 129"/>
          <p:cNvSpPr>
            <a:spLocks noChangeArrowheads="1"/>
          </p:cNvSpPr>
          <p:nvPr/>
        </p:nvSpPr>
        <p:spPr bwMode="auto">
          <a:xfrm>
            <a:off x="6480175" y="4735513"/>
            <a:ext cx="269875" cy="225425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85750" indent="-28575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marR="0" lvl="0" indent="-28575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22</a:t>
            </a:r>
          </a:p>
        </p:txBody>
      </p:sp>
      <p:sp>
        <p:nvSpPr>
          <p:cNvPr id="58498" name="Oval 130"/>
          <p:cNvSpPr>
            <a:spLocks noChangeArrowheads="1"/>
          </p:cNvSpPr>
          <p:nvPr/>
        </p:nvSpPr>
        <p:spPr bwMode="auto">
          <a:xfrm>
            <a:off x="6840538" y="3497263"/>
            <a:ext cx="269875" cy="225425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85750" indent="-28575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marR="0" lvl="0" indent="-28575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23</a:t>
            </a:r>
          </a:p>
        </p:txBody>
      </p:sp>
      <p:sp>
        <p:nvSpPr>
          <p:cNvPr id="58499" name="Text Box 131"/>
          <p:cNvSpPr txBox="1">
            <a:spLocks noChangeArrowheads="1"/>
          </p:cNvSpPr>
          <p:nvPr/>
        </p:nvSpPr>
        <p:spPr bwMode="auto">
          <a:xfrm>
            <a:off x="7021513" y="3452813"/>
            <a:ext cx="6746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≤- 3</a:t>
            </a:r>
          </a:p>
        </p:txBody>
      </p:sp>
      <p:sp>
        <p:nvSpPr>
          <p:cNvPr id="58500" name="Line 132"/>
          <p:cNvSpPr>
            <a:spLocks noChangeShapeType="1"/>
          </p:cNvSpPr>
          <p:nvPr/>
        </p:nvSpPr>
        <p:spPr bwMode="auto">
          <a:xfrm flipV="1">
            <a:off x="6886575" y="4194175"/>
            <a:ext cx="225425" cy="88900"/>
          </a:xfrm>
          <a:prstGeom prst="line">
            <a:avLst/>
          </a:prstGeom>
          <a:noFill/>
          <a:ln w="88900" cmpd="dbl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501" name="Oval 133"/>
          <p:cNvSpPr>
            <a:spLocks noChangeArrowheads="1"/>
          </p:cNvSpPr>
          <p:nvPr/>
        </p:nvSpPr>
        <p:spPr bwMode="auto">
          <a:xfrm>
            <a:off x="6615113" y="3114675"/>
            <a:ext cx="269875" cy="225425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85750" indent="-28575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marR="0" lvl="0" indent="-28575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24</a:t>
            </a:r>
          </a:p>
        </p:txBody>
      </p:sp>
      <p:sp>
        <p:nvSpPr>
          <p:cNvPr id="58502" name="Text Box 134"/>
          <p:cNvSpPr txBox="1">
            <a:spLocks noChangeArrowheads="1"/>
          </p:cNvSpPr>
          <p:nvPr/>
        </p:nvSpPr>
        <p:spPr bwMode="auto">
          <a:xfrm>
            <a:off x="6840538" y="3070225"/>
            <a:ext cx="6746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=1</a:t>
            </a:r>
          </a:p>
        </p:txBody>
      </p:sp>
      <p:sp>
        <p:nvSpPr>
          <p:cNvPr id="58503" name="Oval 135"/>
          <p:cNvSpPr>
            <a:spLocks noChangeArrowheads="1"/>
          </p:cNvSpPr>
          <p:nvPr/>
        </p:nvSpPr>
        <p:spPr bwMode="auto">
          <a:xfrm>
            <a:off x="7426325" y="2035175"/>
            <a:ext cx="269875" cy="225425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85750" indent="-28575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marR="0" lvl="0" indent="-28575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25</a:t>
            </a:r>
          </a:p>
        </p:txBody>
      </p:sp>
      <p:sp>
        <p:nvSpPr>
          <p:cNvPr id="58504" name="Text Box 136"/>
          <p:cNvSpPr txBox="1">
            <a:spLocks noChangeArrowheads="1"/>
          </p:cNvSpPr>
          <p:nvPr/>
        </p:nvSpPr>
        <p:spPr bwMode="auto">
          <a:xfrm>
            <a:off x="7605713" y="1989138"/>
            <a:ext cx="6746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 ≤1</a:t>
            </a:r>
          </a:p>
        </p:txBody>
      </p:sp>
      <p:sp>
        <p:nvSpPr>
          <p:cNvPr id="58505" name="Oval 137"/>
          <p:cNvSpPr>
            <a:spLocks noChangeArrowheads="1"/>
          </p:cNvSpPr>
          <p:nvPr/>
        </p:nvSpPr>
        <p:spPr bwMode="auto">
          <a:xfrm>
            <a:off x="7200900" y="4689475"/>
            <a:ext cx="269875" cy="225425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85750" indent="-28575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marR="0" lvl="0" indent="-28575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26</a:t>
            </a:r>
          </a:p>
        </p:txBody>
      </p:sp>
      <p:sp>
        <p:nvSpPr>
          <p:cNvPr id="58506" name="Oval 138"/>
          <p:cNvSpPr>
            <a:spLocks noChangeArrowheads="1"/>
          </p:cNvSpPr>
          <p:nvPr/>
        </p:nvSpPr>
        <p:spPr bwMode="auto">
          <a:xfrm>
            <a:off x="7740650" y="3609975"/>
            <a:ext cx="269875" cy="225425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85750" indent="-28575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marR="0" lvl="0" indent="-28575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27</a:t>
            </a:r>
          </a:p>
        </p:txBody>
      </p:sp>
      <p:sp>
        <p:nvSpPr>
          <p:cNvPr id="58507" name="Text Box 139"/>
          <p:cNvSpPr txBox="1">
            <a:spLocks noChangeArrowheads="1"/>
          </p:cNvSpPr>
          <p:nvPr/>
        </p:nvSpPr>
        <p:spPr bwMode="auto">
          <a:xfrm>
            <a:off x="7875588" y="3565525"/>
            <a:ext cx="6746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≤6</a:t>
            </a:r>
          </a:p>
        </p:txBody>
      </p:sp>
      <p:sp>
        <p:nvSpPr>
          <p:cNvPr id="58509" name="Oval 141"/>
          <p:cNvSpPr>
            <a:spLocks noChangeArrowheads="1"/>
          </p:cNvSpPr>
          <p:nvPr/>
        </p:nvSpPr>
        <p:spPr bwMode="auto">
          <a:xfrm>
            <a:off x="7561263" y="4689475"/>
            <a:ext cx="269875" cy="225425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85750" indent="-28575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marR="0" lvl="0" indent="-28575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28</a:t>
            </a:r>
          </a:p>
        </p:txBody>
      </p:sp>
      <p:sp>
        <p:nvSpPr>
          <p:cNvPr id="58510" name="Oval 142"/>
          <p:cNvSpPr>
            <a:spLocks noChangeArrowheads="1"/>
          </p:cNvSpPr>
          <p:nvPr/>
        </p:nvSpPr>
        <p:spPr bwMode="auto">
          <a:xfrm>
            <a:off x="7650163" y="3970338"/>
            <a:ext cx="269875" cy="225425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85750" indent="-28575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marR="0" lvl="0" indent="-28575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29</a:t>
            </a:r>
          </a:p>
        </p:txBody>
      </p:sp>
      <p:sp>
        <p:nvSpPr>
          <p:cNvPr id="58511" name="Text Box 143"/>
          <p:cNvSpPr txBox="1">
            <a:spLocks noChangeArrowheads="1"/>
          </p:cNvSpPr>
          <p:nvPr/>
        </p:nvSpPr>
        <p:spPr bwMode="auto">
          <a:xfrm>
            <a:off x="7875588" y="3924300"/>
            <a:ext cx="6746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=6</a:t>
            </a:r>
          </a:p>
        </p:txBody>
      </p:sp>
      <p:sp>
        <p:nvSpPr>
          <p:cNvPr id="58512" name="Oval 144"/>
          <p:cNvSpPr>
            <a:spLocks noChangeArrowheads="1"/>
          </p:cNvSpPr>
          <p:nvPr/>
        </p:nvSpPr>
        <p:spPr bwMode="auto">
          <a:xfrm>
            <a:off x="8145463" y="2800350"/>
            <a:ext cx="269875" cy="225425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85750" indent="-28575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marR="0" lvl="0" indent="-28575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30</a:t>
            </a:r>
          </a:p>
        </p:txBody>
      </p:sp>
      <p:sp>
        <p:nvSpPr>
          <p:cNvPr id="58513" name="Text Box 145"/>
          <p:cNvSpPr txBox="1">
            <a:spLocks noChangeArrowheads="1"/>
          </p:cNvSpPr>
          <p:nvPr/>
        </p:nvSpPr>
        <p:spPr bwMode="auto">
          <a:xfrm>
            <a:off x="8326438" y="2754313"/>
            <a:ext cx="584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≥6</a:t>
            </a:r>
          </a:p>
        </p:txBody>
      </p:sp>
      <p:sp>
        <p:nvSpPr>
          <p:cNvPr id="58514" name="Line 146"/>
          <p:cNvSpPr>
            <a:spLocks noChangeShapeType="1"/>
          </p:cNvSpPr>
          <p:nvPr/>
        </p:nvSpPr>
        <p:spPr bwMode="auto">
          <a:xfrm flipV="1">
            <a:off x="8056563" y="3384550"/>
            <a:ext cx="225425" cy="88900"/>
          </a:xfrm>
          <a:prstGeom prst="line">
            <a:avLst/>
          </a:prstGeom>
          <a:noFill/>
          <a:ln w="88900" cmpd="dbl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515" name="Oval 147"/>
          <p:cNvSpPr>
            <a:spLocks noChangeArrowheads="1"/>
          </p:cNvSpPr>
          <p:nvPr/>
        </p:nvSpPr>
        <p:spPr bwMode="auto">
          <a:xfrm>
            <a:off x="7426325" y="2305050"/>
            <a:ext cx="269875" cy="225425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85750" indent="-28575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marR="0" lvl="0" indent="-28575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31</a:t>
            </a:r>
          </a:p>
        </p:txBody>
      </p:sp>
      <p:sp>
        <p:nvSpPr>
          <p:cNvPr id="58516" name="Text Box 148"/>
          <p:cNvSpPr txBox="1">
            <a:spLocks noChangeArrowheads="1"/>
          </p:cNvSpPr>
          <p:nvPr/>
        </p:nvSpPr>
        <p:spPr bwMode="auto">
          <a:xfrm>
            <a:off x="7696200" y="2259013"/>
            <a:ext cx="6746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=1</a:t>
            </a:r>
          </a:p>
        </p:txBody>
      </p:sp>
      <p:sp>
        <p:nvSpPr>
          <p:cNvPr id="58517" name="Oval 149"/>
          <p:cNvSpPr>
            <a:spLocks noChangeArrowheads="1"/>
          </p:cNvSpPr>
          <p:nvPr/>
        </p:nvSpPr>
        <p:spPr bwMode="auto">
          <a:xfrm>
            <a:off x="5086350" y="1404938"/>
            <a:ext cx="269875" cy="225425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85750" indent="-28575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marR="0" lvl="0" indent="-28575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32</a:t>
            </a:r>
          </a:p>
        </p:txBody>
      </p:sp>
      <p:sp>
        <p:nvSpPr>
          <p:cNvPr id="58518" name="Text Box 150"/>
          <p:cNvSpPr txBox="1">
            <a:spLocks noChangeArrowheads="1"/>
          </p:cNvSpPr>
          <p:nvPr/>
        </p:nvSpPr>
        <p:spPr bwMode="auto">
          <a:xfrm>
            <a:off x="2970213" y="2170113"/>
            <a:ext cx="6746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=0</a:t>
            </a:r>
          </a:p>
        </p:txBody>
      </p:sp>
      <p:sp>
        <p:nvSpPr>
          <p:cNvPr id="58519" name="Line 151"/>
          <p:cNvSpPr>
            <a:spLocks noChangeShapeType="1"/>
          </p:cNvSpPr>
          <p:nvPr/>
        </p:nvSpPr>
        <p:spPr bwMode="auto">
          <a:xfrm>
            <a:off x="5624513" y="1674813"/>
            <a:ext cx="811212" cy="2254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520" name="Text Box 152"/>
          <p:cNvSpPr txBox="1">
            <a:spLocks noChangeArrowheads="1"/>
          </p:cNvSpPr>
          <p:nvPr/>
        </p:nvSpPr>
        <p:spPr bwMode="auto">
          <a:xfrm>
            <a:off x="581025" y="352425"/>
            <a:ext cx="4719638" cy="8318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</a:rPr>
              <a:t>与极小极大法相比，</a:t>
            </a:r>
            <a:r>
              <a:rPr kumimoji="0" lang="el-GR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</a:rPr>
              <a:t>α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</a:rPr>
              <a:t>-</a:t>
            </a:r>
            <a:r>
              <a:rPr kumimoji="0" lang="el-GR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</a:rPr>
              <a:t>β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</a:rPr>
              <a:t>剪支少生成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</a:rPr>
              <a:t>16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</a:rPr>
              <a:t>个结点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</a:rPr>
              <a:t>(16 </a:t>
            </a:r>
            <a:r>
              <a:rPr kumimoji="0" lang="el-GR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</a:rPr>
              <a:t>÷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</a:rPr>
              <a:t> 37 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</a:rPr>
              <a:t>＝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</a:rPr>
              <a:t>43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</a:rPr>
              <a:t>％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</a:rPr>
              <a:t>)</a:t>
            </a:r>
            <a:endParaRPr kumimoji="0" lang="el-GR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58522" name="Text Box 154"/>
          <p:cNvSpPr txBox="1">
            <a:spLocks noChangeArrowheads="1"/>
          </p:cNvSpPr>
          <p:nvPr/>
        </p:nvSpPr>
        <p:spPr bwMode="auto">
          <a:xfrm>
            <a:off x="3195638" y="5545138"/>
            <a:ext cx="3432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α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-</a:t>
            </a:r>
            <a:r>
              <a:rPr kumimoji="0" lang="el-GR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β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剪支法的搜索过程</a:t>
            </a:r>
          </a:p>
        </p:txBody>
      </p:sp>
      <p:grpSp>
        <p:nvGrpSpPr>
          <p:cNvPr id="58526" name="Group 158"/>
          <p:cNvGrpSpPr>
            <a:grpSpLocks/>
          </p:cNvGrpSpPr>
          <p:nvPr/>
        </p:nvGrpSpPr>
        <p:grpSpPr bwMode="auto">
          <a:xfrm>
            <a:off x="5326063" y="733425"/>
            <a:ext cx="3614737" cy="3759200"/>
            <a:chOff x="3355" y="462"/>
            <a:chExt cx="2277" cy="2368"/>
          </a:xfrm>
        </p:grpSpPr>
        <p:sp>
          <p:nvSpPr>
            <p:cNvPr id="51273" name="AutoShape 156"/>
            <p:cNvSpPr>
              <a:spLocks/>
            </p:cNvSpPr>
            <p:nvPr/>
          </p:nvSpPr>
          <p:spPr bwMode="auto">
            <a:xfrm>
              <a:off x="4147" y="462"/>
              <a:ext cx="1485" cy="502"/>
            </a:xfrm>
            <a:prstGeom prst="borderCallout2">
              <a:avLst>
                <a:gd name="adj1" fmla="val 14343"/>
                <a:gd name="adj2" fmla="val -3231"/>
                <a:gd name="adj3" fmla="val 14343"/>
                <a:gd name="adj4" fmla="val -18787"/>
                <a:gd name="adj5" fmla="val 84264"/>
                <a:gd name="adj6" fmla="val -38116"/>
              </a:avLst>
            </a:prstGeom>
            <a:solidFill>
              <a:srgbClr val="FFFFCC"/>
            </a:solidFill>
            <a:ln w="28575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Arial" panose="020B0604020202020204" pitchFamily="34" charset="0"/>
                  <a:ea typeface="幼圆" panose="02010509060101010101" pitchFamily="49" charset="-122"/>
                  <a:cs typeface="+mn-cs"/>
                </a:rPr>
                <a:t>倒推值等于某端结点的静态估值。</a:t>
              </a:r>
            </a:p>
          </p:txBody>
        </p:sp>
        <p:sp>
          <p:nvSpPr>
            <p:cNvPr id="51274" name="Freeform 157"/>
            <p:cNvSpPr>
              <a:spLocks/>
            </p:cNvSpPr>
            <p:nvPr/>
          </p:nvSpPr>
          <p:spPr bwMode="auto">
            <a:xfrm>
              <a:off x="3355" y="1052"/>
              <a:ext cx="701" cy="1778"/>
            </a:xfrm>
            <a:custGeom>
              <a:avLst/>
              <a:gdLst>
                <a:gd name="T0" fmla="*/ 68 w 701"/>
                <a:gd name="T1" fmla="*/ 0 h 1778"/>
                <a:gd name="T2" fmla="*/ 51 w 701"/>
                <a:gd name="T3" fmla="*/ 459 h 1778"/>
                <a:gd name="T4" fmla="*/ 376 w 701"/>
                <a:gd name="T5" fmla="*/ 943 h 1778"/>
                <a:gd name="T6" fmla="*/ 652 w 701"/>
                <a:gd name="T7" fmla="*/ 1294 h 1778"/>
                <a:gd name="T8" fmla="*/ 669 w 701"/>
                <a:gd name="T9" fmla="*/ 1778 h 17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1" h="1778">
                  <a:moveTo>
                    <a:pt x="68" y="0"/>
                  </a:moveTo>
                  <a:cubicBezTo>
                    <a:pt x="34" y="151"/>
                    <a:pt x="0" y="302"/>
                    <a:pt x="51" y="459"/>
                  </a:cubicBezTo>
                  <a:cubicBezTo>
                    <a:pt x="102" y="616"/>
                    <a:pt x="276" y="804"/>
                    <a:pt x="376" y="943"/>
                  </a:cubicBezTo>
                  <a:cubicBezTo>
                    <a:pt x="476" y="1082"/>
                    <a:pt x="603" y="1155"/>
                    <a:pt x="652" y="1294"/>
                  </a:cubicBezTo>
                  <a:cubicBezTo>
                    <a:pt x="701" y="1433"/>
                    <a:pt x="685" y="1605"/>
                    <a:pt x="669" y="1778"/>
                  </a:cubicBez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dash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585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5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5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5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5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8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8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58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8" dur="500"/>
                                        <p:tgtEl>
                                          <p:spTgt spid="58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58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58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1" dur="500"/>
                                        <p:tgtEl>
                                          <p:spTgt spid="58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4" dur="500"/>
                                        <p:tgtEl>
                                          <p:spTgt spid="58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58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2" dur="500"/>
                                        <p:tgtEl>
                                          <p:spTgt spid="58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5" dur="500"/>
                                        <p:tgtEl>
                                          <p:spTgt spid="58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58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58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8" dur="500"/>
                                        <p:tgtEl>
                                          <p:spTgt spid="58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1" dur="500"/>
                                        <p:tgtEl>
                                          <p:spTgt spid="58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58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58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4" dur="500"/>
                                        <p:tgtEl>
                                          <p:spTgt spid="58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7" dur="500"/>
                                        <p:tgtEl>
                                          <p:spTgt spid="58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58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5" dur="500"/>
                                        <p:tgtEl>
                                          <p:spTgt spid="58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8" dur="500"/>
                                        <p:tgtEl>
                                          <p:spTgt spid="58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58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58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1" dur="500"/>
                                        <p:tgtEl>
                                          <p:spTgt spid="58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4" dur="500"/>
                                        <p:tgtEl>
                                          <p:spTgt spid="58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58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2" dur="500"/>
                                        <p:tgtEl>
                                          <p:spTgt spid="58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5" dur="500"/>
                                        <p:tgtEl>
                                          <p:spTgt spid="58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58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58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58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58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8" dur="500"/>
                                        <p:tgtEl>
                                          <p:spTgt spid="58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58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6" dur="500"/>
                                        <p:tgtEl>
                                          <p:spTgt spid="58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9" dur="500"/>
                                        <p:tgtEl>
                                          <p:spTgt spid="58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58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58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2" dur="500"/>
                                        <p:tgtEl>
                                          <p:spTgt spid="58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5" dur="500"/>
                                        <p:tgtEl>
                                          <p:spTgt spid="58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 nodeType="clickPar">
                      <p:stCondLst>
                        <p:cond delay="indefinite"/>
                      </p:stCondLst>
                      <p:childTnLst>
                        <p:par>
                          <p:cTn id="1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0" dur="500"/>
                                        <p:tgtEl>
                                          <p:spTgt spid="58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5" dur="500"/>
                                        <p:tgtEl>
                                          <p:spTgt spid="58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8" dur="500"/>
                                        <p:tgtEl>
                                          <p:spTgt spid="58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1" dur="500"/>
                                        <p:tgtEl>
                                          <p:spTgt spid="58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 nodeType="clickPar">
                      <p:stCondLst>
                        <p:cond delay="indefinite"/>
                      </p:stCondLst>
                      <p:childTnLst>
                        <p:par>
                          <p:cTn id="2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6" dur="500"/>
                                        <p:tgtEl>
                                          <p:spTgt spid="58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 nodeType="clickPar">
                      <p:stCondLst>
                        <p:cond delay="indefinite"/>
                      </p:stCondLst>
                      <p:childTnLst>
                        <p:par>
                          <p:cTn id="2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1" dur="500"/>
                                        <p:tgtEl>
                                          <p:spTgt spid="58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4" dur="500"/>
                                        <p:tgtEl>
                                          <p:spTgt spid="58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7" dur="500"/>
                                        <p:tgtEl>
                                          <p:spTgt spid="58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 nodeType="clickPar">
                      <p:stCondLst>
                        <p:cond delay="indefinite"/>
                      </p:stCondLst>
                      <p:childTnLst>
                        <p:par>
                          <p:cTn id="2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2" dur="500"/>
                                        <p:tgtEl>
                                          <p:spTgt spid="58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5" dur="500"/>
                                        <p:tgtEl>
                                          <p:spTgt spid="58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8" dur="500"/>
                                        <p:tgtEl>
                                          <p:spTgt spid="58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 nodeType="clickPar">
                      <p:stCondLst>
                        <p:cond delay="indefinite"/>
                      </p:stCondLst>
                      <p:childTnLst>
                        <p:par>
                          <p:cTn id="2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3" dur="500"/>
                                        <p:tgtEl>
                                          <p:spTgt spid="58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 nodeType="clickPar">
                      <p:stCondLst>
                        <p:cond delay="indefinite"/>
                      </p:stCondLst>
                      <p:childTnLst>
                        <p:par>
                          <p:cTn id="2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8" dur="500"/>
                                        <p:tgtEl>
                                          <p:spTgt spid="58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1" dur="500"/>
                                        <p:tgtEl>
                                          <p:spTgt spid="58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4" dur="500"/>
                                        <p:tgtEl>
                                          <p:spTgt spid="58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 nodeType="clickPar">
                      <p:stCondLst>
                        <p:cond delay="indefinite"/>
                      </p:stCondLst>
                      <p:childTnLst>
                        <p:par>
                          <p:cTn id="2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9" dur="500"/>
                                        <p:tgtEl>
                                          <p:spTgt spid="58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 nodeType="clickPar">
                      <p:stCondLst>
                        <p:cond delay="indefinite"/>
                      </p:stCondLst>
                      <p:childTnLst>
                        <p:par>
                          <p:cTn id="2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4" dur="500"/>
                                        <p:tgtEl>
                                          <p:spTgt spid="58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7" dur="500"/>
                                        <p:tgtEl>
                                          <p:spTgt spid="58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1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0" dur="500"/>
                                        <p:tgtEl>
                                          <p:spTgt spid="58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 nodeType="clickPar">
                      <p:stCondLst>
                        <p:cond delay="indefinite"/>
                      </p:stCondLst>
                      <p:childTnLst>
                        <p:par>
                          <p:cTn id="2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5" dur="500"/>
                                        <p:tgtEl>
                                          <p:spTgt spid="58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8" dur="500"/>
                                        <p:tgtEl>
                                          <p:spTgt spid="58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1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1" dur="500"/>
                                        <p:tgtEl>
                                          <p:spTgt spid="58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 nodeType="clickPar">
                      <p:stCondLst>
                        <p:cond delay="indefinite"/>
                      </p:stCondLst>
                      <p:childTnLst>
                        <p:par>
                          <p:cTn id="2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6" dur="500"/>
                                        <p:tgtEl>
                                          <p:spTgt spid="58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 nodeType="clickPar">
                      <p:stCondLst>
                        <p:cond delay="indefinite"/>
                      </p:stCondLst>
                      <p:childTnLst>
                        <p:par>
                          <p:cTn id="2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1" dur="500"/>
                                        <p:tgtEl>
                                          <p:spTgt spid="58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4" dur="500"/>
                                        <p:tgtEl>
                                          <p:spTgt spid="58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1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7" dur="500"/>
                                        <p:tgtEl>
                                          <p:spTgt spid="58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 nodeType="clickPar">
                      <p:stCondLst>
                        <p:cond delay="indefinite"/>
                      </p:stCondLst>
                      <p:childTnLst>
                        <p:par>
                          <p:cTn id="2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2" dur="500"/>
                                        <p:tgtEl>
                                          <p:spTgt spid="58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 nodeType="clickPar">
                      <p:stCondLst>
                        <p:cond delay="indefinite"/>
                      </p:stCondLst>
                      <p:childTnLst>
                        <p:par>
                          <p:cTn id="3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7" dur="500"/>
                                        <p:tgtEl>
                                          <p:spTgt spid="58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0" dur="500"/>
                                        <p:tgtEl>
                                          <p:spTgt spid="58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1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3" dur="500"/>
                                        <p:tgtEl>
                                          <p:spTgt spid="58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 nodeType="clickPar">
                      <p:stCondLst>
                        <p:cond delay="indefinite"/>
                      </p:stCondLst>
                      <p:childTnLst>
                        <p:par>
                          <p:cTn id="3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8" dur="500"/>
                                        <p:tgtEl>
                                          <p:spTgt spid="58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1" dur="500"/>
                                        <p:tgtEl>
                                          <p:spTgt spid="58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1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4" dur="500"/>
                                        <p:tgtEl>
                                          <p:spTgt spid="58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 nodeType="clickPar">
                      <p:stCondLst>
                        <p:cond delay="indefinite"/>
                      </p:stCondLst>
                      <p:childTnLst>
                        <p:par>
                          <p:cTn id="3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9" dur="500"/>
                                        <p:tgtEl>
                                          <p:spTgt spid="58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 nodeType="clickPar">
                      <p:stCondLst>
                        <p:cond delay="indefinite"/>
                      </p:stCondLst>
                      <p:childTnLst>
                        <p:par>
                          <p:cTn id="3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4" dur="500"/>
                                        <p:tgtEl>
                                          <p:spTgt spid="58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7" dur="500"/>
                                        <p:tgtEl>
                                          <p:spTgt spid="58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1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0" dur="500"/>
                                        <p:tgtEl>
                                          <p:spTgt spid="58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 nodeType="clickPar">
                      <p:stCondLst>
                        <p:cond delay="indefinite"/>
                      </p:stCondLst>
                      <p:childTnLst>
                        <p:par>
                          <p:cTn id="3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5" dur="500"/>
                                        <p:tgtEl>
                                          <p:spTgt spid="58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8" dur="500"/>
                                        <p:tgtEl>
                                          <p:spTgt spid="58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 nodeType="clickPar">
                      <p:stCondLst>
                        <p:cond delay="indefinite"/>
                      </p:stCondLst>
                      <p:childTnLst>
                        <p:par>
                          <p:cTn id="3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3" dur="500"/>
                                        <p:tgtEl>
                                          <p:spTgt spid="58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 nodeType="clickPar">
                      <p:stCondLst>
                        <p:cond delay="indefinite"/>
                      </p:stCondLst>
                      <p:childTnLst>
                        <p:par>
                          <p:cTn id="3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8" dur="500"/>
                                        <p:tgtEl>
                                          <p:spTgt spid="58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 nodeType="clickPar">
                      <p:stCondLst>
                        <p:cond delay="indefinite"/>
                      </p:stCondLst>
                      <p:childTnLst>
                        <p:par>
                          <p:cTn id="3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3" dur="500"/>
                                        <p:tgtEl>
                                          <p:spTgt spid="58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52" grpId="0"/>
      <p:bldP spid="58453" grpId="0"/>
      <p:bldP spid="58454" grpId="0"/>
      <p:bldP spid="58455" grpId="0"/>
      <p:bldP spid="58456" grpId="0" animBg="1"/>
      <p:bldP spid="58457" grpId="0" animBg="1"/>
      <p:bldP spid="58458" grpId="0"/>
      <p:bldP spid="58458" grpId="1"/>
      <p:bldP spid="58459" grpId="0" animBg="1"/>
      <p:bldP spid="58460" grpId="0" animBg="1"/>
      <p:bldP spid="58461" grpId="0"/>
      <p:bldP spid="58461" grpId="1"/>
      <p:bldP spid="58462" grpId="0" animBg="1"/>
      <p:bldP spid="58463" grpId="0"/>
      <p:bldP spid="58463" grpId="1"/>
      <p:bldP spid="58464" grpId="0" animBg="1"/>
      <p:bldP spid="58465" grpId="0" animBg="1"/>
      <p:bldP spid="58466" grpId="0"/>
      <p:bldP spid="58466" grpId="1"/>
      <p:bldP spid="58468" grpId="0" animBg="1"/>
      <p:bldP spid="58469" grpId="0"/>
      <p:bldP spid="58469" grpId="1"/>
      <p:bldP spid="58470" grpId="0" animBg="1"/>
      <p:bldP spid="58471" grpId="0"/>
      <p:bldP spid="58471" grpId="1"/>
      <p:bldP spid="58472" grpId="0" animBg="1"/>
      <p:bldP spid="58473" grpId="0" animBg="1"/>
      <p:bldP spid="58474" grpId="0"/>
      <p:bldP spid="58474" grpId="1"/>
      <p:bldP spid="58475" grpId="0" animBg="1"/>
      <p:bldP spid="58476" grpId="0"/>
      <p:bldP spid="58476" grpId="1"/>
      <p:bldP spid="58481" grpId="0" animBg="1"/>
      <p:bldP spid="58482" grpId="0"/>
      <p:bldP spid="58483" grpId="0" animBg="1"/>
      <p:bldP spid="58484" grpId="0"/>
      <p:bldP spid="58484" grpId="1"/>
      <p:bldP spid="58485" grpId="0" animBg="1"/>
      <p:bldP spid="58486" grpId="0" animBg="1"/>
      <p:bldP spid="58487" grpId="0"/>
      <p:bldP spid="58487" grpId="1"/>
      <p:bldP spid="58488" grpId="0" animBg="1"/>
      <p:bldP spid="58489" grpId="0" animBg="1"/>
      <p:bldP spid="58490" grpId="0"/>
      <p:bldP spid="58490" grpId="1"/>
      <p:bldP spid="58492" grpId="0" animBg="1"/>
      <p:bldP spid="58493" grpId="0" animBg="1"/>
      <p:bldP spid="58494" grpId="0"/>
      <p:bldP spid="58494" grpId="1"/>
      <p:bldP spid="58495" grpId="0" animBg="1"/>
      <p:bldP spid="58496" grpId="0"/>
      <p:bldP spid="58496" grpId="1"/>
      <p:bldP spid="58497" grpId="0" animBg="1"/>
      <p:bldP spid="58498" grpId="0" animBg="1"/>
      <p:bldP spid="58499" grpId="0"/>
      <p:bldP spid="58499" grpId="1"/>
      <p:bldP spid="58501" grpId="0" animBg="1"/>
      <p:bldP spid="58502" grpId="0"/>
      <p:bldP spid="58502" grpId="1"/>
      <p:bldP spid="58503" grpId="0" animBg="1"/>
      <p:bldP spid="58504" grpId="0"/>
      <p:bldP spid="58504" grpId="1"/>
      <p:bldP spid="58505" grpId="0" animBg="1"/>
      <p:bldP spid="58506" grpId="0" animBg="1"/>
      <p:bldP spid="58507" grpId="0"/>
      <p:bldP spid="58507" grpId="1"/>
      <p:bldP spid="58509" grpId="0" animBg="1"/>
      <p:bldP spid="58510" grpId="0" animBg="1"/>
      <p:bldP spid="58511" grpId="0"/>
      <p:bldP spid="58511" grpId="1"/>
      <p:bldP spid="58512" grpId="0" animBg="1"/>
      <p:bldP spid="58513" grpId="0"/>
      <p:bldP spid="58513" grpId="1"/>
      <p:bldP spid="58515" grpId="0" animBg="1"/>
      <p:bldP spid="58516" grpId="0"/>
      <p:bldP spid="58516" grpId="1"/>
      <p:bldP spid="58517" grpId="0" animBg="1"/>
      <p:bldP spid="58518" grpId="0"/>
      <p:bldP spid="58520" grpId="0" animBg="1"/>
      <p:bldP spid="585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314FE6-20D6-4BF3-ADE8-877AA581A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α-β</a:t>
            </a:r>
            <a:r>
              <a:rPr lang="zh-CN" altLang="en-US" dirty="0"/>
              <a:t>剪枝测试题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E783DF-A1A9-49D0-ACAD-FF11BB047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9148"/>
            <a:ext cx="8229600" cy="4720390"/>
          </a:xfrm>
        </p:spPr>
        <p:txBody>
          <a:bodyPr/>
          <a:lstStyle/>
          <a:p>
            <a:r>
              <a:rPr lang="zh-CN" altLang="en-US" sz="2400" dirty="0"/>
              <a:t>输入</a:t>
            </a:r>
            <a:endParaRPr lang="en-US" altLang="zh-CN" sz="2400" dirty="0"/>
          </a:p>
          <a:p>
            <a:pPr lvl="1"/>
            <a:r>
              <a:rPr lang="zh-CN" altLang="en-US" sz="2000" dirty="0"/>
              <a:t>第一行是一个数字</a:t>
            </a:r>
            <a:r>
              <a:rPr lang="en-US" altLang="zh-CN" sz="2000" dirty="0"/>
              <a:t>n</a:t>
            </a:r>
            <a:r>
              <a:rPr lang="zh-CN" altLang="en-US" sz="2000" dirty="0"/>
              <a:t>，后面跟着</a:t>
            </a:r>
            <a:r>
              <a:rPr lang="en-US" altLang="zh-CN" sz="2000" dirty="0"/>
              <a:t>n</a:t>
            </a:r>
            <a:r>
              <a:rPr lang="zh-CN" altLang="en-US" sz="2000" dirty="0"/>
              <a:t>行，每行</a:t>
            </a:r>
            <a:r>
              <a:rPr lang="en-US" altLang="zh-CN" sz="2000" dirty="0"/>
              <a:t>3</a:t>
            </a:r>
            <a:r>
              <a:rPr lang="zh-CN" altLang="en-US" sz="2000" dirty="0"/>
              <a:t>个数字，用空格分开</a:t>
            </a:r>
            <a:endParaRPr lang="en-US" altLang="zh-CN" sz="2000" dirty="0"/>
          </a:p>
          <a:p>
            <a:pPr lvl="1"/>
            <a:r>
              <a:rPr lang="zh-CN" altLang="en-US" sz="2000" dirty="0"/>
              <a:t>每行的</a:t>
            </a:r>
            <a:r>
              <a:rPr lang="en-US" altLang="zh-CN" sz="2000" dirty="0"/>
              <a:t>3</a:t>
            </a:r>
            <a:r>
              <a:rPr lang="zh-CN" altLang="en-US" sz="2000" dirty="0"/>
              <a:t>个数字分别代表树的结点的</a:t>
            </a:r>
            <a:r>
              <a:rPr lang="en-US" altLang="zh-CN" sz="2000" dirty="0"/>
              <a:t>id</a:t>
            </a:r>
            <a:r>
              <a:rPr lang="zh-CN" altLang="en-US" sz="2000" dirty="0"/>
              <a:t>，估值，和父结点</a:t>
            </a:r>
            <a:r>
              <a:rPr lang="en-US" altLang="zh-CN" sz="2000" dirty="0"/>
              <a:t>id</a:t>
            </a:r>
            <a:r>
              <a:rPr lang="zh-CN" altLang="en-US" sz="2000" dirty="0"/>
              <a:t>。根结点的父结点</a:t>
            </a:r>
            <a:r>
              <a:rPr lang="en-US" altLang="zh-CN" sz="2000" dirty="0"/>
              <a:t>id</a:t>
            </a:r>
            <a:r>
              <a:rPr lang="zh-CN" altLang="en-US" sz="2000" dirty="0"/>
              <a:t>为</a:t>
            </a:r>
            <a:r>
              <a:rPr lang="en-US" altLang="zh-CN" sz="2000" dirty="0"/>
              <a:t>-1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zh-CN" altLang="en-US" sz="2400" dirty="0"/>
              <a:t>输出</a:t>
            </a:r>
            <a:endParaRPr lang="en-US" altLang="zh-CN" sz="2400" dirty="0"/>
          </a:p>
          <a:p>
            <a:pPr lvl="1"/>
            <a:r>
              <a:rPr lang="zh-CN" altLang="en-US" sz="2000" dirty="0"/>
              <a:t>第一行是搜索得到的走步及其估值，用三个空格分隔的数字表示。如</a:t>
            </a:r>
            <a:r>
              <a:rPr lang="en-US" altLang="zh-CN" sz="2000" dirty="0"/>
              <a:t>1 3 1;</a:t>
            </a:r>
            <a:r>
              <a:rPr lang="zh-CN" altLang="en-US" sz="2000" dirty="0"/>
              <a:t>表示从结点</a:t>
            </a:r>
            <a:r>
              <a:rPr lang="en-US" altLang="zh-CN" sz="2000" dirty="0"/>
              <a:t>1</a:t>
            </a:r>
            <a:r>
              <a:rPr lang="zh-CN" altLang="en-US" sz="2000" dirty="0"/>
              <a:t>到</a:t>
            </a:r>
            <a:r>
              <a:rPr lang="en-US" altLang="zh-CN" sz="2000" dirty="0"/>
              <a:t>3</a:t>
            </a:r>
            <a:r>
              <a:rPr lang="zh-CN" altLang="en-US" sz="2000" dirty="0"/>
              <a:t>的走步，其估值为</a:t>
            </a:r>
            <a:r>
              <a:rPr lang="en-US" altLang="zh-CN" sz="2000" dirty="0"/>
              <a:t>1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1"/>
            <a:r>
              <a:rPr lang="zh-CN" altLang="en-US" sz="2000" dirty="0"/>
              <a:t>后面若干行，代表剪掉的枝子。每行前面两个数字分别代表被剪掉的枝子的父结点和子结点，如果是</a:t>
            </a:r>
            <a:r>
              <a:rPr lang="en-US" altLang="zh-CN" sz="2000" dirty="0"/>
              <a:t>α</a:t>
            </a:r>
            <a:r>
              <a:rPr lang="zh-CN" altLang="en-US" sz="2000" dirty="0"/>
              <a:t>剪枝，则两个数字后面是字符串</a:t>
            </a:r>
            <a:r>
              <a:rPr lang="en-US" altLang="zh-CN" sz="2000" dirty="0"/>
              <a:t>alpha</a:t>
            </a:r>
            <a:r>
              <a:rPr lang="zh-CN" altLang="en-US" sz="2000" dirty="0"/>
              <a:t>，否则是</a:t>
            </a:r>
            <a:r>
              <a:rPr lang="en-US" altLang="zh-CN" sz="2000" dirty="0"/>
              <a:t>beta</a:t>
            </a:r>
            <a:r>
              <a:rPr lang="zh-CN" altLang="en-US" sz="2000" dirty="0"/>
              <a:t>。数字和字符串之间都用空格分隔。如</a:t>
            </a:r>
            <a:endParaRPr lang="en-US" altLang="zh-CN" sz="2000" dirty="0"/>
          </a:p>
          <a:p>
            <a:pPr lvl="2"/>
            <a:r>
              <a:rPr lang="sv-SE" altLang="zh-CN" sz="1600" dirty="0"/>
              <a:t>5 6 alpha</a:t>
            </a:r>
          </a:p>
          <a:p>
            <a:pPr lvl="2"/>
            <a:r>
              <a:rPr lang="sv-SE" altLang="zh-CN" sz="1600" dirty="0"/>
              <a:t>10 11 beta</a:t>
            </a:r>
          </a:p>
          <a:p>
            <a:pPr lvl="2"/>
            <a:r>
              <a:rPr lang="sv-SE" altLang="zh-CN" sz="1600" dirty="0"/>
              <a:t>10 12 beta</a:t>
            </a:r>
          </a:p>
          <a:p>
            <a:pPr lvl="2"/>
            <a:r>
              <a:rPr lang="sv-SE" altLang="zh-CN" sz="1600" dirty="0"/>
              <a:t>10 13 beta</a:t>
            </a:r>
            <a:endParaRPr lang="en-US" altLang="zh-CN" sz="16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9B083B-BA5A-434A-AEF9-E62C9C1B5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2019-2020</a:t>
            </a:r>
            <a:r>
              <a:rPr lang="zh-CN" altLang="en-US"/>
              <a:t>学年春季学期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74EB8B-D037-4725-A2C8-ABD090443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与或图搜索</a:t>
            </a:r>
          </a:p>
        </p:txBody>
      </p:sp>
    </p:spTree>
    <p:extLst>
      <p:ext uri="{BB962C8B-B14F-4D97-AF65-F5344CB8AC3E}">
        <p14:creationId xmlns:p14="http://schemas.microsoft.com/office/powerpoint/2010/main" val="587991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560</Words>
  <Application>Microsoft Office PowerPoint</Application>
  <PresentationFormat>全屏显示(4:3)</PresentationFormat>
  <Paragraphs>98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等线</vt:lpstr>
      <vt:lpstr>等线 Light</vt:lpstr>
      <vt:lpstr>黑体</vt:lpstr>
      <vt:lpstr>宋体</vt:lpstr>
      <vt:lpstr>幼圆</vt:lpstr>
      <vt:lpstr>Arial</vt:lpstr>
      <vt:lpstr>Calibri</vt:lpstr>
      <vt:lpstr>Calibri Light</vt:lpstr>
      <vt:lpstr>Garamond</vt:lpstr>
      <vt:lpstr>Wingdings</vt:lpstr>
      <vt:lpstr>Office 主题​​</vt:lpstr>
      <vt:lpstr>Edge</vt:lpstr>
      <vt:lpstr>α- β剪枝 测试题</vt:lpstr>
      <vt:lpstr>PowerPoint 演示文稿</vt:lpstr>
      <vt:lpstr>PowerPoint 演示文稿</vt:lpstr>
      <vt:lpstr>PowerPoint 演示文稿</vt:lpstr>
      <vt:lpstr>α-β剪枝测试题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α- β剪枝 测试题</dc:title>
  <dc:creator>Jianliang</dc:creator>
  <cp:lastModifiedBy>Jianliang</cp:lastModifiedBy>
  <cp:revision>4</cp:revision>
  <dcterms:created xsi:type="dcterms:W3CDTF">2021-04-19T08:32:58Z</dcterms:created>
  <dcterms:modified xsi:type="dcterms:W3CDTF">2021-04-19T08:47:21Z</dcterms:modified>
</cp:coreProperties>
</file>