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" userDrawn="1">
          <p15:clr>
            <a:srgbClr val="A4A3A4"/>
          </p15:clr>
        </p15:guide>
        <p15:guide id="2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BB3"/>
    <a:srgbClr val="95AFE3"/>
    <a:srgbClr val="F7F9FB"/>
    <a:srgbClr val="F1F4F9"/>
    <a:srgbClr val="404040"/>
    <a:srgbClr val="5B9BD5"/>
    <a:srgbClr val="EAEFF7"/>
    <a:srgbClr val="1B2BC7"/>
    <a:srgbClr val="3E4C6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3434" autoAdjust="0"/>
  </p:normalViewPr>
  <p:slideViewPr>
    <p:cSldViewPr snapToGrid="0">
      <p:cViewPr>
        <p:scale>
          <a:sx n="66" d="100"/>
          <a:sy n="66" d="100"/>
        </p:scale>
        <p:origin x="1808" y="-400"/>
      </p:cViewPr>
      <p:guideLst>
        <p:guide orient="horz" pos="324"/>
        <p:guide pos="4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/>
              <a:t>2021 MakeNTU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11FF-AFBC-40B8-BDB7-D6E5D6F54417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9B71A-5885-4156-B9DB-673BC66C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9278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/>
              <a:t>2021 MakeNTU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434C-F0F7-4789-945B-49AD12312BC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D6D54-DD21-417E-ADA1-4305266EE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297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3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6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0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5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3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D6D54-DD21-417E-ADA1-4305266EEE2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B70A0DA-194A-4212-B0DB-C9A91C98AB0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2021 MakeNTU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3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617-F687-4AE7-8F81-592615C24A50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5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23F9-1D17-4DE2-858A-A0CD35810E97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9987-06E6-499B-B036-E304AD5E3A68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9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C3DC-C10F-4990-B2FD-A18B38072D7F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E9C7-0FB7-48BB-86DC-B58705D4393C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EF9-94C8-4C6B-86FE-61B3729B9BA5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7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C28-A050-4197-BA62-0EFD0D865A0A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F3AA-82DE-4EEB-BC30-18D3F3A54BEF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29F0-3E41-4E24-9478-C7DD427A239F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0BD-401F-4859-872A-EC5ABEC2B70B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0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B3F2-D087-42A2-89D9-01557536A531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1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DD20F-1862-4172-93CC-0C91F5E1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CA4A38-B93D-49E2-9189-2EBD3FEE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277C-B6B8-406D-9283-4AF48710519B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A83BD7-8A1D-4F08-874A-435029D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9C1DC2-9C8C-40BF-9D94-38F4976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05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2C1D-F56E-4612-8D1F-3ABB7D42676D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28530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7EAE-7FB6-49E1-A7ED-FA58B272B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4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LRXym1LWJ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UD686MVLz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cbx_Q9iF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2YlpTxjsAM" TargetMode="External"/><Relationship Id="rId4" Type="http://schemas.openxmlformats.org/officeDocument/2006/relationships/hyperlink" Target="https://youtu.be/_JEIA93tt-Y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keNTU/2021_team10_/tree/main/src/STM_X-CUBE-AI" TargetMode="External"/><Relationship Id="rId3" Type="http://schemas.openxmlformats.org/officeDocument/2006/relationships/hyperlink" Target="https://github.com/MakeNTU/2021_team10_/blob/main/src/obstacle_avoidance.ino" TargetMode="External"/><Relationship Id="rId7" Type="http://schemas.openxmlformats.org/officeDocument/2006/relationships/hyperlink" Target="https://github.com/MakeNTU/2021_team10_/blob/main/src/weather_report(version_2)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keNTU/2021_team10_/blob/main/src/weather_report%20(version_1).py" TargetMode="External"/><Relationship Id="rId5" Type="http://schemas.openxmlformats.org/officeDocument/2006/relationships/hyperlink" Target="https://github.com/MakeNTU/2021_team10_/blob/main/src/main%20-%20AI.c" TargetMode="External"/><Relationship Id="rId10" Type="http://schemas.openxmlformats.org/officeDocument/2006/relationships/hyperlink" Target="https://github.com/MakeNTU/2021_team10_/tree/main/src/STM_X-CUBE-AUDIO" TargetMode="External"/><Relationship Id="rId4" Type="http://schemas.openxmlformats.org/officeDocument/2006/relationships/hyperlink" Target="https://github.com/MakeNTU/2021_team10_/blob/main/src/LCD_display_and_music.ino" TargetMode="External"/><Relationship Id="rId9" Type="http://schemas.openxmlformats.org/officeDocument/2006/relationships/hyperlink" Target="https://github.com/MakeNTU/2021_team10_/tree/main/src/STM_TouchGF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692150" y="7519094"/>
            <a:ext cx="33810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主題：會奔跑的智能鬧鐘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編號：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 10</a:t>
            </a:r>
          </a:p>
          <a:p>
            <a:pPr lvl="0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隊名：搞毛啊今年怎麼沒有吃到飽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組員：臺大電機大一　江秉城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臺大電機大一　巫竑儒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臺大電機大一　謝承修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可能是‎顯示的文字是「 ‎life.augmented ANGW aws ANALOG DEVICES Google 三商食品 珈琲鑑定士 Hoswa 海省创息 MakeNTU 台大電機創客松成果發表會 2021&gt;&gt;May&gt;&gt;1613:00 博理館 101 演講廳 EE-ISA 台大電機系學會 6pa EECS 官方網站 בם 粉絲專頁 CABIN FEVER‎ 」‎的圖像">
            <a:extLst>
              <a:ext uri="{FF2B5EF4-FFF2-40B4-BE49-F238E27FC236}">
                <a16:creationId xmlns:a16="http://schemas.microsoft.com/office/drawing/2014/main" id="{85FD2D7C-967A-4BB5-A454-3BFC0E556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2" b="1735"/>
          <a:stretch/>
        </p:blipFill>
        <p:spPr bwMode="auto">
          <a:xfrm>
            <a:off x="692150" y="924378"/>
            <a:ext cx="5737102" cy="4991480"/>
          </a:xfrm>
          <a:prstGeom prst="roundRect">
            <a:avLst/>
          </a:prstGeom>
          <a:ln>
            <a:noFill/>
          </a:ln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0C89F85-B4AD-442D-8B95-D0050E61CB76}"/>
              </a:ext>
            </a:extLst>
          </p:cNvPr>
          <p:cNvSpPr/>
          <p:nvPr/>
        </p:nvSpPr>
        <p:spPr>
          <a:xfrm>
            <a:off x="692150" y="6457596"/>
            <a:ext cx="5737102" cy="405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>
              <a:lnSpc>
                <a:spcPct val="150000"/>
              </a:lnSpc>
            </a:pPr>
            <a:r>
              <a:rPr lang="zh-TW" altLang="en-US" sz="2000" b="1" spc="300" dirty="0">
                <a:solidFill>
                  <a:schemeClr val="bg1"/>
                </a:solidFill>
                <a:latin typeface="+mn-ea"/>
              </a:rPr>
              <a:t>團隊資訊</a:t>
            </a:r>
            <a:endParaRPr lang="en-US" altLang="zh-TW" sz="1600" b="1" spc="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" name="Picture 2" descr="未提供說明。">
            <a:extLst>
              <a:ext uri="{FF2B5EF4-FFF2-40B4-BE49-F238E27FC236}">
                <a16:creationId xmlns:a16="http://schemas.microsoft.com/office/drawing/2014/main" id="{F0E52C6D-0487-4EF0-9B04-63ABFB03F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16633" r="19737" b="23717"/>
          <a:stretch/>
        </p:blipFill>
        <p:spPr bwMode="auto">
          <a:xfrm>
            <a:off x="3950860" y="7633386"/>
            <a:ext cx="2427592" cy="167081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F0D9E59C-287C-41A2-BA1E-B0846BE64F48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3" name="圓角化同側角落矩形 44">
            <a:extLst>
              <a:ext uri="{FF2B5EF4-FFF2-40B4-BE49-F238E27FC236}">
                <a16:creationId xmlns:a16="http://schemas.microsoft.com/office/drawing/2014/main" id="{2761DD1B-EE3D-412C-8FD0-E3E78978FEB9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3536A3-F27A-435D-89D9-DE954491C15A}"/>
              </a:ext>
            </a:extLst>
          </p:cNvPr>
          <p:cNvSpPr/>
          <p:nvPr/>
        </p:nvSpPr>
        <p:spPr>
          <a:xfrm>
            <a:off x="565900" y="7021983"/>
            <a:ext cx="2766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 </a:t>
            </a:r>
            <a:r>
              <a:rPr lang="en-US" altLang="zh-TW" sz="2200" b="1" dirty="0">
                <a:solidFill>
                  <a:srgbClr val="2F5BB3"/>
                </a:solidFill>
                <a:latin typeface="+mj-ea"/>
                <a:ea typeface="+mj-ea"/>
              </a:rPr>
              <a:t>2021 </a:t>
            </a:r>
            <a:r>
              <a:rPr lang="en-US" altLang="zh-TW" sz="2200" b="1" dirty="0" err="1">
                <a:solidFill>
                  <a:srgbClr val="2F5BB3"/>
                </a:solidFill>
                <a:latin typeface="+mj-ea"/>
                <a:ea typeface="+mj-ea"/>
              </a:rPr>
              <a:t>MakeNTU</a:t>
            </a:r>
            <a:endParaRPr lang="en-US" altLang="zh-TW" sz="2200" b="1" dirty="0">
              <a:solidFill>
                <a:srgbClr val="2F5BB3"/>
              </a:solidFill>
              <a:latin typeface="+mj-ea"/>
              <a:ea typeface="+mj-ea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79047E8-4DFC-4C92-8521-2D1E91503229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55" name="圓角化同側角落矩形 44">
              <a:extLst>
                <a:ext uri="{FF2B5EF4-FFF2-40B4-BE49-F238E27FC236}">
                  <a16:creationId xmlns:a16="http://schemas.microsoft.com/office/drawing/2014/main" id="{AD9F5A27-4D01-409F-8EBE-248DCAE0520A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56" name="圓角化同側角落矩形 44">
              <a:extLst>
                <a:ext uri="{FF2B5EF4-FFF2-40B4-BE49-F238E27FC236}">
                  <a16:creationId xmlns:a16="http://schemas.microsoft.com/office/drawing/2014/main" id="{E0CA4A98-B629-441F-B736-36C5613175A2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57" name="圓角化同側角落矩形 44">
              <a:extLst>
                <a:ext uri="{FF2B5EF4-FFF2-40B4-BE49-F238E27FC236}">
                  <a16:creationId xmlns:a16="http://schemas.microsoft.com/office/drawing/2014/main" id="{D4F13239-836E-4904-8F3D-4A88A27DC753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59" name="圓角化同側角落矩形 44">
              <a:extLst>
                <a:ext uri="{FF2B5EF4-FFF2-40B4-BE49-F238E27FC236}">
                  <a16:creationId xmlns:a16="http://schemas.microsoft.com/office/drawing/2014/main" id="{ACBB15E6-9C2E-4562-AE8D-C09115740E46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61" name="圓角化同側角落矩形 44">
              <a:extLst>
                <a:ext uri="{FF2B5EF4-FFF2-40B4-BE49-F238E27FC236}">
                  <a16:creationId xmlns:a16="http://schemas.microsoft.com/office/drawing/2014/main" id="{E44D2BD3-D9E0-4315-ABFF-9B10BDF4A73A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63" name="頁尾版面配置區 62">
            <a:extLst>
              <a:ext uri="{FF2B5EF4-FFF2-40B4-BE49-F238E27FC236}">
                <a16:creationId xmlns:a16="http://schemas.microsoft.com/office/drawing/2014/main" id="{47F4EA60-F355-459D-A00D-6718692A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44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1AB0665-88C4-4883-AB68-8E869C44E06F}"/>
              </a:ext>
            </a:extLst>
          </p:cNvPr>
          <p:cNvSpPr/>
          <p:nvPr/>
        </p:nvSpPr>
        <p:spPr>
          <a:xfrm>
            <a:off x="572097" y="1506947"/>
            <a:ext cx="16408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創作理念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C30E12-A70B-4C9B-9F08-FCE53F771853}"/>
              </a:ext>
            </a:extLst>
          </p:cNvPr>
          <p:cNvSpPr/>
          <p:nvPr/>
        </p:nvSpPr>
        <p:spPr>
          <a:xfrm>
            <a:off x="692150" y="924378"/>
            <a:ext cx="5737102" cy="405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TW" altLang="en-US" sz="2000" b="1" spc="300" dirty="0">
                <a:solidFill>
                  <a:schemeClr val="bg1"/>
                </a:solidFill>
                <a:latin typeface="+mn-ea"/>
              </a:rPr>
              <a:t>會奔跑的智能鬧鐘</a:t>
            </a:r>
            <a:endParaRPr lang="en-US" altLang="zh-TW" sz="16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3070552"/>
            <a:ext cx="5737102" cy="191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居家工作多了些自由，但少了必須回到工作崗位的壓力。對員工而言，非常容易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...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被人性所困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睏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?!)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因此我們希望開發出一套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除了死人，誰都叫得醒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的鬧鐘！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目標是讓使用者不會因為一時糊塗或反射性按掉鬧鐘，而錯過早晨的黃金工作時間。如此一來，不僅在起床的時候增添許多樂趣及工作產能，也能避免自己鑄下睡過頭的大錯後才來懊悔喔！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1DBB33-70F8-4FDD-B4F2-78EFCF456467}"/>
              </a:ext>
            </a:extLst>
          </p:cNvPr>
          <p:cNvSpPr txBox="1"/>
          <p:nvPr/>
        </p:nvSpPr>
        <p:spPr>
          <a:xfrm>
            <a:off x="879175" y="2093497"/>
            <a:ext cx="5286675" cy="78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如果今天可以不用出門上班，你會幾點起床？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不小心睡過頭後，你一定會感覺到很懊悔吧？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CDC799-0188-4B22-A72A-7E795D824B83}"/>
              </a:ext>
            </a:extLst>
          </p:cNvPr>
          <p:cNvSpPr/>
          <p:nvPr/>
        </p:nvSpPr>
        <p:spPr>
          <a:xfrm>
            <a:off x="572097" y="5440029"/>
            <a:ext cx="1931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功能與特色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692150" y="6039157"/>
            <a:ext cx="5737102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身為鬧鐘，就要有鬧鐘的基本功能：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在設定的時間響起。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但不同於一般鬧鐘只會響，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它還會開始跑！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讓使用者無法隨便伸手就讓他安靜，繼續他的懶惰計畫～但如果你以為玩你跑我追就可以讓使用者清醒，那肯定是低估了人類的惰性。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有鑑於此，我們引入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 X-CUBE-AI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套件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以設計清醒測試。使用者抓到奔跑鬧鐘後，還必須在螢幕上寫特定字（預設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"WAKEUP"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）。如果寫得工整又正確，鬧鐘才會認為你真的醒了然後安靜。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接著鬧鐘會向你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播報天氣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，即使你今天不用出門上班～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並且會顯示你下一個重要的行程，作為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備忘錄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的功能。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B4F7C30-E3FF-460D-8B12-58E7041648E5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B776FFA-7495-4F06-93DD-627407BAF67D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30" name="圓角化同側角落矩形 44">
              <a:extLst>
                <a:ext uri="{FF2B5EF4-FFF2-40B4-BE49-F238E27FC236}">
                  <a16:creationId xmlns:a16="http://schemas.microsoft.com/office/drawing/2014/main" id="{1A63CFF6-2B50-46E3-A97C-B8BA09EA7F06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31" name="圓角化同側角落矩形 44">
              <a:extLst>
                <a:ext uri="{FF2B5EF4-FFF2-40B4-BE49-F238E27FC236}">
                  <a16:creationId xmlns:a16="http://schemas.microsoft.com/office/drawing/2014/main" id="{CDA5A1E9-74A5-4515-A44D-D8ED6DE9A3D0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32" name="圓角化同側角落矩形 44">
              <a:extLst>
                <a:ext uri="{FF2B5EF4-FFF2-40B4-BE49-F238E27FC236}">
                  <a16:creationId xmlns:a16="http://schemas.microsoft.com/office/drawing/2014/main" id="{414DCE5C-7D38-4F34-859D-5D5AF0DDB38D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33" name="圓角化同側角落矩形 44">
              <a:extLst>
                <a:ext uri="{FF2B5EF4-FFF2-40B4-BE49-F238E27FC236}">
                  <a16:creationId xmlns:a16="http://schemas.microsoft.com/office/drawing/2014/main" id="{41B7ED19-55B0-45E6-806C-97E2AE914169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34" name="圓角化同側角落矩形 44">
              <a:extLst>
                <a:ext uri="{FF2B5EF4-FFF2-40B4-BE49-F238E27FC236}">
                  <a16:creationId xmlns:a16="http://schemas.microsoft.com/office/drawing/2014/main" id="{E4770445-1DAA-4897-A1C8-947719FCEFC9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33011-0435-4950-9160-8B835887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7458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1AB0665-88C4-4883-AB68-8E869C44E06F}"/>
              </a:ext>
            </a:extLst>
          </p:cNvPr>
          <p:cNvSpPr/>
          <p:nvPr/>
        </p:nvSpPr>
        <p:spPr>
          <a:xfrm>
            <a:off x="572097" y="875231"/>
            <a:ext cx="27821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更新板</a:t>
            </a:r>
            <a:r>
              <a:rPr lang="en-US" altLang="zh-TW" sz="2200" b="1" spc="70" dirty="0">
                <a:solidFill>
                  <a:srgbClr val="2F5BB3"/>
                </a:solidFill>
                <a:latin typeface="+mj-ea"/>
                <a:ea typeface="+mj-ea"/>
              </a:rPr>
              <a:t>demo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影片</a:t>
            </a:r>
          </a:p>
        </p:txBody>
      </p:sp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692150" y="1385459"/>
            <a:ext cx="5737102" cy="479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比賽當天的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demo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影片並不完整，因此我們重新附上影片。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rgbClr val="2F5BB3"/>
                </a:solidFill>
                <a:latin typeface="PTSerif-Regular"/>
              </a:rPr>
              <a:t>　　</a:t>
            </a:r>
            <a:r>
              <a:rPr lang="en-US" altLang="zh-TW" sz="1400" dirty="0">
                <a:solidFill>
                  <a:srgbClr val="2F5BB3"/>
                </a:solidFill>
                <a:latin typeface="PTSerif-Regular"/>
              </a:rPr>
              <a:t>1. </a:t>
            </a:r>
            <a:r>
              <a:rPr lang="en-US" altLang="zh-TW" sz="1400" b="0" i="0" u="none" strike="noStrike" baseline="0" dirty="0">
                <a:solidFill>
                  <a:srgbClr val="2F5BB3"/>
                </a:solidFill>
                <a:latin typeface="PTSerif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https://youtu.be/oLRXym1LWJc</a:t>
            </a:r>
            <a:endParaRPr lang="en-US" altLang="zh-TW" sz="1400" b="0" i="0" u="none" strike="noStrike" baseline="0" dirty="0">
              <a:solidFill>
                <a:srgbClr val="2F5BB3"/>
              </a:solidFill>
              <a:latin typeface="PTSerif-Regular"/>
            </a:endParaRPr>
          </a:p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rgbClr val="2F5BB3"/>
                </a:solidFill>
              </a:rPr>
              <a:t>　　</a:t>
            </a:r>
            <a:r>
              <a:rPr lang="en-US" altLang="zh-TW" sz="1400" dirty="0">
                <a:solidFill>
                  <a:srgbClr val="2F5BB3"/>
                </a:solidFill>
              </a:rPr>
              <a:t>2. </a:t>
            </a:r>
            <a:r>
              <a:rPr lang="en-US" altLang="zh-TW" sz="1400" b="0" i="0" u="none" strike="noStrike" baseline="0" dirty="0">
                <a:solidFill>
                  <a:srgbClr val="2F5BB3"/>
                </a:solidFill>
                <a:latin typeface="PTSerif-Regular"/>
                <a:ea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https://youtu.be/qUD686MVLz8</a:t>
            </a:r>
            <a:r>
              <a:rPr lang="zh-TW" altLang="en-US" sz="1400" b="0" i="0" u="none" strike="noStrike" baseline="0" dirty="0">
                <a:solidFill>
                  <a:srgbClr val="2F5B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從第一個影片中可以看到，當時間來到九點的時候（起床時間可自行設置），會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自動撥放音樂以及打開馬達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（不放在地上跑是因為方便拍攝），提醒你該起床了。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接著，你必須在觸控面板上工整地寫下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"WAKEUP"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六個字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如果寫太醜的話會要求重寫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，寫完之後會自動關閉馬達與音樂。而此時，可以觀察到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LCD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螢幕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交替顯示下個行程與當天天氣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其中，工作的備忘錄是提前寫好的，而天氣的播報則是由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上網爬蟲後將資訊用藍芽的方式回傳到開發版上進而顯示出來的。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第二個影片是在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DEMO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車子行走的功能。影片中可以看到，當起床的時間一到，車子便會開始在地上「奔跑」。奔跑的目的是為了讓人要起身抓住它，所以車子會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不規則的橫衝直撞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。但同時，車子前方的超聲波模組可以幫忙探知前方是否有障礙物，避免車身受到撞擊。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390C6C-4108-44C0-B6F6-E166EA8D24AA}"/>
              </a:ext>
            </a:extLst>
          </p:cNvPr>
          <p:cNvSpPr/>
          <p:nvPr/>
        </p:nvSpPr>
        <p:spPr>
          <a:xfrm>
            <a:off x="572097" y="6727713"/>
            <a:ext cx="16408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使用技術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1B7F1-D69A-4866-84CC-92DF003D7153}"/>
              </a:ext>
            </a:extLst>
          </p:cNvPr>
          <p:cNvSpPr/>
          <p:nvPr/>
        </p:nvSpPr>
        <p:spPr>
          <a:xfrm>
            <a:off x="692150" y="7382056"/>
            <a:ext cx="5873750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開發板　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STM32F746G-DISCO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Uno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開發環境：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STM32CubeIDE 1.2.0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IDE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Visual Studio Code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外接模組：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HC-SR04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超音波測距模組、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HC-05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藍芽模組、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I2C 16x2 LCD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　　　液晶螢幕、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L298N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馬達控制模組、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1W 8</a:t>
            </a:r>
            <a:r>
              <a:rPr lang="el-GR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Ω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揚聲器</a:t>
            </a: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車身設計：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AutoCAD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軟體進行繪圖，再利用雷射切割出車身。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500366-222E-4DEA-BC9A-A06BCAC56BD9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B4AF403-D107-49CD-8DF1-F76DD4168331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27" name="圓角化同側角落矩形 44">
              <a:extLst>
                <a:ext uri="{FF2B5EF4-FFF2-40B4-BE49-F238E27FC236}">
                  <a16:creationId xmlns:a16="http://schemas.microsoft.com/office/drawing/2014/main" id="{D69D7179-FB61-4F18-A921-F71D7CFDF1E3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28" name="圓角化同側角落矩形 44">
              <a:extLst>
                <a:ext uri="{FF2B5EF4-FFF2-40B4-BE49-F238E27FC236}">
                  <a16:creationId xmlns:a16="http://schemas.microsoft.com/office/drawing/2014/main" id="{1E44958B-4B8F-4F89-9E57-9D5F27DEDDEC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29" name="圓角化同側角落矩形 44">
              <a:extLst>
                <a:ext uri="{FF2B5EF4-FFF2-40B4-BE49-F238E27FC236}">
                  <a16:creationId xmlns:a16="http://schemas.microsoft.com/office/drawing/2014/main" id="{C38B6C2C-54A1-453B-B366-233F9954DD91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30" name="圓角化同側角落矩形 44">
              <a:extLst>
                <a:ext uri="{FF2B5EF4-FFF2-40B4-BE49-F238E27FC236}">
                  <a16:creationId xmlns:a16="http://schemas.microsoft.com/office/drawing/2014/main" id="{E01B6941-CBC4-4CFA-98C4-5B37D3F24FAF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31" name="圓角化同側角落矩形 44">
              <a:extLst>
                <a:ext uri="{FF2B5EF4-FFF2-40B4-BE49-F238E27FC236}">
                  <a16:creationId xmlns:a16="http://schemas.microsoft.com/office/drawing/2014/main" id="{0A7DBFA7-6C71-4284-B821-233385BA4C5C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5F126188-617F-474D-B812-05EC3A3C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41348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1AB0665-88C4-4883-AB68-8E869C44E06F}"/>
              </a:ext>
            </a:extLst>
          </p:cNvPr>
          <p:cNvSpPr/>
          <p:nvPr/>
        </p:nvSpPr>
        <p:spPr>
          <a:xfrm>
            <a:off x="572097" y="924378"/>
            <a:ext cx="1931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系統方塊圖</a:t>
            </a:r>
          </a:p>
        </p:txBody>
      </p:sp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692150" y="1603338"/>
            <a:ext cx="5737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STM32F746G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：觸控板寫字</a:t>
            </a:r>
          </a:p>
          <a:p>
            <a:pPr algn="l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Uno</a:t>
            </a: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：掌控時間、接收天氣資訊</a:t>
            </a:r>
          </a:p>
          <a:p>
            <a:pPr algn="l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</a:t>
            </a: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：馬達控制與避障</a:t>
            </a:r>
          </a:p>
          <a:p>
            <a:pPr algn="l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　 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：負責上網抓取天氣資訊並傳送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B00B5D-B159-4FD7-814C-F656B8E2BE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4" y="2974206"/>
            <a:ext cx="5668194" cy="395758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DF4198-2B3B-492C-B518-66B1F377DED2}"/>
              </a:ext>
            </a:extLst>
          </p:cNvPr>
          <p:cNvSpPr/>
          <p:nvPr/>
        </p:nvSpPr>
        <p:spPr>
          <a:xfrm>
            <a:off x="726604" y="7286454"/>
            <a:ext cx="573710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彼此之間的溝通（皆是透過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Uno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作為媒介）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1800"/>
              </a:spcBef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  Arduino Uno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腳位連接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STM32F746G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D10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腳位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 Arduino Uno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D6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腳位連接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A6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腳位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 Arduino Uno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上的藍芽連接終端（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指令）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F4CE7D-2480-4D9C-83D3-0B06906D8E5D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85DCE52-7FFB-408F-8243-4ADAFEB67D21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23" name="圓角化同側角落矩形 44">
              <a:extLst>
                <a:ext uri="{FF2B5EF4-FFF2-40B4-BE49-F238E27FC236}">
                  <a16:creationId xmlns:a16="http://schemas.microsoft.com/office/drawing/2014/main" id="{B5AA2F6A-83EC-428C-9042-70F89F236DF7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24" name="圓角化同側角落矩形 44">
              <a:extLst>
                <a:ext uri="{FF2B5EF4-FFF2-40B4-BE49-F238E27FC236}">
                  <a16:creationId xmlns:a16="http://schemas.microsoft.com/office/drawing/2014/main" id="{FE1724FC-A158-42A5-B1BF-6654EA48103D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26" name="圓角化同側角落矩形 44">
              <a:extLst>
                <a:ext uri="{FF2B5EF4-FFF2-40B4-BE49-F238E27FC236}">
                  <a16:creationId xmlns:a16="http://schemas.microsoft.com/office/drawing/2014/main" id="{8F97BBE9-1358-46C4-9B68-4F585F59764E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27" name="圓角化同側角落矩形 44">
              <a:extLst>
                <a:ext uri="{FF2B5EF4-FFF2-40B4-BE49-F238E27FC236}">
                  <a16:creationId xmlns:a16="http://schemas.microsoft.com/office/drawing/2014/main" id="{5C2B233D-E287-473D-AD63-EAFABC535874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28" name="圓角化同側角落矩形 44">
              <a:extLst>
                <a:ext uri="{FF2B5EF4-FFF2-40B4-BE49-F238E27FC236}">
                  <a16:creationId xmlns:a16="http://schemas.microsoft.com/office/drawing/2014/main" id="{28C98525-5910-46CE-A8F4-6476152F81F4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CE15D72-C61C-4E8D-8940-412FFBCA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1448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1AB0665-88C4-4883-AB68-8E869C44E06F}"/>
              </a:ext>
            </a:extLst>
          </p:cNvPr>
          <p:cNvSpPr/>
          <p:nvPr/>
        </p:nvSpPr>
        <p:spPr>
          <a:xfrm>
            <a:off x="572097" y="875231"/>
            <a:ext cx="16408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結構展示</a:t>
            </a:r>
          </a:p>
        </p:txBody>
      </p:sp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760474" y="1579116"/>
            <a:ext cx="5737102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連接超音波測距模組與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L298N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馬達控制模組</a:t>
            </a:r>
          </a:p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（其中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L298N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需外接電源）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E60C81-D5FB-450F-B684-ABE5709A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02" y="2384308"/>
            <a:ext cx="3912946" cy="29347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6934C3F-F40F-47C3-A2E5-6AA753143C3E}"/>
              </a:ext>
            </a:extLst>
          </p:cNvPr>
          <p:cNvSpPr/>
          <p:nvPr/>
        </p:nvSpPr>
        <p:spPr>
          <a:xfrm>
            <a:off x="760474" y="5739167"/>
            <a:ext cx="5737102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Uno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連接揚聲器、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HC-05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藍芽模組及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I2C-LCD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液晶螢幕</a:t>
            </a:r>
          </a:p>
          <a:p>
            <a:pPr>
              <a:lnSpc>
                <a:spcPts val="2100"/>
              </a:lnSpc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其中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Uno 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需外接電源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71B8B6-F6A5-440F-8EBA-CF456C1F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4" y="6540275"/>
            <a:ext cx="3925504" cy="29441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97BEED-A258-416E-9381-1674B82A8904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0349B4-754A-4E63-9DD6-E98639F96688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18" name="圓角化同側角落矩形 44">
              <a:extLst>
                <a:ext uri="{FF2B5EF4-FFF2-40B4-BE49-F238E27FC236}">
                  <a16:creationId xmlns:a16="http://schemas.microsoft.com/office/drawing/2014/main" id="{8D7C2C26-E363-4058-9E4E-A5E1F67411AB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22" name="圓角化同側角落矩形 44">
              <a:extLst>
                <a:ext uri="{FF2B5EF4-FFF2-40B4-BE49-F238E27FC236}">
                  <a16:creationId xmlns:a16="http://schemas.microsoft.com/office/drawing/2014/main" id="{63DF020F-9A51-4373-A3F5-FAC564DD6969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23" name="圓角化同側角落矩形 44">
              <a:extLst>
                <a:ext uri="{FF2B5EF4-FFF2-40B4-BE49-F238E27FC236}">
                  <a16:creationId xmlns:a16="http://schemas.microsoft.com/office/drawing/2014/main" id="{FF3DFDDA-1D60-4EBB-9D79-E061EA84D131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24" name="圓角化同側角落矩形 44">
              <a:extLst>
                <a:ext uri="{FF2B5EF4-FFF2-40B4-BE49-F238E27FC236}">
                  <a16:creationId xmlns:a16="http://schemas.microsoft.com/office/drawing/2014/main" id="{E64C2E2D-A3EA-4127-901E-321752728214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26" name="圓角化同側角落矩形 44">
              <a:extLst>
                <a:ext uri="{FF2B5EF4-FFF2-40B4-BE49-F238E27FC236}">
                  <a16:creationId xmlns:a16="http://schemas.microsoft.com/office/drawing/2014/main" id="{0C007988-8BAE-47BD-B724-BC26754CEC0C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EB95CE-2E78-4724-A115-DE35828B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298591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FE02D2E-C414-424C-969F-E1F31A20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4" y="5306775"/>
            <a:ext cx="3924293" cy="29441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14449B3-300D-4746-8404-E269BC65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4" y="1456182"/>
            <a:ext cx="3912946" cy="293380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760474" y="924378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車身是用雷切後的木板拼裝而成（共六塊，含上蓋）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934C3F-F40F-47C3-A2E5-6AA753143C3E}"/>
              </a:ext>
            </a:extLst>
          </p:cNvPr>
          <p:cNvSpPr/>
          <p:nvPr/>
        </p:nvSpPr>
        <p:spPr>
          <a:xfrm>
            <a:off x="760474" y="4802285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三塊開發版間的連接情形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CE8916-CD25-4BC7-92FB-E698E047194B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1C1BFC2-E2D3-43C2-ADC1-17F39F13ABDC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14" name="圓角化同側角落矩形 44">
              <a:extLst>
                <a:ext uri="{FF2B5EF4-FFF2-40B4-BE49-F238E27FC236}">
                  <a16:creationId xmlns:a16="http://schemas.microsoft.com/office/drawing/2014/main" id="{52B76009-AE81-4466-84B5-96464E391B04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15" name="圓角化同側角落矩形 44">
              <a:extLst>
                <a:ext uri="{FF2B5EF4-FFF2-40B4-BE49-F238E27FC236}">
                  <a16:creationId xmlns:a16="http://schemas.microsoft.com/office/drawing/2014/main" id="{306AD03D-30E9-4E5E-8AA6-98776E5CF880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16" name="圓角化同側角落矩形 44">
              <a:extLst>
                <a:ext uri="{FF2B5EF4-FFF2-40B4-BE49-F238E27FC236}">
                  <a16:creationId xmlns:a16="http://schemas.microsoft.com/office/drawing/2014/main" id="{7D7CFE87-C3FF-421B-AF15-C2314B1D5B8C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18" name="圓角化同側角落矩形 44">
              <a:extLst>
                <a:ext uri="{FF2B5EF4-FFF2-40B4-BE49-F238E27FC236}">
                  <a16:creationId xmlns:a16="http://schemas.microsoft.com/office/drawing/2014/main" id="{2EC6B95C-F389-44DC-A3E8-B2B9B4CD3924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22" name="圓角化同側角落矩形 44">
              <a:extLst>
                <a:ext uri="{FF2B5EF4-FFF2-40B4-BE49-F238E27FC236}">
                  <a16:creationId xmlns:a16="http://schemas.microsoft.com/office/drawing/2014/main" id="{68F0EF9F-2018-483A-BA88-3F775E4E05B3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346733-F949-4916-AE0C-5F296D0D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６</a:t>
            </a:r>
          </a:p>
        </p:txBody>
      </p:sp>
    </p:spTree>
    <p:extLst>
      <p:ext uri="{BB962C8B-B14F-4D97-AF65-F5344CB8AC3E}">
        <p14:creationId xmlns:p14="http://schemas.microsoft.com/office/powerpoint/2010/main" val="267429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760474" y="924378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成品圖！</a:t>
            </a:r>
          </a:p>
        </p:txBody>
      </p:sp>
      <p:pic>
        <p:nvPicPr>
          <p:cNvPr id="9" name="Picture 2" descr="未提供說明。">
            <a:extLst>
              <a:ext uri="{FF2B5EF4-FFF2-40B4-BE49-F238E27FC236}">
                <a16:creationId xmlns:a16="http://schemas.microsoft.com/office/drawing/2014/main" id="{7C36DD56-2F68-4E61-8924-E3D0CAC5C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16633" r="19737" b="23717"/>
          <a:stretch/>
        </p:blipFill>
        <p:spPr bwMode="auto">
          <a:xfrm>
            <a:off x="1005802" y="1432304"/>
            <a:ext cx="5086990" cy="350116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158EDCC-7025-499B-8CDA-62D04E332295}"/>
              </a:ext>
            </a:extLst>
          </p:cNvPr>
          <p:cNvSpPr/>
          <p:nvPr/>
        </p:nvSpPr>
        <p:spPr>
          <a:xfrm>
            <a:off x="572097" y="5581985"/>
            <a:ext cx="16408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未來展望</a:t>
            </a:r>
            <a:endParaRPr lang="en-US" altLang="zh-TW" sz="2200" b="1" spc="70" dirty="0">
              <a:solidFill>
                <a:srgbClr val="2F5BB3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F22042-F0F4-4755-946C-A790429EBFDB}"/>
              </a:ext>
            </a:extLst>
          </p:cNvPr>
          <p:cNvSpPr/>
          <p:nvPr/>
        </p:nvSpPr>
        <p:spPr>
          <a:xfrm>
            <a:off x="692150" y="6158518"/>
            <a:ext cx="5737102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在這次賽期中，我們研究的套件比用上的多太多了，包括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TouchGFX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X_CUBE_AUDIO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等等。最主要的問題是我們太晚發現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FreeRTOS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這個專案流程整合套件，沒時間把他學會，使鬧鐘的各功能無法合併到一個開發板上。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為使鬧鐘仍能滿足我們的要求，目前的替代方案是使用多個板子進行各自的工作，而不同板子間的溝通由腳位的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達成。例如使用者在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STM32F746G-DISCO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的觸控板寫完字後，該板子會在設定好的腳位輸出高電位，當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Arduino Nano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讀到此訊號，就會讓馬達停止運作。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ts val="2100"/>
              </a:lnSpc>
              <a:spcBef>
                <a:spcPts val="1800"/>
              </a:spcBef>
            </a:pP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（下頁續）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710140-383C-4A9C-B6EB-77A7462270F4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CB0C624-7828-44B6-8A40-77CDF4895A5D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15" name="圓角化同側角落矩形 44">
              <a:extLst>
                <a:ext uri="{FF2B5EF4-FFF2-40B4-BE49-F238E27FC236}">
                  <a16:creationId xmlns:a16="http://schemas.microsoft.com/office/drawing/2014/main" id="{76073892-1183-439F-967D-15FF4247914B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16" name="圓角化同側角落矩形 44">
              <a:extLst>
                <a:ext uri="{FF2B5EF4-FFF2-40B4-BE49-F238E27FC236}">
                  <a16:creationId xmlns:a16="http://schemas.microsoft.com/office/drawing/2014/main" id="{1F4B153C-7152-4F1E-A30D-D3EDB1E61B8C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17" name="圓角化同側角落矩形 44">
              <a:extLst>
                <a:ext uri="{FF2B5EF4-FFF2-40B4-BE49-F238E27FC236}">
                  <a16:creationId xmlns:a16="http://schemas.microsoft.com/office/drawing/2014/main" id="{0B7E0467-6AC1-47BA-AB79-1BE2EB0B1DAC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18" name="圓角化同側角落矩形 44">
              <a:extLst>
                <a:ext uri="{FF2B5EF4-FFF2-40B4-BE49-F238E27FC236}">
                  <a16:creationId xmlns:a16="http://schemas.microsoft.com/office/drawing/2014/main" id="{ADFE5423-C292-4D58-B093-0314D19C31A3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22" name="圓角化同側角落矩形 44">
              <a:extLst>
                <a:ext uri="{FF2B5EF4-FFF2-40B4-BE49-F238E27FC236}">
                  <a16:creationId xmlns:a16="http://schemas.microsoft.com/office/drawing/2014/main" id="{693C1602-0DDE-45CE-9994-F5C29593D0B1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E439FF-40B6-4371-A2A6-9E1E5127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７</a:t>
            </a:r>
          </a:p>
        </p:txBody>
      </p:sp>
    </p:spTree>
    <p:extLst>
      <p:ext uri="{BB962C8B-B14F-4D97-AF65-F5344CB8AC3E}">
        <p14:creationId xmlns:p14="http://schemas.microsoft.com/office/powerpoint/2010/main" val="224327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F22042-F0F4-4755-946C-A790429EBFDB}"/>
              </a:ext>
            </a:extLst>
          </p:cNvPr>
          <p:cNvSpPr/>
          <p:nvPr/>
        </p:nvSpPr>
        <p:spPr>
          <a:xfrm>
            <a:off x="692150" y="924378"/>
            <a:ext cx="5737102" cy="7894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但這樣的缺點就是高成本與增加硬體的複雜程度，由外接電池的數量就能看出。若我們學會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FreeRTOS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，我們能夠達成以下事項：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24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行事曆功能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我們原本要利用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TouchGFX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製作像圓餅圖的時間表，隨著時間過去，會有更多面積被塗顏色，而每個顏色代表一個行程。如此一來能使在家工作者更有時間規劃能力，提升工作效率。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實作成果影片：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https://youtu.be/ccbx_Q9iFEc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18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音響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USB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隨插隨放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我們有利用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X_CUBE_AUDIO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實作出播放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USB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mp3&amp;wav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檔的專案，若此功能也被放入鬧鐘，我們的鬧鐘還可以拿來當作播放自己最愛音樂的好音響！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實作成果影片（影片中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micro-USB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連接出的裝置便是一個隨身碟）：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https://youtu.be/_JEIA93tt-Y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18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大幅縮減開發板跟電池數量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若能用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FreeRTOS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將各個專案結合，我們就能只用一塊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STM32F746G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達到以上事項。如此一來就不用外接那麼多電池給其他板子供電，鬧鐘所需要的體積也會變得更小、重量更輕，使鬧鐘變的小巧具有攜帶方便性。方便在後端設計電源插孔，將產品外觀包裝得更直覺、簡潔。</a:t>
            </a:r>
          </a:p>
          <a:p>
            <a:pPr algn="l">
              <a:spcBef>
                <a:spcPts val="18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使用者圖形化介面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若克服技術性問題，我們也可以開發手機的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。透過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的圖形化介面，使用者能更方便在睡前設定隔天的鬧鐘與行程。合併上述的行事曆功能，必然會增加智能鬧鐘的使用彈性與便利性。</a:t>
            </a:r>
          </a:p>
          <a:p>
            <a:pPr algn="l">
              <a:spcBef>
                <a:spcPts val="18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 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人聲播報天氣</a:t>
            </a: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若能夠克服藍芽傳訊的問題，傳送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mp3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的格式（兩邊都要能進行轉檔的動作，因為藍芽無法直接以藍芽格式傳遞訊息，目前有實作出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STM32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轉檔的功能，在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X_CUBE_AUDIO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中），我們便能實現以人聲播報天氣的想法，也可以讓使用者可以更方便的接收其他訊息（用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爬蟲即可）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實作成果影片：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5"/>
              </a:rPr>
              <a:t>https://youtu.be/z2YlpTxjsAM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4A5045-80E7-4ED0-9E80-01616963D01C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AEE29D0-5591-4412-A5C2-F02AA36E6E25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15" name="圓角化同側角落矩形 44">
              <a:extLst>
                <a:ext uri="{FF2B5EF4-FFF2-40B4-BE49-F238E27FC236}">
                  <a16:creationId xmlns:a16="http://schemas.microsoft.com/office/drawing/2014/main" id="{985B6560-59F4-4D2B-92AF-6CA1ED30A9FD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16" name="圓角化同側角落矩形 44">
              <a:extLst>
                <a:ext uri="{FF2B5EF4-FFF2-40B4-BE49-F238E27FC236}">
                  <a16:creationId xmlns:a16="http://schemas.microsoft.com/office/drawing/2014/main" id="{89B01D58-7E40-44B9-8EC1-62E91BDD9F00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17" name="圓角化同側角落矩形 44">
              <a:extLst>
                <a:ext uri="{FF2B5EF4-FFF2-40B4-BE49-F238E27FC236}">
                  <a16:creationId xmlns:a16="http://schemas.microsoft.com/office/drawing/2014/main" id="{2EFB7617-CDD7-4FC9-9E06-DA442C7B2F10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18" name="圓角化同側角落矩形 44">
              <a:extLst>
                <a:ext uri="{FF2B5EF4-FFF2-40B4-BE49-F238E27FC236}">
                  <a16:creationId xmlns:a16="http://schemas.microsoft.com/office/drawing/2014/main" id="{62298A67-4168-4A50-912E-C7890C9BDD8F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22" name="圓角化同側角落矩形 44">
              <a:extLst>
                <a:ext uri="{FF2B5EF4-FFF2-40B4-BE49-F238E27FC236}">
                  <a16:creationId xmlns:a16="http://schemas.microsoft.com/office/drawing/2014/main" id="{7E93B330-67A3-4FA9-B586-B960A11F9B45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8B862-F750-48F3-9837-692A0E25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411443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1AB0665-88C4-4883-AB68-8E869C44E06F}"/>
              </a:ext>
            </a:extLst>
          </p:cNvPr>
          <p:cNvSpPr/>
          <p:nvPr/>
        </p:nvSpPr>
        <p:spPr>
          <a:xfrm>
            <a:off x="572097" y="875231"/>
            <a:ext cx="48484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>
                <a:solidFill>
                  <a:srgbClr val="2F5BB3"/>
                </a:solidFill>
                <a:latin typeface="+mj-ea"/>
              </a:rPr>
              <a:t>▼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程式碼（皆已</a:t>
            </a:r>
            <a:r>
              <a:rPr lang="en-US" altLang="zh-TW" sz="2200" b="1" spc="70" dirty="0">
                <a:solidFill>
                  <a:srgbClr val="2F5BB3"/>
                </a:solidFill>
                <a:latin typeface="+mj-ea"/>
                <a:ea typeface="+mj-ea"/>
              </a:rPr>
              <a:t>push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到</a:t>
            </a:r>
            <a:r>
              <a:rPr lang="en-US" altLang="zh-TW" sz="2200" b="1" spc="70" dirty="0" err="1">
                <a:solidFill>
                  <a:srgbClr val="2F5BB3"/>
                </a:solidFill>
                <a:latin typeface="+mj-ea"/>
                <a:ea typeface="+mj-ea"/>
              </a:rPr>
              <a:t>Github</a:t>
            </a:r>
            <a:r>
              <a:rPr lang="zh-TW" altLang="en-US" sz="2200" b="1" spc="70" dirty="0">
                <a:solidFill>
                  <a:srgbClr val="2F5BB3"/>
                </a:solidFill>
                <a:latin typeface="+mj-ea"/>
                <a:ea typeface="+mj-ea"/>
              </a:rPr>
              <a:t>上）</a:t>
            </a:r>
          </a:p>
        </p:txBody>
      </p:sp>
      <p:sp>
        <p:nvSpPr>
          <p:cNvPr id="20" name="圓角化同側角落矩形 44">
            <a:extLst>
              <a:ext uri="{FF2B5EF4-FFF2-40B4-BE49-F238E27FC236}">
                <a16:creationId xmlns:a16="http://schemas.microsoft.com/office/drawing/2014/main" id="{F143F909-7757-489B-A607-C7F9B6127C22}"/>
              </a:ext>
            </a:extLst>
          </p:cNvPr>
          <p:cNvSpPr/>
          <p:nvPr/>
        </p:nvSpPr>
        <p:spPr>
          <a:xfrm rot="5400000">
            <a:off x="-769719" y="1671621"/>
            <a:ext cx="185448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>
              <a:lnSpc>
                <a:spcPts val="18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台大電機創客松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1B3D22-7A80-4EC3-8EAA-2E06C5C6158C}"/>
              </a:ext>
            </a:extLst>
          </p:cNvPr>
          <p:cNvSpPr/>
          <p:nvPr/>
        </p:nvSpPr>
        <p:spPr>
          <a:xfrm>
            <a:off x="692150" y="1281463"/>
            <a:ext cx="5737102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A8916F-6D97-4C7B-A386-D89723179CF5}"/>
              </a:ext>
            </a:extLst>
          </p:cNvPr>
          <p:cNvSpPr/>
          <p:nvPr/>
        </p:nvSpPr>
        <p:spPr>
          <a:xfrm>
            <a:off x="692150" y="1385459"/>
            <a:ext cx="5737102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本作品有實際用上的</a:t>
            </a:r>
          </a:p>
          <a:p>
            <a:pPr algn="l">
              <a:spcBef>
                <a:spcPts val="18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 Arduino Nano Code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https://github.com/MakeNTU/2021_team10_/blob/main/src/obstacle_avoidance.ino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12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Arduino Uno Code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https://github.com/MakeNTU/2021_team10_/blob/main/src/LCD_display_and_music.ino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STM32F746G-DISCO Code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5"/>
              </a:rPr>
              <a:t>https://github.com/MakeNTU/2021_team10_/blob/main/src/main%20-%20AI.c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Python Code here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（顯示天氣至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LCD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面板）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6"/>
              </a:rPr>
              <a:t>https://github.com/MakeNTU/2021_team10_/blob/main/src/weather_report%20(version_1).py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 Python Code here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（讓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speake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以中文播報天氣）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https://github.com/MakeNTU/2021_team10_/blob/main/src/weather_report(version_2).py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2400"/>
              </a:spcBef>
            </a:pP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24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本作品未來展望可能用得上的</a:t>
            </a:r>
          </a:p>
          <a:p>
            <a:pPr algn="l">
              <a:spcBef>
                <a:spcPts val="1800"/>
              </a:spcBef>
            </a:pPr>
            <a:r>
              <a:rPr lang="it-IT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 STM X-CUBE AI Code</a:t>
            </a:r>
          </a:p>
          <a:p>
            <a:pPr algn="l"/>
            <a:r>
              <a:rPr lang="it-IT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8"/>
              </a:rPr>
              <a:t>https://github.com/MakeNTU/2021_team10_/tree/main/src/STM_X-CUBE-AI</a:t>
            </a:r>
            <a:r>
              <a:rPr lang="it-IT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/>
            <a:endParaRPr lang="it-IT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STM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TouchGFX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Code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9"/>
              </a:rPr>
              <a:t>https://github.com/MakeNTU/2021_team10_/tree/main/src/STM_TouchGFX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STM X-CUBE AUDIO Code</a:t>
            </a:r>
          </a:p>
          <a:p>
            <a:pPr algn="l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10"/>
              </a:rPr>
              <a:t>https://github.com/MakeNTU/2021_team10_/tree/main/src/STM_X-CUBE-AUDIO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A98B3C-841A-4AA8-A98D-EA11ABE05D61}"/>
              </a:ext>
            </a:extLst>
          </p:cNvPr>
          <p:cNvSpPr txBox="1"/>
          <p:nvPr/>
        </p:nvSpPr>
        <p:spPr>
          <a:xfrm>
            <a:off x="692150" y="177655"/>
            <a:ext cx="4540250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Team 10 </a:t>
            </a:r>
            <a:r>
              <a:rPr lang="zh-TW" altLang="en-US" sz="10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軟正黑體" panose="020B0604030504040204" pitchFamily="34" charset="-120"/>
              </a:rPr>
              <a:t>意法半導體企業獎作品說明書</a:t>
            </a:r>
            <a:endParaRPr lang="en-US" altLang="zh-TW" sz="800" b="1" dirty="0">
              <a:solidFill>
                <a:schemeClr val="bg1">
                  <a:lumMod val="6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4D4212-3FF1-4A97-BE68-2DFA9695D889}"/>
              </a:ext>
            </a:extLst>
          </p:cNvPr>
          <p:cNvGrpSpPr/>
          <p:nvPr/>
        </p:nvGrpSpPr>
        <p:grpSpPr>
          <a:xfrm>
            <a:off x="-27178" y="3574848"/>
            <a:ext cx="362015" cy="6079896"/>
            <a:chOff x="-27178" y="3574848"/>
            <a:chExt cx="362015" cy="6079896"/>
          </a:xfrm>
        </p:grpSpPr>
        <p:sp>
          <p:nvSpPr>
            <p:cNvPr id="11" name="圓角化同側角落矩形 44">
              <a:extLst>
                <a:ext uri="{FF2B5EF4-FFF2-40B4-BE49-F238E27FC236}">
                  <a16:creationId xmlns:a16="http://schemas.microsoft.com/office/drawing/2014/main" id="{9A7CA138-07D3-4660-8FC7-857E2F347826}"/>
                </a:ext>
              </a:extLst>
            </p:cNvPr>
            <p:cNvSpPr/>
            <p:nvPr/>
          </p:nvSpPr>
          <p:spPr>
            <a:xfrm rot="5400000">
              <a:off x="-449015" y="39987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團隊資訊</a:t>
              </a:r>
            </a:p>
          </p:txBody>
        </p:sp>
        <p:sp>
          <p:nvSpPr>
            <p:cNvPr id="12" name="圓角化同側角落矩形 44">
              <a:extLst>
                <a:ext uri="{FF2B5EF4-FFF2-40B4-BE49-F238E27FC236}">
                  <a16:creationId xmlns:a16="http://schemas.microsoft.com/office/drawing/2014/main" id="{680E23A4-DB4C-44F8-8FD4-93B8D46B1C93}"/>
                </a:ext>
              </a:extLst>
            </p:cNvPr>
            <p:cNvSpPr/>
            <p:nvPr/>
          </p:nvSpPr>
          <p:spPr>
            <a:xfrm rot="5400000">
              <a:off x="-450358" y="53449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作品介紹</a:t>
              </a:r>
            </a:p>
          </p:txBody>
        </p:sp>
        <p:sp>
          <p:nvSpPr>
            <p:cNvPr id="13" name="圓角化同側角落矩形 44">
              <a:extLst>
                <a:ext uri="{FF2B5EF4-FFF2-40B4-BE49-F238E27FC236}">
                  <a16:creationId xmlns:a16="http://schemas.microsoft.com/office/drawing/2014/main" id="{4A2841A3-EE52-4E1C-AED3-3BEAD5A86C53}"/>
                </a:ext>
              </a:extLst>
            </p:cNvPr>
            <p:cNvSpPr/>
            <p:nvPr/>
          </p:nvSpPr>
          <p:spPr>
            <a:xfrm rot="5400000">
              <a:off x="-197052" y="9124198"/>
              <a:ext cx="701092" cy="3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附錄</a:t>
              </a:r>
            </a:p>
          </p:txBody>
        </p:sp>
        <p:sp>
          <p:nvSpPr>
            <p:cNvPr id="15" name="圓角化同側角落矩形 44">
              <a:extLst>
                <a:ext uri="{FF2B5EF4-FFF2-40B4-BE49-F238E27FC236}">
                  <a16:creationId xmlns:a16="http://schemas.microsoft.com/office/drawing/2014/main" id="{4F095F9F-848E-4267-9CB9-732F097CA5E1}"/>
                </a:ext>
              </a:extLst>
            </p:cNvPr>
            <p:cNvSpPr/>
            <p:nvPr/>
          </p:nvSpPr>
          <p:spPr>
            <a:xfrm rot="5400000">
              <a:off x="-451030" y="6691100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技術資料</a:t>
              </a:r>
            </a:p>
          </p:txBody>
        </p:sp>
        <p:sp>
          <p:nvSpPr>
            <p:cNvPr id="18" name="圓角化同側角落矩形 44">
              <a:extLst>
                <a:ext uri="{FF2B5EF4-FFF2-40B4-BE49-F238E27FC236}">
                  <a16:creationId xmlns:a16="http://schemas.microsoft.com/office/drawing/2014/main" id="{FBEB24CE-2060-4F98-9D06-4B29F84DC3EE}"/>
                </a:ext>
              </a:extLst>
            </p:cNvPr>
            <p:cNvSpPr/>
            <p:nvPr/>
          </p:nvSpPr>
          <p:spPr>
            <a:xfrm rot="5400000">
              <a:off x="-451030" y="8031304"/>
              <a:ext cx="1207704" cy="36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lvl="0" algn="ctr">
                <a:lnSpc>
                  <a:spcPts val="1800"/>
                </a:lnSpc>
              </a:pPr>
              <a:r>
                <a:rPr lang="zh-TW" altLang="en-US" sz="1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未來展望</a:t>
              </a: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2F13B6-7305-4896-9EB1-2D6754EF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９</a:t>
            </a:r>
          </a:p>
        </p:txBody>
      </p:sp>
    </p:spTree>
    <p:extLst>
      <p:ext uri="{BB962C8B-B14F-4D97-AF65-F5344CB8AC3E}">
        <p14:creationId xmlns:p14="http://schemas.microsoft.com/office/powerpoint/2010/main" val="26358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7880</TotalTime>
  <Words>1983</Words>
  <Application>Microsoft Office PowerPoint</Application>
  <PresentationFormat>A4 紙張 (210x297 公釐)</PresentationFormat>
  <Paragraphs>188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YaHei</vt:lpstr>
      <vt:lpstr>PTSerif-Regular</vt:lpstr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</dc:creator>
  <cp:lastModifiedBy>秉城 江</cp:lastModifiedBy>
  <cp:revision>697</cp:revision>
  <dcterms:created xsi:type="dcterms:W3CDTF">2020-02-03T14:03:22Z</dcterms:created>
  <dcterms:modified xsi:type="dcterms:W3CDTF">2021-05-24T16:34:13Z</dcterms:modified>
</cp:coreProperties>
</file>