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98EB2-64F2-48F8-A2DC-DFF49BF2B46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D04B45-440B-412E-87E4-3B4EB8A1ECDA}">
      <dgm:prSet/>
      <dgm:spPr/>
      <dgm:t>
        <a:bodyPr/>
        <a:lstStyle/>
        <a:p>
          <a:r>
            <a:rPr lang="fi-FI" b="0" i="0"/>
            <a:t>Säännöillä: ”Regular expressions” tiedon poimimiseen</a:t>
          </a:r>
          <a:endParaRPr lang="en-US"/>
        </a:p>
      </dgm:t>
    </dgm:pt>
    <dgm:pt modelId="{52B02BB8-3A57-4F77-B3FF-1310450B189D}" type="parTrans" cxnId="{002E019C-F5A1-4C4E-B155-C62150E05E78}">
      <dgm:prSet/>
      <dgm:spPr/>
      <dgm:t>
        <a:bodyPr/>
        <a:lstStyle/>
        <a:p>
          <a:endParaRPr lang="en-US"/>
        </a:p>
      </dgm:t>
    </dgm:pt>
    <dgm:pt modelId="{6274144E-514E-4919-86F9-C86011750649}" type="sibTrans" cxnId="{002E019C-F5A1-4C4E-B155-C62150E05E78}">
      <dgm:prSet/>
      <dgm:spPr/>
      <dgm:t>
        <a:bodyPr/>
        <a:lstStyle/>
        <a:p>
          <a:endParaRPr lang="en-US"/>
        </a:p>
      </dgm:t>
    </dgm:pt>
    <dgm:pt modelId="{B6162DE0-CA50-4928-B7C7-C00CED3396A9}">
      <dgm:prSet/>
      <dgm:spPr/>
      <dgm:t>
        <a:bodyPr/>
        <a:lstStyle/>
        <a:p>
          <a:r>
            <a:rPr lang="fi-FI" b="0" i="0"/>
            <a:t>Koneoppiminen: Lauseiden, sanojen ja/tai kirjaimien määristä luodaan vekotori</a:t>
          </a:r>
          <a:endParaRPr lang="en-US"/>
        </a:p>
      </dgm:t>
    </dgm:pt>
    <dgm:pt modelId="{25C0C361-5ECA-412E-A99F-97C264CEB3FA}" type="parTrans" cxnId="{5302180B-D540-4E3A-8BC7-1062AB4BD551}">
      <dgm:prSet/>
      <dgm:spPr/>
      <dgm:t>
        <a:bodyPr/>
        <a:lstStyle/>
        <a:p>
          <a:endParaRPr lang="en-US"/>
        </a:p>
      </dgm:t>
    </dgm:pt>
    <dgm:pt modelId="{8B74DA5F-5683-4EC8-9CFF-F2E197420C20}" type="sibTrans" cxnId="{5302180B-D540-4E3A-8BC7-1062AB4BD551}">
      <dgm:prSet/>
      <dgm:spPr/>
      <dgm:t>
        <a:bodyPr/>
        <a:lstStyle/>
        <a:p>
          <a:endParaRPr lang="en-US"/>
        </a:p>
      </dgm:t>
    </dgm:pt>
    <dgm:pt modelId="{15522976-2F17-4513-BC8A-FDBB8A51672D}">
      <dgm:prSet/>
      <dgm:spPr/>
      <dgm:t>
        <a:bodyPr/>
        <a:lstStyle/>
        <a:p>
          <a:r>
            <a:rPr lang="fi-FI" b="0" i="0"/>
            <a:t>Syväoppiminen: Saoista ja lauseista luodaan ”sentence embeddings”</a:t>
          </a:r>
          <a:endParaRPr lang="en-US"/>
        </a:p>
      </dgm:t>
    </dgm:pt>
    <dgm:pt modelId="{61E2D386-55F7-4A64-B91D-6429DC3911AE}" type="parTrans" cxnId="{E7FFAE39-333F-4B8D-9C2C-06E0030AA13B}">
      <dgm:prSet/>
      <dgm:spPr/>
      <dgm:t>
        <a:bodyPr/>
        <a:lstStyle/>
        <a:p>
          <a:endParaRPr lang="en-US"/>
        </a:p>
      </dgm:t>
    </dgm:pt>
    <dgm:pt modelId="{2D0BFB66-EE3A-416E-84B6-AE3EEB2598E6}" type="sibTrans" cxnId="{E7FFAE39-333F-4B8D-9C2C-06E0030AA13B}">
      <dgm:prSet/>
      <dgm:spPr/>
      <dgm:t>
        <a:bodyPr/>
        <a:lstStyle/>
        <a:p>
          <a:endParaRPr lang="en-US"/>
        </a:p>
      </dgm:t>
    </dgm:pt>
    <dgm:pt modelId="{72FABD0D-6DFB-4ED8-A068-1795D58B9F37}" type="pres">
      <dgm:prSet presAssocID="{DF498EB2-64F2-48F8-A2DC-DFF49BF2B463}" presName="linear" presStyleCnt="0">
        <dgm:presLayoutVars>
          <dgm:animLvl val="lvl"/>
          <dgm:resizeHandles val="exact"/>
        </dgm:presLayoutVars>
      </dgm:prSet>
      <dgm:spPr/>
    </dgm:pt>
    <dgm:pt modelId="{DD034E2D-BB68-4BCF-B6E7-BECA2DD5485F}" type="pres">
      <dgm:prSet presAssocID="{54D04B45-440B-412E-87E4-3B4EB8A1EC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6B291E-EC39-4BE4-A65E-1E72FE58F505}" type="pres">
      <dgm:prSet presAssocID="{6274144E-514E-4919-86F9-C86011750649}" presName="spacer" presStyleCnt="0"/>
      <dgm:spPr/>
    </dgm:pt>
    <dgm:pt modelId="{01F69223-5C97-4F27-BBCB-946756C806E1}" type="pres">
      <dgm:prSet presAssocID="{B6162DE0-CA50-4928-B7C7-C00CED3396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E25E2B-BBAF-4330-841F-E4711AAA37E6}" type="pres">
      <dgm:prSet presAssocID="{8B74DA5F-5683-4EC8-9CFF-F2E197420C20}" presName="spacer" presStyleCnt="0"/>
      <dgm:spPr/>
    </dgm:pt>
    <dgm:pt modelId="{AF65A70C-54B4-41C8-9FFE-53B0CC3533E6}" type="pres">
      <dgm:prSet presAssocID="{15522976-2F17-4513-BC8A-FDBB8A5167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02180B-D540-4E3A-8BC7-1062AB4BD551}" srcId="{DF498EB2-64F2-48F8-A2DC-DFF49BF2B463}" destId="{B6162DE0-CA50-4928-B7C7-C00CED3396A9}" srcOrd="1" destOrd="0" parTransId="{25C0C361-5ECA-412E-A99F-97C264CEB3FA}" sibTransId="{8B74DA5F-5683-4EC8-9CFF-F2E197420C20}"/>
    <dgm:cxn modelId="{4F02A422-E6B2-43E2-BF89-D0955D4C7429}" type="presOf" srcId="{15522976-2F17-4513-BC8A-FDBB8A51672D}" destId="{AF65A70C-54B4-41C8-9FFE-53B0CC3533E6}" srcOrd="0" destOrd="0" presId="urn:microsoft.com/office/officeart/2005/8/layout/vList2"/>
    <dgm:cxn modelId="{E7FFAE39-333F-4B8D-9C2C-06E0030AA13B}" srcId="{DF498EB2-64F2-48F8-A2DC-DFF49BF2B463}" destId="{15522976-2F17-4513-BC8A-FDBB8A51672D}" srcOrd="2" destOrd="0" parTransId="{61E2D386-55F7-4A64-B91D-6429DC3911AE}" sibTransId="{2D0BFB66-EE3A-416E-84B6-AE3EEB2598E6}"/>
    <dgm:cxn modelId="{C1374266-BF46-4B75-8929-852724FFF67E}" type="presOf" srcId="{54D04B45-440B-412E-87E4-3B4EB8A1ECDA}" destId="{DD034E2D-BB68-4BCF-B6E7-BECA2DD5485F}" srcOrd="0" destOrd="0" presId="urn:microsoft.com/office/officeart/2005/8/layout/vList2"/>
    <dgm:cxn modelId="{002E019C-F5A1-4C4E-B155-C62150E05E78}" srcId="{DF498EB2-64F2-48F8-A2DC-DFF49BF2B463}" destId="{54D04B45-440B-412E-87E4-3B4EB8A1ECDA}" srcOrd="0" destOrd="0" parTransId="{52B02BB8-3A57-4F77-B3FF-1310450B189D}" sibTransId="{6274144E-514E-4919-86F9-C86011750649}"/>
    <dgm:cxn modelId="{F9F89B9F-2476-4949-BC85-40FB8E70513F}" type="presOf" srcId="{DF498EB2-64F2-48F8-A2DC-DFF49BF2B463}" destId="{72FABD0D-6DFB-4ED8-A068-1795D58B9F37}" srcOrd="0" destOrd="0" presId="urn:microsoft.com/office/officeart/2005/8/layout/vList2"/>
    <dgm:cxn modelId="{D54239EB-22E1-413E-8F36-3E4D43C58E42}" type="presOf" srcId="{B6162DE0-CA50-4928-B7C7-C00CED3396A9}" destId="{01F69223-5C97-4F27-BBCB-946756C806E1}" srcOrd="0" destOrd="0" presId="urn:microsoft.com/office/officeart/2005/8/layout/vList2"/>
    <dgm:cxn modelId="{D201661B-C610-4882-9A80-AFB3BF4C59B3}" type="presParOf" srcId="{72FABD0D-6DFB-4ED8-A068-1795D58B9F37}" destId="{DD034E2D-BB68-4BCF-B6E7-BECA2DD5485F}" srcOrd="0" destOrd="0" presId="urn:microsoft.com/office/officeart/2005/8/layout/vList2"/>
    <dgm:cxn modelId="{A4CD9955-881F-48F6-B944-B03861675437}" type="presParOf" srcId="{72FABD0D-6DFB-4ED8-A068-1795D58B9F37}" destId="{546B291E-EC39-4BE4-A65E-1E72FE58F505}" srcOrd="1" destOrd="0" presId="urn:microsoft.com/office/officeart/2005/8/layout/vList2"/>
    <dgm:cxn modelId="{875E7EA4-35F6-4F3D-9621-7FFA71B2CCFA}" type="presParOf" srcId="{72FABD0D-6DFB-4ED8-A068-1795D58B9F37}" destId="{01F69223-5C97-4F27-BBCB-946756C806E1}" srcOrd="2" destOrd="0" presId="urn:microsoft.com/office/officeart/2005/8/layout/vList2"/>
    <dgm:cxn modelId="{1C802D8E-1055-423B-B820-E1D707F5F466}" type="presParOf" srcId="{72FABD0D-6DFB-4ED8-A068-1795D58B9F37}" destId="{A2E25E2B-BBAF-4330-841F-E4711AAA37E6}" srcOrd="3" destOrd="0" presId="urn:microsoft.com/office/officeart/2005/8/layout/vList2"/>
    <dgm:cxn modelId="{091C4684-608E-4DF9-8FA8-D7A004250BA8}" type="presParOf" srcId="{72FABD0D-6DFB-4ED8-A068-1795D58B9F37}" destId="{AF65A70C-54B4-41C8-9FFE-53B0CC3533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34E2D-BB68-4BCF-B6E7-BECA2DD5485F}">
      <dsp:nvSpPr>
        <dsp:cNvPr id="0" name=""/>
        <dsp:cNvSpPr/>
      </dsp:nvSpPr>
      <dsp:spPr>
        <a:xfrm>
          <a:off x="0" y="29435"/>
          <a:ext cx="6496050" cy="14544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b="0" i="0" kern="1200"/>
            <a:t>Säännöillä: ”Regular expressions” tiedon poimimiseen</a:t>
          </a:r>
          <a:endParaRPr lang="en-US" sz="2600" kern="1200"/>
        </a:p>
      </dsp:txBody>
      <dsp:txXfrm>
        <a:off x="71001" y="100436"/>
        <a:ext cx="6354048" cy="1312454"/>
      </dsp:txXfrm>
    </dsp:sp>
    <dsp:sp modelId="{01F69223-5C97-4F27-BBCB-946756C806E1}">
      <dsp:nvSpPr>
        <dsp:cNvPr id="0" name=""/>
        <dsp:cNvSpPr/>
      </dsp:nvSpPr>
      <dsp:spPr>
        <a:xfrm>
          <a:off x="0" y="1558771"/>
          <a:ext cx="6496050" cy="1454456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b="0" i="0" kern="1200"/>
            <a:t>Koneoppiminen: Lauseiden, sanojen ja/tai kirjaimien määristä luodaan vekotori</a:t>
          </a:r>
          <a:endParaRPr lang="en-US" sz="2600" kern="1200"/>
        </a:p>
      </dsp:txBody>
      <dsp:txXfrm>
        <a:off x="71001" y="1629772"/>
        <a:ext cx="6354048" cy="1312454"/>
      </dsp:txXfrm>
    </dsp:sp>
    <dsp:sp modelId="{AF65A70C-54B4-41C8-9FFE-53B0CC3533E6}">
      <dsp:nvSpPr>
        <dsp:cNvPr id="0" name=""/>
        <dsp:cNvSpPr/>
      </dsp:nvSpPr>
      <dsp:spPr>
        <a:xfrm>
          <a:off x="0" y="3088108"/>
          <a:ext cx="6496050" cy="1454456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b="0" i="0" kern="1200"/>
            <a:t>Syväoppiminen: Saoista ja lauseista luodaan ”sentence embeddings”</a:t>
          </a:r>
          <a:endParaRPr lang="en-US" sz="2600" kern="1200"/>
        </a:p>
      </dsp:txBody>
      <dsp:txXfrm>
        <a:off x="71001" y="3159109"/>
        <a:ext cx="6354048" cy="1312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25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86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842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6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183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131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4349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5335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493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4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0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00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307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46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708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58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00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E62450-A0A2-4871-8910-020F2DC9CC5E}" type="datetimeFigureOut">
              <a:rPr lang="fi-FI" smtClean="0"/>
              <a:t>3.12.2024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3A01F-FCBF-425F-8504-1076CEC63F4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3770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Deysi/spam-detection-dataset" TargetMode="External"/><Relationship Id="rId2" Type="http://schemas.openxmlformats.org/officeDocument/2006/relationships/hyperlink" Target="https://www.youtube.com/playlist?list=PLeo1K3hjS3uuvuAXhYjV2lMEShq2UYSw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923DA73-7DF2-BA77-2EFC-9B180994D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fi-FI">
                <a:solidFill>
                  <a:schemeClr val="tx1">
                    <a:lumMod val="85000"/>
                    <a:lumOff val="15000"/>
                  </a:schemeClr>
                </a:solidFill>
              </a:rPr>
              <a:t>Markus Heinonen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CC40FC8-9EA9-4765-9B74-569719FE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/>
              <a:t>Natural language processing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2096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07F9198-F130-E566-6236-56B2C3BC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fi-FI" sz="3200">
                <a:solidFill>
                  <a:srgbClr val="F2F2F2"/>
                </a:solidFill>
              </a:rPr>
              <a:t>Tekniikoita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F883936D-F610-9AD3-B65C-4EC01B2D1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2141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643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B2F802C-2C23-B226-58BE-C2A3A59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Regular</a:t>
            </a:r>
            <a:r>
              <a:rPr lang="fi-FI" dirty="0"/>
              <a:t> </a:t>
            </a:r>
            <a:r>
              <a:rPr lang="fi-FI" dirty="0" err="1"/>
              <a:t>expressions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F364045-8005-4D78-D603-2C9B980D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Kirjaimia tietyssä järjestyksessä, mikä vastaa kuviota tekstissä</a:t>
            </a:r>
          </a:p>
          <a:p>
            <a:pPr lvl="1"/>
            <a:r>
              <a:rPr lang="fi-FI" dirty="0"/>
              <a:t>Esimerkiksi iän etsiminen henkilön </a:t>
            </a:r>
            <a:r>
              <a:rPr lang="fi-FI" dirty="0" err="1"/>
              <a:t>wikipedia</a:t>
            </a:r>
            <a:r>
              <a:rPr lang="fi-FI" dirty="0"/>
              <a:t> artikkelista</a:t>
            </a:r>
          </a:p>
          <a:p>
            <a:pPr marL="457200" lvl="1" indent="0">
              <a:buNone/>
            </a:pPr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6C88ABD9-E0E4-74E0-8E7B-F3B84F4F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40514"/>
            <a:ext cx="9378416" cy="3876085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196BCAFD-B713-B6DA-5ED5-436F86BD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61" y="2840514"/>
            <a:ext cx="2791215" cy="523948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028197D6-518B-422D-C9F4-A2B4379E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436" y="3536543"/>
            <a:ext cx="2277150" cy="5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1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C5BC42A-FBCB-F65A-1AE2-072CE2B7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Koneoppiminen</a:t>
            </a:r>
          </a:p>
        </p:txBody>
      </p:sp>
      <p:pic>
        <p:nvPicPr>
          <p:cNvPr id="15" name="Sisällön paikkamerkki 14">
            <a:extLst>
              <a:ext uri="{FF2B5EF4-FFF2-40B4-BE49-F238E27FC236}">
                <a16:creationId xmlns:a16="http://schemas.microsoft.com/office/drawing/2014/main" id="{BFB48D1B-E649-AC9B-91A5-2F7D3CCA8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79" y="2248035"/>
            <a:ext cx="6763694" cy="3677163"/>
          </a:xfrm>
        </p:spPr>
      </p:pic>
      <p:pic>
        <p:nvPicPr>
          <p:cNvPr id="17" name="Kuva 16">
            <a:extLst>
              <a:ext uri="{FF2B5EF4-FFF2-40B4-BE49-F238E27FC236}">
                <a16:creationId xmlns:a16="http://schemas.microsoft.com/office/drawing/2014/main" id="{2AEE28F6-03F5-FAFA-9FC6-BE53FA63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913" y="3039509"/>
            <a:ext cx="5414946" cy="409167"/>
          </a:xfrm>
          <a:prstGeom prst="rect">
            <a:avLst/>
          </a:prstGeom>
        </p:spPr>
      </p:pic>
      <p:pic>
        <p:nvPicPr>
          <p:cNvPr id="19" name="Kuva 18">
            <a:extLst>
              <a:ext uri="{FF2B5EF4-FFF2-40B4-BE49-F238E27FC236}">
                <a16:creationId xmlns:a16="http://schemas.microsoft.com/office/drawing/2014/main" id="{DFD58F51-60D3-A84D-5AFE-07289CECD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913" y="3675185"/>
            <a:ext cx="5414945" cy="3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8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FD3962-A5DF-4DDA-536C-44AFA60B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Syvä oppiminen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BE4CEF78-D452-FFB8-58E0-767B13590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50" y="1587051"/>
            <a:ext cx="7155324" cy="4351338"/>
          </a:xfr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3985769E-D74D-E9A8-592A-85644128F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6376072"/>
            <a:ext cx="5414945" cy="387383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5B912743-EE41-02DB-4428-332B61A4585C}"/>
              </a:ext>
            </a:extLst>
          </p:cNvPr>
          <p:cNvSpPr txBox="1"/>
          <p:nvPr/>
        </p:nvSpPr>
        <p:spPr>
          <a:xfrm>
            <a:off x="5348472" y="6006740"/>
            <a:ext cx="558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Verrattuna pelkkään koneoppimiseen</a:t>
            </a:r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9AC65BF8-50B7-1471-47CA-9106F1F9F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547" y="205588"/>
            <a:ext cx="6915653" cy="54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0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65676A-66E3-CFE5-EB86-6DB32309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5E0BEF0-F205-6552-9171-6E390404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8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  <a:hlinkClick r:id="rId2"/>
              </a:rPr>
              <a:t>https://www.youtube.com/playlist?list=PLeo1K3hjS3uuvuAXhYjV2lMEShq2UYSwX</a:t>
            </a:r>
            <a:endParaRPr lang="fi-FI" sz="1800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r>
              <a:rPr lang="fi-FI" sz="18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https://huggingface.co/datasets/ucirvine/sms_spam </a:t>
            </a:r>
          </a:p>
          <a:p>
            <a:r>
              <a:rPr lang="fi-FI" dirty="0">
                <a:hlinkClick r:id="rId3"/>
              </a:rPr>
              <a:t>https://huggingface.co/datasets/Deysi/spam-detection-dataset</a:t>
            </a:r>
            <a:endParaRPr lang="fi-FI" dirty="0"/>
          </a:p>
          <a:p>
            <a:r>
              <a:rPr lang="fi-FI" dirty="0"/>
              <a:t>https://huggingface.co/sentence-transformers/all-MiniLM-L6-v2</a:t>
            </a:r>
          </a:p>
        </p:txBody>
      </p:sp>
    </p:spTree>
    <p:extLst>
      <p:ext uri="{BB962C8B-B14F-4D97-AF65-F5344CB8AC3E}">
        <p14:creationId xmlns:p14="http://schemas.microsoft.com/office/powerpoint/2010/main" val="2152349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i">
  <a:themeElements>
    <a:clrScheme name="Ioni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i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i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973</TotalTime>
  <Words>105</Words>
  <Application>Microsoft Office PowerPoint</Application>
  <PresentationFormat>Laajakuva</PresentationFormat>
  <Paragraphs>17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Century Gothic</vt:lpstr>
      <vt:lpstr>Open Sans</vt:lpstr>
      <vt:lpstr>Wingdings 3</vt:lpstr>
      <vt:lpstr>Ioni</vt:lpstr>
      <vt:lpstr>Natural language processing</vt:lpstr>
      <vt:lpstr>Tekniikoita</vt:lpstr>
      <vt:lpstr>Regular expressions</vt:lpstr>
      <vt:lpstr>Koneoppiminen</vt:lpstr>
      <vt:lpstr>Syvä oppiminen</vt:lpstr>
      <vt:lpstr>lähteet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Heinonen</dc:creator>
  <cp:lastModifiedBy>Markus Heinonen</cp:lastModifiedBy>
  <cp:revision>4</cp:revision>
  <dcterms:created xsi:type="dcterms:W3CDTF">2024-12-01T17:03:24Z</dcterms:created>
  <dcterms:modified xsi:type="dcterms:W3CDTF">2024-12-03T03:14:44Z</dcterms:modified>
</cp:coreProperties>
</file>