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6" r:id="rId6"/>
    <p:sldId id="268" r:id="rId7"/>
    <p:sldId id="269" r:id="rId8"/>
    <p:sldId id="27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5555"/>
    <a:srgbClr val="13588E"/>
    <a:srgbClr val="E4E4E4"/>
    <a:srgbClr val="D3D3D3"/>
    <a:srgbClr val="80B1D5"/>
    <a:srgbClr val="4E79A7"/>
    <a:srgbClr val="1B71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82"/>
  </p:normalViewPr>
  <p:slideViewPr>
    <p:cSldViewPr snapToGrid="0">
      <p:cViewPr varScale="1">
        <p:scale>
          <a:sx n="119" d="100"/>
          <a:sy n="119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18BDE3-DD4F-2046-BA28-056DD244315A}" type="datetimeFigureOut">
              <a:rPr lang="en-US" smtClean="0"/>
              <a:t>2/11/25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4F7235-FEBE-6648-9B35-7DE5A3950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892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4F7235-FEBE-6648-9B35-7DE5A39505B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370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4F7235-FEBE-6648-9B35-7DE5A39505B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104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AF5E6-465C-AB4F-BDB0-F7E1D5CE5200}" type="datetime1">
              <a:rPr lang="en-US" smtClean="0"/>
              <a:t>2/11/25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65810-AB3E-2C44-876B-8B05E0E1D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567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EA8EA-653E-AE42-B7B6-3904F98A76C2}" type="datetime1">
              <a:rPr lang="en-US" smtClean="0"/>
              <a:t>2/11/25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65810-AB3E-2C44-876B-8B05E0E1D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980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CCE8F-EA29-C243-A4D4-09ED77A0A61A}" type="datetime1">
              <a:rPr lang="en-US" smtClean="0"/>
              <a:t>2/11/25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65810-AB3E-2C44-876B-8B05E0E1D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153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805BE-A13D-B24C-9D4B-6A4D4DD03B7E}" type="datetime1">
              <a:rPr lang="en-US" smtClean="0"/>
              <a:t>2/11/25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65810-AB3E-2C44-876B-8B05E0E1D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252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1990C-3D97-5F4A-947D-68586CA64051}" type="datetime1">
              <a:rPr lang="en-US" smtClean="0"/>
              <a:t>2/11/25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65810-AB3E-2C44-876B-8B05E0E1D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26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A9B7D-AAE4-A34B-BF64-172E39773983}" type="datetime1">
              <a:rPr lang="en-US" smtClean="0"/>
              <a:t>2/11/25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65810-AB3E-2C44-876B-8B05E0E1D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598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1B97-AD45-9847-9168-372CDE3544D1}" type="datetime1">
              <a:rPr lang="en-US" smtClean="0"/>
              <a:t>2/11/25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65810-AB3E-2C44-876B-8B05E0E1D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47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8AE52-C2DE-964B-AF0E-5473F6EBE952}" type="datetime1">
              <a:rPr lang="en-US" smtClean="0"/>
              <a:t>2/11/25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65810-AB3E-2C44-876B-8B05E0E1D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371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E1393-F43B-0941-86F1-ABC54A980AC9}" type="datetime1">
              <a:rPr lang="en-US" smtClean="0"/>
              <a:t>2/11/25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65810-AB3E-2C44-876B-8B05E0E1D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182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E4091-0887-9048-A43A-B00104A5C92B}" type="datetime1">
              <a:rPr lang="en-US" smtClean="0"/>
              <a:t>2/11/25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65810-AB3E-2C44-876B-8B05E0E1D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506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A8D80-717B-F341-B7E9-6605C865E0B4}" type="datetime1">
              <a:rPr lang="en-US" smtClean="0"/>
              <a:t>2/11/25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65810-AB3E-2C44-876B-8B05E0E1D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931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5FD3138-E4BC-8340-8D53-4AADAB88ACDE}" type="datetime1">
              <a:rPr lang="en-US" smtClean="0"/>
              <a:t>2/11/25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E3365810-AB3E-2C44-876B-8B05E0E1D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216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4" name="Picture 6" descr="Aircraft contrails are a climate menace. Can we rid the sky of them? | New  Scientist">
            <a:extLst>
              <a:ext uri="{FF2B5EF4-FFF2-40B4-BE49-F238E27FC236}">
                <a16:creationId xmlns:a16="http://schemas.microsoft.com/office/drawing/2014/main" id="{83158B2E-CF04-0299-46C5-A8BE1C5792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00" b="2012"/>
          <a:stretch/>
        </p:blipFill>
        <p:spPr bwMode="auto">
          <a:xfrm>
            <a:off x="0" y="762000"/>
            <a:ext cx="9181375" cy="533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BECE028-9E4E-15FE-0731-F33EBFBC0DAE}"/>
              </a:ext>
            </a:extLst>
          </p:cNvPr>
          <p:cNvSpPr/>
          <p:nvPr/>
        </p:nvSpPr>
        <p:spPr>
          <a:xfrm>
            <a:off x="-4189" y="761999"/>
            <a:ext cx="9185564" cy="5333999"/>
          </a:xfrm>
          <a:prstGeom prst="rect">
            <a:avLst/>
          </a:prstGeom>
          <a:solidFill>
            <a:schemeClr val="accent1">
              <a:alpha val="8009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E1F36B-A14C-6498-79FE-D0F54C0337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6104" y="1373877"/>
            <a:ext cx="7315200" cy="3255264"/>
          </a:xfrm>
        </p:spPr>
        <p:txBody>
          <a:bodyPr/>
          <a:lstStyle/>
          <a:p>
            <a:r>
              <a:rPr lang="en-US" b="1" dirty="0"/>
              <a:t>Aviation Accident Risk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7530D8-A83F-FC59-39FF-7DB173E294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5040" y="4768229"/>
            <a:ext cx="2791501" cy="914400"/>
          </a:xfrm>
        </p:spPr>
        <p:txBody>
          <a:bodyPr/>
          <a:lstStyle/>
          <a:p>
            <a:r>
              <a:rPr lang="en-US" dirty="0"/>
              <a:t>Makena Odongo</a:t>
            </a:r>
          </a:p>
          <a:p>
            <a:r>
              <a:rPr lang="en-US" dirty="0"/>
              <a:t>10/02/2025</a:t>
            </a:r>
          </a:p>
        </p:txBody>
      </p:sp>
    </p:spTree>
    <p:extLst>
      <p:ext uri="{BB962C8B-B14F-4D97-AF65-F5344CB8AC3E}">
        <p14:creationId xmlns:p14="http://schemas.microsoft.com/office/powerpoint/2010/main" val="3086699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0340E-4C70-24B6-1B7B-249ABB06A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rgbClr val="555555"/>
                </a:solidFill>
              </a:rPr>
              <a:t>How do we proceed?</a:t>
            </a:r>
          </a:p>
          <a:p>
            <a:r>
              <a:rPr lang="en-GB" dirty="0">
                <a:solidFill>
                  <a:srgbClr val="555555"/>
                </a:solidFill>
              </a:rPr>
              <a:t>Conduct </a:t>
            </a:r>
            <a:r>
              <a:rPr lang="en-GB" b="1" dirty="0">
                <a:solidFill>
                  <a:srgbClr val="555555"/>
                </a:solidFill>
              </a:rPr>
              <a:t>deeper analysis on accident causes</a:t>
            </a:r>
            <a:r>
              <a:rPr lang="en-GB" dirty="0">
                <a:solidFill>
                  <a:srgbClr val="555555"/>
                </a:solidFill>
              </a:rPr>
              <a:t>.</a:t>
            </a:r>
          </a:p>
          <a:p>
            <a:r>
              <a:rPr lang="en-GB" dirty="0">
                <a:solidFill>
                  <a:srgbClr val="555555"/>
                </a:solidFill>
              </a:rPr>
              <a:t>Investigate </a:t>
            </a:r>
            <a:r>
              <a:rPr lang="en-GB" b="1" dirty="0">
                <a:solidFill>
                  <a:srgbClr val="555555"/>
                </a:solidFill>
              </a:rPr>
              <a:t>insurance costs and regulations</a:t>
            </a:r>
            <a:r>
              <a:rPr lang="en-GB" dirty="0">
                <a:solidFill>
                  <a:srgbClr val="555555"/>
                </a:solidFill>
              </a:rPr>
              <a:t>.</a:t>
            </a:r>
          </a:p>
          <a:p>
            <a:r>
              <a:rPr lang="en-GB" dirty="0">
                <a:solidFill>
                  <a:srgbClr val="555555"/>
                </a:solidFill>
              </a:rPr>
              <a:t>Develop </a:t>
            </a:r>
            <a:r>
              <a:rPr lang="en-GB" b="1" dirty="0">
                <a:solidFill>
                  <a:srgbClr val="555555"/>
                </a:solidFill>
              </a:rPr>
              <a:t>a risk assessment framework for future investments</a:t>
            </a:r>
            <a:r>
              <a:rPr lang="en-GB" dirty="0">
                <a:solidFill>
                  <a:srgbClr val="555555"/>
                </a:solidFill>
              </a:rPr>
              <a:t>.</a:t>
            </a:r>
          </a:p>
          <a:p>
            <a:r>
              <a:rPr lang="en-US" dirty="0">
                <a:solidFill>
                  <a:srgbClr val="555555"/>
                </a:solidFill>
              </a:rPr>
              <a:t>Expand analysis to </a:t>
            </a:r>
            <a:r>
              <a:rPr lang="en-US" b="1" dirty="0">
                <a:solidFill>
                  <a:srgbClr val="555555"/>
                </a:solidFill>
              </a:rPr>
              <a:t>global accident datasets </a:t>
            </a:r>
            <a:r>
              <a:rPr lang="en-US" dirty="0">
                <a:solidFill>
                  <a:srgbClr val="555555"/>
                </a:solidFill>
              </a:rPr>
              <a:t>for broader insights.</a:t>
            </a:r>
          </a:p>
        </p:txBody>
      </p:sp>
      <p:pic>
        <p:nvPicPr>
          <p:cNvPr id="5" name="Picture 4" descr="Plane">
            <a:extLst>
              <a:ext uri="{FF2B5EF4-FFF2-40B4-BE49-F238E27FC236}">
                <a16:creationId xmlns:a16="http://schemas.microsoft.com/office/drawing/2014/main" id="{61CE54AB-D2A0-BE20-A6B4-3E34D93F5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8994" y="3278419"/>
            <a:ext cx="266300" cy="257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Plane">
            <a:extLst>
              <a:ext uri="{FF2B5EF4-FFF2-40B4-BE49-F238E27FC236}">
                <a16:creationId xmlns:a16="http://schemas.microsoft.com/office/drawing/2014/main" id="{214CB9CE-D809-4E31-9B2F-C7A04B1E44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8994" y="2871590"/>
            <a:ext cx="266300" cy="257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Plane">
            <a:extLst>
              <a:ext uri="{FF2B5EF4-FFF2-40B4-BE49-F238E27FC236}">
                <a16:creationId xmlns:a16="http://schemas.microsoft.com/office/drawing/2014/main" id="{49472D3B-B49F-94D6-BF7C-0D69C14904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6076" y="3717147"/>
            <a:ext cx="266300" cy="257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Paper ">
            <a:extLst>
              <a:ext uri="{FF2B5EF4-FFF2-40B4-BE49-F238E27FC236}">
                <a16:creationId xmlns:a16="http://schemas.microsoft.com/office/drawing/2014/main" id="{78E5E045-FD9E-AC33-B239-A865EE23F1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8090" y="6356096"/>
            <a:ext cx="506819" cy="506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B59CCD59-A390-A6B7-C7C8-8D755F2F85D7}"/>
              </a:ext>
            </a:extLst>
          </p:cNvPr>
          <p:cNvSpPr txBox="1">
            <a:spLocks/>
          </p:cNvSpPr>
          <p:nvPr/>
        </p:nvSpPr>
        <p:spPr>
          <a:xfrm>
            <a:off x="10648310" y="6476851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365810-AB3E-2C44-876B-8B05E0E1DDD9}" type="slidenum">
              <a:rPr lang="en-US" smtClean="0">
                <a:solidFill>
                  <a:srgbClr val="13588E"/>
                </a:solidFill>
              </a:rPr>
              <a:pPr/>
              <a:t>10</a:t>
            </a:fld>
            <a:endParaRPr lang="en-US" dirty="0">
              <a:solidFill>
                <a:srgbClr val="13588E"/>
              </a:solidFill>
            </a:endParaRPr>
          </a:p>
        </p:txBody>
      </p:sp>
      <p:pic>
        <p:nvPicPr>
          <p:cNvPr id="10" name="Picture 26">
            <a:extLst>
              <a:ext uri="{FF2B5EF4-FFF2-40B4-BE49-F238E27FC236}">
                <a16:creationId xmlns:a16="http://schemas.microsoft.com/office/drawing/2014/main" id="{5B449A21-D47C-F44C-808A-33A6E6CA91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415"/>
            <a:ext cx="3435927" cy="5333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C1B5C4B-1660-2D25-5D9C-CDA5DBAB3783}"/>
              </a:ext>
            </a:extLst>
          </p:cNvPr>
          <p:cNvSpPr/>
          <p:nvPr/>
        </p:nvSpPr>
        <p:spPr>
          <a:xfrm>
            <a:off x="0" y="762000"/>
            <a:ext cx="3435927" cy="5333585"/>
          </a:xfrm>
          <a:prstGeom prst="rect">
            <a:avLst/>
          </a:prstGeom>
          <a:solidFill>
            <a:schemeClr val="accent1">
              <a:alpha val="74187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71D9C6-8B22-E9E3-EAD9-2AB3103BE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397" y="1173993"/>
            <a:ext cx="2947482" cy="4601183"/>
          </a:xfrm>
        </p:spPr>
        <p:txBody>
          <a:bodyPr/>
          <a:lstStyle/>
          <a:p>
            <a:pPr algn="ctr"/>
            <a:r>
              <a:rPr lang="en-GB" b="1" i="0" u="none" strike="noStrike" dirty="0">
                <a:solidFill>
                  <a:schemeClr val="bg1"/>
                </a:solidFill>
                <a:effectLst/>
                <a:latin typeface="-webkit-standard"/>
              </a:rPr>
              <a:t>Next Steps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5122" name="Picture 2" descr="Workflow ">
            <a:extLst>
              <a:ext uri="{FF2B5EF4-FFF2-40B4-BE49-F238E27FC236}">
                <a16:creationId xmlns:a16="http://schemas.microsoft.com/office/drawing/2014/main" id="{D7CFB2E2-938F-A140-32A9-CE2FAA732A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452" y="1995130"/>
            <a:ext cx="989549" cy="989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Plane">
            <a:extLst>
              <a:ext uri="{FF2B5EF4-FFF2-40B4-BE49-F238E27FC236}">
                <a16:creationId xmlns:a16="http://schemas.microsoft.com/office/drawing/2014/main" id="{EA4A8918-2FF2-A6DC-62E4-54A24285A8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8994" y="4132771"/>
            <a:ext cx="266300" cy="257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5170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18F51-F623-41D3-D82D-159D7CDF69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4590" y="6858000"/>
            <a:ext cx="7315200" cy="3255264"/>
          </a:xfrm>
        </p:spPr>
        <p:txBody>
          <a:bodyPr/>
          <a:lstStyle/>
          <a:p>
            <a:r>
              <a:rPr lang="en-GB" b="0" i="0" u="none" strike="noStrike" dirty="0">
                <a:solidFill>
                  <a:schemeClr val="bg1"/>
                </a:solidFill>
                <a:effectLst/>
                <a:latin typeface="-webkit-standard"/>
              </a:rPr>
              <a:t>Thank You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4" descr="Paper ">
            <a:extLst>
              <a:ext uri="{FF2B5EF4-FFF2-40B4-BE49-F238E27FC236}">
                <a16:creationId xmlns:a16="http://schemas.microsoft.com/office/drawing/2014/main" id="{CF928262-88E4-6ED4-70FE-F8E729D924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8090" y="6356096"/>
            <a:ext cx="506819" cy="506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39BAD62D-C074-12F8-03DE-FAE1F859117C}"/>
              </a:ext>
            </a:extLst>
          </p:cNvPr>
          <p:cNvSpPr txBox="1">
            <a:spLocks/>
          </p:cNvSpPr>
          <p:nvPr/>
        </p:nvSpPr>
        <p:spPr>
          <a:xfrm>
            <a:off x="10658943" y="6476851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365810-AB3E-2C44-876B-8B05E0E1DDD9}" type="slidenum">
              <a:rPr lang="en-US" smtClean="0">
                <a:solidFill>
                  <a:srgbClr val="13588E"/>
                </a:solidFill>
              </a:rPr>
              <a:pPr/>
              <a:t>11</a:t>
            </a:fld>
            <a:endParaRPr lang="en-US" dirty="0">
              <a:solidFill>
                <a:srgbClr val="13588E"/>
              </a:solidFill>
            </a:endParaRPr>
          </a:p>
        </p:txBody>
      </p:sp>
      <p:pic>
        <p:nvPicPr>
          <p:cNvPr id="8194" name="Picture 2" descr="Thank You Airplane Royalty-Free Images, Stock Photos &amp; Pictures |  Shutterstock">
            <a:extLst>
              <a:ext uri="{FF2B5EF4-FFF2-40B4-BE49-F238E27FC236}">
                <a16:creationId xmlns:a16="http://schemas.microsoft.com/office/drawing/2014/main" id="{9EDC77A4-2D53-FEB3-E5CE-FD36959E5A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57"/>
          <a:stretch/>
        </p:blipFill>
        <p:spPr bwMode="auto">
          <a:xfrm>
            <a:off x="0" y="764309"/>
            <a:ext cx="9130145" cy="5317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6F10C10-4FBF-5DD9-B379-1E96CFC1AE07}"/>
              </a:ext>
            </a:extLst>
          </p:cNvPr>
          <p:cNvSpPr/>
          <p:nvPr/>
        </p:nvSpPr>
        <p:spPr>
          <a:xfrm>
            <a:off x="0" y="776001"/>
            <a:ext cx="9130145" cy="5333854"/>
          </a:xfrm>
          <a:prstGeom prst="rect">
            <a:avLst/>
          </a:prstGeom>
          <a:solidFill>
            <a:schemeClr val="accent1">
              <a:alpha val="34203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864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BE4C8-EB82-5F3A-1978-F9FE40616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rgbClr val="555555"/>
                </a:solidFill>
                <a:latin typeface="-webkit-standard"/>
              </a:rPr>
              <a:t>BlueJet Ltd </a:t>
            </a:r>
            <a:r>
              <a:rPr lang="en-GB" b="0" i="0" u="none" strike="noStrike" dirty="0">
                <a:solidFill>
                  <a:srgbClr val="555555"/>
                </a:solidFill>
                <a:effectLst/>
                <a:latin typeface="-webkit-standard"/>
              </a:rPr>
              <a:t>is expanding into aviation, but need to understand aircraft safety risks before investing.</a:t>
            </a:r>
            <a:endParaRPr lang="en-US" dirty="0">
              <a:solidFill>
                <a:srgbClr val="555555"/>
              </a:solidFill>
            </a:endParaRPr>
          </a:p>
        </p:txBody>
      </p:sp>
      <p:pic>
        <p:nvPicPr>
          <p:cNvPr id="13" name="Picture 4" descr="Paper ">
            <a:extLst>
              <a:ext uri="{FF2B5EF4-FFF2-40B4-BE49-F238E27FC236}">
                <a16:creationId xmlns:a16="http://schemas.microsoft.com/office/drawing/2014/main" id="{1874C271-4677-C36B-08EA-07A2AFE1EC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8090" y="6356096"/>
            <a:ext cx="506819" cy="506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0F7125E2-E6DE-FE1E-D9E5-95206432293C}"/>
              </a:ext>
            </a:extLst>
          </p:cNvPr>
          <p:cNvSpPr txBox="1">
            <a:spLocks/>
          </p:cNvSpPr>
          <p:nvPr/>
        </p:nvSpPr>
        <p:spPr>
          <a:xfrm>
            <a:off x="10648310" y="6476851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365810-AB3E-2C44-876B-8B05E0E1DDD9}" type="slidenum">
              <a:rPr lang="en-US" smtClean="0">
                <a:solidFill>
                  <a:srgbClr val="13588E"/>
                </a:solidFill>
              </a:rPr>
              <a:pPr/>
              <a:t>2</a:t>
            </a:fld>
            <a:endParaRPr lang="en-US" dirty="0">
              <a:solidFill>
                <a:srgbClr val="13588E"/>
              </a:solidFill>
            </a:endParaRPr>
          </a:p>
        </p:txBody>
      </p:sp>
      <p:pic>
        <p:nvPicPr>
          <p:cNvPr id="3098" name="Picture 26" descr="View Of An Airplane Wing And Blue Sky With White Clouds In The Distance&quot; by  Stocksy Contributor &quot;Misha Dumov&quot; - Stocksy">
            <a:extLst>
              <a:ext uri="{FF2B5EF4-FFF2-40B4-BE49-F238E27FC236}">
                <a16:creationId xmlns:a16="http://schemas.microsoft.com/office/drawing/2014/main" id="{328BEA4F-685E-4798-244B-8C8539EA26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415"/>
            <a:ext cx="3435927" cy="5333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A2980CE-3EB0-CB81-13CB-E83FCE2A9399}"/>
              </a:ext>
            </a:extLst>
          </p:cNvPr>
          <p:cNvSpPr/>
          <p:nvPr/>
        </p:nvSpPr>
        <p:spPr>
          <a:xfrm>
            <a:off x="0" y="762000"/>
            <a:ext cx="3435927" cy="5333585"/>
          </a:xfrm>
          <a:prstGeom prst="rect">
            <a:avLst/>
          </a:prstGeom>
          <a:solidFill>
            <a:schemeClr val="accent1">
              <a:alpha val="74187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319AE0FE-5E1A-0976-C2FF-F121486EA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What is the problem?</a:t>
            </a:r>
          </a:p>
        </p:txBody>
      </p:sp>
      <p:pic>
        <p:nvPicPr>
          <p:cNvPr id="3096" name="Picture 24" descr="Question mark">
            <a:extLst>
              <a:ext uri="{FF2B5EF4-FFF2-40B4-BE49-F238E27FC236}">
                <a16:creationId xmlns:a16="http://schemas.microsoft.com/office/drawing/2014/main" id="{E3426E52-ED26-3855-5D38-7BA579BB2D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095" y="1693371"/>
            <a:ext cx="1095740" cy="1095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2202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EB686-08BF-3297-2773-CC9A0DFBA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555555"/>
                </a:solidFill>
              </a:rPr>
              <a:t>The impact of aviation accidents on </a:t>
            </a:r>
            <a:r>
              <a:rPr lang="en-GB" b="1" dirty="0">
                <a:solidFill>
                  <a:srgbClr val="555555"/>
                </a:solidFill>
              </a:rPr>
              <a:t>safety, costs, regulations, and reputation</a:t>
            </a:r>
            <a:r>
              <a:rPr lang="en-GB" dirty="0">
                <a:solidFill>
                  <a:srgbClr val="555555"/>
                </a:solidFill>
              </a:rPr>
              <a:t>.</a:t>
            </a:r>
          </a:p>
          <a:p>
            <a:pPr marL="0" indent="0">
              <a:buNone/>
            </a:pPr>
            <a:r>
              <a:rPr lang="en-GB" b="1" dirty="0">
                <a:solidFill>
                  <a:srgbClr val="555555"/>
                </a:solidFill>
              </a:rPr>
              <a:t>Key Questions: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555555"/>
                </a:solidFill>
              </a:rPr>
              <a:t>Which aircrafts are the riskiest?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555555"/>
                </a:solidFill>
              </a:rPr>
              <a:t>What factors contribute to accidents?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555555"/>
                </a:solidFill>
              </a:rPr>
              <a:t>How can we mitigate these risks before investing?</a:t>
            </a:r>
          </a:p>
        </p:txBody>
      </p:sp>
      <p:pic>
        <p:nvPicPr>
          <p:cNvPr id="7" name="Picture 4" descr="Plane">
            <a:extLst>
              <a:ext uri="{FF2B5EF4-FFF2-40B4-BE49-F238E27FC236}">
                <a16:creationId xmlns:a16="http://schemas.microsoft.com/office/drawing/2014/main" id="{2988CF0A-848B-C272-12BC-4B713C7909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268" y="4287327"/>
            <a:ext cx="266300" cy="257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Plane">
            <a:extLst>
              <a:ext uri="{FF2B5EF4-FFF2-40B4-BE49-F238E27FC236}">
                <a16:creationId xmlns:a16="http://schemas.microsoft.com/office/drawing/2014/main" id="{84E2C4FC-884A-9F6F-2486-124FEA015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268" y="3877892"/>
            <a:ext cx="266300" cy="257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Plane">
            <a:extLst>
              <a:ext uri="{FF2B5EF4-FFF2-40B4-BE49-F238E27FC236}">
                <a16:creationId xmlns:a16="http://schemas.microsoft.com/office/drawing/2014/main" id="{216F29BB-2D54-C80B-8CE2-4617579691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506" y="3424428"/>
            <a:ext cx="266300" cy="257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Plane">
            <a:extLst>
              <a:ext uri="{FF2B5EF4-FFF2-40B4-BE49-F238E27FC236}">
                <a16:creationId xmlns:a16="http://schemas.microsoft.com/office/drawing/2014/main" id="{1F395093-98D0-DEB3-7C31-B5D38FFBA4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508" y="2298574"/>
            <a:ext cx="266300" cy="257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Paper ">
            <a:extLst>
              <a:ext uri="{FF2B5EF4-FFF2-40B4-BE49-F238E27FC236}">
                <a16:creationId xmlns:a16="http://schemas.microsoft.com/office/drawing/2014/main" id="{B873BB69-0D48-ACAF-C14D-2C0E9FB55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8090" y="6356096"/>
            <a:ext cx="506819" cy="506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4">
            <a:extLst>
              <a:ext uri="{FF2B5EF4-FFF2-40B4-BE49-F238E27FC236}">
                <a16:creationId xmlns:a16="http://schemas.microsoft.com/office/drawing/2014/main" id="{35FC22B6-4663-42CC-CE02-EBBFACEC57E7}"/>
              </a:ext>
            </a:extLst>
          </p:cNvPr>
          <p:cNvSpPr txBox="1">
            <a:spLocks/>
          </p:cNvSpPr>
          <p:nvPr/>
        </p:nvSpPr>
        <p:spPr>
          <a:xfrm>
            <a:off x="10648310" y="6476851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365810-AB3E-2C44-876B-8B05E0E1DDD9}" type="slidenum">
              <a:rPr lang="en-US" smtClean="0">
                <a:solidFill>
                  <a:srgbClr val="13588E"/>
                </a:solidFill>
              </a:rPr>
              <a:pPr/>
              <a:t>3</a:t>
            </a:fld>
            <a:endParaRPr lang="en-US" dirty="0">
              <a:solidFill>
                <a:srgbClr val="13588E"/>
              </a:solidFill>
            </a:endParaRPr>
          </a:p>
        </p:txBody>
      </p:sp>
      <p:pic>
        <p:nvPicPr>
          <p:cNvPr id="16" name="Picture 26">
            <a:extLst>
              <a:ext uri="{FF2B5EF4-FFF2-40B4-BE49-F238E27FC236}">
                <a16:creationId xmlns:a16="http://schemas.microsoft.com/office/drawing/2014/main" id="{761557C9-40A3-A3AA-FEAB-357E1B403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415"/>
            <a:ext cx="3435927" cy="5333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A84F5AE8-8F64-63A9-CFB9-7B6E41ABC9D7}"/>
              </a:ext>
            </a:extLst>
          </p:cNvPr>
          <p:cNvSpPr/>
          <p:nvPr/>
        </p:nvSpPr>
        <p:spPr>
          <a:xfrm>
            <a:off x="0" y="762000"/>
            <a:ext cx="3435927" cy="5333585"/>
          </a:xfrm>
          <a:prstGeom prst="rect">
            <a:avLst/>
          </a:prstGeom>
          <a:solidFill>
            <a:schemeClr val="accent1">
              <a:alpha val="74187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 descr="Idea ">
            <a:extLst>
              <a:ext uri="{FF2B5EF4-FFF2-40B4-BE49-F238E27FC236}">
                <a16:creationId xmlns:a16="http://schemas.microsoft.com/office/drawing/2014/main" id="{C82C73AC-1128-DE49-E686-E0DBFD2FBA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211" y="1625281"/>
            <a:ext cx="1064918" cy="1064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E62C72-2CE9-4A97-FFCB-45131EF19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37676"/>
            <a:ext cx="2947482" cy="4601183"/>
          </a:xfrm>
        </p:spPr>
        <p:txBody>
          <a:bodyPr/>
          <a:lstStyle/>
          <a:p>
            <a:pPr algn="ctr"/>
            <a:r>
              <a:rPr lang="en-US" b="1" dirty="0"/>
              <a:t>Why does it Matter?</a:t>
            </a:r>
          </a:p>
        </p:txBody>
      </p:sp>
    </p:spTree>
    <p:extLst>
      <p:ext uri="{BB962C8B-B14F-4D97-AF65-F5344CB8AC3E}">
        <p14:creationId xmlns:p14="http://schemas.microsoft.com/office/powerpoint/2010/main" val="4087765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67FC1-F966-477C-FDB1-ACD76035A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555555"/>
                </a:solidFill>
              </a:rPr>
              <a:t>The source of the dataset is NTSB.</a:t>
            </a:r>
          </a:p>
          <a:p>
            <a:r>
              <a:rPr lang="en-GB" b="0" i="0" u="none" strike="noStrike" dirty="0">
                <a:solidFill>
                  <a:srgbClr val="555555"/>
                </a:solidFill>
                <a:effectLst/>
                <a:latin typeface="-webkit-standard"/>
              </a:rPr>
              <a:t>Data structure: aircraft make, engine type, purpose of flight, weather conditions, casualties, etc.</a:t>
            </a:r>
          </a:p>
          <a:p>
            <a:r>
              <a:rPr lang="en-US" dirty="0">
                <a:solidFill>
                  <a:srgbClr val="555555"/>
                </a:solidFill>
              </a:rPr>
              <a:t>Analysis was done using Python language and the data visualization was performed using Tableau</a:t>
            </a:r>
          </a:p>
        </p:txBody>
      </p:sp>
      <p:pic>
        <p:nvPicPr>
          <p:cNvPr id="7" name="Picture 4" descr="Plane">
            <a:extLst>
              <a:ext uri="{FF2B5EF4-FFF2-40B4-BE49-F238E27FC236}">
                <a16:creationId xmlns:a16="http://schemas.microsoft.com/office/drawing/2014/main" id="{50689C53-CF2C-005B-BD7A-295A64B452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268" y="2591892"/>
            <a:ext cx="266300" cy="257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Plane">
            <a:extLst>
              <a:ext uri="{FF2B5EF4-FFF2-40B4-BE49-F238E27FC236}">
                <a16:creationId xmlns:a16="http://schemas.microsoft.com/office/drawing/2014/main" id="{665582A9-0619-0FCB-EED8-1E1BB22C94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8326" y="3012127"/>
            <a:ext cx="266300" cy="257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Paper ">
            <a:extLst>
              <a:ext uri="{FF2B5EF4-FFF2-40B4-BE49-F238E27FC236}">
                <a16:creationId xmlns:a16="http://schemas.microsoft.com/office/drawing/2014/main" id="{46EEB166-B3BB-0E4D-9CA3-3F8BB571C5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8090" y="6356096"/>
            <a:ext cx="506819" cy="506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4">
            <a:extLst>
              <a:ext uri="{FF2B5EF4-FFF2-40B4-BE49-F238E27FC236}">
                <a16:creationId xmlns:a16="http://schemas.microsoft.com/office/drawing/2014/main" id="{A0C0F851-B942-6ACB-001C-651DBF8F6707}"/>
              </a:ext>
            </a:extLst>
          </p:cNvPr>
          <p:cNvSpPr txBox="1">
            <a:spLocks/>
          </p:cNvSpPr>
          <p:nvPr/>
        </p:nvSpPr>
        <p:spPr>
          <a:xfrm>
            <a:off x="10648310" y="6476851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365810-AB3E-2C44-876B-8B05E0E1DDD9}" type="slidenum">
              <a:rPr lang="en-US" smtClean="0">
                <a:solidFill>
                  <a:srgbClr val="13588E"/>
                </a:solidFill>
              </a:rPr>
              <a:pPr/>
              <a:t>4</a:t>
            </a:fld>
            <a:endParaRPr lang="en-US" dirty="0">
              <a:solidFill>
                <a:srgbClr val="13588E"/>
              </a:solidFill>
            </a:endParaRPr>
          </a:p>
        </p:txBody>
      </p:sp>
      <p:pic>
        <p:nvPicPr>
          <p:cNvPr id="13" name="Picture 26">
            <a:extLst>
              <a:ext uri="{FF2B5EF4-FFF2-40B4-BE49-F238E27FC236}">
                <a16:creationId xmlns:a16="http://schemas.microsoft.com/office/drawing/2014/main" id="{D465FBAE-93E9-EAFB-4FB6-5CB9C0D13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415"/>
            <a:ext cx="3435927" cy="5333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894ACDA-53E9-337A-4610-16D4D800A158}"/>
              </a:ext>
            </a:extLst>
          </p:cNvPr>
          <p:cNvSpPr/>
          <p:nvPr/>
        </p:nvSpPr>
        <p:spPr>
          <a:xfrm>
            <a:off x="0" y="762000"/>
            <a:ext cx="3435927" cy="5333585"/>
          </a:xfrm>
          <a:prstGeom prst="rect">
            <a:avLst/>
          </a:prstGeom>
          <a:solidFill>
            <a:schemeClr val="accent1">
              <a:alpha val="74187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AB5FB9-731F-6563-5798-116DBEB6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93103"/>
            <a:ext cx="2947482" cy="4601183"/>
          </a:xfrm>
        </p:spPr>
        <p:txBody>
          <a:bodyPr/>
          <a:lstStyle/>
          <a:p>
            <a:pPr algn="ctr"/>
            <a:r>
              <a:rPr lang="en-US" b="1" dirty="0"/>
              <a:t>Data &amp; Analysis</a:t>
            </a:r>
          </a:p>
        </p:txBody>
      </p:sp>
      <p:pic>
        <p:nvPicPr>
          <p:cNvPr id="4098" name="Picture 2" descr="Monitor ">
            <a:extLst>
              <a:ext uri="{FF2B5EF4-FFF2-40B4-BE49-F238E27FC236}">
                <a16:creationId xmlns:a16="http://schemas.microsoft.com/office/drawing/2014/main" id="{87AA733C-6283-C483-3799-65D5F50478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104" y="1722232"/>
            <a:ext cx="1009513" cy="1009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Plane">
            <a:extLst>
              <a:ext uri="{FF2B5EF4-FFF2-40B4-BE49-F238E27FC236}">
                <a16:creationId xmlns:a16="http://schemas.microsoft.com/office/drawing/2014/main" id="{4F190646-6E79-4433-09A9-3D1B320612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8326" y="3728930"/>
            <a:ext cx="266300" cy="257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9244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EF553A-689F-9429-9AEC-2230EA88E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520" y="952611"/>
            <a:ext cx="6561562" cy="10633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516CA17-6058-BA54-5311-4E8C0F8B94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5757" y="2015977"/>
            <a:ext cx="6597325" cy="46044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2EFA936-917D-C327-0DA6-8B3188B88187}"/>
              </a:ext>
            </a:extLst>
          </p:cNvPr>
          <p:cNvSpPr/>
          <p:nvPr/>
        </p:nvSpPr>
        <p:spPr>
          <a:xfrm>
            <a:off x="8564137" y="769434"/>
            <a:ext cx="3627863" cy="53414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0" i="0" u="none" strike="noStrike" dirty="0">
                <a:solidFill>
                  <a:schemeClr val="bg1"/>
                </a:solidFill>
                <a:effectLst/>
                <a:latin typeface="-webkit-standard"/>
              </a:rPr>
              <a:t>Over the years CESSNA have the highest accident rate—this should be a red flag for future investments.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A01DD9F-3FB1-DC80-6BDA-C17878E1831F}"/>
              </a:ext>
            </a:extLst>
          </p:cNvPr>
          <p:cNvSpPr/>
          <p:nvPr/>
        </p:nvSpPr>
        <p:spPr>
          <a:xfrm>
            <a:off x="-1" y="769435"/>
            <a:ext cx="362310" cy="5341433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4" descr="Paper ">
            <a:extLst>
              <a:ext uri="{FF2B5EF4-FFF2-40B4-BE49-F238E27FC236}">
                <a16:creationId xmlns:a16="http://schemas.microsoft.com/office/drawing/2014/main" id="{46ABB978-7B39-6750-3CEE-7FB2B80DA5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8090" y="6356096"/>
            <a:ext cx="506819" cy="506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3B07BDC5-F6DC-E3AC-B4D0-B0A70BD3B7C6}"/>
              </a:ext>
            </a:extLst>
          </p:cNvPr>
          <p:cNvSpPr txBox="1">
            <a:spLocks/>
          </p:cNvSpPr>
          <p:nvPr/>
        </p:nvSpPr>
        <p:spPr>
          <a:xfrm>
            <a:off x="10627044" y="6444952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365810-AB3E-2C44-876B-8B05E0E1DDD9}" type="slidenum">
              <a:rPr lang="en-US" smtClean="0">
                <a:solidFill>
                  <a:srgbClr val="13588E"/>
                </a:solidFill>
              </a:rPr>
              <a:pPr/>
              <a:t>5</a:t>
            </a:fld>
            <a:endParaRPr lang="en-US" dirty="0">
              <a:solidFill>
                <a:srgbClr val="13588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3CF3A8-68AF-5981-9FB9-6FB3F55BB611}"/>
              </a:ext>
            </a:extLst>
          </p:cNvPr>
          <p:cNvSpPr txBox="1"/>
          <p:nvPr/>
        </p:nvSpPr>
        <p:spPr>
          <a:xfrm>
            <a:off x="1255757" y="243253"/>
            <a:ext cx="44859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13588E"/>
                </a:solidFill>
              </a:rPr>
              <a:t>As per the analysis:</a:t>
            </a:r>
          </a:p>
        </p:txBody>
      </p:sp>
    </p:spTree>
    <p:extLst>
      <p:ext uri="{BB962C8B-B14F-4D97-AF65-F5344CB8AC3E}">
        <p14:creationId xmlns:p14="http://schemas.microsoft.com/office/powerpoint/2010/main" val="3766805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2EFA936-917D-C327-0DA6-8B3188B88187}"/>
              </a:ext>
            </a:extLst>
          </p:cNvPr>
          <p:cNvSpPr/>
          <p:nvPr/>
        </p:nvSpPr>
        <p:spPr>
          <a:xfrm>
            <a:off x="8564137" y="769434"/>
            <a:ext cx="3627863" cy="53414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0" i="0" u="none" strike="noStrike" dirty="0">
                <a:solidFill>
                  <a:schemeClr val="bg1"/>
                </a:solidFill>
                <a:effectLst/>
                <a:latin typeface="-webkit-standard"/>
              </a:rPr>
              <a:t>Some aircraft types have more survivable accidents than others, in this case, the make Boeing stands out. This could inform our insurance and fleet decisions.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B3C0088-0170-1445-CBA6-ECDBA6B55E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5" b="-1"/>
          <a:stretch/>
        </p:blipFill>
        <p:spPr>
          <a:xfrm>
            <a:off x="1260087" y="872835"/>
            <a:ext cx="5528887" cy="520352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A029DF7-66E7-B3C6-A681-09914CA0205C}"/>
              </a:ext>
            </a:extLst>
          </p:cNvPr>
          <p:cNvSpPr/>
          <p:nvPr/>
        </p:nvSpPr>
        <p:spPr>
          <a:xfrm>
            <a:off x="-1" y="769435"/>
            <a:ext cx="362310" cy="5341433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4" descr="Paper ">
            <a:extLst>
              <a:ext uri="{FF2B5EF4-FFF2-40B4-BE49-F238E27FC236}">
                <a16:creationId xmlns:a16="http://schemas.microsoft.com/office/drawing/2014/main" id="{C47C0485-B289-DA76-5A1E-4E014031E6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8090" y="6356096"/>
            <a:ext cx="506819" cy="506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Slide Number Placeholder 4">
            <a:extLst>
              <a:ext uri="{FF2B5EF4-FFF2-40B4-BE49-F238E27FC236}">
                <a16:creationId xmlns:a16="http://schemas.microsoft.com/office/drawing/2014/main" id="{99D7FEDF-47C9-5232-A720-C069C7B51EA5}"/>
              </a:ext>
            </a:extLst>
          </p:cNvPr>
          <p:cNvSpPr txBox="1">
            <a:spLocks/>
          </p:cNvSpPr>
          <p:nvPr/>
        </p:nvSpPr>
        <p:spPr>
          <a:xfrm>
            <a:off x="10637677" y="6476851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365810-AB3E-2C44-876B-8B05E0E1DDD9}" type="slidenum">
              <a:rPr lang="en-US" smtClean="0">
                <a:solidFill>
                  <a:srgbClr val="13588E"/>
                </a:solidFill>
              </a:rPr>
              <a:pPr/>
              <a:t>6</a:t>
            </a:fld>
            <a:endParaRPr lang="en-US" dirty="0">
              <a:solidFill>
                <a:srgbClr val="13588E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C4949D-042C-369F-0661-839D822F1E4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370" r="1703" b="3382"/>
          <a:stretch/>
        </p:blipFill>
        <p:spPr>
          <a:xfrm>
            <a:off x="5588000" y="1351503"/>
            <a:ext cx="998695" cy="4069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1E0D702-18AF-3B90-54FD-CD67C8F076BD}"/>
              </a:ext>
            </a:extLst>
          </p:cNvPr>
          <p:cNvSpPr txBox="1"/>
          <p:nvPr/>
        </p:nvSpPr>
        <p:spPr>
          <a:xfrm>
            <a:off x="1245483" y="376815"/>
            <a:ext cx="58025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13588E"/>
                </a:solidFill>
              </a:rPr>
              <a:t>Across the different makes the degree of injury varies:</a:t>
            </a:r>
          </a:p>
        </p:txBody>
      </p:sp>
    </p:spTree>
    <p:extLst>
      <p:ext uri="{BB962C8B-B14F-4D97-AF65-F5344CB8AC3E}">
        <p14:creationId xmlns:p14="http://schemas.microsoft.com/office/powerpoint/2010/main" val="1251417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2EFA936-917D-C327-0DA6-8B3188B88187}"/>
              </a:ext>
            </a:extLst>
          </p:cNvPr>
          <p:cNvSpPr/>
          <p:nvPr/>
        </p:nvSpPr>
        <p:spPr>
          <a:xfrm>
            <a:off x="8564137" y="769434"/>
            <a:ext cx="3627863" cy="53414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-webkit-standard"/>
              </a:rPr>
              <a:t>Fewer engines, notably the reciprocating engine, are more prone to accidents. Weather was not a key factor for over 90% of the factors.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A57586F-2263-778D-CFE5-1C74D9EE2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636" y="849719"/>
            <a:ext cx="3889455" cy="558991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8D52AE3-3AC1-C211-5BCC-A6F09D7C11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6285"/>
          <a:stretch/>
        </p:blipFill>
        <p:spPr>
          <a:xfrm>
            <a:off x="2868417" y="1129894"/>
            <a:ext cx="858456" cy="76424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0613A2D-F5EE-15EC-B298-44A0F509F811}"/>
              </a:ext>
            </a:extLst>
          </p:cNvPr>
          <p:cNvSpPr/>
          <p:nvPr/>
        </p:nvSpPr>
        <p:spPr>
          <a:xfrm>
            <a:off x="-1" y="769435"/>
            <a:ext cx="362310" cy="5341433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08474099-56B0-9F1E-B8D1-580F18773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65810-AB3E-2C44-876B-8B05E0E1DDD9}" type="slidenum">
              <a:rPr lang="en-US" smtClean="0">
                <a:solidFill>
                  <a:srgbClr val="E4E4E4"/>
                </a:solidFill>
              </a:rPr>
              <a:t>7</a:t>
            </a:fld>
            <a:endParaRPr lang="en-US" dirty="0">
              <a:solidFill>
                <a:srgbClr val="E4E4E4"/>
              </a:solidFill>
            </a:endParaRPr>
          </a:p>
        </p:txBody>
      </p:sp>
      <p:pic>
        <p:nvPicPr>
          <p:cNvPr id="16" name="Picture 4" descr="Paper ">
            <a:extLst>
              <a:ext uri="{FF2B5EF4-FFF2-40B4-BE49-F238E27FC236}">
                <a16:creationId xmlns:a16="http://schemas.microsoft.com/office/drawing/2014/main" id="{7F8A3AB4-0A19-11F8-76BA-92ED79D670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8090" y="6356096"/>
            <a:ext cx="506819" cy="506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E7BA0BC0-5A60-F6DE-37CB-2D93E62F2F30}"/>
              </a:ext>
            </a:extLst>
          </p:cNvPr>
          <p:cNvSpPr txBox="1">
            <a:spLocks/>
          </p:cNvSpPr>
          <p:nvPr/>
        </p:nvSpPr>
        <p:spPr>
          <a:xfrm>
            <a:off x="10637677" y="6455585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365810-AB3E-2C44-876B-8B05E0E1DDD9}" type="slidenum">
              <a:rPr lang="en-US" smtClean="0">
                <a:solidFill>
                  <a:srgbClr val="13588E"/>
                </a:solidFill>
              </a:rPr>
              <a:pPr/>
              <a:t>7</a:t>
            </a:fld>
            <a:endParaRPr lang="en-US" dirty="0">
              <a:solidFill>
                <a:srgbClr val="13588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54292E-37C2-5974-ACA6-F30C00AC6F22}"/>
              </a:ext>
            </a:extLst>
          </p:cNvPr>
          <p:cNvSpPr txBox="1"/>
          <p:nvPr/>
        </p:nvSpPr>
        <p:spPr>
          <a:xfrm>
            <a:off x="834518" y="356267"/>
            <a:ext cx="64293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13588E"/>
                </a:solidFill>
              </a:rPr>
              <a:t>When looking at the # of accidents other contributing factors include: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BC42A7-82C2-4A88-DE50-20745FFD50E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41" t="414" r="588"/>
          <a:stretch/>
        </p:blipFill>
        <p:spPr>
          <a:xfrm>
            <a:off x="4978404" y="1745000"/>
            <a:ext cx="3032456" cy="339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476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2EFA936-917D-C327-0DA6-8B3188B88187}"/>
              </a:ext>
            </a:extLst>
          </p:cNvPr>
          <p:cNvSpPr/>
          <p:nvPr/>
        </p:nvSpPr>
        <p:spPr>
          <a:xfrm>
            <a:off x="8564137" y="769434"/>
            <a:ext cx="3627863" cy="53414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0" i="0" u="none" strike="noStrike" dirty="0">
                <a:solidFill>
                  <a:schemeClr val="bg1"/>
                </a:solidFill>
                <a:effectLst/>
                <a:latin typeface="-webkit-standard"/>
              </a:rPr>
              <a:t>Instructional flying is a significantly riskier </a:t>
            </a:r>
            <a:r>
              <a:rPr lang="en-GB" b="0" i="0" u="none" strike="noStrike">
                <a:solidFill>
                  <a:schemeClr val="bg1"/>
                </a:solidFill>
                <a:effectLst/>
                <a:latin typeface="-webkit-standard"/>
              </a:rPr>
              <a:t>business venture </a:t>
            </a:r>
            <a:r>
              <a:rPr lang="en-GB" b="0" i="0" u="none" strike="noStrike" dirty="0">
                <a:solidFill>
                  <a:schemeClr val="bg1"/>
                </a:solidFill>
                <a:effectLst/>
                <a:latin typeface="-webkit-standard"/>
              </a:rPr>
              <a:t>than executive/corporate flying.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029DF7-66E7-B3C6-A681-09914CA0205C}"/>
              </a:ext>
            </a:extLst>
          </p:cNvPr>
          <p:cNvSpPr/>
          <p:nvPr/>
        </p:nvSpPr>
        <p:spPr>
          <a:xfrm>
            <a:off x="-1" y="769435"/>
            <a:ext cx="362310" cy="5341433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4" descr="Paper ">
            <a:extLst>
              <a:ext uri="{FF2B5EF4-FFF2-40B4-BE49-F238E27FC236}">
                <a16:creationId xmlns:a16="http://schemas.microsoft.com/office/drawing/2014/main" id="{C47C0485-B289-DA76-5A1E-4E014031E6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8090" y="6356096"/>
            <a:ext cx="506819" cy="506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Slide Number Placeholder 4">
            <a:extLst>
              <a:ext uri="{FF2B5EF4-FFF2-40B4-BE49-F238E27FC236}">
                <a16:creationId xmlns:a16="http://schemas.microsoft.com/office/drawing/2014/main" id="{99D7FEDF-47C9-5232-A720-C069C7B51EA5}"/>
              </a:ext>
            </a:extLst>
          </p:cNvPr>
          <p:cNvSpPr txBox="1">
            <a:spLocks/>
          </p:cNvSpPr>
          <p:nvPr/>
        </p:nvSpPr>
        <p:spPr>
          <a:xfrm>
            <a:off x="10637677" y="6476851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365810-AB3E-2C44-876B-8B05E0E1DDD9}" type="slidenum">
              <a:rPr lang="en-US" smtClean="0">
                <a:solidFill>
                  <a:srgbClr val="13588E"/>
                </a:solidFill>
              </a:rPr>
              <a:pPr/>
              <a:t>8</a:t>
            </a:fld>
            <a:endParaRPr lang="en-US" dirty="0">
              <a:solidFill>
                <a:srgbClr val="13588E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E0D702-18AF-3B90-54FD-CD67C8F076BD}"/>
              </a:ext>
            </a:extLst>
          </p:cNvPr>
          <p:cNvSpPr txBox="1"/>
          <p:nvPr/>
        </p:nvSpPr>
        <p:spPr>
          <a:xfrm>
            <a:off x="1245483" y="376815"/>
            <a:ext cx="58025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13588E"/>
                </a:solidFill>
              </a:rPr>
              <a:t>We explored the different business model: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1CE29A-4F2A-FF29-CEAC-6B1726B6AD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035" y="2463504"/>
            <a:ext cx="7467735" cy="176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918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764F8-FE57-4549-E779-25B11510E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1" i="0" u="none" strike="noStrike" dirty="0">
                <a:solidFill>
                  <a:srgbClr val="555555"/>
                </a:solidFill>
                <a:effectLst/>
              </a:rPr>
              <a:t>Investment Strategy: </a:t>
            </a:r>
            <a:r>
              <a:rPr lang="en-GB" b="0" i="0" u="none" strike="noStrike" dirty="0">
                <a:solidFill>
                  <a:srgbClr val="555555"/>
                </a:solidFill>
                <a:effectLst/>
              </a:rPr>
              <a:t>Avoid investing in aircraft makes and models with high accident rates.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u="none" strike="noStrike" dirty="0">
                <a:solidFill>
                  <a:srgbClr val="555555"/>
                </a:solidFill>
                <a:effectLst/>
              </a:rPr>
              <a:t>Fleet Selection:</a:t>
            </a:r>
            <a:r>
              <a:rPr lang="en-GB" dirty="0">
                <a:solidFill>
                  <a:srgbClr val="555555"/>
                </a:solidFill>
              </a:rPr>
              <a:t> </a:t>
            </a:r>
            <a:r>
              <a:rPr lang="en-GB" b="0" i="0" u="none" strike="noStrike" dirty="0">
                <a:solidFill>
                  <a:srgbClr val="555555"/>
                </a:solidFill>
                <a:effectLst/>
              </a:rPr>
              <a:t>Prioritize aircraft with fewer casualties, numerous engines and better safety records.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u="none" strike="noStrike" dirty="0">
                <a:solidFill>
                  <a:srgbClr val="555555"/>
                </a:solidFill>
                <a:effectLst/>
              </a:rPr>
              <a:t>Prioritize safer business models</a:t>
            </a:r>
            <a:r>
              <a:rPr lang="en-GB" b="0" i="0" u="none" strike="noStrike" dirty="0">
                <a:solidFill>
                  <a:srgbClr val="555555"/>
                </a:solidFill>
                <a:effectLst/>
                <a:latin typeface="-webkit-standard"/>
              </a:rPr>
              <a:t>: Invest in aircraft activities with lower accident risk, instead of high-risk operations.</a:t>
            </a:r>
            <a:endParaRPr lang="en-GB" b="0" i="0" u="none" strike="noStrike" dirty="0">
              <a:solidFill>
                <a:srgbClr val="555555"/>
              </a:solidFill>
              <a:effectLst/>
            </a:endParaRPr>
          </a:p>
        </p:txBody>
      </p:sp>
      <p:pic>
        <p:nvPicPr>
          <p:cNvPr id="6" name="Picture 4" descr="Plane">
            <a:extLst>
              <a:ext uri="{FF2B5EF4-FFF2-40B4-BE49-F238E27FC236}">
                <a16:creationId xmlns:a16="http://schemas.microsoft.com/office/drawing/2014/main" id="{A1CFBE97-66B6-DBB1-5903-F0D68F11B1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8510" y="2481468"/>
            <a:ext cx="266300" cy="257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Plane">
            <a:extLst>
              <a:ext uri="{FF2B5EF4-FFF2-40B4-BE49-F238E27FC236}">
                <a16:creationId xmlns:a16="http://schemas.microsoft.com/office/drawing/2014/main" id="{210D93C5-0339-660E-849A-8EA15E7BC5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8510" y="3154864"/>
            <a:ext cx="266300" cy="257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Plane">
            <a:extLst>
              <a:ext uri="{FF2B5EF4-FFF2-40B4-BE49-F238E27FC236}">
                <a16:creationId xmlns:a16="http://schemas.microsoft.com/office/drawing/2014/main" id="{B7C2D8FF-734D-AB56-4E21-5998C8E00E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8510" y="3871525"/>
            <a:ext cx="266300" cy="257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Paper ">
            <a:extLst>
              <a:ext uri="{FF2B5EF4-FFF2-40B4-BE49-F238E27FC236}">
                <a16:creationId xmlns:a16="http://schemas.microsoft.com/office/drawing/2014/main" id="{A716E690-EC74-8D3D-B2B0-BBE31FF04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8090" y="6356096"/>
            <a:ext cx="506819" cy="506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3FEC51F7-BE39-1C14-DFFB-1D18C1994677}"/>
              </a:ext>
            </a:extLst>
          </p:cNvPr>
          <p:cNvSpPr txBox="1">
            <a:spLocks/>
          </p:cNvSpPr>
          <p:nvPr/>
        </p:nvSpPr>
        <p:spPr>
          <a:xfrm>
            <a:off x="10648310" y="6476851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365810-AB3E-2C44-876B-8B05E0E1DDD9}" type="slidenum">
              <a:rPr lang="en-US" smtClean="0">
                <a:solidFill>
                  <a:srgbClr val="13588E"/>
                </a:solidFill>
              </a:rPr>
              <a:pPr/>
              <a:t>9</a:t>
            </a:fld>
            <a:endParaRPr lang="en-US" dirty="0">
              <a:solidFill>
                <a:srgbClr val="13588E"/>
              </a:solidFill>
            </a:endParaRPr>
          </a:p>
        </p:txBody>
      </p:sp>
      <p:pic>
        <p:nvPicPr>
          <p:cNvPr id="12" name="Picture 26">
            <a:extLst>
              <a:ext uri="{FF2B5EF4-FFF2-40B4-BE49-F238E27FC236}">
                <a16:creationId xmlns:a16="http://schemas.microsoft.com/office/drawing/2014/main" id="{DB780042-8F4B-CF93-92E0-A97E1E1D1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415"/>
            <a:ext cx="3435927" cy="5333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4EEA0AD-CB73-6382-31C3-3D6A0C7E4470}"/>
              </a:ext>
            </a:extLst>
          </p:cNvPr>
          <p:cNvSpPr/>
          <p:nvPr/>
        </p:nvSpPr>
        <p:spPr>
          <a:xfrm>
            <a:off x="0" y="762000"/>
            <a:ext cx="3435927" cy="5333585"/>
          </a:xfrm>
          <a:prstGeom prst="rect">
            <a:avLst/>
          </a:prstGeom>
          <a:solidFill>
            <a:schemeClr val="accent1">
              <a:alpha val="74187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Legal advice ">
            <a:extLst>
              <a:ext uri="{FF2B5EF4-FFF2-40B4-BE49-F238E27FC236}">
                <a16:creationId xmlns:a16="http://schemas.microsoft.com/office/drawing/2014/main" id="{A0CE70AC-C3F4-A6F8-DF8B-16A449C8F9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985" y="1884222"/>
            <a:ext cx="955986" cy="955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572731-FDB3-47BB-9226-6CA2ACD90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966" y="1082269"/>
            <a:ext cx="3155795" cy="4601183"/>
          </a:xfrm>
        </p:spPr>
        <p:txBody>
          <a:bodyPr>
            <a:normAutofit/>
          </a:bodyPr>
          <a:lstStyle/>
          <a:p>
            <a:pPr algn="ctr"/>
            <a:r>
              <a:rPr lang="en-GB" sz="2800" b="1" i="0" u="none" strike="noStrike" dirty="0">
                <a:solidFill>
                  <a:schemeClr val="bg1"/>
                </a:solidFill>
                <a:effectLst/>
              </a:rPr>
              <a:t>Business Recommendations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767277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Aviation">
      <a:dk1>
        <a:srgbClr val="555455"/>
      </a:dk1>
      <a:lt1>
        <a:srgbClr val="FFFFFF"/>
      </a:lt1>
      <a:dk2>
        <a:srgbClr val="242852"/>
      </a:dk2>
      <a:lt2>
        <a:srgbClr val="ACCBF9"/>
      </a:lt2>
      <a:accent1>
        <a:srgbClr val="4E79A7"/>
      </a:accent1>
      <a:accent2>
        <a:srgbClr val="7CAACD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4327</TotalTime>
  <Words>349</Words>
  <Application>Microsoft Macintosh PowerPoint</Application>
  <PresentationFormat>Widescreen</PresentationFormat>
  <Paragraphs>47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-webkit-standard</vt:lpstr>
      <vt:lpstr>Arial</vt:lpstr>
      <vt:lpstr>Calibri</vt:lpstr>
      <vt:lpstr>Corbel</vt:lpstr>
      <vt:lpstr>Wingdings 2</vt:lpstr>
      <vt:lpstr>Frame</vt:lpstr>
      <vt:lpstr>Aviation Accident Risk Analysis</vt:lpstr>
      <vt:lpstr>What is the problem?</vt:lpstr>
      <vt:lpstr>Why does it Matter?</vt:lpstr>
      <vt:lpstr>Data &amp; Analysis</vt:lpstr>
      <vt:lpstr>PowerPoint Presentation</vt:lpstr>
      <vt:lpstr>PowerPoint Presentation</vt:lpstr>
      <vt:lpstr>PowerPoint Presentation</vt:lpstr>
      <vt:lpstr>PowerPoint Presentation</vt:lpstr>
      <vt:lpstr>Business Recommendations</vt:lpstr>
      <vt:lpstr>Next Steps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Aviation Accident Risk Analysis</dc:title>
  <dc:creator>Lydia Odongo</dc:creator>
  <cp:lastModifiedBy>Lydia Odongo</cp:lastModifiedBy>
  <cp:revision>7</cp:revision>
  <dcterms:created xsi:type="dcterms:W3CDTF">2025-02-08T13:13:04Z</dcterms:created>
  <dcterms:modified xsi:type="dcterms:W3CDTF">2025-02-11T16:47:10Z</dcterms:modified>
</cp:coreProperties>
</file>