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81" r:id="rId24"/>
    <p:sldId id="291" r:id="rId25"/>
    <p:sldId id="283" r:id="rId26"/>
    <p:sldId id="284" r:id="rId27"/>
    <p:sldId id="285" r:id="rId28"/>
    <p:sldId id="272" r:id="rId29"/>
    <p:sldId id="289" r:id="rId30"/>
    <p:sldId id="290" r:id="rId31"/>
    <p:sldId id="292" r:id="rId32"/>
    <p:sldId id="286" r:id="rId33"/>
    <p:sldId id="293" r:id="rId34"/>
    <p:sldId id="294" r:id="rId35"/>
    <p:sldId id="275" r:id="rId36"/>
    <p:sldId id="295" r:id="rId37"/>
    <p:sldId id="282" r:id="rId38"/>
    <p:sldId id="296" r:id="rId39"/>
    <p:sldId id="2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7370-B304-1442-816B-BD5DDB80DF71}" v="25" dt="2025-07-10T16:57:2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10"/>
  </p:normalViewPr>
  <p:slideViewPr>
    <p:cSldViewPr snapToGrid="0">
      <p:cViewPr varScale="1">
        <p:scale>
          <a:sx n="106" d="100"/>
          <a:sy n="106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BFAE7370-B304-1442-816B-BD5DDB80DF71}"/>
    <pc:docChg chg="undo custSel addSld modSld">
      <pc:chgData name="Stephen Emrich" userId="e6abd74e-3da0-4635-b6e2-0dc330156f74" providerId="ADAL" clId="{BFAE7370-B304-1442-816B-BD5DDB80DF71}" dt="2025-08-12T15:51:01.688" v="2635" actId="20577"/>
      <pc:docMkLst>
        <pc:docMk/>
      </pc:docMkLst>
      <pc:sldChg chg="modSp mod">
        <pc:chgData name="Stephen Emrich" userId="e6abd74e-3da0-4635-b6e2-0dc330156f74" providerId="ADAL" clId="{BFAE7370-B304-1442-816B-BD5DDB80DF71}" dt="2025-08-12T15:51:01.688" v="2635" actId="20577"/>
        <pc:sldMkLst>
          <pc:docMk/>
          <pc:sldMk cId="771991450" sldId="256"/>
        </pc:sldMkLst>
        <pc:spChg chg="mod">
          <ac:chgData name="Stephen Emrich" userId="e6abd74e-3da0-4635-b6e2-0dc330156f74" providerId="ADAL" clId="{BFAE7370-B304-1442-816B-BD5DDB80DF71}" dt="2025-08-12T15:51:01.688" v="2635" actId="20577"/>
          <ac:spMkLst>
            <pc:docMk/>
            <pc:sldMk cId="771991450" sldId="256"/>
            <ac:spMk id="3" creationId="{FBFBAD74-D93B-AF34-3AE6-00DEFE78E8F3}"/>
          </ac:spMkLst>
        </pc:spChg>
      </pc:sldChg>
      <pc:sldChg chg="modSp mod">
        <pc:chgData name="Stephen Emrich" userId="e6abd74e-3da0-4635-b6e2-0dc330156f74" providerId="ADAL" clId="{BFAE7370-B304-1442-816B-BD5DDB80DF71}" dt="2025-07-09T17:05:07.493" v="508" actId="20577"/>
        <pc:sldMkLst>
          <pc:docMk/>
          <pc:sldMk cId="4053323576" sldId="271"/>
        </pc:sldMkLst>
      </pc:sldChg>
      <pc:sldChg chg="modSp mod">
        <pc:chgData name="Stephen Emrich" userId="e6abd74e-3da0-4635-b6e2-0dc330156f74" providerId="ADAL" clId="{BFAE7370-B304-1442-816B-BD5DDB80DF71}" dt="2025-07-09T17:19:15.505" v="1332" actId="27636"/>
        <pc:sldMkLst>
          <pc:docMk/>
          <pc:sldMk cId="1691627505" sldId="275"/>
        </pc:sldMkLst>
      </pc:sldChg>
      <pc:sldChg chg="addSp modSp mod">
        <pc:chgData name="Stephen Emrich" userId="e6abd74e-3da0-4635-b6e2-0dc330156f74" providerId="ADAL" clId="{BFAE7370-B304-1442-816B-BD5DDB80DF71}" dt="2025-07-10T16:56:28.903" v="2560" actId="2711"/>
        <pc:sldMkLst>
          <pc:docMk/>
          <pc:sldMk cId="3911854940" sldId="282"/>
        </pc:sldMkLst>
      </pc:sldChg>
      <pc:sldChg chg="modSp mod">
        <pc:chgData name="Stephen Emrich" userId="e6abd74e-3da0-4635-b6e2-0dc330156f74" providerId="ADAL" clId="{BFAE7370-B304-1442-816B-BD5DDB80DF71}" dt="2025-08-11T21:57:48.893" v="2630" actId="20577"/>
        <pc:sldMkLst>
          <pc:docMk/>
          <pc:sldMk cId="308851391" sldId="289"/>
        </pc:sldMkLst>
        <pc:spChg chg="mod">
          <ac:chgData name="Stephen Emrich" userId="e6abd74e-3da0-4635-b6e2-0dc330156f74" providerId="ADAL" clId="{BFAE7370-B304-1442-816B-BD5DDB80DF71}" dt="2025-08-11T21:57:48.893" v="2630" actId="20577"/>
          <ac:spMkLst>
            <pc:docMk/>
            <pc:sldMk cId="308851391" sldId="289"/>
            <ac:spMk id="3" creationId="{ABB7391D-7FDC-3101-DE7C-066D398FA795}"/>
          </ac:spMkLst>
        </pc:spChg>
      </pc:sldChg>
      <pc:sldChg chg="modSp mod">
        <pc:chgData name="Stephen Emrich" userId="e6abd74e-3da0-4635-b6e2-0dc330156f74" providerId="ADAL" clId="{BFAE7370-B304-1442-816B-BD5DDB80DF71}" dt="2025-07-09T17:01:51.830" v="441" actId="20577"/>
        <pc:sldMkLst>
          <pc:docMk/>
          <pc:sldMk cId="3841203477" sldId="293"/>
        </pc:sldMkLst>
      </pc:sldChg>
      <pc:sldChg chg="modSp new mod">
        <pc:chgData name="Stephen Emrich" userId="e6abd74e-3da0-4635-b6e2-0dc330156f74" providerId="ADAL" clId="{BFAE7370-B304-1442-816B-BD5DDB80DF71}" dt="2025-08-12T15:38:32.804" v="2631" actId="2711"/>
        <pc:sldMkLst>
          <pc:docMk/>
          <pc:sldMk cId="1313144854" sldId="294"/>
        </pc:sldMkLst>
        <pc:spChg chg="mod">
          <ac:chgData name="Stephen Emrich" userId="e6abd74e-3da0-4635-b6e2-0dc330156f74" providerId="ADAL" clId="{BFAE7370-B304-1442-816B-BD5DDB80DF71}" dt="2025-08-12T15:38:32.804" v="2631" actId="2711"/>
          <ac:spMkLst>
            <pc:docMk/>
            <pc:sldMk cId="1313144854" sldId="294"/>
            <ac:spMk id="3" creationId="{37EC9F5A-541D-646E-6CBD-C3BD6DFE3EA2}"/>
          </ac:spMkLst>
        </pc:spChg>
      </pc:sldChg>
      <pc:sldChg chg="modSp new mod">
        <pc:chgData name="Stephen Emrich" userId="e6abd74e-3da0-4635-b6e2-0dc330156f74" providerId="ADAL" clId="{BFAE7370-B304-1442-816B-BD5DDB80DF71}" dt="2025-07-10T16:55:43.747" v="2435" actId="2711"/>
        <pc:sldMkLst>
          <pc:docMk/>
          <pc:sldMk cId="184954463" sldId="295"/>
        </pc:sldMkLst>
      </pc:sldChg>
      <pc:sldChg chg="addSp delSp modSp new mod">
        <pc:chgData name="Stephen Emrich" userId="e6abd74e-3da0-4635-b6e2-0dc330156f74" providerId="ADAL" clId="{BFAE7370-B304-1442-816B-BD5DDB80DF71}" dt="2025-07-10T16:57:31.213" v="2629" actId="20577"/>
        <pc:sldMkLst>
          <pc:docMk/>
          <pc:sldMk cId="2899715202" sldId="296"/>
        </pc:sldMkLst>
      </pc:sldChg>
    </pc:docChg>
  </pc:docChgLst>
  <pc:docChgLst>
    <pc:chgData name="Stephen Emrich" userId="e6abd74e-3da0-4635-b6e2-0dc330156f74" providerId="ADAL" clId="{E6D15754-9A9E-5308-9947-0AAFEAAF9F3D}"/>
    <pc:docChg chg="custSel modSld">
      <pc:chgData name="Stephen Emrich" userId="e6abd74e-3da0-4635-b6e2-0dc330156f74" providerId="ADAL" clId="{E6D15754-9A9E-5308-9947-0AAFEAAF9F3D}" dt="2025-09-04T02:32:47.112" v="68" actId="20577"/>
      <pc:docMkLst>
        <pc:docMk/>
      </pc:docMkLst>
      <pc:sldChg chg="modSp mod">
        <pc:chgData name="Stephen Emrich" userId="e6abd74e-3da0-4635-b6e2-0dc330156f74" providerId="ADAL" clId="{E6D15754-9A9E-5308-9947-0AAFEAAF9F3D}" dt="2025-09-04T02:32:05.080" v="58" actId="20577"/>
        <pc:sldMkLst>
          <pc:docMk/>
          <pc:sldMk cId="923869126" sldId="260"/>
        </pc:sldMkLst>
        <pc:spChg chg="mod">
          <ac:chgData name="Stephen Emrich" userId="e6abd74e-3da0-4635-b6e2-0dc330156f74" providerId="ADAL" clId="{E6D15754-9A9E-5308-9947-0AAFEAAF9F3D}" dt="2025-09-04T02:32:05.080" v="58" actId="20577"/>
          <ac:spMkLst>
            <pc:docMk/>
            <pc:sldMk cId="923869126" sldId="260"/>
            <ac:spMk id="3" creationId="{F52A1C50-B1B1-BF57-6759-6E7FBEDEB18D}"/>
          </ac:spMkLst>
        </pc:spChg>
      </pc:sldChg>
      <pc:sldChg chg="modSp mod">
        <pc:chgData name="Stephen Emrich" userId="e6abd74e-3da0-4635-b6e2-0dc330156f74" providerId="ADAL" clId="{E6D15754-9A9E-5308-9947-0AAFEAAF9F3D}" dt="2025-09-04T02:32:47.112" v="68" actId="20577"/>
        <pc:sldMkLst>
          <pc:docMk/>
          <pc:sldMk cId="3430690934" sldId="262"/>
        </pc:sldMkLst>
        <pc:spChg chg="mod">
          <ac:chgData name="Stephen Emrich" userId="e6abd74e-3da0-4635-b6e2-0dc330156f74" providerId="ADAL" clId="{E6D15754-9A9E-5308-9947-0AAFEAAF9F3D}" dt="2025-09-04T02:32:47.112" v="68" actId="20577"/>
          <ac:spMkLst>
            <pc:docMk/>
            <pc:sldMk cId="3430690934" sldId="262"/>
            <ac:spMk id="3" creationId="{AEAE4C78-CCFA-D3A6-7238-2B8A7C94A1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8FF08-AD50-1244-8719-F3ECB5C7BC4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03BF-BAB1-F040-A4D4-E4CFF79E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38FF-2BDF-4A90-ED60-301EA0E1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6BF8E-0D35-3A47-EB57-C770777E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1B3F-FBA1-4A7F-8AB8-9D9C7A6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CA18-5F35-B056-11A6-586F0B33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06B7-4D5B-52D7-5CAA-2E21550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9664-E9FE-3139-5B16-280F1E8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C612-6EDA-F9AA-F35C-E299E08E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59BC-7A5A-E7CB-8C5B-17A1D04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735A-D126-581B-DBDC-104B9BA0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4519-4238-20A2-4BBE-DB009EE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0B93-F3BC-8E24-3A91-81230215E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4BE9A-6A5A-EC17-9097-37E16989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3D42-EBF9-7DBC-A1CA-BA98921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EB36-FF2A-611F-E977-3C053D1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4B78-FC3E-B648-379D-00536B3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A0D-799C-8320-2E5B-5C20A35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10A4-365D-383D-5C47-35C734C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23D6-1505-380F-2475-D5878C8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93E-66E8-A941-3772-828530B2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C00F-F130-D1DA-41C6-B6BFEF41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D365-1370-2F04-B7E9-1DFF6434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4C45-97F3-E505-060E-549D6B1F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DE97-FBC1-3A01-6139-DA6AE46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1E6-C4DE-8831-BFB1-E5A324F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E3A8-DE46-E441-D926-EEBAB707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23A5-BF91-9ECD-4675-F989E77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2617-5D33-46A1-1CAC-4C1AB64F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44A4-6CEC-E07F-4D2E-854B0D5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0955-1E5C-0557-50F7-D75DE239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C40C-98C4-12DF-F80F-41A49B0E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5057-D3F5-9EF2-2963-67377811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9A8E-6A37-26D4-8FD1-693FECAC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C5E1-1285-8643-DDAB-307E3500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DB11-A2F2-341C-2AF1-E4447F56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7C25-5F15-0C10-1B3D-2A8CDFAC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BF0CF-3A9D-173F-3E9C-440E61DE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61A12-902D-A9BE-DA40-1F91D665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C3FB-80E1-5350-A279-F127E4B9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CFF96-E9E6-0873-1139-4361C696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BCFB-91B7-64DC-CA7C-455BBADF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25310-C4CF-BFF7-C809-EF3FB73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C28-D568-DF07-E250-92875DAA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1D30-11C6-B33E-3491-793FF48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84BAB-906D-A0A1-DBE6-9E8C67E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0D83E-76E4-23E1-0DA6-61E58BBC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0772-7C13-257E-65E3-546A42FE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E1B5-6FE3-1D59-5234-E483E35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3BB5-DB4F-EC93-764D-8B39D297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3E38D-BC0B-845F-FF24-31A0EF76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BEEC-3FB8-D5E2-756F-9855488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C6CA-7001-F999-AA26-66B4D325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7357-D946-FF19-1031-6A8DA98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BA0B-B03B-A419-A756-DEAEE37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E8E7-B44E-01BC-4FBD-3C92C00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725D2-CA51-4D30-6724-93A71690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409B-9FC3-AA0D-740B-BF85540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E959-9BEA-575C-E479-C11A6C71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4A6E-A568-E8FB-F73B-08DDE17B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F956B-A23D-B8E0-4A2F-34EAD804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1099-C431-D4C1-6ED6-79957903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A554-8303-2470-BDC2-DD19870F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0D29-FE54-3A35-4D74-84E90744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A6E4-0077-45B5-C15F-53433966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nfig.org/understanding-of-ls-command-with-a-long-listing-format-output-with-permission-bits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cs.niu.edu/~mcmahon/CS241/Unix_Tutorial/file_structure.html" TargetMode="External"/><Relationship Id="rId4" Type="http://schemas.openxmlformats.org/officeDocument/2006/relationships/hyperlink" Target="https://www.oreilly.com/library/view/learning-the-bash/1565923472/ch01s0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1F3-84D0-1294-4BA8-179567007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Terminal and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AD74-D93B-AF34-3AE6-00DEFE78E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/>
              <a:t>Intro to Programming for Experimental Psychology</a:t>
            </a:r>
          </a:p>
          <a:p>
            <a:r>
              <a:rPr lang="en-US" dirty="0"/>
              <a:t>Prof. Stephen Emrich</a:t>
            </a:r>
          </a:p>
          <a:p>
            <a:r>
              <a:rPr lang="en-US" dirty="0"/>
              <a:t>Brock University</a:t>
            </a:r>
          </a:p>
        </p:txBody>
      </p:sp>
    </p:spTree>
    <p:extLst>
      <p:ext uri="{BB962C8B-B14F-4D97-AF65-F5344CB8AC3E}">
        <p14:creationId xmlns:p14="http://schemas.microsoft.com/office/powerpoint/2010/main" val="7719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5DB-7D6B-3768-1E9A-A9C064F5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6157-7C79-3795-F0C5-F4937D0B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command?</a:t>
            </a:r>
          </a:p>
          <a:p>
            <a:endParaRPr lang="en-US" dirty="0"/>
          </a:p>
          <a:p>
            <a:r>
              <a:rPr lang="en-US" dirty="0"/>
              <a:t>Every command </a:t>
            </a:r>
            <a:r>
              <a:rPr lang="en-US" i="1" dirty="0"/>
              <a:t>should</a:t>
            </a:r>
            <a:r>
              <a:rPr lang="en-US" dirty="0"/>
              <a:t> come with a manual that provides information about the command</a:t>
            </a:r>
          </a:p>
          <a:p>
            <a:endParaRPr lang="en-US" dirty="0"/>
          </a:p>
          <a:p>
            <a:r>
              <a:rPr lang="en-US" dirty="0"/>
              <a:t>To access the manual,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dirty="0"/>
              <a:t>before the name of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ls</a:t>
            </a:r>
          </a:p>
        </p:txBody>
      </p:sp>
    </p:spTree>
    <p:extLst>
      <p:ext uri="{BB962C8B-B14F-4D97-AF65-F5344CB8AC3E}">
        <p14:creationId xmlns:p14="http://schemas.microsoft.com/office/powerpoint/2010/main" val="35050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F5E-AD74-2140-2A6E-37DFB61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57" y="138589"/>
            <a:ext cx="10515600" cy="1325563"/>
          </a:xfrm>
        </p:spPr>
        <p:txBody>
          <a:bodyPr/>
          <a:lstStyle/>
          <a:p>
            <a:r>
              <a:rPr lang="en-US" dirty="0"/>
              <a:t>Components of a manual: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5B59F-1ACF-5D34-B0A9-5528F820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84" y="1442368"/>
            <a:ext cx="7179417" cy="41591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C7B24C-8EEE-BB5E-6CF1-9D91E02A3224}"/>
              </a:ext>
            </a:extLst>
          </p:cNvPr>
          <p:cNvCxnSpPr>
            <a:cxnSpLocks/>
          </p:cNvCxnSpPr>
          <p:nvPr/>
        </p:nvCxnSpPr>
        <p:spPr>
          <a:xfrm>
            <a:off x="1729648" y="1833505"/>
            <a:ext cx="1652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9CBA12-E237-F474-3201-6512AF2660A0}"/>
              </a:ext>
            </a:extLst>
          </p:cNvPr>
          <p:cNvCxnSpPr/>
          <p:nvPr/>
        </p:nvCxnSpPr>
        <p:spPr>
          <a:xfrm>
            <a:off x="1520328" y="2434728"/>
            <a:ext cx="175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270142-77A0-3CA7-3E3B-10B524D5C754}"/>
              </a:ext>
            </a:extLst>
          </p:cNvPr>
          <p:cNvCxnSpPr>
            <a:cxnSpLocks/>
          </p:cNvCxnSpPr>
          <p:nvPr/>
        </p:nvCxnSpPr>
        <p:spPr>
          <a:xfrm>
            <a:off x="1361042" y="3201322"/>
            <a:ext cx="1910968" cy="10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0B637-B7EE-48BA-1E28-7543EECD237A}"/>
              </a:ext>
            </a:extLst>
          </p:cNvPr>
          <p:cNvCxnSpPr/>
          <p:nvPr/>
        </p:nvCxnSpPr>
        <p:spPr>
          <a:xfrm>
            <a:off x="1167788" y="4362680"/>
            <a:ext cx="2104222" cy="42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131186-6C3B-5F47-A5E9-B6CB6908EDCA}"/>
              </a:ext>
            </a:extLst>
          </p:cNvPr>
          <p:cNvSpPr txBox="1"/>
          <p:nvPr/>
        </p:nvSpPr>
        <p:spPr>
          <a:xfrm>
            <a:off x="135705" y="136752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</a:t>
            </a:r>
            <a:br>
              <a:rPr lang="en-US" dirty="0"/>
            </a:br>
            <a:r>
              <a:rPr lang="en-US" dirty="0"/>
              <a:t>command: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5C485-31DF-13B3-1191-16DC696622DA}"/>
              </a:ext>
            </a:extLst>
          </p:cNvPr>
          <p:cNvSpPr txBox="1"/>
          <p:nvPr/>
        </p:nvSpPr>
        <p:spPr>
          <a:xfrm>
            <a:off x="334637" y="2173331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7699-5E67-F0C9-9826-5A7F29A6FE9A}"/>
              </a:ext>
            </a:extLst>
          </p:cNvPr>
          <p:cNvSpPr txBox="1"/>
          <p:nvPr/>
        </p:nvSpPr>
        <p:spPr>
          <a:xfrm>
            <a:off x="110968" y="273919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B9962-D41A-D3BA-BE78-9403FCBD6649}"/>
              </a:ext>
            </a:extLst>
          </p:cNvPr>
          <p:cNvSpPr txBox="1"/>
          <p:nvPr/>
        </p:nvSpPr>
        <p:spPr>
          <a:xfrm>
            <a:off x="163706" y="3612150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options: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28108-76CC-5502-D5F3-D345C5BD9DA2}"/>
              </a:ext>
            </a:extLst>
          </p:cNvPr>
          <p:cNvSpPr txBox="1"/>
          <p:nvPr/>
        </p:nvSpPr>
        <p:spPr>
          <a:xfrm>
            <a:off x="334637" y="5798099"/>
            <a:ext cx="1016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Navigate the manual with keyboard. Press ‘q’ to quit the manual and return to the shell prompt</a:t>
            </a: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Can sometimes also get info about the function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US" dirty="0"/>
              <a:t>after the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51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B59F-4CEF-D454-B457-8CF91707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 options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A03-EEEE-9261-20E1-90F5FFE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-a: “all” - reveals files/folders beginning with a . – aka hidden files</a:t>
            </a:r>
          </a:p>
          <a:p>
            <a:r>
              <a:rPr lang="en-US" dirty="0"/>
              <a:t>-G: “colorize” – prints different folders/files in different colors</a:t>
            </a:r>
          </a:p>
          <a:p>
            <a:r>
              <a:rPr lang="en-US" dirty="0"/>
              <a:t>-t: “time” – sort by time modified</a:t>
            </a:r>
          </a:p>
          <a:p>
            <a:r>
              <a:rPr lang="en-US" dirty="0"/>
              <a:t>-r: “reverse” – reverse the order of the sort: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Commands can be combined: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NOTE: </a:t>
            </a:r>
          </a:p>
          <a:p>
            <a:r>
              <a:rPr lang="en-US" dirty="0"/>
              <a:t>Options are case sensitive!!!</a:t>
            </a:r>
          </a:p>
          <a:p>
            <a:r>
              <a:rPr lang="en-US" dirty="0"/>
              <a:t>Often options will be similar across different commands</a:t>
            </a:r>
          </a:p>
        </p:txBody>
      </p:sp>
    </p:spTree>
    <p:extLst>
      <p:ext uri="{BB962C8B-B14F-4D97-AF65-F5344CB8AC3E}">
        <p14:creationId xmlns:p14="http://schemas.microsoft.com/office/powerpoint/2010/main" val="19689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41ED1-91E8-D654-0B2D-D1890B82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56" y="2020094"/>
            <a:ext cx="10302240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20869-4033-5EBD-E431-E7AEAC8EECC5}"/>
              </a:ext>
            </a:extLst>
          </p:cNvPr>
          <p:cNvSpPr txBox="1"/>
          <p:nvPr/>
        </p:nvSpPr>
        <p:spPr>
          <a:xfrm>
            <a:off x="1293556" y="1365337"/>
            <a:ext cx="116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mode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2EA8C-B323-ACF6-6B2F-9FB70DA2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787"/>
          </a:xfrm>
        </p:spPr>
        <p:txBody>
          <a:bodyPr>
            <a:normAutofit/>
          </a:bodyPr>
          <a:lstStyle/>
          <a:p>
            <a:r>
              <a:rPr lang="en-US" sz="3200" dirty="0"/>
              <a:t>-l ”Long format”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6750-6472-2776-A202-4D4B3E241E97}"/>
              </a:ext>
            </a:extLst>
          </p:cNvPr>
          <p:cNvSpPr txBox="1"/>
          <p:nvPr/>
        </p:nvSpPr>
        <p:spPr>
          <a:xfrm>
            <a:off x="2635778" y="996005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6716A-C4D7-91B5-1CD2-E71800849241}"/>
              </a:ext>
            </a:extLst>
          </p:cNvPr>
          <p:cNvSpPr txBox="1"/>
          <p:nvPr/>
        </p:nvSpPr>
        <p:spPr>
          <a:xfrm>
            <a:off x="3351513" y="13653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C22A0-384B-E1F3-2EE7-52FD89F644F1}"/>
              </a:ext>
            </a:extLst>
          </p:cNvPr>
          <p:cNvSpPr txBox="1"/>
          <p:nvPr/>
        </p:nvSpPr>
        <p:spPr>
          <a:xfrm>
            <a:off x="4465985" y="996005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107C3-5231-90C6-BDEC-E22274889BAE}"/>
              </a:ext>
            </a:extLst>
          </p:cNvPr>
          <p:cNvSpPr txBox="1"/>
          <p:nvPr/>
        </p:nvSpPr>
        <p:spPr>
          <a:xfrm>
            <a:off x="5365902" y="137035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(bites)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C4314-6A81-A827-A577-EE6005D08009}"/>
              </a:ext>
            </a:extLst>
          </p:cNvPr>
          <p:cNvSpPr txBox="1"/>
          <p:nvPr/>
        </p:nvSpPr>
        <p:spPr>
          <a:xfrm>
            <a:off x="6627979" y="1001026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modified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DC0A6-77DD-4755-EE02-ADFC1E1C7442}"/>
              </a:ext>
            </a:extLst>
          </p:cNvPr>
          <p:cNvSpPr txBox="1"/>
          <p:nvPr/>
        </p:nvSpPr>
        <p:spPr>
          <a:xfrm>
            <a:off x="8170261" y="1416589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011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6A2-7BD2-F3A7-5032-75ED8207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F0D91-436A-94F4-63B2-C7D0B1E7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75"/>
            <a:ext cx="7879915" cy="2272650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Next nine are organized in triplets </a:t>
            </a:r>
          </a:p>
          <a:p>
            <a:pPr lvl="1"/>
            <a:r>
              <a:rPr lang="en-US" dirty="0"/>
              <a:t>r for ‘read’ permission</a:t>
            </a:r>
          </a:p>
          <a:p>
            <a:pPr lvl="1"/>
            <a:r>
              <a:rPr lang="en-US" dirty="0"/>
              <a:t>w for ‘write’ permission</a:t>
            </a:r>
          </a:p>
          <a:p>
            <a:pPr lvl="1"/>
            <a:r>
              <a:rPr lang="en-US" dirty="0"/>
              <a:t>x for ‘executable’ permission</a:t>
            </a:r>
          </a:p>
          <a:p>
            <a:endParaRPr lang="en-US" dirty="0"/>
          </a:p>
          <a:p>
            <a:r>
              <a:rPr lang="en-US" dirty="0"/>
              <a:t>Triplets are for different users: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All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D7B59-A030-FCEF-DBC3-0860DEFE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73" y="1774064"/>
            <a:ext cx="2045791" cy="440289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292AFA-A17F-A577-BAED-E9578A08F2CC}"/>
              </a:ext>
            </a:extLst>
          </p:cNvPr>
          <p:cNvSpPr txBox="1">
            <a:spLocks/>
          </p:cNvSpPr>
          <p:nvPr/>
        </p:nvSpPr>
        <p:spPr>
          <a:xfrm>
            <a:off x="419557" y="1498641"/>
            <a:ext cx="7879915" cy="5508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First character: d if directory; - </a:t>
            </a:r>
          </a:p>
          <a:p>
            <a:pPr lvl="1"/>
            <a:endParaRPr lang="en-US" sz="2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C3F9892-0C36-7C23-4265-B0B9781FE299}"/>
              </a:ext>
            </a:extLst>
          </p:cNvPr>
          <p:cNvSpPr txBox="1">
            <a:spLocks/>
          </p:cNvSpPr>
          <p:nvPr/>
        </p:nvSpPr>
        <p:spPr>
          <a:xfrm>
            <a:off x="164333" y="4289902"/>
            <a:ext cx="8693228" cy="188706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So, the following: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r --r--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Corresponds to:  file, “read and write” access for owner, read access for the group and all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93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903-D1EC-1D5C-521F-2A29FBC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file naming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A2433-CD70-F41B-4D09-9343295A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2" y="3193812"/>
            <a:ext cx="4646077" cy="21118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6A7E6-2875-45A9-9096-BC186BDFDEC6}"/>
              </a:ext>
            </a:extLst>
          </p:cNvPr>
          <p:cNvCxnSpPr>
            <a:cxnSpLocks/>
          </p:cNvCxnSpPr>
          <p:nvPr/>
        </p:nvCxnSpPr>
        <p:spPr>
          <a:xfrm flipH="1">
            <a:off x="3947532" y="2159306"/>
            <a:ext cx="844805" cy="8995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4963F-F06F-8086-5AD8-299AF9BB3145}"/>
              </a:ext>
            </a:extLst>
          </p:cNvPr>
          <p:cNvSpPr txBox="1"/>
          <p:nvPr/>
        </p:nvSpPr>
        <p:spPr>
          <a:xfrm>
            <a:off x="4145182" y="1526940"/>
            <a:ext cx="233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“.” : Directory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1D39B3-4CCC-EA03-6FEC-339A962C4A3E}"/>
              </a:ext>
            </a:extLst>
          </p:cNvPr>
          <p:cNvSpPr/>
          <p:nvPr/>
        </p:nvSpPr>
        <p:spPr>
          <a:xfrm rot="16200000">
            <a:off x="3919476" y="4668238"/>
            <a:ext cx="451413" cy="19961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0FEABDC-D842-DDB9-BB98-537AEDF0DD13}"/>
              </a:ext>
            </a:extLst>
          </p:cNvPr>
          <p:cNvSpPr/>
          <p:nvPr/>
        </p:nvSpPr>
        <p:spPr>
          <a:xfrm rot="16200000">
            <a:off x="5704754" y="5431320"/>
            <a:ext cx="451413" cy="4699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DE3536-072B-78FE-AC9A-534FF860274F}"/>
              </a:ext>
            </a:extLst>
          </p:cNvPr>
          <p:cNvSpPr/>
          <p:nvPr/>
        </p:nvSpPr>
        <p:spPr>
          <a:xfrm rot="16200000">
            <a:off x="5209078" y="5498943"/>
            <a:ext cx="451413" cy="3347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4B76F-BCC6-C9D7-9E90-43E20E197798}"/>
              </a:ext>
            </a:extLst>
          </p:cNvPr>
          <p:cNvSpPr txBox="1"/>
          <p:nvPr/>
        </p:nvSpPr>
        <p:spPr>
          <a:xfrm>
            <a:off x="3534272" y="5982889"/>
            <a:ext cx="158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7AFC8-E960-5D85-B683-208EA0469BB6}"/>
              </a:ext>
            </a:extLst>
          </p:cNvPr>
          <p:cNvSpPr txBox="1"/>
          <p:nvPr/>
        </p:nvSpPr>
        <p:spPr>
          <a:xfrm>
            <a:off x="5282084" y="5959101"/>
            <a:ext cx="1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DDDE-FD3A-CEBA-1D03-62F83FD107D9}"/>
              </a:ext>
            </a:extLst>
          </p:cNvPr>
          <p:cNvSpPr txBox="1"/>
          <p:nvPr/>
        </p:nvSpPr>
        <p:spPr>
          <a:xfrm>
            <a:off x="5616815" y="5959100"/>
            <a:ext cx="120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</a:t>
            </a:r>
            <a:br>
              <a:rPr lang="en-US" sz="2400" dirty="0"/>
            </a:br>
            <a:r>
              <a:rPr lang="en-US" sz="2400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1293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284-44AB-3E09-86C4-CD777B9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F7C7-2853-CCE5-1951-9440E467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502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Different characters are reserved for different functions that can modify the commands in different ways:</a:t>
            </a:r>
          </a:p>
          <a:p>
            <a:endParaRPr lang="en-US" dirty="0"/>
          </a:p>
          <a:p>
            <a:pPr lvl="1"/>
            <a:r>
              <a:rPr lang="en-US" dirty="0"/>
              <a:t>/ - directory (</a:t>
            </a:r>
            <a:r>
              <a:rPr lang="en-US" b="1" dirty="0"/>
              <a:t>NOTE: \ in Windows!)</a:t>
            </a:r>
            <a:endParaRPr lang="en-US" dirty="0"/>
          </a:p>
          <a:p>
            <a:pPr lvl="1"/>
            <a:r>
              <a:rPr lang="en-US" dirty="0"/>
              <a:t>$ - variable</a:t>
            </a:r>
          </a:p>
          <a:p>
            <a:r>
              <a:rPr lang="en-US" dirty="0"/>
              <a:t>Some characters serve as wildcards in a string (i.e., text: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 - string wildcard</a:t>
            </a:r>
          </a:p>
          <a:p>
            <a:pPr lvl="1"/>
            <a:r>
              <a:rPr lang="en-US" dirty="0"/>
              <a:t>? – character wildcard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EEB67-4E23-395E-54B3-3F0239FAB4D2}"/>
              </a:ext>
            </a:extLst>
          </p:cNvPr>
          <p:cNvSpPr txBox="1"/>
          <p:nvPr/>
        </p:nvSpPr>
        <p:spPr>
          <a:xfrm>
            <a:off x="942372" y="4676993"/>
            <a:ext cx="3009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Try: </a:t>
            </a:r>
          </a:p>
          <a:p>
            <a:endParaRPr lang="en-US" sz="2800" dirty="0"/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*.txt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32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6B65-FFD3-1732-4551-CB4EB453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373-BB32-BFDF-BFFB-C8439F43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Files on your computer are stored in directories or folders</a:t>
            </a:r>
          </a:p>
          <a:p>
            <a:endParaRPr lang="en-US" dirty="0"/>
          </a:p>
          <a:p>
            <a:r>
              <a:rPr lang="en-US" dirty="0"/>
              <a:t>To find the </a:t>
            </a:r>
            <a:r>
              <a:rPr lang="en-US" i="1" dirty="0"/>
              <a:t>current working directory</a:t>
            </a:r>
            <a:r>
              <a:rPr lang="en-US" dirty="0"/>
              <a:t> use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you can remove previous outputs to the terminal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clear</a:t>
            </a:r>
          </a:p>
        </p:txBody>
      </p:sp>
      <p:pic>
        <p:nvPicPr>
          <p:cNvPr id="3074" name="Picture 2" descr="UNIX File Structure">
            <a:extLst>
              <a:ext uri="{FF2B5EF4-FFF2-40B4-BE49-F238E27FC236}">
                <a16:creationId xmlns:a16="http://schemas.microsoft.com/office/drawing/2014/main" id="{8158E0E4-7688-7E2F-38FB-A6244F34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46" y="1493134"/>
            <a:ext cx="4299013" cy="41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DEF-CDAF-DAA7-7330-4E030E7F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56C-DED9-9762-1166-54D7B343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something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semrich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is your current working directory</a:t>
            </a:r>
          </a:p>
          <a:p>
            <a:pPr lvl="1"/>
            <a:r>
              <a:rPr lang="en-US" dirty="0"/>
              <a:t>By default, can only operate on files/directories visible within this directory</a:t>
            </a:r>
          </a:p>
          <a:p>
            <a:pPr lvl="1"/>
            <a:r>
              <a:rPr lang="en-US" dirty="0"/>
              <a:t>Any file saved will save to this directory</a:t>
            </a:r>
          </a:p>
          <a:p>
            <a:endParaRPr lang="en-US" dirty="0"/>
          </a:p>
          <a:p>
            <a:r>
              <a:rPr lang="en-US" dirty="0"/>
              <a:t>Each directory/folder is separated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character</a:t>
            </a:r>
          </a:p>
          <a:p>
            <a:endParaRPr lang="en-US" dirty="0"/>
          </a:p>
          <a:p>
            <a:r>
              <a:rPr lang="en-US" dirty="0"/>
              <a:t>The highest level directory (i.e., before any other folders are defined) is called the </a:t>
            </a:r>
            <a:r>
              <a:rPr lang="en-US" b="1" dirty="0"/>
              <a:t>root</a:t>
            </a:r>
            <a:r>
              <a:rPr lang="en-US" dirty="0"/>
              <a:t> directory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50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330-A48B-D2CE-6E28-8BCA491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95C5-EC96-D975-467F-CF279ACC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do move to the root directory, you can do so with the cd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Your </a:t>
            </a:r>
            <a:r>
              <a:rPr lang="en-US" b="1" dirty="0">
                <a:cs typeface="Courier New" panose="02070309020205020404" pitchFamily="49" charset="0"/>
              </a:rPr>
              <a:t>home directory</a:t>
            </a:r>
            <a:r>
              <a:rPr lang="en-US" dirty="0">
                <a:cs typeface="Courier New" panose="02070309020205020404" pitchFamily="49" charset="0"/>
              </a:rPr>
              <a:t> is specified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there now and tell me what your home directory is</a:t>
            </a:r>
          </a:p>
        </p:txBody>
      </p:sp>
    </p:spTree>
    <p:extLst>
      <p:ext uri="{BB962C8B-B14F-4D97-AF65-F5344CB8AC3E}">
        <p14:creationId xmlns:p14="http://schemas.microsoft.com/office/powerpoint/2010/main" val="33199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0A2A-A111-1029-E805-DDB6C5F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FCCB-301A-8355-7C67-EA365375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ax on, Wax off — An analogy and reflection on product and company  philosophy in 2024. | by Andreas Hafsaas | Medium">
            <a:extLst>
              <a:ext uri="{FF2B5EF4-FFF2-40B4-BE49-F238E27FC236}">
                <a16:creationId xmlns:a16="http://schemas.microsoft.com/office/drawing/2014/main" id="{794FB32A-622D-EDCD-06B0-A1186AB8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"/>
            <a:ext cx="12192000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E313-4E6C-E975-E9C5-DA2A2B28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C7EE-6CE6-1993-94A0-3DECDB79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your current working directory, you can move UP a directory (towards the root) by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../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You can also specify a specific directory. </a:t>
            </a:r>
            <a:r>
              <a:rPr lang="en-US" dirty="0" err="1">
                <a:cs typeface="Courier New" panose="02070309020205020404" pitchFamily="49" charset="0"/>
              </a:rPr>
              <a:t>E.g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$ cd /System/Applications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/>
              <a:t> specifies the current directory</a:t>
            </a:r>
          </a:p>
          <a:p>
            <a:pPr lvl="1"/>
            <a:r>
              <a:rPr lang="en-US" dirty="0"/>
              <a:t>What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./ </a:t>
            </a:r>
            <a:r>
              <a:rPr lang="en-US" dirty="0"/>
              <a:t>do? </a:t>
            </a:r>
          </a:p>
        </p:txBody>
      </p:sp>
    </p:spTree>
    <p:extLst>
      <p:ext uri="{BB962C8B-B14F-4D97-AF65-F5344CB8AC3E}">
        <p14:creationId xmlns:p14="http://schemas.microsoft.com/office/powerpoint/2010/main" val="36919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0EF6-582A-441D-9F18-164AC0BB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5F8-D5A2-74AE-93C0-C82AD4AE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7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navigate </a:t>
            </a:r>
            <a:r>
              <a:rPr lang="en-US" b="1" dirty="0"/>
              <a:t>down</a:t>
            </a:r>
            <a:r>
              <a:rPr lang="en-US" dirty="0"/>
              <a:t> into a subdirectory by just typing the name of the directory</a:t>
            </a:r>
          </a:p>
          <a:p>
            <a:endParaRPr lang="en-US" dirty="0"/>
          </a:p>
          <a:p>
            <a:r>
              <a:rPr lang="en-US" b="1" dirty="0"/>
              <a:t>Tip</a:t>
            </a:r>
            <a:r>
              <a:rPr lang="en-US" dirty="0"/>
              <a:t>: use ‘tab’ to provide suggestions and auto-complete</a:t>
            </a:r>
          </a:p>
          <a:p>
            <a:endParaRPr lang="en-US" dirty="0"/>
          </a:p>
          <a:p>
            <a:r>
              <a:rPr lang="en-US" dirty="0"/>
              <a:t>Use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/>
              <a:t>’ to move </a:t>
            </a:r>
            <a:r>
              <a:rPr lang="en-US" b="1" dirty="0"/>
              <a:t>UP</a:t>
            </a:r>
            <a:r>
              <a:rPr lang="en-US" dirty="0"/>
              <a:t> a directory</a:t>
            </a:r>
          </a:p>
          <a:p>
            <a:endParaRPr lang="en-US" dirty="0"/>
          </a:p>
          <a:p>
            <a:r>
              <a:rPr lang="en-US" dirty="0"/>
              <a:t>Remember, when specifying a directory,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are very different. </a:t>
            </a:r>
          </a:p>
          <a:p>
            <a:endParaRPr lang="en-US" dirty="0"/>
          </a:p>
        </p:txBody>
      </p:sp>
      <p:pic>
        <p:nvPicPr>
          <p:cNvPr id="4098" name="Picture 2" descr="Absolute Pathnames">
            <a:extLst>
              <a:ext uri="{FF2B5EF4-FFF2-40B4-BE49-F238E27FC236}">
                <a16:creationId xmlns:a16="http://schemas.microsoft.com/office/drawing/2014/main" id="{4022D27F-A045-10E7-FF0D-1D30C587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8" y="1979828"/>
            <a:ext cx="5289083" cy="38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1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301-AFA3-77A4-ED69-319EC225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53C-1FBA-F491-47B8-317713F0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directory you want to use to create files in this course</a:t>
            </a:r>
          </a:p>
          <a:p>
            <a:endParaRPr lang="en-US" dirty="0"/>
          </a:p>
          <a:p>
            <a:r>
              <a:rPr lang="en-US" dirty="0"/>
              <a:t>Once there, we can make a new directory via: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that it exists (and its permissions)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</p:txBody>
      </p:sp>
    </p:spTree>
    <p:extLst>
      <p:ext uri="{BB962C8B-B14F-4D97-AF65-F5344CB8AC3E}">
        <p14:creationId xmlns:p14="http://schemas.microsoft.com/office/powerpoint/2010/main" val="351233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634-2BFA-C363-5B7D-F0191EC5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6604-12E8-4EEA-A92C-53766A88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in there, we can make a new file with the touch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check that it exists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–l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see the contents of this text editor by opening it in a text editor. There are lots of text editors you can use (Notepad, Sublime, </a:t>
            </a:r>
            <a:r>
              <a:rPr lang="en-US" dirty="0" err="1">
                <a:cs typeface="Courier New" panose="02070309020205020404" pitchFamily="49" charset="0"/>
              </a:rPr>
              <a:t>Vscode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use vi in terminal to view/edit text files: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vi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3FFC-6448-0216-B78D-580C309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rules for naming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7AF2-B7D9-1A6D-47A1-7FE0F21C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use spaces</a:t>
            </a:r>
          </a:p>
          <a:p>
            <a:pPr lvl="1"/>
            <a:r>
              <a:rPr lang="en-US" dirty="0"/>
              <a:t>Spaces are a special character used to separate arguments in the command line, so using spaces can cause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begin the name with a dash</a:t>
            </a:r>
          </a:p>
          <a:p>
            <a:pPr lvl="1"/>
            <a:r>
              <a:rPr lang="en-US" dirty="0"/>
              <a:t>Used for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Stick with letters, numbers, ., - or _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characters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can be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208278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33B-1604-9716-26A7-81D458BC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Vi/vim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B544-2FF9-5725-7350-6219E4B5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key commands in vi:</a:t>
            </a:r>
          </a:p>
          <a:p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– insert (begin typing)</a:t>
            </a:r>
          </a:p>
          <a:p>
            <a:pPr lvl="1"/>
            <a:r>
              <a:rPr lang="en-US" dirty="0"/>
              <a:t>esc – exit insert</a:t>
            </a:r>
          </a:p>
          <a:p>
            <a:pPr lvl="1"/>
            <a:r>
              <a:rPr lang="en-US" dirty="0"/>
              <a:t>:q – quit</a:t>
            </a:r>
          </a:p>
          <a:p>
            <a:pPr lvl="1"/>
            <a:r>
              <a:rPr lang="en-US" dirty="0"/>
              <a:t>:w – write (save)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– write + quit</a:t>
            </a:r>
          </a:p>
          <a:p>
            <a:pPr lvl="1"/>
            <a:endParaRPr lang="en-US" dirty="0"/>
          </a:p>
          <a:p>
            <a:r>
              <a:rPr lang="en-US" dirty="0"/>
              <a:t>Write some text in your text file, save and exit vi</a:t>
            </a:r>
          </a:p>
        </p:txBody>
      </p:sp>
    </p:spTree>
    <p:extLst>
      <p:ext uri="{BB962C8B-B14F-4D97-AF65-F5344CB8AC3E}">
        <p14:creationId xmlns:p14="http://schemas.microsoft.com/office/powerpoint/2010/main" val="22316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30B400D-FF12-568D-387B-4128FD073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8" y="450937"/>
            <a:ext cx="9522425" cy="57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030B6-282F-8B37-9DAE-EB291A0BED12}"/>
              </a:ext>
            </a:extLst>
          </p:cNvPr>
          <p:cNvSpPr txBox="1"/>
          <p:nvPr/>
        </p:nvSpPr>
        <p:spPr>
          <a:xfrm>
            <a:off x="2924719" y="6407063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www.splunk.com</a:t>
            </a:r>
            <a:r>
              <a:rPr lang="en-US" dirty="0"/>
              <a:t>/content/dam/</a:t>
            </a:r>
            <a:r>
              <a:rPr lang="en-US" dirty="0" err="1"/>
              <a:t>splunk</a:t>
            </a:r>
            <a:r>
              <a:rPr lang="en-US" dirty="0"/>
              <a:t>-blogs/images/2012/08/VIM-cheatsheet1.png</a:t>
            </a:r>
          </a:p>
        </p:txBody>
      </p:sp>
    </p:spTree>
    <p:extLst>
      <p:ext uri="{BB962C8B-B14F-4D97-AF65-F5344CB8AC3E}">
        <p14:creationId xmlns:p14="http://schemas.microsoft.com/office/powerpoint/2010/main" val="201140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727E-9068-295D-5834-61D49B16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Copying/(re)moving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587D-5D87-B050-8595-F02C3065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make a few copies of our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tmp2.txt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tmp3.txt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tmpNew.txt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let’s make a new subdirectory called ‘replicas’</a:t>
            </a:r>
          </a:p>
          <a:p>
            <a:endParaRPr lang="en-US" dirty="0"/>
          </a:p>
          <a:p>
            <a:r>
              <a:rPr lang="en-US" dirty="0"/>
              <a:t>Now we can move the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Can delete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Question:</a:t>
            </a:r>
            <a:r>
              <a:rPr lang="en-US" dirty="0"/>
              <a:t> how to move only those files that are copies?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C46F4-0ADA-DD7A-3F16-4DB50D94A20C}"/>
              </a:ext>
            </a:extLst>
          </p:cNvPr>
          <p:cNvSpPr txBox="1"/>
          <p:nvPr/>
        </p:nvSpPr>
        <p:spPr>
          <a:xfrm>
            <a:off x="8694421" y="4662700"/>
            <a:ext cx="23807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Warning</a:t>
            </a:r>
            <a:r>
              <a:rPr lang="en-US" dirty="0"/>
              <a:t>: rm removes </a:t>
            </a:r>
            <a:br>
              <a:rPr lang="en-US" dirty="0"/>
            </a:br>
            <a:r>
              <a:rPr lang="en-US" dirty="0"/>
              <a:t>files permanently!</a:t>
            </a:r>
          </a:p>
        </p:txBody>
      </p:sp>
    </p:spTree>
    <p:extLst>
      <p:ext uri="{BB962C8B-B14F-4D97-AF65-F5344CB8AC3E}">
        <p14:creationId xmlns:p14="http://schemas.microsoft.com/office/powerpoint/2010/main" val="376165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606B-84C5-4680-16E2-0AD3E34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E0E-89FA-55ED-E581-B8F70355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We’re going to use the files in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shell-lesson-data/exercise-data/</a:t>
            </a:r>
            <a:r>
              <a:rPr lang="en-CA" dirty="0"/>
              <a:t> directory for this part of the lesson (taken from </a:t>
            </a:r>
            <a:r>
              <a:rPr lang="en-CA" dirty="0">
                <a:hlinkClick r:id="rId2"/>
              </a:rPr>
              <a:t>https://swcarpentry.github.io/shell-novice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Navigate to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alkanes/</a:t>
            </a:r>
            <a:r>
              <a:rPr lang="en-CA" dirty="0"/>
              <a:t> directory</a:t>
            </a:r>
          </a:p>
          <a:p>
            <a:endParaRPr lang="en-CA" dirty="0"/>
          </a:p>
          <a:p>
            <a:r>
              <a:rPr lang="en-CA" dirty="0"/>
              <a:t>Type the command 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cubane.pdb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Question:</a:t>
            </a:r>
          </a:p>
          <a:p>
            <a:pPr lvl="1"/>
            <a:r>
              <a:rPr lang="en-CA" dirty="0"/>
              <a:t>What does this command to?</a:t>
            </a:r>
          </a:p>
          <a:p>
            <a:pPr lvl="1"/>
            <a:r>
              <a:rPr lang="en-CA" dirty="0"/>
              <a:t>How can we apply it to all .</a:t>
            </a:r>
            <a:r>
              <a:rPr lang="en-CA" dirty="0" err="1"/>
              <a:t>pdb</a:t>
            </a:r>
            <a:r>
              <a:rPr lang="en-CA" dirty="0"/>
              <a:t> files in the directory?</a:t>
            </a:r>
          </a:p>
        </p:txBody>
      </p:sp>
    </p:spTree>
    <p:extLst>
      <p:ext uri="{BB962C8B-B14F-4D97-AF65-F5344CB8AC3E}">
        <p14:creationId xmlns:p14="http://schemas.microsoft.com/office/powerpoint/2010/main" val="101733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DE18-EF2B-C3CB-9DBF-8E5F3C64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391D-7FDC-3101-DE7C-066D398F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say we only want to know the number of lines in each file, and we want to put that info in a new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- appends the output of a command to a new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accomplish this?</a:t>
            </a:r>
          </a:p>
          <a:p>
            <a:endParaRPr lang="en-US" dirty="0"/>
          </a:p>
          <a:p>
            <a:r>
              <a:rPr lang="en-US" dirty="0"/>
              <a:t>Once accomplished, verify the contents of the files with the concatenate command: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(for longer files,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 command shows only a page at a time)</a:t>
            </a:r>
          </a:p>
        </p:txBody>
      </p:sp>
    </p:spTree>
    <p:extLst>
      <p:ext uri="{BB962C8B-B14F-4D97-AF65-F5344CB8AC3E}">
        <p14:creationId xmlns:p14="http://schemas.microsoft.com/office/powerpoint/2010/main" val="30885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78A3-774A-BC55-534C-4B7F07D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FC36-179D-3A15-D4C2-DA1FA190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89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interact with a computer (including phone, Nintendo Switch, fridge, etc.) you are executing a series of commands</a:t>
            </a:r>
          </a:p>
          <a:p>
            <a:endParaRPr lang="en-US" dirty="0"/>
          </a:p>
          <a:p>
            <a:r>
              <a:rPr lang="en-US" dirty="0"/>
              <a:t>The most common method for interacting through modern applications is through the </a:t>
            </a:r>
            <a:r>
              <a:rPr lang="en-US" b="1" dirty="0"/>
              <a:t>Graphical User Interface (GUI)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typically works well for simple tasks, but can require several dozen clicks to do something (like save a file to a particular place)</a:t>
            </a:r>
          </a:p>
          <a:p>
            <a:endParaRPr lang="en-US" dirty="0"/>
          </a:p>
          <a:p>
            <a:r>
              <a:rPr lang="en-US" dirty="0"/>
              <a:t>Becomes even more onerous when doing things repeatedly</a:t>
            </a:r>
          </a:p>
        </p:txBody>
      </p:sp>
      <p:pic>
        <p:nvPicPr>
          <p:cNvPr id="1026" name="Picture 2" descr="The Evolution of the Desktop GUI | CIO">
            <a:extLst>
              <a:ext uri="{FF2B5EF4-FFF2-40B4-BE49-F238E27FC236}">
                <a16:creationId xmlns:a16="http://schemas.microsoft.com/office/drawing/2014/main" id="{254D76DE-7318-B04A-BC2D-65FC0688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62" y="1951838"/>
            <a:ext cx="4398038" cy="31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7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9769-9638-F7DD-2503-FE947235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BA0D-0C96-7B0C-9834-5B6566C6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wanted to </a:t>
            </a:r>
            <a:r>
              <a:rPr lang="en-US" i="1" dirty="0"/>
              <a:t>sort</a:t>
            </a:r>
            <a:r>
              <a:rPr lang="en-US" dirty="0"/>
              <a:t> the list of files by length, we could do so with the sort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(the –n sorts by number, not alphanumerically)</a:t>
            </a:r>
          </a:p>
          <a:p>
            <a:endParaRPr lang="en-US" dirty="0"/>
          </a:p>
          <a:p>
            <a:r>
              <a:rPr lang="en-US" dirty="0"/>
              <a:t>If we want, we can then put this in a new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sorted-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>
                <a:cs typeface="Courier New" panose="02070309020205020404" pitchFamily="49" charset="0"/>
              </a:rPr>
              <a:t>will append outputs to an existing file</a:t>
            </a:r>
          </a:p>
        </p:txBody>
      </p:sp>
    </p:spTree>
    <p:extLst>
      <p:ext uri="{BB962C8B-B14F-4D97-AF65-F5344CB8AC3E}">
        <p14:creationId xmlns:p14="http://schemas.microsoft.com/office/powerpoint/2010/main" val="111401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2ABA-C50F-EF70-1792-1F9FF907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AE6-D33C-633A-5915-9E6CE225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pass the output from one command to become the input of a second command using a pipe: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Try to figure out what these commands are doing (be sure to be in the correct directories):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$ sort -n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head -n 1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-l *.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sort -n | head -n 1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CB5-41B6-9339-DF89-E82345A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370-72E5-0BAF-1044-3039B8E4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full scripts that implement loops, commands and other scripts </a:t>
            </a:r>
          </a:p>
          <a:p>
            <a:endParaRPr lang="en-US" dirty="0"/>
          </a:p>
          <a:p>
            <a:r>
              <a:rPr lang="en-US" dirty="0"/>
              <a:t>Not going to cover it here</a:t>
            </a:r>
          </a:p>
          <a:p>
            <a:endParaRPr lang="en-US" dirty="0"/>
          </a:p>
          <a:p>
            <a:r>
              <a:rPr lang="en-US" dirty="0"/>
              <a:t>May return to it after we go through loops and functions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7309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77D-469F-5998-C4C7-F17FE50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EED-0CCD-92B4-9455-39B6A39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commands are useful ways to find files or information within files</a:t>
            </a:r>
          </a:p>
          <a:p>
            <a:endParaRPr lang="en-US" dirty="0"/>
          </a:p>
          <a:p>
            <a:r>
              <a:rPr lang="en-US" dirty="0"/>
              <a:t>Compare 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only search for the complete word “the”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search for a phrase such as “is not”?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case sensitive?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0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A1B-F206-7B2C-DEC7-19EE3DE9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9F5A-541D-646E-6CBD-C3BD6DFE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 finds files themselves</a:t>
            </a:r>
          </a:p>
          <a:p>
            <a:endParaRPr lang="en-US" dirty="0"/>
          </a:p>
          <a:p>
            <a:r>
              <a:rPr lang="en-US" dirty="0"/>
              <a:t>Try combining wildcards to find files of the same filetype (e.g., .txt)</a:t>
            </a:r>
          </a:p>
          <a:p>
            <a:endParaRPr lang="en-US" dirty="0"/>
          </a:p>
          <a:p>
            <a:r>
              <a:rPr lang="en-US" dirty="0"/>
              <a:t>Hint: You may need to put the wildcard in quotes</a:t>
            </a:r>
          </a:p>
        </p:txBody>
      </p:sp>
    </p:spTree>
    <p:extLst>
      <p:ext uri="{BB962C8B-B14F-4D97-AF65-F5344CB8AC3E}">
        <p14:creationId xmlns:p14="http://schemas.microsoft.com/office/powerpoint/2010/main" val="131314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4A06-2BF3-9B2F-90E6-1C28BF81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between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1102-058B-1B08-0A56-FEE08CED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for the terminal: how do I transfer hundreds of gigabytes of data between researchers at different institutions?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– “secure shell”: allows you to “pipe” into the shell of another host computer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/>
              <a:t> – “secure copy”: allows you to securely copy files between two (networked)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FA16-1B99-2FB8-BC66-7AE818ED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6537-AA47-0273-7CA6-52B7374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useful command for working with remote environments is the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/>
              <a:t> command which creates a virtual terminal inside the terminal</a:t>
            </a:r>
          </a:p>
          <a:p>
            <a:pPr lvl="1"/>
            <a:r>
              <a:rPr lang="en-US" dirty="0"/>
              <a:t>Allows you to disconnect from the connection, while the job is still running in the background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a new screen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</a:p>
          <a:p>
            <a:pPr lvl="1"/>
            <a:r>
              <a:rPr lang="en-US" dirty="0"/>
              <a:t>After starting your job, press </a:t>
            </a:r>
            <a:r>
              <a:rPr lang="en-US" i="1" dirty="0"/>
              <a:t>CTRL + A </a:t>
            </a:r>
            <a:r>
              <a:rPr lang="en-US" dirty="0"/>
              <a:t>and then </a:t>
            </a:r>
            <a:r>
              <a:rPr lang="en-US" i="1" dirty="0"/>
              <a:t>D </a:t>
            </a:r>
            <a:r>
              <a:rPr lang="en-US" dirty="0"/>
              <a:t>to “detach” the screen</a:t>
            </a:r>
          </a:p>
          <a:p>
            <a:pPr lvl="1"/>
            <a:r>
              <a:rPr lang="en-US" dirty="0"/>
              <a:t>At this point you can disconnect from the terminal and the job will continue to run on the server side</a:t>
            </a:r>
          </a:p>
          <a:p>
            <a:pPr lvl="1"/>
            <a:r>
              <a:rPr lang="en-US" dirty="0"/>
              <a:t>To get the screen back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–r </a:t>
            </a:r>
            <a:r>
              <a:rPr lang="en-US" dirty="0"/>
              <a:t>on the server side.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–ls </a:t>
            </a:r>
            <a:r>
              <a:rPr lang="en-US" dirty="0"/>
              <a:t>will provide a list of all possible screens</a:t>
            </a:r>
          </a:p>
        </p:txBody>
      </p:sp>
    </p:spTree>
    <p:extLst>
      <p:ext uri="{BB962C8B-B14F-4D97-AF65-F5344CB8AC3E}">
        <p14:creationId xmlns:p14="http://schemas.microsoft.com/office/powerpoint/2010/main" val="18495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8876-AB43-AAA2-8710-73C988AA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603F-8F57-24FE-349D-D785C6D3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6" y="1774959"/>
            <a:ext cx="10515600" cy="4351338"/>
          </a:xfrm>
        </p:spPr>
        <p:txBody>
          <a:bodyPr/>
          <a:lstStyle/>
          <a:p>
            <a:r>
              <a:rPr lang="en-US" dirty="0"/>
              <a:t>Not all files are accessible to all users</a:t>
            </a:r>
          </a:p>
          <a:p>
            <a:pPr lvl="1"/>
            <a:r>
              <a:rPr lang="en-US" dirty="0"/>
              <a:t>Recall the file mode: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command plus a number</a:t>
            </a:r>
            <a:br>
              <a:rPr lang="en-US" dirty="0"/>
            </a:br>
            <a:r>
              <a:rPr lang="en-US" dirty="0"/>
              <a:t>for each of owner/group/other can change</a:t>
            </a:r>
            <a:br>
              <a:rPr lang="en-US" dirty="0"/>
            </a:br>
            <a:r>
              <a:rPr lang="en-US" dirty="0"/>
              <a:t>the permissions for each file/directory</a:t>
            </a:r>
          </a:p>
          <a:p>
            <a:endParaRPr lang="en-US" dirty="0"/>
          </a:p>
          <a:p>
            <a:r>
              <a:rPr lang="en-US" dirty="0"/>
              <a:t>May need ”super user” access to make </a:t>
            </a:r>
            <a:br>
              <a:rPr lang="en-US" dirty="0"/>
            </a:br>
            <a:r>
              <a:rPr lang="en-US" dirty="0"/>
              <a:t>changes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(“super-user do”)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53D8-0143-8612-F6C8-1A4A1B4B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893"/>
          <a:stretch>
            <a:fillRect/>
          </a:stretch>
        </p:blipFill>
        <p:spPr>
          <a:xfrm>
            <a:off x="7938103" y="1495095"/>
            <a:ext cx="2045791" cy="1325563"/>
          </a:xfrm>
          <a:prstGeom prst="rect">
            <a:avLst/>
          </a:prstGeom>
        </p:spPr>
      </p:pic>
      <p:pic>
        <p:nvPicPr>
          <p:cNvPr id="1026" name="Picture 2" descr="r/linux - chmod Cheatsheet">
            <a:extLst>
              <a:ext uri="{FF2B5EF4-FFF2-40B4-BE49-F238E27FC236}">
                <a16:creationId xmlns:a16="http://schemas.microsoft.com/office/drawing/2014/main" id="{2595BF96-B7FC-19D0-9F7C-E9F40766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2" y="3229340"/>
            <a:ext cx="3381983" cy="29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5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9B2D-BBD2-8DE1-579A-C763B19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D7AB-E51D-2781-DBED-E8FA50EE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great power comes great responsibility</a:t>
            </a:r>
          </a:p>
        </p:txBody>
      </p:sp>
      <p:pic>
        <p:nvPicPr>
          <p:cNvPr id="2052" name="Picture 4" descr="XKCD comics for Linux, Unix fans and developers - nixCraft">
            <a:extLst>
              <a:ext uri="{FF2B5EF4-FFF2-40B4-BE49-F238E27FC236}">
                <a16:creationId xmlns:a16="http://schemas.microsoft.com/office/drawing/2014/main" id="{F9CA86D3-0899-3C10-2E55-4A3D58EB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572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7C50B4-0FDA-B50E-5E0D-850D7C5F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14" y="2844612"/>
            <a:ext cx="6013448" cy="2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226C-180B-4814-6048-D38BEF399099}"/>
              </a:ext>
            </a:extLst>
          </p:cNvPr>
          <p:cNvSpPr txBox="1"/>
          <p:nvPr/>
        </p:nvSpPr>
        <p:spPr>
          <a:xfrm>
            <a:off x="9174997" y="6311900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0502-8B80-8954-E8D5-19C1A486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F85-B347-FC09-61E6-71F60FFD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https://linuxconfig.org/understanding-of-ls-command-with-a-long-listing-format-output-with-permission-bits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https://www.oreilly.com/library/view/learning-the-bash/1565923472/ch01s09.html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https://faculty.cs.niu.edu/~mcmahon/CS241/Unix_Tutorial/file_structure.html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7F6-4D83-A399-6FEC-39442031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BF9-23F1-D88B-9DC1-E68EA249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588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shell</a:t>
            </a:r>
            <a:r>
              <a:rPr lang="en-US" dirty="0"/>
              <a:t> is a command line interface and scripting language that allows you to interact with the operating system of a computer</a:t>
            </a:r>
          </a:p>
          <a:p>
            <a:pPr lvl="1"/>
            <a:r>
              <a:rPr lang="en-US" dirty="0"/>
              <a:t>Different shell languages (e.g., bash, </a:t>
            </a:r>
            <a:r>
              <a:rPr lang="en-US" dirty="0" err="1"/>
              <a:t>zsh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Allows you to complete tasks more quickly </a:t>
            </a:r>
          </a:p>
          <a:p>
            <a:endParaRPr lang="en-US" dirty="0"/>
          </a:p>
          <a:p>
            <a:r>
              <a:rPr lang="en-US" dirty="0"/>
              <a:t>Allows you to automate tasks through </a:t>
            </a:r>
            <a:r>
              <a:rPr lang="en-US" i="1" dirty="0"/>
              <a:t>scripting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Executed through a </a:t>
            </a:r>
            <a:r>
              <a:rPr lang="en-US" b="1" dirty="0"/>
              <a:t>Terminal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6A053-A5B8-A089-A37C-472A0094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93" y="2097324"/>
            <a:ext cx="5393712" cy="3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650B-27F0-4E84-0BAB-31F00535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know the terminal and the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1C50-B1B1-BF57-6759-6E7FBEDE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26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Powerful</a:t>
            </a:r>
          </a:p>
          <a:p>
            <a:endParaRPr lang="en-US" dirty="0"/>
          </a:p>
          <a:p>
            <a:r>
              <a:rPr lang="en-US" dirty="0"/>
              <a:t>Most programming </a:t>
            </a:r>
            <a:r>
              <a:rPr lang="en-US" b="1" dirty="0"/>
              <a:t>IDEs</a:t>
            </a:r>
            <a:r>
              <a:rPr lang="en-US" dirty="0"/>
              <a:t> (</a:t>
            </a:r>
            <a:r>
              <a:rPr lang="en-CA" b="1" dirty="0"/>
              <a:t>Integrated Development Environments</a:t>
            </a:r>
            <a:r>
              <a:rPr lang="en-CA" dirty="0"/>
              <a:t>) also include a terminal</a:t>
            </a:r>
          </a:p>
          <a:p>
            <a:endParaRPr lang="en-CA" dirty="0"/>
          </a:p>
          <a:p>
            <a:r>
              <a:rPr lang="en-CA" dirty="0"/>
              <a:t>Some tasks might require you execute commands through a terminal (specifically through a shell)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A2E1D4D-A141-C69B-0B28-752E2E76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57" b="6357"/>
          <a:stretch>
            <a:fillRect/>
          </a:stretch>
        </p:blipFill>
        <p:spPr>
          <a:xfrm>
            <a:off x="5684704" y="2021195"/>
            <a:ext cx="6222693" cy="34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24D-BB1A-A37A-FE69-C6838F9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Mac OSX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1E2E-FC46-3C0D-04D4-AB8EBD10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Mac has a native Linux-based shell that you can access through the </a:t>
            </a:r>
            <a:r>
              <a:rPr lang="en-US" i="1" dirty="0"/>
              <a:t>Terminal</a:t>
            </a:r>
            <a:r>
              <a:rPr lang="en-US" dirty="0"/>
              <a:t> application</a:t>
            </a:r>
          </a:p>
          <a:p>
            <a:endParaRPr lang="en-US" dirty="0"/>
          </a:p>
          <a:p>
            <a:r>
              <a:rPr lang="en-US" dirty="0"/>
              <a:t>Default shell is ‘</a:t>
            </a:r>
            <a:r>
              <a:rPr lang="en-US" dirty="0" err="1"/>
              <a:t>zsh</a:t>
            </a:r>
            <a:r>
              <a:rPr lang="en-US" dirty="0"/>
              <a:t>’. </a:t>
            </a:r>
          </a:p>
          <a:p>
            <a:endParaRPr lang="en-US" dirty="0"/>
          </a:p>
          <a:p>
            <a:r>
              <a:rPr lang="en-US" dirty="0"/>
              <a:t>Type ‘bash’ to change to the bash 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2669-91FC-4EC0-32D3-998BA729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61610" cy="40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B4A0-D996-F217-DC19-14BFF22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4C78-CCFA-D3A6-7238-2B8A7C94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3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Windows default is to run </a:t>
            </a:r>
            <a:r>
              <a:rPr lang="en-US" i="1" dirty="0"/>
              <a:t>Microsoft Power Terminal</a:t>
            </a:r>
          </a:p>
          <a:p>
            <a:endParaRPr lang="en-US" i="1" dirty="0"/>
          </a:p>
          <a:p>
            <a:r>
              <a:rPr lang="en-US" dirty="0"/>
              <a:t>For this course, use WSL 2</a:t>
            </a:r>
          </a:p>
          <a:p>
            <a:pPr lvl="1"/>
            <a:r>
              <a:rPr lang="en-US" dirty="0"/>
              <a:t>Emulates a UNIX/LINUX bash shell. </a:t>
            </a:r>
          </a:p>
          <a:p>
            <a:pPr lvl="1"/>
            <a:r>
              <a:rPr lang="en-US" dirty="0"/>
              <a:t>Can enable running of LINUX-based applications</a:t>
            </a:r>
          </a:p>
          <a:p>
            <a:endParaRPr lang="en-US" dirty="0"/>
          </a:p>
          <a:p>
            <a:r>
              <a:rPr lang="en-US" dirty="0"/>
              <a:t>Should </a:t>
            </a:r>
            <a:r>
              <a:rPr lang="en-US"/>
              <a:t>also download ‘</a:t>
            </a:r>
            <a:r>
              <a:rPr lang="en-US" dirty="0"/>
              <a:t>Windows Terminal’</a:t>
            </a:r>
          </a:p>
        </p:txBody>
      </p:sp>
      <p:pic>
        <p:nvPicPr>
          <p:cNvPr id="2050" name="Picture 2" descr="How to Install WSL 2 on Windows 10 (Updated) - OMG! Ubuntu">
            <a:extLst>
              <a:ext uri="{FF2B5EF4-FFF2-40B4-BE49-F238E27FC236}">
                <a16:creationId xmlns:a16="http://schemas.microsoft.com/office/drawing/2014/main" id="{1AF3E8DF-0D4C-911C-3D9E-BFE8EBD0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35768" cy="32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AF1E-8FF4-0210-CDF2-86A11F56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6CA2-EB99-89B2-3BE7-E562F00B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character is the prompt. Sometimes may have user name or other info ahead of it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Do NOT enter the ‘$’ into the terminal ahead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79128-A0CC-CE1C-1C68-CC8F8776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4113423"/>
            <a:ext cx="9806365" cy="21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2C1A-5743-4EB7-1CB2-65BA9DB09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7250-39E6-7242-15EF-0B4695E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A107-FC44-BC35-4010-53420FDA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Let’s type our first command. Enter: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happens? </a:t>
            </a:r>
          </a:p>
        </p:txBody>
      </p:sp>
    </p:spTree>
    <p:extLst>
      <p:ext uri="{BB962C8B-B14F-4D97-AF65-F5344CB8AC3E}">
        <p14:creationId xmlns:p14="http://schemas.microsoft.com/office/powerpoint/2010/main" val="251756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15432</TotalTime>
  <Words>2091</Words>
  <Application>Microsoft Macintosh PowerPoint</Application>
  <PresentationFormat>Widescreen</PresentationFormat>
  <Paragraphs>325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Office Theme</vt:lpstr>
      <vt:lpstr>The Terminal and Shell</vt:lpstr>
      <vt:lpstr>PowerPoint Presentation</vt:lpstr>
      <vt:lpstr>The Terminal and the Shell</vt:lpstr>
      <vt:lpstr>The Terminal and the Shell</vt:lpstr>
      <vt:lpstr>Why know the terminal and the shell?</vt:lpstr>
      <vt:lpstr>Getting started: Mac OSX</vt:lpstr>
      <vt:lpstr>Getting started: Windows</vt:lpstr>
      <vt:lpstr>Getting started: bash shell</vt:lpstr>
      <vt:lpstr>Getting started: bash shell</vt:lpstr>
      <vt:lpstr>ls command</vt:lpstr>
      <vt:lpstr>Components of a manual:</vt:lpstr>
      <vt:lpstr>ls command options to note:</vt:lpstr>
      <vt:lpstr>-l ”Long format”</vt:lpstr>
      <vt:lpstr>File mode:</vt:lpstr>
      <vt:lpstr>A note about file naming</vt:lpstr>
      <vt:lpstr>Special characters</vt:lpstr>
      <vt:lpstr>Navigating your computer</vt:lpstr>
      <vt:lpstr>Navigating your computer</vt:lpstr>
      <vt:lpstr>Navigating your computer</vt:lpstr>
      <vt:lpstr>Navigating your computer</vt:lpstr>
      <vt:lpstr>Navigating your computer</vt:lpstr>
      <vt:lpstr>Creating directories and files</vt:lpstr>
      <vt:lpstr>Creating directories and files</vt:lpstr>
      <vt:lpstr>A few rules for naming files</vt:lpstr>
      <vt:lpstr>Vi/vim</vt:lpstr>
      <vt:lpstr>PowerPoint Presentation</vt:lpstr>
      <vt:lpstr>Copying/(re)moving files</vt:lpstr>
      <vt:lpstr>Combining commands (piping and filtering)</vt:lpstr>
      <vt:lpstr>Combining commands (piping and filtering)</vt:lpstr>
      <vt:lpstr>Combining commands (piping and filtering)</vt:lpstr>
      <vt:lpstr>Combining commands (piping and filtering)</vt:lpstr>
      <vt:lpstr>Scripting</vt:lpstr>
      <vt:lpstr>Finding things</vt:lpstr>
      <vt:lpstr>Finding things</vt:lpstr>
      <vt:lpstr>Moving files between locations</vt:lpstr>
      <vt:lpstr>Screen</vt:lpstr>
      <vt:lpstr>A note about permissions</vt:lpstr>
      <vt:lpstr>Sudo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2025-06-10T19:46:49Z</dcterms:created>
  <dcterms:modified xsi:type="dcterms:W3CDTF">2025-09-04T02:32:48Z</dcterms:modified>
</cp:coreProperties>
</file>