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80" r:id="rId22"/>
    <p:sldId id="281" r:id="rId23"/>
    <p:sldId id="282" r:id="rId24"/>
    <p:sldId id="283" r:id="rId25"/>
    <p:sldId id="278" r:id="rId26"/>
    <p:sldId id="276" r:id="rId27"/>
    <p:sldId id="284" r:id="rId28"/>
    <p:sldId id="285" r:id="rId29"/>
    <p:sldId id="287" r:id="rId30"/>
    <p:sldId id="286" r:id="rId31"/>
    <p:sldId id="279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99921C-83E2-0B42-A8D6-5B54E4361D6C}">
          <p14:sldIdLst>
            <p14:sldId id="256"/>
          </p14:sldIdLst>
        </p14:section>
        <p14:section name="Notebooks" id="{F2ECDE45-B45E-854D-AF8A-341EB7D6C458}">
          <p14:sldIdLst>
            <p14:sldId id="257"/>
            <p14:sldId id="258"/>
            <p14:sldId id="260"/>
            <p14:sldId id="261"/>
            <p14:sldId id="275"/>
          </p14:sldIdLst>
        </p14:section>
        <p14:section name="Data types and basic syntax" id="{16DD90E9-A08B-104C-B375-553362B32447}">
          <p14:sldIdLst>
            <p14:sldId id="262"/>
            <p14:sldId id="263"/>
            <p14:sldId id="264"/>
          </p14:sldIdLst>
        </p14:section>
        <p14:section name="Functions" id="{4EF71824-0CA5-0E44-A3DC-F7F829DE40F7}">
          <p14:sldIdLst>
            <p14:sldId id="265"/>
            <p14:sldId id="266"/>
            <p14:sldId id="267"/>
            <p14:sldId id="269"/>
          </p14:sldIdLst>
        </p14:section>
        <p14:section name="Errors" id="{F6940CBD-FB7D-C245-BBC3-9206655304A6}">
          <p14:sldIdLst>
            <p14:sldId id="268"/>
            <p14:sldId id="270"/>
            <p14:sldId id="271"/>
          </p14:sldIdLst>
        </p14:section>
        <p14:section name="Indexing" id="{F4332F34-72A7-DA40-A7EB-C175A1A99C60}">
          <p14:sldIdLst>
            <p14:sldId id="272"/>
            <p14:sldId id="273"/>
            <p14:sldId id="274"/>
          </p14:sldIdLst>
        </p14:section>
        <p14:section name="Lists, Typles, Sets &amp; Dictionaries" id="{40083BC3-9803-644F-9D37-C6EF911732CA}">
          <p14:sldIdLst>
            <p14:sldId id="277"/>
            <p14:sldId id="280"/>
            <p14:sldId id="281"/>
            <p14:sldId id="282"/>
            <p14:sldId id="283"/>
          </p14:sldIdLst>
        </p14:section>
        <p14:section name="Conditionals and If statements" id="{05BC3A5E-7DF3-E24C-94BE-BE14725B60E7}">
          <p14:sldIdLst>
            <p14:sldId id="278"/>
            <p14:sldId id="276"/>
            <p14:sldId id="284"/>
            <p14:sldId id="285"/>
            <p14:sldId id="287"/>
          </p14:sldIdLst>
        </p14:section>
        <p14:section name="Committing to git" id="{C820D924-CEF1-D546-B704-12D87B5108BD}">
          <p14:sldIdLst>
            <p14:sldId id="286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78F10-F315-D74E-BB83-F3F46287F127}" v="317" dt="2025-07-23T18:32:00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>
      <p:cViewPr varScale="1">
        <p:scale>
          <a:sx n="111" d="100"/>
          <a:sy n="111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09178F10-F315-D74E-BB83-F3F46287F127}"/>
    <pc:docChg chg="modSld">
      <pc:chgData name="Stephen Emrich" userId="e6abd74e-3da0-4635-b6e2-0dc330156f74" providerId="ADAL" clId="{09178F10-F315-D74E-BB83-F3F46287F127}" dt="2025-08-12T15:59:23.341" v="20" actId="20577"/>
      <pc:docMkLst>
        <pc:docMk/>
      </pc:docMkLst>
      <pc:sldChg chg="modSp mod">
        <pc:chgData name="Stephen Emrich" userId="e6abd74e-3da0-4635-b6e2-0dc330156f74" providerId="ADAL" clId="{09178F10-F315-D74E-BB83-F3F46287F127}" dt="2025-08-12T15:59:23.341" v="20" actId="20577"/>
        <pc:sldMkLst>
          <pc:docMk/>
          <pc:sldMk cId="388597078" sldId="256"/>
        </pc:sldMkLst>
        <pc:spChg chg="mod">
          <ac:chgData name="Stephen Emrich" userId="e6abd74e-3da0-4635-b6e2-0dc330156f74" providerId="ADAL" clId="{09178F10-F315-D74E-BB83-F3F46287F127}" dt="2025-08-12T15:59:23.341" v="20" actId="20577"/>
          <ac:spMkLst>
            <pc:docMk/>
            <pc:sldMk cId="388597078" sldId="256"/>
            <ac:spMk id="3" creationId="{CD7B8876-7899-6329-5CF3-953A8E621BE7}"/>
          </ac:spMkLst>
        </pc:spChg>
      </pc:sldChg>
      <pc:sldChg chg="modSp mod">
        <pc:chgData name="Stephen Emrich" userId="e6abd74e-3da0-4635-b6e2-0dc330156f74" providerId="ADAL" clId="{09178F10-F315-D74E-BB83-F3F46287F127}" dt="2025-08-08T16:44:14.098" v="8" actId="20577"/>
        <pc:sldMkLst>
          <pc:docMk/>
          <pc:sldMk cId="2688060649" sldId="282"/>
        </pc:sldMkLst>
        <pc:spChg chg="mod">
          <ac:chgData name="Stephen Emrich" userId="e6abd74e-3da0-4635-b6e2-0dc330156f74" providerId="ADAL" clId="{09178F10-F315-D74E-BB83-F3F46287F127}" dt="2025-08-08T16:44:14.098" v="8" actId="20577"/>
          <ac:spMkLst>
            <pc:docMk/>
            <pc:sldMk cId="2688060649" sldId="282"/>
            <ac:spMk id="2" creationId="{4EE14C45-7C23-B7A4-3568-3E2DC483EE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C79E-FCDE-8A4B-A0DD-ACD6C739DC9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07DA2-864B-4F44-96CF-DA2AD555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07DA2-864B-4F44-96CF-DA2AD55578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7374-C121-D0F3-382D-929C95DA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5E41-51BA-0907-AF49-86B01E45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26DA-101A-D520-BF97-C5A7F616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AAA2-D8FA-E7B4-11E3-D71EEFC7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5B72-FD24-49D7-7896-D64C45E2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83AA-57D5-8D41-8096-C05E663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A14E-9CDA-105F-CF3A-85980D14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68DC-78B4-71A2-41E9-F36D5A38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AA5E-C009-75A1-202D-4B064CD4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97BF-B5AC-5A48-6FC2-8D1D2B89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B0F58-5127-D301-1CDB-351156667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CDC5F-CD53-2719-9B3F-34B50E46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C1D8-DC58-F594-C8FA-38C67E7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436B-B97F-715E-8317-3E603611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848B-6457-E2B5-1F7C-AA4C27B1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66EF-4EFF-E02E-9A55-F059BB9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0E2C-7A0E-FB33-EA00-88D498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02D9-20D6-7158-7B9C-C687C55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B4DC-7A17-DD8A-101B-5B32EBC2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6EEF-ABBA-8699-5265-19C1668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069F-F960-6DFD-BFFF-855C0DE5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27CC-011C-964A-1F7D-39675E80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30CC-829E-72C9-7FFA-FD90888C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F961-DDD7-99C9-9F21-37B47915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2CA-E2C8-776D-A8CF-E4F5D7C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7D91-7ADF-BD8E-A400-2F3111EA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AEEA-5255-54D0-58A7-4F0869D6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2A65-7462-715B-2F31-455D4F73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C578-8F5B-93AE-B317-AC715E52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C6CB-C048-8B85-C9FC-5BA8ABDB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AE86-F1CB-4C45-E21E-FD21795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FD34-3C33-1650-0835-AEDD54A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E621-4258-8C29-87C6-E9CD744E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068D-E358-9D23-048A-73651A58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C4488-A4AC-5F07-2D1F-4566B26A1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389D8-5F05-149A-19EC-06934DC72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376D6-D2D9-ADF9-1CD3-9A142826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74276-7C71-49C6-DDA0-BA36FA7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BBA44-70E4-FA23-82EF-B3D37EE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2B8-2E58-A626-21CA-27E3596D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BC5F1-BCA4-45AA-92DC-2A34196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77587-BB05-3802-DDA7-6F040B41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C837A-EE45-247D-3105-804C86B8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2715C-6C07-4AE7-981F-BF4A798E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C6933-46FF-1FD0-640B-E78F4A8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EE5F-5D5B-B121-997A-53B701D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520-3E75-B318-F7C3-27C3DBC2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F0C1-BE91-578D-7DAA-DA146332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A653-9128-894F-79BA-A73A391C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B4A9-1819-2823-3F11-24CD0B68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0EFEF-44B7-4477-A0D2-282BBB25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4902-43FA-1DD2-E0F2-A6C5058B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7CE0-DD8A-9CDB-0E91-8E7A7B2D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CFC49-2E1A-D313-8D9F-F3A50A300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CB397-3DE2-0619-D697-6C345849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59BA-78EC-3217-C6D8-D61C470A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9CB4-9C26-5130-AFEB-5EA27EF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4DFC-0F93-6C19-60B5-991AD858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C1B53-1B3E-508E-7BBB-57DF42E7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4A8C-E4F4-42B1-ADE6-1A553B7F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B579-C703-4493-1946-5184B63F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024E3-A74A-3B46-B486-BB311F34980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48D2-4E92-3A25-C923-D3B6E1BE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5D2D-913C-114F-1503-3D1D9C4B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downey.github.io/ThinkPython/" TargetMode="External"/><Relationship Id="rId2" Type="http://schemas.openxmlformats.org/officeDocument/2006/relationships/hyperlink" Target="https://swcarpentry.github.io/python-novice-inflamm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0D2F-A2E1-5166-3119-56B480849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876-7899-6329-5CF3-953A8E62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 err="1"/>
              <a:t>ComputerProgramming</a:t>
            </a:r>
            <a:r>
              <a:rPr lang="en-US" dirty="0"/>
              <a:t> for Experimental Psychology</a:t>
            </a:r>
          </a:p>
          <a:p>
            <a:r>
              <a:rPr lang="en-US" dirty="0"/>
              <a:t>Stephen Emrich</a:t>
            </a:r>
          </a:p>
          <a:p>
            <a:r>
              <a:rPr lang="en-US" dirty="0"/>
              <a:t>Brock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7E4-07B7-D336-5537-5C52DC1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6174-D027-6E92-0743-904E5590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are more elaborate pieces of code that take the form of: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name(arguments)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 that the arguments go within round brackets!</a:t>
            </a:r>
          </a:p>
          <a:p>
            <a:pPr lvl="1"/>
            <a:r>
              <a:rPr lang="en-US" dirty="0"/>
              <a:t>Square brackets will be used for something else later</a:t>
            </a:r>
          </a:p>
          <a:p>
            <a:endParaRPr lang="en-US" dirty="0"/>
          </a:p>
          <a:p>
            <a:r>
              <a:rPr lang="en-US" dirty="0"/>
              <a:t>There is a help file associated with most built-in functions which can be found with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Exercise: look at the help file for the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417569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2577-62FF-5418-230C-69C7F8FD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0E32-4860-3D37-5ADF-4EBE20FF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placeholders (memory locations) for storing data values</a:t>
            </a:r>
          </a:p>
          <a:p>
            <a:endParaRPr lang="en-US" dirty="0"/>
          </a:p>
          <a:p>
            <a:r>
              <a:rPr lang="en-US" dirty="0"/>
              <a:t>Variables are declared using the = character. E.g.: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 + 1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text = ‘hello world’</a:t>
            </a:r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Cannot be empty (we’ll get to empty variables later)</a:t>
            </a:r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82FE-7B20-FA6B-6FB5-5212DF21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5793-EC5F-9171-D29B-7B648CBF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Rules for naming variables</a:t>
            </a:r>
          </a:p>
          <a:p>
            <a:pPr lvl="1"/>
            <a:r>
              <a:rPr lang="en-US" dirty="0"/>
              <a:t>Variables must start with a letter or underscore</a:t>
            </a:r>
          </a:p>
          <a:p>
            <a:pPr lvl="1"/>
            <a:r>
              <a:rPr lang="en-US" dirty="0"/>
              <a:t>Can only contain numbers, letters, and underscore</a:t>
            </a:r>
          </a:p>
          <a:p>
            <a:pPr lvl="1"/>
            <a:r>
              <a:rPr lang="en-US" dirty="0"/>
              <a:t>CANNOT start with a number</a:t>
            </a:r>
          </a:p>
          <a:p>
            <a:pPr lvl="1"/>
            <a:r>
              <a:rPr lang="en-US" dirty="0"/>
              <a:t>Is case sensitive</a:t>
            </a:r>
          </a:p>
          <a:p>
            <a:endParaRPr lang="en-US" dirty="0"/>
          </a:p>
          <a:p>
            <a:r>
              <a:rPr lang="en-US" dirty="0"/>
              <a:t>Often people will use “camel case”</a:t>
            </a:r>
          </a:p>
          <a:p>
            <a:endParaRPr lang="en-CA" dirty="0"/>
          </a:p>
          <a:p>
            <a:r>
              <a:rPr lang="en-CA" dirty="0"/>
              <a:t>Can do multiple assignments:</a:t>
            </a:r>
            <a:endParaRPr lang="en-CA" b="0" dirty="0">
              <a:effectLst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a, b, c = 1, 2, 3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x = y = z = 10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Try it out:</a:t>
            </a:r>
            <a:r>
              <a:rPr lang="en-CA" dirty="0"/>
              <a:t> Declare your own variables using multiple assignment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952CC-7689-6B1B-485A-F7313DD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10" y="1909823"/>
            <a:ext cx="3570790" cy="35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6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6FD5-58C9-EC94-A956-B4E8370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D883-4F7F-1ADC-BC26-B4FEFDEA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playing with a few variables</a:t>
            </a:r>
          </a:p>
          <a:p>
            <a:endParaRPr lang="en-US" dirty="0"/>
          </a:p>
          <a:p>
            <a:pPr lvl="1"/>
            <a:r>
              <a:rPr lang="en-US" dirty="0"/>
              <a:t>What happens if you try to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‘hello’ + x</a:t>
            </a:r>
          </a:p>
          <a:p>
            <a:endParaRPr lang="en-US" dirty="0"/>
          </a:p>
          <a:p>
            <a:r>
              <a:rPr lang="en-US" dirty="0"/>
              <a:t>Variables must be of the same </a:t>
            </a:r>
            <a:r>
              <a:rPr lang="en-US" i="1" dirty="0"/>
              <a:t>type</a:t>
            </a:r>
          </a:p>
          <a:p>
            <a:pPr lvl="1"/>
            <a:r>
              <a:rPr lang="en-US" i="1" dirty="0"/>
              <a:t>+ </a:t>
            </a:r>
            <a:r>
              <a:rPr lang="en-US" dirty="0"/>
              <a:t>serves to </a:t>
            </a:r>
            <a:r>
              <a:rPr lang="en-US" i="1" dirty="0"/>
              <a:t>concatenate</a:t>
            </a:r>
            <a:r>
              <a:rPr lang="en-US" dirty="0"/>
              <a:t> between two strings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find the type of the variable using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type(var)</a:t>
            </a:r>
          </a:p>
        </p:txBody>
      </p:sp>
    </p:spTree>
    <p:extLst>
      <p:ext uri="{BB962C8B-B14F-4D97-AF65-F5344CB8AC3E}">
        <p14:creationId xmlns:p14="http://schemas.microsoft.com/office/powerpoint/2010/main" val="35345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B7BE-F0EC-449E-1C49-B1D35BA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3E37-98AF-ABAB-A385-474C4AD9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“do something wrong”, the program with throw an </a:t>
            </a:r>
            <a:r>
              <a:rPr lang="en-US" i="1" dirty="0"/>
              <a:t>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important to read the error message, because it will provide information about what went wrong, and where: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526D6-0A39-D9D6-7EE3-2B69CD5F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69" y="4177940"/>
            <a:ext cx="7772400" cy="17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4D4C-DE92-4F6C-7F58-468B208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E306-5E3C-78EE-02C2-CE68B152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 error:</a:t>
            </a:r>
            <a:r>
              <a:rPr lang="en-US" dirty="0"/>
              <a:t> error in the syntax (language) or python -- i.e., something is written wrong that it doesn’t understand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print(‘hello world’)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b="1" dirty="0"/>
          </a:p>
          <a:p>
            <a:r>
              <a:rPr lang="en-US" b="1" dirty="0"/>
              <a:t>Type error:</a:t>
            </a:r>
            <a:r>
              <a:rPr lang="en-US" dirty="0"/>
              <a:t> variables of different types are being called </a:t>
            </a:r>
          </a:p>
          <a:p>
            <a:endParaRPr lang="en-US" b="1" dirty="0"/>
          </a:p>
          <a:p>
            <a:r>
              <a:rPr lang="en-US" b="1" dirty="0"/>
              <a:t>Name error</a:t>
            </a:r>
            <a:r>
              <a:rPr lang="en-US" dirty="0"/>
              <a:t>: a call to a variable that doesn’t exist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41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B65-B8B9-EE9E-D44A-D2DE4178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DE36-CD86-BF72-71B7-0894A67F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is on the left of the = is always performed before variable assignment</a:t>
            </a:r>
          </a:p>
          <a:p>
            <a:endParaRPr lang="en-US" dirty="0"/>
          </a:p>
          <a:p>
            <a:r>
              <a:rPr lang="en-US" dirty="0"/>
              <a:t>If you assign a new value to a variable it will overwrite the old one</a:t>
            </a:r>
          </a:p>
          <a:p>
            <a:pPr lvl="1"/>
            <a:r>
              <a:rPr lang="en-US" dirty="0"/>
              <a:t>Important to remember to use meaningful variables and not re-use them</a:t>
            </a:r>
          </a:p>
          <a:p>
            <a:endParaRPr lang="en-US" dirty="0"/>
          </a:p>
          <a:p>
            <a:r>
              <a:rPr lang="en-US" dirty="0"/>
              <a:t>If you want to remove a variable from memory,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del()</a:t>
            </a:r>
          </a:p>
        </p:txBody>
      </p:sp>
    </p:spTree>
    <p:extLst>
      <p:ext uri="{BB962C8B-B14F-4D97-AF65-F5344CB8AC3E}">
        <p14:creationId xmlns:p14="http://schemas.microsoft.com/office/powerpoint/2010/main" val="319526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4E93-C521-0DF5-7E03-513F5865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7792-D00B-84D8-D9FA-6661D7C6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variables only have a single element</a:t>
            </a:r>
          </a:p>
          <a:p>
            <a:pPr lvl="1"/>
            <a:r>
              <a:rPr lang="en-US" dirty="0"/>
              <a:t>E.g., an int of x = 111 still only has one value</a:t>
            </a:r>
          </a:p>
          <a:p>
            <a:endParaRPr lang="en-US" dirty="0"/>
          </a:p>
          <a:p>
            <a:r>
              <a:rPr lang="en-US" dirty="0"/>
              <a:t>Strings and other types have multiple elements within them</a:t>
            </a:r>
          </a:p>
          <a:p>
            <a:pPr lvl="1"/>
            <a:r>
              <a:rPr lang="en-US" dirty="0"/>
              <a:t>You can find the length of a variable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Each value within the length of that variable is a location, also known as an </a:t>
            </a:r>
            <a:r>
              <a:rPr lang="en-US" i="1" dirty="0"/>
              <a:t>index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Important:</a:t>
            </a:r>
            <a:r>
              <a:rPr lang="en-US" dirty="0"/>
              <a:t> Python does 0 - indexing -- the first element is at location 0</a:t>
            </a:r>
          </a:p>
          <a:p>
            <a:pPr lvl="1"/>
            <a:r>
              <a:rPr lang="en-US" dirty="0"/>
              <a:t>Other languages (like MATLAB) are 1-indexed - meaning the first element starts at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DB3B-7BED-23D1-6FEA-8EB057AE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67DA-9F51-D377-A262-FB59CC19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index or select a specific element of that variable using the [] characters</a:t>
            </a:r>
          </a:p>
          <a:p>
            <a:pPr lvl="1"/>
            <a:r>
              <a:rPr lang="en-US" dirty="0"/>
              <a:t>Referred to as “string slicing” for strings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03AB6-CD50-B9E1-85C7-6DE577052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1"/>
          <a:stretch>
            <a:fillRect/>
          </a:stretch>
        </p:blipFill>
        <p:spPr bwMode="auto">
          <a:xfrm>
            <a:off x="2226840" y="4086186"/>
            <a:ext cx="6604000" cy="11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1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E84D-62D1-398E-6CA6-8DADA11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3A57-5A91-CDCC-C363-11C2495D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also specify a range of values separated by a “:”</a:t>
            </a:r>
          </a:p>
          <a:p>
            <a:r>
              <a:rPr lang="en-US" dirty="0"/>
              <a:t>Optionally, you can indicate the step size between locations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str_object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start_pos:end_pos:step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0" dirty="0">
                <a:effectLst/>
              </a:rPr>
              <a:t>You can also index starting from the </a:t>
            </a:r>
            <a:r>
              <a:rPr lang="en-CA" b="0" i="1" dirty="0">
                <a:effectLst/>
              </a:rPr>
              <a:t>end</a:t>
            </a:r>
            <a:r>
              <a:rPr lang="en-CA" b="0" dirty="0">
                <a:effectLst/>
              </a:rPr>
              <a:t> of the string using negative values</a:t>
            </a:r>
          </a:p>
          <a:p>
            <a:endParaRPr lang="en-CA" b="0" dirty="0">
              <a:effectLst/>
            </a:endParaRPr>
          </a:p>
          <a:p>
            <a:r>
              <a:rPr lang="en-CA" b="1" dirty="0">
                <a:effectLst/>
              </a:rPr>
              <a:t>Exercise: </a:t>
            </a:r>
            <a:r>
              <a:rPr lang="en-CA" dirty="0">
                <a:effectLst/>
              </a:rPr>
              <a:t>from </a:t>
            </a:r>
            <a:r>
              <a:rPr lang="en-CA" dirty="0" err="1">
                <a:effectLst/>
              </a:rPr>
              <a:t>myString</a:t>
            </a:r>
            <a:r>
              <a:rPr lang="en-CA" dirty="0">
                <a:effectLst/>
              </a:rPr>
              <a:t> = ‘hello world’ find different ways to obtain:</a:t>
            </a:r>
          </a:p>
          <a:p>
            <a:pPr lvl="2"/>
            <a:r>
              <a:rPr lang="en-CA" dirty="0"/>
              <a:t>“hello”</a:t>
            </a:r>
          </a:p>
          <a:p>
            <a:pPr lvl="2"/>
            <a:r>
              <a:rPr lang="en-CA" dirty="0">
                <a:effectLst/>
              </a:rPr>
              <a:t>“world”</a:t>
            </a:r>
          </a:p>
          <a:p>
            <a:pPr lvl="2"/>
            <a:r>
              <a:rPr lang="en-CA" dirty="0">
                <a:effectLst/>
              </a:rPr>
              <a:t>“</a:t>
            </a:r>
            <a:r>
              <a:rPr lang="en-CA" dirty="0" err="1">
                <a:effectLst/>
              </a:rPr>
              <a:t>elowrd</a:t>
            </a:r>
            <a:r>
              <a:rPr lang="en-CA" dirty="0">
                <a:effectLst/>
              </a:rPr>
              <a:t>”</a:t>
            </a:r>
          </a:p>
          <a:p>
            <a:pPr lvl="2"/>
            <a:r>
              <a:rPr lang="en-CA" dirty="0"/>
              <a:t>“</a:t>
            </a:r>
            <a:r>
              <a:rPr lang="en-CA" dirty="0" err="1"/>
              <a:t>dlrow</a:t>
            </a:r>
            <a:r>
              <a:rPr lang="en-CA" dirty="0"/>
              <a:t> </a:t>
            </a:r>
            <a:r>
              <a:rPr lang="en-CA" dirty="0" err="1"/>
              <a:t>olleh</a:t>
            </a:r>
            <a:r>
              <a:rPr lang="en-CA" dirty="0"/>
              <a:t>’</a:t>
            </a:r>
            <a:endParaRPr lang="en-CA" dirty="0">
              <a:effectLst/>
            </a:endParaRPr>
          </a:p>
          <a:p>
            <a:pPr lvl="2"/>
            <a:endParaRPr lang="en-CA" b="1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1C6D-6C0D-975D-709F-1E85DA0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F01C-5C6F-BB69-006A-C21C3A85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discussed, there are different ways to implement Python</a:t>
            </a:r>
          </a:p>
          <a:p>
            <a:pPr lvl="1"/>
            <a:r>
              <a:rPr lang="en-US" dirty="0"/>
              <a:t>(can just run it from the bash shell on a Mac)</a:t>
            </a:r>
          </a:p>
          <a:p>
            <a:endParaRPr lang="en-US" dirty="0"/>
          </a:p>
          <a:p>
            <a:r>
              <a:rPr lang="en-US" dirty="0"/>
              <a:t>There are several popular </a:t>
            </a:r>
            <a:r>
              <a:rPr lang="en-US" b="1" dirty="0"/>
              <a:t>IDEs</a:t>
            </a:r>
            <a:r>
              <a:rPr lang="en-US" dirty="0"/>
              <a:t> (Integrated Development Environments)</a:t>
            </a:r>
          </a:p>
          <a:p>
            <a:endParaRPr lang="en-US" dirty="0"/>
          </a:p>
          <a:p>
            <a:r>
              <a:rPr lang="en-US" dirty="0"/>
              <a:t>We’re going to use two from Anaconda: </a:t>
            </a:r>
            <a:r>
              <a:rPr lang="en-US" dirty="0" err="1"/>
              <a:t>Jupyter</a:t>
            </a:r>
            <a:r>
              <a:rPr lang="en-US" dirty="0"/>
              <a:t> Notebook and Spyder</a:t>
            </a:r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is a popular environment for writing and running code in a user-readable way through the use of </a:t>
            </a:r>
            <a:r>
              <a:rPr lang="en-US" i="1" dirty="0"/>
              <a:t>Markup tools</a:t>
            </a:r>
          </a:p>
        </p:txBody>
      </p:sp>
    </p:spTree>
    <p:extLst>
      <p:ext uri="{BB962C8B-B14F-4D97-AF65-F5344CB8AC3E}">
        <p14:creationId xmlns:p14="http://schemas.microsoft.com/office/powerpoint/2010/main" val="185115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3D3-284B-001C-69C5-BB4C0FA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Tuples, Sets, &amp;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F53D-D8BA-6BA0-62D1-5A30539F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kinds of data types that allow you to store collections of data: Lists, Tuples, Sets, &amp; Dictionaries</a:t>
            </a:r>
          </a:p>
          <a:p>
            <a:endParaRPr lang="en-US" dirty="0"/>
          </a:p>
          <a:p>
            <a:r>
              <a:rPr lang="en-US" dirty="0"/>
              <a:t>Each one has a slightly different properties and usage</a:t>
            </a:r>
          </a:p>
          <a:p>
            <a:endParaRPr lang="en-US" dirty="0"/>
          </a:p>
          <a:p>
            <a:r>
              <a:rPr lang="en-US" dirty="0"/>
              <a:t>Next week we will also add to out Python functionality to add different kinds of data types that are more useful for the kinds of data we deal with</a:t>
            </a:r>
          </a:p>
        </p:txBody>
      </p:sp>
    </p:spTree>
    <p:extLst>
      <p:ext uri="{BB962C8B-B14F-4D97-AF65-F5344CB8AC3E}">
        <p14:creationId xmlns:p14="http://schemas.microsoft.com/office/powerpoint/2010/main" val="158773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ADA6-D30D-FFDB-BA33-956A1AB2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D25E-6B42-8F4A-12AA-C87FE23A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list is created using square brackets: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drinks = [ ”whiskey”, “vodka”, “lager”, “cider”]</a:t>
            </a:r>
          </a:p>
          <a:p>
            <a:endParaRPr lang="en-US" dirty="0"/>
          </a:p>
          <a:p>
            <a:r>
              <a:rPr lang="en-US" dirty="0"/>
              <a:t>Lists are:</a:t>
            </a:r>
          </a:p>
          <a:p>
            <a:pPr lvl="1"/>
            <a:r>
              <a:rPr lang="en-US" b="1" dirty="0"/>
              <a:t>Ordered</a:t>
            </a:r>
            <a:r>
              <a:rPr lang="en-US" dirty="0"/>
              <a:t>: they have a defined order that will not change. New items are added to the end of the list (with some exceptions)</a:t>
            </a:r>
          </a:p>
          <a:p>
            <a:pPr lvl="1"/>
            <a:r>
              <a:rPr lang="en-US" b="1" dirty="0"/>
              <a:t>Changeable:</a:t>
            </a:r>
            <a:r>
              <a:rPr lang="en-US" dirty="0"/>
              <a:t> we can change, add and remove items from the list </a:t>
            </a:r>
          </a:p>
          <a:p>
            <a:pPr lvl="1"/>
            <a:endParaRPr lang="en-US" b="1" dirty="0"/>
          </a:p>
          <a:p>
            <a:r>
              <a:rPr lang="en-US" dirty="0"/>
              <a:t>Lists can store variables of different data types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create a list of different data types, then find you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type() </a:t>
            </a:r>
            <a:r>
              <a:rPr lang="en-US" dirty="0"/>
              <a:t>of the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5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9EF9-75A8-2A4D-130E-D3FC2BC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CDDD-E44A-CF04-343D-B2F84CDA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Lists are ordered in the same way as strings and can be indexed in the same manner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start_pos:end_pos:step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change the item of a list simply by replacing through indexing: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= ‘tequila’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add a single element to the list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 or add multiple elements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myList.extend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you can use the + operator instead of extend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also insert to a specific index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(index,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4C45-7C23-B7A4-3568-3E2DC48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F68-7EB9-C3DE-9622-389281D0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remove items in different ways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(‘cider’) </a:t>
            </a:r>
            <a:r>
              <a:rPr lang="en-US" dirty="0"/>
              <a:t>will remove the first instance of ‘cider’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dirty="0"/>
              <a:t>will remove the element at position 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dirty="0"/>
              <a:t>will remove </a:t>
            </a:r>
            <a:r>
              <a:rPr lang="en-US" i="1" dirty="0"/>
              <a:t>and return</a:t>
            </a:r>
            <a:r>
              <a:rPr lang="en-US" dirty="0"/>
              <a:t> the element at position 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clear the list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Note, it is possible to have empty lists. Declared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[]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Other list methods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reverse(), sort(),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count()</a:t>
            </a:r>
          </a:p>
        </p:txBody>
      </p:sp>
    </p:spTree>
    <p:extLst>
      <p:ext uri="{BB962C8B-B14F-4D97-AF65-F5344CB8AC3E}">
        <p14:creationId xmlns:p14="http://schemas.microsoft.com/office/powerpoint/2010/main" val="268806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4615-A3FB-EAB2-3CA7-757577F5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Tuples, Sets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833D-97DD-C450-F0DC-BC9D9CC1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other data types we will deal with a bit more later, but the basics are: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tuple</a:t>
            </a:r>
            <a:r>
              <a:rPr lang="en-US" dirty="0"/>
              <a:t> is </a:t>
            </a:r>
            <a:r>
              <a:rPr lang="en-US" b="1" dirty="0"/>
              <a:t>ordered</a:t>
            </a:r>
            <a:r>
              <a:rPr lang="en-US" dirty="0"/>
              <a:t> and </a:t>
            </a:r>
            <a:r>
              <a:rPr lang="en-US" b="1" dirty="0"/>
              <a:t>unchangeable </a:t>
            </a:r>
            <a:r>
              <a:rPr lang="en-US" dirty="0"/>
              <a:t>and is defined using round brackets 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(”whiskey”, “vodka”, “lager”, “cider”)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set </a:t>
            </a:r>
            <a:r>
              <a:rPr lang="en-US" dirty="0"/>
              <a:t>is </a:t>
            </a:r>
            <a:r>
              <a:rPr lang="en-US" b="1" dirty="0"/>
              <a:t>unordered, unchangeable, </a:t>
            </a:r>
            <a:r>
              <a:rPr lang="en-US" dirty="0"/>
              <a:t>and </a:t>
            </a:r>
            <a:r>
              <a:rPr lang="en-US" b="1" dirty="0"/>
              <a:t>unindexed,</a:t>
            </a:r>
            <a:r>
              <a:rPr lang="en-US" dirty="0"/>
              <a:t> and is defined using curly brackets. </a:t>
            </a:r>
            <a:r>
              <a:rPr lang="en-US" dirty="0">
                <a:cs typeface="Courier New" panose="02070309020205020404" pitchFamily="49" charset="0"/>
              </a:rPr>
              <a:t>Sets cannot have repeat values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{”whiskey”, “vodka”, “lager”, “cider”}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>
                <a:cs typeface="Courier New" panose="02070309020205020404" pitchFamily="49" charset="0"/>
              </a:rPr>
              <a:t>dictionary </a:t>
            </a:r>
            <a:r>
              <a:rPr lang="en-US" dirty="0">
                <a:cs typeface="Courier New" panose="02070309020205020404" pitchFamily="49" charset="0"/>
              </a:rPr>
              <a:t>stores data values in </a:t>
            </a:r>
            <a:r>
              <a:rPr lang="en-US" dirty="0" err="1">
                <a:cs typeface="Courier New" panose="02070309020205020404" pitchFamily="49" charset="0"/>
              </a:rPr>
              <a:t>key:value</a:t>
            </a:r>
            <a:r>
              <a:rPr lang="en-US" dirty="0">
                <a:cs typeface="Courier New" panose="02070309020205020404" pitchFamily="49" charset="0"/>
              </a:rPr>
              <a:t> pairs. It is </a:t>
            </a:r>
            <a:r>
              <a:rPr lang="en-US" b="1" dirty="0" err="1">
                <a:cs typeface="Courier New" panose="02070309020205020404" pitchFamily="49" charset="0"/>
              </a:rPr>
              <a:t>orderd</a:t>
            </a:r>
            <a:r>
              <a:rPr lang="en-US" b="1" dirty="0">
                <a:cs typeface="Courier New" panose="02070309020205020404" pitchFamily="49" charset="0"/>
              </a:rPr>
              <a:t>, changeable, </a:t>
            </a:r>
            <a:r>
              <a:rPr lang="en-US" dirty="0">
                <a:cs typeface="Courier New" panose="02070309020205020404" pitchFamily="49" charset="0"/>
              </a:rPr>
              <a:t>and does not allow supplicates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{”age”: 48,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“gender”: male} </a:t>
            </a:r>
          </a:p>
        </p:txBody>
      </p:sp>
    </p:spTree>
    <p:extLst>
      <p:ext uri="{BB962C8B-B14F-4D97-AF65-F5344CB8AC3E}">
        <p14:creationId xmlns:p14="http://schemas.microsoft.com/office/powerpoint/2010/main" val="314798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D8E5-1416-AC4A-79E9-051857EE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(conditional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7F60-D8C6-8DAF-73C7-E0A12819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uses conditional statements to </a:t>
            </a:r>
            <a:br>
              <a:rPr lang="en-US" dirty="0"/>
            </a:br>
            <a:r>
              <a:rPr lang="en-US" dirty="0"/>
              <a:t>control the flow of a program and perform </a:t>
            </a:r>
            <a:br>
              <a:rPr lang="en-US" dirty="0"/>
            </a:br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Carried out by evaluating </a:t>
            </a:r>
            <a:r>
              <a:rPr lang="en-US" i="1" dirty="0" err="1"/>
              <a:t>booleans</a:t>
            </a:r>
            <a:r>
              <a:rPr lang="en-US" dirty="0"/>
              <a:t> (“if a</a:t>
            </a:r>
            <a:br>
              <a:rPr lang="en-US" dirty="0"/>
            </a:br>
            <a:r>
              <a:rPr lang="en-US" dirty="0"/>
              <a:t>condition is true, do one thing; if it is false, </a:t>
            </a:r>
            <a:br>
              <a:rPr lang="en-US" dirty="0"/>
            </a:br>
            <a:r>
              <a:rPr lang="en-US" dirty="0"/>
              <a:t>do another)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D9A98A-4B17-21C7-AFF1-EAD6E141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74" y="1690688"/>
            <a:ext cx="3054812" cy="38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4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FB3-C996-DE77-CBE2-88B47CE7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A530-21B0-2A23-C8E7-2F0A8744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programming you often need to identify whether an expression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endParaRPr lang="en-US" b="1" dirty="0"/>
          </a:p>
          <a:p>
            <a:r>
              <a:rPr lang="en-US" dirty="0"/>
              <a:t>Referred to as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dirty="0"/>
              <a:t>values, which is its own data type</a:t>
            </a:r>
          </a:p>
          <a:p>
            <a:endParaRPr lang="en-US" dirty="0"/>
          </a:p>
          <a:p>
            <a:r>
              <a:rPr lang="en-US" dirty="0"/>
              <a:t>Expressed via </a:t>
            </a:r>
            <a:r>
              <a:rPr lang="en-US" i="1" dirty="0"/>
              <a:t>operators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Comparison operators: </a:t>
            </a:r>
            <a:r>
              <a:rPr lang="en-US" dirty="0"/>
              <a:t>==, !=, &gt;, &lt; , &lt;=, &gt;=</a:t>
            </a:r>
          </a:p>
          <a:p>
            <a:pPr lvl="2"/>
            <a:r>
              <a:rPr lang="en-US" dirty="0"/>
              <a:t>Note that a single = is for variable assignment, but == is for comparison between two values</a:t>
            </a:r>
          </a:p>
          <a:p>
            <a:pPr lvl="1"/>
            <a:r>
              <a:rPr lang="en-US" b="1" dirty="0"/>
              <a:t>Logical operators</a:t>
            </a:r>
            <a:r>
              <a:rPr lang="en-US" dirty="0"/>
              <a:t>: and, or, not</a:t>
            </a:r>
          </a:p>
          <a:p>
            <a:pPr lvl="1"/>
            <a:r>
              <a:rPr lang="en-US" b="1" dirty="0"/>
              <a:t>Membership operators</a:t>
            </a:r>
            <a:r>
              <a:rPr lang="en-US" dirty="0"/>
              <a:t>: in, not in</a:t>
            </a:r>
          </a:p>
          <a:p>
            <a:endParaRPr lang="en-US" dirty="0"/>
          </a:p>
          <a:p>
            <a:r>
              <a:rPr lang="en-US" dirty="0"/>
              <a:t>Or simply bool() will return True if it has a value that isn’t 0 or isn’t an empty var</a:t>
            </a:r>
          </a:p>
          <a:p>
            <a:endParaRPr lang="en-US" dirty="0"/>
          </a:p>
          <a:p>
            <a:r>
              <a:rPr lang="en-US" b="1" dirty="0"/>
              <a:t>Exercise: </a:t>
            </a:r>
            <a:r>
              <a:rPr lang="en-US" dirty="0"/>
              <a:t>try printing the Boolean value using the different kinds of comparisons  </a:t>
            </a:r>
          </a:p>
        </p:txBody>
      </p:sp>
    </p:spTree>
    <p:extLst>
      <p:ext uri="{BB962C8B-B14F-4D97-AF65-F5344CB8AC3E}">
        <p14:creationId xmlns:p14="http://schemas.microsoft.com/office/powerpoint/2010/main" val="211403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0CB8-1049-15CE-4AD3-9FA7BE5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down an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79D9-D7A8-4993-8C9D-1C8233B0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buNone/>
            </a:pPr>
            <a:br>
              <a:rPr lang="en-CA" sz="2800" b="0" i="0" u="none" strike="noStrike" dirty="0">
                <a:solidFill>
                  <a:srgbClr val="424242"/>
                </a:solidFill>
                <a:effectLst/>
              </a:rPr>
            </a:br>
            <a:endParaRPr lang="en-CA" b="0" dirty="0">
              <a:effectLst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CA" sz="2800" b="0" i="0" u="none" strike="noStrike" dirty="0">
                <a:solidFill>
                  <a:srgbClr val="C53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CA" dirty="0">
              <a:solidFill>
                <a:srgbClr val="37474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CA" sz="2800" b="0" i="0" u="none" strike="noStrike" dirty="0">
                <a:solidFill>
                  <a:srgbClr val="C53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&gt; a:</a:t>
            </a:r>
            <a:b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is greater than a"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 err="1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== b: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and b are equal"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greater than b"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br>
              <a:rPr lang="en-CA" b="0" dirty="0">
                <a:effectLst/>
              </a:rPr>
            </a:br>
            <a:br>
              <a:rPr lang="en-CA" b="0" dirty="0">
                <a:effectLst/>
              </a:rPr>
            </a:b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E7A74-3B2D-3C30-505A-65DDF2670E5B}"/>
              </a:ext>
            </a:extLst>
          </p:cNvPr>
          <p:cNvCxnSpPr/>
          <p:nvPr/>
        </p:nvCxnSpPr>
        <p:spPr>
          <a:xfrm flipH="1">
            <a:off x="1342663" y="1825625"/>
            <a:ext cx="3865945" cy="134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02DEF-8FA3-1935-DF6B-3C8FFBABB986}"/>
              </a:ext>
            </a:extLst>
          </p:cNvPr>
          <p:cNvSpPr txBox="1"/>
          <p:nvPr/>
        </p:nvSpPr>
        <p:spPr>
          <a:xfrm>
            <a:off x="5544273" y="1573491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Begins with ‘if’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480FB6-A722-CB57-8556-4FB4EB8B6956}"/>
              </a:ext>
            </a:extLst>
          </p:cNvPr>
          <p:cNvCxnSpPr>
            <a:cxnSpLocks/>
          </p:cNvCxnSpPr>
          <p:nvPr/>
        </p:nvCxnSpPr>
        <p:spPr>
          <a:xfrm flipH="1">
            <a:off x="2230055" y="2199190"/>
            <a:ext cx="5085298" cy="93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550543-D415-E4F2-CDFE-09E88AF4D284}"/>
              </a:ext>
            </a:extLst>
          </p:cNvPr>
          <p:cNvSpPr txBox="1"/>
          <p:nvPr/>
        </p:nvSpPr>
        <p:spPr>
          <a:xfrm>
            <a:off x="7403455" y="1942823"/>
            <a:ext cx="430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conditional (can been evaluated as True</a:t>
            </a:r>
            <a:br>
              <a:rPr lang="en-US" dirty="0"/>
            </a:br>
            <a:r>
              <a:rPr lang="en-US" dirty="0"/>
              <a:t>or False)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3966E-BD41-004C-436C-2F147B152003}"/>
              </a:ext>
            </a:extLst>
          </p:cNvPr>
          <p:cNvCxnSpPr>
            <a:cxnSpLocks/>
          </p:cNvCxnSpPr>
          <p:nvPr/>
        </p:nvCxnSpPr>
        <p:spPr>
          <a:xfrm flipH="1">
            <a:off x="2665959" y="2899054"/>
            <a:ext cx="5536786" cy="41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21914A-9709-F773-9724-D5E8D8F63660}"/>
              </a:ext>
            </a:extLst>
          </p:cNvPr>
          <p:cNvSpPr txBox="1"/>
          <p:nvPr/>
        </p:nvSpPr>
        <p:spPr>
          <a:xfrm>
            <a:off x="8363366" y="2706352"/>
            <a:ext cx="118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in  ‘:’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5EA6D-5C8B-288A-B7C7-C9EC4438E727}"/>
              </a:ext>
            </a:extLst>
          </p:cNvPr>
          <p:cNvCxnSpPr>
            <a:cxnSpLocks/>
          </p:cNvCxnSpPr>
          <p:nvPr/>
        </p:nvCxnSpPr>
        <p:spPr>
          <a:xfrm flipH="1">
            <a:off x="1342663" y="3269776"/>
            <a:ext cx="6860082" cy="32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7415E-2D67-A294-076E-B7F4FCD7BF9A}"/>
              </a:ext>
            </a:extLst>
          </p:cNvPr>
          <p:cNvSpPr txBox="1"/>
          <p:nvPr/>
        </p:nvSpPr>
        <p:spPr>
          <a:xfrm>
            <a:off x="8579835" y="307112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indent!!!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1E7D57-2146-18A4-AFC9-7A3AB9B096F7}"/>
              </a:ext>
            </a:extLst>
          </p:cNvPr>
          <p:cNvCxnSpPr>
            <a:cxnSpLocks/>
          </p:cNvCxnSpPr>
          <p:nvPr/>
        </p:nvCxnSpPr>
        <p:spPr>
          <a:xfrm flipH="1">
            <a:off x="3259718" y="3922436"/>
            <a:ext cx="5320117" cy="2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A69BE-7E0E-7838-59E1-5B9D1DEB3863}"/>
              </a:ext>
            </a:extLst>
          </p:cNvPr>
          <p:cNvSpPr txBox="1"/>
          <p:nvPr/>
        </p:nvSpPr>
        <p:spPr>
          <a:xfrm>
            <a:off x="8827779" y="3591196"/>
            <a:ext cx="279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second conditional - ”else if”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9F9F0-2A7F-87A5-5CC1-044D140A21F5}"/>
              </a:ext>
            </a:extLst>
          </p:cNvPr>
          <p:cNvCxnSpPr>
            <a:cxnSpLocks/>
          </p:cNvCxnSpPr>
          <p:nvPr/>
        </p:nvCxnSpPr>
        <p:spPr>
          <a:xfrm flipH="1">
            <a:off x="1986642" y="4642395"/>
            <a:ext cx="5320117" cy="2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B56160-528B-3C5E-572E-AF4AFFDEC13B}"/>
              </a:ext>
            </a:extLst>
          </p:cNvPr>
          <p:cNvSpPr txBox="1"/>
          <p:nvPr/>
        </p:nvSpPr>
        <p:spPr>
          <a:xfrm>
            <a:off x="7554703" y="4311155"/>
            <a:ext cx="279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if all of the other conditionals return “false”</a:t>
            </a:r>
          </a:p>
        </p:txBody>
      </p:sp>
    </p:spTree>
    <p:extLst>
      <p:ext uri="{BB962C8B-B14F-4D97-AF65-F5344CB8AC3E}">
        <p14:creationId xmlns:p14="http://schemas.microsoft.com/office/powerpoint/2010/main" val="42939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9" grpId="0"/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DAB-09AF-8FE7-7EE2-2F455B3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matters in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889-FAF4-9312-47DC-D68A8953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CA" dirty="0"/>
              <a:t>Python relies on indentation (whitespace at the beginning of a line) to define scope in the code. Other programming languages often use curly-brackets for this purpose.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Whitespace indentation of a piece of code affects its meaning. A logical block of statements should all have the same indentation, set in from the indentation of their parent function or "IF”. 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If one of the lines in a group has a different indentation, it is flagged as a syntax error.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TAB will work in </a:t>
            </a:r>
            <a:r>
              <a:rPr lang="en-CA" dirty="0" err="1"/>
              <a:t>Jupyter</a:t>
            </a:r>
            <a:r>
              <a:rPr lang="en-CA" dirty="0"/>
              <a:t> notebook as adding spaces. Generally, you should indent with 2 or 4 spaces.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05D1-2075-89CA-BEEE-F1D34BB3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1676-8BFF-FAFE-78D6-76037A88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other way to evaluate different outcomes (especially when you have a fixed number of outcomes) is through match and case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 day: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BA9C-0BD0-C2F7-3815-7C37E2EB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AA1A-14D7-7874-9D65-8E3880C9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Anaconda Navigator</a:t>
            </a:r>
          </a:p>
          <a:p>
            <a:endParaRPr lang="en-US" dirty="0"/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Create a new Python 3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0EAE4-968D-52F7-01D3-ECE3DB1C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961" y="675014"/>
            <a:ext cx="1992224" cy="2301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DDD64-5E8D-EFC0-45E3-EA91649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92" y="3493439"/>
            <a:ext cx="3284168" cy="26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0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C4FB-B7F0-9977-851F-AD9B6A0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your file to git from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6329-C6F0-F892-F94C-24AB9A18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Last week we went through Git, which is great for version control and collaborative work. So how can you use git effectively with your notebook?</a:t>
            </a:r>
          </a:p>
          <a:p>
            <a:endParaRPr lang="en-US" dirty="0"/>
          </a:p>
          <a:p>
            <a:r>
              <a:rPr lang="en-US" dirty="0"/>
              <a:t>One option is to save your file, open the terminal, and commit from there</a:t>
            </a:r>
          </a:p>
          <a:p>
            <a:endParaRPr lang="en-US" dirty="0"/>
          </a:p>
          <a:p>
            <a:r>
              <a:rPr lang="en-US" dirty="0"/>
              <a:t>Other option is you can use the ! character at the beginning of a line of code in python to execute a system command. Thus, you can commit using: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!git add test-Copy1.ipynb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!git commit -m ‘uploading my work from class today’</a:t>
            </a:r>
          </a:p>
        </p:txBody>
      </p:sp>
    </p:spTree>
    <p:extLst>
      <p:ext uri="{BB962C8B-B14F-4D97-AF65-F5344CB8AC3E}">
        <p14:creationId xmlns:p14="http://schemas.microsoft.com/office/powerpoint/2010/main" val="399250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3A9F-709E-1613-F09D-62C057D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In-Lab Final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C6D-E5CE-DBC0-79C6-DB16BB85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going to create a ‘</a:t>
            </a:r>
            <a:r>
              <a:rPr lang="en-US" b="1" u="sng" dirty="0"/>
              <a:t>Psych</a:t>
            </a:r>
            <a:r>
              <a:rPr lang="en-US" dirty="0"/>
              <a:t>ic app’ that will guess a student’s focus area (BCN; LD; SP) based on the length of their name.</a:t>
            </a:r>
          </a:p>
          <a:p>
            <a:endParaRPr lang="en-US" dirty="0"/>
          </a:p>
          <a:p>
            <a:r>
              <a:rPr lang="en-US" dirty="0"/>
              <a:t>Use the code:</a:t>
            </a:r>
          </a:p>
          <a:p>
            <a:pPr marL="457200" rtl="0">
              <a:spcAft>
                <a:spcPts val="1600"/>
              </a:spcAft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input(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“Enter student name: 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/>
              <a:t>to allow the user to input their name. Then using </a:t>
            </a:r>
            <a:r>
              <a:rPr lang="en-US" i="1" dirty="0"/>
              <a:t>if</a:t>
            </a:r>
            <a:r>
              <a:rPr lang="en-US" dirty="0"/>
              <a:t> statements, check a list to see if it matches a particular in the list. If the name doesn’t </a:t>
            </a:r>
            <a:r>
              <a:rPr lang="en-US"/>
              <a:t>match any in the </a:t>
            </a:r>
            <a:r>
              <a:rPr lang="en-US" dirty="0"/>
              <a:t>list, have it guess based on the length of the name entered </a:t>
            </a:r>
          </a:p>
        </p:txBody>
      </p:sp>
    </p:spTree>
    <p:extLst>
      <p:ext uri="{BB962C8B-B14F-4D97-AF65-F5344CB8AC3E}">
        <p14:creationId xmlns:p14="http://schemas.microsoft.com/office/powerpoint/2010/main" val="34794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7E4-6FF3-73A7-F20E-E0515E0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011F-AA8B-4720-24AA-96EBBF06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https://swcarpentry.github.io/python-novice-inflammation/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https://allendowney.github.io/ThinkPython/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0E5E-1632-BF36-E7F1-909BEE63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1819"/>
            <a:ext cx="10515600" cy="289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(and text) are contained in </a:t>
            </a:r>
            <a:r>
              <a:rPr lang="en-US" i="1" dirty="0"/>
              <a:t>cells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document currently has one empty cell</a:t>
            </a:r>
          </a:p>
          <a:p>
            <a:endParaRPr lang="en-US" dirty="0"/>
          </a:p>
          <a:p>
            <a:r>
              <a:rPr lang="en-US" dirty="0"/>
              <a:t>Let’s go ahead and write our first piece of code: 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print(‘hello world’)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B762-9BBF-A7DC-27F8-1959E36F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2919"/>
            <a:ext cx="10000376" cy="24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AA6-3CEB-68C5-645B-50011EF2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bits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1DB-0B66-B1F2-E5FE-14CF7297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run the cell with the run</a:t>
            </a:r>
            <a:br>
              <a:rPr lang="en-US" dirty="0"/>
            </a:br>
            <a:r>
              <a:rPr lang="en-US" dirty="0"/>
              <a:t>button, through the Cells menu</a:t>
            </a:r>
            <a:br>
              <a:rPr lang="en-US" dirty="0"/>
            </a:br>
            <a:r>
              <a:rPr lang="en-US" dirty="0"/>
              <a:t>or shift/command + enter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 that the “output” (results”) of this line</a:t>
            </a:r>
            <a:br>
              <a:rPr lang="en-US" dirty="0"/>
            </a:br>
            <a:r>
              <a:rPr lang="en-US" dirty="0"/>
              <a:t>of code is printed beneath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let’s add another cell and run this 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+ 1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C310C-5601-31CD-B4D8-F201F82B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71" y="1825625"/>
            <a:ext cx="9144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D1163-7081-081B-C691-12547748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68" y="1423194"/>
            <a:ext cx="36068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009F5-A08C-EF12-CFDF-B7D88A79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58" y="4513719"/>
            <a:ext cx="685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DD07-1AAD-D6FF-97E3-5A43BF2E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06E8-21A6-E877-CD4D-9549DFA4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reasons that </a:t>
            </a:r>
            <a:r>
              <a:rPr lang="en-US" dirty="0" err="1"/>
              <a:t>Jupyter</a:t>
            </a:r>
            <a:r>
              <a:rPr lang="en-US" dirty="0"/>
              <a:t> Notebooks is a popular way to write and distribute code is it is possible to add non-code elements into your Notebook using Markdown</a:t>
            </a:r>
          </a:p>
          <a:p>
            <a:endParaRPr lang="en-US" dirty="0"/>
          </a:p>
          <a:p>
            <a:r>
              <a:rPr lang="en-US" dirty="0"/>
              <a:t>Can change whether a cell is code </a:t>
            </a:r>
            <a:br>
              <a:rPr lang="en-US" dirty="0"/>
            </a:br>
            <a:r>
              <a:rPr lang="en-US" dirty="0"/>
              <a:t>or text using the dropdown menu:</a:t>
            </a:r>
          </a:p>
          <a:p>
            <a:endParaRPr lang="en-US" dirty="0"/>
          </a:p>
          <a:p>
            <a:r>
              <a:rPr lang="en-US" dirty="0"/>
              <a:t>Or, you can put the cell into command mode using the ‘esc’ key, then switch between code mode (Y) and markdown mode (M)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Be sure to use markdown to jot down some notes in your Notebook describing what you’re doing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60A4C-40F2-990A-0861-395351AB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03" y="2526174"/>
            <a:ext cx="2235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E750-7964-7C4B-554E-E46FACE6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bits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220B-C823-AEAB-530C-487A84FA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try the code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print(‘1 + 1’)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does this result differ from the last one?</a:t>
            </a:r>
          </a:p>
          <a:p>
            <a:endParaRPr lang="en-US" dirty="0"/>
          </a:p>
          <a:p>
            <a:r>
              <a:rPr lang="en-US" dirty="0"/>
              <a:t>Highlights the difference between different data types, as well as the difference between operators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67048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BB82-FEB1-4B00-E1D2-FD9928BF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9EE1-EF59-8B93-FDF3-B934B6BC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kinds of ‘data types’ in python</a:t>
            </a:r>
          </a:p>
          <a:p>
            <a:pPr lvl="1"/>
            <a:r>
              <a:rPr lang="en-US" dirty="0"/>
              <a:t>Affects how the information is stored, and the ways they interact with other code</a:t>
            </a:r>
          </a:p>
          <a:p>
            <a:r>
              <a:rPr lang="en-US" dirty="0"/>
              <a:t>Common types:</a:t>
            </a:r>
          </a:p>
          <a:p>
            <a:endParaRPr lang="en-US" dirty="0"/>
          </a:p>
          <a:p>
            <a:pPr lvl="1"/>
            <a:r>
              <a:rPr lang="en-US" dirty="0"/>
              <a:t>Text type: “string”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Numeric types: “integer”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-US" dirty="0"/>
            </a:br>
            <a:r>
              <a:rPr lang="en-US" dirty="0"/>
              <a:t>			“floating point”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others we’ll get into later…</a:t>
            </a:r>
          </a:p>
        </p:txBody>
      </p:sp>
    </p:spTree>
    <p:extLst>
      <p:ext uri="{BB962C8B-B14F-4D97-AF65-F5344CB8AC3E}">
        <p14:creationId xmlns:p14="http://schemas.microsoft.com/office/powerpoint/2010/main" val="27853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939E-17AE-B0CF-0370-7AF6BC9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814C-C343-1DBD-60E6-261D68F3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</a:t>
            </a:r>
          </a:p>
          <a:p>
            <a:endParaRPr lang="en-US" dirty="0"/>
          </a:p>
          <a:p>
            <a:r>
              <a:rPr lang="en-US" dirty="0"/>
              <a:t>Arithmetic operations operate on number types:</a:t>
            </a:r>
          </a:p>
          <a:p>
            <a:pPr lvl="1"/>
            <a:r>
              <a:rPr lang="en-US" dirty="0"/>
              <a:t>+, -, x, /, % (modulus), ** (exponent), // (floor division)</a:t>
            </a:r>
          </a:p>
          <a:p>
            <a:endParaRPr lang="en-US" dirty="0"/>
          </a:p>
          <a:p>
            <a:r>
              <a:rPr lang="en-US" dirty="0"/>
              <a:t>Other types of operators we’ll describe shortly</a:t>
            </a:r>
          </a:p>
          <a:p>
            <a:endParaRPr lang="en-US" dirty="0"/>
          </a:p>
          <a:p>
            <a:r>
              <a:rPr lang="en-US" dirty="0"/>
              <a:t>Key thing is they work without any special notation or added info from yourself</a:t>
            </a:r>
          </a:p>
        </p:txBody>
      </p:sp>
    </p:spTree>
    <p:extLst>
      <p:ext uri="{BB962C8B-B14F-4D97-AF65-F5344CB8AC3E}">
        <p14:creationId xmlns:p14="http://schemas.microsoft.com/office/powerpoint/2010/main" val="10751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2258</Words>
  <Application>Microsoft Macintosh PowerPoint</Application>
  <PresentationFormat>Widescreen</PresentationFormat>
  <Paragraphs>258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Courier New</vt:lpstr>
      <vt:lpstr>Office Theme</vt:lpstr>
      <vt:lpstr>Introduction to Python and Jupyter Notebooks</vt:lpstr>
      <vt:lpstr>Jupyter Notebook</vt:lpstr>
      <vt:lpstr>Jupyter Notebooks</vt:lpstr>
      <vt:lpstr>PowerPoint Presentation</vt:lpstr>
      <vt:lpstr>First bits of code</vt:lpstr>
      <vt:lpstr>Markdown in Notebooks</vt:lpstr>
      <vt:lpstr>Next bits of code</vt:lpstr>
      <vt:lpstr>Data types</vt:lpstr>
      <vt:lpstr>Operators</vt:lpstr>
      <vt:lpstr>Functions</vt:lpstr>
      <vt:lpstr>Variables</vt:lpstr>
      <vt:lpstr>Variable naming</vt:lpstr>
      <vt:lpstr>Variables</vt:lpstr>
      <vt:lpstr>Errors</vt:lpstr>
      <vt:lpstr>Errors</vt:lpstr>
      <vt:lpstr>More on variables</vt:lpstr>
      <vt:lpstr>Indexing</vt:lpstr>
      <vt:lpstr>Indexing</vt:lpstr>
      <vt:lpstr>Indexing</vt:lpstr>
      <vt:lpstr>Lists, Tuples, Sets, &amp; Dictionaries</vt:lpstr>
      <vt:lpstr>Lists</vt:lpstr>
      <vt:lpstr>Lists</vt:lpstr>
      <vt:lpstr>List Methods</vt:lpstr>
      <vt:lpstr>Tuples, Sets and Dictionaries</vt:lpstr>
      <vt:lpstr>If statements (conditional statements)</vt:lpstr>
      <vt:lpstr>Boolean Values</vt:lpstr>
      <vt:lpstr>Let’s break down an if statement</vt:lpstr>
      <vt:lpstr>Spacing matters in Python!!</vt:lpstr>
      <vt:lpstr>Match &amp; Case</vt:lpstr>
      <vt:lpstr>Committing your file to git from Notebooks</vt:lpstr>
      <vt:lpstr>In-Lab Final Exercise: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2025-07-22T16:43:21Z</dcterms:created>
  <dcterms:modified xsi:type="dcterms:W3CDTF">2025-08-12T15:59:25Z</dcterms:modified>
</cp:coreProperties>
</file>