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9"/>
  </p:notesMasterIdLst>
  <p:sldIdLst>
    <p:sldId id="256" r:id="rId3"/>
    <p:sldId id="610" r:id="rId4"/>
    <p:sldId id="527" r:id="rId5"/>
    <p:sldId id="536" r:id="rId6"/>
    <p:sldId id="537" r:id="rId7"/>
    <p:sldId id="538" r:id="rId8"/>
    <p:sldId id="539" r:id="rId9"/>
    <p:sldId id="540" r:id="rId10"/>
    <p:sldId id="528" r:id="rId11"/>
    <p:sldId id="541" r:id="rId12"/>
    <p:sldId id="542" r:id="rId13"/>
    <p:sldId id="604" r:id="rId14"/>
    <p:sldId id="580" r:id="rId15"/>
    <p:sldId id="543" r:id="rId16"/>
    <p:sldId id="605" r:id="rId17"/>
    <p:sldId id="547" r:id="rId18"/>
    <p:sldId id="545" r:id="rId19"/>
    <p:sldId id="549" r:id="rId20"/>
    <p:sldId id="546" r:id="rId21"/>
    <p:sldId id="550" r:id="rId22"/>
    <p:sldId id="554" r:id="rId23"/>
    <p:sldId id="552" r:id="rId24"/>
    <p:sldId id="555" r:id="rId25"/>
    <p:sldId id="556" r:id="rId26"/>
    <p:sldId id="557" r:id="rId27"/>
    <p:sldId id="560" r:id="rId28"/>
    <p:sldId id="561" r:id="rId29"/>
    <p:sldId id="591" r:id="rId30"/>
    <p:sldId id="559" r:id="rId31"/>
    <p:sldId id="558" r:id="rId32"/>
    <p:sldId id="594" r:id="rId33"/>
    <p:sldId id="575" r:id="rId34"/>
    <p:sldId id="562" r:id="rId35"/>
    <p:sldId id="576" r:id="rId36"/>
    <p:sldId id="577" r:id="rId37"/>
    <p:sldId id="578" r:id="rId38"/>
    <p:sldId id="579" r:id="rId39"/>
    <p:sldId id="581" r:id="rId40"/>
    <p:sldId id="593" r:id="rId41"/>
    <p:sldId id="609" r:id="rId42"/>
    <p:sldId id="586" r:id="rId43"/>
    <p:sldId id="590" r:id="rId44"/>
    <p:sldId id="583" r:id="rId45"/>
    <p:sldId id="587" r:id="rId46"/>
    <p:sldId id="584" r:id="rId47"/>
    <p:sldId id="588" r:id="rId48"/>
    <p:sldId id="589" r:id="rId49"/>
    <p:sldId id="601" r:id="rId50"/>
    <p:sldId id="603" r:id="rId51"/>
    <p:sldId id="596" r:id="rId52"/>
    <p:sldId id="597" r:id="rId53"/>
    <p:sldId id="599" r:id="rId54"/>
    <p:sldId id="600" r:id="rId55"/>
    <p:sldId id="606" r:id="rId56"/>
    <p:sldId id="607" r:id="rId57"/>
    <p:sldId id="608" r:id="rId5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9169"/>
    <a:srgbClr val="0974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2" Type="http://schemas.openxmlformats.org/officeDocument/2006/relationships/tableStyles" Target="tableStyles.xml"/><Relationship Id="rId61" Type="http://schemas.openxmlformats.org/officeDocument/2006/relationships/viewProps" Target="viewProps.xml"/><Relationship Id="rId60" Type="http://schemas.openxmlformats.org/officeDocument/2006/relationships/presProps" Target="presProps.xml"/><Relationship Id="rId6" Type="http://schemas.openxmlformats.org/officeDocument/2006/relationships/slide" Target="slides/slide4.xml"/><Relationship Id="rId59" Type="http://schemas.openxmlformats.org/officeDocument/2006/relationships/notesMaster" Target="notesMasters/notesMaster1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4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4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9.png"/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4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9.png"/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4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23.png"/><Relationship Id="rId6" Type="http://schemas.openxmlformats.org/officeDocument/2006/relationships/image" Target="../media/image19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23.png"/><Relationship Id="rId6" Type="http://schemas.openxmlformats.org/officeDocument/2006/relationships/image" Target="../media/image19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8" name="Picture 2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5720" y="-20955"/>
            <a:ext cx="12283440" cy="6900545"/>
          </a:xfrm>
          <a:prstGeom prst="rect">
            <a:avLst/>
          </a:prstGeom>
        </p:spPr>
      </p:pic>
      <p:sp>
        <p:nvSpPr>
          <p:cNvPr id="31" name="Title 30"/>
          <p:cNvSpPr>
            <a:spLocks noGrp="1"/>
          </p:cNvSpPr>
          <p:nvPr>
            <p:ph type="ctrTitle"/>
          </p:nvPr>
        </p:nvSpPr>
        <p:spPr>
          <a:xfrm>
            <a:off x="1608455" y="742315"/>
            <a:ext cx="9160510" cy="2387600"/>
          </a:xfrm>
        </p:spPr>
        <p:txBody>
          <a:bodyPr>
            <a:noAutofit/>
          </a:bodyPr>
          <a:p>
            <a:pPr>
              <a:lnSpc>
                <a:spcPct val="150000"/>
              </a:lnSpc>
            </a:pPr>
            <a:r>
              <a:rPr lang="en-US" altLang="en-US" b="1"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机器学习</a:t>
            </a:r>
            <a:br>
              <a:rPr lang="en-US" altLang="en-US" b="1"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" altLang="en-US" sz="5400" b="1"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人工</a:t>
            </a:r>
            <a:r>
              <a:rPr lang="en-US" altLang="en-US" sz="5400" b="1"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神经网络</a:t>
            </a:r>
            <a:r>
              <a:rPr lang="" altLang="en-US" sz="5400" b="1"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（ANN）</a:t>
            </a:r>
            <a:endParaRPr lang="" altLang="en-US" sz="5400" b="1">
              <a:solidFill>
                <a:schemeClr val="tx1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Subtitle 31"/>
          <p:cNvSpPr>
            <a:spLocks noGrp="1"/>
          </p:cNvSpPr>
          <p:nvPr>
            <p:ph type="subTitle" idx="1"/>
          </p:nvPr>
        </p:nvSpPr>
        <p:spPr>
          <a:xfrm>
            <a:off x="3381375" y="3619500"/>
            <a:ext cx="5348605" cy="1922780"/>
          </a:xfrm>
        </p:spPr>
        <p:txBody>
          <a:bodyPr>
            <a:noAutofit/>
          </a:bodyPr>
          <a:p>
            <a:pPr>
              <a:lnSpc>
                <a:spcPct val="130000"/>
              </a:lnSpc>
            </a:pPr>
            <a:r>
              <a:rPr lang="en-US" altLang="en-US" sz="3200" b="1"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中山大学物理与天文学院</a:t>
            </a:r>
            <a:endParaRPr lang="en-US" altLang="en-US" sz="3200" b="1">
              <a:solidFill>
                <a:schemeClr val="tx1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130000"/>
              </a:lnSpc>
            </a:pPr>
            <a:r>
              <a:rPr lang="en-US" altLang="en-US" sz="3200" b="1"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李霄栋</a:t>
            </a:r>
            <a:endParaRPr lang="en-US" altLang="en-US" sz="3200" b="1">
              <a:solidFill>
                <a:schemeClr val="tx1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130000"/>
              </a:lnSpc>
            </a:pPr>
            <a:r>
              <a:rPr lang="en-US" altLang="en-US" sz="3200" b="1"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2019年秋季学期</a:t>
            </a:r>
            <a:endParaRPr lang="en-US" altLang="en-US" sz="3200" b="1">
              <a:solidFill>
                <a:schemeClr val="tx1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Text Box 32"/>
          <p:cNvSpPr txBox="1"/>
          <p:nvPr/>
        </p:nvSpPr>
        <p:spPr>
          <a:xfrm>
            <a:off x="1483360" y="6217285"/>
            <a:ext cx="974217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 sz="2800" b="1"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https://github.com/xiaodongli1986/teaching_AI</a:t>
            </a:r>
            <a:endParaRPr lang="en-US" altLang="en-US" sz="2800" b="1">
              <a:solidFill>
                <a:schemeClr val="tx1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30"/>
          <p:cNvSpPr>
            <a:spLocks noGrp="1"/>
          </p:cNvSpPr>
          <p:nvPr>
            <p:ph type="ctrTitle"/>
          </p:nvPr>
        </p:nvSpPr>
        <p:spPr>
          <a:xfrm>
            <a:off x="1608455" y="742315"/>
            <a:ext cx="9160510" cy="23876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受此启发</a:t>
            </a:r>
            <a:r>
              <a:rPr lang="en-US" altLang="en-US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...</a:t>
            </a:r>
            <a:endParaRPr lang="en-US" altLang="en-US" sz="54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" altLang="zh-CN" b="1" dirty="0" smtClean="0"/>
              <a:t>感知机（</a:t>
            </a:r>
            <a:r>
              <a:rPr lang="zh-CN" altLang="en-US" b="1" dirty="0" smtClean="0"/>
              <a:t>人工神经元</a:t>
            </a:r>
            <a:r>
              <a:rPr lang="" altLang="zh-CN" b="1" dirty="0" smtClean="0"/>
              <a:t>）</a:t>
            </a:r>
            <a:endParaRPr lang="" altLang="zh-CN" b="1" dirty="0" smtClean="0"/>
          </a:p>
        </p:txBody>
      </p:sp>
      <p:sp>
        <p:nvSpPr>
          <p:cNvPr id="31746" name="AutoShape 2" descr="https://upload-images.jianshu.io/upload_images/5274420-5c2b3e02be57fced.png?imageMogr2/auto-orient/strip|imageView2/2/w/12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748" name="AutoShape 4" descr="https://upload-images.jianshu.io/upload_images/5274420-5c2b3e02be57fced.png?imageMogr2/auto-orient/strip|imageView2/2/w/12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750" name="AutoShape 6" descr="https://upload-images.jianshu.io/upload_images/5274420-5c2b3e02be57fced.png?imageMogr2/auto-orient/strip|imageView2/2/w/12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752" name="AutoShape 8" descr="https://upload-images.jianshu.io/upload_images/5274420-5c2b3e02be57fced.png?imageMogr2/auto-orient/strip|imageView2/2/w/12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754" name="AutoShape 10" descr="https://upload-images.jianshu.io/upload_images/5274420-5c2b3e02be57fced.png?imageMogr2/auto-orient/strip|imageView2/2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130" name="AutoShape 2" descr="https://upload-images.jianshu.io/upload_images/4112-a2d308dc042386d5.png?imageMogr2/auto-orient/strip|imageView2/2/w/721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132" name="AutoShape 4" descr="https://upload-images.jianshu.io/upload_images/4112-a2d308dc042386d5.png?imageMogr2/auto-orient/strip|imageView2/2/w/721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5844540" y="1573530"/>
            <a:ext cx="5875655" cy="50647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2000" dirty="0" smtClean="0">
                <a:latin typeface="微软雅黑" charset="-122"/>
                <a:ea typeface="微软雅黑" charset="-122"/>
              </a:rPr>
              <a:t>输入为一系列数字，配备以权重 </a:t>
            </a:r>
            <a:r>
              <a:rPr lang="en-US" sz="2000" i="1" dirty="0" smtClean="0">
                <a:latin typeface="微软雅黑" charset="-122"/>
                <a:ea typeface="微软雅黑" charset="-122"/>
              </a:rPr>
              <a:t>w</a:t>
            </a:r>
            <a:r>
              <a:rPr lang="en-US" sz="2000" baseline="-25000" dirty="0" smtClean="0">
                <a:latin typeface="微软雅黑" charset="-122"/>
                <a:ea typeface="微软雅黑" charset="-122"/>
              </a:rPr>
              <a:t>i</a:t>
            </a:r>
            <a:endParaRPr lang="en-US" sz="2000" baseline="-25000" dirty="0" smtClean="0">
              <a:latin typeface="微软雅黑" charset="-122"/>
              <a:ea typeface="微软雅黑" charset="-122"/>
            </a:endParaRP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endParaRPr lang="en-US" sz="2000" dirty="0" smtClean="0">
              <a:latin typeface="微软雅黑" charset="-122"/>
              <a:ea typeface="微软雅黑" charset="-122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5575" y="1904365"/>
            <a:ext cx="5603240" cy="27425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感知机（</a:t>
            </a:r>
            <a:r>
              <a:rPr lang="zh-CN" altLang="en-US" b="1" dirty="0" smtClean="0"/>
              <a:t>人工神经元</a:t>
            </a:r>
            <a:r>
              <a:rPr lang="en-US" altLang="zh-CN" b="1" dirty="0" smtClean="0"/>
              <a:t>）</a:t>
            </a:r>
            <a:endParaRPr lang="en-US" altLang="zh-CN" b="1" dirty="0" smtClean="0"/>
          </a:p>
        </p:txBody>
      </p:sp>
      <p:sp>
        <p:nvSpPr>
          <p:cNvPr id="31746" name="AutoShape 2" descr="https://upload-images.jianshu.io/upload_images/5274420-5c2b3e02be57fced.png?imageMogr2/auto-orient/strip|imageView2/2/w/12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748" name="AutoShape 4" descr="https://upload-images.jianshu.io/upload_images/5274420-5c2b3e02be57fced.png?imageMogr2/auto-orient/strip|imageView2/2/w/12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750" name="AutoShape 6" descr="https://upload-images.jianshu.io/upload_images/5274420-5c2b3e02be57fced.png?imageMogr2/auto-orient/strip|imageView2/2/w/12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752" name="AutoShape 8" descr="https://upload-images.jianshu.io/upload_images/5274420-5c2b3e02be57fced.png?imageMogr2/auto-orient/strip|imageView2/2/w/12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754" name="AutoShape 10" descr="https://upload-images.jianshu.io/upload_images/5274420-5c2b3e02be57fced.png?imageMogr2/auto-orient/strip|imageView2/2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130" name="AutoShape 2" descr="https://upload-images.jianshu.io/upload_images/4112-a2d308dc042386d5.png?imageMogr2/auto-orient/strip|imageView2/2/w/721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132" name="AutoShape 4" descr="https://upload-images.jianshu.io/upload_images/4112-a2d308dc042386d5.png?imageMogr2/auto-orient/strip|imageView2/2/w/721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5575" y="1904365"/>
            <a:ext cx="5603240" cy="274256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1235" y="3006090"/>
            <a:ext cx="5939790" cy="2790825"/>
          </a:xfrm>
          <a:prstGeom prst="rect">
            <a:avLst/>
          </a:prstGeom>
        </p:spPr>
      </p:pic>
      <p:sp>
        <p:nvSpPr>
          <p:cNvPr id="10" name="Content Placeholder 2"/>
          <p:cNvSpPr>
            <a:spLocks noGrp="1"/>
          </p:cNvSpPr>
          <p:nvPr/>
        </p:nvSpPr>
        <p:spPr>
          <a:xfrm>
            <a:off x="5844540" y="1573530"/>
            <a:ext cx="5875655" cy="50647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2000" dirty="0" smtClean="0">
                <a:latin typeface="微软雅黑" charset="-122"/>
                <a:ea typeface="微软雅黑" charset="-122"/>
              </a:rPr>
              <a:t>输入为一系列数字，配备以权重 </a:t>
            </a:r>
            <a:r>
              <a:rPr lang="en-US" sz="2000" i="1" dirty="0" smtClean="0">
                <a:latin typeface="微软雅黑" charset="-122"/>
                <a:ea typeface="微软雅黑" charset="-122"/>
              </a:rPr>
              <a:t>w</a:t>
            </a:r>
            <a:r>
              <a:rPr lang="en-US" sz="2000" baseline="-25000" dirty="0" smtClean="0">
                <a:latin typeface="微软雅黑" charset="-122"/>
                <a:ea typeface="微软雅黑" charset="-122"/>
              </a:rPr>
              <a:t>i</a:t>
            </a:r>
            <a:endParaRPr lang="en-US" sz="2000" baseline="-25000" dirty="0" smtClean="0">
              <a:latin typeface="微软雅黑" charset="-122"/>
              <a:ea typeface="微软雅黑" charset="-122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2000" dirty="0" smtClean="0">
                <a:latin typeface="微软雅黑" charset="-122"/>
                <a:ea typeface="微软雅黑" charset="-122"/>
              </a:rPr>
              <a:t>对输入求</a:t>
            </a:r>
            <a:r>
              <a:rPr lang="en-US" sz="2000" b="1" dirty="0" smtClean="0">
                <a:latin typeface="微软雅黑" charset="-122"/>
                <a:ea typeface="微软雅黑" charset="-122"/>
              </a:rPr>
              <a:t>加权和</a:t>
            </a:r>
            <a:r>
              <a:rPr lang="en-US" sz="2000" dirty="0" smtClean="0">
                <a:latin typeface="微软雅黑" charset="-122"/>
                <a:ea typeface="微软雅黑" charset="-122"/>
              </a:rPr>
              <a:t>（往往再配一个偏置 b）</a:t>
            </a:r>
            <a:endParaRPr lang="en-US" sz="2000" dirty="0" smtClean="0">
              <a:latin typeface="微软雅黑" charset="-122"/>
              <a:ea typeface="微软雅黑" charset="-122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endParaRPr lang="en-US" sz="2000" dirty="0" smtClean="0">
              <a:latin typeface="微软雅黑" charset="-122"/>
              <a:ea typeface="微软雅黑" charset="-122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endParaRPr lang="en-US" sz="2000" dirty="0" smtClean="0">
              <a:latin typeface="微软雅黑" charset="-122"/>
              <a:ea typeface="微软雅黑" charset="-122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2000" dirty="0" smtClean="0">
                <a:latin typeface="微软雅黑" charset="-122"/>
                <a:ea typeface="微软雅黑" charset="-122"/>
              </a:rPr>
              <a:t>对</a:t>
            </a:r>
            <a:r>
              <a:rPr lang="en-US" altLang="en-US" sz="2000" dirty="0" smtClean="0">
                <a:latin typeface="微软雅黑" charset="-122"/>
                <a:ea typeface="微软雅黑" charset="-122"/>
              </a:rPr>
              <a:t>求值结果加一个类似阶跃的</a:t>
            </a:r>
            <a:r>
              <a:rPr lang="en-US" altLang="en-US" sz="2000" b="1" dirty="0" smtClean="0">
                <a:latin typeface="微软雅黑" charset="-122"/>
                <a:ea typeface="微软雅黑" charset="-122"/>
              </a:rPr>
              <a:t>激活函数</a:t>
            </a:r>
            <a:endParaRPr lang="en-US" sz="2000" dirty="0" smtClean="0">
              <a:latin typeface="微软雅黑" charset="-122"/>
              <a:ea typeface="微软雅黑" charset="-122"/>
            </a:endParaRP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endParaRPr lang="en-US" sz="2000" dirty="0" smtClean="0">
              <a:latin typeface="微软雅黑" charset="-122"/>
              <a:ea typeface="微软雅黑" charset="-12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8815" y="3951605"/>
            <a:ext cx="5594985" cy="18446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感知机（</a:t>
            </a:r>
            <a:r>
              <a:rPr lang="zh-CN" altLang="en-US" b="1" dirty="0" smtClean="0"/>
              <a:t>人工神经元</a:t>
            </a:r>
            <a:r>
              <a:rPr lang="en-US" altLang="zh-CN" b="1" dirty="0" smtClean="0"/>
              <a:t>）</a:t>
            </a:r>
            <a:endParaRPr lang="en-US" altLang="zh-CN" b="1" dirty="0" smtClean="0"/>
          </a:p>
        </p:txBody>
      </p:sp>
      <p:sp>
        <p:nvSpPr>
          <p:cNvPr id="31746" name="AutoShape 2" descr="https://upload-images.jianshu.io/upload_images/5274420-5c2b3e02be57fced.png?imageMogr2/auto-orient/strip|imageView2/2/w/12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748" name="AutoShape 4" descr="https://upload-images.jianshu.io/upload_images/5274420-5c2b3e02be57fced.png?imageMogr2/auto-orient/strip|imageView2/2/w/12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750" name="AutoShape 6" descr="https://upload-images.jianshu.io/upload_images/5274420-5c2b3e02be57fced.png?imageMogr2/auto-orient/strip|imageView2/2/w/12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752" name="AutoShape 8" descr="https://upload-images.jianshu.io/upload_images/5274420-5c2b3e02be57fced.png?imageMogr2/auto-orient/strip|imageView2/2/w/12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754" name="AutoShape 10" descr="https://upload-images.jianshu.io/upload_images/5274420-5c2b3e02be57fced.png?imageMogr2/auto-orient/strip|imageView2/2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130" name="AutoShape 2" descr="https://upload-images.jianshu.io/upload_images/4112-a2d308dc042386d5.png?imageMogr2/auto-orient/strip|imageView2/2/w/721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132" name="AutoShape 4" descr="https://upload-images.jianshu.io/upload_images/4112-a2d308dc042386d5.png?imageMogr2/auto-orient/strip|imageView2/2/w/721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5575" y="1904365"/>
            <a:ext cx="5603240" cy="274256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1235" y="3006090"/>
            <a:ext cx="5939790" cy="2790825"/>
          </a:xfrm>
          <a:prstGeom prst="rect">
            <a:avLst/>
          </a:prstGeom>
        </p:spPr>
      </p:pic>
      <p:sp>
        <p:nvSpPr>
          <p:cNvPr id="10" name="Content Placeholder 2"/>
          <p:cNvSpPr>
            <a:spLocks noGrp="1"/>
          </p:cNvSpPr>
          <p:nvPr/>
        </p:nvSpPr>
        <p:spPr>
          <a:xfrm>
            <a:off x="5844540" y="1573530"/>
            <a:ext cx="5875655" cy="50647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2000" dirty="0" smtClean="0">
                <a:latin typeface="微软雅黑" charset="-122"/>
                <a:ea typeface="微软雅黑" charset="-122"/>
              </a:rPr>
              <a:t>输入为一系列数字，配备以权重 </a:t>
            </a:r>
            <a:r>
              <a:rPr lang="en-US" sz="2000" i="1" dirty="0" smtClean="0">
                <a:latin typeface="微软雅黑" charset="-122"/>
                <a:ea typeface="微软雅黑" charset="-122"/>
              </a:rPr>
              <a:t>w</a:t>
            </a:r>
            <a:r>
              <a:rPr lang="en-US" sz="2000" baseline="-25000" dirty="0" smtClean="0">
                <a:latin typeface="微软雅黑" charset="-122"/>
                <a:ea typeface="微软雅黑" charset="-122"/>
              </a:rPr>
              <a:t>i</a:t>
            </a:r>
            <a:endParaRPr lang="en-US" sz="2000" baseline="-25000" dirty="0" smtClean="0">
              <a:latin typeface="微软雅黑" charset="-122"/>
              <a:ea typeface="微软雅黑" charset="-122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2000" dirty="0" smtClean="0">
                <a:latin typeface="微软雅黑" charset="-122"/>
                <a:ea typeface="微软雅黑" charset="-122"/>
              </a:rPr>
              <a:t>对输入求</a:t>
            </a:r>
            <a:r>
              <a:rPr lang="en-US" sz="2000" b="1" dirty="0" smtClean="0">
                <a:latin typeface="微软雅黑" charset="-122"/>
                <a:ea typeface="微软雅黑" charset="-122"/>
              </a:rPr>
              <a:t>加权和</a:t>
            </a:r>
            <a:r>
              <a:rPr lang="en-US" sz="2000" dirty="0" smtClean="0">
                <a:latin typeface="微软雅黑" charset="-122"/>
                <a:ea typeface="微软雅黑" charset="-122"/>
              </a:rPr>
              <a:t>（往往再配一个偏置 b）</a:t>
            </a:r>
            <a:endParaRPr lang="en-US" sz="2000" dirty="0" smtClean="0">
              <a:latin typeface="微软雅黑" charset="-122"/>
              <a:ea typeface="微软雅黑" charset="-122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endParaRPr lang="en-US" sz="2000" dirty="0" smtClean="0">
              <a:latin typeface="微软雅黑" charset="-122"/>
              <a:ea typeface="微软雅黑" charset="-122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endParaRPr lang="en-US" sz="2000" dirty="0" smtClean="0">
              <a:latin typeface="微软雅黑" charset="-122"/>
              <a:ea typeface="微软雅黑" charset="-122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2000" dirty="0" smtClean="0">
                <a:latin typeface="微软雅黑" charset="-122"/>
                <a:ea typeface="微软雅黑" charset="-122"/>
              </a:rPr>
              <a:t>对</a:t>
            </a:r>
            <a:r>
              <a:rPr lang="en-US" altLang="en-US" sz="2000" dirty="0" smtClean="0">
                <a:latin typeface="微软雅黑" charset="-122"/>
                <a:ea typeface="微软雅黑" charset="-122"/>
              </a:rPr>
              <a:t>求值结果加一个类似阶跃的</a:t>
            </a:r>
            <a:r>
              <a:rPr lang="en-US" altLang="en-US" sz="2000" b="1" dirty="0" smtClean="0">
                <a:latin typeface="微软雅黑" charset="-122"/>
                <a:ea typeface="微软雅黑" charset="-122"/>
              </a:rPr>
              <a:t>激活函数</a:t>
            </a:r>
            <a:endParaRPr lang="en-US" sz="2000" dirty="0" smtClean="0">
              <a:latin typeface="微软雅黑" charset="-122"/>
              <a:ea typeface="微软雅黑" charset="-122"/>
            </a:endParaRP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endParaRPr lang="en-US" sz="2000" dirty="0" smtClean="0">
              <a:latin typeface="微软雅黑" charset="-122"/>
              <a:ea typeface="微软雅黑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感知机（</a:t>
            </a:r>
            <a:r>
              <a:rPr lang="zh-CN" altLang="en-US" b="1" dirty="0" smtClean="0"/>
              <a:t>人工神经元</a:t>
            </a:r>
            <a:r>
              <a:rPr lang="en-US" altLang="zh-CN" b="1" dirty="0" smtClean="0"/>
              <a:t>）</a:t>
            </a:r>
            <a:endParaRPr lang="en-US" altLang="zh-CN" b="1" dirty="0" smtClean="0"/>
          </a:p>
        </p:txBody>
      </p:sp>
      <p:sp>
        <p:nvSpPr>
          <p:cNvPr id="31746" name="AutoShape 2" descr="https://upload-images.jianshu.io/upload_images/5274420-5c2b3e02be57fced.png?imageMogr2/auto-orient/strip|imageView2/2/w/12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748" name="AutoShape 4" descr="https://upload-images.jianshu.io/upload_images/5274420-5c2b3e02be57fced.png?imageMogr2/auto-orient/strip|imageView2/2/w/12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750" name="AutoShape 6" descr="https://upload-images.jianshu.io/upload_images/5274420-5c2b3e02be57fced.png?imageMogr2/auto-orient/strip|imageView2/2/w/12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752" name="AutoShape 8" descr="https://upload-images.jianshu.io/upload_images/5274420-5c2b3e02be57fced.png?imageMogr2/auto-orient/strip|imageView2/2/w/12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754" name="AutoShape 10" descr="https://upload-images.jianshu.io/upload_images/5274420-5c2b3e02be57fced.png?imageMogr2/auto-orient/strip|imageView2/2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130" name="AutoShape 2" descr="https://upload-images.jianshu.io/upload_images/4112-a2d308dc042386d5.png?imageMogr2/auto-orient/strip|imageView2/2/w/721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132" name="AutoShape 4" descr="https://upload-images.jianshu.io/upload_images/4112-a2d308dc042386d5.png?imageMogr2/auto-orient/strip|imageView2/2/w/721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5575" y="1904365"/>
            <a:ext cx="5603240" cy="274256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2649854" y="5796769"/>
            <a:ext cx="3493135" cy="891540"/>
          </a:xfrm>
          <a:prstGeom prst="rect">
            <a:avLst/>
          </a:prstGeom>
          <a:noFill/>
          <a:ln w="66675" cmpd="sng">
            <a:noFill/>
            <a:prstDash val="solid"/>
          </a:ln>
        </p:spPr>
        <p:txBody>
          <a:bodyPr wrap="none" rtlCol="0" anchor="t">
            <a:spAutoFit/>
          </a:bodyPr>
          <a:p>
            <a:pPr algn="ctr">
              <a:lnSpc>
                <a:spcPct val="130000"/>
              </a:lnSpc>
            </a:pPr>
            <a:r>
              <a:rPr lang="" sz="2000" b="1" dirty="0" smtClean="0"/>
              <a:t>当输入信号的叠加达到阈值，</a:t>
            </a:r>
            <a:endParaRPr lang="" sz="2000" b="1" dirty="0" smtClean="0"/>
          </a:p>
          <a:p>
            <a:pPr algn="ctr">
              <a:lnSpc>
                <a:spcPct val="130000"/>
              </a:lnSpc>
            </a:pPr>
            <a:r>
              <a:rPr lang="" sz="2000" b="1" dirty="0"/>
              <a:t>激活产生输出</a:t>
            </a:r>
            <a:endParaRPr lang="" sz="2000" b="1" dirty="0"/>
          </a:p>
        </p:txBody>
      </p:sp>
      <p:pic>
        <p:nvPicPr>
          <p:cNvPr id="22" name="Picture 4"/>
          <p:cNvPicPr>
            <a:picLocks noChangeAspect="1"/>
          </p:cNvPicPr>
          <p:nvPr/>
        </p:nvPicPr>
        <p:blipFill>
          <a:blip r:embed="rId2"/>
          <a:srcRect b="13688"/>
          <a:stretch>
            <a:fillRect/>
          </a:stretch>
        </p:blipFill>
        <p:spPr>
          <a:xfrm>
            <a:off x="3672450" y="4297779"/>
            <a:ext cx="1786890" cy="138239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1235" y="3006090"/>
            <a:ext cx="5939790" cy="2790825"/>
          </a:xfrm>
          <a:prstGeom prst="rect">
            <a:avLst/>
          </a:prstGeom>
        </p:spPr>
      </p:pic>
      <p:sp>
        <p:nvSpPr>
          <p:cNvPr id="10" name="Content Placeholder 2"/>
          <p:cNvSpPr>
            <a:spLocks noGrp="1"/>
          </p:cNvSpPr>
          <p:nvPr/>
        </p:nvSpPr>
        <p:spPr>
          <a:xfrm>
            <a:off x="5844540" y="1573530"/>
            <a:ext cx="5875655" cy="50647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2000" dirty="0" smtClean="0">
                <a:latin typeface="微软雅黑" charset="-122"/>
                <a:ea typeface="微软雅黑" charset="-122"/>
              </a:rPr>
              <a:t>输入为一系列数字，配备以权重 </a:t>
            </a:r>
            <a:r>
              <a:rPr lang="en-US" sz="2000" i="1" dirty="0" smtClean="0">
                <a:latin typeface="微软雅黑" charset="-122"/>
                <a:ea typeface="微软雅黑" charset="-122"/>
              </a:rPr>
              <a:t>w</a:t>
            </a:r>
            <a:r>
              <a:rPr lang="en-US" sz="2000" baseline="-25000" dirty="0" smtClean="0">
                <a:latin typeface="微软雅黑" charset="-122"/>
                <a:ea typeface="微软雅黑" charset="-122"/>
              </a:rPr>
              <a:t>i</a:t>
            </a:r>
            <a:endParaRPr lang="en-US" sz="2000" baseline="-25000" dirty="0" smtClean="0">
              <a:latin typeface="微软雅黑" charset="-122"/>
              <a:ea typeface="微软雅黑" charset="-122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2000" dirty="0" smtClean="0">
                <a:latin typeface="微软雅黑" charset="-122"/>
                <a:ea typeface="微软雅黑" charset="-122"/>
              </a:rPr>
              <a:t>对输入求</a:t>
            </a:r>
            <a:r>
              <a:rPr lang="en-US" sz="2000" b="1" dirty="0" smtClean="0">
                <a:latin typeface="微软雅黑" charset="-122"/>
                <a:ea typeface="微软雅黑" charset="-122"/>
              </a:rPr>
              <a:t>加权和</a:t>
            </a:r>
            <a:r>
              <a:rPr lang="en-US" sz="2000" dirty="0" smtClean="0">
                <a:latin typeface="微软雅黑" charset="-122"/>
                <a:ea typeface="微软雅黑" charset="-122"/>
              </a:rPr>
              <a:t>（往往再配一个偏置 b）</a:t>
            </a:r>
            <a:endParaRPr lang="en-US" sz="2000" dirty="0" smtClean="0">
              <a:latin typeface="微软雅黑" charset="-122"/>
              <a:ea typeface="微软雅黑" charset="-122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endParaRPr lang="en-US" sz="2000" dirty="0" smtClean="0">
              <a:latin typeface="微软雅黑" charset="-122"/>
              <a:ea typeface="微软雅黑" charset="-122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endParaRPr lang="en-US" sz="2000" dirty="0" smtClean="0">
              <a:latin typeface="微软雅黑" charset="-122"/>
              <a:ea typeface="微软雅黑" charset="-122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2000" dirty="0" smtClean="0">
                <a:latin typeface="微软雅黑" charset="-122"/>
                <a:ea typeface="微软雅黑" charset="-122"/>
              </a:rPr>
              <a:t>对</a:t>
            </a:r>
            <a:r>
              <a:rPr lang="en-US" altLang="en-US" sz="2000" dirty="0" smtClean="0">
                <a:latin typeface="微软雅黑" charset="-122"/>
                <a:ea typeface="微软雅黑" charset="-122"/>
              </a:rPr>
              <a:t>求值结果加一个类似阶跃的</a:t>
            </a:r>
            <a:r>
              <a:rPr lang="en-US" altLang="en-US" sz="2000" b="1" dirty="0" smtClean="0">
                <a:latin typeface="微软雅黑" charset="-122"/>
                <a:ea typeface="微软雅黑" charset="-122"/>
              </a:rPr>
              <a:t>激活函数</a:t>
            </a:r>
            <a:endParaRPr lang="en-US" sz="2000" dirty="0" smtClean="0">
              <a:latin typeface="微软雅黑" charset="-122"/>
              <a:ea typeface="微软雅黑" charset="-122"/>
            </a:endParaRP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endParaRPr lang="en-US" sz="2000" dirty="0" smtClean="0">
              <a:latin typeface="微软雅黑" charset="-122"/>
              <a:ea typeface="微软雅黑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7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激活函数</a:t>
            </a:r>
            <a:endParaRPr lang="en-US" b="1" dirty="0" smtClean="0"/>
          </a:p>
        </p:txBody>
      </p:sp>
      <p:sp>
        <p:nvSpPr>
          <p:cNvPr id="31746" name="AutoShape 2" descr="https://upload-images.jianshu.io/upload_images/5274420-5c2b3e02be57fced.png?imageMogr2/auto-orient/strip|imageView2/2/w/12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748" name="AutoShape 4" descr="https://upload-images.jianshu.io/upload_images/5274420-5c2b3e02be57fced.png?imageMogr2/auto-orient/strip|imageView2/2/w/12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750" name="AutoShape 6" descr="https://upload-images.jianshu.io/upload_images/5274420-5c2b3e02be57fced.png?imageMogr2/auto-orient/strip|imageView2/2/w/12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752" name="AutoShape 8" descr="https://upload-images.jianshu.io/upload_images/5274420-5c2b3e02be57fced.png?imageMogr2/auto-orient/strip|imageView2/2/w/12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754" name="AutoShape 10" descr="https://upload-images.jianshu.io/upload_images/5274420-5c2b3e02be57fced.png?imageMogr2/auto-orient/strip|imageView2/2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130" name="AutoShape 2" descr="https://upload-images.jianshu.io/upload_images/4112-a2d308dc042386d5.png?imageMogr2/auto-orient/strip|imageView2/2/w/721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132" name="AutoShape 4" descr="https://upload-images.jianshu.io/upload_images/4112-a2d308dc042386d5.png?imageMogr2/auto-orient/strip|imageView2/2/w/721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5575" y="1904365"/>
            <a:ext cx="5603240" cy="274256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2737485" y="5283200"/>
            <a:ext cx="349123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en-US" altLang="en-US" sz="2400"/>
              <a:t>激活函数，达到阈值</a:t>
            </a:r>
            <a:endParaRPr lang="en-US" altLang="en-US" sz="2400"/>
          </a:p>
          <a:p>
            <a:pPr algn="ctr">
              <a:lnSpc>
                <a:spcPct val="150000"/>
              </a:lnSpc>
            </a:pPr>
            <a:r>
              <a:rPr lang="en-US" altLang="en-US" sz="2400"/>
              <a:t>“激活”神经元，触发输出</a:t>
            </a:r>
            <a:endParaRPr lang="en-US" altLang="en-US" sz="2400"/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4237990" y="3874135"/>
            <a:ext cx="302895" cy="1141095"/>
          </a:xfrm>
          <a:prstGeom prst="straightConnector1">
            <a:avLst/>
          </a:prstGeom>
          <a:ln w="666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激活函数</a:t>
            </a:r>
            <a:endParaRPr lang="en-US" b="1" dirty="0" smtClean="0"/>
          </a:p>
        </p:txBody>
      </p:sp>
      <p:sp>
        <p:nvSpPr>
          <p:cNvPr id="31746" name="AutoShape 2" descr="https://upload-images.jianshu.io/upload_images/5274420-5c2b3e02be57fced.png?imageMogr2/auto-orient/strip|imageView2/2/w/12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748" name="AutoShape 4" descr="https://upload-images.jianshu.io/upload_images/5274420-5c2b3e02be57fced.png?imageMogr2/auto-orient/strip|imageView2/2/w/12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750" name="AutoShape 6" descr="https://upload-images.jianshu.io/upload_images/5274420-5c2b3e02be57fced.png?imageMogr2/auto-orient/strip|imageView2/2/w/12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752" name="AutoShape 8" descr="https://upload-images.jianshu.io/upload_images/5274420-5c2b3e02be57fced.png?imageMogr2/auto-orient/strip|imageView2/2/w/12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754" name="AutoShape 10" descr="https://upload-images.jianshu.io/upload_images/5274420-5c2b3e02be57fced.png?imageMogr2/auto-orient/strip|imageView2/2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130" name="AutoShape 2" descr="https://upload-images.jianshu.io/upload_images/4112-a2d308dc042386d5.png?imageMogr2/auto-orient/strip|imageView2/2/w/721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132" name="AutoShape 4" descr="https://upload-images.jianshu.io/upload_images/4112-a2d308dc042386d5.png?imageMogr2/auto-orient/strip|imageView2/2/w/721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5844540" y="1573530"/>
            <a:ext cx="6120130" cy="50647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dirty="0" smtClean="0">
                <a:latin typeface="微软雅黑" charset="-122"/>
                <a:ea typeface="微软雅黑" charset="-122"/>
              </a:rPr>
              <a:t>将神经元的输入映射到输出端。</a:t>
            </a:r>
            <a:endParaRPr lang="en-US" dirty="0" smtClean="0">
              <a:latin typeface="微软雅黑" charset="-122"/>
              <a:ea typeface="微软雅黑" charset="-122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endParaRPr lang="en-US" altLang="en-US" dirty="0" smtClean="0">
              <a:latin typeface="微软雅黑" charset="-122"/>
              <a:ea typeface="微软雅黑" charset="-122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5575" y="1904365"/>
            <a:ext cx="5603240" cy="274256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2737485" y="5283200"/>
            <a:ext cx="349123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" altLang="en-US" sz="2400"/>
              <a:t>激活函数，达到阈值</a:t>
            </a:r>
            <a:endParaRPr lang="" altLang="en-US" sz="2400"/>
          </a:p>
          <a:p>
            <a:pPr algn="ctr">
              <a:lnSpc>
                <a:spcPct val="150000"/>
              </a:lnSpc>
            </a:pPr>
            <a:r>
              <a:rPr lang="" altLang="en-US" sz="2400"/>
              <a:t>“激活”神经元，触发输出</a:t>
            </a:r>
            <a:endParaRPr lang="" altLang="en-US" sz="2400"/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4237990" y="3874135"/>
            <a:ext cx="302895" cy="1141095"/>
          </a:xfrm>
          <a:prstGeom prst="straightConnector1">
            <a:avLst/>
          </a:prstGeom>
          <a:ln w="666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" b="1" dirty="0" smtClean="0"/>
              <a:t>激活函数</a:t>
            </a:r>
            <a:endParaRPr lang="" b="1" dirty="0" smtClean="0"/>
          </a:p>
        </p:txBody>
      </p:sp>
      <p:sp>
        <p:nvSpPr>
          <p:cNvPr id="31746" name="AutoShape 2" descr="https://upload-images.jianshu.io/upload_images/5274420-5c2b3e02be57fced.png?imageMogr2/auto-orient/strip|imageView2/2/w/12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748" name="AutoShape 4" descr="https://upload-images.jianshu.io/upload_images/5274420-5c2b3e02be57fced.png?imageMogr2/auto-orient/strip|imageView2/2/w/12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750" name="AutoShape 6" descr="https://upload-images.jianshu.io/upload_images/5274420-5c2b3e02be57fced.png?imageMogr2/auto-orient/strip|imageView2/2/w/12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752" name="AutoShape 8" descr="https://upload-images.jianshu.io/upload_images/5274420-5c2b3e02be57fced.png?imageMogr2/auto-orient/strip|imageView2/2/w/12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754" name="AutoShape 10" descr="https://upload-images.jianshu.io/upload_images/5274420-5c2b3e02be57fced.png?imageMogr2/auto-orient/strip|imageView2/2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130" name="AutoShape 2" descr="https://upload-images.jianshu.io/upload_images/4112-a2d308dc042386d5.png?imageMogr2/auto-orient/strip|imageView2/2/w/721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132" name="AutoShape 4" descr="https://upload-images.jianshu.io/upload_images/4112-a2d308dc042386d5.png?imageMogr2/auto-orient/strip|imageView2/2/w/721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5844540" y="1573530"/>
            <a:ext cx="6120130" cy="50647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dirty="0" smtClean="0">
                <a:latin typeface="微软雅黑" charset="-122"/>
                <a:ea typeface="微软雅黑" charset="-122"/>
              </a:rPr>
              <a:t>将神经元的输入映射到输出端。</a:t>
            </a:r>
            <a:endParaRPr lang="en-US" dirty="0" smtClean="0">
              <a:latin typeface="微软雅黑" charset="-122"/>
              <a:ea typeface="微软雅黑" charset="-122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" altLang="en-US" dirty="0" smtClean="0">
                <a:latin typeface="微软雅黑" charset="-122"/>
                <a:ea typeface="微软雅黑" charset="-122"/>
              </a:rPr>
              <a:t>必要性：在网络中加入</a:t>
            </a:r>
            <a:r>
              <a:rPr lang="" altLang="en-US" b="1" dirty="0" smtClean="0">
                <a:latin typeface="微软雅黑" charset="-122"/>
                <a:ea typeface="微软雅黑" charset="-122"/>
              </a:rPr>
              <a:t>非线性</a:t>
            </a:r>
            <a:endParaRPr lang="" altLang="en-US" dirty="0" smtClean="0">
              <a:latin typeface="微软雅黑" charset="-122"/>
              <a:ea typeface="微软雅黑" charset="-122"/>
            </a:endParaRPr>
          </a:p>
          <a:p>
            <a:pPr lvl="1">
              <a:lnSpc>
                <a:spcPct val="150000"/>
              </a:lnSpc>
              <a:spcAft>
                <a:spcPts val="0"/>
              </a:spcAft>
            </a:pPr>
            <a:r>
              <a:rPr lang="" altLang="en-US" dirty="0" smtClean="0">
                <a:solidFill>
                  <a:srgbClr val="00B050"/>
                </a:solidFill>
                <a:latin typeface="微软雅黑" charset="-122"/>
                <a:ea typeface="微软雅黑" charset="-122"/>
              </a:rPr>
              <a:t>没有激活函数就是线性变换</a:t>
            </a:r>
            <a:r>
              <a:rPr lang="" altLang="en-US" dirty="0" smtClean="0">
                <a:latin typeface="微软雅黑" charset="-122"/>
                <a:ea typeface="微软雅黑" charset="-122"/>
              </a:rPr>
              <a:t>。叠加再多的神经元，也处理不了很多非线性问题</a:t>
            </a:r>
            <a:endParaRPr lang="" altLang="en-US" dirty="0" smtClean="0">
              <a:latin typeface="微软雅黑" charset="-122"/>
              <a:ea typeface="微软雅黑" charset="-122"/>
            </a:endParaRPr>
          </a:p>
          <a:p>
            <a:pPr lvl="0">
              <a:lnSpc>
                <a:spcPct val="150000"/>
              </a:lnSpc>
              <a:spcAft>
                <a:spcPts val="0"/>
              </a:spcAft>
            </a:pPr>
            <a:endParaRPr lang="" altLang="en-US" dirty="0" smtClean="0">
              <a:latin typeface="微软雅黑" charset="-122"/>
              <a:ea typeface="微软雅黑" charset="-122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5575" y="1904365"/>
            <a:ext cx="5603240" cy="2742565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2737485" y="5283200"/>
            <a:ext cx="349123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en-US" altLang="en-US" sz="2400"/>
              <a:t>激活函数，达到阈值</a:t>
            </a:r>
            <a:endParaRPr lang="en-US" altLang="en-US" sz="2400"/>
          </a:p>
          <a:p>
            <a:pPr algn="ctr">
              <a:lnSpc>
                <a:spcPct val="150000"/>
              </a:lnSpc>
            </a:pPr>
            <a:r>
              <a:rPr lang="en-US" altLang="en-US" sz="2400"/>
              <a:t>“激活”神经元，触发输出</a:t>
            </a:r>
            <a:endParaRPr lang="en-US" altLang="en-US" sz="2400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4237990" y="3874135"/>
            <a:ext cx="302895" cy="1141095"/>
          </a:xfrm>
          <a:prstGeom prst="straightConnector1">
            <a:avLst/>
          </a:prstGeom>
          <a:ln w="666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激活函数</a:t>
            </a:r>
            <a:endParaRPr lang="en-US" b="1" dirty="0" smtClean="0"/>
          </a:p>
        </p:txBody>
      </p:sp>
      <p:sp>
        <p:nvSpPr>
          <p:cNvPr id="31746" name="AutoShape 2" descr="https://upload-images.jianshu.io/upload_images/5274420-5c2b3e02be57fced.png?imageMogr2/auto-orient/strip|imageView2/2/w/12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748" name="AutoShape 4" descr="https://upload-images.jianshu.io/upload_images/5274420-5c2b3e02be57fced.png?imageMogr2/auto-orient/strip|imageView2/2/w/12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750" name="AutoShape 6" descr="https://upload-images.jianshu.io/upload_images/5274420-5c2b3e02be57fced.png?imageMogr2/auto-orient/strip|imageView2/2/w/12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752" name="AutoShape 8" descr="https://upload-images.jianshu.io/upload_images/5274420-5c2b3e02be57fced.png?imageMogr2/auto-orient/strip|imageView2/2/w/12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754" name="AutoShape 10" descr="https://upload-images.jianshu.io/upload_images/5274420-5c2b3e02be57fced.png?imageMogr2/auto-orient/strip|imageView2/2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130" name="AutoShape 2" descr="https://upload-images.jianshu.io/upload_images/4112-a2d308dc042386d5.png?imageMogr2/auto-orient/strip|imageView2/2/w/721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132" name="AutoShape 4" descr="https://upload-images.jianshu.io/upload_images/4112-a2d308dc042386d5.png?imageMogr2/auto-orient/strip|imageView2/2/w/721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5844540" y="1573530"/>
            <a:ext cx="6120130" cy="50647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dirty="0" smtClean="0">
                <a:latin typeface="微软雅黑" charset="-122"/>
                <a:ea typeface="微软雅黑" charset="-122"/>
              </a:rPr>
              <a:t>将神经元的输入映射到输出端。</a:t>
            </a:r>
            <a:endParaRPr lang="en-US" dirty="0" smtClean="0">
              <a:latin typeface="微软雅黑" charset="-122"/>
              <a:ea typeface="微软雅黑" charset="-122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en-US" dirty="0" smtClean="0">
                <a:latin typeface="微软雅黑" charset="-122"/>
                <a:ea typeface="微软雅黑" charset="-122"/>
              </a:rPr>
              <a:t>必要性：在网络中加入</a:t>
            </a:r>
            <a:r>
              <a:rPr lang="en-US" altLang="en-US" b="1" dirty="0" smtClean="0">
                <a:latin typeface="微软雅黑" charset="-122"/>
                <a:ea typeface="微软雅黑" charset="-122"/>
              </a:rPr>
              <a:t>非线性</a:t>
            </a:r>
            <a:endParaRPr lang="en-US" altLang="en-US" dirty="0" smtClean="0">
              <a:latin typeface="微软雅黑" charset="-122"/>
              <a:ea typeface="微软雅黑" charset="-122"/>
            </a:endParaRPr>
          </a:p>
          <a:p>
            <a:pPr lvl="1">
              <a:lnSpc>
                <a:spcPct val="150000"/>
              </a:lnSpc>
              <a:spcAft>
                <a:spcPts val="0"/>
              </a:spcAft>
            </a:pPr>
            <a:r>
              <a:rPr lang="en-US" altLang="en-US" dirty="0" smtClean="0">
                <a:latin typeface="微软雅黑" charset="-122"/>
                <a:ea typeface="微软雅黑" charset="-122"/>
              </a:rPr>
              <a:t>没有激活函数就是线性变换。叠加再多的神经元，也处理不了很多非线性问题</a:t>
            </a:r>
            <a:endParaRPr lang="en-US" altLang="en-US" dirty="0" smtClean="0">
              <a:latin typeface="微软雅黑" charset="-122"/>
              <a:ea typeface="微软雅黑" charset="-122"/>
            </a:endParaRPr>
          </a:p>
          <a:p>
            <a:pPr lvl="0">
              <a:lnSpc>
                <a:spcPct val="150000"/>
              </a:lnSpc>
              <a:spcAft>
                <a:spcPts val="0"/>
              </a:spcAft>
            </a:pPr>
            <a:r>
              <a:rPr lang="en-US" altLang="en-US" dirty="0" smtClean="0">
                <a:latin typeface="微软雅黑" charset="-122"/>
                <a:ea typeface="微软雅黑" charset="-122"/>
                <a:sym typeface="+mn-ea"/>
              </a:rPr>
              <a:t>简单</a:t>
            </a:r>
            <a:r>
              <a:rPr lang="" altLang="en-US" dirty="0" smtClean="0">
                <a:latin typeface="微软雅黑" charset="-122"/>
                <a:ea typeface="微软雅黑" charset="-122"/>
                <a:sym typeface="+mn-ea"/>
              </a:rPr>
              <a:t>的</a:t>
            </a:r>
            <a:r>
              <a:rPr lang="en-US" altLang="en-US" b="1" dirty="0" smtClean="0">
                <a:latin typeface="微软雅黑" charset="-122"/>
                <a:ea typeface="微软雅黑" charset="-122"/>
              </a:rPr>
              <a:t>阶跃</a:t>
            </a:r>
            <a:endParaRPr lang="en-US" altLang="en-US" dirty="0" smtClean="0">
              <a:latin typeface="微软雅黑" charset="-122"/>
              <a:ea typeface="微软雅黑" charset="-122"/>
            </a:endParaRPr>
          </a:p>
          <a:p>
            <a:pPr lvl="1">
              <a:lnSpc>
                <a:spcPct val="150000"/>
              </a:lnSpc>
              <a:spcAft>
                <a:spcPts val="0"/>
              </a:spcAft>
            </a:pPr>
            <a:r>
              <a:rPr lang="en-US" altLang="en-US" dirty="0" smtClean="0">
                <a:latin typeface="微软雅黑" charset="-122"/>
                <a:ea typeface="微软雅黑" charset="-122"/>
              </a:rPr>
              <a:t>不需要复杂的非线性变换</a:t>
            </a:r>
            <a:endParaRPr lang="en-US" altLang="en-US" dirty="0" smtClean="0">
              <a:latin typeface="微软雅黑" charset="-122"/>
              <a:ea typeface="微软雅黑" charset="-122"/>
            </a:endParaRPr>
          </a:p>
          <a:p>
            <a:pPr lvl="1">
              <a:lnSpc>
                <a:spcPct val="150000"/>
              </a:lnSpc>
              <a:spcAft>
                <a:spcPts val="0"/>
              </a:spcAft>
            </a:pPr>
            <a:r>
              <a:rPr lang="en-US" altLang="en-US" dirty="0" smtClean="0">
                <a:latin typeface="微软雅黑" charset="-122"/>
                <a:ea typeface="微软雅黑" charset="-122"/>
              </a:rPr>
              <a:t>简单</a:t>
            </a:r>
            <a:r>
              <a:rPr lang="" altLang="en-US" dirty="0" smtClean="0">
                <a:latin typeface="微软雅黑" charset="-122"/>
                <a:ea typeface="微软雅黑" charset="-122"/>
              </a:rPr>
              <a:t>单元</a:t>
            </a:r>
            <a:r>
              <a:rPr lang="en-US" altLang="en-US" dirty="0" smtClean="0">
                <a:latin typeface="微软雅黑" charset="-122"/>
                <a:ea typeface="微软雅黑" charset="-122"/>
              </a:rPr>
              <a:t>足够多 </a:t>
            </a:r>
            <a:r>
              <a:rPr lang="" altLang="en-US" dirty="0" smtClean="0">
                <a:latin typeface="微软雅黑" charset="-122"/>
                <a:ea typeface="微软雅黑" charset="-122"/>
              </a:rPr>
              <a:t>-&gt; </a:t>
            </a:r>
            <a:r>
              <a:rPr lang="" altLang="en-US" dirty="0" smtClean="0">
                <a:latin typeface="微软雅黑" charset="-122"/>
                <a:ea typeface="微软雅黑" charset="-122"/>
              </a:rPr>
              <a:t> </a:t>
            </a:r>
            <a:r>
              <a:rPr lang="en-US" altLang="en-US" dirty="0" smtClean="0">
                <a:latin typeface="微软雅黑" charset="-122"/>
                <a:ea typeface="微软雅黑" charset="-122"/>
              </a:rPr>
              <a:t>实现复杂功能</a:t>
            </a:r>
            <a:endParaRPr lang="en-US" altLang="en-US" dirty="0" smtClean="0">
              <a:latin typeface="微软雅黑" charset="-122"/>
              <a:ea typeface="微软雅黑" charset="-12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0375" y="2293620"/>
            <a:ext cx="5232400" cy="33769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" altLang="en-US" b="1" dirty="0" smtClean="0"/>
              <a:t>常用</a:t>
            </a:r>
            <a:r>
              <a:rPr lang="en-US" b="1" dirty="0" smtClean="0"/>
              <a:t>激活函数</a:t>
            </a:r>
            <a:endParaRPr lang="en-US" b="1" dirty="0" smtClean="0"/>
          </a:p>
        </p:txBody>
      </p:sp>
      <p:sp>
        <p:nvSpPr>
          <p:cNvPr id="31746" name="AutoShape 2" descr="https://upload-images.jianshu.io/upload_images/5274420-5c2b3e02be57fced.png?imageMogr2/auto-orient/strip|imageView2/2/w/12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748" name="AutoShape 4" descr="https://upload-images.jianshu.io/upload_images/5274420-5c2b3e02be57fced.png?imageMogr2/auto-orient/strip|imageView2/2/w/12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750" name="AutoShape 6" descr="https://upload-images.jianshu.io/upload_images/5274420-5c2b3e02be57fced.png?imageMogr2/auto-orient/strip|imageView2/2/w/12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752" name="AutoShape 8" descr="https://upload-images.jianshu.io/upload_images/5274420-5c2b3e02be57fced.png?imageMogr2/auto-orient/strip|imageView2/2/w/12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754" name="AutoShape 10" descr="https://upload-images.jianshu.io/upload_images/5274420-5c2b3e02be57fced.png?imageMogr2/auto-orient/strip|imageView2/2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130" name="AutoShape 2" descr="https://upload-images.jianshu.io/upload_images/4112-a2d308dc042386d5.png?imageMogr2/auto-orient/strip|imageView2/2/w/721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132" name="AutoShape 4" descr="https://upload-images.jianshu.io/upload_images/4112-a2d308dc042386d5.png?imageMogr2/auto-orient/strip|imageView2/2/w/721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1765" y="1691005"/>
            <a:ext cx="9576435" cy="43446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20290" y="596900"/>
            <a:ext cx="7551420" cy="566356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30"/>
          <p:cNvSpPr>
            <a:spLocks noGrp="1"/>
          </p:cNvSpPr>
          <p:nvPr>
            <p:ph type="ctrTitle"/>
          </p:nvPr>
        </p:nvSpPr>
        <p:spPr>
          <a:xfrm>
            <a:off x="1608455" y="742315"/>
            <a:ext cx="9160510" cy="23876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多层感知机</a:t>
            </a:r>
            <a:endParaRPr lang="" sz="54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b="1" dirty="0" smtClean="0"/>
              <a:t>多层感知机（MLP，Multi-Layer Percept</a:t>
            </a:r>
            <a:r>
              <a:rPr lang="" altLang="en-US" b="1" dirty="0" smtClean="0"/>
              <a:t>r</a:t>
            </a:r>
            <a:r>
              <a:rPr lang="en-US" altLang="en-US" b="1" dirty="0" smtClean="0"/>
              <a:t>on）</a:t>
            </a:r>
            <a:endParaRPr lang="en-US" altLang="en-US" b="1" dirty="0" smtClean="0"/>
          </a:p>
        </p:txBody>
      </p:sp>
      <p:sp>
        <p:nvSpPr>
          <p:cNvPr id="31746" name="AutoShape 2" descr="https://upload-images.jianshu.io/upload_images/5274420-5c2b3e02be57fced.png?imageMogr2/auto-orient/strip|imageView2/2/w/12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748" name="AutoShape 4" descr="https://upload-images.jianshu.io/upload_images/5274420-5c2b3e02be57fced.png?imageMogr2/auto-orient/strip|imageView2/2/w/12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750" name="AutoShape 6" descr="https://upload-images.jianshu.io/upload_images/5274420-5c2b3e02be57fced.png?imageMogr2/auto-orient/strip|imageView2/2/w/12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752" name="AutoShape 8" descr="https://upload-images.jianshu.io/upload_images/5274420-5c2b3e02be57fced.png?imageMogr2/auto-orient/strip|imageView2/2/w/12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754" name="AutoShape 10" descr="https://upload-images.jianshu.io/upload_images/5274420-5c2b3e02be57fced.png?imageMogr2/auto-orient/strip|imageView2/2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130" name="AutoShape 2" descr="https://upload-images.jianshu.io/upload_images/4112-a2d308dc042386d5.png?imageMogr2/auto-orient/strip|imageView2/2/w/721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132" name="AutoShape 4" descr="https://upload-images.jianshu.io/upload_images/4112-a2d308dc042386d5.png?imageMogr2/auto-orient/strip|imageView2/2/w/721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50720" y="1970405"/>
            <a:ext cx="8289925" cy="44837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b="1" dirty="0" smtClean="0"/>
              <a:t>多层感知机（MLP，Multi-Layer Percept</a:t>
            </a:r>
            <a:r>
              <a:rPr lang="" altLang="en-US" b="1" dirty="0" smtClean="0"/>
              <a:t>r</a:t>
            </a:r>
            <a:r>
              <a:rPr lang="en-US" altLang="en-US" b="1" dirty="0" smtClean="0"/>
              <a:t>on）</a:t>
            </a:r>
            <a:endParaRPr lang="en-US" altLang="en-US" b="1" dirty="0" smtClean="0"/>
          </a:p>
        </p:txBody>
      </p:sp>
      <p:sp>
        <p:nvSpPr>
          <p:cNvPr id="31746" name="AutoShape 2" descr="https://upload-images.jianshu.io/upload_images/5274420-5c2b3e02be57fced.png?imageMogr2/auto-orient/strip|imageView2/2/w/12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748" name="AutoShape 4" descr="https://upload-images.jianshu.io/upload_images/5274420-5c2b3e02be57fced.png?imageMogr2/auto-orient/strip|imageView2/2/w/12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750" name="AutoShape 6" descr="https://upload-images.jianshu.io/upload_images/5274420-5c2b3e02be57fced.png?imageMogr2/auto-orient/strip|imageView2/2/w/12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752" name="AutoShape 8" descr="https://upload-images.jianshu.io/upload_images/5274420-5c2b3e02be57fced.png?imageMogr2/auto-orient/strip|imageView2/2/w/12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754" name="AutoShape 10" descr="https://upload-images.jianshu.io/upload_images/5274420-5c2b3e02be57fced.png?imageMogr2/auto-orient/strip|imageView2/2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130" name="AutoShape 2" descr="https://upload-images.jianshu.io/upload_images/4112-a2d308dc042386d5.png?imageMogr2/auto-orient/strip|imageView2/2/w/721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132" name="AutoShape 4" descr="https://upload-images.jianshu.io/upload_images/4112-a2d308dc042386d5.png?imageMogr2/auto-orient/strip|imageView2/2/w/721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50720" y="1970405"/>
            <a:ext cx="8289925" cy="448373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397193" y="1405890"/>
            <a:ext cx="3132455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>
              <a:lnSpc>
                <a:spcPct val="150000"/>
              </a:lnSpc>
            </a:pPr>
            <a:r>
              <a:rPr lang="" altLang="en-US" sz="2000" b="1">
                <a:solidFill>
                  <a:srgbClr val="0B9169"/>
                </a:solidFill>
              </a:rPr>
              <a:t>众多神经元 把输入</a:t>
            </a:r>
            <a:endParaRPr lang="" altLang="en-US" sz="2000" b="1">
              <a:solidFill>
                <a:srgbClr val="0B9169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" altLang="en-US" sz="2000" b="1">
                <a:solidFill>
                  <a:srgbClr val="0B9169"/>
                </a:solidFill>
              </a:rPr>
              <a:t>线性变换+激活，向下传导</a:t>
            </a:r>
            <a:endParaRPr lang="" altLang="en-US" sz="2000" b="1">
              <a:solidFill>
                <a:srgbClr val="0B916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b="1" dirty="0" smtClean="0"/>
              <a:t>多层感知机（MLP，Multi-Layer Percept</a:t>
            </a:r>
            <a:r>
              <a:rPr lang="" altLang="en-US" b="1" dirty="0" smtClean="0"/>
              <a:t>r</a:t>
            </a:r>
            <a:r>
              <a:rPr lang="en-US" altLang="en-US" b="1" dirty="0" smtClean="0"/>
              <a:t>on）</a:t>
            </a:r>
            <a:endParaRPr lang="en-US" altLang="en-US" b="1" dirty="0" smtClean="0"/>
          </a:p>
        </p:txBody>
      </p:sp>
      <p:sp>
        <p:nvSpPr>
          <p:cNvPr id="31746" name="AutoShape 2" descr="https://upload-images.jianshu.io/upload_images/5274420-5c2b3e02be57fced.png?imageMogr2/auto-orient/strip|imageView2/2/w/12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748" name="AutoShape 4" descr="https://upload-images.jianshu.io/upload_images/5274420-5c2b3e02be57fced.png?imageMogr2/auto-orient/strip|imageView2/2/w/12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750" name="AutoShape 6" descr="https://upload-images.jianshu.io/upload_images/5274420-5c2b3e02be57fced.png?imageMogr2/auto-orient/strip|imageView2/2/w/12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752" name="AutoShape 8" descr="https://upload-images.jianshu.io/upload_images/5274420-5c2b3e02be57fced.png?imageMogr2/auto-orient/strip|imageView2/2/w/12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754" name="AutoShape 10" descr="https://upload-images.jianshu.io/upload_images/5274420-5c2b3e02be57fced.png?imageMogr2/auto-orient/strip|imageView2/2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130" name="AutoShape 2" descr="https://upload-images.jianshu.io/upload_images/4112-a2d308dc042386d5.png?imageMogr2/auto-orient/strip|imageView2/2/w/721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132" name="AutoShape 4" descr="https://upload-images.jianshu.io/upload_images/4112-a2d308dc042386d5.png?imageMogr2/auto-orient/strip|imageView2/2/w/721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50720" y="1970405"/>
            <a:ext cx="8289925" cy="448373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397193" y="1405890"/>
            <a:ext cx="3132455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>
              <a:lnSpc>
                <a:spcPct val="150000"/>
              </a:lnSpc>
            </a:pPr>
            <a:r>
              <a:rPr lang="en-US" altLang="en-US" sz="2000" b="1">
                <a:solidFill>
                  <a:srgbClr val="0B9169"/>
                </a:solidFill>
              </a:rPr>
              <a:t>众多神经元 把输入</a:t>
            </a:r>
            <a:endParaRPr lang="en-US" altLang="en-US" sz="2000" b="1">
              <a:solidFill>
                <a:srgbClr val="0B9169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en-US" sz="2000" b="1">
                <a:solidFill>
                  <a:srgbClr val="0B9169"/>
                </a:solidFill>
              </a:rPr>
              <a:t>线性变换+激活，向下传导</a:t>
            </a:r>
            <a:endParaRPr lang="en-US" altLang="en-US" sz="2000" b="1">
              <a:solidFill>
                <a:srgbClr val="0B9169"/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3142298" y="5352415"/>
            <a:ext cx="946785" cy="5530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>
              <a:lnSpc>
                <a:spcPct val="150000"/>
              </a:lnSpc>
            </a:pPr>
            <a:r>
              <a:rPr lang="" altLang="en-US" sz="2000" b="1">
                <a:solidFill>
                  <a:schemeClr val="tx1"/>
                </a:solidFill>
              </a:rPr>
              <a:t>输入层</a:t>
            </a:r>
            <a:endParaRPr lang="" altLang="en-US" sz="2000" b="1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altLang="en-US" b="1" dirty="0" smtClean="0"/>
              <a:t>多层感知机（MLP，Multi-Layer Percept</a:t>
            </a:r>
            <a:r>
              <a:rPr lang="" altLang="en-US" b="1" dirty="0" smtClean="0"/>
              <a:t>r</a:t>
            </a:r>
            <a:r>
              <a:rPr lang="en-US" altLang="en-US" b="1" dirty="0" smtClean="0"/>
              <a:t>on）</a:t>
            </a:r>
            <a:endParaRPr lang="en-US" altLang="en-US" b="1" dirty="0" smtClean="0"/>
          </a:p>
        </p:txBody>
      </p:sp>
      <p:sp>
        <p:nvSpPr>
          <p:cNvPr id="31746" name="AutoShape 2" descr="https://upload-images.jianshu.io/upload_images/5274420-5c2b3e02be57fced.png?imageMogr2/auto-orient/strip|imageView2/2/w/12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748" name="AutoShape 4" descr="https://upload-images.jianshu.io/upload_images/5274420-5c2b3e02be57fced.png?imageMogr2/auto-orient/strip|imageView2/2/w/12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750" name="AutoShape 6" descr="https://upload-images.jianshu.io/upload_images/5274420-5c2b3e02be57fced.png?imageMogr2/auto-orient/strip|imageView2/2/w/12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752" name="AutoShape 8" descr="https://upload-images.jianshu.io/upload_images/5274420-5c2b3e02be57fced.png?imageMogr2/auto-orient/strip|imageView2/2/w/12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754" name="AutoShape 10" descr="https://upload-images.jianshu.io/upload_images/5274420-5c2b3e02be57fced.png?imageMogr2/auto-orient/strip|imageView2/2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130" name="AutoShape 2" descr="https://upload-images.jianshu.io/upload_images/4112-a2d308dc042386d5.png?imageMogr2/auto-orient/strip|imageView2/2/w/721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132" name="AutoShape 4" descr="https://upload-images.jianshu.io/upload_images/4112-a2d308dc042386d5.png?imageMogr2/auto-orient/strip|imageView2/2/w/721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50720" y="1970405"/>
            <a:ext cx="8289925" cy="448373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397193" y="1405890"/>
            <a:ext cx="3132455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>
              <a:lnSpc>
                <a:spcPct val="150000"/>
              </a:lnSpc>
            </a:pPr>
            <a:r>
              <a:rPr lang="en-US" altLang="en-US" sz="2000" b="1">
                <a:solidFill>
                  <a:srgbClr val="0B9169"/>
                </a:solidFill>
              </a:rPr>
              <a:t>众多神经元 把输入</a:t>
            </a:r>
            <a:endParaRPr lang="en-US" altLang="en-US" sz="2000" b="1">
              <a:solidFill>
                <a:srgbClr val="0B9169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en-US" sz="2000" b="1">
                <a:solidFill>
                  <a:srgbClr val="0B9169"/>
                </a:solidFill>
              </a:rPr>
              <a:t>线性变换+激活，向下传导</a:t>
            </a:r>
            <a:endParaRPr lang="en-US" altLang="en-US" sz="2000" b="1">
              <a:solidFill>
                <a:srgbClr val="0B9169"/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3142298" y="5352415"/>
            <a:ext cx="946785" cy="5530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>
              <a:lnSpc>
                <a:spcPct val="150000"/>
              </a:lnSpc>
            </a:pPr>
            <a:r>
              <a:rPr lang="en-US" altLang="en-US" sz="2000" b="1">
                <a:solidFill>
                  <a:schemeClr val="tx1"/>
                </a:solidFill>
              </a:rPr>
              <a:t>输入层</a:t>
            </a:r>
            <a:endParaRPr lang="en-US" altLang="en-US" sz="2000" b="1">
              <a:solidFill>
                <a:schemeClr val="tx1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5621973" y="6247765"/>
            <a:ext cx="946785" cy="5530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>
              <a:lnSpc>
                <a:spcPct val="150000"/>
              </a:lnSpc>
            </a:pPr>
            <a:r>
              <a:rPr lang="" altLang="en-US" sz="2000" b="1">
                <a:solidFill>
                  <a:schemeClr val="tx1"/>
                </a:solidFill>
              </a:rPr>
              <a:t>隐藏层</a:t>
            </a:r>
            <a:endParaRPr lang="" altLang="en-US" sz="2000" b="1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b="1" dirty="0" smtClean="0"/>
              <a:t>多层感知机（MLP，Multi-Layer Percept</a:t>
            </a:r>
            <a:r>
              <a:rPr lang="" altLang="en-US" b="1" dirty="0" smtClean="0"/>
              <a:t>r</a:t>
            </a:r>
            <a:r>
              <a:rPr lang="en-US" altLang="en-US" b="1" dirty="0" smtClean="0"/>
              <a:t>on）</a:t>
            </a:r>
            <a:endParaRPr lang="en-US" altLang="en-US" b="1" dirty="0" smtClean="0"/>
          </a:p>
        </p:txBody>
      </p:sp>
      <p:sp>
        <p:nvSpPr>
          <p:cNvPr id="31746" name="AutoShape 2" descr="https://upload-images.jianshu.io/upload_images/5274420-5c2b3e02be57fced.png?imageMogr2/auto-orient/strip|imageView2/2/w/12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748" name="AutoShape 4" descr="https://upload-images.jianshu.io/upload_images/5274420-5c2b3e02be57fced.png?imageMogr2/auto-orient/strip|imageView2/2/w/12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750" name="AutoShape 6" descr="https://upload-images.jianshu.io/upload_images/5274420-5c2b3e02be57fced.png?imageMogr2/auto-orient/strip|imageView2/2/w/12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752" name="AutoShape 8" descr="https://upload-images.jianshu.io/upload_images/5274420-5c2b3e02be57fced.png?imageMogr2/auto-orient/strip|imageView2/2/w/12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754" name="AutoShape 10" descr="https://upload-images.jianshu.io/upload_images/5274420-5c2b3e02be57fced.png?imageMogr2/auto-orient/strip|imageView2/2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130" name="AutoShape 2" descr="https://upload-images.jianshu.io/upload_images/4112-a2d308dc042386d5.png?imageMogr2/auto-orient/strip|imageView2/2/w/721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132" name="AutoShape 4" descr="https://upload-images.jianshu.io/upload_images/4112-a2d308dc042386d5.png?imageMogr2/auto-orient/strip|imageView2/2/w/721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50720" y="1970405"/>
            <a:ext cx="8289925" cy="448373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397193" y="1405890"/>
            <a:ext cx="3132455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>
              <a:lnSpc>
                <a:spcPct val="150000"/>
              </a:lnSpc>
            </a:pPr>
            <a:r>
              <a:rPr lang="en-US" altLang="en-US" sz="2000" b="1">
                <a:solidFill>
                  <a:srgbClr val="0B9169"/>
                </a:solidFill>
              </a:rPr>
              <a:t>众多神经元 把输入</a:t>
            </a:r>
            <a:endParaRPr lang="en-US" altLang="en-US" sz="2000" b="1">
              <a:solidFill>
                <a:srgbClr val="0B9169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en-US" sz="2000" b="1">
                <a:solidFill>
                  <a:srgbClr val="0B9169"/>
                </a:solidFill>
              </a:rPr>
              <a:t>线性变换+激活，向下传导</a:t>
            </a:r>
            <a:endParaRPr lang="en-US" altLang="en-US" sz="2000" b="1">
              <a:solidFill>
                <a:srgbClr val="0B9169"/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3142298" y="5352415"/>
            <a:ext cx="946785" cy="5530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>
              <a:lnSpc>
                <a:spcPct val="150000"/>
              </a:lnSpc>
            </a:pPr>
            <a:r>
              <a:rPr lang="en-US" altLang="en-US" sz="2000" b="1">
                <a:solidFill>
                  <a:schemeClr val="tx1"/>
                </a:solidFill>
              </a:rPr>
              <a:t>输入层</a:t>
            </a:r>
            <a:endParaRPr lang="en-US" altLang="en-US" sz="2000" b="1">
              <a:solidFill>
                <a:schemeClr val="tx1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5621973" y="6247765"/>
            <a:ext cx="946785" cy="5530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>
              <a:lnSpc>
                <a:spcPct val="150000"/>
              </a:lnSpc>
            </a:pPr>
            <a:r>
              <a:rPr lang="en-US" altLang="en-US" sz="2000" b="1">
                <a:solidFill>
                  <a:schemeClr val="tx1"/>
                </a:solidFill>
              </a:rPr>
              <a:t>隐藏层</a:t>
            </a:r>
            <a:endParaRPr lang="en-US" altLang="en-US" sz="2000" b="1">
              <a:solidFill>
                <a:schemeClr val="tx1"/>
              </a:solidFill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7760653" y="5352415"/>
            <a:ext cx="946785" cy="5530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>
              <a:lnSpc>
                <a:spcPct val="150000"/>
              </a:lnSpc>
            </a:pPr>
            <a:r>
              <a:rPr lang="" altLang="en-US" sz="2000" b="1">
                <a:solidFill>
                  <a:schemeClr val="tx1"/>
                </a:solidFill>
              </a:rPr>
              <a:t>输出层</a:t>
            </a:r>
            <a:endParaRPr lang="" altLang="en-US" sz="2000" b="1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b="1" dirty="0" smtClean="0"/>
              <a:t>多层感知机（MLP，Multi-Layer Percept</a:t>
            </a:r>
            <a:r>
              <a:rPr lang="" altLang="en-US" b="1" dirty="0" smtClean="0"/>
              <a:t>r</a:t>
            </a:r>
            <a:r>
              <a:rPr lang="en-US" altLang="en-US" b="1" dirty="0" smtClean="0"/>
              <a:t>on）</a:t>
            </a:r>
            <a:endParaRPr lang="en-US" altLang="en-US" b="1" dirty="0" smtClean="0"/>
          </a:p>
        </p:txBody>
      </p:sp>
      <p:sp>
        <p:nvSpPr>
          <p:cNvPr id="31746" name="AutoShape 2" descr="https://upload-images.jianshu.io/upload_images/5274420-5c2b3e02be57fced.png?imageMogr2/auto-orient/strip|imageView2/2/w/12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748" name="AutoShape 4" descr="https://upload-images.jianshu.io/upload_images/5274420-5c2b3e02be57fced.png?imageMogr2/auto-orient/strip|imageView2/2/w/12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750" name="AutoShape 6" descr="https://upload-images.jianshu.io/upload_images/5274420-5c2b3e02be57fced.png?imageMogr2/auto-orient/strip|imageView2/2/w/12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752" name="AutoShape 8" descr="https://upload-images.jianshu.io/upload_images/5274420-5c2b3e02be57fced.png?imageMogr2/auto-orient/strip|imageView2/2/w/12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754" name="AutoShape 10" descr="https://upload-images.jianshu.io/upload_images/5274420-5c2b3e02be57fced.png?imageMogr2/auto-orient/strip|imageView2/2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130" name="AutoShape 2" descr="https://upload-images.jianshu.io/upload_images/4112-a2d308dc042386d5.png?imageMogr2/auto-orient/strip|imageView2/2/w/721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132" name="AutoShape 4" descr="https://upload-images.jianshu.io/upload_images/4112-a2d308dc042386d5.png?imageMogr2/auto-orient/strip|imageView2/2/w/721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50720" y="1970405"/>
            <a:ext cx="8289925" cy="448373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174625" y="1405890"/>
            <a:ext cx="4511675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50000"/>
              </a:lnSpc>
            </a:pPr>
            <a:r>
              <a:rPr lang="" altLang="en-US" sz="2000" b="1">
                <a:solidFill>
                  <a:schemeClr val="tx1"/>
                </a:solidFill>
              </a:rPr>
              <a:t>联结主义：通过足够复杂的神经网络，</a:t>
            </a:r>
            <a:endParaRPr lang="" altLang="en-US" sz="2000" b="1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" altLang="en-US" sz="2000" b="1">
                <a:solidFill>
                  <a:schemeClr val="tx1"/>
                </a:solidFill>
              </a:rPr>
              <a:t>建立复杂的输入-输出关系，</a:t>
            </a:r>
            <a:endParaRPr lang="" altLang="en-US" sz="2000" b="1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" altLang="en-US" sz="2000" b="1">
                <a:solidFill>
                  <a:schemeClr val="tx1"/>
                </a:solidFill>
              </a:rPr>
              <a:t>用以分类、回归等</a:t>
            </a:r>
            <a:endParaRPr lang="" altLang="en-US" sz="2000" b="1">
              <a:solidFill>
                <a:schemeClr val="tx1"/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3142298" y="5352415"/>
            <a:ext cx="946785" cy="5530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>
              <a:lnSpc>
                <a:spcPct val="150000"/>
              </a:lnSpc>
            </a:pPr>
            <a:r>
              <a:rPr lang="en-US" altLang="en-US" sz="2000" b="1">
                <a:solidFill>
                  <a:schemeClr val="tx1"/>
                </a:solidFill>
              </a:rPr>
              <a:t>输入层</a:t>
            </a:r>
            <a:endParaRPr lang="en-US" altLang="en-US" sz="2000" b="1">
              <a:solidFill>
                <a:schemeClr val="tx1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5621973" y="6247765"/>
            <a:ext cx="946785" cy="5530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>
              <a:lnSpc>
                <a:spcPct val="150000"/>
              </a:lnSpc>
            </a:pPr>
            <a:r>
              <a:rPr lang="en-US" altLang="en-US" sz="2000" b="1">
                <a:solidFill>
                  <a:schemeClr val="tx1"/>
                </a:solidFill>
              </a:rPr>
              <a:t>隐藏层</a:t>
            </a:r>
            <a:endParaRPr lang="en-US" altLang="en-US" sz="2000" b="1">
              <a:solidFill>
                <a:schemeClr val="tx1"/>
              </a:solidFill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7760653" y="5352415"/>
            <a:ext cx="946785" cy="5530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>
              <a:lnSpc>
                <a:spcPct val="150000"/>
              </a:lnSpc>
            </a:pPr>
            <a:r>
              <a:rPr lang="en-US" altLang="en-US" sz="2000" b="1">
                <a:solidFill>
                  <a:schemeClr val="tx1"/>
                </a:solidFill>
              </a:rPr>
              <a:t>输出层</a:t>
            </a:r>
            <a:endParaRPr lang="en-US" altLang="en-US" sz="2000" b="1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b="1" dirty="0" smtClean="0"/>
              <a:t>多层感知机（MLP，Multi-Layer Percept</a:t>
            </a:r>
            <a:r>
              <a:rPr lang="" altLang="en-US" b="1" dirty="0" smtClean="0"/>
              <a:t>r</a:t>
            </a:r>
            <a:r>
              <a:rPr lang="en-US" altLang="en-US" b="1" dirty="0" smtClean="0"/>
              <a:t>on）</a:t>
            </a:r>
            <a:endParaRPr lang="en-US" altLang="en-US" b="1" dirty="0" smtClean="0"/>
          </a:p>
        </p:txBody>
      </p:sp>
      <p:sp>
        <p:nvSpPr>
          <p:cNvPr id="31746" name="AutoShape 2" descr="https://upload-images.jianshu.io/upload_images/5274420-5c2b3e02be57fced.png?imageMogr2/auto-orient/strip|imageView2/2/w/12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748" name="AutoShape 4" descr="https://upload-images.jianshu.io/upload_images/5274420-5c2b3e02be57fced.png?imageMogr2/auto-orient/strip|imageView2/2/w/12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750" name="AutoShape 6" descr="https://upload-images.jianshu.io/upload_images/5274420-5c2b3e02be57fced.png?imageMogr2/auto-orient/strip|imageView2/2/w/12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752" name="AutoShape 8" descr="https://upload-images.jianshu.io/upload_images/5274420-5c2b3e02be57fced.png?imageMogr2/auto-orient/strip|imageView2/2/w/12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754" name="AutoShape 10" descr="https://upload-images.jianshu.io/upload_images/5274420-5c2b3e02be57fced.png?imageMogr2/auto-orient/strip|imageView2/2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130" name="AutoShape 2" descr="https://upload-images.jianshu.io/upload_images/4112-a2d308dc042386d5.png?imageMogr2/auto-orient/strip|imageView2/2/w/721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132" name="AutoShape 4" descr="https://upload-images.jianshu.io/upload_images/4112-a2d308dc042386d5.png?imageMogr2/auto-orient/strip|imageView2/2/w/721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Text Box 2"/>
          <p:cNvSpPr txBox="1"/>
          <p:nvPr/>
        </p:nvSpPr>
        <p:spPr>
          <a:xfrm>
            <a:off x="174625" y="1405890"/>
            <a:ext cx="4511675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50000"/>
              </a:lnSpc>
            </a:pPr>
            <a:r>
              <a:rPr lang="en-US" altLang="en-US" sz="2000" b="1">
                <a:solidFill>
                  <a:schemeClr val="tx1"/>
                </a:solidFill>
              </a:rPr>
              <a:t>联结主义：通过足够复杂的神经网络，</a:t>
            </a:r>
            <a:endParaRPr lang="en-US" altLang="en-US" sz="2000" b="1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en-US" sz="2000" b="1">
                <a:solidFill>
                  <a:schemeClr val="tx1"/>
                </a:solidFill>
              </a:rPr>
              <a:t>建立复杂的输入-输出关系，</a:t>
            </a:r>
            <a:endParaRPr lang="en-US" altLang="en-US" sz="2000" b="1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en-US" sz="2000" b="1">
                <a:solidFill>
                  <a:schemeClr val="tx1"/>
                </a:solidFill>
              </a:rPr>
              <a:t>用以分类、回归等</a:t>
            </a:r>
            <a:endParaRPr lang="en-US" altLang="en-US" sz="2000" b="1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7650" y="3037205"/>
            <a:ext cx="11875135" cy="3333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30"/>
          <p:cNvSpPr>
            <a:spLocks noGrp="1"/>
          </p:cNvSpPr>
          <p:nvPr>
            <p:ph type="ctrTitle"/>
          </p:nvPr>
        </p:nvSpPr>
        <p:spPr>
          <a:xfrm>
            <a:off x="1640840" y="1336040"/>
            <a:ext cx="9160510" cy="23876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" altLang="en-US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MLP训练</a:t>
            </a:r>
            <a:br>
              <a:rPr lang="" altLang="en-US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" altLang="en-US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（反向传播）</a:t>
            </a:r>
            <a:endParaRPr lang="" altLang="en-US" sz="54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b="1" dirty="0" smtClean="0"/>
              <a:t>MLP的训练与反向传播（BackPropagation）</a:t>
            </a:r>
            <a:endParaRPr lang="en-US" altLang="en-US" b="1" dirty="0" smtClean="0"/>
          </a:p>
        </p:txBody>
      </p:sp>
      <p:sp>
        <p:nvSpPr>
          <p:cNvPr id="31746" name="AutoShape 2" descr="https://upload-images.jianshu.io/upload_images/5274420-5c2b3e02be57fced.png?imageMogr2/auto-orient/strip|imageView2/2/w/12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748" name="AutoShape 4" descr="https://upload-images.jianshu.io/upload_images/5274420-5c2b3e02be57fced.png?imageMogr2/auto-orient/strip|imageView2/2/w/12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750" name="AutoShape 6" descr="https://upload-images.jianshu.io/upload_images/5274420-5c2b3e02be57fced.png?imageMogr2/auto-orient/strip|imageView2/2/w/12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752" name="AutoShape 8" descr="https://upload-images.jianshu.io/upload_images/5274420-5c2b3e02be57fced.png?imageMogr2/auto-orient/strip|imageView2/2/w/12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754" name="AutoShape 10" descr="https://upload-images.jianshu.io/upload_images/5274420-5c2b3e02be57fced.png?imageMogr2/auto-orient/strip|imageView2/2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130" name="AutoShape 2" descr="https://upload-images.jianshu.io/upload_images/4112-a2d308dc042386d5.png?imageMogr2/auto-orient/strip|imageView2/2/w/721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132" name="AutoShape 4" descr="https://upload-images.jianshu.io/upload_images/4112-a2d308dc042386d5.png?imageMogr2/auto-orient/strip|imageView2/2/w/721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17615" y="2470785"/>
            <a:ext cx="5761355" cy="3115945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91490" y="1045845"/>
            <a:ext cx="5895975" cy="5546090"/>
          </a:xfrm>
        </p:spPr>
        <p:txBody>
          <a:bodyPr>
            <a:noAutofit/>
          </a:bodyPr>
          <a:p>
            <a:pPr>
              <a:lnSpc>
                <a:spcPct val="120000"/>
              </a:lnSpc>
            </a:pPr>
            <a:endParaRPr lang="en-US" altLang="en-US" sz="2400"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en-US" altLang="en-US" sz="2400">
                <a:sym typeface="+mn-ea"/>
              </a:rPr>
              <a:t>MLP的训练让研究者头疼不已，直到1986年 D.E. Rumelhart 发表了介绍反向传播训练算法的开创性论文（https://goo.gl/Wl7Xyc）</a:t>
            </a:r>
            <a:endParaRPr lang="en-US" altLang="en-US" sz="2400">
              <a:sym typeface="+mn-ea"/>
            </a:endParaRPr>
          </a:p>
          <a:p>
            <a:pPr>
              <a:lnSpc>
                <a:spcPct val="120000"/>
              </a:lnSpc>
            </a:pPr>
            <a:endParaRPr lang="en-US" altLang="en-US" sz="2400">
              <a:sym typeface="+mn-ea"/>
            </a:endParaRPr>
          </a:p>
          <a:p>
            <a:pPr>
              <a:lnSpc>
                <a:spcPct val="120000"/>
              </a:lnSpc>
            </a:pPr>
            <a:endParaRPr lang="en-US" altLang="en-US" sz="240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 b="1"/>
              <a:t>软件准备</a:t>
            </a:r>
            <a:endParaRPr lang="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8540"/>
          </a:xfrm>
        </p:spPr>
        <p:txBody>
          <a:bodyPr>
            <a:normAutofit lnSpcReduction="20000"/>
          </a:bodyPr>
          <a:p>
            <a:pPr>
              <a:lnSpc>
                <a:spcPct val="110000"/>
              </a:lnSpc>
            </a:pPr>
            <a:endParaRPr lang="en-US" altLang="en-US"/>
          </a:p>
          <a:p>
            <a:pPr lvl="0">
              <a:lnSpc>
                <a:spcPct val="110000"/>
              </a:lnSpc>
            </a:pPr>
            <a:r>
              <a:rPr lang="en-US" altLang="en-US"/>
              <a:t>自行安装 Anaconda3 （自带python以及各种模块；自带sklearn） + </a:t>
            </a:r>
            <a:r>
              <a:rPr lang="en-US" altLang="en-US" b="1">
                <a:solidFill>
                  <a:srgbClr val="FF0000"/>
                </a:solidFill>
              </a:rPr>
              <a:t>tensorflow + keras （请</a:t>
            </a:r>
            <a:r>
              <a:rPr lang="en-US" altLang="en-US" b="1" u="sng">
                <a:solidFill>
                  <a:srgbClr val="FF0000"/>
                </a:solidFill>
                <a:sym typeface="+mn-ea"/>
              </a:rPr>
              <a:t>尽量</a:t>
            </a:r>
            <a:r>
              <a:rPr lang="en-US" altLang="en-US" b="1">
                <a:solidFill>
                  <a:srgbClr val="FF0000"/>
                </a:solidFill>
              </a:rPr>
              <a:t>在下次上课前装好</a:t>
            </a:r>
            <a:r>
              <a:rPr lang="" altLang="en-US" b="1">
                <a:solidFill>
                  <a:srgbClr val="FF0000"/>
                </a:solidFill>
              </a:rPr>
              <a:t>！！</a:t>
            </a:r>
            <a:r>
              <a:rPr lang="en-US" altLang="en-US" b="1">
                <a:solidFill>
                  <a:srgbClr val="FF0000"/>
                </a:solidFill>
              </a:rPr>
              <a:t>）</a:t>
            </a:r>
            <a:endParaRPr lang="en-US" altLang="en-US" b="1">
              <a:solidFill>
                <a:srgbClr val="FF0000"/>
              </a:solidFill>
            </a:endParaRPr>
          </a:p>
          <a:p>
            <a:pPr marL="457200" lvl="1" indent="0">
              <a:lnSpc>
                <a:spcPct val="110000"/>
              </a:lnSpc>
              <a:buNone/>
            </a:pPr>
            <a:endParaRPr lang="en-US" altLang="en-US"/>
          </a:p>
          <a:p>
            <a:pPr marL="457200" lvl="1" indent="0">
              <a:lnSpc>
                <a:spcPct val="110000"/>
              </a:lnSpc>
              <a:buNone/>
            </a:pPr>
            <a:endParaRPr lang="en-US" altLang="en-US"/>
          </a:p>
          <a:p>
            <a:pPr marL="457200" lvl="1" indent="0">
              <a:lnSpc>
                <a:spcPct val="110000"/>
              </a:lnSpc>
              <a:buNone/>
            </a:pPr>
            <a:endParaRPr lang="en-US" altLang="en-US"/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en-US"/>
              <a:t> </a:t>
            </a:r>
            <a:endParaRPr lang="en-US" altLang="en-US"/>
          </a:p>
          <a:p>
            <a:pPr lvl="1">
              <a:lnSpc>
                <a:spcPct val="110000"/>
              </a:lnSpc>
            </a:pPr>
            <a:endParaRPr lang="en-US" altLang="en-US"/>
          </a:p>
          <a:p>
            <a:pPr lvl="0">
              <a:lnSpc>
                <a:spcPct val="110000"/>
              </a:lnSpc>
            </a:pPr>
            <a:r>
              <a:rPr lang="en-US" altLang="en-US"/>
              <a:t>鼓励使用 Linux 系统</a:t>
            </a:r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53690" y="3797300"/>
            <a:ext cx="2132330" cy="1063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8040" y="3669030"/>
            <a:ext cx="3495675" cy="148209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" altLang="en-US" b="1" dirty="0" smtClean="0"/>
              <a:t>MLP的训练与反向传播（BackPropagation）</a:t>
            </a:r>
            <a:endParaRPr lang="" altLang="en-US" b="1" dirty="0" smtClean="0"/>
          </a:p>
        </p:txBody>
      </p:sp>
      <p:sp>
        <p:nvSpPr>
          <p:cNvPr id="31746" name="AutoShape 2" descr="https://upload-images.jianshu.io/upload_images/5274420-5c2b3e02be57fced.png?imageMogr2/auto-orient/strip|imageView2/2/w/12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748" name="AutoShape 4" descr="https://upload-images.jianshu.io/upload_images/5274420-5c2b3e02be57fced.png?imageMogr2/auto-orient/strip|imageView2/2/w/12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750" name="AutoShape 6" descr="https://upload-images.jianshu.io/upload_images/5274420-5c2b3e02be57fced.png?imageMogr2/auto-orient/strip|imageView2/2/w/12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752" name="AutoShape 8" descr="https://upload-images.jianshu.io/upload_images/5274420-5c2b3e02be57fced.png?imageMogr2/auto-orient/strip|imageView2/2/w/12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754" name="AutoShape 10" descr="https://upload-images.jianshu.io/upload_images/5274420-5c2b3e02be57fced.png?imageMogr2/auto-orient/strip|imageView2/2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130" name="AutoShape 2" descr="https://upload-images.jianshu.io/upload_images/4112-a2d308dc042386d5.png?imageMogr2/auto-orient/strip|imageView2/2/w/721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132" name="AutoShape 4" descr="https://upload-images.jianshu.io/upload_images/4112-a2d308dc042386d5.png?imageMogr2/auto-orient/strip|imageView2/2/w/721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17615" y="2470785"/>
            <a:ext cx="5761355" cy="3115945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91490" y="1045845"/>
            <a:ext cx="5895975" cy="5546090"/>
          </a:xfrm>
        </p:spPr>
        <p:txBody>
          <a:bodyPr>
            <a:noAutofit/>
          </a:bodyPr>
          <a:p>
            <a:pPr>
              <a:lnSpc>
                <a:spcPct val="120000"/>
              </a:lnSpc>
            </a:pPr>
            <a:endParaRPr lang="en-US" altLang="en-US" sz="2400"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" altLang="en-US" sz="2400">
                <a:sym typeface="+mn-ea"/>
              </a:rPr>
              <a:t>MLP的训练让研究者头疼不已，直到1986年 D.E. Rumelhart 发表了介绍反向传播训练算法的开创性论文（https://goo.gl/Wl7Xyc）</a:t>
            </a:r>
            <a:endParaRPr lang="" altLang="en-US" sz="2400">
              <a:sym typeface="+mn-ea"/>
            </a:endParaRPr>
          </a:p>
          <a:p>
            <a:pPr>
              <a:lnSpc>
                <a:spcPct val="120000"/>
              </a:lnSpc>
            </a:pPr>
            <a:endParaRPr lang="" altLang="en-US" sz="2400"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" altLang="en-US" sz="2400">
                <a:sym typeface="+mn-ea"/>
              </a:rPr>
              <a:t>思想： 对每个训练实例，反向传播算法先做一次预测（正向过程），度量误差，然后</a:t>
            </a:r>
            <a:r>
              <a:rPr lang="" altLang="en-US" sz="2400" b="1">
                <a:sym typeface="+mn-ea"/>
              </a:rPr>
              <a:t>反向的遍历每个层次来度量每个连接的误差贡献度（反向过程）</a:t>
            </a:r>
            <a:r>
              <a:rPr lang="" altLang="en-US" sz="2400">
                <a:sym typeface="+mn-ea"/>
              </a:rPr>
              <a:t>，最后再微调每个连接的权重来降低误差（梯度下降）</a:t>
            </a:r>
            <a:endParaRPr lang="en-US" altLang="en-US" sz="2400">
              <a:sym typeface="+mn-ea"/>
            </a:endParaRPr>
          </a:p>
          <a:p>
            <a:pPr>
              <a:lnSpc>
                <a:spcPct val="120000"/>
              </a:lnSpc>
            </a:pPr>
            <a:endParaRPr lang="en-US" altLang="en-US" sz="240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5258435"/>
            <a:ext cx="10515600" cy="1325563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" altLang="en-US" sz="4000" b="1" dirty="0" smtClean="0"/>
              <a:t>下面我们讲点数学。眼晕的同学先睡一会</a:t>
            </a:r>
            <a:endParaRPr lang="" altLang="en-US" sz="4000" b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65880" y="675640"/>
            <a:ext cx="3989705" cy="39897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b="1" dirty="0" smtClean="0"/>
              <a:t>反向传播（BackPropagation）</a:t>
            </a:r>
            <a:endParaRPr lang="en-US" altLang="en-US" b="1" dirty="0" smtClean="0"/>
          </a:p>
        </p:txBody>
      </p:sp>
      <p:sp>
        <p:nvSpPr>
          <p:cNvPr id="31746" name="AutoShape 2" descr="https://upload-images.jianshu.io/upload_images/5274420-5c2b3e02be57fced.png?imageMogr2/auto-orient/strip|imageView2/2/w/12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748" name="AutoShape 4" descr="https://upload-images.jianshu.io/upload_images/5274420-5c2b3e02be57fced.png?imageMogr2/auto-orient/strip|imageView2/2/w/12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750" name="AutoShape 6" descr="https://upload-images.jianshu.io/upload_images/5274420-5c2b3e02be57fced.png?imageMogr2/auto-orient/strip|imageView2/2/w/12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752" name="AutoShape 8" descr="https://upload-images.jianshu.io/upload_images/5274420-5c2b3e02be57fced.png?imageMogr2/auto-orient/strip|imageView2/2/w/12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754" name="AutoShape 10" descr="https://upload-images.jianshu.io/upload_images/5274420-5c2b3e02be57fced.png?imageMogr2/auto-orient/strip|imageView2/2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130" name="AutoShape 2" descr="https://upload-images.jianshu.io/upload_images/4112-a2d308dc042386d5.png?imageMogr2/auto-orient/strip|imageView2/2/w/721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132" name="AutoShape 4" descr="https://upload-images.jianshu.io/upload_images/4112-a2d308dc042386d5.png?imageMogr2/auto-orient/strip|imageView2/2/w/721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1278255" y="1691005"/>
            <a:ext cx="758825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 sz="2800">
                <a:sym typeface="+mn-ea"/>
              </a:rPr>
              <a:t>作为例子，假设我们查看这样一个神经元...</a:t>
            </a:r>
            <a:endParaRPr lang="en-US" altLang="en-US" sz="2800">
              <a:sym typeface="+mn-ea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67355" y="2621280"/>
            <a:ext cx="5899150" cy="28022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b="1" dirty="0" smtClean="0"/>
              <a:t>反向传播（BackPropagation）</a:t>
            </a:r>
            <a:endParaRPr lang="en-US" altLang="en-US" b="1" dirty="0" smtClean="0"/>
          </a:p>
        </p:txBody>
      </p:sp>
      <p:sp>
        <p:nvSpPr>
          <p:cNvPr id="31746" name="AutoShape 2" descr="https://upload-images.jianshu.io/upload_images/5274420-5c2b3e02be57fced.png?imageMogr2/auto-orient/strip|imageView2/2/w/12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748" name="AutoShape 4" descr="https://upload-images.jianshu.io/upload_images/5274420-5c2b3e02be57fced.png?imageMogr2/auto-orient/strip|imageView2/2/w/12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750" name="AutoShape 6" descr="https://upload-images.jianshu.io/upload_images/5274420-5c2b3e02be57fced.png?imageMogr2/auto-orient/strip|imageView2/2/w/12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752" name="AutoShape 8" descr="https://upload-images.jianshu.io/upload_images/5274420-5c2b3e02be57fced.png?imageMogr2/auto-orient/strip|imageView2/2/w/12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754" name="AutoShape 10" descr="https://upload-images.jianshu.io/upload_images/5274420-5c2b3e02be57fced.png?imageMogr2/auto-orient/strip|imageView2/2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130" name="AutoShape 2" descr="https://upload-images.jianshu.io/upload_images/4112-a2d308dc042386d5.png?imageMogr2/auto-orient/strip|imageView2/2/w/721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132" name="AutoShape 4" descr="https://upload-images.jianshu.io/upload_images/4112-a2d308dc042386d5.png?imageMogr2/auto-orient/strip|imageView2/2/w/721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67355" y="2621280"/>
            <a:ext cx="5899150" cy="280225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748665" y="4778375"/>
            <a:ext cx="11061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" altLang="en-US" sz="2400"/>
              <a:t>输入</a:t>
            </a:r>
            <a:endParaRPr lang="" altLang="en-US" sz="240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1535430" y="3865880"/>
            <a:ext cx="1397635" cy="734060"/>
          </a:xfrm>
          <a:prstGeom prst="straightConnector1">
            <a:avLst/>
          </a:prstGeom>
          <a:ln w="666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b="1" dirty="0" smtClean="0"/>
              <a:t>反向传播（BackPropagation）</a:t>
            </a:r>
            <a:endParaRPr lang="en-US" altLang="en-US" b="1" dirty="0" smtClean="0"/>
          </a:p>
        </p:txBody>
      </p:sp>
      <p:sp>
        <p:nvSpPr>
          <p:cNvPr id="31746" name="AutoShape 2" descr="https://upload-images.jianshu.io/upload_images/5274420-5c2b3e02be57fced.png?imageMogr2/auto-orient/strip|imageView2/2/w/12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748" name="AutoShape 4" descr="https://upload-images.jianshu.io/upload_images/5274420-5c2b3e02be57fced.png?imageMogr2/auto-orient/strip|imageView2/2/w/12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750" name="AutoShape 6" descr="https://upload-images.jianshu.io/upload_images/5274420-5c2b3e02be57fced.png?imageMogr2/auto-orient/strip|imageView2/2/w/12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752" name="AutoShape 8" descr="https://upload-images.jianshu.io/upload_images/5274420-5c2b3e02be57fced.png?imageMogr2/auto-orient/strip|imageView2/2/w/12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754" name="AutoShape 10" descr="https://upload-images.jianshu.io/upload_images/5274420-5c2b3e02be57fced.png?imageMogr2/auto-orient/strip|imageView2/2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130" name="AutoShape 2" descr="https://upload-images.jianshu.io/upload_images/4112-a2d308dc042386d5.png?imageMogr2/auto-orient/strip|imageView2/2/w/721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132" name="AutoShape 4" descr="https://upload-images.jianshu.io/upload_images/4112-a2d308dc042386d5.png?imageMogr2/auto-orient/strip|imageView2/2/w/721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67355" y="2621280"/>
            <a:ext cx="5899150" cy="280225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748665" y="4778375"/>
            <a:ext cx="11061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en-US" altLang="en-US" sz="2400"/>
              <a:t>输入</a:t>
            </a:r>
            <a:endParaRPr lang="en-US" altLang="en-US" sz="240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1535430" y="3865880"/>
            <a:ext cx="1397635" cy="734060"/>
          </a:xfrm>
          <a:prstGeom prst="straightConnector1">
            <a:avLst/>
          </a:prstGeom>
          <a:ln w="666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Box 2"/>
          <p:cNvSpPr txBox="1"/>
          <p:nvPr/>
        </p:nvSpPr>
        <p:spPr>
          <a:xfrm>
            <a:off x="5085715" y="5999480"/>
            <a:ext cx="14973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" altLang="en-US" sz="2400"/>
              <a:t>线性组合</a:t>
            </a:r>
            <a:endParaRPr lang="" altLang="en-US" sz="240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5826760" y="5187950"/>
            <a:ext cx="15240" cy="687705"/>
          </a:xfrm>
          <a:prstGeom prst="straightConnector1">
            <a:avLst/>
          </a:prstGeom>
          <a:ln w="666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b="1" dirty="0" smtClean="0"/>
              <a:t>反向传播（BackPropagation）</a:t>
            </a:r>
            <a:endParaRPr lang="en-US" altLang="en-US" b="1" dirty="0" smtClean="0"/>
          </a:p>
        </p:txBody>
      </p:sp>
      <p:sp>
        <p:nvSpPr>
          <p:cNvPr id="31746" name="AutoShape 2" descr="https://upload-images.jianshu.io/upload_images/5274420-5c2b3e02be57fced.png?imageMogr2/auto-orient/strip|imageView2/2/w/12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748" name="AutoShape 4" descr="https://upload-images.jianshu.io/upload_images/5274420-5c2b3e02be57fced.png?imageMogr2/auto-orient/strip|imageView2/2/w/12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750" name="AutoShape 6" descr="https://upload-images.jianshu.io/upload_images/5274420-5c2b3e02be57fced.png?imageMogr2/auto-orient/strip|imageView2/2/w/12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752" name="AutoShape 8" descr="https://upload-images.jianshu.io/upload_images/5274420-5c2b3e02be57fced.png?imageMogr2/auto-orient/strip|imageView2/2/w/12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754" name="AutoShape 10" descr="https://upload-images.jianshu.io/upload_images/5274420-5c2b3e02be57fced.png?imageMogr2/auto-orient/strip|imageView2/2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130" name="AutoShape 2" descr="https://upload-images.jianshu.io/upload_images/4112-a2d308dc042386d5.png?imageMogr2/auto-orient/strip|imageView2/2/w/721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132" name="AutoShape 4" descr="https://upload-images.jianshu.io/upload_images/4112-a2d308dc042386d5.png?imageMogr2/auto-orient/strip|imageView2/2/w/721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67355" y="2621280"/>
            <a:ext cx="5899150" cy="280225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748665" y="4778375"/>
            <a:ext cx="11061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en-US" altLang="en-US" sz="2400"/>
              <a:t>输入</a:t>
            </a:r>
            <a:endParaRPr lang="en-US" altLang="en-US" sz="240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1535430" y="3865880"/>
            <a:ext cx="1397635" cy="734060"/>
          </a:xfrm>
          <a:prstGeom prst="straightConnector1">
            <a:avLst/>
          </a:prstGeom>
          <a:ln w="666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Box 2"/>
          <p:cNvSpPr txBox="1"/>
          <p:nvPr/>
        </p:nvSpPr>
        <p:spPr>
          <a:xfrm>
            <a:off x="5085715" y="5999480"/>
            <a:ext cx="14973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en-US" altLang="en-US" sz="2400"/>
              <a:t>线性组合</a:t>
            </a:r>
            <a:endParaRPr lang="en-US" altLang="en-US" sz="240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5826760" y="5187950"/>
            <a:ext cx="15240" cy="687705"/>
          </a:xfrm>
          <a:prstGeom prst="straightConnector1">
            <a:avLst/>
          </a:prstGeom>
          <a:ln w="666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4"/>
          <p:cNvSpPr txBox="1"/>
          <p:nvPr/>
        </p:nvSpPr>
        <p:spPr>
          <a:xfrm>
            <a:off x="5222875" y="1691005"/>
            <a:ext cx="246951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" altLang="en-US" sz="2400"/>
              <a:t>最后的输入 </a:t>
            </a:r>
            <a:endParaRPr lang="" altLang="en-US" sz="2400"/>
          </a:p>
          <a:p>
            <a:pPr algn="ctr">
              <a:lnSpc>
                <a:spcPct val="150000"/>
              </a:lnSpc>
            </a:pPr>
            <a:r>
              <a:rPr lang="" altLang="en-US" sz="2400"/>
              <a:t>net input</a:t>
            </a:r>
            <a:endParaRPr lang="" altLang="en-US" sz="240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6553200" y="2981960"/>
            <a:ext cx="0" cy="558800"/>
          </a:xfrm>
          <a:prstGeom prst="straightConnector1">
            <a:avLst/>
          </a:prstGeom>
          <a:ln w="666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b="1" dirty="0" smtClean="0"/>
              <a:t>反向传播（BackPropagation）</a:t>
            </a:r>
            <a:endParaRPr lang="en-US" altLang="en-US" b="1" dirty="0" smtClean="0"/>
          </a:p>
        </p:txBody>
      </p:sp>
      <p:sp>
        <p:nvSpPr>
          <p:cNvPr id="31746" name="AutoShape 2" descr="https://upload-images.jianshu.io/upload_images/5274420-5c2b3e02be57fced.png?imageMogr2/auto-orient/strip|imageView2/2/w/12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748" name="AutoShape 4" descr="https://upload-images.jianshu.io/upload_images/5274420-5c2b3e02be57fced.png?imageMogr2/auto-orient/strip|imageView2/2/w/12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750" name="AutoShape 6" descr="https://upload-images.jianshu.io/upload_images/5274420-5c2b3e02be57fced.png?imageMogr2/auto-orient/strip|imageView2/2/w/12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752" name="AutoShape 8" descr="https://upload-images.jianshu.io/upload_images/5274420-5c2b3e02be57fced.png?imageMogr2/auto-orient/strip|imageView2/2/w/12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754" name="AutoShape 10" descr="https://upload-images.jianshu.io/upload_images/5274420-5c2b3e02be57fced.png?imageMogr2/auto-orient/strip|imageView2/2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130" name="AutoShape 2" descr="https://upload-images.jianshu.io/upload_images/4112-a2d308dc042386d5.png?imageMogr2/auto-orient/strip|imageView2/2/w/721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132" name="AutoShape 4" descr="https://upload-images.jianshu.io/upload_images/4112-a2d308dc042386d5.png?imageMogr2/auto-orient/strip|imageView2/2/w/721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67355" y="2621280"/>
            <a:ext cx="5899150" cy="280225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748665" y="4778375"/>
            <a:ext cx="11061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en-US" altLang="en-US" sz="2400"/>
              <a:t>输入</a:t>
            </a:r>
            <a:endParaRPr lang="en-US" altLang="en-US" sz="240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1535430" y="3865880"/>
            <a:ext cx="1397635" cy="734060"/>
          </a:xfrm>
          <a:prstGeom prst="straightConnector1">
            <a:avLst/>
          </a:prstGeom>
          <a:ln w="666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Box 2"/>
          <p:cNvSpPr txBox="1"/>
          <p:nvPr/>
        </p:nvSpPr>
        <p:spPr>
          <a:xfrm>
            <a:off x="5085715" y="5999480"/>
            <a:ext cx="14973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en-US" altLang="en-US" sz="2400"/>
              <a:t>线性组合</a:t>
            </a:r>
            <a:endParaRPr lang="en-US" altLang="en-US" sz="240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5826760" y="5187950"/>
            <a:ext cx="15240" cy="687705"/>
          </a:xfrm>
          <a:prstGeom prst="straightConnector1">
            <a:avLst/>
          </a:prstGeom>
          <a:ln w="666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4"/>
          <p:cNvSpPr txBox="1"/>
          <p:nvPr/>
        </p:nvSpPr>
        <p:spPr>
          <a:xfrm>
            <a:off x="5222875" y="1691005"/>
            <a:ext cx="246951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en-US" altLang="en-US" sz="2400"/>
              <a:t>最后的输入 </a:t>
            </a:r>
            <a:endParaRPr lang="en-US" altLang="en-US" sz="2400"/>
          </a:p>
          <a:p>
            <a:pPr algn="ctr">
              <a:lnSpc>
                <a:spcPct val="150000"/>
              </a:lnSpc>
            </a:pPr>
            <a:r>
              <a:rPr lang="en-US" altLang="en-US" sz="2400"/>
              <a:t>net input</a:t>
            </a:r>
            <a:endParaRPr lang="en-US" altLang="en-US" sz="240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6553200" y="2981960"/>
            <a:ext cx="0" cy="558800"/>
          </a:xfrm>
          <a:prstGeom prst="straightConnector1">
            <a:avLst/>
          </a:prstGeom>
          <a:ln w="666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7"/>
          <p:cNvSpPr txBox="1"/>
          <p:nvPr/>
        </p:nvSpPr>
        <p:spPr>
          <a:xfrm>
            <a:off x="7785735" y="1783080"/>
            <a:ext cx="24695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" altLang="en-US" sz="2400"/>
              <a:t>激活函数 </a:t>
            </a:r>
            <a:r>
              <a:rPr lang="" altLang="en-US" sz="2400">
                <a:latin typeface="Asana Math" panose="02000603000000000000" charset="0"/>
                <a:cs typeface="Asana Math" panose="02000603000000000000" charset="0"/>
              </a:rPr>
              <a:t>ϕ</a:t>
            </a:r>
            <a:endParaRPr lang="en-US" altLang="en-US" sz="240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7949565" y="2613025"/>
            <a:ext cx="1028065" cy="1083945"/>
          </a:xfrm>
          <a:prstGeom prst="straightConnector1">
            <a:avLst/>
          </a:prstGeom>
          <a:ln w="666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b="1" dirty="0" smtClean="0"/>
              <a:t>反向传播（BackPropagation）</a:t>
            </a:r>
            <a:endParaRPr lang="en-US" altLang="en-US" b="1" dirty="0" smtClean="0"/>
          </a:p>
        </p:txBody>
      </p:sp>
      <p:sp>
        <p:nvSpPr>
          <p:cNvPr id="31746" name="AutoShape 2" descr="https://upload-images.jianshu.io/upload_images/5274420-5c2b3e02be57fced.png?imageMogr2/auto-orient/strip|imageView2/2/w/12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748" name="AutoShape 4" descr="https://upload-images.jianshu.io/upload_images/5274420-5c2b3e02be57fced.png?imageMogr2/auto-orient/strip|imageView2/2/w/12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750" name="AutoShape 6" descr="https://upload-images.jianshu.io/upload_images/5274420-5c2b3e02be57fced.png?imageMogr2/auto-orient/strip|imageView2/2/w/12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752" name="AutoShape 8" descr="https://upload-images.jianshu.io/upload_images/5274420-5c2b3e02be57fced.png?imageMogr2/auto-orient/strip|imageView2/2/w/12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754" name="AutoShape 10" descr="https://upload-images.jianshu.io/upload_images/5274420-5c2b3e02be57fced.png?imageMogr2/auto-orient/strip|imageView2/2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130" name="AutoShape 2" descr="https://upload-images.jianshu.io/upload_images/4112-a2d308dc042386d5.png?imageMogr2/auto-orient/strip|imageView2/2/w/721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132" name="AutoShape 4" descr="https://upload-images.jianshu.io/upload_images/4112-a2d308dc042386d5.png?imageMogr2/auto-orient/strip|imageView2/2/w/721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67355" y="2621280"/>
            <a:ext cx="5899150" cy="280225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748665" y="4778375"/>
            <a:ext cx="11061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en-US" altLang="en-US" sz="2400"/>
              <a:t>输入</a:t>
            </a:r>
            <a:endParaRPr lang="en-US" altLang="en-US" sz="240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1535430" y="3865880"/>
            <a:ext cx="1397635" cy="734060"/>
          </a:xfrm>
          <a:prstGeom prst="straightConnector1">
            <a:avLst/>
          </a:prstGeom>
          <a:ln w="666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Box 2"/>
          <p:cNvSpPr txBox="1"/>
          <p:nvPr/>
        </p:nvSpPr>
        <p:spPr>
          <a:xfrm>
            <a:off x="5085715" y="5999480"/>
            <a:ext cx="14973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en-US" altLang="en-US" sz="2400"/>
              <a:t>线性组合</a:t>
            </a:r>
            <a:endParaRPr lang="en-US" altLang="en-US" sz="240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5826760" y="5187950"/>
            <a:ext cx="15240" cy="687705"/>
          </a:xfrm>
          <a:prstGeom prst="straightConnector1">
            <a:avLst/>
          </a:prstGeom>
          <a:ln w="666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4"/>
          <p:cNvSpPr txBox="1"/>
          <p:nvPr/>
        </p:nvSpPr>
        <p:spPr>
          <a:xfrm>
            <a:off x="5222875" y="1691005"/>
            <a:ext cx="246951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en-US" altLang="en-US" sz="2400"/>
              <a:t>最后的输入 </a:t>
            </a:r>
            <a:endParaRPr lang="en-US" altLang="en-US" sz="2400"/>
          </a:p>
          <a:p>
            <a:pPr algn="ctr">
              <a:lnSpc>
                <a:spcPct val="150000"/>
              </a:lnSpc>
            </a:pPr>
            <a:r>
              <a:rPr lang="en-US" altLang="en-US" sz="2400"/>
              <a:t>net input</a:t>
            </a:r>
            <a:endParaRPr lang="en-US" altLang="en-US" sz="240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6553200" y="2981960"/>
            <a:ext cx="0" cy="558800"/>
          </a:xfrm>
          <a:prstGeom prst="straightConnector1">
            <a:avLst/>
          </a:prstGeom>
          <a:ln w="666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7"/>
          <p:cNvSpPr txBox="1"/>
          <p:nvPr/>
        </p:nvSpPr>
        <p:spPr>
          <a:xfrm>
            <a:off x="7785735" y="1783080"/>
            <a:ext cx="24695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en-US" altLang="en-US" sz="2400"/>
              <a:t>激活函数 </a:t>
            </a:r>
            <a:r>
              <a:rPr lang="en-US" altLang="en-US" sz="2400">
                <a:latin typeface="Asana Math" panose="02000603000000000000" charset="0"/>
                <a:cs typeface="Asana Math" panose="02000603000000000000" charset="0"/>
              </a:rPr>
              <a:t>ϕ</a:t>
            </a:r>
            <a:endParaRPr lang="en-US" altLang="en-US" sz="240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7949565" y="2613025"/>
            <a:ext cx="1028065" cy="1083945"/>
          </a:xfrm>
          <a:prstGeom prst="straightConnector1">
            <a:avLst/>
          </a:prstGeom>
          <a:ln w="666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11"/>
          <p:cNvSpPr txBox="1"/>
          <p:nvPr/>
        </p:nvSpPr>
        <p:spPr>
          <a:xfrm>
            <a:off x="9276080" y="4778375"/>
            <a:ext cx="246951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" altLang="en-US" sz="2400"/>
              <a:t>对目标的估计</a:t>
            </a:r>
            <a:r>
              <a:rPr lang="en-US" altLang="en-US" sz="2400"/>
              <a:t> </a:t>
            </a:r>
            <a:endParaRPr lang="en-US" altLang="en-US" sz="2400"/>
          </a:p>
          <a:p>
            <a:pPr algn="ctr">
              <a:lnSpc>
                <a:spcPct val="150000"/>
              </a:lnSpc>
            </a:pPr>
            <a:r>
              <a:rPr lang="" altLang="en-US" sz="2400" i="1">
                <a:latin typeface="Asana Math" panose="02000603000000000000" charset="0"/>
                <a:cs typeface="Asana Math" panose="02000603000000000000" charset="0"/>
              </a:rPr>
              <a:t>o = ϕ </a:t>
            </a:r>
            <a:r>
              <a:rPr lang="" altLang="en-US" sz="2400">
                <a:latin typeface="Asana Math" panose="02000603000000000000" charset="0"/>
                <a:cs typeface="Asana Math" panose="02000603000000000000" charset="0"/>
              </a:rPr>
              <a:t>( </a:t>
            </a:r>
            <a:r>
              <a:rPr lang="" altLang="en-US" sz="2400" i="1">
                <a:latin typeface="Times New Roman" panose="02020603050405020304" charset="0"/>
                <a:cs typeface="Times New Roman" panose="02020603050405020304" charset="0"/>
              </a:rPr>
              <a:t>net</a:t>
            </a:r>
            <a:r>
              <a:rPr lang="" altLang="en-US" sz="2400" i="1">
                <a:latin typeface="Asana Math" panose="02000603000000000000" charset="0"/>
                <a:cs typeface="Asana Math" panose="02000603000000000000" charset="0"/>
              </a:rPr>
              <a:t> </a:t>
            </a:r>
            <a:r>
              <a:rPr lang="" altLang="en-US" sz="2400" i="1" baseline="-25000">
                <a:latin typeface="Asana Math" panose="02000603000000000000" charset="0"/>
                <a:cs typeface="Asana Math" panose="02000603000000000000" charset="0"/>
              </a:rPr>
              <a:t>j </a:t>
            </a:r>
            <a:r>
              <a:rPr lang="" altLang="en-US" sz="2400">
                <a:latin typeface="Asana Math" panose="02000603000000000000" charset="0"/>
                <a:cs typeface="Asana Math" panose="02000603000000000000" charset="0"/>
              </a:rPr>
              <a:t>)</a:t>
            </a:r>
            <a:endParaRPr lang="" altLang="en-US" sz="2400">
              <a:latin typeface="Asana Math" panose="02000603000000000000" charset="0"/>
              <a:cs typeface="Asana Math" panose="02000603000000000000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8855075" y="4356100"/>
            <a:ext cx="715010" cy="670560"/>
          </a:xfrm>
          <a:prstGeom prst="straightConnector1">
            <a:avLst/>
          </a:prstGeom>
          <a:ln w="666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AutoShape 2" descr="https://upload-images.jianshu.io/upload_images/5274420-5c2b3e02be57fced.png?imageMogr2/auto-orient/strip|imageView2/2/w/12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748" name="AutoShape 4" descr="https://upload-images.jianshu.io/upload_images/5274420-5c2b3e02be57fced.png?imageMogr2/auto-orient/strip|imageView2/2/w/12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750" name="AutoShape 6" descr="https://upload-images.jianshu.io/upload_images/5274420-5c2b3e02be57fced.png?imageMogr2/auto-orient/strip|imageView2/2/w/12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752" name="AutoShape 8" descr="https://upload-images.jianshu.io/upload_images/5274420-5c2b3e02be57fced.png?imageMogr2/auto-orient/strip|imageView2/2/w/12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754" name="AutoShape 10" descr="https://upload-images.jianshu.io/upload_images/5274420-5c2b3e02be57fced.png?imageMogr2/auto-orient/strip|imageView2/2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130" name="AutoShape 2" descr="https://upload-images.jianshu.io/upload_images/4112-a2d308dc042386d5.png?imageMogr2/auto-orient/strip|imageView2/2/w/721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132" name="AutoShape 4" descr="https://upload-images.jianshu.io/upload_images/4112-a2d308dc042386d5.png?imageMogr2/auto-orient/strip|imageView2/2/w/721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67355" y="2621280"/>
            <a:ext cx="5899150" cy="280225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748665" y="4778375"/>
            <a:ext cx="11061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en-US" altLang="en-US" sz="2400"/>
              <a:t>输入</a:t>
            </a:r>
            <a:endParaRPr lang="en-US" altLang="en-US" sz="240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1535430" y="3865880"/>
            <a:ext cx="1397635" cy="734060"/>
          </a:xfrm>
          <a:prstGeom prst="straightConnector1">
            <a:avLst/>
          </a:prstGeom>
          <a:ln w="666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Box 2"/>
          <p:cNvSpPr txBox="1"/>
          <p:nvPr/>
        </p:nvSpPr>
        <p:spPr>
          <a:xfrm>
            <a:off x="5085715" y="5999480"/>
            <a:ext cx="14973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en-US" altLang="en-US" sz="2400"/>
              <a:t>线性组合</a:t>
            </a:r>
            <a:endParaRPr lang="en-US" altLang="en-US" sz="240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5826760" y="5187950"/>
            <a:ext cx="15240" cy="687705"/>
          </a:xfrm>
          <a:prstGeom prst="straightConnector1">
            <a:avLst/>
          </a:prstGeom>
          <a:ln w="666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4"/>
          <p:cNvSpPr txBox="1"/>
          <p:nvPr/>
        </p:nvSpPr>
        <p:spPr>
          <a:xfrm>
            <a:off x="5222875" y="1691005"/>
            <a:ext cx="246951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en-US" altLang="en-US" sz="2400"/>
              <a:t>最后的输入 </a:t>
            </a:r>
            <a:endParaRPr lang="en-US" altLang="en-US" sz="2400"/>
          </a:p>
          <a:p>
            <a:pPr algn="ctr">
              <a:lnSpc>
                <a:spcPct val="150000"/>
              </a:lnSpc>
            </a:pPr>
            <a:r>
              <a:rPr lang="en-US" altLang="en-US" sz="2400"/>
              <a:t>net input</a:t>
            </a:r>
            <a:endParaRPr lang="en-US" altLang="en-US" sz="240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6553200" y="2981960"/>
            <a:ext cx="0" cy="558800"/>
          </a:xfrm>
          <a:prstGeom prst="straightConnector1">
            <a:avLst/>
          </a:prstGeom>
          <a:ln w="666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7"/>
          <p:cNvSpPr txBox="1"/>
          <p:nvPr/>
        </p:nvSpPr>
        <p:spPr>
          <a:xfrm>
            <a:off x="7785735" y="1783080"/>
            <a:ext cx="24695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en-US" altLang="en-US" sz="2400"/>
              <a:t>激活函数 </a:t>
            </a:r>
            <a:r>
              <a:rPr lang="en-US" altLang="en-US" sz="2400">
                <a:latin typeface="Asana Math" panose="02000603000000000000" charset="0"/>
                <a:cs typeface="Asana Math" panose="02000603000000000000" charset="0"/>
              </a:rPr>
              <a:t>ϕ</a:t>
            </a:r>
            <a:endParaRPr lang="en-US" altLang="en-US" sz="240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7949565" y="2613025"/>
            <a:ext cx="1028065" cy="1083945"/>
          </a:xfrm>
          <a:prstGeom prst="straightConnector1">
            <a:avLst/>
          </a:prstGeom>
          <a:ln w="666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11"/>
          <p:cNvSpPr txBox="1"/>
          <p:nvPr/>
        </p:nvSpPr>
        <p:spPr>
          <a:xfrm>
            <a:off x="9276080" y="4778375"/>
            <a:ext cx="246951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en-US" altLang="en-US" sz="2400"/>
              <a:t>对目标的估计 </a:t>
            </a:r>
            <a:endParaRPr lang="en-US" altLang="en-US" sz="2400"/>
          </a:p>
          <a:p>
            <a:pPr algn="ctr">
              <a:lnSpc>
                <a:spcPct val="150000"/>
              </a:lnSpc>
            </a:pPr>
            <a:r>
              <a:rPr lang="en-US" altLang="en-US" sz="2400" i="1">
                <a:latin typeface="Asana Math" panose="02000603000000000000" charset="0"/>
                <a:cs typeface="Asana Math" panose="02000603000000000000" charset="0"/>
              </a:rPr>
              <a:t>o = ϕ </a:t>
            </a:r>
            <a:r>
              <a:rPr lang="en-US" altLang="en-US" sz="2400">
                <a:latin typeface="Asana Math" panose="02000603000000000000" charset="0"/>
                <a:cs typeface="Asana Math" panose="02000603000000000000" charset="0"/>
              </a:rPr>
              <a:t>( </a:t>
            </a:r>
            <a:r>
              <a:rPr lang="en-US" altLang="en-US" sz="2400" i="1">
                <a:latin typeface="Times New Roman" panose="02020603050405020304" charset="0"/>
                <a:cs typeface="Times New Roman" panose="02020603050405020304" charset="0"/>
              </a:rPr>
              <a:t>net</a:t>
            </a:r>
            <a:r>
              <a:rPr lang="en-US" altLang="en-US" sz="2400" i="1">
                <a:latin typeface="Asana Math" panose="02000603000000000000" charset="0"/>
                <a:cs typeface="Asana Math" panose="02000603000000000000" charset="0"/>
              </a:rPr>
              <a:t> </a:t>
            </a:r>
            <a:r>
              <a:rPr lang="en-US" altLang="en-US" sz="2400" i="1" baseline="-25000">
                <a:latin typeface="Asana Math" panose="02000603000000000000" charset="0"/>
                <a:cs typeface="Asana Math" panose="02000603000000000000" charset="0"/>
              </a:rPr>
              <a:t>j </a:t>
            </a:r>
            <a:r>
              <a:rPr lang="en-US" altLang="en-US" sz="2400">
                <a:latin typeface="Asana Math" panose="02000603000000000000" charset="0"/>
                <a:cs typeface="Asana Math" panose="02000603000000000000" charset="0"/>
              </a:rPr>
              <a:t>)</a:t>
            </a:r>
            <a:endParaRPr lang="en-US" altLang="en-US" sz="2400">
              <a:latin typeface="Asana Math" panose="02000603000000000000" charset="0"/>
              <a:cs typeface="Asana Math" panose="02000603000000000000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8855075" y="4356100"/>
            <a:ext cx="715010" cy="670560"/>
          </a:xfrm>
          <a:prstGeom prst="straightConnector1">
            <a:avLst/>
          </a:prstGeom>
          <a:ln w="666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1670" y="3482340"/>
            <a:ext cx="1917700" cy="873760"/>
          </a:xfrm>
          <a:prstGeom prst="rect">
            <a:avLst/>
          </a:prstGeom>
        </p:spPr>
      </p:pic>
      <p:sp>
        <p:nvSpPr>
          <p:cNvPr id="17" name="Text Box 16"/>
          <p:cNvSpPr txBox="1"/>
          <p:nvPr/>
        </p:nvSpPr>
        <p:spPr>
          <a:xfrm>
            <a:off x="9446260" y="2981960"/>
            <a:ext cx="229933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" altLang="en-US" sz="2400">
                <a:sym typeface="+mn-ea"/>
              </a:rPr>
              <a:t>损失（误差） </a:t>
            </a:r>
            <a:r>
              <a:rPr lang="" altLang="en-US" sz="2400" i="1">
                <a:sym typeface="+mn-ea"/>
              </a:rPr>
              <a:t>E</a:t>
            </a:r>
            <a:endParaRPr lang="" altLang="en-US" sz="2400" i="1">
              <a:sym typeface="+mn-ea"/>
            </a:endParaRPr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en-US" b="1" dirty="0" smtClean="0"/>
              <a:t>反向传播（BackPropagation）</a:t>
            </a:r>
            <a:endParaRPr lang="en-US" alt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AutoShape 2" descr="https://upload-images.jianshu.io/upload_images/5274420-5c2b3e02be57fced.png?imageMogr2/auto-orient/strip|imageView2/2/w/12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748" name="AutoShape 4" descr="https://upload-images.jianshu.io/upload_images/5274420-5c2b3e02be57fced.png?imageMogr2/auto-orient/strip|imageView2/2/w/12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750" name="AutoShape 6" descr="https://upload-images.jianshu.io/upload_images/5274420-5c2b3e02be57fced.png?imageMogr2/auto-orient/strip|imageView2/2/w/12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752" name="AutoShape 8" descr="https://upload-images.jianshu.io/upload_images/5274420-5c2b3e02be57fced.png?imageMogr2/auto-orient/strip|imageView2/2/w/12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754" name="AutoShape 10" descr="https://upload-images.jianshu.io/upload_images/5274420-5c2b3e02be57fced.png?imageMogr2/auto-orient/strip|imageView2/2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130" name="AutoShape 2" descr="https://upload-images.jianshu.io/upload_images/4112-a2d308dc042386d5.png?imageMogr2/auto-orient/strip|imageView2/2/w/721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132" name="AutoShape 4" descr="https://upload-images.jianshu.io/upload_images/4112-a2d308dc042386d5.png?imageMogr2/auto-orient/strip|imageView2/2/w/721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67355" y="2621280"/>
            <a:ext cx="5899150" cy="280225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748665" y="4778375"/>
            <a:ext cx="11061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en-US" altLang="en-US" sz="2400"/>
              <a:t>输入</a:t>
            </a:r>
            <a:endParaRPr lang="en-US" altLang="en-US" sz="240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1535430" y="3865880"/>
            <a:ext cx="1397635" cy="734060"/>
          </a:xfrm>
          <a:prstGeom prst="straightConnector1">
            <a:avLst/>
          </a:prstGeom>
          <a:ln w="666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Box 2"/>
          <p:cNvSpPr txBox="1"/>
          <p:nvPr/>
        </p:nvSpPr>
        <p:spPr>
          <a:xfrm>
            <a:off x="5085715" y="5999480"/>
            <a:ext cx="14973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en-US" altLang="en-US" sz="2400"/>
              <a:t>线性组合</a:t>
            </a:r>
            <a:endParaRPr lang="en-US" altLang="en-US" sz="240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5826760" y="5187950"/>
            <a:ext cx="15240" cy="687705"/>
          </a:xfrm>
          <a:prstGeom prst="straightConnector1">
            <a:avLst/>
          </a:prstGeom>
          <a:ln w="666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4"/>
          <p:cNvSpPr txBox="1"/>
          <p:nvPr/>
        </p:nvSpPr>
        <p:spPr>
          <a:xfrm>
            <a:off x="5222875" y="1691005"/>
            <a:ext cx="246951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en-US" altLang="en-US" sz="2400"/>
              <a:t>最后的输入 </a:t>
            </a:r>
            <a:endParaRPr lang="en-US" altLang="en-US" sz="2400"/>
          </a:p>
          <a:p>
            <a:pPr algn="ctr">
              <a:lnSpc>
                <a:spcPct val="150000"/>
              </a:lnSpc>
            </a:pPr>
            <a:r>
              <a:rPr lang="en-US" altLang="en-US" sz="2400"/>
              <a:t>net input</a:t>
            </a:r>
            <a:endParaRPr lang="en-US" altLang="en-US" sz="240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6553200" y="2981960"/>
            <a:ext cx="0" cy="558800"/>
          </a:xfrm>
          <a:prstGeom prst="straightConnector1">
            <a:avLst/>
          </a:prstGeom>
          <a:ln w="666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7"/>
          <p:cNvSpPr txBox="1"/>
          <p:nvPr/>
        </p:nvSpPr>
        <p:spPr>
          <a:xfrm>
            <a:off x="7785735" y="1783080"/>
            <a:ext cx="24695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en-US" altLang="en-US" sz="2400"/>
              <a:t>激活函数 </a:t>
            </a:r>
            <a:r>
              <a:rPr lang="en-US" altLang="en-US" sz="2400">
                <a:latin typeface="Asana Math" panose="02000603000000000000" charset="0"/>
                <a:cs typeface="Asana Math" panose="02000603000000000000" charset="0"/>
              </a:rPr>
              <a:t>ϕ</a:t>
            </a:r>
            <a:endParaRPr lang="en-US" altLang="en-US" sz="240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7949565" y="2613025"/>
            <a:ext cx="1028065" cy="1083945"/>
          </a:xfrm>
          <a:prstGeom prst="straightConnector1">
            <a:avLst/>
          </a:prstGeom>
          <a:ln w="666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11"/>
          <p:cNvSpPr txBox="1"/>
          <p:nvPr/>
        </p:nvSpPr>
        <p:spPr>
          <a:xfrm>
            <a:off x="9276080" y="4778375"/>
            <a:ext cx="246951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en-US" altLang="en-US" sz="2400"/>
              <a:t>对目标的估计 </a:t>
            </a:r>
            <a:endParaRPr lang="en-US" altLang="en-US" sz="2400"/>
          </a:p>
          <a:p>
            <a:pPr algn="ctr">
              <a:lnSpc>
                <a:spcPct val="150000"/>
              </a:lnSpc>
            </a:pPr>
            <a:r>
              <a:rPr lang="en-US" altLang="en-US" sz="2400" i="1">
                <a:latin typeface="Asana Math" panose="02000603000000000000" charset="0"/>
                <a:cs typeface="Asana Math" panose="02000603000000000000" charset="0"/>
              </a:rPr>
              <a:t>o = ϕ </a:t>
            </a:r>
            <a:r>
              <a:rPr lang="en-US" altLang="en-US" sz="2400">
                <a:latin typeface="Asana Math" panose="02000603000000000000" charset="0"/>
                <a:cs typeface="Asana Math" panose="02000603000000000000" charset="0"/>
              </a:rPr>
              <a:t>( </a:t>
            </a:r>
            <a:r>
              <a:rPr lang="en-US" altLang="en-US" sz="2400" i="1">
                <a:latin typeface="Times New Roman" panose="02020603050405020304" charset="0"/>
                <a:cs typeface="Times New Roman" panose="02020603050405020304" charset="0"/>
              </a:rPr>
              <a:t>net</a:t>
            </a:r>
            <a:r>
              <a:rPr lang="en-US" altLang="en-US" sz="2400" i="1">
                <a:latin typeface="Asana Math" panose="02000603000000000000" charset="0"/>
                <a:cs typeface="Asana Math" panose="02000603000000000000" charset="0"/>
              </a:rPr>
              <a:t> </a:t>
            </a:r>
            <a:r>
              <a:rPr lang="en-US" altLang="en-US" sz="2400" i="1" baseline="-25000">
                <a:latin typeface="Asana Math" panose="02000603000000000000" charset="0"/>
                <a:cs typeface="Asana Math" panose="02000603000000000000" charset="0"/>
              </a:rPr>
              <a:t>j </a:t>
            </a:r>
            <a:r>
              <a:rPr lang="en-US" altLang="en-US" sz="2400">
                <a:latin typeface="Asana Math" panose="02000603000000000000" charset="0"/>
                <a:cs typeface="Asana Math" panose="02000603000000000000" charset="0"/>
              </a:rPr>
              <a:t>)</a:t>
            </a:r>
            <a:endParaRPr lang="en-US" altLang="en-US" sz="2400">
              <a:latin typeface="Asana Math" panose="02000603000000000000" charset="0"/>
              <a:cs typeface="Asana Math" panose="02000603000000000000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8855075" y="4356100"/>
            <a:ext cx="715010" cy="670560"/>
          </a:xfrm>
          <a:prstGeom prst="straightConnector1">
            <a:avLst/>
          </a:prstGeom>
          <a:ln w="666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rcRect t="24898"/>
          <a:stretch>
            <a:fillRect/>
          </a:stretch>
        </p:blipFill>
        <p:spPr>
          <a:xfrm>
            <a:off x="6553200" y="310515"/>
            <a:ext cx="5117465" cy="127952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1670" y="3482340"/>
            <a:ext cx="1917700" cy="873760"/>
          </a:xfrm>
          <a:prstGeom prst="rect">
            <a:avLst/>
          </a:prstGeom>
        </p:spPr>
      </p:pic>
      <p:sp>
        <p:nvSpPr>
          <p:cNvPr id="17" name="Text Box 16"/>
          <p:cNvSpPr txBox="1"/>
          <p:nvPr/>
        </p:nvSpPr>
        <p:spPr>
          <a:xfrm>
            <a:off x="9446260" y="2981960"/>
            <a:ext cx="229933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 sz="2400">
                <a:sym typeface="+mn-ea"/>
              </a:rPr>
              <a:t>损失（误差） </a:t>
            </a:r>
            <a:r>
              <a:rPr lang="en-US" altLang="en-US" sz="2400" i="1">
                <a:sym typeface="+mn-ea"/>
              </a:rPr>
              <a:t>E</a:t>
            </a:r>
            <a:endParaRPr lang="en-US" altLang="en-US" sz="2400" i="1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生物神经元</a:t>
            </a:r>
            <a:endParaRPr lang="en-US" altLang="en-US" b="1" dirty="0"/>
          </a:p>
        </p:txBody>
      </p:sp>
      <p:sp>
        <p:nvSpPr>
          <p:cNvPr id="31746" name="AutoShape 2" descr="https://upload-images.jianshu.io/upload_images/5274420-5c2b3e02be57fced.png?imageMogr2/auto-orient/strip|imageView2/2/w/12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748" name="AutoShape 4" descr="https://upload-images.jianshu.io/upload_images/5274420-5c2b3e02be57fced.png?imageMogr2/auto-orient/strip|imageView2/2/w/12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750" name="AutoShape 6" descr="https://upload-images.jianshu.io/upload_images/5274420-5c2b3e02be57fced.png?imageMogr2/auto-orient/strip|imageView2/2/w/12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752" name="AutoShape 8" descr="https://upload-images.jianshu.io/upload_images/5274420-5c2b3e02be57fced.png?imageMogr2/auto-orient/strip|imageView2/2/w/12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754" name="AutoShape 10" descr="https://upload-images.jianshu.io/upload_images/5274420-5c2b3e02be57fced.png?imageMogr2/auto-orient/strip|imageView2/2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31755" name="Picture 11" descr="C:\Users\ASUS\Desktop\11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785445" y="1837592"/>
            <a:ext cx="5511392" cy="3554657"/>
          </a:xfrm>
          <a:prstGeom prst="rect">
            <a:avLst/>
          </a:prstGeom>
          <a:noFill/>
        </p:spPr>
      </p:pic>
      <p:sp>
        <p:nvSpPr>
          <p:cNvPr id="25" name="Content Placeholder 2"/>
          <p:cNvSpPr>
            <a:spLocks noGrp="1"/>
          </p:cNvSpPr>
          <p:nvPr/>
        </p:nvSpPr>
        <p:spPr>
          <a:xfrm>
            <a:off x="6321669" y="735380"/>
            <a:ext cx="5398477" cy="59028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800" dirty="0" smtClean="0">
                <a:latin typeface="微软雅黑" charset="-122"/>
                <a:ea typeface="微软雅黑" charset="-122"/>
              </a:rPr>
              <a:t>结构大致为：</a:t>
            </a:r>
            <a:r>
              <a:rPr lang="en-US" altLang="zh-CN" sz="1800" dirty="0" smtClean="0">
                <a:latin typeface="微软雅黑" charset="-122"/>
                <a:ea typeface="微软雅黑" charset="-122"/>
              </a:rPr>
              <a:t> Cell Body(</a:t>
            </a:r>
            <a:r>
              <a:rPr lang="zh-CN" altLang="en-US" sz="1800" dirty="0" smtClean="0">
                <a:latin typeface="微软雅黑" charset="-122"/>
                <a:ea typeface="微软雅黑" charset="-122"/>
              </a:rPr>
              <a:t>细胞体</a:t>
            </a:r>
            <a:r>
              <a:rPr lang="en-US" altLang="zh-CN" sz="1800" dirty="0" smtClean="0">
                <a:latin typeface="微软雅黑" charset="-122"/>
                <a:ea typeface="微软雅黑" charset="-122"/>
              </a:rPr>
              <a:t>) </a:t>
            </a:r>
            <a:r>
              <a:rPr lang="zh-CN" altLang="en-US" sz="1800" dirty="0" smtClean="0">
                <a:latin typeface="微软雅黑" charset="-122"/>
                <a:ea typeface="微软雅黑" charset="-122"/>
              </a:rPr>
              <a:t>，</a:t>
            </a:r>
            <a:r>
              <a:rPr lang="en-US" altLang="zh-CN" sz="1800" dirty="0" smtClean="0">
                <a:latin typeface="微软雅黑" charset="-122"/>
                <a:ea typeface="微软雅黑" charset="-122"/>
              </a:rPr>
              <a:t>Dendrite(</a:t>
            </a:r>
            <a:r>
              <a:rPr lang="zh-CN" altLang="en-US" sz="1800" dirty="0" smtClean="0">
                <a:latin typeface="微软雅黑" charset="-122"/>
                <a:ea typeface="微软雅黑" charset="-122"/>
              </a:rPr>
              <a:t>树突</a:t>
            </a:r>
            <a:r>
              <a:rPr lang="en-US" altLang="zh-CN" sz="1800" dirty="0" smtClean="0">
                <a:latin typeface="微软雅黑" charset="-122"/>
                <a:ea typeface="微软雅黑" charset="-122"/>
              </a:rPr>
              <a:t>)</a:t>
            </a:r>
            <a:r>
              <a:rPr lang="zh-CN" altLang="en-US" sz="1800" dirty="0" smtClean="0">
                <a:latin typeface="微软雅黑" charset="-122"/>
                <a:ea typeface="微软雅黑" charset="-122"/>
              </a:rPr>
              <a:t>，</a:t>
            </a:r>
            <a:r>
              <a:rPr lang="en-US" altLang="zh-CN" sz="1800" dirty="0" smtClean="0">
                <a:latin typeface="微软雅黑" charset="-122"/>
                <a:ea typeface="微软雅黑" charset="-122"/>
              </a:rPr>
              <a:t>Synaptic Terminals(</a:t>
            </a:r>
            <a:r>
              <a:rPr lang="zh-CN" altLang="en-US" sz="1800" dirty="0" smtClean="0">
                <a:latin typeface="微软雅黑" charset="-122"/>
                <a:ea typeface="微软雅黑" charset="-122"/>
              </a:rPr>
              <a:t>突触</a:t>
            </a:r>
            <a:r>
              <a:rPr lang="en-US" altLang="zh-CN" sz="1800" dirty="0" smtClean="0">
                <a:latin typeface="微软雅黑" charset="-122"/>
                <a:ea typeface="微软雅黑" charset="-122"/>
              </a:rPr>
              <a:t>)</a:t>
            </a:r>
            <a:r>
              <a:rPr lang="zh-CN" altLang="en-US" sz="1800" dirty="0" smtClean="0">
                <a:latin typeface="微软雅黑" charset="-122"/>
                <a:ea typeface="微软雅黑" charset="-122"/>
              </a:rPr>
              <a:t>，</a:t>
            </a:r>
            <a:r>
              <a:rPr lang="en-US" altLang="zh-CN" sz="1800" dirty="0" smtClean="0">
                <a:latin typeface="微软雅黑" charset="-122"/>
                <a:ea typeface="微软雅黑" charset="-122"/>
              </a:rPr>
              <a:t>Axon(</a:t>
            </a:r>
            <a:r>
              <a:rPr lang="zh-CN" altLang="en-US" sz="1800" dirty="0" smtClean="0">
                <a:latin typeface="微软雅黑" charset="-122"/>
                <a:ea typeface="微软雅黑" charset="-122"/>
              </a:rPr>
              <a:t>轴突</a:t>
            </a:r>
            <a:r>
              <a:rPr lang="en-US" altLang="zh-CN" sz="1800" dirty="0" smtClean="0">
                <a:latin typeface="微软雅黑" charset="-122"/>
                <a:ea typeface="微软雅黑" charset="-122"/>
              </a:rPr>
              <a:t>)</a:t>
            </a:r>
            <a:r>
              <a:rPr lang="zh-CN" altLang="en-US" sz="1800" dirty="0" smtClean="0">
                <a:latin typeface="微软雅黑" charset="-122"/>
                <a:ea typeface="微软雅黑" charset="-122"/>
              </a:rPr>
              <a:t>。</a:t>
            </a:r>
            <a:endParaRPr lang="en-US" altLang="zh-CN" sz="1800" dirty="0" smtClean="0">
              <a:latin typeface="微软雅黑" charset="-122"/>
              <a:ea typeface="微软雅黑" charset="-122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endParaRPr lang="en-US" altLang="en-US" sz="1800" dirty="0"/>
          </a:p>
          <a:p>
            <a:pPr>
              <a:lnSpc>
                <a:spcPct val="150000"/>
              </a:lnSpc>
              <a:spcAft>
                <a:spcPts val="0"/>
              </a:spcAft>
            </a:pPr>
            <a:endParaRPr lang="en-US" altLang="en-US" sz="1800" b="1" dirty="0"/>
          </a:p>
          <a:p>
            <a:pPr>
              <a:lnSpc>
                <a:spcPct val="150000"/>
              </a:lnSpc>
              <a:spcAft>
                <a:spcPts val="0"/>
              </a:spcAft>
            </a:pPr>
            <a:endParaRPr lang="en-US" altLang="en-US" sz="1800" dirty="0"/>
          </a:p>
          <a:p>
            <a:pPr>
              <a:lnSpc>
                <a:spcPct val="150000"/>
              </a:lnSpc>
              <a:spcAft>
                <a:spcPts val="0"/>
              </a:spcAft>
            </a:pPr>
            <a:endParaRPr lang="en-US" altLang="en-US" sz="1800" dirty="0"/>
          </a:p>
          <a:p>
            <a:pPr>
              <a:lnSpc>
                <a:spcPct val="150000"/>
              </a:lnSpc>
              <a:spcAft>
                <a:spcPts val="0"/>
              </a:spcAft>
            </a:pPr>
            <a:endParaRPr altLang="en-US" sz="1800" dirty="0"/>
          </a:p>
          <a:p>
            <a:pPr>
              <a:lnSpc>
                <a:spcPct val="150000"/>
              </a:lnSpc>
              <a:spcAft>
                <a:spcPts val="0"/>
              </a:spcAft>
            </a:pPr>
            <a:endParaRPr altLang="en-US" sz="1800" dirty="0"/>
          </a:p>
          <a:p>
            <a:pPr>
              <a:lnSpc>
                <a:spcPct val="150000"/>
              </a:lnSpc>
              <a:spcAft>
                <a:spcPts val="0"/>
              </a:spcAft>
            </a:pPr>
            <a:endParaRPr altLang="en-US" sz="1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67355" y="2621280"/>
            <a:ext cx="5899150" cy="280225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3720" y="3540760"/>
            <a:ext cx="1917700" cy="87376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382270" y="5423535"/>
            <a:ext cx="487299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en-US" sz="2000"/>
              <a:t>梯度下降要求，</a:t>
            </a:r>
            <a:endParaRPr lang="en-US" altLang="en-US" sz="2000"/>
          </a:p>
          <a:p>
            <a:pPr>
              <a:lnSpc>
                <a:spcPct val="150000"/>
              </a:lnSpc>
            </a:pPr>
            <a:r>
              <a:rPr lang="en-US" altLang="en-US" sz="2000"/>
              <a:t>按照损失函数梯度的方向更新权重：</a:t>
            </a:r>
            <a:endParaRPr lang="en-US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67355" y="2621280"/>
            <a:ext cx="5899150" cy="280225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3720" y="3540760"/>
            <a:ext cx="1917700" cy="87376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382270" y="5423535"/>
            <a:ext cx="487299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" altLang="en-US" sz="2000"/>
              <a:t>梯度下降要求，</a:t>
            </a:r>
            <a:endParaRPr lang="" altLang="en-US" sz="2000"/>
          </a:p>
          <a:p>
            <a:pPr>
              <a:lnSpc>
                <a:spcPct val="150000"/>
              </a:lnSpc>
            </a:pPr>
            <a:r>
              <a:rPr lang="" altLang="en-US" sz="2000"/>
              <a:t>按照损失函数梯度的方向更新权重：</a:t>
            </a:r>
            <a:endParaRPr lang="" altLang="en-US" sz="200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6310" y="5568950"/>
            <a:ext cx="2659380" cy="1198245"/>
          </a:xfrm>
          <a:prstGeom prst="rect">
            <a:avLst/>
          </a:prstGeom>
          <a:solidFill>
            <a:schemeClr val="accent1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67355" y="2621280"/>
            <a:ext cx="5899150" cy="280225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3720" y="3540760"/>
            <a:ext cx="1917700" cy="87376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382270" y="5423535"/>
            <a:ext cx="487299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en-US" sz="2000"/>
              <a:t>梯度下降要求，</a:t>
            </a:r>
            <a:endParaRPr lang="en-US" altLang="en-US" sz="2000"/>
          </a:p>
          <a:p>
            <a:pPr>
              <a:lnSpc>
                <a:spcPct val="150000"/>
              </a:lnSpc>
            </a:pPr>
            <a:r>
              <a:rPr lang="en-US" altLang="en-US" sz="2000"/>
              <a:t>按照损失函数梯度的方向更新权重：</a:t>
            </a:r>
            <a:endParaRPr lang="en-US" altLang="en-US" sz="200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6310" y="5568950"/>
            <a:ext cx="2659380" cy="1198245"/>
          </a:xfrm>
          <a:prstGeom prst="rect">
            <a:avLst/>
          </a:prstGeom>
          <a:solidFill>
            <a:schemeClr val="accent1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2" name="Text Box 1"/>
          <p:cNvSpPr txBox="1"/>
          <p:nvPr/>
        </p:nvSpPr>
        <p:spPr>
          <a:xfrm>
            <a:off x="7839710" y="5814695"/>
            <a:ext cx="3698240" cy="70675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η </a:t>
            </a:r>
            <a:r>
              <a:rPr lang="" altLang="en-US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为</a:t>
            </a:r>
            <a:r>
              <a:rPr lang="" altLang="en-US" sz="2000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学习率（learning rate）</a:t>
            </a:r>
            <a:r>
              <a:rPr lang="" altLang="en-US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，</a:t>
            </a:r>
            <a:endParaRPr lang="" altLang="en-US" sz="200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r>
              <a:rPr lang="" altLang="en-US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控制参数调节的速率</a:t>
            </a:r>
            <a:endParaRPr lang="" altLang="en-US" sz="200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AutoShape 2" descr="https://upload-images.jianshu.io/upload_images/5274420-5c2b3e02be57fced.png?imageMogr2/auto-orient/strip|imageView2/2/w/12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748" name="AutoShape 4" descr="https://upload-images.jianshu.io/upload_images/5274420-5c2b3e02be57fced.png?imageMogr2/auto-orient/strip|imageView2/2/w/12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750" name="AutoShape 6" descr="https://upload-images.jianshu.io/upload_images/5274420-5c2b3e02be57fced.png?imageMogr2/auto-orient/strip|imageView2/2/w/12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752" name="AutoShape 8" descr="https://upload-images.jianshu.io/upload_images/5274420-5c2b3e02be57fced.png?imageMogr2/auto-orient/strip|imageView2/2/w/12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754" name="AutoShape 10" descr="https://upload-images.jianshu.io/upload_images/5274420-5c2b3e02be57fced.png?imageMogr2/auto-orient/strip|imageView2/2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130" name="AutoShape 2" descr="https://upload-images.jianshu.io/upload_images/4112-a2d308dc042386d5.png?imageMogr2/auto-orient/strip|imageView2/2/w/721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132" name="AutoShape 4" descr="https://upload-images.jianshu.io/upload_images/4112-a2d308dc042386d5.png?imageMogr2/auto-orient/strip|imageView2/2/w/721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67355" y="2621280"/>
            <a:ext cx="5899150" cy="280225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3720" y="3540760"/>
            <a:ext cx="1917700" cy="87376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75" y="160020"/>
            <a:ext cx="4246245" cy="95758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6310" y="5568950"/>
            <a:ext cx="2659380" cy="1198245"/>
          </a:xfrm>
          <a:prstGeom prst="rect">
            <a:avLst/>
          </a:prstGeom>
          <a:solidFill>
            <a:schemeClr val="accent1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AutoShape 2" descr="https://upload-images.jianshu.io/upload_images/5274420-5c2b3e02be57fced.png?imageMogr2/auto-orient/strip|imageView2/2/w/12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748" name="AutoShape 4" descr="https://upload-images.jianshu.io/upload_images/5274420-5c2b3e02be57fced.png?imageMogr2/auto-orient/strip|imageView2/2/w/12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750" name="AutoShape 6" descr="https://upload-images.jianshu.io/upload_images/5274420-5c2b3e02be57fced.png?imageMogr2/auto-orient/strip|imageView2/2/w/12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752" name="AutoShape 8" descr="https://upload-images.jianshu.io/upload_images/5274420-5c2b3e02be57fced.png?imageMogr2/auto-orient/strip|imageView2/2/w/12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754" name="AutoShape 10" descr="https://upload-images.jianshu.io/upload_images/5274420-5c2b3e02be57fced.png?imageMogr2/auto-orient/strip|imageView2/2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130" name="AutoShape 2" descr="https://upload-images.jianshu.io/upload_images/4112-a2d308dc042386d5.png?imageMogr2/auto-orient/strip|imageView2/2/w/721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132" name="AutoShape 4" descr="https://upload-images.jianshu.io/upload_images/4112-a2d308dc042386d5.png?imageMogr2/auto-orient/strip|imageView2/2/w/721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67355" y="2621280"/>
            <a:ext cx="5899150" cy="280225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3720" y="3540760"/>
            <a:ext cx="1917700" cy="87376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75" y="160020"/>
            <a:ext cx="4246245" cy="95758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6310" y="5568950"/>
            <a:ext cx="2659380" cy="1198245"/>
          </a:xfrm>
          <a:prstGeom prst="rect">
            <a:avLst/>
          </a:prstGeom>
          <a:solidFill>
            <a:schemeClr val="accent1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AutoShape 2" descr="https://upload-images.jianshu.io/upload_images/5274420-5c2b3e02be57fced.png?imageMogr2/auto-orient/strip|imageView2/2/w/12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748" name="AutoShape 4" descr="https://upload-images.jianshu.io/upload_images/5274420-5c2b3e02be57fced.png?imageMogr2/auto-orient/strip|imageView2/2/w/12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750" name="AutoShape 6" descr="https://upload-images.jianshu.io/upload_images/5274420-5c2b3e02be57fced.png?imageMogr2/auto-orient/strip|imageView2/2/w/12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752" name="AutoShape 8" descr="https://upload-images.jianshu.io/upload_images/5274420-5c2b3e02be57fced.png?imageMogr2/auto-orient/strip|imageView2/2/w/12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754" name="AutoShape 10" descr="https://upload-images.jianshu.io/upload_images/5274420-5c2b3e02be57fced.png?imageMogr2/auto-orient/strip|imageView2/2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130" name="AutoShape 2" descr="https://upload-images.jianshu.io/upload_images/4112-a2d308dc042386d5.png?imageMogr2/auto-orient/strip|imageView2/2/w/721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132" name="AutoShape 4" descr="https://upload-images.jianshu.io/upload_images/4112-a2d308dc042386d5.png?imageMogr2/auto-orient/strip|imageView2/2/w/721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67355" y="2621280"/>
            <a:ext cx="5899150" cy="280225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3720" y="3540760"/>
            <a:ext cx="1917700" cy="87376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75" y="160020"/>
            <a:ext cx="4246245" cy="95758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475" y="1441450"/>
            <a:ext cx="5006975" cy="8699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0270" y="1448435"/>
            <a:ext cx="2492375" cy="862965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3966210" y="134620"/>
            <a:ext cx="838200" cy="9829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66310" y="5568950"/>
            <a:ext cx="2659380" cy="1198245"/>
          </a:xfrm>
          <a:prstGeom prst="rect">
            <a:avLst/>
          </a:prstGeom>
          <a:solidFill>
            <a:schemeClr val="accent1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AutoShape 2" descr="https://upload-images.jianshu.io/upload_images/5274420-5c2b3e02be57fced.png?imageMogr2/auto-orient/strip|imageView2/2/w/12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748" name="AutoShape 4" descr="https://upload-images.jianshu.io/upload_images/5274420-5c2b3e02be57fced.png?imageMogr2/auto-orient/strip|imageView2/2/w/12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750" name="AutoShape 6" descr="https://upload-images.jianshu.io/upload_images/5274420-5c2b3e02be57fced.png?imageMogr2/auto-orient/strip|imageView2/2/w/12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752" name="AutoShape 8" descr="https://upload-images.jianshu.io/upload_images/5274420-5c2b3e02be57fced.png?imageMogr2/auto-orient/strip|imageView2/2/w/12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754" name="AutoShape 10" descr="https://upload-images.jianshu.io/upload_images/5274420-5c2b3e02be57fced.png?imageMogr2/auto-orient/strip|imageView2/2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130" name="AutoShape 2" descr="https://upload-images.jianshu.io/upload_images/4112-a2d308dc042386d5.png?imageMogr2/auto-orient/strip|imageView2/2/w/721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132" name="AutoShape 4" descr="https://upload-images.jianshu.io/upload_images/4112-a2d308dc042386d5.png?imageMogr2/auto-orient/strip|imageView2/2/w/721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67355" y="2621280"/>
            <a:ext cx="5899150" cy="280225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3720" y="3540760"/>
            <a:ext cx="1917700" cy="87376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75" y="160020"/>
            <a:ext cx="4246245" cy="95758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475" y="1441450"/>
            <a:ext cx="5006975" cy="8699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0270" y="1448435"/>
            <a:ext cx="2492375" cy="862965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3329305" y="134620"/>
            <a:ext cx="782320" cy="9829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66310" y="5568950"/>
            <a:ext cx="2659380" cy="1198245"/>
          </a:xfrm>
          <a:prstGeom prst="rect">
            <a:avLst/>
          </a:prstGeom>
          <a:solidFill>
            <a:schemeClr val="accent1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22645" y="848360"/>
            <a:ext cx="3649980" cy="1673860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5960745" y="381635"/>
            <a:ext cx="4872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e.g. we take sigmod activation function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AutoShape 2" descr="https://upload-images.jianshu.io/upload_images/5274420-5c2b3e02be57fced.png?imageMogr2/auto-orient/strip|imageView2/2/w/12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748" name="AutoShape 4" descr="https://upload-images.jianshu.io/upload_images/5274420-5c2b3e02be57fced.png?imageMogr2/auto-orient/strip|imageView2/2/w/12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750" name="AutoShape 6" descr="https://upload-images.jianshu.io/upload_images/5274420-5c2b3e02be57fced.png?imageMogr2/auto-orient/strip|imageView2/2/w/12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752" name="AutoShape 8" descr="https://upload-images.jianshu.io/upload_images/5274420-5c2b3e02be57fced.png?imageMogr2/auto-orient/strip|imageView2/2/w/12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754" name="AutoShape 10" descr="https://upload-images.jianshu.io/upload_images/5274420-5c2b3e02be57fced.png?imageMogr2/auto-orient/strip|imageView2/2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130" name="AutoShape 2" descr="https://upload-images.jianshu.io/upload_images/4112-a2d308dc042386d5.png?imageMogr2/auto-orient/strip|imageView2/2/w/721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132" name="AutoShape 4" descr="https://upload-images.jianshu.io/upload_images/4112-a2d308dc042386d5.png?imageMogr2/auto-orient/strip|imageView2/2/w/721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67355" y="2621280"/>
            <a:ext cx="5899150" cy="280225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3720" y="3540760"/>
            <a:ext cx="1917700" cy="87376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75" y="160020"/>
            <a:ext cx="4246245" cy="95758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475" y="1441450"/>
            <a:ext cx="5006975" cy="8699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0270" y="1448435"/>
            <a:ext cx="2492375" cy="862965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3329305" y="134620"/>
            <a:ext cx="782320" cy="9829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66310" y="5568950"/>
            <a:ext cx="2659380" cy="1198245"/>
          </a:xfrm>
          <a:prstGeom prst="rect">
            <a:avLst/>
          </a:prstGeom>
          <a:solidFill>
            <a:schemeClr val="accent1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22645" y="848360"/>
            <a:ext cx="3649980" cy="1673860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5960745" y="381635"/>
            <a:ext cx="4872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e.g. we take sigmod activation function</a:t>
            </a:r>
            <a:endParaRPr lang="en-US" altLang="en-US"/>
          </a:p>
        </p:txBody>
      </p:sp>
      <p:sp>
        <p:nvSpPr>
          <p:cNvPr id="3" name="Text Box 2"/>
          <p:cNvSpPr txBox="1"/>
          <p:nvPr/>
        </p:nvSpPr>
        <p:spPr>
          <a:xfrm>
            <a:off x="9186545" y="2201545"/>
            <a:ext cx="29133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/>
              <a:t>因此，激活函数不能直接</a:t>
            </a:r>
            <a:endParaRPr lang="" altLang="en-US"/>
          </a:p>
          <a:p>
            <a:r>
              <a:rPr lang="" altLang="en-US"/>
              <a:t>取不可导的 step function，</a:t>
            </a:r>
            <a:endParaRPr lang="" altLang="en-US"/>
          </a:p>
          <a:p>
            <a:r>
              <a:rPr lang="" altLang="en-US"/>
              <a:t>而要用 sigmod 之流</a:t>
            </a:r>
            <a:endParaRPr lang="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5258435"/>
            <a:ext cx="10515600" cy="1325563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" altLang="en-US" sz="4000" b="1" dirty="0" smtClean="0"/>
              <a:t>睡觉的童鞋可以起来了</a:t>
            </a:r>
            <a:endParaRPr lang="" altLang="en-US" sz="4000" b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03090" y="1831340"/>
            <a:ext cx="3006090" cy="30060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b="1" dirty="0" smtClean="0"/>
              <a:t>依此意，逐级向前计算误差，更新权重...</a:t>
            </a:r>
            <a:endParaRPr lang="en-US" altLang="en-US" b="1" dirty="0" smtClean="0"/>
          </a:p>
        </p:txBody>
      </p:sp>
      <p:sp>
        <p:nvSpPr>
          <p:cNvPr id="31746" name="AutoShape 2" descr="https://upload-images.jianshu.io/upload_images/5274420-5c2b3e02be57fced.png?imageMogr2/auto-orient/strip|imageView2/2/w/12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748" name="AutoShape 4" descr="https://upload-images.jianshu.io/upload_images/5274420-5c2b3e02be57fced.png?imageMogr2/auto-orient/strip|imageView2/2/w/12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750" name="AutoShape 6" descr="https://upload-images.jianshu.io/upload_images/5274420-5c2b3e02be57fced.png?imageMogr2/auto-orient/strip|imageView2/2/w/12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752" name="AutoShape 8" descr="https://upload-images.jianshu.io/upload_images/5274420-5c2b3e02be57fced.png?imageMogr2/auto-orient/strip|imageView2/2/w/12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754" name="AutoShape 10" descr="https://upload-images.jianshu.io/upload_images/5274420-5c2b3e02be57fced.png?imageMogr2/auto-orient/strip|imageView2/2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130" name="AutoShape 2" descr="https://upload-images.jianshu.io/upload_images/4112-a2d308dc042386d5.png?imageMogr2/auto-orient/strip|imageView2/2/w/721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50720" y="1970405"/>
            <a:ext cx="8289925" cy="44837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生物神经元</a:t>
            </a:r>
            <a:endParaRPr lang="en-US" altLang="en-US" b="1" dirty="0"/>
          </a:p>
        </p:txBody>
      </p:sp>
      <p:sp>
        <p:nvSpPr>
          <p:cNvPr id="31746" name="AutoShape 2" descr="https://upload-images.jianshu.io/upload_images/5274420-5c2b3e02be57fced.png?imageMogr2/auto-orient/strip|imageView2/2/w/12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748" name="AutoShape 4" descr="https://upload-images.jianshu.io/upload_images/5274420-5c2b3e02be57fced.png?imageMogr2/auto-orient/strip|imageView2/2/w/12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750" name="AutoShape 6" descr="https://upload-images.jianshu.io/upload_images/5274420-5c2b3e02be57fced.png?imageMogr2/auto-orient/strip|imageView2/2/w/12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752" name="AutoShape 8" descr="https://upload-images.jianshu.io/upload_images/5274420-5c2b3e02be57fced.png?imageMogr2/auto-orient/strip|imageView2/2/w/12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754" name="AutoShape 10" descr="https://upload-images.jianshu.io/upload_images/5274420-5c2b3e02be57fced.png?imageMogr2/auto-orient/strip|imageView2/2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31755" name="Picture 11" descr="C:\Users\ASUS\Desktop\11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785445" y="1837592"/>
            <a:ext cx="5511392" cy="3554657"/>
          </a:xfrm>
          <a:prstGeom prst="rect">
            <a:avLst/>
          </a:prstGeom>
          <a:noFill/>
        </p:spPr>
      </p:pic>
      <p:sp>
        <p:nvSpPr>
          <p:cNvPr id="25" name="Content Placeholder 2"/>
          <p:cNvSpPr>
            <a:spLocks noGrp="1"/>
          </p:cNvSpPr>
          <p:nvPr/>
        </p:nvSpPr>
        <p:spPr>
          <a:xfrm>
            <a:off x="6321669" y="735380"/>
            <a:ext cx="5398477" cy="59028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800" dirty="0" smtClean="0">
                <a:latin typeface="微软雅黑" charset="-122"/>
                <a:ea typeface="微软雅黑" charset="-122"/>
              </a:rPr>
              <a:t>结构大致为：</a:t>
            </a:r>
            <a:r>
              <a:rPr lang="en-US" altLang="zh-CN" sz="1800" dirty="0" smtClean="0">
                <a:latin typeface="微软雅黑" charset="-122"/>
                <a:ea typeface="微软雅黑" charset="-122"/>
              </a:rPr>
              <a:t> Cell Body(</a:t>
            </a:r>
            <a:r>
              <a:rPr lang="zh-CN" altLang="en-US" sz="1800" dirty="0" smtClean="0">
                <a:latin typeface="微软雅黑" charset="-122"/>
                <a:ea typeface="微软雅黑" charset="-122"/>
              </a:rPr>
              <a:t>细胞体</a:t>
            </a:r>
            <a:r>
              <a:rPr lang="en-US" altLang="zh-CN" sz="1800" dirty="0" smtClean="0">
                <a:latin typeface="微软雅黑" charset="-122"/>
                <a:ea typeface="微软雅黑" charset="-122"/>
              </a:rPr>
              <a:t>) </a:t>
            </a:r>
            <a:r>
              <a:rPr lang="zh-CN" altLang="en-US" sz="1800" dirty="0" smtClean="0">
                <a:latin typeface="微软雅黑" charset="-122"/>
                <a:ea typeface="微软雅黑" charset="-122"/>
              </a:rPr>
              <a:t>，</a:t>
            </a:r>
            <a:r>
              <a:rPr lang="en-US" altLang="zh-CN" sz="1800" dirty="0" smtClean="0">
                <a:latin typeface="微软雅黑" charset="-122"/>
                <a:ea typeface="微软雅黑" charset="-122"/>
              </a:rPr>
              <a:t>Dendrite(</a:t>
            </a:r>
            <a:r>
              <a:rPr lang="zh-CN" altLang="en-US" sz="1800" dirty="0" smtClean="0">
                <a:latin typeface="微软雅黑" charset="-122"/>
                <a:ea typeface="微软雅黑" charset="-122"/>
              </a:rPr>
              <a:t>树突</a:t>
            </a:r>
            <a:r>
              <a:rPr lang="en-US" altLang="zh-CN" sz="1800" dirty="0" smtClean="0">
                <a:latin typeface="微软雅黑" charset="-122"/>
                <a:ea typeface="微软雅黑" charset="-122"/>
              </a:rPr>
              <a:t>)</a:t>
            </a:r>
            <a:r>
              <a:rPr lang="zh-CN" altLang="en-US" sz="1800" dirty="0" smtClean="0">
                <a:latin typeface="微软雅黑" charset="-122"/>
                <a:ea typeface="微软雅黑" charset="-122"/>
              </a:rPr>
              <a:t>，</a:t>
            </a:r>
            <a:r>
              <a:rPr lang="en-US" altLang="zh-CN" sz="1800" dirty="0" smtClean="0">
                <a:latin typeface="微软雅黑" charset="-122"/>
                <a:ea typeface="微软雅黑" charset="-122"/>
              </a:rPr>
              <a:t>Synaptic Terminals(</a:t>
            </a:r>
            <a:r>
              <a:rPr lang="zh-CN" altLang="en-US" sz="1800" dirty="0" smtClean="0">
                <a:latin typeface="微软雅黑" charset="-122"/>
                <a:ea typeface="微软雅黑" charset="-122"/>
              </a:rPr>
              <a:t>突触</a:t>
            </a:r>
            <a:r>
              <a:rPr lang="en-US" altLang="zh-CN" sz="1800" dirty="0" smtClean="0">
                <a:latin typeface="微软雅黑" charset="-122"/>
                <a:ea typeface="微软雅黑" charset="-122"/>
              </a:rPr>
              <a:t>)</a:t>
            </a:r>
            <a:r>
              <a:rPr lang="zh-CN" altLang="en-US" sz="1800" dirty="0" smtClean="0">
                <a:latin typeface="微软雅黑" charset="-122"/>
                <a:ea typeface="微软雅黑" charset="-122"/>
              </a:rPr>
              <a:t>，</a:t>
            </a:r>
            <a:r>
              <a:rPr lang="en-US" altLang="zh-CN" sz="1800" dirty="0" smtClean="0">
                <a:latin typeface="微软雅黑" charset="-122"/>
                <a:ea typeface="微软雅黑" charset="-122"/>
              </a:rPr>
              <a:t>Axon(</a:t>
            </a:r>
            <a:r>
              <a:rPr lang="zh-CN" altLang="en-US" sz="1800" dirty="0" smtClean="0">
                <a:latin typeface="微软雅黑" charset="-122"/>
                <a:ea typeface="微软雅黑" charset="-122"/>
              </a:rPr>
              <a:t>轴突</a:t>
            </a:r>
            <a:r>
              <a:rPr lang="en-US" altLang="zh-CN" sz="1800" dirty="0" smtClean="0">
                <a:latin typeface="微软雅黑" charset="-122"/>
                <a:ea typeface="微软雅黑" charset="-122"/>
              </a:rPr>
              <a:t>)</a:t>
            </a:r>
            <a:r>
              <a:rPr lang="zh-CN" altLang="en-US" sz="1800" dirty="0" smtClean="0">
                <a:latin typeface="微软雅黑" charset="-122"/>
                <a:ea typeface="微软雅黑" charset="-122"/>
              </a:rPr>
              <a:t>。</a:t>
            </a:r>
            <a:endParaRPr lang="en-US" altLang="zh-CN" sz="1800" dirty="0" smtClean="0">
              <a:latin typeface="微软雅黑" charset="-122"/>
              <a:ea typeface="微软雅黑" charset="-122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endParaRPr lang="en-US" altLang="en-US" sz="1800" dirty="0"/>
          </a:p>
          <a:p>
            <a:pPr>
              <a:lnSpc>
                <a:spcPct val="150000"/>
              </a:lnSpc>
            </a:pPr>
            <a:r>
              <a:rPr lang="zh-CN" altLang="en-US" sz="1800" dirty="0" smtClean="0">
                <a:latin typeface="微软雅黑" charset="-122"/>
                <a:ea typeface="微软雅黑" charset="-122"/>
              </a:rPr>
              <a:t>单个细胞可视为一种只有两种状态的机器 </a:t>
            </a:r>
            <a:r>
              <a:rPr lang="en-US" altLang="zh-CN" sz="1800" dirty="0" smtClean="0">
                <a:latin typeface="微软雅黑" charset="-122"/>
                <a:ea typeface="微软雅黑" charset="-122"/>
              </a:rPr>
              <a:t>- </a:t>
            </a:r>
            <a:r>
              <a:rPr lang="zh-CN" altLang="en-US" sz="1800" b="1" dirty="0" smtClean="0">
                <a:latin typeface="微软雅黑" charset="-122"/>
                <a:ea typeface="微软雅黑" charset="-122"/>
              </a:rPr>
              <a:t>激动时为‘是’，而未激动时为‘否’。</a:t>
            </a:r>
            <a:endParaRPr lang="en-US" altLang="zh-CN" sz="1800" b="1" dirty="0" smtClean="0">
              <a:latin typeface="微软雅黑" charset="-122"/>
              <a:ea typeface="微软雅黑" charset="-122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endParaRPr lang="en-US" altLang="en-US" sz="1800" b="1" dirty="0"/>
          </a:p>
          <a:p>
            <a:pPr>
              <a:lnSpc>
                <a:spcPct val="150000"/>
              </a:lnSpc>
              <a:spcAft>
                <a:spcPts val="0"/>
              </a:spcAft>
            </a:pPr>
            <a:endParaRPr lang="en-US" altLang="en-US" sz="1800" dirty="0"/>
          </a:p>
          <a:p>
            <a:pPr>
              <a:lnSpc>
                <a:spcPct val="150000"/>
              </a:lnSpc>
              <a:spcAft>
                <a:spcPts val="0"/>
              </a:spcAft>
            </a:pPr>
            <a:endParaRPr lang="en-US" altLang="en-US" sz="1800" dirty="0"/>
          </a:p>
          <a:p>
            <a:pPr>
              <a:lnSpc>
                <a:spcPct val="150000"/>
              </a:lnSpc>
              <a:spcAft>
                <a:spcPts val="0"/>
              </a:spcAft>
            </a:pPr>
            <a:endParaRPr altLang="en-US" sz="1800" dirty="0"/>
          </a:p>
          <a:p>
            <a:pPr>
              <a:lnSpc>
                <a:spcPct val="150000"/>
              </a:lnSpc>
              <a:spcAft>
                <a:spcPts val="0"/>
              </a:spcAft>
            </a:pPr>
            <a:endParaRPr altLang="en-US" sz="1800" dirty="0"/>
          </a:p>
          <a:p>
            <a:pPr>
              <a:lnSpc>
                <a:spcPct val="150000"/>
              </a:lnSpc>
              <a:spcAft>
                <a:spcPts val="0"/>
              </a:spcAft>
            </a:pPr>
            <a:endParaRPr altLang="en-US" sz="1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" altLang="en-US" b="1" dirty="0" smtClean="0"/>
              <a:t>依此意，逐级向前计算误差，更新权重...</a:t>
            </a:r>
            <a:endParaRPr lang="" altLang="en-US" b="1" dirty="0" smtClean="0"/>
          </a:p>
        </p:txBody>
      </p:sp>
      <p:sp>
        <p:nvSpPr>
          <p:cNvPr id="31746" name="AutoShape 2" descr="https://upload-images.jianshu.io/upload_images/5274420-5c2b3e02be57fced.png?imageMogr2/auto-orient/strip|imageView2/2/w/12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748" name="AutoShape 4" descr="https://upload-images.jianshu.io/upload_images/5274420-5c2b3e02be57fced.png?imageMogr2/auto-orient/strip|imageView2/2/w/12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750" name="AutoShape 6" descr="https://upload-images.jianshu.io/upload_images/5274420-5c2b3e02be57fced.png?imageMogr2/auto-orient/strip|imageView2/2/w/12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752" name="AutoShape 8" descr="https://upload-images.jianshu.io/upload_images/5274420-5c2b3e02be57fced.png?imageMogr2/auto-orient/strip|imageView2/2/w/12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754" name="AutoShape 10" descr="https://upload-images.jianshu.io/upload_images/5274420-5c2b3e02be57fced.png?imageMogr2/auto-orient/strip|imageView2/2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130" name="AutoShape 2" descr="https://upload-images.jianshu.io/upload_images/4112-a2d308dc042386d5.png?imageMogr2/auto-orient/strip|imageView2/2/w/721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50720" y="1970405"/>
            <a:ext cx="8289925" cy="4483735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7980045" y="2425065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根据误差更新权重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b="1" dirty="0" smtClean="0"/>
              <a:t>依此意，逐级向前计算误差，更新权重...</a:t>
            </a:r>
            <a:endParaRPr lang="en-US" altLang="en-US" b="1" dirty="0" smtClean="0"/>
          </a:p>
        </p:txBody>
      </p:sp>
      <p:sp>
        <p:nvSpPr>
          <p:cNvPr id="31746" name="AutoShape 2" descr="https://upload-images.jianshu.io/upload_images/5274420-5c2b3e02be57fced.png?imageMogr2/auto-orient/strip|imageView2/2/w/12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748" name="AutoShape 4" descr="https://upload-images.jianshu.io/upload_images/5274420-5c2b3e02be57fced.png?imageMogr2/auto-orient/strip|imageView2/2/w/12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750" name="AutoShape 6" descr="https://upload-images.jianshu.io/upload_images/5274420-5c2b3e02be57fced.png?imageMogr2/auto-orient/strip|imageView2/2/w/12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752" name="AutoShape 8" descr="https://upload-images.jianshu.io/upload_images/5274420-5c2b3e02be57fced.png?imageMogr2/auto-orient/strip|imageView2/2/w/12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754" name="AutoShape 10" descr="https://upload-images.jianshu.io/upload_images/5274420-5c2b3e02be57fced.png?imageMogr2/auto-orient/strip|imageView2/2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130" name="AutoShape 2" descr="https://upload-images.jianshu.io/upload_images/4112-a2d308dc042386d5.png?imageMogr2/auto-orient/strip|imageView2/2/w/721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50720" y="1970405"/>
            <a:ext cx="8289925" cy="448373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7980045" y="2425065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/>
              <a:t>根据</a:t>
            </a:r>
            <a:r>
              <a:rPr lang="en-US" altLang="en-US"/>
              <a:t>误差更新权重</a:t>
            </a:r>
            <a:endParaRPr lang="en-US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6007100" y="1325245"/>
            <a:ext cx="1783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en-US"/>
              <a:t>再根据次级误差</a:t>
            </a:r>
            <a:endParaRPr lang="en-US" altLang="en-US"/>
          </a:p>
          <a:p>
            <a:pPr algn="ctr"/>
            <a:r>
              <a:rPr lang="en-US" altLang="en-US"/>
              <a:t>更新次级权重</a:t>
            </a:r>
            <a:endParaRPr lang="en-US" altLang="en-US"/>
          </a:p>
        </p:txBody>
      </p:sp>
      <p:sp>
        <p:nvSpPr>
          <p:cNvPr id="11" name="Left Arrow 10"/>
          <p:cNvSpPr/>
          <p:nvPr/>
        </p:nvSpPr>
        <p:spPr>
          <a:xfrm rot="2400000">
            <a:off x="7797165" y="1837055"/>
            <a:ext cx="884555" cy="34353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b="1" dirty="0" smtClean="0"/>
              <a:t>依此意，逐级向前计算误差，更新权重...</a:t>
            </a:r>
            <a:endParaRPr lang="en-US" altLang="en-US" b="1" dirty="0" smtClean="0"/>
          </a:p>
        </p:txBody>
      </p:sp>
      <p:sp>
        <p:nvSpPr>
          <p:cNvPr id="31746" name="AutoShape 2" descr="https://upload-images.jianshu.io/upload_images/5274420-5c2b3e02be57fced.png?imageMogr2/auto-orient/strip|imageView2/2/w/12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748" name="AutoShape 4" descr="https://upload-images.jianshu.io/upload_images/5274420-5c2b3e02be57fced.png?imageMogr2/auto-orient/strip|imageView2/2/w/12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750" name="AutoShape 6" descr="https://upload-images.jianshu.io/upload_images/5274420-5c2b3e02be57fced.png?imageMogr2/auto-orient/strip|imageView2/2/w/12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752" name="AutoShape 8" descr="https://upload-images.jianshu.io/upload_images/5274420-5c2b3e02be57fced.png?imageMogr2/auto-orient/strip|imageView2/2/w/12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754" name="AutoShape 10" descr="https://upload-images.jianshu.io/upload_images/5274420-5c2b3e02be57fced.png?imageMogr2/auto-orient/strip|imageView2/2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130" name="AutoShape 2" descr="https://upload-images.jianshu.io/upload_images/4112-a2d308dc042386d5.png?imageMogr2/auto-orient/strip|imageView2/2/w/721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50720" y="1970405"/>
            <a:ext cx="8289925" cy="448373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7980045" y="2425065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根据误差更新权重</a:t>
            </a:r>
            <a:endParaRPr lang="en-US" altLang="en-US"/>
          </a:p>
        </p:txBody>
      </p:sp>
      <p:sp>
        <p:nvSpPr>
          <p:cNvPr id="3" name="Text Box 2"/>
          <p:cNvSpPr txBox="1"/>
          <p:nvPr/>
        </p:nvSpPr>
        <p:spPr>
          <a:xfrm>
            <a:off x="6007100" y="1325245"/>
            <a:ext cx="1783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en-US"/>
              <a:t>再</a:t>
            </a:r>
            <a:r>
              <a:rPr lang="" altLang="en-US"/>
              <a:t>根据次级</a:t>
            </a:r>
            <a:r>
              <a:rPr lang="en-US" altLang="en-US"/>
              <a:t>误差</a:t>
            </a:r>
            <a:endParaRPr lang="en-US" altLang="en-US"/>
          </a:p>
          <a:p>
            <a:pPr algn="ctr"/>
            <a:r>
              <a:rPr lang="en-US" altLang="en-US"/>
              <a:t>更新次级权重</a:t>
            </a:r>
            <a:endParaRPr lang="en-US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3900805" y="1325245"/>
            <a:ext cx="12877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" altLang="en-US"/>
              <a:t>依次继续</a:t>
            </a:r>
            <a:endParaRPr lang="" altLang="en-US"/>
          </a:p>
          <a:p>
            <a:pPr algn="ctr"/>
            <a:r>
              <a:rPr lang="" altLang="en-US"/>
              <a:t>向前更新...</a:t>
            </a:r>
            <a:endParaRPr lang="" altLang="en-US"/>
          </a:p>
        </p:txBody>
      </p:sp>
      <p:sp>
        <p:nvSpPr>
          <p:cNvPr id="5" name="Left Arrow 4"/>
          <p:cNvSpPr/>
          <p:nvPr/>
        </p:nvSpPr>
        <p:spPr>
          <a:xfrm rot="2400000">
            <a:off x="7797165" y="1837055"/>
            <a:ext cx="884555" cy="34353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Left Arrow 6"/>
          <p:cNvSpPr/>
          <p:nvPr/>
        </p:nvSpPr>
        <p:spPr>
          <a:xfrm>
            <a:off x="5311775" y="1475740"/>
            <a:ext cx="572135" cy="34353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885" y="4520565"/>
            <a:ext cx="10515600" cy="1325563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" altLang="en-US" sz="4000" b="1" dirty="0" smtClean="0"/>
              <a:t>就是基于链式微分法则的误差传递</a:t>
            </a:r>
            <a:br>
              <a:rPr lang="" altLang="en-US" sz="4000" b="1" dirty="0" smtClean="0"/>
            </a:br>
            <a:r>
              <a:rPr lang="" altLang="en-US" sz="4000" b="1" dirty="0" smtClean="0"/>
              <a:t>使用 BackPropagation 的 MLP 称为 </a:t>
            </a:r>
            <a:r>
              <a:rPr lang="" altLang="en-US" sz="4000" b="1" dirty="0" smtClean="0">
                <a:solidFill>
                  <a:srgbClr val="C00000"/>
                </a:solidFill>
              </a:rPr>
              <a:t>BP 神经网络</a:t>
            </a:r>
            <a:endParaRPr lang="" altLang="en-US" sz="40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47845" y="1024890"/>
            <a:ext cx="3495675" cy="34956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30"/>
          <p:cNvSpPr>
            <a:spLocks noGrp="1"/>
          </p:cNvSpPr>
          <p:nvPr>
            <p:ph type="ctrTitle"/>
          </p:nvPr>
        </p:nvSpPr>
        <p:spPr>
          <a:xfrm>
            <a:off x="1640840" y="1336040"/>
            <a:ext cx="9160510" cy="23876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" altLang="en-US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sklearn 实现</a:t>
            </a:r>
            <a:endParaRPr lang="" altLang="en-US" sz="54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" altLang="en-US" b="1" dirty="0" smtClean="0"/>
              <a:t>sklearn 实现</a:t>
            </a:r>
            <a:endParaRPr lang="" altLang="en-US" b="1" dirty="0" smtClean="0"/>
          </a:p>
        </p:txBody>
      </p:sp>
      <p:sp>
        <p:nvSpPr>
          <p:cNvPr id="31746" name="AutoShape 2" descr="https://upload-images.jianshu.io/upload_images/5274420-5c2b3e02be57fced.png?imageMogr2/auto-orient/strip|imageView2/2/w/12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748" name="AutoShape 4" descr="https://upload-images.jianshu.io/upload_images/5274420-5c2b3e02be57fced.png?imageMogr2/auto-orient/strip|imageView2/2/w/12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750" name="AutoShape 6" descr="https://upload-images.jianshu.io/upload_images/5274420-5c2b3e02be57fced.png?imageMogr2/auto-orient/strip|imageView2/2/w/12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752" name="AutoShape 8" descr="https://upload-images.jianshu.io/upload_images/5274420-5c2b3e02be57fced.png?imageMogr2/auto-orient/strip|imageView2/2/w/12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754" name="AutoShape 10" descr="https://upload-images.jianshu.io/upload_images/5274420-5c2b3e02be57fced.png?imageMogr2/auto-orient/strip|imageView2/2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130" name="AutoShape 2" descr="https://upload-images.jianshu.io/upload_images/4112-a2d308dc042386d5.png?imageMogr2/auto-orient/strip|imageView2/2/w/721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132" name="AutoShape 4" descr="https://upload-images.jianshu.io/upload_images/4112-a2d308dc042386d5.png?imageMogr2/auto-orient/strip|imageView2/2/w/721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47065" y="1266825"/>
            <a:ext cx="11729085" cy="4578985"/>
          </a:xfrm>
        </p:spPr>
        <p:txBody>
          <a:bodyPr>
            <a:noAutofit/>
          </a:bodyPr>
          <a:p>
            <a:pPr>
              <a:lnSpc>
                <a:spcPct val="120000"/>
              </a:lnSpc>
            </a:pPr>
            <a:endParaRPr lang="en-US" altLang="en-US" sz="2400" b="1">
              <a:solidFill>
                <a:srgbClr val="C00000"/>
              </a:solidFill>
              <a:latin typeface="Courier" charset="0"/>
              <a:cs typeface="Courier" charset="0"/>
              <a:sym typeface="+mn-ea"/>
            </a:endParaRPr>
          </a:p>
          <a:p>
            <a:pPr>
              <a:lnSpc>
                <a:spcPct val="120000"/>
              </a:lnSpc>
            </a:pPr>
            <a:endParaRPr lang="en-US" altLang="en-US" sz="2400" b="1">
              <a:solidFill>
                <a:srgbClr val="C00000"/>
              </a:solidFill>
              <a:latin typeface="Courier" charset="0"/>
              <a:cs typeface="Courier" charset="0"/>
              <a:sym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" altLang="en-US" sz="2400" b="1">
                <a:solidFill>
                  <a:srgbClr val="C00000"/>
                </a:solidFill>
                <a:latin typeface="Courier" charset="0"/>
                <a:cs typeface="Courier" charset="0"/>
                <a:sym typeface="+mn-ea"/>
              </a:rPr>
              <a:t>model = neural_network.MLPClassifier(hidden_layer_sizes=(50,20))</a:t>
            </a:r>
            <a:endParaRPr lang="" altLang="en-US" sz="2400" b="1">
              <a:solidFill>
                <a:srgbClr val="C00000"/>
              </a:solidFill>
              <a:latin typeface="Courier" charset="0"/>
              <a:cs typeface="Courier" charset="0"/>
              <a:sym typeface="+mn-ea"/>
            </a:endParaRPr>
          </a:p>
          <a:p>
            <a:pPr>
              <a:lnSpc>
                <a:spcPct val="120000"/>
              </a:lnSpc>
            </a:pPr>
            <a:endParaRPr lang="" altLang="en-US" sz="2400" b="1">
              <a:solidFill>
                <a:srgbClr val="C00000"/>
              </a:solidFill>
              <a:latin typeface="Courier" charset="0"/>
              <a:cs typeface="Courier" charset="0"/>
              <a:sym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" altLang="en-US" sz="2400" b="1">
                <a:solidFill>
                  <a:srgbClr val="C00000"/>
                </a:solidFill>
                <a:latin typeface="Courier" charset="0"/>
                <a:cs typeface="Courier" charset="0"/>
                <a:sym typeface="+mn-ea"/>
              </a:rPr>
              <a:t>model.fit(X, y)</a:t>
            </a:r>
            <a:endParaRPr lang="" altLang="en-US" sz="2400" b="1">
              <a:solidFill>
                <a:srgbClr val="C00000"/>
              </a:solidFill>
              <a:latin typeface="Courier" charset="0"/>
              <a:cs typeface="Courier" charset="0"/>
              <a:sym typeface="+mn-ea"/>
            </a:endParaRPr>
          </a:p>
          <a:p>
            <a:pPr>
              <a:lnSpc>
                <a:spcPct val="120000"/>
              </a:lnSpc>
            </a:pPr>
            <a:endParaRPr lang="" altLang="en-US" sz="2400" b="1">
              <a:solidFill>
                <a:srgbClr val="C00000"/>
              </a:solidFill>
              <a:latin typeface="Courier" charset="0"/>
              <a:cs typeface="Courier" charset="0"/>
              <a:sym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" altLang="en-US" sz="2400" b="1">
                <a:solidFill>
                  <a:srgbClr val="C00000"/>
                </a:solidFill>
                <a:latin typeface="Courier" charset="0"/>
                <a:cs typeface="Courier" charset="0"/>
                <a:sym typeface="+mn-ea"/>
              </a:rPr>
              <a:t>y_predict = model.predict(X)</a:t>
            </a:r>
            <a:endParaRPr lang="" altLang="en-US" sz="2400" b="1">
              <a:solidFill>
                <a:srgbClr val="C00000"/>
              </a:solidFill>
              <a:latin typeface="Courier" charset="0"/>
              <a:cs typeface="Courier" charset="0"/>
              <a:sym typeface="+mn-e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rcRect t="27813"/>
          <a:stretch>
            <a:fillRect/>
          </a:stretch>
        </p:blipFill>
        <p:spPr>
          <a:xfrm>
            <a:off x="7642860" y="3307080"/>
            <a:ext cx="3515995" cy="2538095"/>
          </a:xfrm>
          <a:prstGeom prst="rect">
            <a:avLst/>
          </a:prstGeom>
        </p:spPr>
      </p:pic>
      <p:sp>
        <p:nvSpPr>
          <p:cNvPr id="12" name="Text Box 11"/>
          <p:cNvSpPr txBox="1"/>
          <p:nvPr/>
        </p:nvSpPr>
        <p:spPr>
          <a:xfrm>
            <a:off x="7802880" y="5207000"/>
            <a:ext cx="3540125" cy="737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150000"/>
              </a:lnSpc>
            </a:pPr>
            <a:r>
              <a:rPr lang="" altLang="en-US" sz="2800" b="1">
                <a:sym typeface="+mn-ea"/>
              </a:rPr>
              <a:t>膜拜素质三连</a:t>
            </a:r>
            <a:endParaRPr lang="" altLang="en-US" sz="2800" b="1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" altLang="en-US" b="1" dirty="0" smtClean="0"/>
              <a:t>作业</a:t>
            </a:r>
            <a:endParaRPr lang="" altLang="en-US" b="1" dirty="0" smtClean="0"/>
          </a:p>
        </p:txBody>
      </p:sp>
      <p:sp>
        <p:nvSpPr>
          <p:cNvPr id="31746" name="AutoShape 2" descr="https://upload-images.jianshu.io/upload_images/5274420-5c2b3e02be57fced.png?imageMogr2/auto-orient/strip|imageView2/2/w/12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748" name="AutoShape 4" descr="https://upload-images.jianshu.io/upload_images/5274420-5c2b3e02be57fced.png?imageMogr2/auto-orient/strip|imageView2/2/w/12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750" name="AutoShape 6" descr="https://upload-images.jianshu.io/upload_images/5274420-5c2b3e02be57fced.png?imageMogr2/auto-orient/strip|imageView2/2/w/12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752" name="AutoShape 8" descr="https://upload-images.jianshu.io/upload_images/5274420-5c2b3e02be57fced.png?imageMogr2/auto-orient/strip|imageView2/2/w/12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754" name="AutoShape 10" descr="https://upload-images.jianshu.io/upload_images/5274420-5c2b3e02be57fced.png?imageMogr2/auto-orient/strip|imageView2/2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130" name="AutoShape 2" descr="https://upload-images.jianshu.io/upload_images/4112-a2d308dc042386d5.png?imageMogr2/auto-orient/strip|imageView2/2/w/721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132" name="AutoShape 4" descr="https://upload-images.jianshu.io/upload_images/4112-a2d308dc042386d5.png?imageMogr2/auto-orient/strip|imageView2/2/w/721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47065" y="1266825"/>
            <a:ext cx="10541000" cy="4578985"/>
          </a:xfrm>
        </p:spPr>
        <p:txBody>
          <a:bodyPr>
            <a:noAutofit/>
          </a:bodyPr>
          <a:p>
            <a:pPr>
              <a:lnSpc>
                <a:spcPct val="200000"/>
              </a:lnSpc>
            </a:pPr>
            <a:endParaRPr lang="en-US" altLang="en-US" b="1">
              <a:solidFill>
                <a:srgbClr val="C00000"/>
              </a:solidFill>
              <a:latin typeface="Courier" charset="0"/>
              <a:cs typeface="Courier" charset="0"/>
              <a:sym typeface="+mn-ea"/>
            </a:endParaRPr>
          </a:p>
          <a:p>
            <a:pPr>
              <a:lnSpc>
                <a:spcPct val="200000"/>
              </a:lnSpc>
            </a:pPr>
            <a:r>
              <a:rPr lang="" altLang="en-US" b="1">
                <a:solidFill>
                  <a:srgbClr val="C00000"/>
                </a:solidFill>
                <a:latin typeface="Courier" charset="0"/>
                <a:cs typeface="Courier" charset="0"/>
                <a:sym typeface="+mn-ea"/>
              </a:rPr>
              <a:t>尝试调节 MLP 的 hidden_layer_size 参数，查看其训练 digits 的表现</a:t>
            </a:r>
            <a:endParaRPr lang="" altLang="en-US" b="1">
              <a:solidFill>
                <a:srgbClr val="C00000"/>
              </a:solidFill>
              <a:latin typeface="Courier" charset="0"/>
              <a:cs typeface="Courier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生物神经元</a:t>
            </a:r>
            <a:endParaRPr lang="en-US" altLang="en-US" b="1" dirty="0"/>
          </a:p>
        </p:txBody>
      </p:sp>
      <p:sp>
        <p:nvSpPr>
          <p:cNvPr id="31746" name="AutoShape 2" descr="https://upload-images.jianshu.io/upload_images/5274420-5c2b3e02be57fced.png?imageMogr2/auto-orient/strip|imageView2/2/w/12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748" name="AutoShape 4" descr="https://upload-images.jianshu.io/upload_images/5274420-5c2b3e02be57fced.png?imageMogr2/auto-orient/strip|imageView2/2/w/12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750" name="AutoShape 6" descr="https://upload-images.jianshu.io/upload_images/5274420-5c2b3e02be57fced.png?imageMogr2/auto-orient/strip|imageView2/2/w/12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752" name="AutoShape 8" descr="https://upload-images.jianshu.io/upload_images/5274420-5c2b3e02be57fced.png?imageMogr2/auto-orient/strip|imageView2/2/w/12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754" name="AutoShape 10" descr="https://upload-images.jianshu.io/upload_images/5274420-5c2b3e02be57fced.png?imageMogr2/auto-orient/strip|imageView2/2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31755" name="Picture 11" descr="C:\Users\ASUS\Desktop\11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785445" y="1837592"/>
            <a:ext cx="5511392" cy="3554657"/>
          </a:xfrm>
          <a:prstGeom prst="rect">
            <a:avLst/>
          </a:prstGeom>
          <a:noFill/>
        </p:spPr>
      </p:pic>
      <p:sp>
        <p:nvSpPr>
          <p:cNvPr id="25" name="Content Placeholder 2"/>
          <p:cNvSpPr>
            <a:spLocks noGrp="1"/>
          </p:cNvSpPr>
          <p:nvPr/>
        </p:nvSpPr>
        <p:spPr>
          <a:xfrm>
            <a:off x="6321669" y="735380"/>
            <a:ext cx="5398477" cy="59028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800" dirty="0" smtClean="0">
                <a:latin typeface="微软雅黑" charset="-122"/>
                <a:ea typeface="微软雅黑" charset="-122"/>
              </a:rPr>
              <a:t>结构大致为：</a:t>
            </a:r>
            <a:r>
              <a:rPr lang="en-US" altLang="zh-CN" sz="1800" dirty="0" smtClean="0">
                <a:latin typeface="微软雅黑" charset="-122"/>
                <a:ea typeface="微软雅黑" charset="-122"/>
              </a:rPr>
              <a:t> Cell Body(</a:t>
            </a:r>
            <a:r>
              <a:rPr lang="zh-CN" altLang="en-US" sz="1800" dirty="0" smtClean="0">
                <a:latin typeface="微软雅黑" charset="-122"/>
                <a:ea typeface="微软雅黑" charset="-122"/>
              </a:rPr>
              <a:t>细胞体</a:t>
            </a:r>
            <a:r>
              <a:rPr lang="en-US" altLang="zh-CN" sz="1800" dirty="0" smtClean="0">
                <a:latin typeface="微软雅黑" charset="-122"/>
                <a:ea typeface="微软雅黑" charset="-122"/>
              </a:rPr>
              <a:t>) </a:t>
            </a:r>
            <a:r>
              <a:rPr lang="zh-CN" altLang="en-US" sz="1800" dirty="0" smtClean="0">
                <a:latin typeface="微软雅黑" charset="-122"/>
                <a:ea typeface="微软雅黑" charset="-122"/>
              </a:rPr>
              <a:t>，</a:t>
            </a:r>
            <a:r>
              <a:rPr lang="en-US" altLang="zh-CN" sz="1800" dirty="0" smtClean="0">
                <a:latin typeface="微软雅黑" charset="-122"/>
                <a:ea typeface="微软雅黑" charset="-122"/>
              </a:rPr>
              <a:t>Dendrite(</a:t>
            </a:r>
            <a:r>
              <a:rPr lang="zh-CN" altLang="en-US" sz="1800" dirty="0" smtClean="0">
                <a:latin typeface="微软雅黑" charset="-122"/>
                <a:ea typeface="微软雅黑" charset="-122"/>
              </a:rPr>
              <a:t>树突</a:t>
            </a:r>
            <a:r>
              <a:rPr lang="en-US" altLang="zh-CN" sz="1800" dirty="0" smtClean="0">
                <a:latin typeface="微软雅黑" charset="-122"/>
                <a:ea typeface="微软雅黑" charset="-122"/>
              </a:rPr>
              <a:t>)</a:t>
            </a:r>
            <a:r>
              <a:rPr lang="zh-CN" altLang="en-US" sz="1800" dirty="0" smtClean="0">
                <a:latin typeface="微软雅黑" charset="-122"/>
                <a:ea typeface="微软雅黑" charset="-122"/>
              </a:rPr>
              <a:t>，</a:t>
            </a:r>
            <a:r>
              <a:rPr lang="en-US" altLang="zh-CN" sz="1800" dirty="0" smtClean="0">
                <a:latin typeface="微软雅黑" charset="-122"/>
                <a:ea typeface="微软雅黑" charset="-122"/>
              </a:rPr>
              <a:t>Synaptic Terminals(</a:t>
            </a:r>
            <a:r>
              <a:rPr lang="zh-CN" altLang="en-US" sz="1800" dirty="0" smtClean="0">
                <a:latin typeface="微软雅黑" charset="-122"/>
                <a:ea typeface="微软雅黑" charset="-122"/>
              </a:rPr>
              <a:t>突触</a:t>
            </a:r>
            <a:r>
              <a:rPr lang="en-US" altLang="zh-CN" sz="1800" dirty="0" smtClean="0">
                <a:latin typeface="微软雅黑" charset="-122"/>
                <a:ea typeface="微软雅黑" charset="-122"/>
              </a:rPr>
              <a:t>)</a:t>
            </a:r>
            <a:r>
              <a:rPr lang="zh-CN" altLang="en-US" sz="1800" dirty="0" smtClean="0">
                <a:latin typeface="微软雅黑" charset="-122"/>
                <a:ea typeface="微软雅黑" charset="-122"/>
              </a:rPr>
              <a:t>，</a:t>
            </a:r>
            <a:r>
              <a:rPr lang="en-US" altLang="zh-CN" sz="1800" dirty="0" smtClean="0">
                <a:latin typeface="微软雅黑" charset="-122"/>
                <a:ea typeface="微软雅黑" charset="-122"/>
              </a:rPr>
              <a:t>Axon(</a:t>
            </a:r>
            <a:r>
              <a:rPr lang="zh-CN" altLang="en-US" sz="1800" dirty="0" smtClean="0">
                <a:latin typeface="微软雅黑" charset="-122"/>
                <a:ea typeface="微软雅黑" charset="-122"/>
              </a:rPr>
              <a:t>轴突</a:t>
            </a:r>
            <a:r>
              <a:rPr lang="en-US" altLang="zh-CN" sz="1800" dirty="0" smtClean="0">
                <a:latin typeface="微软雅黑" charset="-122"/>
                <a:ea typeface="微软雅黑" charset="-122"/>
              </a:rPr>
              <a:t>)</a:t>
            </a:r>
            <a:r>
              <a:rPr lang="zh-CN" altLang="en-US" sz="1800" dirty="0" smtClean="0">
                <a:latin typeface="微软雅黑" charset="-122"/>
                <a:ea typeface="微软雅黑" charset="-122"/>
              </a:rPr>
              <a:t>。</a:t>
            </a:r>
            <a:endParaRPr lang="en-US" altLang="zh-CN" sz="1800" dirty="0" smtClean="0">
              <a:latin typeface="微软雅黑" charset="-122"/>
              <a:ea typeface="微软雅黑" charset="-122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endParaRPr lang="en-US" altLang="en-US" sz="1800" dirty="0"/>
          </a:p>
          <a:p>
            <a:pPr>
              <a:lnSpc>
                <a:spcPct val="150000"/>
              </a:lnSpc>
            </a:pPr>
            <a:r>
              <a:rPr lang="zh-CN" altLang="en-US" sz="1800" dirty="0" smtClean="0">
                <a:latin typeface="微软雅黑" charset="-122"/>
                <a:ea typeface="微软雅黑" charset="-122"/>
              </a:rPr>
              <a:t>单个细胞可视为一种只有两种状态的机器 </a:t>
            </a:r>
            <a:r>
              <a:rPr lang="en-US" altLang="zh-CN" sz="1800" dirty="0" smtClean="0">
                <a:latin typeface="微软雅黑" charset="-122"/>
                <a:ea typeface="微软雅黑" charset="-122"/>
              </a:rPr>
              <a:t>- </a:t>
            </a:r>
            <a:r>
              <a:rPr lang="zh-CN" altLang="en-US" sz="1800" b="1" dirty="0" smtClean="0">
                <a:latin typeface="微软雅黑" charset="-122"/>
                <a:ea typeface="微软雅黑" charset="-122"/>
              </a:rPr>
              <a:t>激动时为‘是’，而未激动时为‘否’。</a:t>
            </a:r>
            <a:endParaRPr lang="en-US" altLang="zh-CN" sz="1800" b="1" dirty="0" smtClean="0">
              <a:latin typeface="微软雅黑" charset="-122"/>
              <a:ea typeface="微软雅黑" charset="-122"/>
            </a:endParaRPr>
          </a:p>
          <a:p>
            <a:pPr>
              <a:lnSpc>
                <a:spcPct val="150000"/>
              </a:lnSpc>
            </a:pPr>
            <a:endParaRPr lang="en-US" altLang="zh-CN" sz="1800" b="1" dirty="0" smtClean="0">
              <a:latin typeface="微软雅黑" charset="-122"/>
              <a:ea typeface="微软雅黑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 smtClean="0">
                <a:latin typeface="微软雅黑" charset="-122"/>
                <a:ea typeface="微软雅黑" charset="-122"/>
              </a:rPr>
              <a:t>细胞状态取决于从其它的神经细胞收到的</a:t>
            </a:r>
            <a:r>
              <a:rPr lang="zh-CN" altLang="en-US" sz="1800" b="1" dirty="0" smtClean="0">
                <a:latin typeface="微软雅黑" charset="-122"/>
                <a:ea typeface="微软雅黑" charset="-122"/>
              </a:rPr>
              <a:t>输入信号量，</a:t>
            </a:r>
            <a:r>
              <a:rPr lang="zh-CN" altLang="en-US" sz="1800" dirty="0" smtClean="0">
                <a:latin typeface="微软雅黑" charset="-122"/>
                <a:ea typeface="微软雅黑" charset="-122"/>
              </a:rPr>
              <a:t>细胞体收集所有树突的输入，并基于这些信号决定是否激活输出（脉冲）。</a:t>
            </a:r>
            <a:endParaRPr lang="en-US" altLang="zh-CN" sz="1800" dirty="0" smtClean="0">
              <a:latin typeface="微软雅黑" charset="-122"/>
              <a:ea typeface="微软雅黑" charset="-122"/>
            </a:endParaRPr>
          </a:p>
          <a:p>
            <a:pPr>
              <a:lnSpc>
                <a:spcPct val="150000"/>
              </a:lnSpc>
            </a:pPr>
            <a:endParaRPr lang="en-US" altLang="zh-CN" sz="1800" dirty="0" smtClean="0">
              <a:latin typeface="微软雅黑" charset="-122"/>
              <a:ea typeface="微软雅黑" charset="-122"/>
            </a:endParaRPr>
          </a:p>
          <a:p>
            <a:pPr>
              <a:lnSpc>
                <a:spcPct val="150000"/>
              </a:lnSpc>
            </a:pPr>
            <a:endParaRPr lang="zh-CN" altLang="en-US" sz="1800" dirty="0" smtClean="0">
              <a:latin typeface="微软雅黑" charset="-122"/>
              <a:ea typeface="微软雅黑" charset="-122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endParaRPr lang="en-US" altLang="en-US" sz="1800" b="1" dirty="0"/>
          </a:p>
          <a:p>
            <a:pPr>
              <a:lnSpc>
                <a:spcPct val="150000"/>
              </a:lnSpc>
              <a:spcAft>
                <a:spcPts val="0"/>
              </a:spcAft>
            </a:pPr>
            <a:endParaRPr lang="en-US" altLang="en-US" sz="1800" dirty="0"/>
          </a:p>
          <a:p>
            <a:pPr>
              <a:lnSpc>
                <a:spcPct val="150000"/>
              </a:lnSpc>
              <a:spcAft>
                <a:spcPts val="0"/>
              </a:spcAft>
            </a:pPr>
            <a:endParaRPr lang="en-US" altLang="en-US" sz="1800" dirty="0"/>
          </a:p>
          <a:p>
            <a:pPr>
              <a:lnSpc>
                <a:spcPct val="150000"/>
              </a:lnSpc>
              <a:spcAft>
                <a:spcPts val="0"/>
              </a:spcAft>
            </a:pPr>
            <a:endParaRPr altLang="en-US" sz="1800" dirty="0"/>
          </a:p>
          <a:p>
            <a:pPr>
              <a:lnSpc>
                <a:spcPct val="150000"/>
              </a:lnSpc>
              <a:spcAft>
                <a:spcPts val="0"/>
              </a:spcAft>
            </a:pPr>
            <a:endParaRPr altLang="en-US" sz="1800" dirty="0"/>
          </a:p>
          <a:p>
            <a:pPr>
              <a:lnSpc>
                <a:spcPct val="150000"/>
              </a:lnSpc>
              <a:spcAft>
                <a:spcPts val="0"/>
              </a:spcAft>
            </a:pPr>
            <a:endParaRPr altLang="en-US" sz="1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生物神经元</a:t>
            </a:r>
            <a:endParaRPr lang="en-US" altLang="en-US" b="1" dirty="0"/>
          </a:p>
        </p:txBody>
      </p:sp>
      <p:sp>
        <p:nvSpPr>
          <p:cNvPr id="31746" name="AutoShape 2" descr="https://upload-images.jianshu.io/upload_images/5274420-5c2b3e02be57fced.png?imageMogr2/auto-orient/strip|imageView2/2/w/12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748" name="AutoShape 4" descr="https://upload-images.jianshu.io/upload_images/5274420-5c2b3e02be57fced.png?imageMogr2/auto-orient/strip|imageView2/2/w/12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750" name="AutoShape 6" descr="https://upload-images.jianshu.io/upload_images/5274420-5c2b3e02be57fced.png?imageMogr2/auto-orient/strip|imageView2/2/w/12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752" name="AutoShape 8" descr="https://upload-images.jianshu.io/upload_images/5274420-5c2b3e02be57fced.png?imageMogr2/auto-orient/strip|imageView2/2/w/12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754" name="AutoShape 10" descr="https://upload-images.jianshu.io/upload_images/5274420-5c2b3e02be57fced.png?imageMogr2/auto-orient/strip|imageView2/2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31755" name="Picture 11" descr="C:\Users\ASUS\Desktop\11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785445" y="1837592"/>
            <a:ext cx="5511392" cy="3554657"/>
          </a:xfrm>
          <a:prstGeom prst="rect">
            <a:avLst/>
          </a:prstGeom>
          <a:noFill/>
        </p:spPr>
      </p:pic>
      <p:sp>
        <p:nvSpPr>
          <p:cNvPr id="25" name="Content Placeholder 2"/>
          <p:cNvSpPr>
            <a:spLocks noGrp="1"/>
          </p:cNvSpPr>
          <p:nvPr/>
        </p:nvSpPr>
        <p:spPr>
          <a:xfrm>
            <a:off x="6321669" y="735380"/>
            <a:ext cx="5398477" cy="59028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800" dirty="0" smtClean="0">
                <a:latin typeface="微软雅黑" charset="-122"/>
                <a:ea typeface="微软雅黑" charset="-122"/>
              </a:rPr>
              <a:t>结构大致为：</a:t>
            </a:r>
            <a:r>
              <a:rPr lang="en-US" altLang="zh-CN" sz="1800" dirty="0" smtClean="0">
                <a:latin typeface="微软雅黑" charset="-122"/>
                <a:ea typeface="微软雅黑" charset="-122"/>
              </a:rPr>
              <a:t> Cell Body(</a:t>
            </a:r>
            <a:r>
              <a:rPr lang="zh-CN" altLang="en-US" sz="1800" dirty="0" smtClean="0">
                <a:latin typeface="微软雅黑" charset="-122"/>
                <a:ea typeface="微软雅黑" charset="-122"/>
              </a:rPr>
              <a:t>细胞体</a:t>
            </a:r>
            <a:r>
              <a:rPr lang="en-US" altLang="zh-CN" sz="1800" dirty="0" smtClean="0">
                <a:latin typeface="微软雅黑" charset="-122"/>
                <a:ea typeface="微软雅黑" charset="-122"/>
              </a:rPr>
              <a:t>) </a:t>
            </a:r>
            <a:r>
              <a:rPr lang="zh-CN" altLang="en-US" sz="1800" dirty="0" smtClean="0">
                <a:latin typeface="微软雅黑" charset="-122"/>
                <a:ea typeface="微软雅黑" charset="-122"/>
              </a:rPr>
              <a:t>，</a:t>
            </a:r>
            <a:r>
              <a:rPr lang="en-US" altLang="zh-CN" sz="1800" dirty="0" smtClean="0">
                <a:latin typeface="微软雅黑" charset="-122"/>
                <a:ea typeface="微软雅黑" charset="-122"/>
              </a:rPr>
              <a:t>Dendrite(</a:t>
            </a:r>
            <a:r>
              <a:rPr lang="zh-CN" altLang="en-US" sz="1800" dirty="0" smtClean="0">
                <a:latin typeface="微软雅黑" charset="-122"/>
                <a:ea typeface="微软雅黑" charset="-122"/>
              </a:rPr>
              <a:t>树突</a:t>
            </a:r>
            <a:r>
              <a:rPr lang="en-US" altLang="zh-CN" sz="1800" dirty="0" smtClean="0">
                <a:latin typeface="微软雅黑" charset="-122"/>
                <a:ea typeface="微软雅黑" charset="-122"/>
              </a:rPr>
              <a:t>)</a:t>
            </a:r>
            <a:r>
              <a:rPr lang="zh-CN" altLang="en-US" sz="1800" dirty="0" smtClean="0">
                <a:latin typeface="微软雅黑" charset="-122"/>
                <a:ea typeface="微软雅黑" charset="-122"/>
              </a:rPr>
              <a:t>，</a:t>
            </a:r>
            <a:r>
              <a:rPr lang="en-US" altLang="zh-CN" sz="1800" dirty="0" smtClean="0">
                <a:latin typeface="微软雅黑" charset="-122"/>
                <a:ea typeface="微软雅黑" charset="-122"/>
              </a:rPr>
              <a:t>Synaptic Terminals(</a:t>
            </a:r>
            <a:r>
              <a:rPr lang="zh-CN" altLang="en-US" sz="1800" dirty="0" smtClean="0">
                <a:latin typeface="微软雅黑" charset="-122"/>
                <a:ea typeface="微软雅黑" charset="-122"/>
              </a:rPr>
              <a:t>突触</a:t>
            </a:r>
            <a:r>
              <a:rPr lang="en-US" altLang="zh-CN" sz="1800" dirty="0" smtClean="0">
                <a:latin typeface="微软雅黑" charset="-122"/>
                <a:ea typeface="微软雅黑" charset="-122"/>
              </a:rPr>
              <a:t>)</a:t>
            </a:r>
            <a:r>
              <a:rPr lang="zh-CN" altLang="en-US" sz="1800" dirty="0" smtClean="0">
                <a:latin typeface="微软雅黑" charset="-122"/>
                <a:ea typeface="微软雅黑" charset="-122"/>
              </a:rPr>
              <a:t>，</a:t>
            </a:r>
            <a:r>
              <a:rPr lang="en-US" altLang="zh-CN" sz="1800" dirty="0" smtClean="0">
                <a:latin typeface="微软雅黑" charset="-122"/>
                <a:ea typeface="微软雅黑" charset="-122"/>
              </a:rPr>
              <a:t>Axon(</a:t>
            </a:r>
            <a:r>
              <a:rPr lang="zh-CN" altLang="en-US" sz="1800" dirty="0" smtClean="0">
                <a:latin typeface="微软雅黑" charset="-122"/>
                <a:ea typeface="微软雅黑" charset="-122"/>
              </a:rPr>
              <a:t>轴突</a:t>
            </a:r>
            <a:r>
              <a:rPr lang="en-US" altLang="zh-CN" sz="1800" dirty="0" smtClean="0">
                <a:latin typeface="微软雅黑" charset="-122"/>
                <a:ea typeface="微软雅黑" charset="-122"/>
              </a:rPr>
              <a:t>)</a:t>
            </a:r>
            <a:r>
              <a:rPr lang="zh-CN" altLang="en-US" sz="1800" dirty="0" smtClean="0">
                <a:latin typeface="微软雅黑" charset="-122"/>
                <a:ea typeface="微软雅黑" charset="-122"/>
              </a:rPr>
              <a:t>。</a:t>
            </a:r>
            <a:endParaRPr lang="en-US" altLang="zh-CN" sz="1800" dirty="0" smtClean="0">
              <a:latin typeface="微软雅黑" charset="-122"/>
              <a:ea typeface="微软雅黑" charset="-122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endParaRPr lang="en-US" altLang="en-US" sz="1800" dirty="0"/>
          </a:p>
          <a:p>
            <a:pPr>
              <a:lnSpc>
                <a:spcPct val="150000"/>
              </a:lnSpc>
            </a:pPr>
            <a:r>
              <a:rPr lang="zh-CN" altLang="en-US" sz="1800" dirty="0" smtClean="0">
                <a:latin typeface="微软雅黑" charset="-122"/>
                <a:ea typeface="微软雅黑" charset="-122"/>
              </a:rPr>
              <a:t>单个细胞可视为一种只有两种状态的机器 </a:t>
            </a:r>
            <a:r>
              <a:rPr lang="en-US" altLang="zh-CN" sz="1800" dirty="0" smtClean="0">
                <a:latin typeface="微软雅黑" charset="-122"/>
                <a:ea typeface="微软雅黑" charset="-122"/>
              </a:rPr>
              <a:t>- </a:t>
            </a:r>
            <a:r>
              <a:rPr lang="zh-CN" altLang="en-US" sz="1800" b="1" dirty="0" smtClean="0">
                <a:latin typeface="微软雅黑" charset="-122"/>
                <a:ea typeface="微软雅黑" charset="-122"/>
              </a:rPr>
              <a:t>激动时为‘是’，而未激动时为‘否’。</a:t>
            </a:r>
            <a:endParaRPr lang="en-US" altLang="zh-CN" sz="1800" b="1" dirty="0" smtClean="0">
              <a:latin typeface="微软雅黑" charset="-122"/>
              <a:ea typeface="微软雅黑" charset="-122"/>
            </a:endParaRPr>
          </a:p>
          <a:p>
            <a:pPr>
              <a:lnSpc>
                <a:spcPct val="150000"/>
              </a:lnSpc>
            </a:pPr>
            <a:endParaRPr lang="en-US" altLang="zh-CN" sz="1800" b="1" dirty="0" smtClean="0">
              <a:latin typeface="微软雅黑" charset="-122"/>
              <a:ea typeface="微软雅黑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 smtClean="0">
                <a:latin typeface="微软雅黑" charset="-122"/>
                <a:ea typeface="微软雅黑" charset="-122"/>
              </a:rPr>
              <a:t>细胞状态取决于从其它的神经细胞收到的</a:t>
            </a:r>
            <a:r>
              <a:rPr lang="zh-CN" altLang="en-US" sz="1800" b="1" dirty="0" smtClean="0">
                <a:latin typeface="微软雅黑" charset="-122"/>
                <a:ea typeface="微软雅黑" charset="-122"/>
              </a:rPr>
              <a:t>输入信号量，</a:t>
            </a:r>
            <a:r>
              <a:rPr lang="zh-CN" altLang="en-US" sz="1800" dirty="0" smtClean="0">
                <a:latin typeface="微软雅黑" charset="-122"/>
                <a:ea typeface="微软雅黑" charset="-122"/>
              </a:rPr>
              <a:t>细胞体收集所有树突的输入，并基于这些信号决定是否激活输出（脉冲）。</a:t>
            </a:r>
            <a:endParaRPr lang="en-US" altLang="zh-CN" sz="1800" dirty="0" smtClean="0">
              <a:latin typeface="微软雅黑" charset="-122"/>
              <a:ea typeface="微软雅黑" charset="-122"/>
            </a:endParaRPr>
          </a:p>
          <a:p>
            <a:pPr>
              <a:lnSpc>
                <a:spcPct val="150000"/>
              </a:lnSpc>
            </a:pPr>
            <a:endParaRPr lang="en-US" altLang="zh-CN" sz="1800" dirty="0" smtClean="0">
              <a:latin typeface="微软雅黑" charset="-122"/>
              <a:ea typeface="微软雅黑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 smtClean="0">
                <a:latin typeface="微软雅黑" charset="-122"/>
                <a:ea typeface="微软雅黑" charset="-122"/>
              </a:rPr>
              <a:t>当信号量总和超过了某个</a:t>
            </a:r>
            <a:r>
              <a:rPr lang="zh-CN" altLang="en-US" sz="1800" b="1" dirty="0" smtClean="0">
                <a:latin typeface="微软雅黑" charset="-122"/>
                <a:ea typeface="微软雅黑" charset="-122"/>
              </a:rPr>
              <a:t>阈值</a:t>
            </a:r>
            <a:r>
              <a:rPr lang="zh-CN" altLang="en-US" sz="1800" dirty="0" smtClean="0">
                <a:latin typeface="微软雅黑" charset="-122"/>
                <a:ea typeface="微软雅黑" charset="-122"/>
              </a:rPr>
              <a:t>时，细胞体就会激动，产生</a:t>
            </a:r>
            <a:r>
              <a:rPr lang="zh-CN" altLang="en-US" sz="1800" b="1" dirty="0" smtClean="0">
                <a:latin typeface="微软雅黑" charset="-122"/>
                <a:ea typeface="微软雅黑" charset="-122"/>
              </a:rPr>
              <a:t>电脉冲</a:t>
            </a:r>
            <a:r>
              <a:rPr lang="zh-CN" altLang="en-US" sz="1800" dirty="0" smtClean="0">
                <a:latin typeface="微软雅黑" charset="-122"/>
                <a:ea typeface="微软雅黑" charset="-122"/>
              </a:rPr>
              <a:t>。电脉冲沿着轴突并通过突触传递到其它神经元。</a:t>
            </a:r>
            <a:endParaRPr lang="zh-CN" altLang="en-US" sz="1800" dirty="0" smtClean="0">
              <a:latin typeface="微软雅黑" charset="-122"/>
              <a:ea typeface="微软雅黑" charset="-122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endParaRPr lang="en-US" altLang="en-US" sz="1800" b="1" dirty="0"/>
          </a:p>
          <a:p>
            <a:pPr>
              <a:lnSpc>
                <a:spcPct val="150000"/>
              </a:lnSpc>
              <a:spcAft>
                <a:spcPts val="0"/>
              </a:spcAft>
            </a:pPr>
            <a:endParaRPr lang="en-US" altLang="en-US" sz="1800" dirty="0"/>
          </a:p>
          <a:p>
            <a:pPr>
              <a:lnSpc>
                <a:spcPct val="150000"/>
              </a:lnSpc>
              <a:spcAft>
                <a:spcPts val="0"/>
              </a:spcAft>
            </a:pPr>
            <a:endParaRPr lang="en-US" altLang="en-US" sz="1800" dirty="0"/>
          </a:p>
          <a:p>
            <a:pPr>
              <a:lnSpc>
                <a:spcPct val="150000"/>
              </a:lnSpc>
              <a:spcAft>
                <a:spcPts val="0"/>
              </a:spcAft>
            </a:pPr>
            <a:endParaRPr altLang="en-US" sz="1800" dirty="0"/>
          </a:p>
          <a:p>
            <a:pPr>
              <a:lnSpc>
                <a:spcPct val="150000"/>
              </a:lnSpc>
              <a:spcAft>
                <a:spcPts val="0"/>
              </a:spcAft>
            </a:pPr>
            <a:endParaRPr altLang="en-US" sz="1800" dirty="0"/>
          </a:p>
          <a:p>
            <a:pPr>
              <a:lnSpc>
                <a:spcPct val="150000"/>
              </a:lnSpc>
              <a:spcAft>
                <a:spcPts val="0"/>
              </a:spcAft>
            </a:pPr>
            <a:endParaRPr altLang="en-US" sz="1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生物神经元</a:t>
            </a:r>
            <a:endParaRPr lang="en-US" altLang="en-US" b="1" dirty="0"/>
          </a:p>
        </p:txBody>
      </p:sp>
      <p:sp>
        <p:nvSpPr>
          <p:cNvPr id="4" name="Text Box 3"/>
          <p:cNvSpPr txBox="1"/>
          <p:nvPr/>
        </p:nvSpPr>
        <p:spPr>
          <a:xfrm>
            <a:off x="2390774" y="5829789"/>
            <a:ext cx="4002405" cy="891540"/>
          </a:xfrm>
          <a:prstGeom prst="rect">
            <a:avLst/>
          </a:prstGeom>
          <a:noFill/>
          <a:ln w="66675" cmpd="sng">
            <a:noFill/>
            <a:prstDash val="solid"/>
          </a:ln>
        </p:spPr>
        <p:txBody>
          <a:bodyPr wrap="none" rtlCol="0" anchor="t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2000" b="1" dirty="0" smtClean="0"/>
              <a:t>例：</a:t>
            </a:r>
            <a:r>
              <a:rPr lang="en-US" altLang="zh-CN" sz="2000" b="1" dirty="0" smtClean="0">
                <a:sym typeface="+mn-ea"/>
              </a:rPr>
              <a:t>女生</a:t>
            </a:r>
            <a:r>
              <a:rPr lang="" altLang="en-US" sz="2000" b="1" dirty="0" smtClean="0">
                <a:sym typeface="+mn-ea"/>
              </a:rPr>
              <a:t>密度</a:t>
            </a:r>
            <a:r>
              <a:rPr lang="" altLang="zh-CN" sz="2000" b="1" dirty="0" smtClean="0"/>
              <a:t>达到某个阈值后就会</a:t>
            </a:r>
            <a:endParaRPr lang="" altLang="zh-CN" sz="2000" b="1" dirty="0" smtClean="0"/>
          </a:p>
          <a:p>
            <a:pPr algn="ctr">
              <a:lnSpc>
                <a:spcPct val="130000"/>
              </a:lnSpc>
            </a:pPr>
            <a:r>
              <a:rPr lang="" altLang="zh-CN" sz="2000" b="1" dirty="0" smtClean="0"/>
              <a:t>激活众多男（苍）生（</a:t>
            </a:r>
            <a:r>
              <a:rPr lang="en-US" altLang="zh-CN" sz="2000" b="1" dirty="0" smtClean="0">
                <a:sym typeface="+mn-ea"/>
              </a:rPr>
              <a:t>蝇</a:t>
            </a:r>
            <a:r>
              <a:rPr lang="" altLang="zh-CN" sz="2000" b="1" dirty="0" smtClean="0"/>
              <a:t>）出现</a:t>
            </a:r>
            <a:endParaRPr lang="en-US" altLang="en-US" sz="2000" b="1" dirty="0"/>
          </a:p>
        </p:txBody>
      </p:sp>
      <p:sp>
        <p:nvSpPr>
          <p:cNvPr id="31746" name="AutoShape 2" descr="https://upload-images.jianshu.io/upload_images/5274420-5c2b3e02be57fced.png?imageMogr2/auto-orient/strip|imageView2/2/w/12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748" name="AutoShape 4" descr="https://upload-images.jianshu.io/upload_images/5274420-5c2b3e02be57fced.png?imageMogr2/auto-orient/strip|imageView2/2/w/12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750" name="AutoShape 6" descr="https://upload-images.jianshu.io/upload_images/5274420-5c2b3e02be57fced.png?imageMogr2/auto-orient/strip|imageView2/2/w/12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752" name="AutoShape 8" descr="https://upload-images.jianshu.io/upload_images/5274420-5c2b3e02be57fced.png?imageMogr2/auto-orient/strip|imageView2/2/w/12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754" name="AutoShape 10" descr="https://upload-images.jianshu.io/upload_images/5274420-5c2b3e02be57fced.png?imageMogr2/auto-orient/strip|imageView2/2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31755" name="Picture 11" descr="C:\Users\ASUS\Desktop\11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785445" y="1837592"/>
            <a:ext cx="5511392" cy="3554657"/>
          </a:xfrm>
          <a:prstGeom prst="rect">
            <a:avLst/>
          </a:prstGeom>
          <a:noFill/>
        </p:spPr>
      </p:pic>
      <p:pic>
        <p:nvPicPr>
          <p:cNvPr id="22" name="Picture 4"/>
          <p:cNvPicPr>
            <a:picLocks noChangeAspect="1"/>
          </p:cNvPicPr>
          <p:nvPr/>
        </p:nvPicPr>
        <p:blipFill>
          <a:blip r:embed="rId2"/>
          <a:srcRect b="13688"/>
          <a:stretch>
            <a:fillRect/>
          </a:stretch>
        </p:blipFill>
        <p:spPr>
          <a:xfrm>
            <a:off x="3946770" y="4319369"/>
            <a:ext cx="1786890" cy="1382395"/>
          </a:xfrm>
          <a:prstGeom prst="rect">
            <a:avLst/>
          </a:prstGeom>
        </p:spPr>
      </p:pic>
      <p:sp>
        <p:nvSpPr>
          <p:cNvPr id="25" name="Content Placeholder 2"/>
          <p:cNvSpPr>
            <a:spLocks noGrp="1"/>
          </p:cNvSpPr>
          <p:nvPr/>
        </p:nvSpPr>
        <p:spPr>
          <a:xfrm>
            <a:off x="6321669" y="735380"/>
            <a:ext cx="5398477" cy="59028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800" dirty="0" smtClean="0">
                <a:latin typeface="微软雅黑" charset="-122"/>
                <a:ea typeface="微软雅黑" charset="-122"/>
              </a:rPr>
              <a:t>结构大致为：</a:t>
            </a:r>
            <a:r>
              <a:rPr lang="en-US" altLang="zh-CN" sz="1800" dirty="0" smtClean="0">
                <a:latin typeface="微软雅黑" charset="-122"/>
                <a:ea typeface="微软雅黑" charset="-122"/>
              </a:rPr>
              <a:t> Cell Body(</a:t>
            </a:r>
            <a:r>
              <a:rPr lang="zh-CN" altLang="en-US" sz="1800" dirty="0" smtClean="0">
                <a:latin typeface="微软雅黑" charset="-122"/>
                <a:ea typeface="微软雅黑" charset="-122"/>
              </a:rPr>
              <a:t>细胞体</a:t>
            </a:r>
            <a:r>
              <a:rPr lang="en-US" altLang="zh-CN" sz="1800" dirty="0" smtClean="0">
                <a:latin typeface="微软雅黑" charset="-122"/>
                <a:ea typeface="微软雅黑" charset="-122"/>
              </a:rPr>
              <a:t>) </a:t>
            </a:r>
            <a:r>
              <a:rPr lang="zh-CN" altLang="en-US" sz="1800" dirty="0" smtClean="0">
                <a:latin typeface="微软雅黑" charset="-122"/>
                <a:ea typeface="微软雅黑" charset="-122"/>
              </a:rPr>
              <a:t>，</a:t>
            </a:r>
            <a:r>
              <a:rPr lang="en-US" altLang="zh-CN" sz="1800" dirty="0" smtClean="0">
                <a:latin typeface="微软雅黑" charset="-122"/>
                <a:ea typeface="微软雅黑" charset="-122"/>
              </a:rPr>
              <a:t>Dendrite(</a:t>
            </a:r>
            <a:r>
              <a:rPr lang="zh-CN" altLang="en-US" sz="1800" dirty="0" smtClean="0">
                <a:latin typeface="微软雅黑" charset="-122"/>
                <a:ea typeface="微软雅黑" charset="-122"/>
              </a:rPr>
              <a:t>树突</a:t>
            </a:r>
            <a:r>
              <a:rPr lang="en-US" altLang="zh-CN" sz="1800" dirty="0" smtClean="0">
                <a:latin typeface="微软雅黑" charset="-122"/>
                <a:ea typeface="微软雅黑" charset="-122"/>
              </a:rPr>
              <a:t>)</a:t>
            </a:r>
            <a:r>
              <a:rPr lang="zh-CN" altLang="en-US" sz="1800" dirty="0" smtClean="0">
                <a:latin typeface="微软雅黑" charset="-122"/>
                <a:ea typeface="微软雅黑" charset="-122"/>
              </a:rPr>
              <a:t>，</a:t>
            </a:r>
            <a:r>
              <a:rPr lang="en-US" altLang="zh-CN" sz="1800" dirty="0" smtClean="0">
                <a:latin typeface="微软雅黑" charset="-122"/>
                <a:ea typeface="微软雅黑" charset="-122"/>
              </a:rPr>
              <a:t>Synaptic Terminals(</a:t>
            </a:r>
            <a:r>
              <a:rPr lang="zh-CN" altLang="en-US" sz="1800" dirty="0" smtClean="0">
                <a:latin typeface="微软雅黑" charset="-122"/>
                <a:ea typeface="微软雅黑" charset="-122"/>
              </a:rPr>
              <a:t>突触</a:t>
            </a:r>
            <a:r>
              <a:rPr lang="en-US" altLang="zh-CN" sz="1800" dirty="0" smtClean="0">
                <a:latin typeface="微软雅黑" charset="-122"/>
                <a:ea typeface="微软雅黑" charset="-122"/>
              </a:rPr>
              <a:t>)</a:t>
            </a:r>
            <a:r>
              <a:rPr lang="zh-CN" altLang="en-US" sz="1800" dirty="0" smtClean="0">
                <a:latin typeface="微软雅黑" charset="-122"/>
                <a:ea typeface="微软雅黑" charset="-122"/>
              </a:rPr>
              <a:t>，</a:t>
            </a:r>
            <a:r>
              <a:rPr lang="en-US" altLang="zh-CN" sz="1800" dirty="0" smtClean="0">
                <a:latin typeface="微软雅黑" charset="-122"/>
                <a:ea typeface="微软雅黑" charset="-122"/>
              </a:rPr>
              <a:t>Axon(</a:t>
            </a:r>
            <a:r>
              <a:rPr lang="zh-CN" altLang="en-US" sz="1800" dirty="0" smtClean="0">
                <a:latin typeface="微软雅黑" charset="-122"/>
                <a:ea typeface="微软雅黑" charset="-122"/>
              </a:rPr>
              <a:t>轴突</a:t>
            </a:r>
            <a:r>
              <a:rPr lang="en-US" altLang="zh-CN" sz="1800" dirty="0" smtClean="0">
                <a:latin typeface="微软雅黑" charset="-122"/>
                <a:ea typeface="微软雅黑" charset="-122"/>
              </a:rPr>
              <a:t>)</a:t>
            </a:r>
            <a:r>
              <a:rPr lang="zh-CN" altLang="en-US" sz="1800" dirty="0" smtClean="0">
                <a:latin typeface="微软雅黑" charset="-122"/>
                <a:ea typeface="微软雅黑" charset="-122"/>
              </a:rPr>
              <a:t>。</a:t>
            </a:r>
            <a:endParaRPr lang="en-US" altLang="zh-CN" sz="1800" dirty="0" smtClean="0">
              <a:latin typeface="微软雅黑" charset="-122"/>
              <a:ea typeface="微软雅黑" charset="-122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endParaRPr lang="en-US" altLang="en-US" sz="1800" dirty="0"/>
          </a:p>
          <a:p>
            <a:pPr>
              <a:lnSpc>
                <a:spcPct val="150000"/>
              </a:lnSpc>
            </a:pPr>
            <a:r>
              <a:rPr lang="zh-CN" altLang="en-US" sz="1800" dirty="0" smtClean="0">
                <a:latin typeface="微软雅黑" charset="-122"/>
                <a:ea typeface="微软雅黑" charset="-122"/>
              </a:rPr>
              <a:t>单个细胞可视为一种只有两种状态的机器 </a:t>
            </a:r>
            <a:r>
              <a:rPr lang="en-US" altLang="zh-CN" sz="1800" dirty="0" smtClean="0">
                <a:latin typeface="微软雅黑" charset="-122"/>
                <a:ea typeface="微软雅黑" charset="-122"/>
              </a:rPr>
              <a:t>- </a:t>
            </a:r>
            <a:r>
              <a:rPr lang="zh-CN" altLang="en-US" sz="1800" b="1" dirty="0" smtClean="0">
                <a:latin typeface="微软雅黑" charset="-122"/>
                <a:ea typeface="微软雅黑" charset="-122"/>
              </a:rPr>
              <a:t>激动时为‘是’，而未激动时为‘否’。</a:t>
            </a:r>
            <a:endParaRPr lang="en-US" altLang="zh-CN" sz="1800" b="1" dirty="0" smtClean="0">
              <a:latin typeface="微软雅黑" charset="-122"/>
              <a:ea typeface="微软雅黑" charset="-122"/>
            </a:endParaRPr>
          </a:p>
          <a:p>
            <a:pPr>
              <a:lnSpc>
                <a:spcPct val="150000"/>
              </a:lnSpc>
            </a:pPr>
            <a:endParaRPr lang="en-US" altLang="zh-CN" sz="1800" b="1" dirty="0" smtClean="0">
              <a:latin typeface="微软雅黑" charset="-122"/>
              <a:ea typeface="微软雅黑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 smtClean="0">
                <a:latin typeface="微软雅黑" charset="-122"/>
                <a:ea typeface="微软雅黑" charset="-122"/>
              </a:rPr>
              <a:t>细胞状态取决于从其它的神经细胞收到的</a:t>
            </a:r>
            <a:r>
              <a:rPr lang="zh-CN" altLang="en-US" sz="1800" b="1" dirty="0" smtClean="0">
                <a:latin typeface="微软雅黑" charset="-122"/>
                <a:ea typeface="微软雅黑" charset="-122"/>
              </a:rPr>
              <a:t>输入信号量，</a:t>
            </a:r>
            <a:r>
              <a:rPr lang="zh-CN" altLang="en-US" sz="1800" dirty="0" smtClean="0">
                <a:latin typeface="微软雅黑" charset="-122"/>
                <a:ea typeface="微软雅黑" charset="-122"/>
              </a:rPr>
              <a:t>细胞体收集所有树突的输入，并基于这些信号决定是否激活输出（脉冲）。</a:t>
            </a:r>
            <a:endParaRPr lang="en-US" altLang="zh-CN" sz="1800" dirty="0" smtClean="0">
              <a:latin typeface="微软雅黑" charset="-122"/>
              <a:ea typeface="微软雅黑" charset="-122"/>
            </a:endParaRPr>
          </a:p>
          <a:p>
            <a:pPr>
              <a:lnSpc>
                <a:spcPct val="150000"/>
              </a:lnSpc>
            </a:pPr>
            <a:endParaRPr lang="en-US" altLang="zh-CN" sz="1800" dirty="0" smtClean="0">
              <a:latin typeface="微软雅黑" charset="-122"/>
              <a:ea typeface="微软雅黑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 smtClean="0">
                <a:latin typeface="微软雅黑" charset="-122"/>
                <a:ea typeface="微软雅黑" charset="-122"/>
              </a:rPr>
              <a:t>当信号量总和超过了某个</a:t>
            </a:r>
            <a:r>
              <a:rPr lang="zh-CN" altLang="en-US" sz="1800" b="1" dirty="0" smtClean="0">
                <a:latin typeface="微软雅黑" charset="-122"/>
                <a:ea typeface="微软雅黑" charset="-122"/>
              </a:rPr>
              <a:t>阈值</a:t>
            </a:r>
            <a:r>
              <a:rPr lang="zh-CN" altLang="en-US" sz="1800" dirty="0" smtClean="0">
                <a:latin typeface="微软雅黑" charset="-122"/>
                <a:ea typeface="微软雅黑" charset="-122"/>
              </a:rPr>
              <a:t>时，细胞体就会激动，产生</a:t>
            </a:r>
            <a:r>
              <a:rPr lang="zh-CN" altLang="en-US" sz="1800" b="1" dirty="0" smtClean="0">
                <a:latin typeface="微软雅黑" charset="-122"/>
                <a:ea typeface="微软雅黑" charset="-122"/>
              </a:rPr>
              <a:t>电脉冲</a:t>
            </a:r>
            <a:r>
              <a:rPr lang="zh-CN" altLang="en-US" sz="1800" dirty="0" smtClean="0">
                <a:latin typeface="微软雅黑" charset="-122"/>
                <a:ea typeface="微软雅黑" charset="-122"/>
              </a:rPr>
              <a:t>。电脉冲沿着轴突并通过突触传递到其它神经元。</a:t>
            </a:r>
            <a:endParaRPr lang="zh-CN" altLang="en-US" sz="1800" dirty="0" smtClean="0">
              <a:latin typeface="微软雅黑" charset="-122"/>
              <a:ea typeface="微软雅黑" charset="-122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endParaRPr lang="en-US" altLang="en-US" sz="1800" b="1" dirty="0"/>
          </a:p>
          <a:p>
            <a:pPr>
              <a:lnSpc>
                <a:spcPct val="150000"/>
              </a:lnSpc>
              <a:spcAft>
                <a:spcPts val="0"/>
              </a:spcAft>
            </a:pPr>
            <a:endParaRPr lang="en-US" altLang="en-US" sz="1800" dirty="0"/>
          </a:p>
          <a:p>
            <a:pPr>
              <a:lnSpc>
                <a:spcPct val="150000"/>
              </a:lnSpc>
              <a:spcAft>
                <a:spcPts val="0"/>
              </a:spcAft>
            </a:pPr>
            <a:endParaRPr lang="en-US" altLang="en-US" sz="1800" dirty="0"/>
          </a:p>
          <a:p>
            <a:pPr>
              <a:lnSpc>
                <a:spcPct val="150000"/>
              </a:lnSpc>
              <a:spcAft>
                <a:spcPts val="0"/>
              </a:spcAft>
            </a:pPr>
            <a:endParaRPr altLang="en-US" sz="1800" dirty="0"/>
          </a:p>
          <a:p>
            <a:pPr>
              <a:lnSpc>
                <a:spcPct val="150000"/>
              </a:lnSpc>
              <a:spcAft>
                <a:spcPts val="0"/>
              </a:spcAft>
            </a:pPr>
            <a:endParaRPr altLang="en-US" sz="1800" dirty="0"/>
          </a:p>
          <a:p>
            <a:pPr>
              <a:lnSpc>
                <a:spcPct val="150000"/>
              </a:lnSpc>
              <a:spcAft>
                <a:spcPts val="0"/>
              </a:spcAft>
            </a:pPr>
            <a:endParaRPr altLang="en-US" sz="1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4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79425" y="1045845"/>
            <a:ext cx="6955155" cy="5546090"/>
          </a:xfrm>
        </p:spPr>
        <p:txBody>
          <a:bodyPr>
            <a:noAutofit/>
          </a:bodyPr>
          <a:p>
            <a:pPr>
              <a:lnSpc>
                <a:spcPct val="120000"/>
              </a:lnSpc>
            </a:pPr>
            <a:endParaRPr lang="en-US" altLang="en-US"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en-US" altLang="en-US">
                <a:sym typeface="+mn-ea"/>
              </a:rPr>
              <a:t>单独神经元或小集合的神经元不是特别有用。</a:t>
            </a:r>
            <a:r>
              <a:rPr lang="en-US" altLang="en-US">
                <a:sym typeface="+mn-ea"/>
              </a:rPr>
              <a:t>当动物的</a:t>
            </a:r>
            <a:r>
              <a:rPr lang="en-US" altLang="en-US" b="1">
                <a:sym typeface="+mn-ea"/>
              </a:rPr>
              <a:t>许多神经元一起工作时会变得聪明</a:t>
            </a:r>
            <a:r>
              <a:rPr lang="en-US" altLang="en-US">
                <a:sym typeface="+mn-ea"/>
              </a:rPr>
              <a:t>。</a:t>
            </a:r>
            <a:endParaRPr lang="en-US" altLang="en-US">
              <a:sym typeface="+mn-ea"/>
            </a:endParaRPr>
          </a:p>
          <a:p>
            <a:pPr>
              <a:lnSpc>
                <a:spcPct val="120000"/>
              </a:lnSpc>
            </a:pPr>
            <a:endParaRPr lang="en-US" altLang="en-US"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" altLang="en-US">
                <a:sym typeface="+mn-ea"/>
              </a:rPr>
              <a:t>因此启发了</a:t>
            </a:r>
            <a:r>
              <a:rPr lang="en-US" altLang="en-US">
                <a:sym typeface="+mn-ea"/>
              </a:rPr>
              <a:t>联结主义</a:t>
            </a:r>
            <a:r>
              <a:rPr lang="" altLang="en-US">
                <a:sym typeface="+mn-ea"/>
              </a:rPr>
              <a:t>：</a:t>
            </a:r>
            <a:r>
              <a:rPr lang="en-US" altLang="en-US" b="1">
                <a:sym typeface="+mn-ea"/>
              </a:rPr>
              <a:t>当网络将大量简单的计算单元连接在一起时，可以实现智能行为</a:t>
            </a:r>
            <a:r>
              <a:rPr lang="en-US" altLang="en-US">
                <a:sym typeface="+mn-ea"/>
              </a:rPr>
              <a:t>。</a:t>
            </a:r>
            <a:endParaRPr lang="en-US" altLang="en-US">
              <a:sym typeface="+mn-ea"/>
            </a:endParaRPr>
          </a:p>
          <a:p>
            <a:pPr>
              <a:lnSpc>
                <a:spcPct val="120000"/>
              </a:lnSpc>
            </a:pPr>
            <a:endParaRPr lang="en-US" altLang="en-US">
              <a:sym typeface="+mn-ea"/>
            </a:endParaRPr>
          </a:p>
          <a:p>
            <a:pPr>
              <a:lnSpc>
                <a:spcPct val="120000"/>
              </a:lnSpc>
            </a:pPr>
            <a:endParaRPr lang="en-US" altLang="en-US">
              <a:sym typeface="+mn-ea"/>
            </a:endParaRPr>
          </a:p>
          <a:p>
            <a:pPr>
              <a:lnSpc>
                <a:spcPct val="120000"/>
              </a:lnSpc>
            </a:pPr>
            <a:endParaRPr lang="en-US" altLang="en-US">
              <a:sym typeface="+mn-e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88605" y="2432685"/>
            <a:ext cx="3495675" cy="277241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b="1" dirty="0" smtClean="0"/>
              <a:t>联结主义</a:t>
            </a:r>
            <a:endParaRPr lang="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3340</Words>
  <Application>WPS Presentation</Application>
  <PresentationFormat>宽屏</PresentationFormat>
  <Paragraphs>385</Paragraphs>
  <Slides>56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56</vt:i4>
      </vt:variant>
    </vt:vector>
  </HeadingPairs>
  <TitlesOfParts>
    <vt:vector size="86" baseType="lpstr">
      <vt:lpstr>Arial</vt:lpstr>
      <vt:lpstr>宋体</vt:lpstr>
      <vt:lpstr>Wingdings</vt:lpstr>
      <vt:lpstr>Bitstream Charter</vt:lpstr>
      <vt:lpstr>Latin Modern Mono Prop</vt:lpstr>
      <vt:lpstr>Calibri Light</vt:lpstr>
      <vt:lpstr>宋体</vt:lpstr>
      <vt:lpstr>文泉驿微米黑</vt:lpstr>
      <vt:lpstr>Calibri</vt:lpstr>
      <vt:lpstr>微软雅黑</vt:lpstr>
      <vt:lpstr>Arial Unicode MS</vt:lpstr>
      <vt:lpstr>Webdings</vt:lpstr>
      <vt:lpstr>Times New Roman</vt:lpstr>
      <vt:lpstr>Asana Math</vt:lpstr>
      <vt:lpstr>Accanthis ADF Std No2</vt:lpstr>
      <vt:lpstr>cmmi10</vt:lpstr>
      <vt:lpstr>Comic Sans MS</vt:lpstr>
      <vt:lpstr>DejaVu Sans Mono</vt:lpstr>
      <vt:lpstr>Dingbats</vt:lpstr>
      <vt:lpstr>GFS Neohellenic</vt:lpstr>
      <vt:lpstr>Ume Gothic</vt:lpstr>
      <vt:lpstr>Ubuntu Mono</vt:lpstr>
      <vt:lpstr>Comfortaa</vt:lpstr>
      <vt:lpstr>Abyssinica SIL</vt:lpstr>
      <vt:lpstr>AR PL UKai CN</vt:lpstr>
      <vt:lpstr>Arial Black</vt:lpstr>
      <vt:lpstr>Cabin</vt:lpstr>
      <vt:lpstr>Courier 10 Pitch</vt:lpstr>
      <vt:lpstr>Courier</vt:lpstr>
      <vt:lpstr>Office 主题</vt:lpstr>
      <vt:lpstr>机器学习 神经网络简介</vt:lpstr>
      <vt:lpstr>机器学习 人工神经网络（ANN）</vt:lpstr>
      <vt:lpstr>建议</vt:lpstr>
      <vt:lpstr>生物神经元</vt:lpstr>
      <vt:lpstr>生物神经元</vt:lpstr>
      <vt:lpstr>生物神经元</vt:lpstr>
      <vt:lpstr>生物神经元</vt:lpstr>
      <vt:lpstr>生物神经元</vt:lpstr>
      <vt:lpstr>生物神经元</vt:lpstr>
      <vt:lpstr>受此启发...</vt:lpstr>
      <vt:lpstr>人工神经元</vt:lpstr>
      <vt:lpstr>感知机（人工神经元）</vt:lpstr>
      <vt:lpstr>感知机（人工神经元）</vt:lpstr>
      <vt:lpstr>感知机（人工神经元）</vt:lpstr>
      <vt:lpstr>激活函数</vt:lpstr>
      <vt:lpstr>激活函数</vt:lpstr>
      <vt:lpstr>感知机（人工神经元）</vt:lpstr>
      <vt:lpstr>激活函数</vt:lpstr>
      <vt:lpstr>激活函数</vt:lpstr>
      <vt:lpstr>受此启发...</vt:lpstr>
      <vt:lpstr>多层感知机（MLP，Multi-Layer Perception）</vt:lpstr>
      <vt:lpstr>多层感知机（MLP，Multi-Layer Perception）</vt:lpstr>
      <vt:lpstr>多层感知机（MLP，Multi-Layer Perception）</vt:lpstr>
      <vt:lpstr>多层感知机（MLP，Multi-Layer Perception）</vt:lpstr>
      <vt:lpstr>多层感知机（MLP，Multi-Layer Perception）</vt:lpstr>
      <vt:lpstr>多层感知机（MLP，Multi-Layer Perception）</vt:lpstr>
      <vt:lpstr>多层感知机（MLP，Multi-Layer Perception）</vt:lpstr>
      <vt:lpstr>多层感知机</vt:lpstr>
      <vt:lpstr>MLP的训练与反向传播（BackPropagation）</vt:lpstr>
      <vt:lpstr>多层感知机（MLP，Multi-Layer Perception）</vt:lpstr>
      <vt:lpstr>反向传播（BackPropagation）</vt:lpstr>
      <vt:lpstr>反向传播（BackPropagation）</vt:lpstr>
      <vt:lpstr>MLP的训练与反向传播（BackPropagation）</vt:lpstr>
      <vt:lpstr>反向传播（BackPropagation）</vt:lpstr>
      <vt:lpstr>反向传播（BackPropagation）</vt:lpstr>
      <vt:lpstr>反向传播（BackPropagation）</vt:lpstr>
      <vt:lpstr>反向传播（BackPropagation）</vt:lpstr>
      <vt:lpstr>反向传播（BackPropagation）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本质上就是基于链式微分法则的误差传递</vt:lpstr>
      <vt:lpstr>依此意，逐级向前计算误差，更新权重...</vt:lpstr>
      <vt:lpstr>多层感知机（MLP，Multi-Layer Perception）</vt:lpstr>
      <vt:lpstr>依此意，逐级向前计算误差，更新权重...</vt:lpstr>
      <vt:lpstr>依此意，逐级向前计算误差，更新权重...</vt:lpstr>
      <vt:lpstr>下面我们讲点数学。眼晕的同学先睡一会</vt:lpstr>
      <vt:lpstr>MLP训练 （反向传播）</vt:lpstr>
      <vt:lpstr>MLP的训练与反向传播（BackPropagation）</vt:lpstr>
      <vt:lpstr>sklearn 实现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xiaodongli</cp:lastModifiedBy>
  <cp:revision>542</cp:revision>
  <dcterms:created xsi:type="dcterms:W3CDTF">2019-12-10T08:46:04Z</dcterms:created>
  <dcterms:modified xsi:type="dcterms:W3CDTF">2019-12-10T08:46:04Z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1033-11.1.0.8392</vt:lpwstr>
  </property>
</Properties>
</file>