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379" r:id="rId4"/>
    <p:sldId id="450" r:id="rId5"/>
    <p:sldId id="483" r:id="rId6"/>
    <p:sldId id="488" r:id="rId7"/>
    <p:sldId id="501" r:id="rId8"/>
    <p:sldId id="502" r:id="rId9"/>
    <p:sldId id="503" r:id="rId10"/>
    <p:sldId id="489" r:id="rId11"/>
    <p:sldId id="504" r:id="rId12"/>
    <p:sldId id="490" r:id="rId13"/>
    <p:sldId id="505" r:id="rId14"/>
    <p:sldId id="491" r:id="rId15"/>
    <p:sldId id="506" r:id="rId16"/>
    <p:sldId id="492" r:id="rId17"/>
    <p:sldId id="493" r:id="rId18"/>
    <p:sldId id="507" r:id="rId20"/>
    <p:sldId id="486" r:id="rId21"/>
    <p:sldId id="487" r:id="rId22"/>
    <p:sldId id="494" r:id="rId23"/>
    <p:sldId id="509" r:id="rId24"/>
    <p:sldId id="495" r:id="rId25"/>
    <p:sldId id="508" r:id="rId26"/>
    <p:sldId id="510" r:id="rId27"/>
    <p:sldId id="496" r:id="rId28"/>
    <p:sldId id="497" r:id="rId29"/>
    <p:sldId id="511" r:id="rId30"/>
    <p:sldId id="498" r:id="rId31"/>
    <p:sldId id="499" r:id="rId32"/>
    <p:sldId id="500" r:id="rId33"/>
    <p:sldId id="512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20" y="-20955"/>
            <a:ext cx="12283440" cy="6900545"/>
          </a:xfrm>
          <a:prstGeom prst="rect">
            <a:avLst/>
          </a:prstGeom>
        </p:spPr>
      </p:pic>
      <p:sp>
        <p:nvSpPr>
          <p:cNvPr id="31" name="Title 30"/>
          <p:cNvSpPr>
            <a:spLocks noGrp="1"/>
          </p:cNvSpPr>
          <p:nvPr>
            <p:ph type="ctrTitle"/>
          </p:nvPr>
        </p:nvSpPr>
        <p:spPr>
          <a:xfrm>
            <a:off x="1608455" y="742315"/>
            <a:ext cx="9160510" cy="2387600"/>
          </a:xfrm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lang="en-US" altLang="en-US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机器学习</a:t>
            </a:r>
            <a:br>
              <a:rPr lang="en-US" altLang="en-US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en-US" sz="54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回归算法</a:t>
            </a:r>
            <a:endParaRPr lang="en-US" altLang="en-US" sz="54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Subtitle 31"/>
          <p:cNvSpPr>
            <a:spLocks noGrp="1"/>
          </p:cNvSpPr>
          <p:nvPr>
            <p:ph type="subTitle" idx="1"/>
          </p:nvPr>
        </p:nvSpPr>
        <p:spPr>
          <a:xfrm>
            <a:off x="3381375" y="3619500"/>
            <a:ext cx="5348605" cy="1922780"/>
          </a:xfrm>
        </p:spPr>
        <p:txBody>
          <a:bodyPr>
            <a:noAutofit/>
          </a:bodyPr>
          <a:p>
            <a:pPr>
              <a:lnSpc>
                <a:spcPct val="130000"/>
              </a:lnSpc>
            </a:pPr>
            <a:r>
              <a:rPr lang="en-US" altLang="en-US" sz="32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中山大学物理与天文学院</a:t>
            </a:r>
            <a:endParaRPr lang="en-US" altLang="en-US" sz="32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30000"/>
              </a:lnSpc>
            </a:pPr>
            <a:r>
              <a:rPr lang="en-US" altLang="en-US" sz="32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李霄栋</a:t>
            </a:r>
            <a:endParaRPr lang="en-US" altLang="en-US" sz="32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30000"/>
              </a:lnSpc>
            </a:pPr>
            <a:r>
              <a:rPr lang="en-US" altLang="en-US" sz="32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2019年秋季学期</a:t>
            </a:r>
            <a:endParaRPr lang="en-US" altLang="en-US" sz="32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1483360" y="6217285"/>
            <a:ext cx="97421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8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https://github.com/xiaodongli1986/teaching_AI</a:t>
            </a:r>
            <a:endParaRPr lang="en-US" altLang="en-US" sz="28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变种1. 多项式回归</a:t>
            </a:r>
            <a:endParaRPr lang="en-US" altLang="en-US" b="1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8909050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 lvl="1">
              <a:lnSpc>
                <a:spcPct val="120000"/>
              </a:lnSpc>
              <a:spcAft>
                <a:spcPts val="0"/>
              </a:spcAft>
            </a:pPr>
            <a:endParaRPr lang="en-US" sz="1885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 b="1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838200" y="1825625"/>
            <a:ext cx="5616575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en-US" sz="2200"/>
              <a:t>如果数据比直线更为复杂，可以用非线性模型拟合非线性参数。</a:t>
            </a:r>
            <a:endParaRPr lang="en-US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en-US" sz="2200"/>
              <a:t>最简单的做法是</a:t>
            </a:r>
            <a:r>
              <a:rPr lang="en-US" altLang="en-US" sz="2200" b="1"/>
              <a:t>把每个特征的幂次方添加为一个新特征</a:t>
            </a:r>
            <a:r>
              <a:rPr lang="en-US" altLang="en-US" sz="2200"/>
              <a:t>。然后在这个拓展过的数据集上训练线性模型。</a:t>
            </a:r>
            <a:endParaRPr lang="en-US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en-US" sz="2200"/>
              <a:t>高阶多项式会降低训练误差，但容易产生过拟合，造成泛化误差。</a:t>
            </a:r>
            <a:endParaRPr lang="en-US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40040" y="1574800"/>
            <a:ext cx="2949575" cy="2573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320915" y="4443730"/>
            <a:ext cx="419989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 b="1">
                <a:solidFill>
                  <a:srgbClr val="C00000"/>
                </a:solidFill>
              </a:rPr>
              <a:t>举一隅要能以三隅反。对高阶特征的线性回归等价于对原特征的非线性回归。</a:t>
            </a:r>
            <a:endParaRPr lang="en-US" altLang="en-US" sz="2000" b="1">
              <a:solidFill>
                <a:srgbClr val="C00000"/>
              </a:solidFill>
            </a:endParaRPr>
          </a:p>
          <a:p>
            <a:pPr algn="ctr"/>
            <a:endParaRPr lang="en-US" altLang="en-US" sz="2000" b="1">
              <a:solidFill>
                <a:srgbClr val="C00000"/>
              </a:solidFill>
            </a:endParaRPr>
          </a:p>
          <a:p>
            <a:pPr algn="ctr"/>
            <a:r>
              <a:rPr lang="en-US" altLang="en-US" sz="2000" b="1">
                <a:solidFill>
                  <a:srgbClr val="C00000"/>
                </a:solidFill>
              </a:rPr>
              <a:t>sklearn 里面，把 X 进行</a:t>
            </a:r>
            <a:r>
              <a:rPr lang="en-US" altLang="en-US" sz="2000" b="1" u="sng">
                <a:solidFill>
                  <a:srgbClr val="C00000"/>
                </a:solidFill>
              </a:rPr>
              <a:t>列扩充</a:t>
            </a:r>
            <a:r>
              <a:rPr lang="en-US" altLang="en-US" sz="2000" b="1">
                <a:solidFill>
                  <a:srgbClr val="C00000"/>
                </a:solidFill>
              </a:rPr>
              <a:t>，加入 X</a:t>
            </a:r>
            <a:r>
              <a:rPr lang="en-US" altLang="en-US" sz="2000" b="1" baseline="30000">
                <a:solidFill>
                  <a:srgbClr val="C00000"/>
                </a:solidFill>
              </a:rPr>
              <a:t>2</a:t>
            </a:r>
            <a:r>
              <a:rPr lang="en-US" altLang="en-US" sz="2000" b="1">
                <a:solidFill>
                  <a:srgbClr val="C00000"/>
                </a:solidFill>
              </a:rPr>
              <a:t> X</a:t>
            </a:r>
            <a:r>
              <a:rPr lang="en-US" altLang="en-US" sz="2000" b="1" baseline="30000">
                <a:solidFill>
                  <a:srgbClr val="C00000"/>
                </a:solidFill>
              </a:rPr>
              <a:t>3</a:t>
            </a:r>
            <a:r>
              <a:rPr lang="en-US" altLang="en-US" sz="2000" b="1">
                <a:solidFill>
                  <a:srgbClr val="C00000"/>
                </a:solidFill>
              </a:rPr>
              <a:t> 等，再调用</a:t>
            </a:r>
            <a:endParaRPr lang="en-US" altLang="en-US" sz="2000" b="1">
              <a:solidFill>
                <a:srgbClr val="C00000"/>
              </a:solidFill>
            </a:endParaRPr>
          </a:p>
          <a:p>
            <a:pPr algn="ctr"/>
            <a:r>
              <a:rPr lang="en-US" altLang="en-US" sz="2000" b="1">
                <a:solidFill>
                  <a:srgbClr val="C00000"/>
                </a:solidFill>
              </a:rPr>
              <a:t>linear_model.LinearRegression()</a:t>
            </a:r>
            <a:endParaRPr lang="en-US" altLang="en-US" sz="20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>
                <a:sym typeface="+mn-ea"/>
              </a:rPr>
              <a:t>变种</a:t>
            </a:r>
            <a:r>
              <a:rPr lang="" altLang="en-US" b="1"/>
              <a:t>2.</a:t>
            </a:r>
            <a:r>
              <a:rPr lang="en-US" altLang="en-US" b="1"/>
              <a:t> </a:t>
            </a:r>
            <a:r>
              <a:rPr lang="" altLang="en-US" b="1"/>
              <a:t>岭回归（Ridge Regression）</a:t>
            </a:r>
            <a:endParaRPr lang="" altLang="en-US" b="1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8909050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 lvl="1">
              <a:lnSpc>
                <a:spcPct val="120000"/>
              </a:lnSpc>
              <a:spcAft>
                <a:spcPts val="0"/>
              </a:spcAft>
            </a:pPr>
            <a:endParaRPr lang="en-US" sz="1885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 b="1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838200" y="1825625"/>
            <a:ext cx="5849620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sz="2200" b="1"/>
              <a:t>岭回归</a:t>
            </a:r>
            <a:r>
              <a:rPr lang="" sz="2200"/>
              <a:t>（也称吉洪诺夫正则化）在线性回归中增加一个</a:t>
            </a:r>
            <a:r>
              <a:rPr lang="" sz="2200" b="1"/>
              <a:t>正则项（Regularization term）</a:t>
            </a:r>
            <a:r>
              <a:rPr lang="" sz="2200"/>
              <a:t>。</a:t>
            </a:r>
            <a:endParaRPr lang="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 b="1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sz="2200">
                <a:latin typeface="Bitstream Charter" charset="0"/>
                <a:ea typeface="Asana Math" panose="02000603000000000000" charset="0"/>
                <a:cs typeface="Bitstream Charter" charset="0"/>
              </a:rPr>
              <a:t>“</a:t>
            </a:r>
            <a:r>
              <a:rPr lang="en-US" sz="2200">
                <a:latin typeface="Bitstream Charter" charset="0"/>
                <a:cs typeface="Bitstream Charter" charset="0"/>
              </a:rPr>
              <a:t>In mathematics, statistics, and computer science, particularly in machine learning and inverse problems, regularization is the process of adding information in order to solve an ill-posed problem or to prevent overfitting.</a:t>
            </a:r>
            <a:r>
              <a:rPr lang="" sz="2200">
                <a:latin typeface="Bitstream Charter" charset="0"/>
                <a:ea typeface="Asana Math" panose="02000603000000000000" charset="0"/>
                <a:cs typeface="Bitstream Charter" charset="0"/>
              </a:rPr>
              <a:t>” (</a:t>
            </a:r>
            <a:r>
              <a:rPr lang="" sz="2200" b="1">
                <a:latin typeface="Bitstream Charter" charset="0"/>
                <a:ea typeface="Asana Math" panose="02000603000000000000" charset="0"/>
                <a:cs typeface="Bitstream Charter" charset="0"/>
              </a:rPr>
              <a:t>from wiki</a:t>
            </a:r>
            <a:r>
              <a:rPr lang="" sz="2200">
                <a:latin typeface="Bitstream Charter" charset="0"/>
                <a:ea typeface="Asana Math" panose="02000603000000000000" charset="0"/>
                <a:cs typeface="Bitstream Charter" charset="0"/>
              </a:rPr>
              <a:t>)</a:t>
            </a:r>
            <a:endParaRPr lang="" sz="2200">
              <a:latin typeface="Bitstream Charter" charset="0"/>
              <a:ea typeface="Asana Math" panose="02000603000000000000" charset="0"/>
              <a:cs typeface="Bitstream Chart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>
                <a:sym typeface="+mn-ea"/>
              </a:rPr>
              <a:t>变种</a:t>
            </a:r>
            <a:r>
              <a:rPr lang="en-US" altLang="en-US" b="1"/>
              <a:t>2. 岭回归（Ridge Regression）</a:t>
            </a:r>
            <a:endParaRPr lang="en-US" altLang="en-US" b="1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8909050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 lvl="1">
              <a:lnSpc>
                <a:spcPct val="120000"/>
              </a:lnSpc>
              <a:spcAft>
                <a:spcPts val="0"/>
              </a:spcAft>
            </a:pPr>
            <a:endParaRPr lang="en-US" sz="1885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 b="1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838200" y="1825625"/>
            <a:ext cx="5849620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2200" b="1"/>
              <a:t>岭回归</a:t>
            </a:r>
            <a:r>
              <a:rPr lang="en-US" sz="2200"/>
              <a:t>（也称吉洪诺夫正则化）在线性回归中增加一个</a:t>
            </a:r>
            <a:r>
              <a:rPr lang="en-US" sz="2200" b="1"/>
              <a:t>正则项（Regularization term）</a:t>
            </a:r>
            <a:r>
              <a:rPr lang="en-US" sz="2200"/>
              <a:t>。</a:t>
            </a: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 b="1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2200">
                <a:latin typeface="Bitstream Charter" charset="0"/>
                <a:ea typeface="Asana Math" panose="02000603000000000000" charset="0"/>
                <a:cs typeface="Bitstream Charter" charset="0"/>
              </a:rPr>
              <a:t>“</a:t>
            </a:r>
            <a:r>
              <a:rPr lang="en-US" sz="2200">
                <a:latin typeface="Bitstream Charter" charset="0"/>
                <a:cs typeface="Bitstream Charter" charset="0"/>
              </a:rPr>
              <a:t>In mathematics, statistics, and computer science, particularly in machine learning and inverse problems, regularization is the process of adding information in order to solve an ill-posed problem or to prevent overfitting.</a:t>
            </a:r>
            <a:r>
              <a:rPr lang="en-US" sz="2200">
                <a:latin typeface="Bitstream Charter" charset="0"/>
                <a:ea typeface="Asana Math" panose="02000603000000000000" charset="0"/>
                <a:cs typeface="Bitstream Charter" charset="0"/>
              </a:rPr>
              <a:t>” (</a:t>
            </a:r>
            <a:r>
              <a:rPr lang="en-US" sz="2200" b="1">
                <a:latin typeface="Bitstream Charter" charset="0"/>
                <a:ea typeface="Asana Math" panose="02000603000000000000" charset="0"/>
                <a:cs typeface="Bitstream Charter" charset="0"/>
              </a:rPr>
              <a:t>from wiki</a:t>
            </a:r>
            <a:r>
              <a:rPr lang="en-US" sz="2200">
                <a:latin typeface="Bitstream Charter" charset="0"/>
                <a:ea typeface="Asana Math" panose="02000603000000000000" charset="0"/>
                <a:cs typeface="Bitstream Charter" charset="0"/>
              </a:rPr>
              <a:t>)</a:t>
            </a:r>
            <a:endParaRPr lang="en-US" sz="2200">
              <a:latin typeface="Bitstream Charter" charset="0"/>
              <a:ea typeface="Asana Math" panose="02000603000000000000" charset="0"/>
              <a:cs typeface="Bitstream Charter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320915" y="4443730"/>
            <a:ext cx="41998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以自由竞争为规则的市场经济，</a:t>
            </a:r>
            <a:endParaRPr lang="en-US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需要在国家权力的规范和约束下，有序、正当地进行</a:t>
            </a:r>
            <a:endParaRPr lang="en-US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7475" y="2259330"/>
            <a:ext cx="2969895" cy="2069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>
                <a:sym typeface="+mn-ea"/>
              </a:rPr>
              <a:t>变种</a:t>
            </a:r>
            <a:r>
              <a:rPr lang="en-US" altLang="en-US" b="1"/>
              <a:t>2. 岭回归（Ridge Regression）</a:t>
            </a:r>
            <a:endParaRPr lang="en-US" altLang="en-US" b="1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8909050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 lvl="1">
              <a:lnSpc>
                <a:spcPct val="120000"/>
              </a:lnSpc>
              <a:spcAft>
                <a:spcPts val="0"/>
              </a:spcAft>
            </a:pPr>
            <a:endParaRPr lang="en-US" sz="1885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 b="1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838200" y="1825625"/>
            <a:ext cx="5511800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altLang="en-US" sz="2200"/>
              <a:t>线性回归的模型为</a:t>
            </a:r>
            <a:endParaRPr lang="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" altLang="en-US" sz="22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2195"/>
              <a:t>    岭回归在损失函数中增加如下正则</a:t>
            </a:r>
            <a:r>
              <a:rPr lang="en-US" altLang="en-US" sz="2195">
                <a:sym typeface="+mn-ea"/>
              </a:rPr>
              <a:t>项</a:t>
            </a:r>
            <a:endParaRPr lang="" altLang="en-US" sz="2195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" altLang="en-US" sz="22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2200"/>
              <a:t>    这使得学习中的算法不仅需要拟合数据，还要</a:t>
            </a:r>
            <a:r>
              <a:rPr lang="" altLang="en-US" sz="2200" b="1"/>
              <a:t>保持小的模型权重</a:t>
            </a:r>
            <a:endParaRPr lang="" altLang="en-US" sz="2200" b="1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altLang="en-US" sz="2200" b="1"/>
              <a:t>注意：正则项只用于训练。评估时不使用</a:t>
            </a:r>
            <a:endParaRPr lang="" altLang="en-US" sz="2200" b="1">
              <a:latin typeface="Asana Math" panose="02000603000000000000" charset="0"/>
              <a:ea typeface="Asana Math" panose="0200060300000000000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7055" y="2437130"/>
            <a:ext cx="4394835" cy="479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510" y="3510915"/>
            <a:ext cx="1312545" cy="981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>
                <a:sym typeface="+mn-ea"/>
              </a:rPr>
              <a:t>变种</a:t>
            </a:r>
            <a:r>
              <a:rPr lang="en-US" altLang="en-US" b="1"/>
              <a:t>2. 岭回归（Ridge Regression）</a:t>
            </a:r>
            <a:endParaRPr lang="en-US" altLang="en-US" b="1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8909050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 lvl="1">
              <a:lnSpc>
                <a:spcPct val="120000"/>
              </a:lnSpc>
              <a:spcAft>
                <a:spcPts val="0"/>
              </a:spcAft>
            </a:pPr>
            <a:endParaRPr lang="en-US" sz="1885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 b="1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838200" y="1825625"/>
            <a:ext cx="5511800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en-US" sz="2200"/>
              <a:t>线性回归的模型为</a:t>
            </a:r>
            <a:endParaRPr lang="en-US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en-US" sz="22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2195"/>
              <a:t>    岭回归在损失函数中增加如下正则</a:t>
            </a:r>
            <a:r>
              <a:rPr lang="en-US" altLang="en-US" sz="2195">
                <a:sym typeface="+mn-ea"/>
              </a:rPr>
              <a:t>项</a:t>
            </a:r>
            <a:endParaRPr lang="en-US" altLang="en-US" sz="2195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en-US" sz="22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2200"/>
              <a:t>    这使得学习中的算法不仅需要拟合数据，还要</a:t>
            </a:r>
            <a:r>
              <a:rPr lang="en-US" altLang="en-US" sz="2200" b="1"/>
              <a:t>保持小的模型权重</a:t>
            </a:r>
            <a:endParaRPr lang="en-US" altLang="en-US" sz="2200" b="1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en-US" sz="2200" b="1"/>
              <a:t>注意：正则项只用于训练。评估时不使用</a:t>
            </a:r>
            <a:endParaRPr lang="en-US" altLang="en-US" sz="2200" b="1">
              <a:latin typeface="Asana Math" panose="02000603000000000000" charset="0"/>
              <a:ea typeface="Asana Math" panose="0200060300000000000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7055" y="2437130"/>
            <a:ext cx="4394835" cy="479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510" y="3510915"/>
            <a:ext cx="1312545" cy="981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670" y="2094865"/>
            <a:ext cx="5553710" cy="266890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6503670" y="4987290"/>
            <a:ext cx="5553710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ctr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/>
              <a:t>岭回归中的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α为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超参数（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hyper parameter，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需要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人为设定的。与之相对的是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tuning parameter）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，控制了正则化的程度。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太小没作用，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太大拟合变差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>
                <a:sym typeface="+mn-ea"/>
              </a:rPr>
              <a:t>变种</a:t>
            </a:r>
            <a:r>
              <a:rPr lang="en-US" altLang="en-US" b="1"/>
              <a:t>2. 岭回归（Ridge Regression）</a:t>
            </a:r>
            <a:endParaRPr lang="en-US" altLang="en-US" b="1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8909050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 lvl="1">
              <a:lnSpc>
                <a:spcPct val="120000"/>
              </a:lnSpc>
              <a:spcAft>
                <a:spcPts val="0"/>
              </a:spcAft>
            </a:pPr>
            <a:endParaRPr lang="en-US" sz="1885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 b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4730" y="1597660"/>
            <a:ext cx="7621905" cy="366268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391285" y="5457825"/>
            <a:ext cx="99625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ctr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2000"/>
              <a:t>岭回归中的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α为</a:t>
            </a: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超参数（</a:t>
            </a: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hyper parameter，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需要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人为设定的。与之相对的是</a:t>
            </a: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tuning parameter）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，控制了正则化的程度。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太小没作用，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太大拟合变差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sz="3600" b="1">
                <a:sym typeface="+mn-ea"/>
              </a:rPr>
              <a:t>变种</a:t>
            </a:r>
            <a:r>
              <a:rPr lang="" altLang="en-US" sz="3600" b="1"/>
              <a:t>3</a:t>
            </a:r>
            <a:r>
              <a:rPr lang="en-US" altLang="en-US" sz="3600" b="1"/>
              <a:t>. </a:t>
            </a:r>
            <a:r>
              <a:rPr lang="" altLang="en-US" sz="3600" b="1"/>
              <a:t>套索</a:t>
            </a:r>
            <a:r>
              <a:rPr lang="en-US" altLang="en-US" sz="3600" b="1"/>
              <a:t>回归（</a:t>
            </a:r>
            <a:r>
              <a:rPr lang="" altLang="en-US" sz="3600" b="1"/>
              <a:t>Lasso Regression, L</a:t>
            </a:r>
            <a:r>
              <a:rPr lang="" altLang="en-US" sz="3600"/>
              <a:t>east </a:t>
            </a:r>
            <a:r>
              <a:rPr lang="" altLang="en-US" sz="3600" b="1"/>
              <a:t>A</a:t>
            </a:r>
            <a:r>
              <a:rPr lang="" altLang="en-US" sz="3600"/>
              <a:t>bsolute </a:t>
            </a:r>
            <a:r>
              <a:rPr lang="" altLang="en-US" sz="3600" b="1"/>
              <a:t>S</a:t>
            </a:r>
            <a:r>
              <a:rPr lang="" altLang="en-US" sz="3600"/>
              <a:t>hrinkage and </a:t>
            </a:r>
            <a:r>
              <a:rPr lang="" altLang="en-US" sz="3600" b="1"/>
              <a:t>S</a:t>
            </a:r>
            <a:r>
              <a:rPr lang="" altLang="en-US" sz="3600"/>
              <a:t>election </a:t>
            </a:r>
            <a:r>
              <a:rPr lang="" altLang="en-US" sz="3600" b="1"/>
              <a:t>O</a:t>
            </a:r>
            <a:r>
              <a:rPr lang="" altLang="en-US" sz="3600"/>
              <a:t>perator Regression</a:t>
            </a:r>
            <a:r>
              <a:rPr lang="en-US" altLang="en-US" sz="3600" b="1"/>
              <a:t>）</a:t>
            </a:r>
            <a:endParaRPr lang="en-US" altLang="en-US" sz="3600" b="1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8909050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 lvl="1">
              <a:lnSpc>
                <a:spcPct val="120000"/>
              </a:lnSpc>
              <a:spcAft>
                <a:spcPts val="0"/>
              </a:spcAft>
            </a:pPr>
            <a:endParaRPr lang="en-US" sz="1885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 b="1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838200" y="1825625"/>
            <a:ext cx="5849620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altLang="en-US" sz="2200" b="1"/>
              <a:t>Lasso</a:t>
            </a:r>
            <a:r>
              <a:rPr lang="en-US" sz="2200" b="1"/>
              <a:t>回归</a:t>
            </a:r>
            <a:r>
              <a:rPr lang="" altLang="en-US" sz="2200"/>
              <a:t>与岭回归类似，只不过增加的正则项是系数向量的绝对值套</a:t>
            </a:r>
            <a:endParaRPr lang="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altLang="en-US" sz="2200"/>
              <a:t>Lasso回归倾向于完全消除最不重要特征的权重，容易生成一个</a:t>
            </a:r>
            <a:r>
              <a:rPr lang="" altLang="en-US" sz="2200" b="1"/>
              <a:t>稀疏模型</a:t>
            </a:r>
            <a:r>
              <a:rPr lang="" altLang="en-US" sz="2200"/>
              <a:t>（即只有少数特征有非零权重）（岭回归一般不会这样）</a:t>
            </a:r>
            <a:endParaRPr lang="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>
              <a:latin typeface="Asana Math" panose="02000603000000000000" charset="0"/>
              <a:ea typeface="Asana Math" panose="0200060300000000000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7385" y="3385185"/>
            <a:ext cx="1304925" cy="943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sz="3600" b="1">
                <a:sym typeface="+mn-ea"/>
              </a:rPr>
              <a:t>变种</a:t>
            </a:r>
            <a:r>
              <a:rPr lang="en-US" altLang="en-US" sz="3600" b="1"/>
              <a:t>3. 套索回归（Lasso Regression, L</a:t>
            </a:r>
            <a:r>
              <a:rPr lang="en-US" altLang="en-US" sz="3600"/>
              <a:t>east </a:t>
            </a:r>
            <a:r>
              <a:rPr lang="en-US" altLang="en-US" sz="3600" b="1"/>
              <a:t>A</a:t>
            </a:r>
            <a:r>
              <a:rPr lang="en-US" altLang="en-US" sz="3600"/>
              <a:t>bsolute </a:t>
            </a:r>
            <a:r>
              <a:rPr lang="en-US" altLang="en-US" sz="3600" b="1"/>
              <a:t>S</a:t>
            </a:r>
            <a:r>
              <a:rPr lang="en-US" altLang="en-US" sz="3600"/>
              <a:t>hrinkage and </a:t>
            </a:r>
            <a:r>
              <a:rPr lang="en-US" altLang="en-US" sz="3600" b="1"/>
              <a:t>S</a:t>
            </a:r>
            <a:r>
              <a:rPr lang="en-US" altLang="en-US" sz="3600"/>
              <a:t>election </a:t>
            </a:r>
            <a:r>
              <a:rPr lang="en-US" altLang="en-US" sz="3600" b="1"/>
              <a:t>O</a:t>
            </a:r>
            <a:r>
              <a:rPr lang="en-US" altLang="en-US" sz="3600"/>
              <a:t>perator Regression</a:t>
            </a:r>
            <a:r>
              <a:rPr lang="en-US" altLang="en-US" sz="3600" b="1"/>
              <a:t>）</a:t>
            </a:r>
            <a:endParaRPr lang="en-US" altLang="en-US" sz="3600" b="1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8909050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 lvl="1">
              <a:lnSpc>
                <a:spcPct val="120000"/>
              </a:lnSpc>
              <a:spcAft>
                <a:spcPts val="0"/>
              </a:spcAft>
            </a:pPr>
            <a:endParaRPr lang="en-US" sz="1885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 b="1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838200" y="1825625"/>
            <a:ext cx="5849620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en-US" sz="2200" b="1"/>
              <a:t>Lasso</a:t>
            </a:r>
            <a:r>
              <a:rPr lang="en-US" sz="2200" b="1"/>
              <a:t>回归</a:t>
            </a:r>
            <a:r>
              <a:rPr lang="en-US" altLang="en-US" sz="2200"/>
              <a:t>与岭回归类似，只不过增加的正则项是系数向量的绝对值套</a:t>
            </a:r>
            <a:endParaRPr lang="en-US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en-US" sz="2200"/>
              <a:t>Lasso回归倾向于完全消除最不重要特征的权重，容易生成一个</a:t>
            </a:r>
            <a:r>
              <a:rPr lang="en-US" altLang="en-US" sz="2200" b="1"/>
              <a:t>稀疏模型</a:t>
            </a:r>
            <a:r>
              <a:rPr lang="en-US" altLang="en-US" sz="2200"/>
              <a:t>（即只有少数特征有非零权重）（岭回归一般不会这样）</a:t>
            </a:r>
            <a:endParaRPr lang="en-US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>
              <a:latin typeface="Asana Math" panose="02000603000000000000" charset="0"/>
              <a:ea typeface="Asana Math" panose="0200060300000000000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7385" y="3385185"/>
            <a:ext cx="1304925" cy="9436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170" y="2448560"/>
            <a:ext cx="4771390" cy="281686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6503670" y="5170170"/>
            <a:ext cx="555371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en-US" b="1"/>
              <a:t>Ridge与Lasso回归示意图。</a:t>
            </a:r>
            <a:endParaRPr lang="en-US" altLang="en-US" b="1"/>
          </a:p>
          <a:p>
            <a:pPr marL="0"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en-US" b="1"/>
              <a:t>红线表示标准线性回归的损失函数</a:t>
            </a:r>
            <a:endParaRPr lang="en-US" altLang="en-US" b="1"/>
          </a:p>
          <a:p>
            <a:pPr marL="0"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en-US" b="1"/>
              <a:t>蓝色区域表示正则化加入的限制</a:t>
            </a:r>
            <a:endParaRPr lang="en-US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itle 30"/>
          <p:cNvSpPr>
            <a:spLocks noGrp="1"/>
          </p:cNvSpPr>
          <p:nvPr>
            <p:ph type="ctrTitle"/>
          </p:nvPr>
        </p:nvSpPr>
        <p:spPr>
          <a:xfrm>
            <a:off x="1608455" y="742315"/>
            <a:ext cx="9160510" cy="2387600"/>
          </a:xfrm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lang="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梯度下降多说两句...</a:t>
            </a:r>
            <a:endParaRPr lang="" altLang="en-US" sz="54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b="1"/>
              <a:t>回顾...</a:t>
            </a:r>
            <a:endParaRPr lang="" altLang="en-US" b="1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8909050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 lvl="1">
              <a:lnSpc>
                <a:spcPct val="120000"/>
              </a:lnSpc>
              <a:spcAft>
                <a:spcPts val="0"/>
              </a:spcAft>
            </a:pPr>
            <a:endParaRPr lang="en-US" sz="1885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 b="1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838200" y="1825625"/>
            <a:ext cx="4696460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altLang="en-US" sz="2200"/>
              <a:t>非常通用损失函数最小化方法。</a:t>
            </a:r>
            <a:endParaRPr lang="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altLang="en-US" sz="2200"/>
              <a:t>假设你迷失在山上的浓雾中，能感觉到的只有脚下路面的坡度，快速到达山脚的一个策略就是沿着最陡的方向下坡。</a:t>
            </a:r>
            <a:endParaRPr lang="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1410" y="2228850"/>
            <a:ext cx="5268595" cy="3056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学习测试全过程</a:t>
            </a:r>
            <a:endParaRPr lang="en-US" alt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b="13688"/>
          <a:stretch>
            <a:fillRect/>
          </a:stretch>
        </p:blipFill>
        <p:spPr>
          <a:xfrm>
            <a:off x="212725" y="4546600"/>
            <a:ext cx="1786890" cy="138239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22873" y="5959475"/>
            <a:ext cx="1965325" cy="891540"/>
          </a:xfrm>
          <a:prstGeom prst="rect">
            <a:avLst/>
          </a:prstGeom>
          <a:noFill/>
          <a:ln w="66675" cmpd="sng">
            <a:noFill/>
            <a:prstDash val="solid"/>
          </a:ln>
        </p:spPr>
        <p:txBody>
          <a:bodyPr wrap="none" rtlCol="0" anchor="t">
            <a:spAutoFit/>
          </a:bodyPr>
          <a:p>
            <a:pPr algn="ctr">
              <a:lnSpc>
                <a:spcPct val="130000"/>
              </a:lnSpc>
            </a:pPr>
            <a:r>
              <a:rPr lang="en-US" altLang="en-US" sz="2000" b="1"/>
              <a:t>实践起来就是个</a:t>
            </a:r>
            <a:endParaRPr lang="en-US" altLang="en-US" sz="2000" b="1"/>
          </a:p>
          <a:p>
            <a:pPr algn="ctr">
              <a:lnSpc>
                <a:spcPct val="130000"/>
              </a:lnSpc>
            </a:pPr>
            <a:r>
              <a:rPr lang="en-US" altLang="en-US" sz="2000" b="1"/>
              <a:t>折腾的过程</a:t>
            </a:r>
            <a:endParaRPr lang="en-US" altLang="en-US" sz="2000" b="1"/>
          </a:p>
        </p:txBody>
      </p:sp>
      <p:sp>
        <p:nvSpPr>
          <p:cNvPr id="7" name="Rectangle 6"/>
          <p:cNvSpPr/>
          <p:nvPr/>
        </p:nvSpPr>
        <p:spPr>
          <a:xfrm>
            <a:off x="817245" y="21513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测试样本</a:t>
            </a:r>
            <a:endParaRPr lang="en-US" altLang="en-US" sz="2400"/>
          </a:p>
        </p:txBody>
      </p:sp>
      <p:sp>
        <p:nvSpPr>
          <p:cNvPr id="8" name="Rectangle 7"/>
          <p:cNvSpPr/>
          <p:nvPr/>
        </p:nvSpPr>
        <p:spPr>
          <a:xfrm>
            <a:off x="2658745" y="36499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选择、设计</a:t>
            </a:r>
            <a:endParaRPr lang="en-US" altLang="en-US" sz="2400"/>
          </a:p>
          <a:p>
            <a:pPr algn="ctr"/>
            <a:r>
              <a:rPr lang="en-US" altLang="en-US" sz="2400"/>
              <a:t>模型</a:t>
            </a:r>
            <a:endParaRPr lang="en-US" altLang="en-US" sz="2400"/>
          </a:p>
        </p:txBody>
      </p:sp>
      <p:sp>
        <p:nvSpPr>
          <p:cNvPr id="9" name="Rectangle 8"/>
          <p:cNvSpPr/>
          <p:nvPr/>
        </p:nvSpPr>
        <p:spPr>
          <a:xfrm>
            <a:off x="4872990" y="49961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训练模型</a:t>
            </a:r>
            <a:endParaRPr lang="en-US" altLang="en-US" sz="2400"/>
          </a:p>
          <a:p>
            <a:pPr algn="ctr"/>
            <a:r>
              <a:rPr lang="en-US" altLang="en-US" sz="2400"/>
              <a:t>(training)</a:t>
            </a:r>
            <a:endParaRPr lang="en-US" altLang="en-US" sz="2400"/>
          </a:p>
        </p:txBody>
      </p:sp>
      <p:sp>
        <p:nvSpPr>
          <p:cNvPr id="10" name="Rectangle 9"/>
          <p:cNvSpPr/>
          <p:nvPr/>
        </p:nvSpPr>
        <p:spPr>
          <a:xfrm>
            <a:off x="7322185" y="36499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测试表现</a:t>
            </a:r>
            <a:endParaRPr lang="en-US" altLang="en-US" sz="2400"/>
          </a:p>
          <a:p>
            <a:pPr algn="ctr"/>
            <a:r>
              <a:rPr lang="en-US" altLang="en-US" sz="2400"/>
              <a:t>(test)</a:t>
            </a:r>
            <a:endParaRPr lang="en-US" altLang="en-US" sz="2400"/>
          </a:p>
        </p:txBody>
      </p:sp>
      <p:sp>
        <p:nvSpPr>
          <p:cNvPr id="11" name="Rectangle 10"/>
          <p:cNvSpPr/>
          <p:nvPr/>
        </p:nvSpPr>
        <p:spPr>
          <a:xfrm>
            <a:off x="9247505" y="2151380"/>
            <a:ext cx="235775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评估、调整模型</a:t>
            </a:r>
            <a:endParaRPr lang="en-US" altLang="en-US" sz="2400"/>
          </a:p>
          <a:p>
            <a:pPr algn="ctr"/>
            <a:r>
              <a:rPr lang="en-US" altLang="en-US" sz="2400"/>
              <a:t>(validation)</a:t>
            </a:r>
            <a:endParaRPr lang="en-US" altLang="en-US" sz="2400"/>
          </a:p>
        </p:txBody>
      </p:sp>
      <p:cxnSp>
        <p:nvCxnSpPr>
          <p:cNvPr id="14" name="Elbow Connector 13"/>
          <p:cNvCxnSpPr>
            <a:stCxn id="7" idx="2"/>
            <a:endCxn id="8" idx="1"/>
          </p:cNvCxnSpPr>
          <p:nvPr/>
        </p:nvCxnSpPr>
        <p:spPr>
          <a:xfrm rot="5400000" flipV="1">
            <a:off x="1800225" y="3273425"/>
            <a:ext cx="1005840" cy="734060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2"/>
            <a:endCxn id="9" idx="1"/>
          </p:cNvCxnSpPr>
          <p:nvPr/>
        </p:nvCxnSpPr>
        <p:spPr>
          <a:xfrm rot="5400000" flipV="1">
            <a:off x="3904298" y="4509453"/>
            <a:ext cx="853440" cy="1106805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3"/>
            <a:endCxn id="10" idx="2"/>
          </p:cNvCxnSpPr>
          <p:nvPr/>
        </p:nvCxnSpPr>
        <p:spPr>
          <a:xfrm flipV="1">
            <a:off x="7098665" y="4636135"/>
            <a:ext cx="1342390" cy="853440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3"/>
            <a:endCxn id="11" idx="2"/>
          </p:cNvCxnSpPr>
          <p:nvPr/>
        </p:nvCxnSpPr>
        <p:spPr>
          <a:xfrm flipV="1">
            <a:off x="9547860" y="3137535"/>
            <a:ext cx="890270" cy="1005840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1" idx="0"/>
            <a:endCxn id="8" idx="0"/>
          </p:cNvCxnSpPr>
          <p:nvPr/>
        </p:nvCxnSpPr>
        <p:spPr>
          <a:xfrm rot="16200000" flipH="1" flipV="1">
            <a:off x="6358573" y="-429577"/>
            <a:ext cx="1498600" cy="6660515"/>
          </a:xfrm>
          <a:prstGeom prst="bentConnector3">
            <a:avLst>
              <a:gd name="adj1" fmla="val -46991"/>
            </a:avLst>
          </a:prstGeom>
          <a:ln w="41275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" altLang="en-US" b="1"/>
              <a:t>1. 标准梯度下降</a:t>
            </a:r>
            <a:endParaRPr lang="" altLang="en-US" b="1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8909050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 lvl="1">
              <a:lnSpc>
                <a:spcPct val="120000"/>
              </a:lnSpc>
              <a:spcAft>
                <a:spcPts val="0"/>
              </a:spcAft>
            </a:pPr>
            <a:endParaRPr lang="en-US" sz="1885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 b="1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838200" y="1825625"/>
            <a:ext cx="4696460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sz="2200"/>
              <a:t>标准梯度下降（Gradient Descent）</a:t>
            </a:r>
            <a:endParaRPr lang="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" sz="22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2200">
                <a:sym typeface="+mn-ea"/>
              </a:rPr>
              <a:t>    这里 </a:t>
            </a:r>
            <a:r>
              <a:rPr lang="en-US" altLang="en-US" sz="2200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η 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称为</a:t>
            </a:r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学习率（learning rate）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，对应你“下山”步子的大小。</a:t>
            </a:r>
            <a:endParaRPr lang="en-US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sz="2200"/>
              <a:t>学习率的选取对方法的效率有直接影响：</a:t>
            </a:r>
            <a:endParaRPr lang="" sz="2200" b="1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" sz="2000" b="1"/>
              <a:t>学习率太低，需要大量迭代</a:t>
            </a:r>
            <a:endParaRPr lang="" sz="2000" b="1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" sz="2000" b="1"/>
              <a:t>学习率太高，容易“跨过”最小值</a:t>
            </a:r>
            <a:endParaRPr lang="" sz="2000" b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1780" y="2346960"/>
            <a:ext cx="3288665" cy="589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 b="1"/>
              <a:t>1. 标准梯度下降</a:t>
            </a:r>
            <a:endParaRPr lang="en-US" altLang="en-US" b="1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8909050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 lvl="1">
              <a:lnSpc>
                <a:spcPct val="120000"/>
              </a:lnSpc>
              <a:spcAft>
                <a:spcPts val="0"/>
              </a:spcAft>
            </a:pPr>
            <a:endParaRPr lang="en-US" sz="1885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 b="1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838200" y="1825625"/>
            <a:ext cx="4696460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2200"/>
              <a:t>标准梯度下降（Gradient Descent）</a:t>
            </a: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2200">
                <a:sym typeface="+mn-ea"/>
              </a:rPr>
              <a:t>    这里 </a:t>
            </a:r>
            <a:r>
              <a:rPr lang="en-US" altLang="en-US" sz="2200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η 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称为</a:t>
            </a:r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学习率（learning rate）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，对应你“下山”步子的大小。</a:t>
            </a:r>
            <a:endParaRPr lang="en-US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2200"/>
              <a:t>学习率的选取对方法的效率有直接影响：</a:t>
            </a:r>
            <a:endParaRPr lang="en-US" sz="2200" b="1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sz="2000" b="1"/>
              <a:t>学习率太低，需要大量迭代</a:t>
            </a:r>
            <a:endParaRPr lang="en-US" sz="2000" b="1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sz="2000" b="1"/>
              <a:t>学习率太高，容易“跨过”最小值</a:t>
            </a:r>
            <a:endParaRPr lang="en-US" sz="20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6610" y="2485390"/>
            <a:ext cx="5819140" cy="2712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780" y="2346960"/>
            <a:ext cx="3288665" cy="589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" altLang="en-US" b="1"/>
              <a:t>2. 随机梯度下降（SGD，</a:t>
            </a:r>
            <a:r>
              <a:rPr lang="" altLang="en-US"/>
              <a:t>Stochastic Gradient Descent</a:t>
            </a:r>
            <a:r>
              <a:rPr lang="" altLang="en-US" b="1"/>
              <a:t>）</a:t>
            </a:r>
            <a:endParaRPr lang="" altLang="en-US" b="1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8909050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 lvl="1">
              <a:lnSpc>
                <a:spcPct val="120000"/>
              </a:lnSpc>
              <a:spcAft>
                <a:spcPts val="0"/>
              </a:spcAft>
            </a:pPr>
            <a:endParaRPr lang="en-US" sz="1885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 b="1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838200" y="1825625"/>
            <a:ext cx="5792470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altLang="en-US" sz="2200"/>
              <a:t>每次计算损失函数时，不使用全样本，而是使用随机抽取的一个子样本。</a:t>
            </a: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 b="1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altLang="en-US" sz="2200" b="1"/>
              <a:t>“</a:t>
            </a:r>
            <a:r>
              <a:rPr lang="en-US" sz="2200">
                <a:latin typeface="Bitstream Charter" charset="0"/>
                <a:cs typeface="Bitstream Charter" charset="0"/>
              </a:rPr>
              <a:t>Stochastic gradient replaces the actual gradient (calculated from the entire data set) by an estimate thereof (calculated from a randomly selected subset of the data).</a:t>
            </a:r>
            <a:r>
              <a:rPr lang="" altLang="en-US" sz="2200"/>
              <a:t>”</a:t>
            </a:r>
            <a:r>
              <a:rPr lang="en-US" sz="2200"/>
              <a:t> </a:t>
            </a:r>
            <a:r>
              <a:rPr lang="" altLang="en-US" sz="2200" b="1">
                <a:latin typeface="Bitstream Charter" charset="0"/>
                <a:ea typeface="Asana Math" panose="02000603000000000000" charset="0"/>
                <a:cs typeface="Bitstream Charter" charset="0"/>
              </a:rPr>
              <a:t>（from wiki）</a:t>
            </a:r>
            <a:endParaRPr lang="en-US" sz="2000" b="1"/>
          </a:p>
          <a:p>
            <a:pPr lvl="1">
              <a:lnSpc>
                <a:spcPct val="120000"/>
              </a:lnSpc>
              <a:spcAft>
                <a:spcPts val="0"/>
              </a:spcAft>
            </a:pPr>
            <a:endParaRPr 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b="1"/>
              <a:t>2. 随机梯度下降（SGD，</a:t>
            </a:r>
            <a:r>
              <a:rPr lang="en-US" altLang="en-US"/>
              <a:t>Stochastic Gradient Descent</a:t>
            </a:r>
            <a:r>
              <a:rPr lang="en-US" altLang="en-US" b="1"/>
              <a:t>）</a:t>
            </a:r>
            <a:endParaRPr lang="en-US" altLang="en-US" b="1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8909050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 lvl="1">
              <a:lnSpc>
                <a:spcPct val="120000"/>
              </a:lnSpc>
              <a:spcAft>
                <a:spcPts val="0"/>
              </a:spcAft>
            </a:pPr>
            <a:endParaRPr lang="en-US" sz="1885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 b="1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838200" y="1825625"/>
            <a:ext cx="5792470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en-US" sz="2200"/>
              <a:t>每次计算损失函数时，不使用全样本，而是使用随机抽取的一个子样本。</a:t>
            </a: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 b="1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en-US" sz="2200" b="1"/>
              <a:t>“</a:t>
            </a:r>
            <a:r>
              <a:rPr lang="en-US" sz="2200">
                <a:latin typeface="Bitstream Charter" charset="0"/>
                <a:cs typeface="Bitstream Charter" charset="0"/>
              </a:rPr>
              <a:t>Stochastic gradient replaces the actual gradient (calculated from the entire data set) by an estimate thereof (calculated from a randomly selected subset of the data).</a:t>
            </a:r>
            <a:r>
              <a:rPr lang="en-US" altLang="en-US" sz="2200"/>
              <a:t>”</a:t>
            </a:r>
            <a:r>
              <a:rPr lang="en-US" sz="2200"/>
              <a:t> </a:t>
            </a:r>
            <a:r>
              <a:rPr lang="en-US" altLang="en-US" sz="2200" b="1">
                <a:latin typeface="Bitstream Charter" charset="0"/>
                <a:ea typeface="Asana Math" panose="02000603000000000000" charset="0"/>
                <a:cs typeface="Bitstream Charter" charset="0"/>
              </a:rPr>
              <a:t>（from wiki）</a:t>
            </a:r>
            <a:endParaRPr lang="en-US" sz="2000" b="1"/>
          </a:p>
          <a:p>
            <a:pPr lvl="1">
              <a:lnSpc>
                <a:spcPct val="120000"/>
              </a:lnSpc>
              <a:spcAft>
                <a:spcPts val="0"/>
              </a:spcAft>
            </a:pPr>
            <a:endParaRPr lang="en-US" sz="2000" b="1"/>
          </a:p>
        </p:txBody>
      </p:sp>
      <p:sp>
        <p:nvSpPr>
          <p:cNvPr id="5" name="Text Box 4"/>
          <p:cNvSpPr txBox="1"/>
          <p:nvPr/>
        </p:nvSpPr>
        <p:spPr>
          <a:xfrm>
            <a:off x="7628890" y="4001135"/>
            <a:ext cx="386334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en-US" altLang="en-US" sz="2000" b="1">
              <a:solidFill>
                <a:srgbClr val="C00000"/>
              </a:solidFill>
            </a:endParaRPr>
          </a:p>
          <a:p>
            <a:pPr algn="ctr"/>
            <a:r>
              <a:rPr lang="en-US" altLang="en-US" sz="2000" b="1">
                <a:solidFill>
                  <a:srgbClr val="C00000"/>
                </a:solidFill>
              </a:rPr>
              <a:t>每次下课，随便找几个学生问问，听取他们的意见，改进课程</a:t>
            </a:r>
            <a:endParaRPr lang="en-US" altLang="en-US" sz="2000" b="1">
              <a:solidFill>
                <a:srgbClr val="C00000"/>
              </a:solidFill>
            </a:endParaRPr>
          </a:p>
          <a:p>
            <a:pPr algn="ctr"/>
            <a:endParaRPr lang="en-US" altLang="en-US" sz="2000" b="1">
              <a:solidFill>
                <a:srgbClr val="C00000"/>
              </a:solidFill>
            </a:endParaRPr>
          </a:p>
          <a:p>
            <a:pPr algn="ctr"/>
            <a:r>
              <a:rPr lang="en-US" altLang="en-US" sz="2000" b="1">
                <a:solidFill>
                  <a:srgbClr val="C00000"/>
                </a:solidFill>
                <a:sym typeface="+mn-ea"/>
              </a:rPr>
              <a:t>虽然没有对全学生样本作调查，</a:t>
            </a:r>
            <a:r>
              <a:rPr lang="en-US" altLang="en-US" sz="2000" b="1">
                <a:solidFill>
                  <a:srgbClr val="C00000"/>
                </a:solidFill>
              </a:rPr>
              <a:t>这种Stochastic的做法还是很有效的</a:t>
            </a:r>
            <a:endParaRPr lang="en-US" altLang="en-US" sz="2000" b="1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7230" y="1826895"/>
            <a:ext cx="2486660" cy="2036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b="1"/>
              <a:t>2. 随机梯度下降（SGD，</a:t>
            </a:r>
            <a:r>
              <a:rPr lang="en-US" altLang="en-US"/>
              <a:t>Stochastic Gradient Descent</a:t>
            </a:r>
            <a:r>
              <a:rPr lang="en-US" altLang="en-US" b="1"/>
              <a:t>）</a:t>
            </a:r>
            <a:endParaRPr lang="en-US" altLang="en-US" b="1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8909050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 lvl="1">
              <a:lnSpc>
                <a:spcPct val="120000"/>
              </a:lnSpc>
              <a:spcAft>
                <a:spcPts val="0"/>
              </a:spcAft>
            </a:pPr>
            <a:endParaRPr lang="en-US" sz="1885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 b="1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838200" y="1825625"/>
            <a:ext cx="5792470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en-US" sz="2200"/>
              <a:t>SGD大大加快了计算速度，每个迭代只需要操作少量的数据。</a:t>
            </a: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 b="1"/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altLang="en-US" sz="2330"/>
              <a:t>由于算法的随机性质，它的下降会出现</a:t>
            </a:r>
            <a:r>
              <a:rPr lang="en-US" altLang="en-US" sz="2330" b="1"/>
              <a:t>不规则路径</a:t>
            </a:r>
            <a:r>
              <a:rPr lang="en-US" altLang="en-US" sz="2330"/>
              <a:t>。整体上仍然慢慢下降</a:t>
            </a:r>
            <a:endParaRPr lang="en-US" altLang="en-US" sz="2330"/>
          </a:p>
          <a:p>
            <a:pPr lvl="0">
              <a:lnSpc>
                <a:spcPct val="120000"/>
              </a:lnSpc>
              <a:spcAft>
                <a:spcPts val="0"/>
              </a:spcAft>
            </a:pPr>
            <a:endParaRPr lang="en-US" altLang="en-US" sz="1995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9450" y="1825625"/>
            <a:ext cx="4089400" cy="325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b="1"/>
              <a:t>2. 随机梯度下降（SGD，</a:t>
            </a:r>
            <a:r>
              <a:rPr lang="en-US" altLang="en-US"/>
              <a:t>Stochastic Gradient Descent</a:t>
            </a:r>
            <a:r>
              <a:rPr lang="en-US" altLang="en-US" b="1"/>
              <a:t>）</a:t>
            </a:r>
            <a:endParaRPr lang="en-US" altLang="en-US" b="1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8909050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 lvl="1">
              <a:lnSpc>
                <a:spcPct val="120000"/>
              </a:lnSpc>
              <a:spcAft>
                <a:spcPts val="0"/>
              </a:spcAft>
            </a:pPr>
            <a:endParaRPr lang="en-US" sz="1885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 b="1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838200" y="1825625"/>
            <a:ext cx="5792470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altLang="en-US" sz="2200"/>
              <a:t>SGD大大加快了计算速度，每个迭代只需要操作少量的数据。</a:t>
            </a: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 b="1"/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" altLang="en-US" sz="2330"/>
              <a:t>由于算法的随机性质，它的下降会出现</a:t>
            </a:r>
            <a:r>
              <a:rPr lang="" altLang="en-US" sz="2330" b="1"/>
              <a:t>不规则路径</a:t>
            </a:r>
            <a:r>
              <a:rPr lang="" altLang="en-US" sz="2330"/>
              <a:t>。</a:t>
            </a:r>
            <a:r>
              <a:rPr lang="" altLang="en-US" sz="2330"/>
              <a:t>整体上仍然慢慢下降</a:t>
            </a:r>
            <a:endParaRPr lang="" altLang="en-US" sz="2330"/>
          </a:p>
          <a:p>
            <a:pPr lvl="0">
              <a:lnSpc>
                <a:spcPct val="120000"/>
              </a:lnSpc>
              <a:spcAft>
                <a:spcPts val="0"/>
              </a:spcAft>
            </a:pPr>
            <a:endParaRPr lang="" altLang="en-US" sz="2330"/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" altLang="en-US" sz="2330"/>
              <a:t>SGD随机性具有附加的优点：</a:t>
            </a:r>
            <a:endParaRPr lang="" altLang="en-US" sz="2330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" altLang="en-US" sz="1995"/>
              <a:t>帮助算法跳出局部最小值</a:t>
            </a:r>
            <a:endParaRPr lang="" altLang="en-US" sz="1995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" altLang="en-US" sz="1995"/>
              <a:t>抑制过拟合</a:t>
            </a:r>
            <a:endParaRPr lang="" altLang="en-US" sz="1995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9450" y="1825625"/>
            <a:ext cx="4089400" cy="325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" altLang="en-US" b="1"/>
              <a:t>3</a:t>
            </a:r>
            <a:r>
              <a:rPr lang="en-US" altLang="en-US" b="1"/>
              <a:t>. </a:t>
            </a:r>
            <a:r>
              <a:rPr lang="" altLang="en-US" b="1"/>
              <a:t>引入动量（momentum）</a:t>
            </a:r>
            <a:endParaRPr lang="" altLang="en-US" b="1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8909050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 lvl="1">
              <a:lnSpc>
                <a:spcPct val="120000"/>
              </a:lnSpc>
              <a:spcAft>
                <a:spcPts val="0"/>
              </a:spcAft>
            </a:pPr>
            <a:endParaRPr lang="en-US" sz="1885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 b="1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838200" y="1825625"/>
            <a:ext cx="10570845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altLang="en-US" sz="2200"/>
              <a:t>梯度下降在出现“深谷”的时候容易出现震荡。可以引入“惯性”抑制震荡，加快收敛</a:t>
            </a:r>
            <a:endParaRPr lang="" altLang="en-US" sz="22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9135" y="2766060"/>
            <a:ext cx="3229610" cy="589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 b="1"/>
              <a:t>3. 引入动量（momentum）</a:t>
            </a:r>
            <a:endParaRPr lang="en-US" altLang="en-US" b="1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8909050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 lvl="1">
              <a:lnSpc>
                <a:spcPct val="120000"/>
              </a:lnSpc>
              <a:spcAft>
                <a:spcPts val="0"/>
              </a:spcAft>
            </a:pPr>
            <a:endParaRPr lang="en-US" sz="1885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 b="1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838200" y="1825625"/>
            <a:ext cx="10570845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en-US" sz="2200"/>
              <a:t>梯度下降在出现“深谷”的时候容易出现震荡。可以引入“惯性”抑制震荡，加快收敛</a:t>
            </a:r>
            <a:endParaRPr lang="en-US" altLang="en-US" sz="2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5345" y="3694430"/>
            <a:ext cx="8353425" cy="20408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135" y="2766060"/>
            <a:ext cx="3229610" cy="589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" altLang="en-US" b="1"/>
              <a:t>4</a:t>
            </a:r>
            <a:r>
              <a:rPr lang="en-US" altLang="en-US" b="1"/>
              <a:t>. </a:t>
            </a:r>
            <a:r>
              <a:rPr lang="" altLang="en-US" b="1"/>
              <a:t>更复杂的方法...</a:t>
            </a:r>
            <a:endParaRPr lang="" altLang="en-US" b="1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8909050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 lvl="1">
              <a:lnSpc>
                <a:spcPct val="120000"/>
              </a:lnSpc>
              <a:spcAft>
                <a:spcPts val="0"/>
              </a:spcAft>
            </a:pPr>
            <a:endParaRPr lang="en-US" sz="1885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 b="1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 b="1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838200" y="1825625"/>
            <a:ext cx="10570845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en-US" sz="220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965200" y="1952625"/>
            <a:ext cx="10570845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altLang="en-US" sz="2200"/>
              <a:t>Adagrad (Adaptive gradient algorithm)</a:t>
            </a:r>
            <a:endParaRPr lang="" altLang="en-US" sz="2200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" altLang="en-US" sz="1885"/>
              <a:t>可以自适应调节学习率</a:t>
            </a:r>
            <a:endParaRPr lang="" altLang="en-US" sz="1885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altLang="en-US" sz="2200"/>
              <a:t>Adam (Adaptive momentum estimation)</a:t>
            </a:r>
            <a:endParaRPr lang="" altLang="en-US" sz="2200"/>
          </a:p>
          <a:p>
            <a:pPr lvl="1">
              <a:lnSpc>
                <a:spcPct val="120000"/>
              </a:lnSpc>
              <a:spcAft>
                <a:spcPts val="0"/>
              </a:spcAft>
            </a:pPr>
            <a:endParaRPr lang="" altLang="en-US" sz="1885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altLang="en-US" sz="2200"/>
              <a:t>(详见</a:t>
            </a:r>
            <a:endParaRPr lang="" altLang="en-US" sz="22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2200"/>
              <a:t>  https://ruder.io/optimizing-gradient-descent/)</a:t>
            </a:r>
            <a:endParaRPr lang="" altLang="en-US" sz="22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2520" y="2231390"/>
            <a:ext cx="3611245" cy="2795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itle 30"/>
          <p:cNvSpPr>
            <a:spLocks noGrp="1"/>
          </p:cNvSpPr>
          <p:nvPr>
            <p:ph type="ctrTitle"/>
          </p:nvPr>
        </p:nvSpPr>
        <p:spPr>
          <a:xfrm>
            <a:off x="1608455" y="742315"/>
            <a:ext cx="9160510" cy="2387600"/>
          </a:xfrm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lang="" alt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回归算法汇总</a:t>
            </a:r>
            <a:endParaRPr lang="" altLang="en-US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160" y="-32385"/>
            <a:ext cx="11155045" cy="6954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" altLang="en-US" b="1"/>
              <a:t>sklearn 实现 </a:t>
            </a:r>
            <a:endParaRPr lang="" altLang="en-US" b="1"/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965200" y="1952625"/>
            <a:ext cx="4778375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2200">
                <a:latin typeface="Bitstream Charter" charset="0"/>
                <a:cs typeface="Bitstream Charter" charset="0"/>
              </a:rPr>
              <a:t>linear_model.LinearRegression()</a:t>
            </a:r>
            <a:endParaRPr lang="" altLang="en-US" sz="2200">
              <a:latin typeface="Bitstream Charter" charset="0"/>
              <a:cs typeface="Bitstream Charter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2200">
                <a:latin typeface="Bitstream Charter" charset="0"/>
                <a:cs typeface="Bitstream Charter" charset="0"/>
                <a:sym typeface="+mn-ea"/>
              </a:rPr>
              <a:t>linear_model.</a:t>
            </a:r>
            <a:r>
              <a:rPr lang="" altLang="en-US" sz="2200">
                <a:latin typeface="Bitstream Charter" charset="0"/>
                <a:cs typeface="Bitstream Charter" charset="0"/>
                <a:sym typeface="+mn-ea"/>
              </a:rPr>
              <a:t>Ridge</a:t>
            </a:r>
            <a:r>
              <a:rPr lang="en-US" altLang="en-US" sz="2200">
                <a:latin typeface="Bitstream Charter" charset="0"/>
                <a:cs typeface="Bitstream Charter" charset="0"/>
                <a:sym typeface="+mn-ea"/>
              </a:rPr>
              <a:t>()</a:t>
            </a:r>
            <a:endParaRPr lang="en-US" altLang="en-US" sz="2200">
              <a:latin typeface="Bitstream Charter" charset="0"/>
              <a:cs typeface="Bitstream Charter" charset="0"/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2200">
                <a:latin typeface="Bitstream Charter" charset="0"/>
                <a:cs typeface="Bitstream Charter" charset="0"/>
                <a:sym typeface="+mn-ea"/>
              </a:rPr>
              <a:t>linear_model.</a:t>
            </a:r>
            <a:r>
              <a:rPr lang="" altLang="en-US" sz="2200">
                <a:latin typeface="Bitstream Charter" charset="0"/>
                <a:cs typeface="Bitstream Charter" charset="0"/>
                <a:sym typeface="+mn-ea"/>
              </a:rPr>
              <a:t>Lasso</a:t>
            </a:r>
            <a:r>
              <a:rPr lang="en-US" altLang="en-US" sz="2200">
                <a:latin typeface="Bitstream Charter" charset="0"/>
                <a:cs typeface="Bitstream Charter" charset="0"/>
                <a:sym typeface="+mn-ea"/>
              </a:rPr>
              <a:t>()</a:t>
            </a:r>
            <a:endParaRPr lang="en-US" altLang="en-US" sz="2200">
              <a:latin typeface="Bitstream Charter" charset="0"/>
              <a:cs typeface="Bitstream Charter" charset="0"/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" altLang="en-US" sz="2200">
              <a:latin typeface="Bitstream Charter" charset="0"/>
              <a:cs typeface="Bitstream Charter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2200">
                <a:latin typeface="Bitstream Charter" charset="0"/>
                <a:cs typeface="Bitstream Charter" charset="0"/>
                <a:sym typeface="+mn-ea"/>
              </a:rPr>
              <a:t>neighbors</a:t>
            </a:r>
            <a:r>
              <a:rPr lang="en-US" altLang="en-US" sz="2200">
                <a:latin typeface="Bitstream Charter" charset="0"/>
                <a:cs typeface="Bitstream Charter" charset="0"/>
                <a:sym typeface="+mn-ea"/>
              </a:rPr>
              <a:t>.</a:t>
            </a:r>
            <a:r>
              <a:rPr lang="" altLang="en-US" sz="2200">
                <a:latin typeface="Bitstream Charter" charset="0"/>
                <a:cs typeface="Bitstream Charter" charset="0"/>
                <a:sym typeface="+mn-ea"/>
              </a:rPr>
              <a:t>KNeighborsRegressor</a:t>
            </a:r>
            <a:r>
              <a:rPr lang="en-US" altLang="en-US" sz="2200">
                <a:latin typeface="Bitstream Charter" charset="0"/>
                <a:cs typeface="Bitstream Charter" charset="0"/>
                <a:sym typeface="+mn-ea"/>
              </a:rPr>
              <a:t>()</a:t>
            </a:r>
            <a:endParaRPr lang="" altLang="en-US" sz="2200">
              <a:latin typeface="Bitstream Charter" charset="0"/>
              <a:cs typeface="Bitstream Charter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2200">
                <a:latin typeface="Bitstream Charter" charset="0"/>
                <a:cs typeface="Bitstream Charter" charset="0"/>
              </a:rPr>
              <a:t>[对最近的N个邻居取均值]</a:t>
            </a:r>
            <a:endParaRPr lang="" altLang="en-US" sz="2200">
              <a:latin typeface="Bitstream Charter" charset="0"/>
              <a:cs typeface="Bitstream Charter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2200">
                <a:latin typeface="Bitstream Charter" charset="0"/>
                <a:cs typeface="Bitstream Charter" charset="0"/>
              </a:rPr>
              <a:t>svm.SVR()</a:t>
            </a:r>
            <a:endParaRPr lang="" altLang="en-US" sz="2200">
              <a:latin typeface="Bitstream Charter" charset="0"/>
              <a:cs typeface="Bitstream Charter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2200">
                <a:latin typeface="Bitstream Charter" charset="0"/>
                <a:cs typeface="Bitstream Charter" charset="0"/>
              </a:rPr>
              <a:t>[反转思维：试图让最多的样本处在间隔区里]</a:t>
            </a:r>
            <a:endParaRPr lang="" altLang="en-US" sz="2200">
              <a:latin typeface="Bitstream Charter" charset="0"/>
              <a:cs typeface="Bitstream Charter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" altLang="en-US" sz="2200">
              <a:latin typeface="Bitstream Charter" charset="0"/>
              <a:cs typeface="Bitstream Charter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6367145" y="1952625"/>
            <a:ext cx="5527675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2200">
                <a:latin typeface="Bitstream Charter" charset="0"/>
                <a:cs typeface="Bitstream Charter" charset="0"/>
                <a:sym typeface="+mn-ea"/>
              </a:rPr>
              <a:t>tree.DecisionTreeRegressor()</a:t>
            </a:r>
            <a:endParaRPr lang="en-US" altLang="en-US" sz="2200">
              <a:latin typeface="Bitstream Charter" charset="0"/>
              <a:cs typeface="Bitstream Charter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2200">
                <a:latin typeface="Bitstream Charter" charset="0"/>
                <a:cs typeface="Bitstream Charter" charset="0"/>
              </a:rPr>
              <a:t>[分裂的规则为</a:t>
            </a:r>
            <a:r>
              <a:rPr lang="en-US" altLang="en-US" sz="2200">
                <a:latin typeface="Bitstream Charter" charset="0"/>
                <a:cs typeface="Bitstream Charter" charset="0"/>
                <a:sym typeface="+mn-ea"/>
              </a:rPr>
              <a:t>最大</a:t>
            </a:r>
            <a:r>
              <a:rPr lang="" altLang="en-US" sz="2200">
                <a:latin typeface="Bitstream Charter" charset="0"/>
                <a:cs typeface="Bitstream Charter" charset="0"/>
                <a:sym typeface="+mn-ea"/>
              </a:rPr>
              <a:t>幅度</a:t>
            </a:r>
            <a:r>
              <a:rPr lang="en-US" altLang="en-US" sz="2200">
                <a:latin typeface="Bitstream Charter" charset="0"/>
                <a:cs typeface="Bitstream Charter" charset="0"/>
                <a:sym typeface="+mn-ea"/>
              </a:rPr>
              <a:t>降低</a:t>
            </a:r>
            <a:r>
              <a:rPr lang="" altLang="en-US" sz="2200">
                <a:latin typeface="Bitstream Charter" charset="0"/>
                <a:cs typeface="Bitstream Charter" charset="0"/>
              </a:rPr>
              <a:t>MSE]</a:t>
            </a:r>
            <a:endParaRPr lang="" altLang="en-US" sz="2200">
              <a:latin typeface="Bitstream Charter" charset="0"/>
              <a:cs typeface="Bitstream Charter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" altLang="en-US" sz="2200">
              <a:latin typeface="Bitstream Charter" charset="0"/>
              <a:cs typeface="Bitstream Charter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2200">
                <a:latin typeface="Bitstream Charter" charset="0"/>
                <a:cs typeface="Bitstream Charter" charset="0"/>
              </a:rPr>
              <a:t>ensemble.RandomForestRegressor()</a:t>
            </a:r>
            <a:endParaRPr lang="" altLang="en-US" sz="2200">
              <a:latin typeface="Bitstream Charter" charset="0"/>
              <a:cs typeface="Bitstream Charter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2200">
                <a:latin typeface="Bitstream Charter" charset="0"/>
                <a:cs typeface="Bitstream Charter" charset="0"/>
              </a:rPr>
              <a:t>ensemble.AdaBoostRegressor()</a:t>
            </a:r>
            <a:endParaRPr lang="" altLang="en-US" sz="2200">
              <a:latin typeface="Bitstream Charter" charset="0"/>
              <a:cs typeface="Bitstream Charter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2200">
                <a:latin typeface="Bitstream Charter" charset="0"/>
                <a:cs typeface="Bitstream Charter" charset="0"/>
              </a:rPr>
              <a:t>ensemble.GradientBoostingRegressor()</a:t>
            </a:r>
            <a:endParaRPr lang="" altLang="en-US" sz="2200">
              <a:latin typeface="Bitstream Charter" charset="0"/>
              <a:cs typeface="Bitstream Charter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" altLang="en-US" sz="2200">
              <a:latin typeface="Bitstream Charter" charset="0"/>
              <a:cs typeface="Bitstream Charter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2200">
                <a:latin typeface="Bitstream Charter" charset="0"/>
                <a:cs typeface="Bitstream Charter" charset="0"/>
              </a:rPr>
              <a:t>neural_network.MLPRegressor()</a:t>
            </a:r>
            <a:endParaRPr lang="" altLang="en-US" sz="2200">
              <a:latin typeface="Bitstream Charter" charset="0"/>
              <a:cs typeface="Bitstream Charter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" altLang="en-US" sz="2200">
              <a:latin typeface="Bitstream Charter" charset="0"/>
              <a:cs typeface="Bitstream Chart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" altLang="en-US" b="1"/>
              <a:t>小练习</a:t>
            </a:r>
            <a:endParaRPr lang="" altLang="en-US" b="1"/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965200" y="1952625"/>
            <a:ext cx="9554210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2200" b="1">
                <a:latin typeface="Bitstream Charter" charset="0"/>
                <a:cs typeface="Bitstream Charter" charset="0"/>
              </a:rPr>
              <a:t>使用各种算法，对如下带噪音的二阶多项式模型进行回归</a:t>
            </a:r>
            <a:endParaRPr lang="" altLang="en-US" sz="2200" b="1">
              <a:latin typeface="Bitstream Charter" charset="0"/>
              <a:cs typeface="Bitstream Charter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" altLang="en-US" sz="2200" b="1">
              <a:latin typeface="Bitstream Charter" charset="0"/>
              <a:cs typeface="Bitstream Charter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2200" b="1">
                <a:latin typeface="Bitstream Charter" charset="0"/>
                <a:cs typeface="Bitstream Charter" charset="0"/>
              </a:rPr>
              <a:t>X = np.random.random(size=300)</a:t>
            </a:r>
            <a:endParaRPr lang="" altLang="en-US" sz="2200" b="1">
              <a:latin typeface="Bitstream Charter" charset="0"/>
              <a:cs typeface="Bitstream Charter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2200" b="1">
                <a:latin typeface="Bitstream Charter" charset="0"/>
                <a:cs typeface="Bitstream Charter" charset="0"/>
              </a:rPr>
              <a:t>y = 4*X**2 + X + 1 + np.random.normal(scale=0.5, size=300)</a:t>
            </a:r>
            <a:endParaRPr lang="" altLang="en-US" sz="2200" b="1">
              <a:latin typeface="Bitstream Charter" charset="0"/>
              <a:cs typeface="Bitstream Charter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" altLang="en-US" sz="2200" b="1">
              <a:latin typeface="Bitstream Charter" charset="0"/>
              <a:cs typeface="Bitstream Charter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2200" b="1">
                <a:latin typeface="Bitstream Charter" charset="0"/>
                <a:cs typeface="Bitstream Charter" charset="0"/>
              </a:rPr>
              <a:t>观察各个算法的表现</a:t>
            </a:r>
            <a:endParaRPr lang="" altLang="en-US" sz="2200" b="1">
              <a:latin typeface="Bitstream Charter" charset="0"/>
              <a:cs typeface="Bitstream Charter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2200" b="1">
                <a:latin typeface="Bitstream Charter" charset="0"/>
                <a:cs typeface="Bitstream Charter" charset="0"/>
              </a:rPr>
              <a:t>使用 cross_val_score 评估 </a:t>
            </a:r>
            <a:endParaRPr lang="" altLang="en-US" sz="2200" b="1">
              <a:latin typeface="Bitstream Charter" charset="0"/>
              <a:cs typeface="Bitstream Charter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2200" b="1">
                <a:latin typeface="Bitstream Charter" charset="0"/>
                <a:cs typeface="Bitstream Charter" charset="0"/>
              </a:rPr>
              <a:t>	[建议用设置 scoring='neg_mean_squared_error' ]</a:t>
            </a:r>
            <a:endParaRPr lang="" altLang="en-US" sz="2200" b="1">
              <a:latin typeface="Bitstream Charter" charset="0"/>
              <a:cs typeface="Bitstream Chart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回归</a:t>
            </a:r>
            <a:r>
              <a:rPr lang="" altLang="en-US" b="1"/>
              <a:t>与分类</a:t>
            </a:r>
            <a:endParaRPr lang="" altLang="en-US" b="1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8909050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 lvl="1">
              <a:lnSpc>
                <a:spcPct val="120000"/>
              </a:lnSpc>
              <a:spcAft>
                <a:spcPts val="0"/>
              </a:spcAft>
            </a:pPr>
            <a:endParaRPr lang="en-US" sz="1885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 b="1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838200" y="1825625"/>
            <a:ext cx="9912985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altLang="en-US" sz="2200"/>
              <a:t>回归问题预测一个连续数值（如房价、天气情况等等）。</a:t>
            </a:r>
            <a:endParaRPr lang="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altLang="en-US" sz="2200"/>
              <a:t>分类是用于将事物打上一个标签，通常结果为离散值。</a:t>
            </a:r>
            <a:endParaRPr lang="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altLang="en-US" sz="2200" b="1"/>
              <a:t>都属于有监督学习，算法上很多互用。</a:t>
            </a:r>
            <a:endParaRPr lang="" altLang="en-US" sz="2200" b="1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 b="1"/>
          </a:p>
        </p:txBody>
      </p:sp>
      <p:sp>
        <p:nvSpPr>
          <p:cNvPr id="3" name="Text Box 2"/>
          <p:cNvSpPr txBox="1"/>
          <p:nvPr/>
        </p:nvSpPr>
        <p:spPr>
          <a:xfrm>
            <a:off x="8028940" y="4104005"/>
            <a:ext cx="38633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" altLang="en-US" sz="2000" b="1">
              <a:solidFill>
                <a:srgbClr val="C00000"/>
              </a:solidFill>
            </a:endParaRPr>
          </a:p>
          <a:p>
            <a:pPr algn="ctr"/>
            <a:r>
              <a:rPr lang="" altLang="en-US" sz="2000" b="1">
                <a:solidFill>
                  <a:srgbClr val="C00000"/>
                </a:solidFill>
              </a:rPr>
              <a:t>学会了分类，</a:t>
            </a:r>
            <a:endParaRPr lang="" altLang="en-US" sz="2000" b="1">
              <a:solidFill>
                <a:srgbClr val="C00000"/>
              </a:solidFill>
            </a:endParaRPr>
          </a:p>
          <a:p>
            <a:pPr algn="ctr"/>
            <a:r>
              <a:rPr lang="en-US" altLang="en-US" sz="2000" b="1">
                <a:solidFill>
                  <a:srgbClr val="C00000"/>
                </a:solidFill>
                <a:sym typeface="+mn-ea"/>
              </a:rPr>
              <a:t>诸位</a:t>
            </a:r>
            <a:r>
              <a:rPr lang="" altLang="en-US" sz="2000" b="1">
                <a:solidFill>
                  <a:srgbClr val="C00000"/>
                </a:solidFill>
              </a:rPr>
              <a:t>再学回归就是顺水推舟了</a:t>
            </a:r>
            <a:endParaRPr lang="" altLang="en-US" sz="2000" b="1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17280" y="2168525"/>
            <a:ext cx="2486660" cy="2036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itle 30"/>
          <p:cNvSpPr>
            <a:spLocks noGrp="1"/>
          </p:cNvSpPr>
          <p:nvPr>
            <p:ph type="ctrTitle"/>
          </p:nvPr>
        </p:nvSpPr>
        <p:spPr>
          <a:xfrm>
            <a:off x="1608455" y="742315"/>
            <a:ext cx="9160510" cy="2387600"/>
          </a:xfrm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lang="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线性回归的变种</a:t>
            </a:r>
            <a:r>
              <a:rPr lang="en-US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  <a:endParaRPr lang="en-US" altLang="en-US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回归问题常用损失函数（Loss Function）</a:t>
            </a:r>
            <a:endParaRPr lang="en-US" altLang="en-US" b="1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8909050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 lvl="1">
              <a:lnSpc>
                <a:spcPct val="120000"/>
              </a:lnSpc>
              <a:spcAft>
                <a:spcPts val="0"/>
              </a:spcAft>
            </a:pPr>
            <a:endParaRPr lang="en-US" sz="1885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3380" y="2101850"/>
            <a:ext cx="7071995" cy="178181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/>
        </p:nvSpPr>
        <p:spPr>
          <a:xfrm>
            <a:off x="838200" y="1825625"/>
            <a:ext cx="9912985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en-US" sz="2200" b="1">
                <a:sym typeface="+mn-ea"/>
              </a:rPr>
              <a:t>平方损失（MSE）</a:t>
            </a:r>
            <a:r>
              <a:rPr lang="en-US" altLang="en-US" sz="2200">
                <a:sym typeface="+mn-ea"/>
              </a:rPr>
              <a:t>：</a:t>
            </a:r>
            <a:r>
              <a:rPr lang="en-US" sz="2200">
                <a:sym typeface="+mn-ea"/>
              </a:rPr>
              <a:t>最常用</a:t>
            </a:r>
            <a:r>
              <a:rPr lang="en-US" altLang="en-US" sz="2200">
                <a:sym typeface="+mn-ea"/>
              </a:rPr>
              <a:t>。计算方便，逻辑清晰，在最优点梯度也很小，便于拟合。</a:t>
            </a:r>
            <a:r>
              <a:rPr lang="en-US" sz="2200">
                <a:sym typeface="+mn-ea"/>
              </a:rPr>
              <a:t>缺点是对于异常点会施以较大的惩罚。</a:t>
            </a:r>
            <a:endParaRPr lang="en-US" sz="2200">
              <a:sym typeface="+mn-ea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en-US" sz="2200">
              <a:sym typeface="+mn-ea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回归问题常</a:t>
            </a:r>
            <a:r>
              <a:rPr lang="en-US" altLang="en-US" b="1">
                <a:sym typeface="+mn-ea"/>
              </a:rPr>
              <a:t>用</a:t>
            </a:r>
            <a:r>
              <a:rPr lang="en-US" altLang="en-US" b="1"/>
              <a:t>损失函数（Loss Function）</a:t>
            </a:r>
            <a:endParaRPr lang="en-US" altLang="en-US" b="1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8909050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 lvl="1">
              <a:lnSpc>
                <a:spcPct val="120000"/>
              </a:lnSpc>
              <a:spcAft>
                <a:spcPts val="0"/>
              </a:spcAft>
            </a:pPr>
            <a:endParaRPr lang="en-US" sz="1885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3380" y="2101850"/>
            <a:ext cx="7071995" cy="178181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/>
        </p:nvSpPr>
        <p:spPr>
          <a:xfrm>
            <a:off x="838200" y="1825625"/>
            <a:ext cx="9912985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en-US" sz="2200" b="1">
                <a:sym typeface="+mn-ea"/>
              </a:rPr>
              <a:t>平方损失（MSE）</a:t>
            </a:r>
            <a:r>
              <a:rPr lang="en-US" altLang="en-US" sz="2200">
                <a:sym typeface="+mn-ea"/>
              </a:rPr>
              <a:t>：</a:t>
            </a:r>
            <a:r>
              <a:rPr lang="en-US" sz="2200">
                <a:sym typeface="+mn-ea"/>
              </a:rPr>
              <a:t>最常用</a:t>
            </a:r>
            <a:r>
              <a:rPr lang="en-US" altLang="en-US" sz="2200">
                <a:sym typeface="+mn-ea"/>
              </a:rPr>
              <a:t>。计算方便，逻辑清晰，在最优点梯度也很小，便于拟合。</a:t>
            </a:r>
            <a:r>
              <a:rPr lang="en-US" sz="2200">
                <a:sym typeface="+mn-ea"/>
              </a:rPr>
              <a:t>缺点是对于异常点会施以较大的惩罚。</a:t>
            </a:r>
            <a:endParaRPr lang="en-US" sz="2200">
              <a:sym typeface="+mn-ea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2200" b="1">
                <a:sym typeface="+mn-ea"/>
              </a:rPr>
              <a:t>绝对值损失</a:t>
            </a:r>
            <a:r>
              <a:rPr lang="en-US" altLang="en-US" sz="2200" b="1">
                <a:sym typeface="+mn-ea"/>
              </a:rPr>
              <a:t>（MAE）：</a:t>
            </a:r>
            <a:r>
              <a:rPr lang="en-US" sz="2200">
                <a:sym typeface="+mn-ea"/>
              </a:rPr>
              <a:t>梯度不变是个严重问题，即使对于很小的损失，梯度也很大，不利于模型收敛</a:t>
            </a:r>
            <a:r>
              <a:rPr lang="en-US" altLang="en-US" sz="2200">
                <a:sym typeface="+mn-ea"/>
              </a:rPr>
              <a:t>。</a:t>
            </a:r>
            <a:endParaRPr lang="en-US" altLang="en-US" sz="2200">
              <a:sym typeface="+mn-ea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回归问题常</a:t>
            </a:r>
            <a:r>
              <a:rPr lang="en-US" altLang="en-US" b="1">
                <a:sym typeface="+mn-ea"/>
              </a:rPr>
              <a:t>用</a:t>
            </a:r>
            <a:r>
              <a:rPr lang="en-US" altLang="en-US" b="1"/>
              <a:t>损失函数（Loss Function）</a:t>
            </a:r>
            <a:endParaRPr lang="en-US" altLang="en-US" b="1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8909050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 lvl="1">
              <a:lnSpc>
                <a:spcPct val="120000"/>
              </a:lnSpc>
              <a:spcAft>
                <a:spcPts val="0"/>
              </a:spcAft>
            </a:pPr>
            <a:endParaRPr lang="en-US" sz="1885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3380" y="2101850"/>
            <a:ext cx="7071995" cy="178181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/>
        </p:nvSpPr>
        <p:spPr>
          <a:xfrm>
            <a:off x="838200" y="1825625"/>
            <a:ext cx="9912985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en-US" sz="2200" b="1">
                <a:sym typeface="+mn-ea"/>
              </a:rPr>
              <a:t>平方损失（MSE）</a:t>
            </a:r>
            <a:r>
              <a:rPr lang="en-US" altLang="en-US" sz="2200">
                <a:sym typeface="+mn-ea"/>
              </a:rPr>
              <a:t>：</a:t>
            </a:r>
            <a:r>
              <a:rPr lang="en-US" sz="2200">
                <a:sym typeface="+mn-ea"/>
              </a:rPr>
              <a:t>最常用</a:t>
            </a:r>
            <a:r>
              <a:rPr lang="en-US" altLang="en-US" sz="2200">
                <a:sym typeface="+mn-ea"/>
              </a:rPr>
              <a:t>。计算方便，逻辑清晰，在最优点梯度也很小，便于拟合。</a:t>
            </a:r>
            <a:r>
              <a:rPr lang="en-US" sz="2200">
                <a:sym typeface="+mn-ea"/>
              </a:rPr>
              <a:t>缺点是对于异常点会施以较大的惩罚。</a:t>
            </a:r>
            <a:endParaRPr lang="en-US" sz="2200">
              <a:sym typeface="+mn-ea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2200" b="1">
                <a:sym typeface="+mn-ea"/>
              </a:rPr>
              <a:t>绝对值损失</a:t>
            </a:r>
            <a:r>
              <a:rPr lang="en-US" altLang="en-US" sz="2200" b="1">
                <a:sym typeface="+mn-ea"/>
              </a:rPr>
              <a:t>（MAE）：</a:t>
            </a:r>
            <a:r>
              <a:rPr lang="en-US" sz="2200">
                <a:sym typeface="+mn-ea"/>
              </a:rPr>
              <a:t>梯度不变是个严重问题，即使对于很小的损失，梯度也很大，不利于模型收敛</a:t>
            </a:r>
            <a:r>
              <a:rPr lang="en-US" altLang="en-US" sz="2200">
                <a:sym typeface="+mn-ea"/>
              </a:rPr>
              <a:t>。</a:t>
            </a:r>
            <a:endParaRPr lang="en-US" altLang="en-US" sz="2200">
              <a:sym typeface="+mn-ea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en-US" sz="2200" b="1">
                <a:sym typeface="+mn-ea"/>
              </a:rPr>
              <a:t>Huber损失：</a:t>
            </a:r>
            <a:r>
              <a:rPr lang="en-US" altLang="en-US" sz="2200">
                <a:sym typeface="+mn-ea"/>
              </a:rPr>
              <a:t>当误差在[0-δ,0+δ]之间时，等价为MSE，而在[-∞,δ]和[δ,+∞]时为MAE。兼有两者的优点，但引入了额外超参数。</a:t>
            </a:r>
            <a:endParaRPr lang="en-US" altLang="en-US" sz="2200">
              <a:sym typeface="+mn-ea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b="1"/>
              <a:t>变种1. 多项式回归</a:t>
            </a:r>
            <a:endParaRPr lang="" altLang="en-US" b="1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8909050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 lvl="1">
              <a:lnSpc>
                <a:spcPct val="120000"/>
              </a:lnSpc>
              <a:spcAft>
                <a:spcPts val="0"/>
              </a:spcAft>
            </a:pPr>
            <a:endParaRPr lang="en-US" sz="1885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 b="1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838200" y="1825625"/>
            <a:ext cx="5616575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altLang="en-US" sz="2200"/>
              <a:t>如果数据比直线更为复杂，可以用非线性模型拟合非线性参数。</a:t>
            </a:r>
            <a:endParaRPr lang="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altLang="en-US" sz="2200"/>
              <a:t>最简单的做法是</a:t>
            </a:r>
            <a:r>
              <a:rPr lang="" altLang="en-US" sz="2200" b="1"/>
              <a:t>把每个特征的幂次方添加为一个新特征</a:t>
            </a:r>
            <a:r>
              <a:rPr lang="" altLang="en-US" sz="2200"/>
              <a:t>。然后在这个拓展过的数据集上训练线性模型。</a:t>
            </a:r>
            <a:endParaRPr lang="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altLang="en-US" sz="2200"/>
              <a:t>高阶多项式会降低训练误差，但容易产生过拟合，造成泛化误差。</a:t>
            </a:r>
            <a:endParaRPr lang="en-US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4380</Words>
  <Application>WPS Presentation</Application>
  <PresentationFormat>宽屏</PresentationFormat>
  <Paragraphs>387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56" baseType="lpstr">
      <vt:lpstr>Arial</vt:lpstr>
      <vt:lpstr>宋体</vt:lpstr>
      <vt:lpstr>Wingdings</vt:lpstr>
      <vt:lpstr>Asana Math</vt:lpstr>
      <vt:lpstr>Calibri Light</vt:lpstr>
      <vt:lpstr>宋体</vt:lpstr>
      <vt:lpstr>Latin Modern Mono Prop</vt:lpstr>
      <vt:lpstr>AR PL UKai CN</vt:lpstr>
      <vt:lpstr>Calibri</vt:lpstr>
      <vt:lpstr>微软雅黑</vt:lpstr>
      <vt:lpstr>Arial Unicode MS</vt:lpstr>
      <vt:lpstr>Webdings</vt:lpstr>
      <vt:lpstr>Times New Roman</vt:lpstr>
      <vt:lpstr>Comfortaa</vt:lpstr>
      <vt:lpstr>Accanthis ADF Std</vt:lpstr>
      <vt:lpstr>Bitstream Vera Sans</vt:lpstr>
      <vt:lpstr>Bitstream Charter</vt:lpstr>
      <vt:lpstr>Abyssinica SIL</vt:lpstr>
      <vt:lpstr>Arial Black</vt:lpstr>
      <vt:lpstr>Bitstream Vera Serif</vt:lpstr>
      <vt:lpstr>Andale Mono</vt:lpstr>
      <vt:lpstr>Cabin</vt:lpstr>
      <vt:lpstr>AR PL UKai HK</vt:lpstr>
      <vt:lpstr>AR PL UKai TW</vt:lpstr>
      <vt:lpstr>Office 主题</vt:lpstr>
      <vt:lpstr>机器学习 回归算法</vt:lpstr>
      <vt:lpstr>学习测试全过程</vt:lpstr>
      <vt:lpstr>PowerPoint 演示文稿</vt:lpstr>
      <vt:lpstr>回归问题常见损失函数（Loss Function）</vt:lpstr>
      <vt:lpstr>梯度下降多说两句...</vt:lpstr>
      <vt:lpstr>回归问题常用损失函数（Loss Function）</vt:lpstr>
      <vt:lpstr>回归问题常用损失函数（Loss Function）</vt:lpstr>
      <vt:lpstr>回归问题常用损失函数（Loss Function）</vt:lpstr>
      <vt:lpstr>回归问题常用损失函数（Loss Function）</vt:lpstr>
      <vt:lpstr>变种1. 多项式回归</vt:lpstr>
      <vt:lpstr>1. 多项式回归</vt:lpstr>
      <vt:lpstr>变种2. 岭回归（Ridge Regression）</vt:lpstr>
      <vt:lpstr>2. 岭回归（Ridge Regression）</vt:lpstr>
      <vt:lpstr>变种2. 岭回归（Ridge Regression）</vt:lpstr>
      <vt:lpstr>2. 岭回归（Ridge Regression）</vt:lpstr>
      <vt:lpstr>2. 岭回归（Ridge Regression）</vt:lpstr>
      <vt:lpstr>变种3. 套索回归（Lasso Regression, Least Absolute Shrinkage and Selection Operator Regression）</vt:lpstr>
      <vt:lpstr>机器学习 回归算法</vt:lpstr>
      <vt:lpstr>回归问题常用损失函数（Loss Function）</vt:lpstr>
      <vt:lpstr>回顾...</vt:lpstr>
      <vt:lpstr>1. 标准梯度下降</vt:lpstr>
      <vt:lpstr>学习率（learning rate）的选取</vt:lpstr>
      <vt:lpstr>2. 随机梯度下降（SGD，Stochastic Gradient Descent）</vt:lpstr>
      <vt:lpstr>2. 随机梯度下降（SGD，Stochastic Gradient Descent）</vt:lpstr>
      <vt:lpstr>2. 随机梯度下降（SGD，Stochastic Gradient Descent）</vt:lpstr>
      <vt:lpstr>2. 随机梯度下降（SGD，Stochastic Gradient Descent）</vt:lpstr>
      <vt:lpstr>3. 引入动量（momentum）</vt:lpstr>
      <vt:lpstr>3. 引入动量（momentum）</vt:lpstr>
      <vt:lpstr>线性回归的变种...</vt:lpstr>
      <vt:lpstr>4. 更复杂的方法...</vt:lpstr>
      <vt:lpstr>sklearn 实现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xiaodongli</cp:lastModifiedBy>
  <cp:revision>452</cp:revision>
  <dcterms:created xsi:type="dcterms:W3CDTF">2019-11-19T08:38:53Z</dcterms:created>
  <dcterms:modified xsi:type="dcterms:W3CDTF">2019-11-19T08:38:53Z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