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79" r:id="rId4"/>
    <p:sldId id="433" r:id="rId5"/>
    <p:sldId id="260" r:id="rId6"/>
    <p:sldId id="434" r:id="rId7"/>
    <p:sldId id="435" r:id="rId8"/>
    <p:sldId id="439" r:id="rId9"/>
    <p:sldId id="436" r:id="rId10"/>
    <p:sldId id="437" r:id="rId11"/>
    <p:sldId id="440" r:id="rId12"/>
    <p:sldId id="441" r:id="rId13"/>
    <p:sldId id="442" r:id="rId14"/>
    <p:sldId id="443" r:id="rId15"/>
    <p:sldId id="44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720" y="-20955"/>
            <a:ext cx="12283440" cy="6900545"/>
          </a:xfrm>
          <a:prstGeom prst="rect">
            <a:avLst/>
          </a:prstGeom>
        </p:spPr>
      </p:pic>
      <p:sp>
        <p:nvSpPr>
          <p:cNvPr id="31" name="Title 30"/>
          <p:cNvSpPr>
            <a:spLocks noGrp="1"/>
          </p:cNvSpPr>
          <p:nvPr>
            <p:ph type="ctrTitle"/>
          </p:nvPr>
        </p:nvSpPr>
        <p:spPr>
          <a:xfrm>
            <a:off x="1608455" y="742315"/>
            <a:ext cx="9160510" cy="2387600"/>
          </a:xfrm>
        </p:spPr>
        <p:txBody>
          <a:bodyPr>
            <a:noAutofit/>
          </a:bodyPr>
          <a:p>
            <a:pPr>
              <a:lnSpc>
                <a:spcPct val="150000"/>
              </a:lnSpc>
            </a:pPr>
            <a:r>
              <a:rPr lang="en-US" altLang="en-US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机器学习</a:t>
            </a:r>
            <a:br>
              <a:rPr lang="en-US" altLang="en-US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" altLang="en-US" sz="54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朴素贝叶斯</a:t>
            </a:r>
            <a:endParaRPr lang="" altLang="en-US" sz="54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Subtitle 31"/>
          <p:cNvSpPr>
            <a:spLocks noGrp="1"/>
          </p:cNvSpPr>
          <p:nvPr>
            <p:ph type="subTitle" idx="1"/>
          </p:nvPr>
        </p:nvSpPr>
        <p:spPr>
          <a:xfrm>
            <a:off x="3381375" y="3619500"/>
            <a:ext cx="5348605" cy="1922780"/>
          </a:xfrm>
        </p:spPr>
        <p:txBody>
          <a:bodyPr>
            <a:noAutofit/>
          </a:bodyPr>
          <a:p>
            <a:pPr>
              <a:lnSpc>
                <a:spcPct val="130000"/>
              </a:lnSpc>
            </a:pPr>
            <a:r>
              <a:rPr lang="en-US" altLang="en-US" sz="32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中山大学物理与天文学院</a:t>
            </a:r>
            <a:endParaRPr lang="en-US" altLang="en-US" sz="32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30000"/>
              </a:lnSpc>
            </a:pPr>
            <a:r>
              <a:rPr lang="en-US" altLang="en-US" sz="32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李霄栋</a:t>
            </a:r>
            <a:endParaRPr lang="en-US" altLang="en-US" sz="32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30000"/>
              </a:lnSpc>
            </a:pPr>
            <a:r>
              <a:rPr lang="en-US" altLang="en-US" sz="32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2019年秋季学期</a:t>
            </a:r>
            <a:endParaRPr lang="en-US" altLang="en-US" sz="32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1483360" y="6217285"/>
            <a:ext cx="97421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8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https://github.com/xiaodongli1986/teaching_AI</a:t>
            </a:r>
            <a:endParaRPr lang="en-US" altLang="en-US" sz="28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 b="1"/>
              <a:t>p(性格不好|嫁)= 1/6</a:t>
            </a:r>
            <a:br>
              <a:rPr lang="en-US" altLang="en-US" b="1"/>
            </a:br>
            <a:r>
              <a:rPr lang="en-US" altLang="en-US" b="1">
                <a:sym typeface="+mn-ea"/>
              </a:rPr>
              <a:t>p（矮|嫁） = 1/6</a:t>
            </a:r>
            <a:br>
              <a:rPr lang="en-US" altLang="en-US" b="1"/>
            </a:br>
            <a:r>
              <a:rPr lang="en-US" altLang="en-US" b="1"/>
              <a:t>p(不上进|嫁) = 1/6</a:t>
            </a:r>
            <a:endParaRPr lang="en-US" alt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2280" y="2522220"/>
            <a:ext cx="6186805" cy="3215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altLang="en-US" b="1"/>
              <a:t>下面开始求分母，p(不帅)，p（性格不好），p（矮），p（不上进）</a:t>
            </a:r>
            <a:endParaRPr alt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2280" y="2522220"/>
            <a:ext cx="6186805" cy="32150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4675" cy="5278120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en-US" sz="2200"/>
              <a:t>p（不帅） = 4/12 = 1/3</a:t>
            </a:r>
            <a:r>
              <a:rPr lang="" altLang="en-US" sz="2200"/>
              <a:t>; p（性格不好） = 4/12 = 1/3; p（身高矮） = 7/12</a:t>
            </a:r>
            <a:endParaRPr lang="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" b="1"/>
              <a:t>求概率</a:t>
            </a:r>
            <a:endParaRPr lang="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4675" cy="5278120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2200"/>
              <a:t>到这里，要求p(不帅、性格不好、身高矮、不上进|嫁)的所需项全部求出来了，下面我带入进去即可</a:t>
            </a: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2200"/>
              <a:t>        = (1/2*1/6*1/6*1/6*1/2)/(1/3*1/3*7/12*1/3) </a:t>
            </a:r>
            <a:r>
              <a:rPr lang="" altLang="en-US" sz="2200"/>
              <a:t>= 0.054</a:t>
            </a:r>
            <a:endParaRPr lang="en-US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en-US" sz="2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6540" y="3322955"/>
            <a:ext cx="9357995" cy="1423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" altLang="en-US" b="1"/>
              <a:t>同理...</a:t>
            </a:r>
            <a:endParaRPr lang="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4675" cy="5278120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2200"/>
              <a:t>        = ((1/6*1/2*1*1/2)*1/2)/(1/3*1/3*7/12*1/3) </a:t>
            </a:r>
            <a:r>
              <a:rPr lang="" altLang="en-US" sz="2200"/>
              <a:t>= 0.964</a:t>
            </a:r>
            <a:endParaRPr lang="en-US" altLang="en-US" sz="22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22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 sz="2200"/>
              <a:t>这个概率比上一页的概率大多了。。。 因此，我们预测女生会选择：</a:t>
            </a:r>
            <a:r>
              <a:rPr lang="" altLang="en-US"/>
              <a:t>不嫁！</a:t>
            </a:r>
            <a:endParaRPr lang="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9030" y="2639695"/>
            <a:ext cx="9933305" cy="1577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" altLang="en-US" b="1"/>
              <a:t>优缺点</a:t>
            </a:r>
            <a:endParaRPr lang="" altLang="en-US" b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734675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2200"/>
              <a:t>优点：</a:t>
            </a:r>
            <a:endParaRPr lang="en-US" sz="22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200"/>
              <a:t>（1） 算法逻辑简单</a:t>
            </a:r>
            <a:r>
              <a:rPr lang="" altLang="en-US" sz="2200"/>
              <a:t>，</a:t>
            </a:r>
            <a:r>
              <a:rPr lang="en-US" sz="2200"/>
              <a:t>易于实现</a:t>
            </a:r>
            <a:r>
              <a:rPr lang="" altLang="en-US" sz="2200"/>
              <a:t>，容易理解。</a:t>
            </a:r>
            <a:endParaRPr lang="en-US" sz="22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200"/>
              <a:t>（2）分类过程中</a:t>
            </a:r>
            <a:r>
              <a:rPr lang="" altLang="en-US" sz="2200"/>
              <a:t>空间</a:t>
            </a:r>
            <a:r>
              <a:rPr lang="en-US" sz="2200"/>
              <a:t>开销小（假设特征相互独立，只会涉及到二维存储）</a:t>
            </a: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200"/>
              <a:t>缺点：</a:t>
            </a: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2200"/>
              <a:t>朴素贝叶斯模型假设属性之间相互独立，这个假设在实际应用中往往是不成立的，在属性个数比较多或者属性之间相关性较大时，分类效果不好。</a:t>
            </a: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学习测试全过程</a:t>
            </a:r>
            <a:endParaRPr lang="en-US" alt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b="13688"/>
          <a:stretch>
            <a:fillRect/>
          </a:stretch>
        </p:blipFill>
        <p:spPr>
          <a:xfrm>
            <a:off x="212725" y="4546600"/>
            <a:ext cx="1786890" cy="138239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22873" y="5959475"/>
            <a:ext cx="1965325" cy="891540"/>
          </a:xfrm>
          <a:prstGeom prst="rect">
            <a:avLst/>
          </a:prstGeom>
          <a:noFill/>
          <a:ln w="66675" cmpd="sng">
            <a:noFill/>
            <a:prstDash val="solid"/>
          </a:ln>
        </p:spPr>
        <p:txBody>
          <a:bodyPr wrap="none" rtlCol="0" anchor="t">
            <a:spAutoFit/>
          </a:bodyPr>
          <a:p>
            <a:pPr algn="ctr">
              <a:lnSpc>
                <a:spcPct val="130000"/>
              </a:lnSpc>
            </a:pPr>
            <a:r>
              <a:rPr lang="en-US" altLang="en-US" sz="2000" b="1"/>
              <a:t>实践起来就是个</a:t>
            </a:r>
            <a:endParaRPr lang="en-US" altLang="en-US" sz="2000" b="1"/>
          </a:p>
          <a:p>
            <a:pPr algn="ctr">
              <a:lnSpc>
                <a:spcPct val="130000"/>
              </a:lnSpc>
            </a:pPr>
            <a:r>
              <a:rPr lang="en-US" altLang="en-US" sz="2000" b="1"/>
              <a:t>折腾的过程</a:t>
            </a:r>
            <a:endParaRPr lang="en-US" altLang="en-US" sz="2000" b="1"/>
          </a:p>
        </p:txBody>
      </p:sp>
      <p:sp>
        <p:nvSpPr>
          <p:cNvPr id="7" name="Rectangle 6"/>
          <p:cNvSpPr/>
          <p:nvPr/>
        </p:nvSpPr>
        <p:spPr>
          <a:xfrm>
            <a:off x="817245" y="21513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测试样本</a:t>
            </a:r>
            <a:endParaRPr lang="en-US" altLang="en-US" sz="2400"/>
          </a:p>
        </p:txBody>
      </p:sp>
      <p:sp>
        <p:nvSpPr>
          <p:cNvPr id="8" name="Rectangle 7"/>
          <p:cNvSpPr/>
          <p:nvPr/>
        </p:nvSpPr>
        <p:spPr>
          <a:xfrm>
            <a:off x="2658745" y="36499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选择、设计</a:t>
            </a:r>
            <a:endParaRPr lang="en-US" altLang="en-US" sz="2400"/>
          </a:p>
          <a:p>
            <a:pPr algn="ctr"/>
            <a:r>
              <a:rPr lang="en-US" altLang="en-US" sz="2400"/>
              <a:t>模型</a:t>
            </a:r>
            <a:endParaRPr lang="en-US" altLang="en-US" sz="2400"/>
          </a:p>
        </p:txBody>
      </p:sp>
      <p:sp>
        <p:nvSpPr>
          <p:cNvPr id="9" name="Rectangle 8"/>
          <p:cNvSpPr/>
          <p:nvPr/>
        </p:nvSpPr>
        <p:spPr>
          <a:xfrm>
            <a:off x="4872990" y="49961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训练模型</a:t>
            </a:r>
            <a:endParaRPr lang="en-US" altLang="en-US" sz="2400"/>
          </a:p>
          <a:p>
            <a:pPr algn="ctr"/>
            <a:r>
              <a:rPr lang="en-US" altLang="en-US" sz="2400"/>
              <a:t>(training)</a:t>
            </a:r>
            <a:endParaRPr lang="en-US" altLang="en-US" sz="2400"/>
          </a:p>
        </p:txBody>
      </p:sp>
      <p:sp>
        <p:nvSpPr>
          <p:cNvPr id="10" name="Rectangle 9"/>
          <p:cNvSpPr/>
          <p:nvPr/>
        </p:nvSpPr>
        <p:spPr>
          <a:xfrm>
            <a:off x="7322185" y="36499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测试表现</a:t>
            </a:r>
            <a:endParaRPr lang="en-US" altLang="en-US" sz="2400"/>
          </a:p>
          <a:p>
            <a:pPr algn="ctr"/>
            <a:r>
              <a:rPr lang="en-US" altLang="en-US" sz="2400"/>
              <a:t>(test)</a:t>
            </a:r>
            <a:endParaRPr lang="en-US" altLang="en-US" sz="2400"/>
          </a:p>
        </p:txBody>
      </p:sp>
      <p:sp>
        <p:nvSpPr>
          <p:cNvPr id="11" name="Rectangle 10"/>
          <p:cNvSpPr/>
          <p:nvPr/>
        </p:nvSpPr>
        <p:spPr>
          <a:xfrm>
            <a:off x="9247505" y="2151380"/>
            <a:ext cx="235775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评估、调整模型</a:t>
            </a:r>
            <a:endParaRPr lang="en-US" altLang="en-US" sz="2400"/>
          </a:p>
          <a:p>
            <a:pPr algn="ctr"/>
            <a:r>
              <a:rPr lang="en-US" altLang="en-US" sz="2400"/>
              <a:t>(validation)</a:t>
            </a:r>
            <a:endParaRPr lang="en-US" altLang="en-US" sz="2400"/>
          </a:p>
        </p:txBody>
      </p:sp>
      <p:cxnSp>
        <p:nvCxnSpPr>
          <p:cNvPr id="14" name="Elbow Connector 13"/>
          <p:cNvCxnSpPr>
            <a:stCxn id="7" idx="2"/>
            <a:endCxn id="8" idx="1"/>
          </p:cNvCxnSpPr>
          <p:nvPr/>
        </p:nvCxnSpPr>
        <p:spPr>
          <a:xfrm rot="5400000" flipV="1">
            <a:off x="1800225" y="3273425"/>
            <a:ext cx="1005840" cy="734060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2"/>
            <a:endCxn id="9" idx="1"/>
          </p:cNvCxnSpPr>
          <p:nvPr/>
        </p:nvCxnSpPr>
        <p:spPr>
          <a:xfrm rot="5400000" flipV="1">
            <a:off x="3904298" y="4509453"/>
            <a:ext cx="853440" cy="1106805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9" idx="3"/>
            <a:endCxn id="10" idx="2"/>
          </p:cNvCxnSpPr>
          <p:nvPr/>
        </p:nvCxnSpPr>
        <p:spPr>
          <a:xfrm flipV="1">
            <a:off x="7098665" y="4636135"/>
            <a:ext cx="1342390" cy="853440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3"/>
            <a:endCxn id="11" idx="2"/>
          </p:cNvCxnSpPr>
          <p:nvPr/>
        </p:nvCxnSpPr>
        <p:spPr>
          <a:xfrm flipV="1">
            <a:off x="9547860" y="3137535"/>
            <a:ext cx="890270" cy="1005840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1" idx="0"/>
            <a:endCxn id="8" idx="0"/>
          </p:cNvCxnSpPr>
          <p:nvPr/>
        </p:nvCxnSpPr>
        <p:spPr>
          <a:xfrm rot="16200000" flipH="1" flipV="1">
            <a:off x="6358573" y="-429577"/>
            <a:ext cx="1498600" cy="6660515"/>
          </a:xfrm>
          <a:prstGeom prst="bentConnector3">
            <a:avLst>
              <a:gd name="adj1" fmla="val -46991"/>
            </a:avLst>
          </a:prstGeom>
          <a:ln w="41275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30"/>
          <p:cNvSpPr>
            <a:spLocks noGrp="1"/>
          </p:cNvSpPr>
          <p:nvPr/>
        </p:nvSpPr>
        <p:spPr>
          <a:xfrm>
            <a:off x="1608455" y="-172085"/>
            <a:ext cx="916051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en-US" sz="66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梯度提升</a:t>
            </a:r>
            <a:endParaRPr lang="en-US" altLang="en-US" sz="66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4440" y="2546350"/>
            <a:ext cx="4979670" cy="37350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b="1"/>
              <a:t>朴素贝叶斯（Naieve Bayes）</a:t>
            </a:r>
            <a:endParaRPr lang="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62165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" sz="2200"/>
              <a:t>该算法的核心是贝叶斯公式</a:t>
            </a:r>
            <a:endParaRPr lang="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" sz="2200"/>
              <a:t>应用到机器学习的场景，就是</a:t>
            </a:r>
            <a:endParaRPr altLang="en-US" sz="2200" b="1"/>
          </a:p>
        </p:txBody>
      </p:sp>
      <p:sp>
        <p:nvSpPr>
          <p:cNvPr id="5" name="Text Box 4"/>
          <p:cNvSpPr txBox="1"/>
          <p:nvPr/>
        </p:nvSpPr>
        <p:spPr>
          <a:xfrm>
            <a:off x="8131810" y="3679190"/>
            <a:ext cx="32219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400" b="1">
                <a:solidFill>
                  <a:srgbClr val="C00000"/>
                </a:solidFill>
              </a:rPr>
              <a:t>民主集中制是党的根本组织原则和领导制度。</a:t>
            </a:r>
            <a:endParaRPr lang="en-US" altLang="en-US" sz="2400" b="1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 b="13688"/>
          <a:stretch>
            <a:fillRect/>
          </a:stretch>
        </p:blipFill>
        <p:spPr>
          <a:xfrm>
            <a:off x="9058275" y="1691005"/>
            <a:ext cx="2065020" cy="15976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455" y="2698750"/>
            <a:ext cx="3865245" cy="11328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455" y="4999990"/>
            <a:ext cx="5064125" cy="885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b="1"/>
              <a:t>下面给出例子问题：</a:t>
            </a:r>
            <a:endParaRPr lang="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4675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" altLang="en-US" sz="2200"/>
              <a:t>基于以上数据，问：有</a:t>
            </a:r>
            <a:r>
              <a:rPr lang="en-US" sz="2200"/>
              <a:t>一对男女朋友，男生</a:t>
            </a:r>
            <a:r>
              <a:rPr lang="" altLang="en-US" sz="2200"/>
              <a:t>向</a:t>
            </a:r>
            <a:r>
              <a:rPr lang="en-US" sz="2200"/>
              <a:t>女生求婚，男生的四个特点分别是不帅</a:t>
            </a:r>
            <a:r>
              <a:rPr lang="" altLang="en-US" sz="2200"/>
              <a:t>、</a:t>
            </a:r>
            <a:r>
              <a:rPr lang="en-US" sz="2200"/>
              <a:t>性格不好</a:t>
            </a:r>
            <a:r>
              <a:rPr lang="" altLang="en-US" sz="2200"/>
              <a:t>、</a:t>
            </a:r>
            <a:r>
              <a:rPr lang="en-US" sz="2200"/>
              <a:t>身高矮</a:t>
            </a:r>
            <a:r>
              <a:rPr lang="" altLang="en-US" sz="2200"/>
              <a:t>、</a:t>
            </a:r>
            <a:r>
              <a:rPr lang="en-US" sz="2200"/>
              <a:t>不上进，请你判断一下女生是嫁还是不嫁？</a:t>
            </a:r>
            <a:endParaRPr lang="en-US" sz="22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2280" y="1821180"/>
            <a:ext cx="6186805" cy="3215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b="1"/>
              <a:t>如何解决？</a:t>
            </a:r>
            <a:endParaRPr lang="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4675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2200"/>
              <a:t>这里我们联系到朴素贝叶斯公式：</a:t>
            </a: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2200"/>
              <a:t>我们需要求p(嫁|(不帅、性格不好、身高矮、不上进)</a:t>
            </a:r>
            <a:r>
              <a:rPr lang="" altLang="en-US" sz="2200"/>
              <a:t>。</a:t>
            </a:r>
            <a:r>
              <a:rPr lang="en-US" sz="2200"/>
              <a:t>这是我们不知道的</a:t>
            </a:r>
            <a:r>
              <a:rPr lang="" altLang="en-US" sz="2200"/>
              <a:t>。</a:t>
            </a:r>
            <a:endParaRPr lang="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2200"/>
              <a:t>但是</a:t>
            </a:r>
            <a:r>
              <a:rPr lang="" altLang="en-US" sz="2200"/>
              <a:t>，</a:t>
            </a:r>
            <a:r>
              <a:rPr lang="en-US" sz="2200"/>
              <a:t>通过朴素贝叶斯公式</a:t>
            </a:r>
            <a:r>
              <a:rPr lang="" altLang="en-US" sz="2200"/>
              <a:t>，</a:t>
            </a:r>
            <a:r>
              <a:rPr lang="en-US" sz="2200"/>
              <a:t>可以转化为好求的三个量</a:t>
            </a:r>
            <a:r>
              <a:rPr lang="" altLang="en-US" sz="2200"/>
              <a:t>。</a:t>
            </a:r>
            <a:endParaRPr lang="" altLang="en-US" sz="2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115" y="2588895"/>
            <a:ext cx="9335770" cy="767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如何解决？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4675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2200"/>
              <a:t>朴素贝叶斯算法假设各个特征之间相互独立</a:t>
            </a:r>
            <a:r>
              <a:rPr lang="" altLang="en-US" sz="2200"/>
              <a:t>。那么有</a:t>
            </a:r>
            <a:endParaRPr lang="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2200">
                <a:sym typeface="+mn-ea"/>
              </a:rPr>
              <a:t>朴</a:t>
            </a:r>
            <a:r>
              <a:rPr lang="" altLang="en-US" sz="2200"/>
              <a:t>素贝叶斯法对条件概率分布做了条件独立性的假设，由于这是一个较强的假设，朴素贝叶斯也由此得名。这一假设使得朴素贝叶斯法变得简单，但有时会牺牲一定的分类准确率。</a:t>
            </a:r>
            <a:endParaRPr lang="" altLang="en-US" sz="22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6685" y="2974340"/>
            <a:ext cx="9357995" cy="1423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p(嫁)=？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4675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2200"/>
              <a:t>首先我们整理训练数据中，嫁的样本数如下：</a:t>
            </a: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en-US" sz="2200"/>
              <a:t>则 p(嫁) = 6/12（总样本数） = 1/2</a:t>
            </a:r>
            <a:endParaRPr lang="en-US" altLang="en-US" sz="22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3710" y="2688590"/>
            <a:ext cx="6164580" cy="1755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p(不帅|嫁)=？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4675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2200"/>
              <a:t>统计满足样本数如下：</a:t>
            </a: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2200"/>
              <a:t>则p(不帅|嫁) = 3/6 = 1/2 在嫁的条件下，看不帅有多少</a:t>
            </a:r>
            <a:endParaRPr lang="en-US" sz="2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0055" y="2849880"/>
            <a:ext cx="6231255" cy="1157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1050</Words>
  <Application>WPS Presentation</Application>
  <PresentationFormat>宽屏</PresentationFormat>
  <Paragraphs>133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Asana Math</vt:lpstr>
      <vt:lpstr>Calibri Light</vt:lpstr>
      <vt:lpstr>宋体</vt:lpstr>
      <vt:lpstr>文泉驿微米黑</vt:lpstr>
      <vt:lpstr>Calibri</vt:lpstr>
      <vt:lpstr>微软雅黑</vt:lpstr>
      <vt:lpstr>Arial Unicode MS</vt:lpstr>
      <vt:lpstr>Webdings</vt:lpstr>
      <vt:lpstr>Times New Roman</vt:lpstr>
      <vt:lpstr>Office 主题</vt:lpstr>
      <vt:lpstr>机器学习 集成算法</vt:lpstr>
      <vt:lpstr>学习测试全过程</vt:lpstr>
      <vt:lpstr>PowerPoint 演示文稿</vt:lpstr>
      <vt:lpstr>集成算法</vt:lpstr>
      <vt:lpstr>朴素贝叶斯（Naieve Bayes）</vt:lpstr>
      <vt:lpstr>下面给出例子问题：</vt:lpstr>
      <vt:lpstr>如何解决？</vt:lpstr>
      <vt:lpstr>如何解决？</vt:lpstr>
      <vt:lpstr>p(嫁)=？</vt:lpstr>
      <vt:lpstr>p(不帅|嫁)=？</vt:lpstr>
      <vt:lpstr>p(性格不好|嫁)= 1/6</vt:lpstr>
      <vt:lpstr>下面开始求分母，p(不帅)，p（性格不好），p（矮），p（不上进）</vt:lpstr>
      <vt:lpstr>求概率</vt:lpstr>
      <vt:lpstr>同理...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xiaodongli</cp:lastModifiedBy>
  <cp:revision>381</cp:revision>
  <dcterms:created xsi:type="dcterms:W3CDTF">2019-10-25T05:56:41Z</dcterms:created>
  <dcterms:modified xsi:type="dcterms:W3CDTF">2019-10-25T05:56:41Z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