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687" r:id="rId3"/>
    <p:sldId id="256" r:id="rId4"/>
    <p:sldId id="527" r:id="rId5"/>
    <p:sldId id="688" r:id="rId6"/>
    <p:sldId id="666" r:id="rId7"/>
    <p:sldId id="689" r:id="rId8"/>
    <p:sldId id="669" r:id="rId9"/>
    <p:sldId id="670" r:id="rId10"/>
    <p:sldId id="671" r:id="rId11"/>
    <p:sldId id="672" r:id="rId12"/>
    <p:sldId id="674" r:id="rId13"/>
    <p:sldId id="677" r:id="rId14"/>
    <p:sldId id="678" r:id="rId15"/>
    <p:sldId id="679" r:id="rId16"/>
    <p:sldId id="682" r:id="rId17"/>
    <p:sldId id="675" r:id="rId18"/>
    <p:sldId id="680" r:id="rId19"/>
    <p:sldId id="681" r:id="rId20"/>
    <p:sldId id="684" r:id="rId21"/>
    <p:sldId id="685" r:id="rId23"/>
    <p:sldId id="686" r:id="rId24"/>
    <p:sldId id="676" r:id="rId25"/>
    <p:sldId id="600" r:id="rId26"/>
    <p:sldId id="606" r:id="rId27"/>
    <p:sldId id="607" r:id="rId28"/>
    <p:sldId id="60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169"/>
    <a:srgbClr val="09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 E. </a:t>
            </a:r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 E. 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 E. 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30829"/>
          <a:stretch>
            <a:fillRect/>
          </a:stretch>
        </p:blipFill>
        <p:spPr>
          <a:xfrm>
            <a:off x="6025515" y="3890645"/>
            <a:ext cx="2949575" cy="2040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b="13688"/>
          <a:stretch>
            <a:fillRect/>
          </a:stretch>
        </p:blipFill>
        <p:spPr>
          <a:xfrm>
            <a:off x="3446145" y="3804920"/>
            <a:ext cx="2065020" cy="1597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645" y="1449070"/>
            <a:ext cx="1475105" cy="1475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b="18200"/>
          <a:stretch>
            <a:fillRect/>
          </a:stretch>
        </p:blipFill>
        <p:spPr>
          <a:xfrm>
            <a:off x="5694045" y="1827530"/>
            <a:ext cx="1898015" cy="1552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 b="17980"/>
          <a:stretch>
            <a:fillRect/>
          </a:stretch>
        </p:blipFill>
        <p:spPr>
          <a:xfrm>
            <a:off x="8975090" y="3306445"/>
            <a:ext cx="3244850" cy="19958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6"/>
          <a:srcRect b="23416"/>
          <a:stretch>
            <a:fillRect/>
          </a:stretch>
        </p:blipFill>
        <p:spPr>
          <a:xfrm>
            <a:off x="641985" y="1405890"/>
            <a:ext cx="2755265" cy="211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rcRect b="17368"/>
          <a:stretch>
            <a:fillRect/>
          </a:stretch>
        </p:blipFill>
        <p:spPr>
          <a:xfrm>
            <a:off x="3594100" y="1827530"/>
            <a:ext cx="1769745" cy="1096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rcRect t="31948"/>
          <a:stretch>
            <a:fillRect/>
          </a:stretch>
        </p:blipFill>
        <p:spPr>
          <a:xfrm>
            <a:off x="1090295" y="4367530"/>
            <a:ext cx="1858010" cy="12998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sym typeface="+mn-ea"/>
              </a:rPr>
              <a:t>卷积（Convolution）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830185" y="862330"/>
            <a:ext cx="4017010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因为需要三基色表示颜色，图像输入经常是 3 维 （npix × npix ×3）。此时 filter 也是三维。</a:t>
            </a: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可以用多个 filter 提取不同的特征（左边用了 4 个）。</a:t>
            </a: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有多少个 filter，就会产生多少 feature map。</a:t>
            </a: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179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1960245"/>
            <a:ext cx="7463155" cy="419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sym typeface="+mn-ea"/>
              </a:rPr>
              <a:t>卷积（Convolution）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830185" y="862330"/>
            <a:ext cx="4017010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1795" dirty="0"/>
              <a:t>因为需要三基色表示颜色，图像输入经常是 3 维 （npix × npix ×3）。此时 filter 也是三维。</a:t>
            </a: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1795" dirty="0"/>
              <a:t>可以用多个 filter 提取不同不同的特征（左边用了 4 个）。</a:t>
            </a: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1795" dirty="0"/>
              <a:t>有多少个 filter，就会产生多少 feature map。</a:t>
            </a: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更完整地，卷积完还要接激活函数。</a:t>
            </a: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79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2158365"/>
            <a:ext cx="6985000" cy="392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>
                <a:sym typeface="+mn-ea"/>
              </a:rPr>
              <a:t>池化</a:t>
            </a:r>
            <a:r>
              <a:rPr lang="en-US" altLang="en-US" b="1" dirty="0" smtClean="0">
                <a:sym typeface="+mn-ea"/>
              </a:rPr>
              <a:t>（</a:t>
            </a:r>
            <a:r>
              <a:rPr lang="" altLang="en-US" b="1" dirty="0" smtClean="0">
                <a:sym typeface="+mn-ea"/>
              </a:rPr>
              <a:t>Pooling</a:t>
            </a:r>
            <a:r>
              <a:rPr lang="en-US" altLang="en-US" b="1" dirty="0" smtClean="0">
                <a:sym typeface="+mn-ea"/>
              </a:rPr>
              <a:t>）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28510" y="862330"/>
            <a:ext cx="4718685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2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2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400" dirty="0"/>
              <a:t>池化一般跟在卷积层后面。通过</a:t>
            </a:r>
            <a:r>
              <a:rPr lang="en-US" altLang="en-US" sz="2400" dirty="0">
                <a:sym typeface="+mn-ea"/>
              </a:rPr>
              <a:t>降采样</a:t>
            </a:r>
            <a:r>
              <a:rPr lang="" altLang="en-US" sz="2400" dirty="0"/>
              <a:t>压缩数据大小。</a:t>
            </a:r>
            <a:endParaRPr lang="" altLang="en-US" sz="24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800" dirty="0"/>
              <a:t>mean-pooling：平均取值降采样。</a:t>
            </a:r>
            <a:endParaRPr lang="" altLang="en-US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800" dirty="0"/>
              <a:t>max-pooling： 取最大值降采样</a:t>
            </a:r>
            <a:endParaRPr lang="" altLang="en-US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" altLang="en-US" sz="180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" altLang="en-US" sz="2100" dirty="0"/>
              <a:t>左图池化核大小为 2×2 ，步幅（</a:t>
            </a:r>
            <a:r>
              <a:rPr lang="" altLang="en-US" sz="2100" b="1" dirty="0"/>
              <a:t>stride</a:t>
            </a:r>
            <a:r>
              <a:rPr lang="" altLang="en-US" sz="2100" dirty="0"/>
              <a:t>）也为2，非常有破坏力地将数据量降低75%。</a:t>
            </a:r>
            <a:endParaRPr lang="en-US" altLang="en-US" sz="21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2006600"/>
            <a:ext cx="4608830" cy="1607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60" y="4373880"/>
            <a:ext cx="4520565" cy="168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sym typeface="+mn-ea"/>
              </a:rPr>
              <a:t>池化（Pooling）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887210" y="862330"/>
            <a:ext cx="4959985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2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24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400" dirty="0"/>
              <a:t>池化的作用</a:t>
            </a:r>
            <a:endParaRPr lang="en-US" altLang="en-US" sz="32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" altLang="en-US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减少数据量、计算量，保留主要特征。</a:t>
            </a:r>
            <a:endParaRPr lang="" altLang="en-US" sz="2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" altLang="en-US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也因此，降低过拟合风险。</a:t>
            </a:r>
            <a:endParaRPr lang="" altLang="en-US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" altLang="en-US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" altLang="en-US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2006600"/>
            <a:ext cx="4608830" cy="1607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60" y="4373880"/>
            <a:ext cx="4520565" cy="168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402695" cy="1325880"/>
          </a:xfrm>
        </p:spPr>
        <p:txBody>
          <a:bodyPr>
            <a:normAutofit/>
          </a:bodyPr>
          <a:lstStyle/>
          <a:p>
            <a:r>
              <a:rPr lang="" altLang="en-US" b="1" dirty="0" smtClean="0">
                <a:sym typeface="+mn-ea"/>
              </a:rPr>
              <a:t>典型CNN（</a:t>
            </a:r>
            <a:r>
              <a:rPr lang="" altLang="en-US" dirty="0" smtClean="0">
                <a:sym typeface="+mn-ea"/>
              </a:rPr>
              <a:t>卷积 + </a:t>
            </a:r>
            <a:r>
              <a:rPr lang="en-US" altLang="en-US" dirty="0">
                <a:sym typeface="+mn-ea"/>
              </a:rPr>
              <a:t>池化</a:t>
            </a:r>
            <a:r>
              <a:rPr lang="" altLang="en-US" dirty="0">
                <a:sym typeface="+mn-ea"/>
              </a:rPr>
              <a:t>+ </a:t>
            </a:r>
            <a:r>
              <a:rPr lang="en-US" altLang="en-US" dirty="0">
                <a:sym typeface="+mn-ea"/>
              </a:rPr>
              <a:t>全连接</a:t>
            </a:r>
            <a:r>
              <a:rPr lang="" altLang="en-US" dirty="0">
                <a:sym typeface="+mn-ea"/>
              </a:rPr>
              <a:t>（</a:t>
            </a:r>
            <a:r>
              <a:rPr lang="en-US" altLang="en-US" dirty="0">
                <a:sym typeface="+mn-ea"/>
              </a:rPr>
              <a:t>Dense）</a:t>
            </a:r>
            <a:r>
              <a:rPr lang="" altLang="en-US" b="1" dirty="0" smtClean="0">
                <a:sym typeface="+mn-ea"/>
              </a:rPr>
              <a:t>）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158240" y="4805680"/>
            <a:ext cx="10671175" cy="183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" altLang="en-US" sz="1800" dirty="0">
                <a:sym typeface="+mn-ea"/>
              </a:rPr>
              <a:t>多层卷积，提取越来越高阶的特征。</a:t>
            </a:r>
            <a:endParaRPr lang="" altLang="en-US" sz="1800" dirty="0"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800" dirty="0">
                <a:sym typeface="+mn-ea"/>
              </a:rPr>
              <a:t>Dense（全连接）：将最终的特征映射到结果（比如，类别）</a:t>
            </a:r>
            <a:endParaRPr lang="" altLang="en-US" sz="1800" dirty="0"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800" dirty="0">
                <a:sym typeface="+mn-ea"/>
              </a:rPr>
              <a:t>Flatten（扁平化）：</a:t>
            </a:r>
            <a:r>
              <a:rPr lang="en-US" altLang="en-US" sz="1800" dirty="0">
                <a:sym typeface="+mn-ea"/>
              </a:rPr>
              <a:t>多维数组降低到一维，</a:t>
            </a:r>
            <a:r>
              <a:rPr lang="" altLang="en-US" sz="1800" dirty="0">
                <a:sym typeface="+mn-ea"/>
              </a:rPr>
              <a:t>方便 Dense 对接</a:t>
            </a:r>
            <a:endParaRPr lang="" altLang="en-US" sz="1800" dirty="0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1530350"/>
            <a:ext cx="9276080" cy="310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85" y="452056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" altLang="en-US" sz="4000" b="1" dirty="0" smtClean="0">
                <a:solidFill>
                  <a:srgbClr val="FF0000"/>
                </a:solidFill>
              </a:rPr>
              <a:t>常见问题与对策</a:t>
            </a:r>
            <a:endParaRPr lang="" altLang="en-US" sz="40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165" y="1231265"/>
            <a:ext cx="3495675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/>
              <a:t>梯度消失 与 梯度爆炸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8830" y="862330"/>
            <a:ext cx="4698365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左图为 sigmod 函数及其导数。函数在中心导数较大，但在两端导数非常小。</a:t>
            </a: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在反向传播时，梯度经常会随着算法进展到更底层变得越来越小，导致梯度下降在低层权重更新基本没有改变低下，称为</a:t>
            </a:r>
            <a:r>
              <a:rPr lang="" altLang="en-US" sz="1795" b="1" dirty="0"/>
              <a:t>梯度消失</a:t>
            </a:r>
            <a:r>
              <a:rPr lang="" altLang="en-US" sz="1795" dirty="0"/>
              <a:t>。</a:t>
            </a: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在一些例子中会出现相反的现象，梯度越来越大，导致权值疯狂变化，算法发散。称为</a:t>
            </a:r>
            <a:r>
              <a:rPr lang="" altLang="en-US" sz="1795" b="1" dirty="0"/>
              <a:t>梯度爆炸</a:t>
            </a:r>
            <a:r>
              <a:rPr lang="" altLang="en-US" sz="1795" dirty="0"/>
              <a:t>问题。</a:t>
            </a: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在神经网络层数很多时，上述问题容易出现。</a:t>
            </a: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79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1809115"/>
            <a:ext cx="6607175" cy="181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0" y="3794760"/>
            <a:ext cx="4987290" cy="2970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b="1" dirty="0" smtClean="0">
                <a:sym typeface="+mn-ea"/>
              </a:rPr>
              <a:t>线性整流函数（Rectified Linear Unit, ReLU）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336790" y="862330"/>
            <a:ext cx="4510405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6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梯度问题部分原因是选错了激活函数。因此时下人们对 ReLu的青睐优于 Sigmoid：</a:t>
            </a:r>
            <a:endParaRPr lang="" altLang="en-US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ReLu 在线性端梯度不会消失</a:t>
            </a:r>
            <a:endParaRPr lang="" altLang="en-US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ReLu的导数计算速度更快。</a:t>
            </a:r>
            <a:endParaRPr lang="" altLang="en-US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" altLang="en-US" sz="200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ReLu的问题在于“dying ReLu”，会有一部分神经元只数出0，也就是死掉了。因此人们又发展了变种 leaky ReLu（带泄漏线性整流函数）。</a:t>
            </a:r>
            <a:endParaRPr lang="" alt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2206625"/>
            <a:ext cx="7084695" cy="3214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/>
              <a:t>批量归一化（Batch Normalization，BN）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513830" y="862330"/>
            <a:ext cx="5610860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对数据进行批量归一化的预处理。先调整为均值0、方差1，再进行</a:t>
            </a:r>
            <a:r>
              <a:rPr lang="" altLang="en-US" sz="2000" b="1" dirty="0"/>
              <a:t>缩放和移动</a:t>
            </a:r>
            <a:r>
              <a:rPr lang="" altLang="en-US" sz="2000" dirty="0"/>
              <a:t>（引入几个</a:t>
            </a:r>
            <a:r>
              <a:rPr lang="en-US" altLang="en-US" sz="2000" dirty="0">
                <a:sym typeface="+mn-ea"/>
              </a:rPr>
              <a:t>相应</a:t>
            </a:r>
            <a:r>
              <a:rPr lang="" altLang="en-US" sz="2000" dirty="0">
                <a:sym typeface="+mn-ea"/>
              </a:rPr>
              <a:t>的</a:t>
            </a:r>
            <a:r>
              <a:rPr lang="" altLang="en-US" sz="2000" dirty="0"/>
              <a:t>训练参数）。</a:t>
            </a:r>
            <a:endParaRPr lang="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2000" dirty="0">
                <a:sym typeface="+mn-ea"/>
              </a:rPr>
              <a:t>一般加在卷积层的前面</a:t>
            </a:r>
            <a:r>
              <a:rPr lang="" altLang="en-US" sz="2000" dirty="0">
                <a:sym typeface="+mn-ea"/>
              </a:rPr>
              <a:t>。</a:t>
            </a:r>
            <a:endParaRPr lang="" altLang="en-US" sz="2000" dirty="0">
              <a:sym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2000" dirty="0">
              <a:sym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BN看似简单，是神操作。可改善网络的梯度，进一步避免梯度消失和爆炸问题，允许更大的学习率，大幅提高训练速度，避免各层中心值“在相反方向来回波动”造成的训练负担... </a:t>
            </a:r>
            <a:endParaRPr lang="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480" y="2051050"/>
            <a:ext cx="4719320" cy="3399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/>
              <a:t>Dropout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573645" y="862330"/>
            <a:ext cx="4273550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非常简单粗暴：每一个训练步骤，每一个神经元都有被暂时“丢弃”的可能性 p （超参数 p 称为丢弃率，常设置在 50% 左右）。训练之后，神经元不会再被丢弃。</a:t>
            </a:r>
            <a:endParaRPr lang="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试图理解：员工每天通过扔硬币决定去不去上班？... 结果，公司变得不能依赖某一两个人，必须每个领域都有好几个人都能扛把子才能支撑。公司适应性越来越好。</a:t>
            </a:r>
            <a:endParaRPr lang="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2145030"/>
            <a:ext cx="6969760" cy="3570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卷积</a:t>
            </a: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神经网络（</a:t>
            </a:r>
            <a:r>
              <a:rPr lang="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NN）</a:t>
            </a:r>
            <a:endParaRPr lang="en-US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Dropout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573645" y="862330"/>
            <a:ext cx="4273550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Dropout每一个训练步骤都会创建一个不同的神经网络（每一个神经都可能出现或不出现，总共 2</a:t>
            </a:r>
            <a:r>
              <a:rPr lang="" altLang="en-US" sz="2000" baseline="30000" dirty="0"/>
              <a:t>N</a:t>
            </a:r>
            <a:r>
              <a:rPr lang="" altLang="en-US" sz="2000" dirty="0"/>
              <a:t>个网络，N是可丢弃的个数）。</a:t>
            </a:r>
            <a:endParaRPr lang="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它们的权重很多共享。最终得到的神经网络可看成一些较小网络的平均集合。</a:t>
            </a:r>
            <a:endParaRPr lang="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2228215"/>
            <a:ext cx="5801995" cy="317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Dropout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48425" y="862330"/>
            <a:ext cx="5398770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>
                <a:sym typeface="+mn-ea"/>
              </a:rPr>
              <a:t>Dropout 具有“综合起来取平均”让的思想，能使模型的泛化性更强，不会依赖于某些局部的特征。</a:t>
            </a:r>
            <a:endParaRPr lang="" altLang="en-US" sz="2000" dirty="0">
              <a:sym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>
                <a:sym typeface="+mn-ea"/>
              </a:rPr>
              <a:t>Dropout减少了神经元之间“复杂的共适应关系”，迫使网络学习更 robust 的特征。</a:t>
            </a:r>
            <a:endParaRPr lang="" altLang="en-US" sz="2000" dirty="0">
              <a:sym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>
                <a:sym typeface="+mn-ea"/>
              </a:rPr>
              <a:t>生物学上类似于物种的突变与性别繁衍（通过动态调整有效避免了物种“过拟合环境</a:t>
            </a:r>
            <a:r>
              <a:rPr lang="en-US" altLang="en-US" sz="2000" dirty="0">
                <a:sym typeface="+mn-ea"/>
              </a:rPr>
              <a:t>”</a:t>
            </a:r>
            <a:r>
              <a:rPr lang="" altLang="en-US" sz="2000" dirty="0">
                <a:sym typeface="+mn-ea"/>
              </a:rPr>
              <a:t>而灭绝）</a:t>
            </a:r>
            <a:endParaRPr lang="" altLang="en-US" sz="2000" dirty="0">
              <a:sym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>
                <a:sym typeface="+mn-ea"/>
              </a:rPr>
              <a:t>Dropout 也是神操作，</a:t>
            </a:r>
            <a:r>
              <a:rPr lang="en-US" altLang="en-US" sz="2000" dirty="0">
                <a:sym typeface="+mn-ea"/>
              </a:rPr>
              <a:t>由 G.E.Hinton 2012年提出，被证明有很高的成功率（最先进的神经网络加入dropout也能提高 1-2%正确性）</a:t>
            </a:r>
            <a:endParaRPr lang="en-US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386330"/>
            <a:ext cx="4937760" cy="285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/>
              <a:t>Padding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744970" y="862330"/>
            <a:ext cx="5102225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2000" dirty="0"/>
              <a:t>增加各个边的 pixel 数量，保证 feature map 不变小（最常用的是边上直接补零）。</a:t>
            </a:r>
            <a:endParaRPr lang="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600" dirty="0"/>
              <a:t>减少信息丢失（边界得到保留）</a:t>
            </a:r>
            <a:endParaRPr lang="" altLang="en-US" sz="16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600" dirty="0"/>
              <a:t>保持 feature map 大小一致（方便处理，也防止层数过多小到没有）</a:t>
            </a:r>
            <a:endParaRPr lang="" altLang="en-US" sz="16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600" dirty="0"/>
              <a:t>对深层 layter 保证足够信息量</a:t>
            </a:r>
            <a:endParaRPr lang="" altLang="en-US" sz="16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600" dirty="0"/>
              <a:t>为实现上述目的，且不做多余的事情，padding 往往补0，不存在噪音</a:t>
            </a:r>
            <a:endParaRPr lang="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270" y="1691005"/>
            <a:ext cx="4424680" cy="353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85" y="4520565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" altLang="en-US" sz="3200" b="1" dirty="0" smtClean="0"/>
              <a:t>CNN 是现代深度学习的精髓，广泛应用于图像视觉、语音识别、自然语言处理、等等各种大规模数据分析处理。</a:t>
            </a:r>
            <a:endParaRPr lang="" altLang="en-US" sz="32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710" y="935355"/>
            <a:ext cx="3495675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40840" y="1336040"/>
            <a:ext cx="916051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keras </a:t>
            </a:r>
            <a:r>
              <a:rPr lang="en-US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en-US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/>
              <a:t>keras</a:t>
            </a:r>
            <a:r>
              <a:rPr lang="en-US" altLang="en-US" b="1" dirty="0" smtClean="0"/>
              <a:t> 实现</a:t>
            </a:r>
            <a:r>
              <a:rPr lang="" altLang="en-US" b="1" dirty="0" smtClean="0"/>
              <a:t>（详见notebook）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065" y="1266825"/>
            <a:ext cx="7981950" cy="457898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model1 = Sequential([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BatchNormalization(input_shape=input_shape),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Conv2D(4, kernel_size=(3,3), activation='relu',  padding='same'),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MaxPooling2D(pool_size=(2, 2)),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BatchNormalization(),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Conv2D(8, (3, 3), activation='relu',padding='same'), 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MaxPooling2D(pool_size=(2, 2)),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BatchNormalization(),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Conv2D(16, (3, 3), activation='relu',padding='same'), 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MaxPooling2D(pool_size=(2, 2)),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Dropout(0.2), 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Flatten(), 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Dense(256, activation='relu', ), 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Dropout(0.5), 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        Dense(num_classes, activation='softmax')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])</a:t>
            </a:r>
            <a:endParaRPr lang="en-US" altLang="en-US" sz="12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27813"/>
          <a:stretch>
            <a:fillRect/>
          </a:stretch>
        </p:blipFill>
        <p:spPr>
          <a:xfrm>
            <a:off x="8065135" y="1910715"/>
            <a:ext cx="3515995" cy="25380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163560" y="4583430"/>
            <a:ext cx="35401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" altLang="en-US" sz="2800" b="1">
                <a:sym typeface="+mn-ea"/>
              </a:rPr>
              <a:t>搭积木的游戏</a:t>
            </a:r>
            <a:endParaRPr lang="" altLang="en-US" sz="2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作业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065" y="1266825"/>
            <a:ext cx="10541000" cy="4578985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endParaRPr lang="en-US" altLang="en-US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en-US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尝试调节</a:t>
            </a:r>
            <a:r>
              <a:rPr lang="" altLang="en-US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示例 CNN 的构架和</a:t>
            </a:r>
            <a:r>
              <a:rPr lang="en-US" altLang="en-US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参数，</a:t>
            </a:r>
            <a:r>
              <a:rPr lang="" altLang="en-US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观察其表现变化。</a:t>
            </a:r>
            <a:endParaRPr lang="" altLang="en-US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软件准备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8540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endParaRPr lang="en-US" altLang="en-US"/>
          </a:p>
          <a:p>
            <a:pPr lvl="0">
              <a:lnSpc>
                <a:spcPct val="110000"/>
              </a:lnSpc>
            </a:pPr>
            <a:r>
              <a:rPr lang="en-US" altLang="en-US"/>
              <a:t>Anaconda3 + </a:t>
            </a:r>
            <a:r>
              <a:rPr lang="en-US" altLang="en-US" b="1">
                <a:solidFill>
                  <a:srgbClr val="FF0000"/>
                </a:solidFill>
              </a:rPr>
              <a:t>tensorflow + keras</a:t>
            </a:r>
            <a:endParaRPr lang="en-US" altLang="en-US"/>
          </a:p>
          <a:p>
            <a:pPr marL="457200" lvl="1" indent="0">
              <a:lnSpc>
                <a:spcPct val="110000"/>
              </a:lnSpc>
              <a:buNone/>
            </a:pPr>
            <a:endParaRPr lang="en-US" altLang="en-US"/>
          </a:p>
          <a:p>
            <a:pPr marL="457200" lvl="1" indent="0">
              <a:lnSpc>
                <a:spcPct val="110000"/>
              </a:lnSpc>
              <a:buNone/>
            </a:pPr>
            <a:endParaRPr lang="en-US" altLang="en-US"/>
          </a:p>
          <a:p>
            <a:pPr marL="457200" lvl="1" indent="0">
              <a:lnSpc>
                <a:spcPct val="110000"/>
              </a:lnSpc>
              <a:buNone/>
            </a:pPr>
            <a:endParaRPr lang="en-US" altLang="en-US"/>
          </a:p>
          <a:p>
            <a:pPr marL="457200" lvl="1" indent="0">
              <a:lnSpc>
                <a:spcPct val="110000"/>
              </a:lnSpc>
              <a:buNone/>
            </a:pPr>
            <a:endParaRPr lang="en-US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/>
              <a:t> </a:t>
            </a:r>
            <a:endParaRPr lang="en-US" altLang="en-US"/>
          </a:p>
          <a:p>
            <a:pPr lvl="1">
              <a:lnSpc>
                <a:spcPct val="110000"/>
              </a:lnSpc>
            </a:pPr>
            <a:endParaRPr lang="en-US" altLang="en-US"/>
          </a:p>
          <a:p>
            <a:pPr lvl="0">
              <a:lnSpc>
                <a:spcPct val="110000"/>
              </a:lnSpc>
            </a:pPr>
            <a:r>
              <a:rPr lang="en-US" altLang="en-US"/>
              <a:t>鼓励使用 Linux 系统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690" y="3503930"/>
            <a:ext cx="2132330" cy="106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40" y="3375660"/>
            <a:ext cx="3495675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85" y="452056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" altLang="en-US" sz="4000" b="1" dirty="0" smtClean="0">
                <a:solidFill>
                  <a:srgbClr val="C00000"/>
                </a:solidFill>
              </a:rPr>
              <a:t>CNN 简介</a:t>
            </a:r>
            <a:endParaRPr lang="" altLang="en-US" sz="40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17368"/>
          <a:stretch>
            <a:fillRect/>
          </a:stretch>
        </p:blipFill>
        <p:spPr>
          <a:xfrm>
            <a:off x="4232910" y="1871980"/>
            <a:ext cx="3258185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生物</a:t>
            </a:r>
            <a:r>
              <a:rPr lang="en-US" altLang="zh-CN" b="1" dirty="0" smtClean="0"/>
              <a:t>视觉</a:t>
            </a:r>
            <a:endParaRPr lang="en-US" altLang="zh-CN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1958年，生物学家通过动物实验研究视觉皮层的结构（成果获得91年诺奖）。</a:t>
            </a: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视觉皮层神经元有一个</a:t>
            </a:r>
            <a:r>
              <a:rPr lang="en-US" altLang="en-US" sz="1800" b="1" dirty="0"/>
              <a:t>局部接受野</a:t>
            </a:r>
            <a:r>
              <a:rPr lang="en-US" altLang="en-US" sz="1800" dirty="0"/>
              <a:t>（receptive field），只对视野的局部区域内视觉刺激作出反应。</a:t>
            </a: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不同神经元的接受野可能会重复，它们一起平铺在整个视觉区域。</a:t>
            </a: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一些神经元作用于图片的水平方向，一些作用于其他方向（神经元接受野可能重复，但</a:t>
            </a:r>
            <a:r>
              <a:rPr lang="en-US" altLang="en-US" sz="1800" b="1" dirty="0"/>
              <a:t>作用不同</a:t>
            </a:r>
            <a:r>
              <a:rPr lang="en-US" altLang="en-US" sz="1800" dirty="0"/>
              <a:t>）。</a:t>
            </a: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有些神经元具有较大的接受野，他们作用于由多个低阶模式组成的复杂模式，即，</a:t>
            </a:r>
            <a:r>
              <a:rPr lang="en-US" altLang="en-US" sz="1800" b="1" dirty="0"/>
              <a:t>高阶神经元是基于低阶神经元的输出</a:t>
            </a:r>
            <a:r>
              <a:rPr lang="en-US" altLang="en-US" sz="1800" dirty="0"/>
              <a:t>。</a:t>
            </a: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476500"/>
            <a:ext cx="5127625" cy="289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85" y="452056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" altLang="en-US" sz="4000" b="1" dirty="0" smtClean="0">
                <a:solidFill>
                  <a:srgbClr val="C00000"/>
                </a:solidFill>
              </a:rPr>
              <a:t>受此启发... 人们玩出了 CNN</a:t>
            </a:r>
            <a:endParaRPr lang="" altLang="en-US" sz="4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30829"/>
          <a:stretch>
            <a:fillRect/>
          </a:stretch>
        </p:blipFill>
        <p:spPr>
          <a:xfrm>
            <a:off x="4386580" y="1945640"/>
            <a:ext cx="2949575" cy="2040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卷积神经网络</a:t>
            </a:r>
            <a:br>
              <a:rPr lang="en-US" b="1" dirty="0" smtClean="0"/>
            </a:br>
            <a:r>
              <a:rPr lang="en-US" b="1" dirty="0" smtClean="0"/>
              <a:t>（Convolutional neural network, CNN）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48669" y="862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CNN最终重要的构建块是</a:t>
            </a:r>
            <a:r>
              <a:rPr lang="en-US" sz="1800" b="1" dirty="0"/>
              <a:t>卷积层（convolutional layers）</a:t>
            </a:r>
            <a:r>
              <a:rPr lang="" altLang="en-US" sz="1800" b="1" dirty="0"/>
              <a:t>，辅之以池化、dropout、全连接。</a:t>
            </a:r>
            <a:endParaRPr 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例如，左边是一张黑白图片。</a:t>
            </a:r>
            <a:endParaRPr 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sz="1540" dirty="0">
                <a:sym typeface="+mn-ea"/>
              </a:rPr>
              <a:t>像素8×8，数字表示颜色</a:t>
            </a:r>
            <a:r>
              <a:rPr lang="" altLang="en-US" sz="1540" dirty="0">
                <a:sym typeface="+mn-ea"/>
              </a:rPr>
              <a:t>。</a:t>
            </a:r>
            <a:r>
              <a:rPr lang="" altLang="en-US" sz="1540" dirty="0"/>
              <a:t>数字越大，颜色越亮。</a:t>
            </a:r>
            <a:endParaRPr lang="" altLang="en-US" sz="154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540" dirty="0"/>
              <a:t>该图的特征是中间有一道边界。</a:t>
            </a:r>
            <a:endParaRPr lang="" altLang="en-US" sz="154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2431415"/>
            <a:ext cx="3060065" cy="276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/>
              <a:t>卷积（Convolution）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48669" y="862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CNN</a:t>
            </a:r>
            <a:r>
              <a:rPr lang="" altLang="en-US" sz="1800" dirty="0"/>
              <a:t>可使用如图的滤波器（filter）</a:t>
            </a:r>
            <a:r>
              <a:rPr lang="" altLang="en-US" sz="1800" dirty="0"/>
              <a:t>识别图像的特征，例如左图 3×3 滤波器。</a:t>
            </a:r>
            <a:endParaRPr lang="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800" dirty="0"/>
              <a:t>识别的方法：</a:t>
            </a:r>
            <a:endParaRPr lang="" altLang="en-US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540" dirty="0"/>
              <a:t>滤波器“盖”在图像左上一块 3×3 区域。</a:t>
            </a:r>
            <a:endParaRPr lang="" altLang="en-US" sz="154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540" dirty="0"/>
              <a:t>对应元素相乘，然后求和。</a:t>
            </a:r>
            <a:endParaRPr lang="" altLang="en-US" sz="154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540" dirty="0"/>
              <a:t>然后，滤波器挪动一格，继续计算。</a:t>
            </a:r>
            <a:endParaRPr lang="" altLang="en-US" sz="154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sz="1540" dirty="0"/>
              <a:t>直到把图片所有角落覆盖一遍。</a:t>
            </a:r>
            <a:endParaRPr lang="" altLang="en-US" sz="1540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endParaRPr lang="" altLang="en-US" sz="1795" dirty="0"/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这个过程就叫“卷积”，很像人眼扫过一张图片。此例能够得到一个 6×6 的结果。</a:t>
            </a:r>
            <a:endParaRPr lang="" altLang="en-US" sz="179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2431415"/>
            <a:ext cx="3060065" cy="2765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545" y="3282950"/>
            <a:ext cx="1187450" cy="1061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sym typeface="+mn-ea"/>
              </a:rPr>
              <a:t>卷积（Convolution）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003665" y="862330"/>
            <a:ext cx="2843530" cy="590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卷积核作用于数据得到</a:t>
            </a:r>
            <a:r>
              <a:rPr lang="" altLang="en-US" sz="1795" b="1" dirty="0"/>
              <a:t>特征图（feature map）</a:t>
            </a:r>
            <a:r>
              <a:rPr lang="" altLang="en-US" sz="1795" dirty="0"/>
              <a:t>。</a:t>
            </a: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sz="1795" dirty="0"/>
              <a:t>此例中，特征图中间颜色与众不同，表明卷积</a:t>
            </a:r>
            <a:r>
              <a:rPr lang="" altLang="en-US" sz="1795" b="1" dirty="0"/>
              <a:t>成功检测到了边界</a:t>
            </a:r>
            <a:r>
              <a:rPr lang="" altLang="en-US" sz="1795" dirty="0"/>
              <a:t>。</a:t>
            </a: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1795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" altLang="en-US" sz="179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260"/>
            <a:ext cx="7705725" cy="3945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3223</Words>
  <Application>WPS Presentation</Application>
  <PresentationFormat>宽屏</PresentationFormat>
  <Paragraphs>251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文泉驿微米黑</vt:lpstr>
      <vt:lpstr>Asana Math</vt:lpstr>
      <vt:lpstr>Times New Roman</vt:lpstr>
      <vt:lpstr>Courier</vt:lpstr>
      <vt:lpstr>Latin Modern Mono Prop</vt:lpstr>
      <vt:lpstr>Calibri Light</vt:lpstr>
      <vt:lpstr>宋体</vt:lpstr>
      <vt:lpstr>Calibri</vt:lpstr>
      <vt:lpstr>Arial Unicode MS</vt:lpstr>
      <vt:lpstr>Webdings</vt:lpstr>
      <vt:lpstr>Office 主题</vt:lpstr>
      <vt:lpstr>PowerPoint 演示文稿</vt:lpstr>
      <vt:lpstr>机器学习 人工神经网络（ANN）</vt:lpstr>
      <vt:lpstr>软件准备</vt:lpstr>
      <vt:lpstr>神经网络的几个常见问题与对策</vt:lpstr>
      <vt:lpstr>生物视觉</vt:lpstr>
      <vt:lpstr>CNN 简介</vt:lpstr>
      <vt:lpstr>卷积神经网络 （Convolutional neural network, CNN）</vt:lpstr>
      <vt:lpstr>卷积神经网络 （Convolutional neural network, CNN）</vt:lpstr>
      <vt:lpstr>卷积神经网络 （Convolutional neural network, CNN）</vt:lpstr>
      <vt:lpstr>卷积神经网络 （Convolutional neural network, CNN）</vt:lpstr>
      <vt:lpstr>卷积神经网络 （Convolutional neural network, CNN）</vt:lpstr>
      <vt:lpstr>卷积（Convolution）</vt:lpstr>
      <vt:lpstr>池化（Pooling）</vt:lpstr>
      <vt:lpstr>池化（Pooling）</vt:lpstr>
      <vt:lpstr>就是基于链式微分法则的误差传递 使用 BackPropagation 的 MLP 称为 BP 神经网络</vt:lpstr>
      <vt:lpstr>卷积（Convolution）</vt:lpstr>
      <vt:lpstr>池化（Pooling）</vt:lpstr>
      <vt:lpstr>梯度消失 与 梯度爆炸</vt:lpstr>
      <vt:lpstr>批量归一化（Batch Normalization，BN）</vt:lpstr>
      <vt:lpstr>Dropout</vt:lpstr>
      <vt:lpstr>Dropout</vt:lpstr>
      <vt:lpstr>激活函数（Activation Function）</vt:lpstr>
      <vt:lpstr>就是基于链式微分法则的误差传递 使用 BackPropagation 的 MLP 称为 BP 神经网络</vt:lpstr>
      <vt:lpstr>sklearn 实现</vt:lpstr>
      <vt:lpstr>sklearn 实现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594</cp:revision>
  <dcterms:created xsi:type="dcterms:W3CDTF">2019-12-17T09:15:07Z</dcterms:created>
  <dcterms:modified xsi:type="dcterms:W3CDTF">2019-12-17T09:15:07Z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