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87"/>
  </p:notesMasterIdLst>
  <p:handoutMasterIdLst>
    <p:handoutMasterId r:id="rId88"/>
  </p:handoutMasterIdLst>
  <p:sldIdLst>
    <p:sldId id="367" r:id="rId2"/>
    <p:sldId id="453" r:id="rId3"/>
    <p:sldId id="333" r:id="rId4"/>
    <p:sldId id="334" r:id="rId5"/>
    <p:sldId id="370" r:id="rId6"/>
    <p:sldId id="337" r:id="rId7"/>
    <p:sldId id="369" r:id="rId8"/>
    <p:sldId id="368" r:id="rId9"/>
    <p:sldId id="384" r:id="rId10"/>
    <p:sldId id="374" r:id="rId11"/>
    <p:sldId id="375" r:id="rId12"/>
    <p:sldId id="45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7" r:id="rId22"/>
    <p:sldId id="388" r:id="rId23"/>
    <p:sldId id="456" r:id="rId24"/>
    <p:sldId id="389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405" r:id="rId33"/>
    <p:sldId id="397" r:id="rId34"/>
    <p:sldId id="403" r:id="rId35"/>
    <p:sldId id="398" r:id="rId36"/>
    <p:sldId id="406" r:id="rId37"/>
    <p:sldId id="407" r:id="rId38"/>
    <p:sldId id="400" r:id="rId39"/>
    <p:sldId id="457" r:id="rId40"/>
    <p:sldId id="401" r:id="rId41"/>
    <p:sldId id="458" r:id="rId42"/>
    <p:sldId id="402" r:id="rId43"/>
    <p:sldId id="404" r:id="rId44"/>
    <p:sldId id="440" r:id="rId45"/>
    <p:sldId id="408" r:id="rId46"/>
    <p:sldId id="413" r:id="rId47"/>
    <p:sldId id="414" r:id="rId48"/>
    <p:sldId id="416" r:id="rId49"/>
    <p:sldId id="421" r:id="rId50"/>
    <p:sldId id="447" r:id="rId51"/>
    <p:sldId id="423" r:id="rId52"/>
    <p:sldId id="417" r:id="rId53"/>
    <p:sldId id="437" r:id="rId54"/>
    <p:sldId id="439" r:id="rId55"/>
    <p:sldId id="459" r:id="rId56"/>
    <p:sldId id="461" r:id="rId57"/>
    <p:sldId id="467" r:id="rId58"/>
    <p:sldId id="444" r:id="rId59"/>
    <p:sldId id="441" r:id="rId60"/>
    <p:sldId id="424" r:id="rId61"/>
    <p:sldId id="462" r:id="rId62"/>
    <p:sldId id="463" r:id="rId63"/>
    <p:sldId id="425" r:id="rId64"/>
    <p:sldId id="427" r:id="rId65"/>
    <p:sldId id="464" r:id="rId66"/>
    <p:sldId id="428" r:id="rId67"/>
    <p:sldId id="429" r:id="rId68"/>
    <p:sldId id="465" r:id="rId69"/>
    <p:sldId id="426" r:id="rId70"/>
    <p:sldId id="415" r:id="rId71"/>
    <p:sldId id="409" r:id="rId72"/>
    <p:sldId id="410" r:id="rId73"/>
    <p:sldId id="411" r:id="rId74"/>
    <p:sldId id="412" r:id="rId75"/>
    <p:sldId id="452" r:id="rId76"/>
    <p:sldId id="418" r:id="rId77"/>
    <p:sldId id="419" r:id="rId78"/>
    <p:sldId id="420" r:id="rId79"/>
    <p:sldId id="442" r:id="rId80"/>
    <p:sldId id="433" r:id="rId81"/>
    <p:sldId id="466" r:id="rId82"/>
    <p:sldId id="434" r:id="rId83"/>
    <p:sldId id="435" r:id="rId84"/>
    <p:sldId id="436" r:id="rId85"/>
    <p:sldId id="449" r:id="rId86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8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94617"/>
  </p:normalViewPr>
  <p:slideViewPr>
    <p:cSldViewPr snapToGrid="0">
      <p:cViewPr varScale="1">
        <p:scale>
          <a:sx n="63" d="100"/>
          <a:sy n="63" d="100"/>
        </p:scale>
        <p:origin x="79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20752"/>
    </p:cViewPr>
  </p:sorterViewPr>
  <p:notesViewPr>
    <p:cSldViewPr snapToGrid="0">
      <p:cViewPr varScale="1">
        <p:scale>
          <a:sx n="61" d="100"/>
          <a:sy n="61" d="100"/>
        </p:scale>
        <p:origin x="-1746" y="-6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B83FE79-EB4A-3844-8190-A9EA7CEF35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0" sz="1400">
                <a:latin typeface="Times New Roman" charset="0"/>
                <a:ea typeface="新細明體" charset="-120"/>
                <a:cs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4.3 Stacks &amp; Queues with Linked Lists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F8CC2D5-8F3F-F741-806E-38D5BDB6410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0" sz="1400">
                <a:latin typeface="Times New Roman" charset="0"/>
                <a:ea typeface="新細明體" charset="-120"/>
                <a:cs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94EBA1C1-31D9-AA45-BDBF-DE5FBE8167B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0" sz="1400">
                <a:latin typeface="Times New Roman" charset="0"/>
                <a:ea typeface="新細明體" charset="-120"/>
                <a:cs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4768502-471F-5745-A5B3-B3FD5EC4411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0" sz="14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7CDFCB9-FE70-48BB-AAEF-6A51F0FDF3D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FE6AF31-3555-0D44-BA7C-2982994A54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0" sz="1400">
                <a:latin typeface="Times New Roman" charset="0"/>
                <a:ea typeface="新細明體" charset="-120"/>
                <a:cs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4.3 Stacks &amp; Queues with Linked Lists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FE25153-A4EC-A145-B931-D0E0D0A02AD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0" sz="1400">
                <a:latin typeface="Times New Roman" charset="0"/>
                <a:ea typeface="新細明體" charset="-120"/>
                <a:cs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CB07B523-851E-9147-B13C-931D447EAFA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407A3D2D-549E-9444-B469-55D23C525C7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0" sz="1400">
                <a:latin typeface="Times New Roman" charset="0"/>
                <a:ea typeface="新細明體" charset="-120"/>
                <a:cs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BAA21BE1-78C5-C942-A6DB-3500EA5738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0" sz="14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23BDB76-71E4-469D-ADF3-681BE2D89A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新細明體" charset="-12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新細明體" charset="-12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新細明體" charset="-12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新細明體" charset="-12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新細明體" charset="-12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6387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4819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8915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8915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  <p:extLst>
      <p:ext uri="{BB962C8B-B14F-4D97-AF65-F5344CB8AC3E}">
        <p14:creationId xmlns:p14="http://schemas.microsoft.com/office/powerpoint/2010/main" val="1257180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096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3011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5059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7107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9155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120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3251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8435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5299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7347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9395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9395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  <p:extLst>
      <p:ext uri="{BB962C8B-B14F-4D97-AF65-F5344CB8AC3E}">
        <p14:creationId xmlns:p14="http://schemas.microsoft.com/office/powerpoint/2010/main" val="41121284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6144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63491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65539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67587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69635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7168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048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73731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75779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77827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79875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819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83971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86019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88067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90115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9216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2531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9216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  <p:extLst>
      <p:ext uri="{BB962C8B-B14F-4D97-AF65-F5344CB8AC3E}">
        <p14:creationId xmlns:p14="http://schemas.microsoft.com/office/powerpoint/2010/main" val="38094987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94211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96259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3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336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  <p:extLst>
      <p:ext uri="{BB962C8B-B14F-4D97-AF65-F5344CB8AC3E}">
        <p14:creationId xmlns:p14="http://schemas.microsoft.com/office/powerpoint/2010/main" val="32060440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5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5411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  <p:extLst>
      <p:ext uri="{BB962C8B-B14F-4D97-AF65-F5344CB8AC3E}">
        <p14:creationId xmlns:p14="http://schemas.microsoft.com/office/powerpoint/2010/main" val="25790450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7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7459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  <p:extLst>
      <p:ext uri="{BB962C8B-B14F-4D97-AF65-F5344CB8AC3E}">
        <p14:creationId xmlns:p14="http://schemas.microsoft.com/office/powerpoint/2010/main" val="1608816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9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9507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  <p:extLst>
      <p:ext uri="{BB962C8B-B14F-4D97-AF65-F5344CB8AC3E}">
        <p14:creationId xmlns:p14="http://schemas.microsoft.com/office/powerpoint/2010/main" val="37357947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1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51555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  <p:extLst>
      <p:ext uri="{BB962C8B-B14F-4D97-AF65-F5344CB8AC3E}">
        <p14:creationId xmlns:p14="http://schemas.microsoft.com/office/powerpoint/2010/main" val="37284880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3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5360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  <p:extLst>
      <p:ext uri="{BB962C8B-B14F-4D97-AF65-F5344CB8AC3E}">
        <p14:creationId xmlns:p14="http://schemas.microsoft.com/office/powerpoint/2010/main" val="801741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5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55651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  <p:extLst>
      <p:ext uri="{BB962C8B-B14F-4D97-AF65-F5344CB8AC3E}">
        <p14:creationId xmlns:p14="http://schemas.microsoft.com/office/powerpoint/2010/main" val="998246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4579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7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57699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  <p:extLst>
      <p:ext uri="{BB962C8B-B14F-4D97-AF65-F5344CB8AC3E}">
        <p14:creationId xmlns:p14="http://schemas.microsoft.com/office/powerpoint/2010/main" val="25594078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98307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0355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240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4451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  <p:extLst>
      <p:ext uri="{BB962C8B-B14F-4D97-AF65-F5344CB8AC3E}">
        <p14:creationId xmlns:p14="http://schemas.microsoft.com/office/powerpoint/2010/main" val="15924950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4451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  <p:extLst>
      <p:ext uri="{BB962C8B-B14F-4D97-AF65-F5344CB8AC3E}">
        <p14:creationId xmlns:p14="http://schemas.microsoft.com/office/powerpoint/2010/main" val="423415764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4451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  <p:extLst>
      <p:ext uri="{BB962C8B-B14F-4D97-AF65-F5344CB8AC3E}">
        <p14:creationId xmlns:p14="http://schemas.microsoft.com/office/powerpoint/2010/main" val="30905529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6499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0595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264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6627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264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  <p:extLst>
      <p:ext uri="{BB962C8B-B14F-4D97-AF65-F5344CB8AC3E}">
        <p14:creationId xmlns:p14="http://schemas.microsoft.com/office/powerpoint/2010/main" val="345874986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4691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67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6739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67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6739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  <p:extLst>
      <p:ext uri="{BB962C8B-B14F-4D97-AF65-F5344CB8AC3E}">
        <p14:creationId xmlns:p14="http://schemas.microsoft.com/office/powerpoint/2010/main" val="172264712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8787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0835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0835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  <p:extLst>
      <p:ext uri="{BB962C8B-B14F-4D97-AF65-F5344CB8AC3E}">
        <p14:creationId xmlns:p14="http://schemas.microsoft.com/office/powerpoint/2010/main" val="100095012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288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9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4931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6979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8675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9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9027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1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1075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3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31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51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5171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7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7219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9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9267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1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1315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9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59747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1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61795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3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6384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  <p:extLst>
      <p:ext uri="{BB962C8B-B14F-4D97-AF65-F5344CB8AC3E}">
        <p14:creationId xmlns:p14="http://schemas.microsoft.com/office/powerpoint/2010/main" val="4030384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3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6384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5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65891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7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67939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9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69987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2771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400"/>
              <a:t>4.3 Stacks &amp; Queues with Linked Lists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76E970EC-2948-704A-9E33-1548CF205E4F}"/>
              </a:ext>
            </a:extLst>
          </p:cNvPr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20B28F2-C41A-124C-A7A3-39F0610AE17B}"/>
              </a:ext>
            </a:extLst>
          </p:cNvPr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E373A0D-DC62-8F42-855C-6A169E6E4B93}"/>
              </a:ext>
            </a:extLst>
          </p:cNvPr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6A21305-86C0-6B4D-999B-9235EFDF0A98}"/>
              </a:ext>
            </a:extLst>
          </p:cNvPr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>
            <a:extLst>
              <a:ext uri="{FF2B5EF4-FFF2-40B4-BE49-F238E27FC236}">
                <a16:creationId xmlns:a16="http://schemas.microsoft.com/office/drawing/2014/main" id="{80028DD3-C2E0-6345-8F37-E74E8A16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Footer Placeholder 16">
            <a:extLst>
              <a:ext uri="{FF2B5EF4-FFF2-40B4-BE49-F238E27FC236}">
                <a16:creationId xmlns:a16="http://schemas.microsoft.com/office/drawing/2014/main" id="{C2A06A97-3600-9D4B-A5B7-322AB625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Slide Number Placeholder 28">
            <a:extLst>
              <a:ext uri="{FF2B5EF4-FFF2-40B4-BE49-F238E27FC236}">
                <a16:creationId xmlns:a16="http://schemas.microsoft.com/office/drawing/2014/main" id="{457DC340-447B-6F40-804A-2F51E293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EE6C8D-E4EE-44B2-AA42-9661B6BA6BB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8317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D1F55DE2-4052-6146-900D-7A45330F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34F7D9D1-F2F2-B04B-A0DC-9697B8D3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2D228D77-674A-D441-9E88-15087240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E1E99-AA96-4EAD-8482-39C02C90DC8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52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8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Isosceles Triangle 9">
            <a:extLst>
              <a:ext uri="{FF2B5EF4-FFF2-40B4-BE49-F238E27FC236}">
                <a16:creationId xmlns:a16="http://schemas.microsoft.com/office/drawing/2014/main" id="{B33FEB39-E7F9-174A-88B6-A40C4FCD6B51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Straight Connector 10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430670A-FE70-FD48-A7AE-0FAFDC061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8DF1426-0ED2-F840-9C61-567D58F3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212927A-5AA6-424B-B6D6-4DD0AF1E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CE3FE7-0485-4124-85C0-C2112D6C2FB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129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D1F55DE2-4052-6146-900D-7A45330F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34F7D9D1-F2F2-B04B-A0DC-9697B8D3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2D228D77-674A-D441-9E88-15087240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0B267-28A6-46F1-8AF8-FE2D53A3049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613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43BC2177-8630-8845-9351-E85F682A6369}"/>
              </a:ext>
            </a:extLst>
          </p:cNvPr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9FEED82-416D-054C-BD4D-70F652D8C760}"/>
              </a:ext>
            </a:extLst>
          </p:cNvPr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E83CFF6-DF5F-0F4C-9743-2DC3C697FD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9390CB6-D7BF-C144-BCE2-B2FD71A1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F3E38B6-B3DF-0D47-832E-9E821CED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B19FC8-DAFB-4545-B73E-974E27BB3F7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2913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D1F55DE2-4052-6146-900D-7A45330F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34F7D9D1-F2F2-B04B-A0DC-9697B8D3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2D228D77-674A-D441-9E88-15087240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EAACF-D193-4C3F-BF4B-6D26E996942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574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D1F55DE2-4052-6146-900D-7A45330F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34F7D9D1-F2F2-B04B-A0DC-9697B8D3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2D228D77-674A-D441-9E88-15087240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F09EA-1BD7-4CB1-B2A8-14AB57C4E1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086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8">
            <a:extLst>
              <a:ext uri="{FF2B5EF4-FFF2-40B4-BE49-F238E27FC236}">
                <a16:creationId xmlns:a16="http://schemas.microsoft.com/office/drawing/2014/main" id="{7A865CAD-917D-C54A-894C-FA5D464518EA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D57A9B2E-30E5-E24A-8C9C-3A25DA75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D04F229-7CD9-534C-BDED-72A8ECA9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F6E5CF2-29C1-0C49-B79F-20AE0B87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1EC2EC-10DD-42C0-B7E2-0E75CF64CB6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85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8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Isosceles Triangle 9">
            <a:extLst>
              <a:ext uri="{FF2B5EF4-FFF2-40B4-BE49-F238E27FC236}">
                <a16:creationId xmlns:a16="http://schemas.microsoft.com/office/drawing/2014/main" id="{4F805855-97CF-4A47-B107-797237267073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B670FF51-D8CA-2142-BD8D-CBF2C6F7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64CF877-3E4F-3949-9EEA-F98F6DE4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7C8BA85-8B3F-FA43-8DC2-A53E89E0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33C7AA7-B282-4AB8-BCFF-FC91C8D75FE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789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8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" name="Straight Connector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Isosceles Triangle 10">
            <a:extLst>
              <a:ext uri="{FF2B5EF4-FFF2-40B4-BE49-F238E27FC236}">
                <a16:creationId xmlns:a16="http://schemas.microsoft.com/office/drawing/2014/main" id="{C0192A37-7997-A047-B8E7-D0FD6FDDB1E1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6DB97FDA-C25E-6147-8ED0-5548065F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3CD7FD24-168A-724A-8D45-A125FAE5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CC1C5CDA-B7E3-0D4D-803D-7B7985FB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28F42A-5FB2-4435-9335-6FF202B770D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048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8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" name="Isosceles Triangle 9">
            <a:extLst>
              <a:ext uri="{FF2B5EF4-FFF2-40B4-BE49-F238E27FC236}">
                <a16:creationId xmlns:a16="http://schemas.microsoft.com/office/drawing/2014/main" id="{B3CA4774-F85E-1540-A9D6-B14785787F11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57524C5-D4D4-2644-87DA-89878ADD6723}"/>
              </a:ext>
            </a:extLst>
          </p:cNvPr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BB069940-7A8C-1B46-9AF1-3747CA21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6AA875CB-ED55-D84B-ABFD-75859FCF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A4BE68F-FC4A-EA4B-B253-8977562A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2A9E2A-46B8-479E-9635-DDEA9AEDB3E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4850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1F55DE2-4052-6146-900D-7A45330FF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charset="0"/>
                <a:ea typeface="新細明體" charset="-120"/>
                <a:cs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7D9D1-F2F2-B04B-A0DC-9697B8D31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charset="0"/>
                <a:ea typeface="新細明體" charset="-120"/>
                <a:cs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D228D77-674A-D441-9E88-15087240E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41EFC9-D9EB-455A-A7F4-56241A35C6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78" r:id="rId2"/>
    <p:sldLayoutId id="2147483883" r:id="rId3"/>
    <p:sldLayoutId id="2147483879" r:id="rId4"/>
    <p:sldLayoutId id="2147483880" r:id="rId5"/>
    <p:sldLayoutId id="2147483884" r:id="rId6"/>
    <p:sldLayoutId id="2147483885" r:id="rId7"/>
    <p:sldLayoutId id="2147483886" r:id="rId8"/>
    <p:sldLayoutId id="2147483887" r:id="rId9"/>
    <p:sldLayoutId id="2147483881" r:id="rId10"/>
    <p:sldLayoutId id="214748388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MS PGothic" panose="020B0600070205080204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MS PGothic" panose="020B0600070205080204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MS PGothic" panose="020B0600070205080204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MS PGothic" panose="020B0600070205080204" pitchFamily="34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-128"/>
          <a:cs typeface="ＭＳ Ｐゴシック" charset="-128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2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2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標楷體" panose="03000509000000000000" pitchFamily="65" charset="-120"/>
              </a:rPr>
              <a:t>Linked Lists</a:t>
            </a:r>
          </a:p>
        </p:txBody>
      </p:sp>
      <p:sp>
        <p:nvSpPr>
          <p:cNvPr id="15362" name="Rectangle 5">
            <a:extLst>
              <a:ext uri="{FF2B5EF4-FFF2-40B4-BE49-F238E27FC236}">
                <a16:creationId xmlns:a16="http://schemas.microsoft.com/office/drawing/2014/main" id="{43306854-C90B-8D4E-95C0-38F2471EDDB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 3" pitchFamily="2" charset="2"/>
              <a:buNone/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標楷體" panose="03000509000000000000" pitchFamily="65" charset="-120"/>
              </a:rPr>
              <a:t>Self-Referential Structures</a:t>
            </a:r>
          </a:p>
        </p:txBody>
      </p:sp>
      <p:sp>
        <p:nvSpPr>
          <p:cNvPr id="33794" name="Rectangle 3"/>
          <p:cNvSpPr>
            <a:spLocks noGrp="1"/>
          </p:cNvSpPr>
          <p:nvPr>
            <p:ph sz="quarter" idx="1"/>
          </p:nvPr>
        </p:nvSpPr>
        <p:spPr>
          <a:xfrm>
            <a:off x="457201" y="2300288"/>
            <a:ext cx="4214813" cy="4305300"/>
          </a:xfrm>
        </p:spPr>
        <p:txBody>
          <a:bodyPr/>
          <a:lstStyle/>
          <a:p>
            <a:pPr marL="1793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typedef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struct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</a:rPr>
              <a:t> list {</a:t>
            </a:r>
            <a:b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</a:rPr>
            </a:b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</a:rPr>
              <a:t>	char data;</a:t>
            </a:r>
            <a:b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</a:rPr>
            </a:b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</a:rPr>
              <a:t>	list *link;</a:t>
            </a:r>
            <a:b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</a:rPr>
            </a:b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</a:rPr>
              <a:t>	}</a:t>
            </a:r>
          </a:p>
          <a:p>
            <a:pPr marL="1793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200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marL="1793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</a:rPr>
              <a:t>list item1, item2, item3;</a:t>
            </a:r>
            <a:b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</a:rPr>
            </a:b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</a:rPr>
              <a:t>item1.data=‘a’;</a:t>
            </a:r>
            <a:b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</a:rPr>
            </a:b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</a:rPr>
              <a:t>item2.data=‘b’;</a:t>
            </a:r>
            <a:b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</a:rPr>
            </a:b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</a:rPr>
              <a:t>item3.data=‘c’;</a:t>
            </a:r>
          </a:p>
          <a:p>
            <a:pPr marL="1793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 dirty="0">
                <a:solidFill>
                  <a:srgbClr val="FF33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item1.link=&amp;item2;</a:t>
            </a:r>
          </a:p>
          <a:p>
            <a:pPr marL="1793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 dirty="0">
                <a:solidFill>
                  <a:srgbClr val="FF33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item2.link=&amp;item3;</a:t>
            </a:r>
          </a:p>
          <a:p>
            <a:pPr marL="1793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 dirty="0">
                <a:solidFill>
                  <a:srgbClr val="FF33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item3.link=NULL; </a:t>
            </a:r>
            <a:endParaRPr lang="en-US" altLang="zh-TW" sz="2200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  <p:grpSp>
        <p:nvGrpSpPr>
          <p:cNvPr id="33795" name="Group 4"/>
          <p:cNvGrpSpPr>
            <a:grpSpLocks/>
          </p:cNvGrpSpPr>
          <p:nvPr/>
        </p:nvGrpSpPr>
        <p:grpSpPr bwMode="auto">
          <a:xfrm>
            <a:off x="2936875" y="2093913"/>
            <a:ext cx="1052513" cy="1160462"/>
            <a:chOff x="1519" y="1480"/>
            <a:chExt cx="907" cy="864"/>
          </a:xfrm>
        </p:grpSpPr>
        <p:sp>
          <p:nvSpPr>
            <p:cNvPr id="33812" name="Freeform 5"/>
            <p:cNvSpPr>
              <a:spLocks/>
            </p:cNvSpPr>
            <p:nvPr/>
          </p:nvSpPr>
          <p:spPr bwMode="auto">
            <a:xfrm>
              <a:off x="1523" y="2341"/>
              <a:ext cx="903" cy="1"/>
            </a:xfrm>
            <a:custGeom>
              <a:avLst/>
              <a:gdLst>
                <a:gd name="T0" fmla="*/ 0 w 903"/>
                <a:gd name="T1" fmla="*/ 0 h 1"/>
                <a:gd name="T2" fmla="*/ 903 w 903"/>
                <a:gd name="T3" fmla="*/ 0 h 1"/>
                <a:gd name="T4" fmla="*/ 0 60000 65536"/>
                <a:gd name="T5" fmla="*/ 0 60000 65536"/>
                <a:gd name="T6" fmla="*/ 0 w 903"/>
                <a:gd name="T7" fmla="*/ 0 h 1"/>
                <a:gd name="T8" fmla="*/ 903 w 90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03" h="1">
                  <a:moveTo>
                    <a:pt x="0" y="0"/>
                  </a:moveTo>
                  <a:lnTo>
                    <a:pt x="903" y="0"/>
                  </a:ln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13" name="Line 6"/>
            <p:cNvSpPr>
              <a:spLocks noChangeShapeType="1"/>
            </p:cNvSpPr>
            <p:nvPr/>
          </p:nvSpPr>
          <p:spPr bwMode="auto">
            <a:xfrm flipV="1">
              <a:off x="2426" y="1480"/>
              <a:ext cx="0" cy="86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14" name="Freeform 7"/>
            <p:cNvSpPr>
              <a:spLocks/>
            </p:cNvSpPr>
            <p:nvPr/>
          </p:nvSpPr>
          <p:spPr bwMode="auto">
            <a:xfrm>
              <a:off x="2125" y="1481"/>
              <a:ext cx="286" cy="3"/>
            </a:xfrm>
            <a:custGeom>
              <a:avLst/>
              <a:gdLst>
                <a:gd name="T0" fmla="*/ 286 w 286"/>
                <a:gd name="T1" fmla="*/ 3 h 3"/>
                <a:gd name="T2" fmla="*/ 0 w 286"/>
                <a:gd name="T3" fmla="*/ 0 h 3"/>
                <a:gd name="T4" fmla="*/ 0 60000 65536"/>
                <a:gd name="T5" fmla="*/ 0 60000 65536"/>
                <a:gd name="T6" fmla="*/ 0 w 286"/>
                <a:gd name="T7" fmla="*/ 0 h 3"/>
                <a:gd name="T8" fmla="*/ 286 w 286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6" h="3">
                  <a:moveTo>
                    <a:pt x="286" y="3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15" name="Line 8"/>
            <p:cNvSpPr>
              <a:spLocks noChangeShapeType="1"/>
            </p:cNvSpPr>
            <p:nvPr/>
          </p:nvSpPr>
          <p:spPr bwMode="auto">
            <a:xfrm>
              <a:off x="2109" y="1480"/>
              <a:ext cx="0" cy="19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16" name="Line 9"/>
            <p:cNvSpPr>
              <a:spLocks noChangeShapeType="1"/>
            </p:cNvSpPr>
            <p:nvPr/>
          </p:nvSpPr>
          <p:spPr bwMode="auto">
            <a:xfrm>
              <a:off x="1519" y="2296"/>
              <a:ext cx="0" cy="4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3806" name="Line 17"/>
          <p:cNvSpPr>
            <a:spLocks noChangeShapeType="1"/>
          </p:cNvSpPr>
          <p:nvPr/>
        </p:nvSpPr>
        <p:spPr bwMode="auto">
          <a:xfrm>
            <a:off x="5638800" y="4990577"/>
            <a:ext cx="45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07" name="Line 18"/>
          <p:cNvSpPr>
            <a:spLocks noChangeShapeType="1"/>
          </p:cNvSpPr>
          <p:nvPr/>
        </p:nvSpPr>
        <p:spPr bwMode="auto">
          <a:xfrm>
            <a:off x="6705600" y="4990577"/>
            <a:ext cx="609600" cy="978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08" name="Line 19"/>
          <p:cNvSpPr>
            <a:spLocks noChangeShapeType="1"/>
          </p:cNvSpPr>
          <p:nvPr/>
        </p:nvSpPr>
        <p:spPr bwMode="auto">
          <a:xfrm flipH="1">
            <a:off x="7754938" y="4794250"/>
            <a:ext cx="4572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4876800" y="4759325"/>
            <a:ext cx="3352800" cy="457200"/>
            <a:chOff x="4876800" y="4759325"/>
            <a:chExt cx="3352800" cy="457200"/>
          </a:xfrm>
        </p:grpSpPr>
        <p:sp>
          <p:nvSpPr>
            <p:cNvPr id="33800" name="Rectangle 11"/>
            <p:cNvSpPr>
              <a:spLocks noChangeArrowheads="1"/>
            </p:cNvSpPr>
            <p:nvPr/>
          </p:nvSpPr>
          <p:spPr bwMode="auto">
            <a:xfrm>
              <a:off x="4876800" y="4794250"/>
              <a:ext cx="914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3801" name="Line 12"/>
            <p:cNvSpPr>
              <a:spLocks noChangeShapeType="1"/>
            </p:cNvSpPr>
            <p:nvPr/>
          </p:nvSpPr>
          <p:spPr bwMode="auto">
            <a:xfrm>
              <a:off x="5334000" y="479425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02" name="Rectangle 13"/>
            <p:cNvSpPr>
              <a:spLocks noChangeArrowheads="1"/>
            </p:cNvSpPr>
            <p:nvPr/>
          </p:nvSpPr>
          <p:spPr bwMode="auto">
            <a:xfrm>
              <a:off x="6096000" y="4794250"/>
              <a:ext cx="914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3803" name="Line 14"/>
            <p:cNvSpPr>
              <a:spLocks noChangeShapeType="1"/>
            </p:cNvSpPr>
            <p:nvPr/>
          </p:nvSpPr>
          <p:spPr bwMode="auto">
            <a:xfrm>
              <a:off x="6553200" y="479425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04" name="Rectangle 15"/>
            <p:cNvSpPr>
              <a:spLocks noChangeArrowheads="1"/>
            </p:cNvSpPr>
            <p:nvPr/>
          </p:nvSpPr>
          <p:spPr bwMode="auto">
            <a:xfrm>
              <a:off x="7315200" y="4794250"/>
              <a:ext cx="914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3805" name="Line 16"/>
            <p:cNvSpPr>
              <a:spLocks noChangeShapeType="1"/>
            </p:cNvSpPr>
            <p:nvPr/>
          </p:nvSpPr>
          <p:spPr bwMode="auto">
            <a:xfrm>
              <a:off x="7772400" y="479425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09" name="Text Box 20"/>
            <p:cNvSpPr txBox="1">
              <a:spLocks noChangeArrowheads="1"/>
            </p:cNvSpPr>
            <p:nvPr/>
          </p:nvSpPr>
          <p:spPr bwMode="auto">
            <a:xfrm>
              <a:off x="5013325" y="4759325"/>
              <a:ext cx="319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33810" name="Text Box 21"/>
            <p:cNvSpPr txBox="1">
              <a:spLocks noChangeArrowheads="1"/>
            </p:cNvSpPr>
            <p:nvPr/>
          </p:nvSpPr>
          <p:spPr bwMode="auto">
            <a:xfrm>
              <a:off x="6232525" y="475932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33811" name="Text Box 22"/>
            <p:cNvSpPr txBox="1">
              <a:spLocks noChangeArrowheads="1"/>
            </p:cNvSpPr>
            <p:nvPr/>
          </p:nvSpPr>
          <p:spPr bwMode="auto">
            <a:xfrm>
              <a:off x="7451725" y="4759325"/>
              <a:ext cx="319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</a:p>
          </p:txBody>
        </p:sp>
      </p:grpSp>
      <p:sp>
        <p:nvSpPr>
          <p:cNvPr id="33797" name="Text Box 23"/>
          <p:cNvSpPr txBox="1">
            <a:spLocks noChangeArrowheads="1"/>
          </p:cNvSpPr>
          <p:nvPr/>
        </p:nvSpPr>
        <p:spPr bwMode="auto">
          <a:xfrm>
            <a:off x="4687888" y="2763838"/>
            <a:ext cx="4111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 err="1">
                <a:solidFill>
                  <a:srgbClr val="FF33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malloc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: obtain a node (memory)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solidFill>
                  <a:srgbClr val="FF33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free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: release memory</a:t>
            </a:r>
          </a:p>
        </p:txBody>
      </p:sp>
      <p:sp>
        <p:nvSpPr>
          <p:cNvPr id="33798" name="Text Box 26"/>
          <p:cNvSpPr txBox="1">
            <a:spLocks noChangeArrowheads="1"/>
          </p:cNvSpPr>
          <p:nvPr/>
        </p:nvSpPr>
        <p:spPr bwMode="auto">
          <a:xfrm>
            <a:off x="1511300" y="15573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3799" name="Rectangle 28"/>
          <p:cNvSpPr>
            <a:spLocks noChangeArrowheads="1"/>
          </p:cNvSpPr>
          <p:nvPr/>
        </p:nvSpPr>
        <p:spPr bwMode="auto">
          <a:xfrm>
            <a:off x="514350" y="1619250"/>
            <a:ext cx="8224838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One or more of its components is a pointer to itself.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FC79D12-82F0-41E0-B458-3845C516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FEAACF-D193-4C3F-BF4B-6D26E9969420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6" grpId="0" animBg="1"/>
      <p:bldP spid="33807" grpId="0" animBg="1"/>
      <p:bldP spid="33808" grpId="0" animBg="1"/>
      <p:bldP spid="3379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/>
          </p:nvPr>
        </p:nvSpPr>
        <p:spPr>
          <a:xfrm>
            <a:off x="455613" y="125413"/>
            <a:ext cx="8226425" cy="1000125"/>
          </a:xfrm>
        </p:spPr>
        <p:txBody>
          <a:bodyPr/>
          <a:lstStyle/>
          <a:p>
            <a:pPr eaLnBrk="1" hangingPunct="1"/>
            <a:r>
              <a:rPr lang="en-US" altLang="zh-TW" sz="3500">
                <a:ea typeface="標楷體" panose="03000509000000000000" pitchFamily="65" charset="-120"/>
              </a:rPr>
              <a:t>Creating and Releasing Nodes</a:t>
            </a:r>
            <a:endParaRPr lang="en-US" altLang="zh-TW">
              <a:ea typeface="標楷體" panose="03000509000000000000" pitchFamily="65" charset="-120"/>
            </a:endParaRPr>
          </a:p>
        </p:txBody>
      </p:sp>
      <p:sp>
        <p:nvSpPr>
          <p:cNvPr id="37890" name="Rectangle 3"/>
          <p:cNvSpPr>
            <a:spLocks noGrp="1"/>
          </p:cNvSpPr>
          <p:nvPr>
            <p:ph sz="quarter" idx="1"/>
          </p:nvPr>
        </p:nvSpPr>
        <p:spPr>
          <a:xfrm>
            <a:off x="455613" y="1125538"/>
            <a:ext cx="8226425" cy="55451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chemeClr val="tx2"/>
                </a:solidFill>
                <a:ea typeface="新細明體" panose="02020500000000000000" pitchFamily="18" charset="-120"/>
              </a:rPr>
              <a:t>Declaration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typedef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struct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list_node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</a:rPr>
              <a:t> *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list_pointer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</a:rPr>
              <a:t>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typedef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struct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list_node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</a:rPr>
              <a:t> {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</a:rPr>
              <a:t>	char data [4];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2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list_pointer</a:t>
            </a: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</a:rPr>
              <a:t> link;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200" dirty="0">
                <a:latin typeface="Courier New" panose="02070309020205020404" pitchFamily="49" charset="0"/>
                <a:ea typeface="新細明體" panose="02020500000000000000" pitchFamily="18" charset="-120"/>
              </a:rPr>
              <a:t>};</a:t>
            </a:r>
            <a:endParaRPr lang="en-US" altLang="zh-TW" sz="2200" dirty="0">
              <a:solidFill>
                <a:schemeClr val="tx2"/>
              </a:solidFill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200" dirty="0">
              <a:solidFill>
                <a:schemeClr val="tx2"/>
              </a:solidFill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200" dirty="0">
              <a:solidFill>
                <a:schemeClr val="tx2"/>
              </a:solidFill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chemeClr val="tx2"/>
                </a:solidFill>
                <a:ea typeface="新細明體" panose="02020500000000000000" pitchFamily="18" charset="-120"/>
              </a:rPr>
              <a:t>Creation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list_pointer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 first = NULL;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EDA707C-1D10-4652-B3F4-50B5FFED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/>
          </p:nvPr>
        </p:nvSpPr>
        <p:spPr>
          <a:xfrm>
            <a:off x="455613" y="125413"/>
            <a:ext cx="8226425" cy="1000125"/>
          </a:xfrm>
        </p:spPr>
        <p:txBody>
          <a:bodyPr/>
          <a:lstStyle/>
          <a:p>
            <a:pPr eaLnBrk="1" hangingPunct="1"/>
            <a:r>
              <a:rPr lang="en-US" altLang="zh-TW" sz="3500">
                <a:ea typeface="標楷體" panose="03000509000000000000" pitchFamily="65" charset="-120"/>
              </a:rPr>
              <a:t>Creating and Releasing Nodes</a:t>
            </a:r>
            <a:endParaRPr lang="en-US" altLang="zh-TW">
              <a:ea typeface="標楷體" panose="03000509000000000000" pitchFamily="65" charset="-120"/>
            </a:endParaRPr>
          </a:p>
        </p:txBody>
      </p:sp>
      <p:sp>
        <p:nvSpPr>
          <p:cNvPr id="37890" name="Rectangle 3"/>
          <p:cNvSpPr>
            <a:spLocks noGrp="1"/>
          </p:cNvSpPr>
          <p:nvPr>
            <p:ph sz="quarter" idx="1"/>
          </p:nvPr>
        </p:nvSpPr>
        <p:spPr>
          <a:xfrm>
            <a:off x="455613" y="1663430"/>
            <a:ext cx="8226425" cy="500724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200" dirty="0">
                <a:solidFill>
                  <a:schemeClr val="tx2"/>
                </a:solidFill>
                <a:ea typeface="新細明體" panose="02020500000000000000" pitchFamily="18" charset="-120"/>
              </a:rPr>
              <a:t>Testing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	#define IS_EMPTY(first) (!(first))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400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200" dirty="0">
                <a:solidFill>
                  <a:schemeClr val="tx2"/>
                </a:solidFill>
                <a:ea typeface="新細明體" panose="02020500000000000000" pitchFamily="18" charset="-120"/>
              </a:rPr>
              <a:t>Allocation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	MALLOC(first,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sizeof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(*first));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400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200" dirty="0">
                <a:solidFill>
                  <a:schemeClr val="tx2"/>
                </a:solidFill>
                <a:ea typeface="新細明體" panose="02020500000000000000" pitchFamily="18" charset="-120"/>
              </a:rPr>
              <a:t>Return the spaces: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	free(first);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6865910-CED8-4046-891C-98FBEB83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237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500">
                <a:ea typeface="標楷體" panose="03000509000000000000" pitchFamily="65" charset="-120"/>
              </a:rPr>
              <a:t>Referencing a Node</a:t>
            </a:r>
            <a:endParaRPr lang="en-US" altLang="zh-TW">
              <a:ea typeface="標楷體" panose="03000509000000000000" pitchFamily="65" charset="-120"/>
            </a:endParaRPr>
          </a:p>
        </p:txBody>
      </p:sp>
      <p:sp>
        <p:nvSpPr>
          <p:cNvPr id="39938" name="Text Box 29"/>
          <p:cNvSpPr txBox="1">
            <a:spLocks noChangeArrowheads="1"/>
          </p:cNvSpPr>
          <p:nvPr/>
        </p:nvSpPr>
        <p:spPr bwMode="auto">
          <a:xfrm>
            <a:off x="1195388" y="1603375"/>
            <a:ext cx="65309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latin typeface="Times New Roman" panose="02020603050405020304" pitchFamily="18" charset="0"/>
                <a:ea typeface="新細明體" panose="02020500000000000000" pitchFamily="18" charset="-120"/>
              </a:rPr>
              <a:t>NOTE:  ptr </a:t>
            </a:r>
            <a:r>
              <a:rPr lang="en-US" altLang="zh-TW" sz="2400" b="1">
                <a:latin typeface="Courier New" panose="02070309020205020404" pitchFamily="49" charset="0"/>
                <a:ea typeface="新細明體" panose="02020500000000000000" pitchFamily="18" charset="-120"/>
              </a:rPr>
              <a:t>-&gt;</a:t>
            </a:r>
            <a:r>
              <a:rPr lang="en-US" altLang="zh-TW" sz="2400" b="1">
                <a:latin typeface="Times New Roman" panose="02020603050405020304" pitchFamily="18" charset="0"/>
                <a:ea typeface="新細明體" panose="02020500000000000000" pitchFamily="18" charset="-120"/>
              </a:rPr>
              <a:t> name </a:t>
            </a:r>
            <a:r>
              <a:rPr lang="en-US" altLang="zh-TW" sz="2400" b="1">
                <a:latin typeface="Times New Roman" panose="02020603050405020304" pitchFamily="18" charset="0"/>
                <a:ea typeface="新細明體" panose="02020500000000000000" pitchFamily="18" charset="-120"/>
                <a:sym typeface="MS LineDraw" pitchFamily="49" charset="2"/>
              </a:rPr>
              <a:t> or  (*ptr).name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400" b="1">
              <a:latin typeface="Times New Roman" panose="02020603050405020304" pitchFamily="18" charset="0"/>
              <a:ea typeface="新細明體" panose="02020500000000000000" pitchFamily="18" charset="-120"/>
              <a:sym typeface="MS LineDraw" pitchFamily="49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tx2"/>
                </a:solidFill>
                <a:latin typeface="Courier New" panose="02070309020205020404" pitchFamily="49" charset="0"/>
                <a:ea typeface="新細明體" panose="02020500000000000000" pitchFamily="18" charset="-120"/>
                <a:sym typeface="MS LineDraw" pitchFamily="49" charset="2"/>
              </a:rPr>
              <a:t>strcpy(first-&gt;data, “BAT”);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tx2"/>
                </a:solidFill>
                <a:latin typeface="Courier New" panose="02070309020205020404" pitchFamily="49" charset="0"/>
                <a:ea typeface="新細明體" panose="02020500000000000000" pitchFamily="18" charset="-120"/>
                <a:sym typeface="MS LineDraw" pitchFamily="49" charset="2"/>
              </a:rPr>
              <a:t>first-&gt;link = NULL;</a:t>
            </a:r>
            <a:endParaRPr lang="en-US" altLang="zh-TW" sz="2400">
              <a:solidFill>
                <a:schemeClr val="tx2"/>
              </a:solidFill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  <p:grpSp>
        <p:nvGrpSpPr>
          <p:cNvPr id="39939" name="Group 34"/>
          <p:cNvGrpSpPr>
            <a:grpSpLocks/>
          </p:cNvGrpSpPr>
          <p:nvPr/>
        </p:nvGrpSpPr>
        <p:grpSpPr bwMode="auto">
          <a:xfrm>
            <a:off x="1287463" y="3290888"/>
            <a:ext cx="6675437" cy="2058987"/>
            <a:chOff x="811" y="1831"/>
            <a:chExt cx="4205" cy="1297"/>
          </a:xfrm>
        </p:grpSpPr>
        <p:sp>
          <p:nvSpPr>
            <p:cNvPr id="39940" name="Rectangle 3"/>
            <p:cNvSpPr>
              <a:spLocks noChangeArrowheads="1"/>
            </p:cNvSpPr>
            <p:nvPr/>
          </p:nvSpPr>
          <p:spPr bwMode="auto">
            <a:xfrm>
              <a:off x="811" y="2389"/>
              <a:ext cx="978" cy="2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9941" name="Rectangle 4"/>
            <p:cNvSpPr>
              <a:spLocks noChangeArrowheads="1"/>
            </p:cNvSpPr>
            <p:nvPr/>
          </p:nvSpPr>
          <p:spPr bwMode="auto">
            <a:xfrm>
              <a:off x="2690" y="2378"/>
              <a:ext cx="2326" cy="2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4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 </a:t>
              </a:r>
              <a:r>
                <a:rPr lang="en-US" altLang="zh-TW" sz="24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B    A    T    \0      NULL</a:t>
              </a:r>
            </a:p>
          </p:txBody>
        </p:sp>
        <p:sp>
          <p:nvSpPr>
            <p:cNvPr id="39942" name="Line 5"/>
            <p:cNvSpPr>
              <a:spLocks noChangeShapeType="1"/>
            </p:cNvSpPr>
            <p:nvPr/>
          </p:nvSpPr>
          <p:spPr bwMode="auto">
            <a:xfrm>
              <a:off x="3045" y="2378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43" name="Line 6"/>
            <p:cNvSpPr>
              <a:spLocks noChangeShapeType="1"/>
            </p:cNvSpPr>
            <p:nvPr/>
          </p:nvSpPr>
          <p:spPr bwMode="auto">
            <a:xfrm>
              <a:off x="3345" y="2389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44" name="Line 7"/>
            <p:cNvSpPr>
              <a:spLocks noChangeShapeType="1"/>
            </p:cNvSpPr>
            <p:nvPr/>
          </p:nvSpPr>
          <p:spPr bwMode="auto">
            <a:xfrm>
              <a:off x="3678" y="2378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45" name="Line 8"/>
            <p:cNvSpPr>
              <a:spLocks noChangeShapeType="1"/>
            </p:cNvSpPr>
            <p:nvPr/>
          </p:nvSpPr>
          <p:spPr bwMode="auto">
            <a:xfrm>
              <a:off x="4012" y="2389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46" name="Line 9"/>
            <p:cNvSpPr>
              <a:spLocks noChangeShapeType="1"/>
            </p:cNvSpPr>
            <p:nvPr/>
          </p:nvSpPr>
          <p:spPr bwMode="auto">
            <a:xfrm>
              <a:off x="1611" y="2489"/>
              <a:ext cx="10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47" name="Text Box 10"/>
            <p:cNvSpPr txBox="1">
              <a:spLocks noChangeArrowheads="1"/>
            </p:cNvSpPr>
            <p:nvPr/>
          </p:nvSpPr>
          <p:spPr bwMode="auto">
            <a:xfrm>
              <a:off x="1309" y="2330"/>
              <a:ext cx="3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400">
                  <a:latin typeface="Times New Roman" panose="02020603050405020304" pitchFamily="18" charset="0"/>
                  <a:ea typeface="新細明體" panose="02020500000000000000" pitchFamily="18" charset="-120"/>
                  <a:sym typeface="Wingdings" panose="05000000000000000000" pitchFamily="2" charset="2"/>
                </a:rPr>
                <a:t>   </a:t>
              </a:r>
              <a:r>
                <a:rPr lang="zh-TW" altLang="en-US" sz="2000">
                  <a:latin typeface="Times New Roman" panose="02020603050405020304" pitchFamily="18" charset="0"/>
                  <a:ea typeface="新細明體" panose="02020500000000000000" pitchFamily="18" charset="-120"/>
                  <a:sym typeface="Wingdings" panose="05000000000000000000" pitchFamily="2" charset="2"/>
                </a:rPr>
                <a:t></a:t>
              </a:r>
              <a:endParaRPr lang="zh-TW" altLang="en-US" sz="20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39948" name="Text Box 11"/>
            <p:cNvSpPr txBox="1">
              <a:spLocks noChangeArrowheads="1"/>
            </p:cNvSpPr>
            <p:nvPr/>
          </p:nvSpPr>
          <p:spPr bwMode="auto">
            <a:xfrm>
              <a:off x="897" y="1831"/>
              <a:ext cx="101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address of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first node</a:t>
              </a:r>
            </a:p>
          </p:txBody>
        </p:sp>
        <p:sp>
          <p:nvSpPr>
            <p:cNvPr id="39949" name="Line 12"/>
            <p:cNvSpPr>
              <a:spLocks noChangeShapeType="1"/>
            </p:cNvSpPr>
            <p:nvPr/>
          </p:nvSpPr>
          <p:spPr bwMode="auto">
            <a:xfrm flipH="1">
              <a:off x="845" y="1966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50" name="Line 13"/>
            <p:cNvSpPr>
              <a:spLocks noChangeShapeType="1"/>
            </p:cNvSpPr>
            <p:nvPr/>
          </p:nvSpPr>
          <p:spPr bwMode="auto">
            <a:xfrm>
              <a:off x="1622" y="1956"/>
              <a:ext cx="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51" name="Line 14"/>
            <p:cNvSpPr>
              <a:spLocks noChangeShapeType="1"/>
            </p:cNvSpPr>
            <p:nvPr/>
          </p:nvSpPr>
          <p:spPr bwMode="auto">
            <a:xfrm>
              <a:off x="822" y="1922"/>
              <a:ext cx="0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52" name="Line 15"/>
            <p:cNvSpPr>
              <a:spLocks noChangeShapeType="1"/>
            </p:cNvSpPr>
            <p:nvPr/>
          </p:nvSpPr>
          <p:spPr bwMode="auto">
            <a:xfrm>
              <a:off x="1763" y="1884"/>
              <a:ext cx="0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53" name="Line 16"/>
            <p:cNvSpPr>
              <a:spLocks noChangeShapeType="1"/>
            </p:cNvSpPr>
            <p:nvPr/>
          </p:nvSpPr>
          <p:spPr bwMode="auto">
            <a:xfrm>
              <a:off x="2689" y="1900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54" name="Line 17"/>
            <p:cNvSpPr>
              <a:spLocks noChangeShapeType="1"/>
            </p:cNvSpPr>
            <p:nvPr/>
          </p:nvSpPr>
          <p:spPr bwMode="auto">
            <a:xfrm>
              <a:off x="4019" y="1895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55" name="Line 18"/>
            <p:cNvSpPr>
              <a:spLocks noChangeShapeType="1"/>
            </p:cNvSpPr>
            <p:nvPr/>
          </p:nvSpPr>
          <p:spPr bwMode="auto">
            <a:xfrm>
              <a:off x="5007" y="1915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56" name="Text Box 19"/>
            <p:cNvSpPr txBox="1">
              <a:spLocks noChangeArrowheads="1"/>
            </p:cNvSpPr>
            <p:nvPr/>
          </p:nvSpPr>
          <p:spPr bwMode="auto">
            <a:xfrm>
              <a:off x="2932" y="1863"/>
              <a:ext cx="9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solidFill>
                    <a:srgbClr val="CC33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first     data</a:t>
              </a:r>
              <a:endPara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39957" name="Line 20"/>
            <p:cNvSpPr>
              <a:spLocks noChangeShapeType="1"/>
            </p:cNvSpPr>
            <p:nvPr/>
          </p:nvSpPr>
          <p:spPr bwMode="auto">
            <a:xfrm>
              <a:off x="3288" y="2024"/>
              <a:ext cx="20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58" name="Line 21"/>
            <p:cNvSpPr>
              <a:spLocks noChangeShapeType="1"/>
            </p:cNvSpPr>
            <p:nvPr/>
          </p:nvSpPr>
          <p:spPr bwMode="auto">
            <a:xfrm flipH="1">
              <a:off x="2689" y="2022"/>
              <a:ext cx="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59" name="Line 22"/>
            <p:cNvSpPr>
              <a:spLocks noChangeShapeType="1"/>
            </p:cNvSpPr>
            <p:nvPr/>
          </p:nvSpPr>
          <p:spPr bwMode="auto">
            <a:xfrm>
              <a:off x="3812" y="2011"/>
              <a:ext cx="1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60" name="Text Box 23"/>
            <p:cNvSpPr txBox="1">
              <a:spLocks noChangeArrowheads="1"/>
            </p:cNvSpPr>
            <p:nvPr/>
          </p:nvSpPr>
          <p:spPr bwMode="auto">
            <a:xfrm>
              <a:off x="4110" y="1852"/>
              <a:ext cx="8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solidFill>
                    <a:srgbClr val="CC33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first   link</a:t>
              </a:r>
              <a:endPara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39961" name="Line 24"/>
            <p:cNvSpPr>
              <a:spLocks noChangeShapeType="1"/>
            </p:cNvSpPr>
            <p:nvPr/>
          </p:nvSpPr>
          <p:spPr bwMode="auto">
            <a:xfrm flipV="1">
              <a:off x="4465" y="2003"/>
              <a:ext cx="159" cy="1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62" name="Line 25"/>
            <p:cNvSpPr>
              <a:spLocks noChangeShapeType="1"/>
            </p:cNvSpPr>
            <p:nvPr/>
          </p:nvSpPr>
          <p:spPr bwMode="auto">
            <a:xfrm flipH="1">
              <a:off x="4045" y="2022"/>
              <a:ext cx="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63" name="Line 26"/>
            <p:cNvSpPr>
              <a:spLocks noChangeShapeType="1"/>
            </p:cNvSpPr>
            <p:nvPr/>
          </p:nvSpPr>
          <p:spPr bwMode="auto">
            <a:xfrm>
              <a:off x="4890" y="2024"/>
              <a:ext cx="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64" name="Text Box 27"/>
            <p:cNvSpPr txBox="1">
              <a:spLocks noChangeArrowheads="1"/>
            </p:cNvSpPr>
            <p:nvPr/>
          </p:nvSpPr>
          <p:spPr bwMode="auto">
            <a:xfrm>
              <a:off x="1132" y="2575"/>
              <a:ext cx="4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first</a:t>
              </a:r>
            </a:p>
          </p:txBody>
        </p:sp>
        <p:sp>
          <p:nvSpPr>
            <p:cNvPr id="39965" name="Text Box 30"/>
            <p:cNvSpPr txBox="1">
              <a:spLocks noChangeArrowheads="1"/>
            </p:cNvSpPr>
            <p:nvPr/>
          </p:nvSpPr>
          <p:spPr bwMode="auto">
            <a:xfrm>
              <a:off x="2245" y="2840"/>
              <a:ext cx="11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solidFill>
                    <a:srgbClr val="CC33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first-&gt;data[0]</a:t>
              </a:r>
              <a:endPara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39966" name="Line 31"/>
            <p:cNvSpPr>
              <a:spLocks noChangeShapeType="1"/>
            </p:cNvSpPr>
            <p:nvPr/>
          </p:nvSpPr>
          <p:spPr bwMode="auto">
            <a:xfrm flipV="1">
              <a:off x="2835" y="261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7" name="Text Box 32"/>
            <p:cNvSpPr txBox="1">
              <a:spLocks noChangeArrowheads="1"/>
            </p:cNvSpPr>
            <p:nvPr/>
          </p:nvSpPr>
          <p:spPr bwMode="auto">
            <a:xfrm>
              <a:off x="3560" y="2840"/>
              <a:ext cx="11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solidFill>
                    <a:srgbClr val="CC33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first-&gt;data[3]</a:t>
              </a:r>
              <a:endPara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39968" name="Line 33"/>
            <p:cNvSpPr>
              <a:spLocks noChangeShapeType="1"/>
            </p:cNvSpPr>
            <p:nvPr/>
          </p:nvSpPr>
          <p:spPr bwMode="auto">
            <a:xfrm flipV="1">
              <a:off x="3833" y="2592"/>
              <a:ext cx="7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4AE88C9-89A0-43C3-912D-CDB399D9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/>
          </p:nvPr>
        </p:nvSpPr>
        <p:spPr>
          <a:xfrm>
            <a:off x="455613" y="115888"/>
            <a:ext cx="8226425" cy="938212"/>
          </a:xfrm>
        </p:spPr>
        <p:txBody>
          <a:bodyPr/>
          <a:lstStyle/>
          <a:p>
            <a:pPr eaLnBrk="1" hangingPunct="1"/>
            <a:r>
              <a:rPr lang="en-US" altLang="zh-TW" sz="3500" dirty="0">
                <a:solidFill>
                  <a:srgbClr val="FF0000"/>
                </a:solidFill>
                <a:ea typeface="標楷體" panose="03000509000000000000" pitchFamily="65" charset="-120"/>
              </a:rPr>
              <a:t>Practice Time</a:t>
            </a:r>
            <a:endParaRPr lang="en-US" altLang="zh-TW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41986" name="Rectangle 3"/>
          <p:cNvSpPr>
            <a:spLocks noGrp="1"/>
          </p:cNvSpPr>
          <p:nvPr>
            <p:ph sz="quarter" idx="1"/>
          </p:nvPr>
        </p:nvSpPr>
        <p:spPr>
          <a:xfrm>
            <a:off x="427038" y="1054100"/>
            <a:ext cx="8226425" cy="561256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TW" sz="2400" b="1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TW" sz="2400" b="1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What is the result?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TW" sz="2000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TW" sz="2000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TW" sz="2000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list_pointer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create2( 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{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	/* create a linked list with two nodes */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list_pointer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first, second;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	first  = (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list_pointer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)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malloc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(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sizeof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(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list_node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));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	second = (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list_pointer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)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malloc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(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sizeof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(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list_node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));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	second -&gt; link = NULL;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	second -&gt; data = 20;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	first -&gt; data = 10;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	first -&gt;link = second;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	return first;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1048595" name="Rectangle 19"/>
          <p:cNvSpPr>
            <a:spLocks noChangeArrowheads="1"/>
          </p:cNvSpPr>
          <p:nvPr/>
        </p:nvSpPr>
        <p:spPr bwMode="auto">
          <a:xfrm>
            <a:off x="2145423" y="4043588"/>
            <a:ext cx="6348412" cy="3063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8596" name="Rectangle 20"/>
          <p:cNvSpPr>
            <a:spLocks noChangeArrowheads="1"/>
          </p:cNvSpPr>
          <p:nvPr/>
        </p:nvSpPr>
        <p:spPr bwMode="auto">
          <a:xfrm>
            <a:off x="2145423" y="4376963"/>
            <a:ext cx="6356350" cy="287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8597" name="Rectangle 21"/>
          <p:cNvSpPr>
            <a:spLocks noChangeArrowheads="1"/>
          </p:cNvSpPr>
          <p:nvPr/>
        </p:nvSpPr>
        <p:spPr bwMode="auto">
          <a:xfrm>
            <a:off x="756360" y="4691288"/>
            <a:ext cx="3590925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8598" name="Rectangle 22"/>
          <p:cNvSpPr>
            <a:spLocks noChangeArrowheads="1"/>
          </p:cNvSpPr>
          <p:nvPr/>
        </p:nvSpPr>
        <p:spPr bwMode="auto">
          <a:xfrm>
            <a:off x="765885" y="4934175"/>
            <a:ext cx="3567113" cy="269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8599" name="Rectangle 23"/>
          <p:cNvSpPr>
            <a:spLocks noChangeArrowheads="1"/>
          </p:cNvSpPr>
          <p:nvPr/>
        </p:nvSpPr>
        <p:spPr bwMode="auto">
          <a:xfrm>
            <a:off x="756360" y="5216750"/>
            <a:ext cx="3576638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8600" name="Rectangle 24"/>
          <p:cNvSpPr>
            <a:spLocks noChangeArrowheads="1"/>
          </p:cNvSpPr>
          <p:nvPr/>
        </p:nvSpPr>
        <p:spPr bwMode="auto">
          <a:xfrm>
            <a:off x="751598" y="5519963"/>
            <a:ext cx="3584575" cy="269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8604" name="Rectangle 28"/>
          <p:cNvSpPr>
            <a:spLocks noChangeArrowheads="1"/>
          </p:cNvSpPr>
          <p:nvPr/>
        </p:nvSpPr>
        <p:spPr bwMode="auto">
          <a:xfrm>
            <a:off x="754773" y="5780313"/>
            <a:ext cx="2247900" cy="3032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1994" name="Rectangle 17"/>
          <p:cNvSpPr>
            <a:spLocks noChangeArrowheads="1"/>
          </p:cNvSpPr>
          <p:nvPr/>
        </p:nvSpPr>
        <p:spPr bwMode="auto">
          <a:xfrm>
            <a:off x="4506035" y="4692875"/>
            <a:ext cx="4464050" cy="1346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2001" name="Text Box 10"/>
          <p:cNvSpPr txBox="1">
            <a:spLocks noChangeArrowheads="1"/>
          </p:cNvSpPr>
          <p:nvPr/>
        </p:nvSpPr>
        <p:spPr bwMode="auto">
          <a:xfrm>
            <a:off x="5356935" y="5515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10</a:t>
            </a:r>
          </a:p>
        </p:txBody>
      </p:sp>
      <p:sp>
        <p:nvSpPr>
          <p:cNvPr id="42002" name="Text Box 11"/>
          <p:cNvSpPr txBox="1">
            <a:spLocks noChangeArrowheads="1"/>
          </p:cNvSpPr>
          <p:nvPr/>
        </p:nvSpPr>
        <p:spPr bwMode="auto">
          <a:xfrm>
            <a:off x="7142873" y="5540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20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621923" y="4605563"/>
            <a:ext cx="581025" cy="1079500"/>
            <a:chOff x="2925" y="3249"/>
            <a:chExt cx="366" cy="680"/>
          </a:xfrm>
        </p:grpSpPr>
        <p:grpSp>
          <p:nvGrpSpPr>
            <p:cNvPr id="42014" name="Group 13"/>
            <p:cNvGrpSpPr>
              <a:grpSpLocks/>
            </p:cNvGrpSpPr>
            <p:nvPr/>
          </p:nvGrpSpPr>
          <p:grpSpPr bwMode="auto">
            <a:xfrm>
              <a:off x="3099" y="3606"/>
              <a:ext cx="192" cy="323"/>
              <a:chOff x="3099" y="3606"/>
              <a:chExt cx="192" cy="323"/>
            </a:xfrm>
          </p:grpSpPr>
          <p:sp>
            <p:nvSpPr>
              <p:cNvPr id="42016" name="Line 14"/>
              <p:cNvSpPr>
                <a:spLocks noChangeShapeType="1"/>
              </p:cNvSpPr>
              <p:nvPr/>
            </p:nvSpPr>
            <p:spPr bwMode="auto">
              <a:xfrm>
                <a:off x="3099" y="3606"/>
                <a:ext cx="0" cy="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2017" name="Line 15"/>
              <p:cNvSpPr>
                <a:spLocks noChangeShapeType="1"/>
              </p:cNvSpPr>
              <p:nvPr/>
            </p:nvSpPr>
            <p:spPr bwMode="auto">
              <a:xfrm>
                <a:off x="3099" y="392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2015" name="Text Box 16"/>
            <p:cNvSpPr txBox="1">
              <a:spLocks noChangeArrowheads="1"/>
            </p:cNvSpPr>
            <p:nvPr/>
          </p:nvSpPr>
          <p:spPr bwMode="auto">
            <a:xfrm>
              <a:off x="2925" y="3249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ptr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990348" y="5540600"/>
            <a:ext cx="1152525" cy="457200"/>
            <a:chOff x="3787" y="3838"/>
            <a:chExt cx="726" cy="288"/>
          </a:xfrm>
        </p:grpSpPr>
        <p:sp>
          <p:nvSpPr>
            <p:cNvPr id="42012" name="Line 26"/>
            <p:cNvSpPr>
              <a:spLocks noChangeShapeType="1"/>
            </p:cNvSpPr>
            <p:nvPr/>
          </p:nvSpPr>
          <p:spPr bwMode="auto">
            <a:xfrm>
              <a:off x="3923" y="3974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13" name="Text Box 27"/>
            <p:cNvSpPr txBox="1">
              <a:spLocks noChangeArrowheads="1"/>
            </p:cNvSpPr>
            <p:nvPr/>
          </p:nvSpPr>
          <p:spPr bwMode="auto">
            <a:xfrm>
              <a:off x="3787" y="3838"/>
              <a:ext cx="2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400">
                  <a:latin typeface="Times New Roman" panose="02020603050405020304" pitchFamily="18" charset="0"/>
                  <a:ea typeface="新細明體" panose="02020500000000000000" pitchFamily="18" charset="-120"/>
                  <a:sym typeface="Wingdings" panose="05000000000000000000" pitchFamily="2" charset="2"/>
                </a:rPr>
                <a:t></a:t>
              </a:r>
              <a:endParaRPr lang="zh-TW" altLang="en-US" sz="2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42005" name="Text Box 29"/>
          <p:cNvSpPr txBox="1">
            <a:spLocks noChangeArrowheads="1"/>
          </p:cNvSpPr>
          <p:nvPr/>
        </p:nvSpPr>
        <p:spPr bwMode="auto">
          <a:xfrm>
            <a:off x="7730248" y="5540600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NULL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5279148" y="4984975"/>
            <a:ext cx="1066800" cy="968375"/>
            <a:chOff x="5300663" y="5232400"/>
            <a:chExt cx="1066800" cy="968375"/>
          </a:xfrm>
        </p:grpSpPr>
        <p:grpSp>
          <p:nvGrpSpPr>
            <p:cNvPr id="42007" name="Group 4"/>
            <p:cNvGrpSpPr>
              <a:grpSpLocks/>
            </p:cNvGrpSpPr>
            <p:nvPr/>
          </p:nvGrpSpPr>
          <p:grpSpPr bwMode="auto">
            <a:xfrm>
              <a:off x="5300663" y="5835650"/>
              <a:ext cx="1066800" cy="365125"/>
              <a:chOff x="1104" y="2016"/>
              <a:chExt cx="672" cy="240"/>
            </a:xfrm>
          </p:grpSpPr>
          <p:sp>
            <p:nvSpPr>
              <p:cNvPr id="42010" name="Rectangle 5"/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42011" name="Line 6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2008" name="Text Box 30"/>
            <p:cNvSpPr txBox="1">
              <a:spLocks noChangeArrowheads="1"/>
            </p:cNvSpPr>
            <p:nvPr/>
          </p:nvSpPr>
          <p:spPr bwMode="auto">
            <a:xfrm>
              <a:off x="5416550" y="5232400"/>
              <a:ext cx="615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latin typeface="Arial" panose="020B0604020202020204" pitchFamily="34" charset="0"/>
                  <a:ea typeface="新細明體" panose="02020500000000000000" pitchFamily="18" charset="-120"/>
                </a:rPr>
                <a:t>first</a:t>
              </a:r>
            </a:p>
          </p:txBody>
        </p:sp>
        <p:sp>
          <p:nvSpPr>
            <p:cNvPr id="42009" name="Line 32"/>
            <p:cNvSpPr>
              <a:spLocks noChangeShapeType="1"/>
            </p:cNvSpPr>
            <p:nvPr/>
          </p:nvSpPr>
          <p:spPr bwMode="auto">
            <a:xfrm flipH="1">
              <a:off x="5705475" y="5572125"/>
              <a:ext cx="19050" cy="242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7107948" y="4964338"/>
            <a:ext cx="1647825" cy="1008062"/>
            <a:chOff x="7129463" y="5211763"/>
            <a:chExt cx="1647825" cy="100806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7129463" y="5854700"/>
              <a:ext cx="1647825" cy="365125"/>
              <a:chOff x="4491" y="3566"/>
              <a:chExt cx="1038" cy="230"/>
            </a:xfrm>
          </p:grpSpPr>
          <p:sp>
            <p:nvSpPr>
              <p:cNvPr id="4" name="Rectangle 8"/>
              <p:cNvSpPr>
                <a:spLocks noChangeArrowheads="1"/>
              </p:cNvSpPr>
              <p:nvPr/>
            </p:nvSpPr>
            <p:spPr bwMode="auto">
              <a:xfrm>
                <a:off x="4491" y="3566"/>
                <a:ext cx="1038" cy="2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42006" name="Line 9"/>
              <p:cNvSpPr>
                <a:spLocks noChangeShapeType="1"/>
              </p:cNvSpPr>
              <p:nvPr/>
            </p:nvSpPr>
            <p:spPr bwMode="auto">
              <a:xfrm>
                <a:off x="4836" y="3566"/>
                <a:ext cx="0" cy="2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2003" name="Text Box 31"/>
            <p:cNvSpPr txBox="1">
              <a:spLocks noChangeArrowheads="1"/>
            </p:cNvSpPr>
            <p:nvPr/>
          </p:nvSpPr>
          <p:spPr bwMode="auto">
            <a:xfrm>
              <a:off x="7380288" y="5211763"/>
              <a:ext cx="984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latin typeface="Arial" panose="020B0604020202020204" pitchFamily="34" charset="0"/>
                  <a:ea typeface="新細明體" panose="02020500000000000000" pitchFamily="18" charset="-120"/>
                </a:rPr>
                <a:t>second</a:t>
              </a:r>
            </a:p>
          </p:txBody>
        </p:sp>
        <p:sp>
          <p:nvSpPr>
            <p:cNvPr id="42004" name="Line 33"/>
            <p:cNvSpPr>
              <a:spLocks noChangeShapeType="1"/>
            </p:cNvSpPr>
            <p:nvPr/>
          </p:nvSpPr>
          <p:spPr bwMode="auto">
            <a:xfrm>
              <a:off x="7885113" y="5572125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BDD2E8-11F1-4A3A-8681-087A1DDE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5" grpId="0" animBg="1"/>
      <p:bldP spid="1048595" grpId="1" animBg="1"/>
      <p:bldP spid="1048596" grpId="0" animBg="1"/>
      <p:bldP spid="1048596" grpId="1" animBg="1"/>
      <p:bldP spid="1048597" grpId="0" animBg="1"/>
      <p:bldP spid="1048597" grpId="1" animBg="1"/>
      <p:bldP spid="1048598" grpId="0" animBg="1"/>
      <p:bldP spid="1048598" grpId="1" animBg="1"/>
      <p:bldP spid="1048599" grpId="0" animBg="1"/>
      <p:bldP spid="1048599" grpId="1" animBg="1"/>
      <p:bldP spid="1048600" grpId="0" animBg="1"/>
      <p:bldP spid="1048600" grpId="1" animBg="1"/>
      <p:bldP spid="1048604" grpId="0" animBg="1"/>
      <p:bldP spid="42001" grpId="0"/>
      <p:bldP spid="42002" grpId="0"/>
      <p:bldP spid="420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2"/>
          <p:cNvSpPr>
            <a:spLocks noGrp="1"/>
          </p:cNvSpPr>
          <p:nvPr>
            <p:ph type="title"/>
          </p:nvPr>
        </p:nvSpPr>
        <p:spPr>
          <a:xfrm>
            <a:off x="457200" y="131763"/>
            <a:ext cx="7543800" cy="909637"/>
          </a:xfrm>
        </p:spPr>
        <p:txBody>
          <a:bodyPr/>
          <a:lstStyle/>
          <a:p>
            <a:pPr eaLnBrk="1" hangingPunct="1"/>
            <a:r>
              <a:rPr lang="en-US" altLang="zh-TW" sz="3500">
                <a:ea typeface="標楷體" panose="03000509000000000000" pitchFamily="65" charset="-120"/>
              </a:rPr>
              <a:t>Inserting a Node</a:t>
            </a:r>
            <a:endParaRPr lang="en-US" altLang="zh-TW">
              <a:ea typeface="標楷體" panose="03000509000000000000" pitchFamily="65" charset="-120"/>
            </a:endParaRPr>
          </a:p>
        </p:txBody>
      </p:sp>
      <p:sp>
        <p:nvSpPr>
          <p:cNvPr id="44034" name="Rectangle 23"/>
          <p:cNvSpPr>
            <a:spLocks noGrp="1"/>
          </p:cNvSpPr>
          <p:nvPr>
            <p:ph sz="quarter" idx="1"/>
          </p:nvPr>
        </p:nvSpPr>
        <p:spPr>
          <a:xfrm>
            <a:off x="455613" y="1379538"/>
            <a:ext cx="8226425" cy="1905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insert a new node,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</a:rPr>
              <a:t>temp</a:t>
            </a:r>
            <a:r>
              <a:rPr lang="en-US" altLang="zh-TW" dirty="0">
                <a:ea typeface="新細明體" panose="02020500000000000000" pitchFamily="18" charset="-120"/>
              </a:rPr>
              <a:t>, with data = 50 into the list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headed by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</a:rPr>
              <a:t>first</a:t>
            </a:r>
            <a:r>
              <a:rPr lang="en-US" altLang="zh-TW" dirty="0">
                <a:ea typeface="新細明體" panose="02020500000000000000" pitchFamily="18" charset="-120"/>
              </a:rPr>
              <a:t> at position 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following the node pointed to by </a:t>
            </a:r>
            <a:r>
              <a:rPr lang="en-US" altLang="zh-TW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x</a:t>
            </a:r>
          </a:p>
          <a:p>
            <a:pPr lvl="1" eaLnBrk="1" hangingPunct="1"/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What is the corresponding code?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516063" y="4291013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  </a:t>
            </a:r>
            <a:r>
              <a:rPr lang="en-US" altLang="zh-TW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2457450" y="3722688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3448050" y="3722688"/>
            <a:ext cx="990600" cy="4572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4038" name="Rectangle 8"/>
          <p:cNvSpPr>
            <a:spLocks noChangeArrowheads="1"/>
          </p:cNvSpPr>
          <p:nvPr/>
        </p:nvSpPr>
        <p:spPr bwMode="auto">
          <a:xfrm>
            <a:off x="5772150" y="3722688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4039" name="Rectangle 9"/>
          <p:cNvSpPr>
            <a:spLocks noChangeArrowheads="1"/>
          </p:cNvSpPr>
          <p:nvPr/>
        </p:nvSpPr>
        <p:spPr bwMode="auto">
          <a:xfrm>
            <a:off x="6762750" y="3722688"/>
            <a:ext cx="990600" cy="4572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4044" name="Line 10"/>
          <p:cNvSpPr>
            <a:spLocks noChangeShapeType="1"/>
          </p:cNvSpPr>
          <p:nvPr/>
        </p:nvSpPr>
        <p:spPr bwMode="auto">
          <a:xfrm>
            <a:off x="3962400" y="3932238"/>
            <a:ext cx="1809750" cy="0"/>
          </a:xfrm>
          <a:prstGeom prst="line">
            <a:avLst/>
          </a:prstGeom>
          <a:noFill/>
          <a:ln w="38100" cap="rnd">
            <a:solidFill>
              <a:srgbClr val="9966FF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5" name="Freeform 11"/>
          <p:cNvSpPr>
            <a:spLocks/>
          </p:cNvSpPr>
          <p:nvPr/>
        </p:nvSpPr>
        <p:spPr bwMode="auto">
          <a:xfrm>
            <a:off x="4933950" y="4179888"/>
            <a:ext cx="1333500" cy="1047750"/>
          </a:xfrm>
          <a:custGeom>
            <a:avLst/>
            <a:gdLst>
              <a:gd name="T0" fmla="*/ 0 w 840"/>
              <a:gd name="T1" fmla="*/ 2147483646 h 660"/>
              <a:gd name="T2" fmla="*/ 2147483646 w 840"/>
              <a:gd name="T3" fmla="*/ 2147483646 h 660"/>
              <a:gd name="T4" fmla="*/ 2147483646 w 840"/>
              <a:gd name="T5" fmla="*/ 0 h 660"/>
              <a:gd name="T6" fmla="*/ 0 60000 65536"/>
              <a:gd name="T7" fmla="*/ 0 60000 65536"/>
              <a:gd name="T8" fmla="*/ 0 60000 65536"/>
              <a:gd name="T9" fmla="*/ 0 w 840"/>
              <a:gd name="T10" fmla="*/ 0 h 660"/>
              <a:gd name="T11" fmla="*/ 840 w 840"/>
              <a:gd name="T12" fmla="*/ 660 h 6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0" h="660">
                <a:moveTo>
                  <a:pt x="0" y="660"/>
                </a:moveTo>
                <a:lnTo>
                  <a:pt x="840" y="660"/>
                </a:lnTo>
                <a:lnTo>
                  <a:pt x="840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6" name="Line 12"/>
          <p:cNvSpPr>
            <a:spLocks noChangeShapeType="1"/>
          </p:cNvSpPr>
          <p:nvPr/>
        </p:nvSpPr>
        <p:spPr bwMode="auto">
          <a:xfrm>
            <a:off x="3905250" y="4179888"/>
            <a:ext cx="0" cy="8191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3" name="Text Box 13"/>
          <p:cNvSpPr txBox="1">
            <a:spLocks noChangeArrowheads="1"/>
          </p:cNvSpPr>
          <p:nvPr/>
        </p:nvSpPr>
        <p:spPr bwMode="auto">
          <a:xfrm>
            <a:off x="6022975" y="37258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latin typeface="Times New Roman" panose="02020603050405020304" pitchFamily="18" charset="0"/>
                <a:ea typeface="新細明體" panose="02020500000000000000" pitchFamily="18" charset="-120"/>
              </a:rPr>
              <a:t>20</a:t>
            </a:r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2689225" y="37258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latin typeface="Times New Roman" panose="02020603050405020304" pitchFamily="18" charset="0"/>
                <a:ea typeface="新細明體" panose="02020500000000000000" pitchFamily="18" charset="-120"/>
              </a:rPr>
              <a:t>10</a:t>
            </a:r>
          </a:p>
        </p:txBody>
      </p:sp>
      <p:sp>
        <p:nvSpPr>
          <p:cNvPr id="44049" name="Text Box 15"/>
          <p:cNvSpPr txBox="1">
            <a:spLocks noChangeArrowheads="1"/>
          </p:cNvSpPr>
          <p:nvPr/>
        </p:nvSpPr>
        <p:spPr bwMode="auto">
          <a:xfrm>
            <a:off x="3717925" y="50403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latin typeface="Times New Roman" panose="02020603050405020304" pitchFamily="18" charset="0"/>
                <a:ea typeface="新細明體" panose="02020500000000000000" pitchFamily="18" charset="-120"/>
              </a:rPr>
              <a:t>50</a:t>
            </a:r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6762750" y="3725863"/>
            <a:ext cx="1030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latin typeface="Times New Roman" panose="02020603050405020304" pitchFamily="18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44047" name="Line 18"/>
          <p:cNvSpPr>
            <a:spLocks noChangeShapeType="1"/>
          </p:cNvSpPr>
          <p:nvPr/>
        </p:nvSpPr>
        <p:spPr bwMode="auto">
          <a:xfrm>
            <a:off x="1866900" y="3856038"/>
            <a:ext cx="590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8" name="Freeform 19"/>
          <p:cNvSpPr>
            <a:spLocks/>
          </p:cNvSpPr>
          <p:nvPr/>
        </p:nvSpPr>
        <p:spPr bwMode="auto">
          <a:xfrm>
            <a:off x="1885950" y="4084638"/>
            <a:ext cx="571500" cy="361950"/>
          </a:xfrm>
          <a:custGeom>
            <a:avLst/>
            <a:gdLst>
              <a:gd name="T0" fmla="*/ 0 w 360"/>
              <a:gd name="T1" fmla="*/ 2147483646 h 228"/>
              <a:gd name="T2" fmla="*/ 0 w 360"/>
              <a:gd name="T3" fmla="*/ 0 h 228"/>
              <a:gd name="T4" fmla="*/ 2147483646 w 360"/>
              <a:gd name="T5" fmla="*/ 0 h 228"/>
              <a:gd name="T6" fmla="*/ 0 60000 65536"/>
              <a:gd name="T7" fmla="*/ 0 60000 65536"/>
              <a:gd name="T8" fmla="*/ 0 60000 65536"/>
              <a:gd name="T9" fmla="*/ 0 w 360"/>
              <a:gd name="T10" fmla="*/ 0 h 228"/>
              <a:gd name="T11" fmla="*/ 360 w 360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0" h="228">
                <a:moveTo>
                  <a:pt x="0" y="228"/>
                </a:moveTo>
                <a:lnTo>
                  <a:pt x="0" y="0"/>
                </a:lnTo>
                <a:lnTo>
                  <a:pt x="36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768600" y="4999038"/>
            <a:ext cx="2717800" cy="1355725"/>
            <a:chOff x="2768600" y="4999038"/>
            <a:chExt cx="2717800" cy="1355725"/>
          </a:xfrm>
        </p:grpSpPr>
        <p:grpSp>
          <p:nvGrpSpPr>
            <p:cNvPr id="44051" name="Group 23"/>
            <p:cNvGrpSpPr>
              <a:grpSpLocks/>
            </p:cNvGrpSpPr>
            <p:nvPr/>
          </p:nvGrpSpPr>
          <p:grpSpPr bwMode="auto">
            <a:xfrm>
              <a:off x="3505200" y="4999038"/>
              <a:ext cx="1981200" cy="457200"/>
              <a:chOff x="3505200" y="4999038"/>
              <a:chExt cx="1981200" cy="457200"/>
            </a:xfrm>
          </p:grpSpPr>
          <p:sp>
            <p:nvSpPr>
              <p:cNvPr id="44054" name="Rectangle 6"/>
              <p:cNvSpPr>
                <a:spLocks noChangeArrowheads="1"/>
              </p:cNvSpPr>
              <p:nvPr/>
            </p:nvSpPr>
            <p:spPr bwMode="auto">
              <a:xfrm>
                <a:off x="3505200" y="4999038"/>
                <a:ext cx="9906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44055" name="Rectangle 7"/>
              <p:cNvSpPr>
                <a:spLocks noChangeArrowheads="1"/>
              </p:cNvSpPr>
              <p:nvPr/>
            </p:nvSpPr>
            <p:spPr bwMode="auto">
              <a:xfrm>
                <a:off x="4495800" y="4999038"/>
                <a:ext cx="990600" cy="457200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44052" name="Freeform 17"/>
            <p:cNvSpPr>
              <a:spLocks/>
            </p:cNvSpPr>
            <p:nvPr/>
          </p:nvSpPr>
          <p:spPr bwMode="auto">
            <a:xfrm>
              <a:off x="3105150" y="5227638"/>
              <a:ext cx="400050" cy="781050"/>
            </a:xfrm>
            <a:custGeom>
              <a:avLst/>
              <a:gdLst>
                <a:gd name="T0" fmla="*/ 0 w 252"/>
                <a:gd name="T1" fmla="*/ 2147483646 h 492"/>
                <a:gd name="T2" fmla="*/ 0 w 252"/>
                <a:gd name="T3" fmla="*/ 0 h 492"/>
                <a:gd name="T4" fmla="*/ 2147483646 w 252"/>
                <a:gd name="T5" fmla="*/ 0 h 492"/>
                <a:gd name="T6" fmla="*/ 0 60000 65536"/>
                <a:gd name="T7" fmla="*/ 0 60000 65536"/>
                <a:gd name="T8" fmla="*/ 0 60000 65536"/>
                <a:gd name="T9" fmla="*/ 0 w 252"/>
                <a:gd name="T10" fmla="*/ 0 h 492"/>
                <a:gd name="T11" fmla="*/ 252 w 252"/>
                <a:gd name="T12" fmla="*/ 492 h 4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2" h="492">
                  <a:moveTo>
                    <a:pt x="0" y="492"/>
                  </a:moveTo>
                  <a:lnTo>
                    <a:pt x="0" y="0"/>
                  </a:lnTo>
                  <a:lnTo>
                    <a:pt x="252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53" name="Text Box 20"/>
            <p:cNvSpPr txBox="1">
              <a:spLocks noChangeArrowheads="1"/>
            </p:cNvSpPr>
            <p:nvPr/>
          </p:nvSpPr>
          <p:spPr bwMode="auto">
            <a:xfrm>
              <a:off x="2768600" y="5897563"/>
              <a:ext cx="793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temp</a:t>
              </a:r>
            </a:p>
          </p:txBody>
        </p:sp>
      </p:grpSp>
      <p:sp>
        <p:nvSpPr>
          <p:cNvPr id="44050" name="Text Box 21"/>
          <p:cNvSpPr txBox="1">
            <a:spLocks noChangeArrowheads="1"/>
          </p:cNvSpPr>
          <p:nvPr/>
        </p:nvSpPr>
        <p:spPr bwMode="auto">
          <a:xfrm>
            <a:off x="1341438" y="3573463"/>
            <a:ext cx="674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first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AA1FFB3-8923-457B-9851-D346922D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/>
          </p:cNvSpPr>
          <p:nvPr>
            <p:ph type="title"/>
          </p:nvPr>
        </p:nvSpPr>
        <p:spPr>
          <a:xfrm>
            <a:off x="455613" y="115888"/>
            <a:ext cx="8226425" cy="936625"/>
          </a:xfrm>
        </p:spPr>
        <p:txBody>
          <a:bodyPr/>
          <a:lstStyle/>
          <a:p>
            <a:pPr eaLnBrk="1" hangingPunct="1"/>
            <a:r>
              <a:rPr lang="en-US" altLang="zh-TW" sz="3500">
                <a:ea typeface="標楷體" panose="03000509000000000000" pitchFamily="65" charset="-120"/>
              </a:rPr>
              <a:t>Implementing Insertion (1)</a:t>
            </a:r>
            <a:endParaRPr lang="en-US" altLang="zh-TW">
              <a:ea typeface="標楷體" panose="03000509000000000000" pitchFamily="65" charset="-120"/>
            </a:endParaRPr>
          </a:p>
        </p:txBody>
      </p:sp>
      <p:sp>
        <p:nvSpPr>
          <p:cNvPr id="46082" name="Rectangle 3"/>
          <p:cNvSpPr>
            <a:spLocks noGrp="1"/>
          </p:cNvSpPr>
          <p:nvPr>
            <p:ph sz="quarter" idx="1"/>
          </p:nvPr>
        </p:nvSpPr>
        <p:spPr>
          <a:xfrm>
            <a:off x="250825" y="1295400"/>
            <a:ext cx="8688388" cy="41148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Step 1: Instantiate a new node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40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</a:rPr>
              <a:t>void insert (list_pointer *first,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</a:rPr>
              <a:t>             list_pointer x)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</a:rPr>
              <a:t>	list_pointer temp;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</a:rPr>
              <a:t>	MALLOC(temp, sizeof(list_node));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</a:rPr>
              <a:t>	temp-&gt;data=50;</a:t>
            </a: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5421313" y="4703763"/>
            <a:ext cx="3543300" cy="1543050"/>
          </a:xfrm>
          <a:prstGeom prst="rect">
            <a:avLst/>
          </a:prstGeom>
          <a:noFill/>
          <a:ln w="9525">
            <a:solidFill>
              <a:srgbClr val="66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580063" y="5257800"/>
            <a:ext cx="1177925" cy="396875"/>
            <a:chOff x="5580063" y="5257800"/>
            <a:chExt cx="1177925" cy="396875"/>
          </a:xfrm>
        </p:grpSpPr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5580063" y="5257800"/>
              <a:ext cx="692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temp</a:t>
              </a:r>
            </a:p>
          </p:txBody>
        </p:sp>
        <p:sp>
          <p:nvSpPr>
            <p:cNvPr id="46093" name="Line 7"/>
            <p:cNvSpPr>
              <a:spLocks noChangeShapeType="1"/>
            </p:cNvSpPr>
            <p:nvPr/>
          </p:nvSpPr>
          <p:spPr bwMode="auto">
            <a:xfrm>
              <a:off x="6215063" y="5476876"/>
              <a:ext cx="542925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735763" y="5208588"/>
            <a:ext cx="2057400" cy="514350"/>
            <a:chOff x="6735763" y="5208588"/>
            <a:chExt cx="2057400" cy="514350"/>
          </a:xfrm>
        </p:grpSpPr>
        <p:sp>
          <p:nvSpPr>
            <p:cNvPr id="46090" name="Rectangle 8"/>
            <p:cNvSpPr>
              <a:spLocks noChangeArrowheads="1"/>
            </p:cNvSpPr>
            <p:nvPr/>
          </p:nvSpPr>
          <p:spPr bwMode="auto">
            <a:xfrm>
              <a:off x="6735763" y="5208588"/>
              <a:ext cx="1028700" cy="514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6091" name="Rectangle 9"/>
            <p:cNvSpPr>
              <a:spLocks noChangeArrowheads="1"/>
            </p:cNvSpPr>
            <p:nvPr/>
          </p:nvSpPr>
          <p:spPr bwMode="auto">
            <a:xfrm>
              <a:off x="7764463" y="5208588"/>
              <a:ext cx="1028700" cy="51435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46092" name="Text Box 10"/>
          <p:cNvSpPr txBox="1">
            <a:spLocks noChangeArrowheads="1"/>
          </p:cNvSpPr>
          <p:nvPr/>
        </p:nvSpPr>
        <p:spPr bwMode="auto">
          <a:xfrm>
            <a:off x="6962775" y="52085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latin typeface="Times New Roman" panose="02020603050405020304" pitchFamily="18" charset="0"/>
                <a:ea typeface="新細明體" panose="02020500000000000000" pitchFamily="18" charset="-120"/>
              </a:rPr>
              <a:t>50</a:t>
            </a:r>
          </a:p>
        </p:txBody>
      </p:sp>
      <p:sp>
        <p:nvSpPr>
          <p:cNvPr id="1052683" name="Rectangle 11"/>
          <p:cNvSpPr>
            <a:spLocks noChangeArrowheads="1"/>
          </p:cNvSpPr>
          <p:nvPr/>
        </p:nvSpPr>
        <p:spPr bwMode="auto">
          <a:xfrm>
            <a:off x="623888" y="3609975"/>
            <a:ext cx="3427412" cy="360363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2684" name="Rectangle 12"/>
          <p:cNvSpPr>
            <a:spLocks noChangeArrowheads="1"/>
          </p:cNvSpPr>
          <p:nvPr/>
        </p:nvSpPr>
        <p:spPr bwMode="auto">
          <a:xfrm>
            <a:off x="623888" y="4062413"/>
            <a:ext cx="5976937" cy="360362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2685" name="Rectangle 13"/>
          <p:cNvSpPr>
            <a:spLocks noChangeArrowheads="1"/>
          </p:cNvSpPr>
          <p:nvPr/>
        </p:nvSpPr>
        <p:spPr bwMode="auto">
          <a:xfrm>
            <a:off x="623888" y="4513263"/>
            <a:ext cx="2736850" cy="360362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7470F53-5B16-4C9B-841B-35822463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2" grpId="0"/>
      <p:bldP spid="1052683" grpId="0" animBg="1"/>
      <p:bldP spid="1052683" grpId="1" animBg="1"/>
      <p:bldP spid="1052684" grpId="0" animBg="1"/>
      <p:bldP spid="1052684" grpId="1" animBg="1"/>
      <p:bldP spid="1052685" grpId="0" animBg="1"/>
      <p:bldP spid="105268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/>
          </p:cNvSpPr>
          <p:nvPr>
            <p:ph type="title"/>
          </p:nvPr>
        </p:nvSpPr>
        <p:spPr>
          <a:xfrm>
            <a:off x="455613" y="115888"/>
            <a:ext cx="8226425" cy="950912"/>
          </a:xfrm>
        </p:spPr>
        <p:txBody>
          <a:bodyPr/>
          <a:lstStyle/>
          <a:p>
            <a:pPr eaLnBrk="1" hangingPunct="1"/>
            <a:r>
              <a:rPr lang="en-US" altLang="zh-TW" sz="3500">
                <a:ea typeface="標楷體" panose="03000509000000000000" pitchFamily="65" charset="-120"/>
              </a:rPr>
              <a:t>Implementing Insertion (2)</a:t>
            </a:r>
            <a:endParaRPr lang="en-US" altLang="zh-TW">
              <a:ea typeface="標楷體" panose="03000509000000000000" pitchFamily="65" charset="-120"/>
            </a:endParaRPr>
          </a:p>
        </p:txBody>
      </p:sp>
      <p:sp>
        <p:nvSpPr>
          <p:cNvPr id="48130" name="Rectangle 3"/>
          <p:cNvSpPr>
            <a:spLocks noGrp="1"/>
          </p:cNvSpPr>
          <p:nvPr>
            <p:ph sz="quarter" idx="1"/>
          </p:nvPr>
        </p:nvSpPr>
        <p:spPr>
          <a:xfrm>
            <a:off x="455613" y="1217613"/>
            <a:ext cx="7453312" cy="37020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TW" altLang="en-US" sz="2500" dirty="0"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500" dirty="0">
                <a:latin typeface="Courier New" panose="02070309020205020404" pitchFamily="49" charset="0"/>
                <a:ea typeface="新細明體" panose="02020500000000000000" pitchFamily="18" charset="-120"/>
              </a:rPr>
              <a:t>if(*first){	</a:t>
            </a:r>
            <a:r>
              <a:rPr lang="en-US" altLang="zh-TW" sz="2500" dirty="0">
                <a:solidFill>
                  <a:schemeClr val="tx2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// if nonempty list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500" dirty="0">
                <a:latin typeface="Courier New" panose="02070309020205020404" pitchFamily="49" charset="0"/>
                <a:ea typeface="新細明體" panose="02020500000000000000" pitchFamily="18" charset="-120"/>
              </a:rPr>
              <a:t>		temp-&gt;link = x-&gt;link;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500" dirty="0">
                <a:latin typeface="Courier New" panose="02070309020205020404" pitchFamily="49" charset="0"/>
                <a:ea typeface="新細明體" panose="02020500000000000000" pitchFamily="18" charset="-120"/>
              </a:rPr>
              <a:t>		x-&gt;link = temp;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500" dirty="0">
                <a:latin typeface="Courier New" panose="02070309020205020404" pitchFamily="49" charset="0"/>
                <a:ea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500" dirty="0">
                <a:latin typeface="Courier New" panose="02070309020205020404" pitchFamily="49" charset="0"/>
                <a:ea typeface="新細明體" panose="02020500000000000000" pitchFamily="18" charset="-120"/>
              </a:rPr>
              <a:t>	else{	</a:t>
            </a:r>
            <a:r>
              <a:rPr lang="en-US" altLang="zh-TW" sz="2500" dirty="0">
                <a:solidFill>
                  <a:schemeClr val="tx2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//if empty list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500" dirty="0">
                <a:latin typeface="Courier New" panose="02070309020205020404" pitchFamily="49" charset="0"/>
                <a:ea typeface="新細明體" panose="02020500000000000000" pitchFamily="18" charset="-120"/>
              </a:rPr>
              <a:t>		temp-&gt;link = NULL;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500" dirty="0">
                <a:latin typeface="Courier New" panose="02070309020205020404" pitchFamily="49" charset="0"/>
                <a:ea typeface="新細明體" panose="02020500000000000000" pitchFamily="18" charset="-120"/>
              </a:rPr>
              <a:t>		*first = temp;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500" dirty="0">
                <a:latin typeface="Courier New" panose="02070309020205020404" pitchFamily="49" charset="0"/>
                <a:ea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500" dirty="0">
                <a:latin typeface="Courier New" panose="02070309020205020404" pitchFamily="49" charset="0"/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2611438" y="4533900"/>
            <a:ext cx="565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>
                <a:latin typeface="Times New Roman" panose="02020603050405020304" pitchFamily="18" charset="0"/>
                <a:ea typeface="新細明體" panose="02020500000000000000" pitchFamily="18" charset="-120"/>
              </a:rPr>
              <a:t>   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</a:p>
        </p:txBody>
      </p:sp>
      <p:sp>
        <p:nvSpPr>
          <p:cNvPr id="48132" name="Rectangle 5"/>
          <p:cNvSpPr>
            <a:spLocks noChangeArrowheads="1"/>
          </p:cNvSpPr>
          <p:nvPr/>
        </p:nvSpPr>
        <p:spPr bwMode="auto">
          <a:xfrm>
            <a:off x="3552825" y="4057650"/>
            <a:ext cx="990600" cy="382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4543425" y="4057650"/>
            <a:ext cx="990600" cy="382588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8134" name="Rectangle 9"/>
          <p:cNvSpPr>
            <a:spLocks noChangeArrowheads="1"/>
          </p:cNvSpPr>
          <p:nvPr/>
        </p:nvSpPr>
        <p:spPr bwMode="auto">
          <a:xfrm>
            <a:off x="6867525" y="4057650"/>
            <a:ext cx="990600" cy="382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8135" name="Rectangle 10"/>
          <p:cNvSpPr>
            <a:spLocks noChangeArrowheads="1"/>
          </p:cNvSpPr>
          <p:nvPr/>
        </p:nvSpPr>
        <p:spPr bwMode="auto">
          <a:xfrm>
            <a:off x="7858125" y="4057650"/>
            <a:ext cx="990600" cy="382588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8143" name="Line 11"/>
          <p:cNvSpPr>
            <a:spLocks noChangeShapeType="1"/>
          </p:cNvSpPr>
          <p:nvPr/>
        </p:nvSpPr>
        <p:spPr bwMode="auto">
          <a:xfrm>
            <a:off x="5057775" y="4232275"/>
            <a:ext cx="180975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4" name="Freeform 12"/>
          <p:cNvSpPr>
            <a:spLocks/>
          </p:cNvSpPr>
          <p:nvPr/>
        </p:nvSpPr>
        <p:spPr bwMode="auto">
          <a:xfrm>
            <a:off x="6029325" y="4440238"/>
            <a:ext cx="1333500" cy="877887"/>
          </a:xfrm>
          <a:custGeom>
            <a:avLst/>
            <a:gdLst>
              <a:gd name="T0" fmla="*/ 0 w 840"/>
              <a:gd name="T1" fmla="*/ 2147483646 h 660"/>
              <a:gd name="T2" fmla="*/ 2147483646 w 840"/>
              <a:gd name="T3" fmla="*/ 2147483646 h 660"/>
              <a:gd name="T4" fmla="*/ 2147483646 w 840"/>
              <a:gd name="T5" fmla="*/ 0 h 660"/>
              <a:gd name="T6" fmla="*/ 0 60000 65536"/>
              <a:gd name="T7" fmla="*/ 0 60000 65536"/>
              <a:gd name="T8" fmla="*/ 0 60000 65536"/>
              <a:gd name="T9" fmla="*/ 0 w 840"/>
              <a:gd name="T10" fmla="*/ 0 h 660"/>
              <a:gd name="T11" fmla="*/ 840 w 840"/>
              <a:gd name="T12" fmla="*/ 660 h 6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0" h="660">
                <a:moveTo>
                  <a:pt x="0" y="660"/>
                </a:moveTo>
                <a:lnTo>
                  <a:pt x="840" y="660"/>
                </a:lnTo>
                <a:lnTo>
                  <a:pt x="840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5" name="Line 13"/>
          <p:cNvSpPr>
            <a:spLocks noChangeShapeType="1"/>
          </p:cNvSpPr>
          <p:nvPr/>
        </p:nvSpPr>
        <p:spPr bwMode="auto">
          <a:xfrm>
            <a:off x="5038725" y="4216400"/>
            <a:ext cx="0" cy="9112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9" name="Text Box 14"/>
          <p:cNvSpPr txBox="1">
            <a:spLocks noChangeArrowheads="1"/>
          </p:cNvSpPr>
          <p:nvPr/>
        </p:nvSpPr>
        <p:spPr bwMode="auto">
          <a:xfrm>
            <a:off x="7118350" y="3995738"/>
            <a:ext cx="488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latin typeface="Times New Roman" panose="02020603050405020304" pitchFamily="18" charset="0"/>
                <a:ea typeface="新細明體" panose="02020500000000000000" pitchFamily="18" charset="-120"/>
              </a:rPr>
              <a:t>20</a:t>
            </a:r>
          </a:p>
        </p:txBody>
      </p:sp>
      <p:sp>
        <p:nvSpPr>
          <p:cNvPr id="48140" name="Text Box 15"/>
          <p:cNvSpPr txBox="1">
            <a:spLocks noChangeArrowheads="1"/>
          </p:cNvSpPr>
          <p:nvPr/>
        </p:nvSpPr>
        <p:spPr bwMode="auto">
          <a:xfrm>
            <a:off x="3784600" y="3995738"/>
            <a:ext cx="488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latin typeface="Times New Roman" panose="02020603050405020304" pitchFamily="18" charset="0"/>
                <a:ea typeface="新細明體" panose="02020500000000000000" pitchFamily="18" charset="-120"/>
              </a:rPr>
              <a:t>10</a:t>
            </a:r>
          </a:p>
        </p:txBody>
      </p:sp>
      <p:sp>
        <p:nvSpPr>
          <p:cNvPr id="48141" name="Text Box 17"/>
          <p:cNvSpPr txBox="1">
            <a:spLocks noChangeArrowheads="1"/>
          </p:cNvSpPr>
          <p:nvPr/>
        </p:nvSpPr>
        <p:spPr bwMode="auto">
          <a:xfrm>
            <a:off x="7858125" y="4059238"/>
            <a:ext cx="10302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 dirty="0">
                <a:latin typeface="Times New Roman" panose="02020603050405020304" pitchFamily="18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48142" name="Line 19"/>
          <p:cNvSpPr>
            <a:spLocks noChangeShapeType="1"/>
          </p:cNvSpPr>
          <p:nvPr/>
        </p:nvSpPr>
        <p:spPr bwMode="auto">
          <a:xfrm>
            <a:off x="2962275" y="4168775"/>
            <a:ext cx="590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Freeform 20"/>
          <p:cNvSpPr>
            <a:spLocks/>
          </p:cNvSpPr>
          <p:nvPr/>
        </p:nvSpPr>
        <p:spPr bwMode="auto">
          <a:xfrm>
            <a:off x="2981325" y="4360863"/>
            <a:ext cx="571500" cy="303212"/>
          </a:xfrm>
          <a:custGeom>
            <a:avLst/>
            <a:gdLst>
              <a:gd name="T0" fmla="*/ 0 w 360"/>
              <a:gd name="T1" fmla="*/ 2147483646 h 228"/>
              <a:gd name="T2" fmla="*/ 0 w 360"/>
              <a:gd name="T3" fmla="*/ 0 h 228"/>
              <a:gd name="T4" fmla="*/ 2147483646 w 360"/>
              <a:gd name="T5" fmla="*/ 0 h 228"/>
              <a:gd name="T6" fmla="*/ 0 60000 65536"/>
              <a:gd name="T7" fmla="*/ 0 60000 65536"/>
              <a:gd name="T8" fmla="*/ 0 60000 65536"/>
              <a:gd name="T9" fmla="*/ 0 w 360"/>
              <a:gd name="T10" fmla="*/ 0 h 228"/>
              <a:gd name="T11" fmla="*/ 360 w 360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0" h="228">
                <a:moveTo>
                  <a:pt x="0" y="228"/>
                </a:moveTo>
                <a:lnTo>
                  <a:pt x="0" y="0"/>
                </a:lnTo>
                <a:lnTo>
                  <a:pt x="36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3863975" y="5060950"/>
            <a:ext cx="2717800" cy="1281113"/>
            <a:chOff x="3863975" y="5060177"/>
            <a:chExt cx="2717800" cy="1281886"/>
          </a:xfrm>
        </p:grpSpPr>
        <p:sp>
          <p:nvSpPr>
            <p:cNvPr id="48149" name="Rectangle 7"/>
            <p:cNvSpPr>
              <a:spLocks noChangeArrowheads="1"/>
            </p:cNvSpPr>
            <p:nvPr/>
          </p:nvSpPr>
          <p:spPr bwMode="auto">
            <a:xfrm>
              <a:off x="4600575" y="5127173"/>
              <a:ext cx="990600" cy="3833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8150" name="Rectangle 8"/>
            <p:cNvSpPr>
              <a:spLocks noChangeArrowheads="1"/>
            </p:cNvSpPr>
            <p:nvPr/>
          </p:nvSpPr>
          <p:spPr bwMode="auto">
            <a:xfrm>
              <a:off x="5591175" y="5127173"/>
              <a:ext cx="990600" cy="383303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8151" name="Text Box 16"/>
            <p:cNvSpPr txBox="1">
              <a:spLocks noChangeArrowheads="1"/>
            </p:cNvSpPr>
            <p:nvPr/>
          </p:nvSpPr>
          <p:spPr bwMode="auto">
            <a:xfrm>
              <a:off x="4813300" y="5060177"/>
              <a:ext cx="4889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50</a:t>
              </a:r>
            </a:p>
          </p:txBody>
        </p:sp>
        <p:sp>
          <p:nvSpPr>
            <p:cNvPr id="48152" name="Freeform 18"/>
            <p:cNvSpPr>
              <a:spLocks/>
            </p:cNvSpPr>
            <p:nvPr/>
          </p:nvSpPr>
          <p:spPr bwMode="auto">
            <a:xfrm>
              <a:off x="4200525" y="5318824"/>
              <a:ext cx="400050" cy="654809"/>
            </a:xfrm>
            <a:custGeom>
              <a:avLst/>
              <a:gdLst>
                <a:gd name="T0" fmla="*/ 0 w 252"/>
                <a:gd name="T1" fmla="*/ 2147483646 h 492"/>
                <a:gd name="T2" fmla="*/ 0 w 252"/>
                <a:gd name="T3" fmla="*/ 0 h 492"/>
                <a:gd name="T4" fmla="*/ 2147483646 w 252"/>
                <a:gd name="T5" fmla="*/ 0 h 492"/>
                <a:gd name="T6" fmla="*/ 0 60000 65536"/>
                <a:gd name="T7" fmla="*/ 0 60000 65536"/>
                <a:gd name="T8" fmla="*/ 0 60000 65536"/>
                <a:gd name="T9" fmla="*/ 0 w 252"/>
                <a:gd name="T10" fmla="*/ 0 h 492"/>
                <a:gd name="T11" fmla="*/ 252 w 252"/>
                <a:gd name="T12" fmla="*/ 492 h 4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2" h="492">
                  <a:moveTo>
                    <a:pt x="0" y="492"/>
                  </a:moveTo>
                  <a:lnTo>
                    <a:pt x="0" y="0"/>
                  </a:lnTo>
                  <a:lnTo>
                    <a:pt x="25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153" name="Text Box 21"/>
            <p:cNvSpPr txBox="1">
              <a:spLocks noChangeArrowheads="1"/>
            </p:cNvSpPr>
            <p:nvPr/>
          </p:nvSpPr>
          <p:spPr bwMode="auto">
            <a:xfrm>
              <a:off x="3863975" y="5880470"/>
              <a:ext cx="7937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temp</a:t>
              </a:r>
            </a:p>
          </p:txBody>
        </p:sp>
      </p:grpSp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2436813" y="3932238"/>
            <a:ext cx="674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first</a:t>
            </a:r>
          </a:p>
        </p:txBody>
      </p:sp>
      <p:sp>
        <p:nvSpPr>
          <p:cNvPr id="48146" name="Rectangle 23"/>
          <p:cNvSpPr>
            <a:spLocks noChangeArrowheads="1"/>
          </p:cNvSpPr>
          <p:nvPr/>
        </p:nvSpPr>
        <p:spPr bwMode="auto">
          <a:xfrm>
            <a:off x="2352675" y="3855244"/>
            <a:ext cx="6629400" cy="2411412"/>
          </a:xfrm>
          <a:prstGeom prst="rect">
            <a:avLst/>
          </a:prstGeom>
          <a:noFill/>
          <a:ln w="9525">
            <a:solidFill>
              <a:srgbClr val="99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44" name="Rectangle 24"/>
          <p:cNvSpPr>
            <a:spLocks noChangeArrowheads="1"/>
          </p:cNvSpPr>
          <p:nvPr/>
        </p:nvSpPr>
        <p:spPr bwMode="auto">
          <a:xfrm>
            <a:off x="1403350" y="1570038"/>
            <a:ext cx="4192588" cy="431800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45" name="Rectangle 25"/>
          <p:cNvSpPr>
            <a:spLocks noChangeArrowheads="1"/>
          </p:cNvSpPr>
          <p:nvPr/>
        </p:nvSpPr>
        <p:spPr bwMode="auto">
          <a:xfrm>
            <a:off x="1403350" y="2001838"/>
            <a:ext cx="3067050" cy="519112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825635" y="2717571"/>
            <a:ext cx="4765540" cy="1121515"/>
          </a:xfrm>
          <a:prstGeom prst="rect">
            <a:avLst/>
          </a:prstGeom>
          <a:solidFill>
            <a:schemeClr val="bg1"/>
          </a:solidFill>
          <a:ln w="31750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814488-F236-46D6-989D-6A7BCF40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4" grpId="0" animBg="1"/>
      <p:bldP spid="1054744" grpId="1" animBg="1"/>
      <p:bldP spid="1054745" grpId="0" animBg="1"/>
      <p:bldP spid="1054745" grpId="1" animBg="1"/>
      <p:bldP spid="2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/>
          </p:nvPr>
        </p:nvSpPr>
        <p:spPr>
          <a:xfrm>
            <a:off x="455613" y="412750"/>
            <a:ext cx="8226425" cy="792163"/>
          </a:xfrm>
        </p:spPr>
        <p:txBody>
          <a:bodyPr/>
          <a:lstStyle/>
          <a:p>
            <a:pPr eaLnBrk="1" hangingPunct="1"/>
            <a:r>
              <a:rPr lang="en-US" altLang="zh-TW" sz="3500">
                <a:ea typeface="標楷體" panose="03000509000000000000" pitchFamily="65" charset="-120"/>
              </a:rPr>
              <a:t>Deleting a Node</a:t>
            </a:r>
            <a:endParaRPr lang="en-US" altLang="zh-TW">
              <a:ea typeface="標楷體" panose="03000509000000000000" pitchFamily="65" charset="-120"/>
            </a:endParaRPr>
          </a:p>
        </p:txBody>
      </p:sp>
      <p:grpSp>
        <p:nvGrpSpPr>
          <p:cNvPr id="50178" name="Group 4"/>
          <p:cNvGrpSpPr>
            <a:grpSpLocks/>
          </p:cNvGrpSpPr>
          <p:nvPr/>
        </p:nvGrpSpPr>
        <p:grpSpPr bwMode="auto">
          <a:xfrm>
            <a:off x="1335088" y="1385888"/>
            <a:ext cx="6267450" cy="1581150"/>
            <a:chOff x="516" y="1044"/>
            <a:chExt cx="3948" cy="996"/>
          </a:xfrm>
        </p:grpSpPr>
        <p:sp>
          <p:nvSpPr>
            <p:cNvPr id="50218" name="Rectangle 5"/>
            <p:cNvSpPr>
              <a:spLocks noChangeArrowheads="1"/>
            </p:cNvSpPr>
            <p:nvPr/>
          </p:nvSpPr>
          <p:spPr bwMode="auto">
            <a:xfrm>
              <a:off x="516" y="1044"/>
              <a:ext cx="3948" cy="996"/>
            </a:xfrm>
            <a:prstGeom prst="rect">
              <a:avLst/>
            </a:prstGeom>
            <a:noFill/>
            <a:ln w="9525">
              <a:solidFill>
                <a:srgbClr val="3366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grpSp>
          <p:nvGrpSpPr>
            <p:cNvPr id="50219" name="Group 6"/>
            <p:cNvGrpSpPr>
              <a:grpSpLocks/>
            </p:cNvGrpSpPr>
            <p:nvPr/>
          </p:nvGrpSpPr>
          <p:grpSpPr bwMode="auto">
            <a:xfrm>
              <a:off x="617" y="1118"/>
              <a:ext cx="3775" cy="828"/>
              <a:chOff x="617" y="1118"/>
              <a:chExt cx="3775" cy="828"/>
            </a:xfrm>
          </p:grpSpPr>
          <p:sp>
            <p:nvSpPr>
              <p:cNvPr id="50220" name="Line 7"/>
              <p:cNvSpPr>
                <a:spLocks noChangeShapeType="1"/>
              </p:cNvSpPr>
              <p:nvPr/>
            </p:nvSpPr>
            <p:spPr bwMode="auto">
              <a:xfrm>
                <a:off x="776" y="1377"/>
                <a:ext cx="0" cy="2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0221" name="Line 8"/>
              <p:cNvSpPr>
                <a:spLocks noChangeShapeType="1"/>
              </p:cNvSpPr>
              <p:nvPr/>
            </p:nvSpPr>
            <p:spPr bwMode="auto">
              <a:xfrm>
                <a:off x="1042" y="1376"/>
                <a:ext cx="0" cy="2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0222" name="Line 9"/>
              <p:cNvSpPr>
                <a:spLocks noChangeShapeType="1"/>
              </p:cNvSpPr>
              <p:nvPr/>
            </p:nvSpPr>
            <p:spPr bwMode="auto">
              <a:xfrm>
                <a:off x="2235" y="1374"/>
                <a:ext cx="0" cy="2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0223" name="Text Box 10"/>
              <p:cNvSpPr txBox="1">
                <a:spLocks noChangeArrowheads="1"/>
              </p:cNvSpPr>
              <p:nvPr/>
            </p:nvSpPr>
            <p:spPr bwMode="auto">
              <a:xfrm>
                <a:off x="633" y="1118"/>
                <a:ext cx="17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first </a:t>
                </a:r>
                <a:r>
                  <a:rPr lang="en-US" altLang="zh-TW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trail</a:t>
                </a:r>
                <a:r>
                  <a:rPr lang="en-US" altLang="zh-TW" sz="24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	       x</a:t>
                </a:r>
              </a:p>
            </p:txBody>
          </p:sp>
          <p:grpSp>
            <p:nvGrpSpPr>
              <p:cNvPr id="50224" name="Group 11"/>
              <p:cNvGrpSpPr>
                <a:grpSpLocks/>
              </p:cNvGrpSpPr>
              <p:nvPr/>
            </p:nvGrpSpPr>
            <p:grpSpPr bwMode="auto">
              <a:xfrm>
                <a:off x="617" y="1658"/>
                <a:ext cx="3775" cy="288"/>
                <a:chOff x="1985" y="290"/>
                <a:chExt cx="3775" cy="288"/>
              </a:xfrm>
            </p:grpSpPr>
            <p:grpSp>
              <p:nvGrpSpPr>
                <p:cNvPr id="50225" name="Group 12"/>
                <p:cNvGrpSpPr>
                  <a:grpSpLocks/>
                </p:cNvGrpSpPr>
                <p:nvPr/>
              </p:nvGrpSpPr>
              <p:grpSpPr bwMode="auto">
                <a:xfrm>
                  <a:off x="1985" y="312"/>
                  <a:ext cx="984" cy="240"/>
                  <a:chOff x="696" y="1896"/>
                  <a:chExt cx="984" cy="240"/>
                </a:xfrm>
              </p:grpSpPr>
              <p:sp>
                <p:nvSpPr>
                  <p:cNvPr id="50238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696" y="1896"/>
                    <a:ext cx="492" cy="24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ts val="600"/>
                      </a:spcBef>
                      <a:buClr>
                        <a:schemeClr val="accent1"/>
                      </a:buClr>
                      <a:buSzPct val="76000"/>
                      <a:buFont typeface="Wingdings 3" panose="05040102010807070707" pitchFamily="18" charset="2"/>
                      <a:buChar char=""/>
                      <a:defRPr sz="26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ts val="500"/>
                      </a:spcBef>
                      <a:buClr>
                        <a:schemeClr val="accent2"/>
                      </a:buClr>
                      <a:buSzPct val="76000"/>
                      <a:buFont typeface="Wingdings 3" panose="05040102010807070707" pitchFamily="18" charset="2"/>
                      <a:buChar char=""/>
                      <a:defRPr sz="2300">
                        <a:solidFill>
                          <a:schemeClr val="tx2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ts val="500"/>
                      </a:spcBef>
                      <a:buClr>
                        <a:srgbClr val="BCBCBC"/>
                      </a:buClr>
                      <a:buSzPct val="76000"/>
                      <a:buFont typeface="Wingdings 3" panose="05040102010807070707" pitchFamily="18" charset="2"/>
                      <a:buChar char="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ts val="400"/>
                      </a:spcBef>
                      <a:buClr>
                        <a:srgbClr val="8BA2B4"/>
                      </a:buClr>
                      <a:buSzPct val="70000"/>
                      <a:buFont typeface="Wingdings" panose="05000000000000000000" pitchFamily="2" charset="2"/>
                      <a:buChar char=""/>
                      <a:defRPr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ts val="3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"/>
                      <a:defRPr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ts val="3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"/>
                      <a:defRPr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ts val="3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"/>
                      <a:defRPr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ts val="3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"/>
                      <a:defRPr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ts val="3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"/>
                      <a:defRPr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Arial" panose="020B0604020202020204" pitchFamily="34" charset="0"/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50239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188" y="1896"/>
                    <a:ext cx="492" cy="240"/>
                  </a:xfrm>
                  <a:prstGeom prst="rect">
                    <a:avLst/>
                  </a:prstGeom>
                  <a:solidFill>
                    <a:srgbClr val="99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ts val="600"/>
                      </a:spcBef>
                      <a:buClr>
                        <a:schemeClr val="accent1"/>
                      </a:buClr>
                      <a:buSzPct val="76000"/>
                      <a:buFont typeface="Wingdings 3" panose="05040102010807070707" pitchFamily="18" charset="2"/>
                      <a:buChar char=""/>
                      <a:defRPr sz="26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ts val="500"/>
                      </a:spcBef>
                      <a:buClr>
                        <a:schemeClr val="accent2"/>
                      </a:buClr>
                      <a:buSzPct val="76000"/>
                      <a:buFont typeface="Wingdings 3" panose="05040102010807070707" pitchFamily="18" charset="2"/>
                      <a:buChar char=""/>
                      <a:defRPr sz="2300">
                        <a:solidFill>
                          <a:schemeClr val="tx2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ts val="500"/>
                      </a:spcBef>
                      <a:buClr>
                        <a:srgbClr val="BCBCBC"/>
                      </a:buClr>
                      <a:buSzPct val="76000"/>
                      <a:buFont typeface="Wingdings 3" panose="05040102010807070707" pitchFamily="18" charset="2"/>
                      <a:buChar char="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ts val="400"/>
                      </a:spcBef>
                      <a:buClr>
                        <a:srgbClr val="8BA2B4"/>
                      </a:buClr>
                      <a:buSzPct val="70000"/>
                      <a:buFont typeface="Wingdings" panose="05000000000000000000" pitchFamily="2" charset="2"/>
                      <a:buChar char=""/>
                      <a:defRPr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ts val="3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"/>
                      <a:defRPr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ts val="3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"/>
                      <a:defRPr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ts val="3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"/>
                      <a:defRPr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ts val="3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"/>
                      <a:defRPr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ts val="3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"/>
                      <a:defRPr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Arial" panose="020B0604020202020204" pitchFamily="34" charset="0"/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50226" name="Group 15"/>
                <p:cNvGrpSpPr>
                  <a:grpSpLocks/>
                </p:cNvGrpSpPr>
                <p:nvPr/>
              </p:nvGrpSpPr>
              <p:grpSpPr bwMode="auto">
                <a:xfrm>
                  <a:off x="3377" y="312"/>
                  <a:ext cx="984" cy="240"/>
                  <a:chOff x="696" y="1896"/>
                  <a:chExt cx="984" cy="240"/>
                </a:xfrm>
              </p:grpSpPr>
              <p:sp>
                <p:nvSpPr>
                  <p:cNvPr id="50236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696" y="1896"/>
                    <a:ext cx="492" cy="24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ts val="600"/>
                      </a:spcBef>
                      <a:buClr>
                        <a:schemeClr val="accent1"/>
                      </a:buClr>
                      <a:buSzPct val="76000"/>
                      <a:buFont typeface="Wingdings 3" panose="05040102010807070707" pitchFamily="18" charset="2"/>
                      <a:buChar char=""/>
                      <a:defRPr sz="26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ts val="500"/>
                      </a:spcBef>
                      <a:buClr>
                        <a:schemeClr val="accent2"/>
                      </a:buClr>
                      <a:buSzPct val="76000"/>
                      <a:buFont typeface="Wingdings 3" panose="05040102010807070707" pitchFamily="18" charset="2"/>
                      <a:buChar char=""/>
                      <a:defRPr sz="2300">
                        <a:solidFill>
                          <a:schemeClr val="tx2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ts val="500"/>
                      </a:spcBef>
                      <a:buClr>
                        <a:srgbClr val="BCBCBC"/>
                      </a:buClr>
                      <a:buSzPct val="76000"/>
                      <a:buFont typeface="Wingdings 3" panose="05040102010807070707" pitchFamily="18" charset="2"/>
                      <a:buChar char="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ts val="400"/>
                      </a:spcBef>
                      <a:buClr>
                        <a:srgbClr val="8BA2B4"/>
                      </a:buClr>
                      <a:buSzPct val="70000"/>
                      <a:buFont typeface="Wingdings" panose="05000000000000000000" pitchFamily="2" charset="2"/>
                      <a:buChar char=""/>
                      <a:defRPr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ts val="3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"/>
                      <a:defRPr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ts val="3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"/>
                      <a:defRPr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ts val="3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"/>
                      <a:defRPr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ts val="3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"/>
                      <a:defRPr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ts val="3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"/>
                      <a:defRPr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Arial" panose="020B0604020202020204" pitchFamily="34" charset="0"/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50237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1188" y="1896"/>
                    <a:ext cx="492" cy="240"/>
                  </a:xfrm>
                  <a:prstGeom prst="rect">
                    <a:avLst/>
                  </a:prstGeom>
                  <a:solidFill>
                    <a:srgbClr val="99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ts val="600"/>
                      </a:spcBef>
                      <a:buClr>
                        <a:schemeClr val="accent1"/>
                      </a:buClr>
                      <a:buSzPct val="76000"/>
                      <a:buFont typeface="Wingdings 3" panose="05040102010807070707" pitchFamily="18" charset="2"/>
                      <a:buChar char=""/>
                      <a:defRPr sz="26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ts val="500"/>
                      </a:spcBef>
                      <a:buClr>
                        <a:schemeClr val="accent2"/>
                      </a:buClr>
                      <a:buSzPct val="76000"/>
                      <a:buFont typeface="Wingdings 3" panose="05040102010807070707" pitchFamily="18" charset="2"/>
                      <a:buChar char=""/>
                      <a:defRPr sz="2300">
                        <a:solidFill>
                          <a:schemeClr val="tx2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ts val="500"/>
                      </a:spcBef>
                      <a:buClr>
                        <a:srgbClr val="BCBCBC"/>
                      </a:buClr>
                      <a:buSzPct val="76000"/>
                      <a:buFont typeface="Wingdings 3" panose="05040102010807070707" pitchFamily="18" charset="2"/>
                      <a:buChar char="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ts val="400"/>
                      </a:spcBef>
                      <a:buClr>
                        <a:srgbClr val="8BA2B4"/>
                      </a:buClr>
                      <a:buSzPct val="70000"/>
                      <a:buFont typeface="Wingdings" panose="05000000000000000000" pitchFamily="2" charset="2"/>
                      <a:buChar char=""/>
                      <a:defRPr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ts val="3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"/>
                      <a:defRPr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ts val="3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"/>
                      <a:defRPr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ts val="3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"/>
                      <a:defRPr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ts val="3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"/>
                      <a:defRPr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ts val="3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"/>
                      <a:defRPr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Arial" panose="020B0604020202020204" pitchFamily="34" charset="0"/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50227" name="Group 18"/>
                <p:cNvGrpSpPr>
                  <a:grpSpLocks/>
                </p:cNvGrpSpPr>
                <p:nvPr/>
              </p:nvGrpSpPr>
              <p:grpSpPr bwMode="auto">
                <a:xfrm>
                  <a:off x="4721" y="312"/>
                  <a:ext cx="984" cy="240"/>
                  <a:chOff x="696" y="1896"/>
                  <a:chExt cx="984" cy="240"/>
                </a:xfrm>
              </p:grpSpPr>
              <p:sp>
                <p:nvSpPr>
                  <p:cNvPr id="50234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696" y="1896"/>
                    <a:ext cx="492" cy="24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ts val="600"/>
                      </a:spcBef>
                      <a:buClr>
                        <a:schemeClr val="accent1"/>
                      </a:buClr>
                      <a:buSzPct val="76000"/>
                      <a:buFont typeface="Wingdings 3" panose="05040102010807070707" pitchFamily="18" charset="2"/>
                      <a:buChar char=""/>
                      <a:defRPr sz="26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ts val="500"/>
                      </a:spcBef>
                      <a:buClr>
                        <a:schemeClr val="accent2"/>
                      </a:buClr>
                      <a:buSzPct val="76000"/>
                      <a:buFont typeface="Wingdings 3" panose="05040102010807070707" pitchFamily="18" charset="2"/>
                      <a:buChar char=""/>
                      <a:defRPr sz="2300">
                        <a:solidFill>
                          <a:schemeClr val="tx2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ts val="500"/>
                      </a:spcBef>
                      <a:buClr>
                        <a:srgbClr val="BCBCBC"/>
                      </a:buClr>
                      <a:buSzPct val="76000"/>
                      <a:buFont typeface="Wingdings 3" panose="05040102010807070707" pitchFamily="18" charset="2"/>
                      <a:buChar char="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ts val="400"/>
                      </a:spcBef>
                      <a:buClr>
                        <a:srgbClr val="8BA2B4"/>
                      </a:buClr>
                      <a:buSzPct val="70000"/>
                      <a:buFont typeface="Wingdings" panose="05000000000000000000" pitchFamily="2" charset="2"/>
                      <a:buChar char=""/>
                      <a:defRPr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ts val="3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"/>
                      <a:defRPr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ts val="3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"/>
                      <a:defRPr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ts val="3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"/>
                      <a:defRPr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ts val="3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"/>
                      <a:defRPr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ts val="3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"/>
                      <a:defRPr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Arial" panose="020B0604020202020204" pitchFamily="34" charset="0"/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50235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188" y="1896"/>
                    <a:ext cx="492" cy="240"/>
                  </a:xfrm>
                  <a:prstGeom prst="rect">
                    <a:avLst/>
                  </a:prstGeom>
                  <a:solidFill>
                    <a:srgbClr val="99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ts val="600"/>
                      </a:spcBef>
                      <a:buClr>
                        <a:schemeClr val="accent1"/>
                      </a:buClr>
                      <a:buSzPct val="76000"/>
                      <a:buFont typeface="Wingdings 3" panose="05040102010807070707" pitchFamily="18" charset="2"/>
                      <a:buChar char=""/>
                      <a:defRPr sz="26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ts val="500"/>
                      </a:spcBef>
                      <a:buClr>
                        <a:schemeClr val="accent2"/>
                      </a:buClr>
                      <a:buSzPct val="76000"/>
                      <a:buFont typeface="Wingdings 3" panose="05040102010807070707" pitchFamily="18" charset="2"/>
                      <a:buChar char=""/>
                      <a:defRPr sz="2300">
                        <a:solidFill>
                          <a:schemeClr val="tx2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ts val="500"/>
                      </a:spcBef>
                      <a:buClr>
                        <a:srgbClr val="BCBCBC"/>
                      </a:buClr>
                      <a:buSzPct val="76000"/>
                      <a:buFont typeface="Wingdings 3" panose="05040102010807070707" pitchFamily="18" charset="2"/>
                      <a:buChar char="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ts val="400"/>
                      </a:spcBef>
                      <a:buClr>
                        <a:srgbClr val="8BA2B4"/>
                      </a:buClr>
                      <a:buSzPct val="70000"/>
                      <a:buFont typeface="Wingdings" panose="05000000000000000000" pitchFamily="2" charset="2"/>
                      <a:buChar char=""/>
                      <a:defRPr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ts val="3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"/>
                      <a:defRPr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ts val="3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"/>
                      <a:defRPr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ts val="3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"/>
                      <a:defRPr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ts val="3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"/>
                      <a:defRPr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ts val="3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"/>
                      <a:defRPr sz="16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Arial" panose="020B0604020202020204" pitchFamily="34" charset="0"/>
                      <a:ea typeface="新細明體" panose="02020500000000000000" pitchFamily="18" charset="-120"/>
                    </a:endParaRPr>
                  </a:p>
                </p:txBody>
              </p:sp>
            </p:grpSp>
            <p:sp>
              <p:nvSpPr>
                <p:cNvPr id="50228" name="Line 21"/>
                <p:cNvSpPr>
                  <a:spLocks noChangeShapeType="1"/>
                </p:cNvSpPr>
                <p:nvPr/>
              </p:nvSpPr>
              <p:spPr bwMode="auto">
                <a:xfrm>
                  <a:off x="2729" y="432"/>
                  <a:ext cx="6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50229" name="Line 22"/>
                <p:cNvSpPr>
                  <a:spLocks noChangeShapeType="1"/>
                </p:cNvSpPr>
                <p:nvPr/>
              </p:nvSpPr>
              <p:spPr bwMode="auto">
                <a:xfrm>
                  <a:off x="4121" y="432"/>
                  <a:ext cx="6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5023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199" y="309"/>
                  <a:ext cx="56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000" b="1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NULL</a:t>
                  </a:r>
                </a:p>
              </p:txBody>
            </p:sp>
            <p:sp>
              <p:nvSpPr>
                <p:cNvPr id="5023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054" y="290"/>
                  <a:ext cx="3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400" b="1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10</a:t>
                  </a:r>
                </a:p>
              </p:txBody>
            </p:sp>
            <p:sp>
              <p:nvSpPr>
                <p:cNvPr id="5023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458" y="290"/>
                  <a:ext cx="3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400" b="1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50</a:t>
                  </a:r>
                </a:p>
              </p:txBody>
            </p:sp>
            <p:sp>
              <p:nvSpPr>
                <p:cNvPr id="50233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790" y="290"/>
                  <a:ext cx="3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400" b="1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20</a:t>
                  </a:r>
                </a:p>
              </p:txBody>
            </p:sp>
          </p:grpSp>
        </p:grp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1335088" y="4624388"/>
            <a:ext cx="6267450" cy="1581150"/>
            <a:chOff x="1699" y="3202"/>
            <a:chExt cx="3948" cy="996"/>
          </a:xfrm>
        </p:grpSpPr>
        <p:grpSp>
          <p:nvGrpSpPr>
            <p:cNvPr id="50204" name="Group 28"/>
            <p:cNvGrpSpPr>
              <a:grpSpLocks/>
            </p:cNvGrpSpPr>
            <p:nvPr/>
          </p:nvGrpSpPr>
          <p:grpSpPr bwMode="auto">
            <a:xfrm>
              <a:off x="1884" y="3720"/>
              <a:ext cx="2383" cy="288"/>
              <a:chOff x="4109" y="686"/>
              <a:chExt cx="2383" cy="288"/>
            </a:xfrm>
          </p:grpSpPr>
          <p:grpSp>
            <p:nvGrpSpPr>
              <p:cNvPr id="50208" name="Group 29"/>
              <p:cNvGrpSpPr>
                <a:grpSpLocks/>
              </p:cNvGrpSpPr>
              <p:nvPr/>
            </p:nvGrpSpPr>
            <p:grpSpPr bwMode="auto">
              <a:xfrm>
                <a:off x="4109" y="708"/>
                <a:ext cx="984" cy="240"/>
                <a:chOff x="696" y="1896"/>
                <a:chExt cx="984" cy="240"/>
              </a:xfrm>
            </p:grpSpPr>
            <p:sp>
              <p:nvSpPr>
                <p:cNvPr id="50216" name="Rectangle 30"/>
                <p:cNvSpPr>
                  <a:spLocks noChangeArrowheads="1"/>
                </p:cNvSpPr>
                <p:nvPr/>
              </p:nvSpPr>
              <p:spPr bwMode="auto">
                <a:xfrm>
                  <a:off x="696" y="1896"/>
                  <a:ext cx="49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50217" name="Rectangle 31"/>
                <p:cNvSpPr>
                  <a:spLocks noChangeArrowheads="1"/>
                </p:cNvSpPr>
                <p:nvPr/>
              </p:nvSpPr>
              <p:spPr bwMode="auto">
                <a:xfrm>
                  <a:off x="1188" y="1896"/>
                  <a:ext cx="492" cy="240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  <a:ea typeface="新細明體" panose="02020500000000000000" pitchFamily="18" charset="-120"/>
                  </a:endParaRPr>
                </a:p>
              </p:txBody>
            </p:sp>
          </p:grpSp>
          <p:grpSp>
            <p:nvGrpSpPr>
              <p:cNvPr id="50209" name="Group 32"/>
              <p:cNvGrpSpPr>
                <a:grpSpLocks/>
              </p:cNvGrpSpPr>
              <p:nvPr/>
            </p:nvGrpSpPr>
            <p:grpSpPr bwMode="auto">
              <a:xfrm>
                <a:off x="5453" y="708"/>
                <a:ext cx="984" cy="240"/>
                <a:chOff x="696" y="1896"/>
                <a:chExt cx="984" cy="240"/>
              </a:xfrm>
            </p:grpSpPr>
            <p:sp>
              <p:nvSpPr>
                <p:cNvPr id="50214" name="Rectangle 33"/>
                <p:cNvSpPr>
                  <a:spLocks noChangeArrowheads="1"/>
                </p:cNvSpPr>
                <p:nvPr/>
              </p:nvSpPr>
              <p:spPr bwMode="auto">
                <a:xfrm>
                  <a:off x="696" y="1896"/>
                  <a:ext cx="49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50215" name="Rectangle 34"/>
                <p:cNvSpPr>
                  <a:spLocks noChangeArrowheads="1"/>
                </p:cNvSpPr>
                <p:nvPr/>
              </p:nvSpPr>
              <p:spPr bwMode="auto">
                <a:xfrm>
                  <a:off x="1188" y="1896"/>
                  <a:ext cx="492" cy="240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  <a:ea typeface="新細明體" panose="02020500000000000000" pitchFamily="18" charset="-120"/>
                  </a:endParaRPr>
                </a:p>
              </p:txBody>
            </p:sp>
          </p:grpSp>
          <p:sp>
            <p:nvSpPr>
              <p:cNvPr id="50210" name="Line 35"/>
              <p:cNvSpPr>
                <a:spLocks noChangeShapeType="1"/>
              </p:cNvSpPr>
              <p:nvPr/>
            </p:nvSpPr>
            <p:spPr bwMode="auto">
              <a:xfrm>
                <a:off x="4853" y="828"/>
                <a:ext cx="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0211" name="Text Box 36"/>
              <p:cNvSpPr txBox="1">
                <a:spLocks noChangeArrowheads="1"/>
              </p:cNvSpPr>
              <p:nvPr/>
            </p:nvSpPr>
            <p:spPr bwMode="auto">
              <a:xfrm>
                <a:off x="5931" y="705"/>
                <a:ext cx="56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 b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NULL</a:t>
                </a:r>
              </a:p>
            </p:txBody>
          </p:sp>
          <p:sp>
            <p:nvSpPr>
              <p:cNvPr id="50212" name="Text Box 37"/>
              <p:cNvSpPr txBox="1">
                <a:spLocks noChangeArrowheads="1"/>
              </p:cNvSpPr>
              <p:nvPr/>
            </p:nvSpPr>
            <p:spPr bwMode="auto">
              <a:xfrm>
                <a:off x="4190" y="68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10</a:t>
                </a:r>
              </a:p>
            </p:txBody>
          </p:sp>
          <p:sp>
            <p:nvSpPr>
              <p:cNvPr id="50213" name="Text Box 38"/>
              <p:cNvSpPr txBox="1">
                <a:spLocks noChangeArrowheads="1"/>
              </p:cNvSpPr>
              <p:nvPr/>
            </p:nvSpPr>
            <p:spPr bwMode="auto">
              <a:xfrm>
                <a:off x="5522" y="68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20</a:t>
                </a:r>
              </a:p>
            </p:txBody>
          </p:sp>
        </p:grpSp>
        <p:sp>
          <p:nvSpPr>
            <p:cNvPr id="50205" name="Rectangle 39"/>
            <p:cNvSpPr>
              <a:spLocks noChangeArrowheads="1"/>
            </p:cNvSpPr>
            <p:nvPr/>
          </p:nvSpPr>
          <p:spPr bwMode="auto">
            <a:xfrm>
              <a:off x="1699" y="3202"/>
              <a:ext cx="3948" cy="996"/>
            </a:xfrm>
            <a:prstGeom prst="rect">
              <a:avLst/>
            </a:prstGeom>
            <a:noFill/>
            <a:ln w="9525">
              <a:solidFill>
                <a:srgbClr val="3366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0206" name="Line 40"/>
            <p:cNvSpPr>
              <a:spLocks noChangeShapeType="1"/>
            </p:cNvSpPr>
            <p:nvPr/>
          </p:nvSpPr>
          <p:spPr bwMode="auto">
            <a:xfrm>
              <a:off x="2023" y="3538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207" name="Text Box 41"/>
            <p:cNvSpPr txBox="1">
              <a:spLocks noChangeArrowheads="1"/>
            </p:cNvSpPr>
            <p:nvPr/>
          </p:nvSpPr>
          <p:spPr bwMode="auto">
            <a:xfrm>
              <a:off x="1812" y="3252"/>
              <a:ext cx="4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solidFill>
                    <a:schemeClr val="tx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first</a:t>
              </a:r>
            </a:p>
          </p:txBody>
        </p:sp>
      </p:grp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1335088" y="2932113"/>
            <a:ext cx="6267450" cy="1654175"/>
            <a:chOff x="1699" y="2136"/>
            <a:chExt cx="3948" cy="1042"/>
          </a:xfrm>
        </p:grpSpPr>
        <p:sp>
          <p:nvSpPr>
            <p:cNvPr id="50182" name="Line 43"/>
            <p:cNvSpPr>
              <a:spLocks noChangeShapeType="1"/>
            </p:cNvSpPr>
            <p:nvPr/>
          </p:nvSpPr>
          <p:spPr bwMode="auto">
            <a:xfrm>
              <a:off x="1959" y="2419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83" name="Text Box 44"/>
            <p:cNvSpPr txBox="1">
              <a:spLocks noChangeArrowheads="1"/>
            </p:cNvSpPr>
            <p:nvPr/>
          </p:nvSpPr>
          <p:spPr bwMode="auto">
            <a:xfrm>
              <a:off x="1816" y="2136"/>
              <a:ext cx="209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first  </a:t>
              </a:r>
              <a:r>
                <a:rPr lang="en-US" altLang="zh-TW" sz="24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trail</a:t>
              </a:r>
              <a:r>
                <a:rPr lang="en-US" altLang="zh-TW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                 x      </a:t>
              </a:r>
            </a:p>
          </p:txBody>
        </p:sp>
        <p:sp>
          <p:nvSpPr>
            <p:cNvPr id="50184" name="Rectangle 45"/>
            <p:cNvSpPr>
              <a:spLocks noChangeArrowheads="1"/>
            </p:cNvSpPr>
            <p:nvPr/>
          </p:nvSpPr>
          <p:spPr bwMode="auto">
            <a:xfrm>
              <a:off x="1699" y="2182"/>
              <a:ext cx="3948" cy="996"/>
            </a:xfrm>
            <a:prstGeom prst="rect">
              <a:avLst/>
            </a:prstGeom>
            <a:noFill/>
            <a:ln w="9525">
              <a:solidFill>
                <a:srgbClr val="3366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grpSp>
          <p:nvGrpSpPr>
            <p:cNvPr id="50185" name="Group 46"/>
            <p:cNvGrpSpPr>
              <a:grpSpLocks/>
            </p:cNvGrpSpPr>
            <p:nvPr/>
          </p:nvGrpSpPr>
          <p:grpSpPr bwMode="auto">
            <a:xfrm>
              <a:off x="1824" y="2580"/>
              <a:ext cx="3775" cy="514"/>
              <a:chOff x="2705" y="686"/>
              <a:chExt cx="3775" cy="514"/>
            </a:xfrm>
          </p:grpSpPr>
          <p:grpSp>
            <p:nvGrpSpPr>
              <p:cNvPr id="50188" name="Group 47"/>
              <p:cNvGrpSpPr>
                <a:grpSpLocks/>
              </p:cNvGrpSpPr>
              <p:nvPr/>
            </p:nvGrpSpPr>
            <p:grpSpPr bwMode="auto">
              <a:xfrm>
                <a:off x="2705" y="708"/>
                <a:ext cx="984" cy="240"/>
                <a:chOff x="696" y="1896"/>
                <a:chExt cx="984" cy="240"/>
              </a:xfrm>
            </p:grpSpPr>
            <p:sp>
              <p:nvSpPr>
                <p:cNvPr id="50202" name="Rectangle 48"/>
                <p:cNvSpPr>
                  <a:spLocks noChangeArrowheads="1"/>
                </p:cNvSpPr>
                <p:nvPr/>
              </p:nvSpPr>
              <p:spPr bwMode="auto">
                <a:xfrm>
                  <a:off x="696" y="1896"/>
                  <a:ext cx="49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50203" name="Rectangle 49"/>
                <p:cNvSpPr>
                  <a:spLocks noChangeArrowheads="1"/>
                </p:cNvSpPr>
                <p:nvPr/>
              </p:nvSpPr>
              <p:spPr bwMode="auto">
                <a:xfrm>
                  <a:off x="1188" y="1896"/>
                  <a:ext cx="492" cy="240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  <a:ea typeface="新細明體" panose="02020500000000000000" pitchFamily="18" charset="-120"/>
                  </a:endParaRPr>
                </a:p>
              </p:txBody>
            </p:sp>
          </p:grpSp>
          <p:grpSp>
            <p:nvGrpSpPr>
              <p:cNvPr id="50189" name="Group 50"/>
              <p:cNvGrpSpPr>
                <a:grpSpLocks/>
              </p:cNvGrpSpPr>
              <p:nvPr/>
            </p:nvGrpSpPr>
            <p:grpSpPr bwMode="auto">
              <a:xfrm>
                <a:off x="4097" y="708"/>
                <a:ext cx="984" cy="240"/>
                <a:chOff x="696" y="1896"/>
                <a:chExt cx="984" cy="240"/>
              </a:xfrm>
            </p:grpSpPr>
            <p:sp>
              <p:nvSpPr>
                <p:cNvPr id="50200" name="Rectangle 51"/>
                <p:cNvSpPr>
                  <a:spLocks noChangeArrowheads="1"/>
                </p:cNvSpPr>
                <p:nvPr/>
              </p:nvSpPr>
              <p:spPr bwMode="auto">
                <a:xfrm>
                  <a:off x="696" y="1896"/>
                  <a:ext cx="49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50201" name="Rectangle 52"/>
                <p:cNvSpPr>
                  <a:spLocks noChangeArrowheads="1"/>
                </p:cNvSpPr>
                <p:nvPr/>
              </p:nvSpPr>
              <p:spPr bwMode="auto">
                <a:xfrm>
                  <a:off x="1188" y="1896"/>
                  <a:ext cx="492" cy="240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  <a:ea typeface="新細明體" panose="02020500000000000000" pitchFamily="18" charset="-120"/>
                  </a:endParaRPr>
                </a:p>
              </p:txBody>
            </p:sp>
          </p:grpSp>
          <p:grpSp>
            <p:nvGrpSpPr>
              <p:cNvPr id="50190" name="Group 53"/>
              <p:cNvGrpSpPr>
                <a:grpSpLocks/>
              </p:cNvGrpSpPr>
              <p:nvPr/>
            </p:nvGrpSpPr>
            <p:grpSpPr bwMode="auto">
              <a:xfrm>
                <a:off x="5441" y="708"/>
                <a:ext cx="984" cy="240"/>
                <a:chOff x="696" y="1896"/>
                <a:chExt cx="984" cy="240"/>
              </a:xfrm>
            </p:grpSpPr>
            <p:sp>
              <p:nvSpPr>
                <p:cNvPr id="50198" name="Rectangle 54"/>
                <p:cNvSpPr>
                  <a:spLocks noChangeArrowheads="1"/>
                </p:cNvSpPr>
                <p:nvPr/>
              </p:nvSpPr>
              <p:spPr bwMode="auto">
                <a:xfrm>
                  <a:off x="696" y="1896"/>
                  <a:ext cx="49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50199" name="Rectangle 55"/>
                <p:cNvSpPr>
                  <a:spLocks noChangeArrowheads="1"/>
                </p:cNvSpPr>
                <p:nvPr/>
              </p:nvSpPr>
              <p:spPr bwMode="auto">
                <a:xfrm>
                  <a:off x="1188" y="1896"/>
                  <a:ext cx="492" cy="240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  <a:ea typeface="新細明體" panose="02020500000000000000" pitchFamily="18" charset="-120"/>
                  </a:endParaRPr>
                </a:p>
              </p:txBody>
            </p:sp>
          </p:grpSp>
          <p:sp>
            <p:nvSpPr>
              <p:cNvPr id="50191" name="Line 56"/>
              <p:cNvSpPr>
                <a:spLocks noChangeShapeType="1"/>
              </p:cNvSpPr>
              <p:nvPr/>
            </p:nvSpPr>
            <p:spPr bwMode="auto">
              <a:xfrm>
                <a:off x="3449" y="828"/>
                <a:ext cx="648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0192" name="Line 57"/>
              <p:cNvSpPr>
                <a:spLocks noChangeShapeType="1"/>
              </p:cNvSpPr>
              <p:nvPr/>
            </p:nvSpPr>
            <p:spPr bwMode="auto">
              <a:xfrm>
                <a:off x="4841" y="828"/>
                <a:ext cx="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0193" name="Text Box 58"/>
              <p:cNvSpPr txBox="1">
                <a:spLocks noChangeArrowheads="1"/>
              </p:cNvSpPr>
              <p:nvPr/>
            </p:nvSpPr>
            <p:spPr bwMode="auto">
              <a:xfrm>
                <a:off x="5919" y="705"/>
                <a:ext cx="56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 b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NULL</a:t>
                </a:r>
              </a:p>
            </p:txBody>
          </p:sp>
          <p:sp>
            <p:nvSpPr>
              <p:cNvPr id="50194" name="Text Box 59"/>
              <p:cNvSpPr txBox="1">
                <a:spLocks noChangeArrowheads="1"/>
              </p:cNvSpPr>
              <p:nvPr/>
            </p:nvSpPr>
            <p:spPr bwMode="auto">
              <a:xfrm>
                <a:off x="2774" y="68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10</a:t>
                </a:r>
              </a:p>
            </p:txBody>
          </p:sp>
          <p:sp>
            <p:nvSpPr>
              <p:cNvPr id="50195" name="Text Box 60"/>
              <p:cNvSpPr txBox="1">
                <a:spLocks noChangeArrowheads="1"/>
              </p:cNvSpPr>
              <p:nvPr/>
            </p:nvSpPr>
            <p:spPr bwMode="auto">
              <a:xfrm>
                <a:off x="4178" y="68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50</a:t>
                </a:r>
              </a:p>
            </p:txBody>
          </p:sp>
          <p:sp>
            <p:nvSpPr>
              <p:cNvPr id="50196" name="Text Box 61"/>
              <p:cNvSpPr txBox="1">
                <a:spLocks noChangeArrowheads="1"/>
              </p:cNvSpPr>
              <p:nvPr/>
            </p:nvSpPr>
            <p:spPr bwMode="auto">
              <a:xfrm>
                <a:off x="5510" y="68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20</a:t>
                </a:r>
              </a:p>
            </p:txBody>
          </p:sp>
          <p:sp>
            <p:nvSpPr>
              <p:cNvPr id="50197" name="Freeform 62"/>
              <p:cNvSpPr>
                <a:spLocks/>
              </p:cNvSpPr>
              <p:nvPr/>
            </p:nvSpPr>
            <p:spPr bwMode="auto">
              <a:xfrm>
                <a:off x="3444" y="828"/>
                <a:ext cx="2004" cy="372"/>
              </a:xfrm>
              <a:custGeom>
                <a:avLst/>
                <a:gdLst>
                  <a:gd name="T0" fmla="*/ 0 w 2004"/>
                  <a:gd name="T1" fmla="*/ 0 h 372"/>
                  <a:gd name="T2" fmla="*/ 0 w 2004"/>
                  <a:gd name="T3" fmla="*/ 372 h 372"/>
                  <a:gd name="T4" fmla="*/ 1584 w 2004"/>
                  <a:gd name="T5" fmla="*/ 372 h 372"/>
                  <a:gd name="T6" fmla="*/ 2004 w 2004"/>
                  <a:gd name="T7" fmla="*/ 48 h 3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04"/>
                  <a:gd name="T13" fmla="*/ 0 h 372"/>
                  <a:gd name="T14" fmla="*/ 2004 w 2004"/>
                  <a:gd name="T15" fmla="*/ 372 h 3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04" h="372">
                    <a:moveTo>
                      <a:pt x="0" y="0"/>
                    </a:moveTo>
                    <a:lnTo>
                      <a:pt x="0" y="372"/>
                    </a:lnTo>
                    <a:lnTo>
                      <a:pt x="1584" y="372"/>
                    </a:lnTo>
                    <a:lnTo>
                      <a:pt x="2004" y="48"/>
                    </a:lnTo>
                  </a:path>
                </a:pathLst>
              </a:cu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50186" name="Line 63"/>
            <p:cNvSpPr>
              <a:spLocks noChangeShapeType="1"/>
            </p:cNvSpPr>
            <p:nvPr/>
          </p:nvSpPr>
          <p:spPr bwMode="auto">
            <a:xfrm>
              <a:off x="2259" y="2419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87" name="Line 64"/>
            <p:cNvSpPr>
              <a:spLocks noChangeShapeType="1"/>
            </p:cNvSpPr>
            <p:nvPr/>
          </p:nvSpPr>
          <p:spPr bwMode="auto">
            <a:xfrm>
              <a:off x="3435" y="2419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056833" name="AutoShape 65"/>
          <p:cNvSpPr>
            <a:spLocks noChangeArrowheads="1"/>
          </p:cNvSpPr>
          <p:nvPr/>
        </p:nvSpPr>
        <p:spPr bwMode="auto">
          <a:xfrm>
            <a:off x="4073525" y="3475038"/>
            <a:ext cx="792163" cy="6477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C3BB4B3-244F-4BE5-9D6D-8D678A29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/>
          </p:cNvSpPr>
          <p:nvPr>
            <p:ph type="title"/>
          </p:nvPr>
        </p:nvSpPr>
        <p:spPr>
          <a:xfrm>
            <a:off x="455613" y="115888"/>
            <a:ext cx="8226425" cy="1009650"/>
          </a:xfrm>
        </p:spPr>
        <p:txBody>
          <a:bodyPr/>
          <a:lstStyle/>
          <a:p>
            <a:pPr eaLnBrk="1" hangingPunct="1"/>
            <a:r>
              <a:rPr lang="en-US" altLang="zh-TW" sz="3500">
                <a:ea typeface="標楷體" panose="03000509000000000000" pitchFamily="65" charset="-120"/>
              </a:rPr>
              <a:t>Implementing Deletion</a:t>
            </a:r>
            <a:endParaRPr lang="en-US" altLang="zh-TW">
              <a:ea typeface="標楷體" panose="03000509000000000000" pitchFamily="65" charset="-120"/>
            </a:endParaRPr>
          </a:p>
        </p:txBody>
      </p:sp>
      <p:sp>
        <p:nvSpPr>
          <p:cNvPr id="52226" name="Rectangle 3"/>
          <p:cNvSpPr>
            <a:spLocks noGrp="1"/>
          </p:cNvSpPr>
          <p:nvPr>
            <p:ph sz="quarter" idx="1"/>
          </p:nvPr>
        </p:nvSpPr>
        <p:spPr>
          <a:xfrm>
            <a:off x="349250" y="1309688"/>
            <a:ext cx="8396288" cy="49752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void delete (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list_pointer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first,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       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list_pointer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trail,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list_pointer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x)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{  /* delete </a:t>
            </a:r>
            <a:r>
              <a:rPr lang="en-US" altLang="zh-TW" sz="2000" dirty="0">
                <a:solidFill>
                  <a:srgbClr val="FF33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x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from the list,</a:t>
            </a:r>
            <a:r>
              <a:rPr lang="en-US" altLang="zh-TW" sz="2000" b="1" dirty="0">
                <a:solidFill>
                  <a:srgbClr val="FFFF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b="1" dirty="0">
                <a:solidFill>
                  <a:srgbClr val="FF33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trail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is the preceding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 node, </a:t>
            </a:r>
            <a:r>
              <a:rPr lang="en-US" altLang="zh-TW" sz="2000" b="1" dirty="0">
                <a:solidFill>
                  <a:srgbClr val="FF33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first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is the front of the list,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if(trail)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		trail-&gt;link = x-&gt;link;</a:t>
            </a:r>
          </a:p>
          <a:p>
            <a:pPr eaLnBrk="1" hangingPunct="1"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else   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/* delete first node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		first = first-&gt;link;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free(x);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1058820" name="Line 4"/>
          <p:cNvSpPr>
            <a:spLocks noChangeShapeType="1"/>
          </p:cNvSpPr>
          <p:nvPr/>
        </p:nvSpPr>
        <p:spPr bwMode="auto">
          <a:xfrm>
            <a:off x="4914900" y="509428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8821" name="Line 5"/>
          <p:cNvSpPr>
            <a:spLocks noChangeShapeType="1"/>
          </p:cNvSpPr>
          <p:nvPr/>
        </p:nvSpPr>
        <p:spPr bwMode="auto">
          <a:xfrm>
            <a:off x="5199063" y="50927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8822" name="Text Box 6"/>
          <p:cNvSpPr txBox="1">
            <a:spLocks noChangeArrowheads="1"/>
          </p:cNvSpPr>
          <p:nvPr/>
        </p:nvSpPr>
        <p:spPr bwMode="auto">
          <a:xfrm>
            <a:off x="4576763" y="4606925"/>
            <a:ext cx="229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first  trail</a:t>
            </a:r>
            <a:r>
              <a:rPr lang="en-US" altLang="zh-TW" sz="2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         </a:t>
            </a:r>
            <a:r>
              <a:rPr lang="en-US" altLang="zh-TW" sz="18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    </a:t>
            </a:r>
          </a:p>
        </p:txBody>
      </p:sp>
      <p:sp>
        <p:nvSpPr>
          <p:cNvPr id="1058823" name="Rectangle 7"/>
          <p:cNvSpPr>
            <a:spLocks noChangeArrowheads="1"/>
          </p:cNvSpPr>
          <p:nvPr/>
        </p:nvSpPr>
        <p:spPr bwMode="auto">
          <a:xfrm>
            <a:off x="4568825" y="4732669"/>
            <a:ext cx="4191000" cy="15811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solidFill>
                <a:srgbClr val="6600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667250" y="5559425"/>
            <a:ext cx="1104900" cy="336550"/>
            <a:chOff x="4857" y="3614"/>
            <a:chExt cx="696" cy="212"/>
          </a:xfrm>
        </p:grpSpPr>
        <p:sp>
          <p:nvSpPr>
            <p:cNvPr id="52263" name="Rectangle 9"/>
            <p:cNvSpPr>
              <a:spLocks noChangeArrowheads="1"/>
            </p:cNvSpPr>
            <p:nvPr/>
          </p:nvSpPr>
          <p:spPr bwMode="auto">
            <a:xfrm>
              <a:off x="5205" y="3614"/>
              <a:ext cx="348" cy="212"/>
            </a:xfrm>
            <a:prstGeom prst="rect">
              <a:avLst/>
            </a:prstGeom>
            <a:solidFill>
              <a:srgbClr val="99FF66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solidFill>
                  <a:srgbClr val="6600FF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52264" name="Rectangle 10"/>
            <p:cNvSpPr>
              <a:spLocks noChangeArrowheads="1"/>
            </p:cNvSpPr>
            <p:nvPr/>
          </p:nvSpPr>
          <p:spPr bwMode="auto">
            <a:xfrm>
              <a:off x="4857" y="3614"/>
              <a:ext cx="348" cy="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10</a:t>
              </a:r>
              <a:endParaRPr lang="en-US" altLang="zh-TW" sz="2400">
                <a:solidFill>
                  <a:srgbClr val="6600FF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1058827" name="Freeform 11"/>
          <p:cNvSpPr>
            <a:spLocks/>
          </p:cNvSpPr>
          <p:nvPr/>
        </p:nvSpPr>
        <p:spPr bwMode="auto">
          <a:xfrm>
            <a:off x="5670550" y="5670550"/>
            <a:ext cx="1811338" cy="381000"/>
          </a:xfrm>
          <a:custGeom>
            <a:avLst/>
            <a:gdLst>
              <a:gd name="T0" fmla="*/ 0 w 1392"/>
              <a:gd name="T1" fmla="*/ 0 h 240"/>
              <a:gd name="T2" fmla="*/ 0 w 1392"/>
              <a:gd name="T3" fmla="*/ 2147483646 h 240"/>
              <a:gd name="T4" fmla="*/ 2147483646 w 1392"/>
              <a:gd name="T5" fmla="*/ 2147483646 h 240"/>
              <a:gd name="T6" fmla="*/ 2147483646 w 1392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392"/>
              <a:gd name="T13" fmla="*/ 0 h 240"/>
              <a:gd name="T14" fmla="*/ 1392 w 1392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92" h="240">
                <a:moveTo>
                  <a:pt x="0" y="0"/>
                </a:moveTo>
                <a:lnTo>
                  <a:pt x="0" y="240"/>
                </a:lnTo>
                <a:lnTo>
                  <a:pt x="1248" y="240"/>
                </a:lnTo>
                <a:lnTo>
                  <a:pt x="1392" y="0"/>
                </a:lnTo>
              </a:path>
            </a:pathLst>
          </a:cu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8828" name="Line 12"/>
          <p:cNvSpPr>
            <a:spLocks noChangeShapeType="1"/>
          </p:cNvSpPr>
          <p:nvPr/>
        </p:nvSpPr>
        <p:spPr bwMode="auto">
          <a:xfrm>
            <a:off x="5676900" y="5675313"/>
            <a:ext cx="44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096000" y="4975225"/>
            <a:ext cx="1358900" cy="920750"/>
            <a:chOff x="3928" y="3299"/>
            <a:chExt cx="856" cy="580"/>
          </a:xfrm>
        </p:grpSpPr>
        <p:sp>
          <p:nvSpPr>
            <p:cNvPr id="52258" name="Line 14"/>
            <p:cNvSpPr>
              <a:spLocks noChangeShapeType="1"/>
            </p:cNvSpPr>
            <p:nvPr/>
          </p:nvSpPr>
          <p:spPr bwMode="auto">
            <a:xfrm>
              <a:off x="4075" y="3299"/>
              <a:ext cx="0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52259" name="Group 15"/>
            <p:cNvGrpSpPr>
              <a:grpSpLocks/>
            </p:cNvGrpSpPr>
            <p:nvPr/>
          </p:nvGrpSpPr>
          <p:grpSpPr bwMode="auto">
            <a:xfrm>
              <a:off x="3928" y="3667"/>
              <a:ext cx="696" cy="212"/>
              <a:chOff x="4629" y="722"/>
              <a:chExt cx="696" cy="212"/>
            </a:xfrm>
          </p:grpSpPr>
          <p:sp>
            <p:nvSpPr>
              <p:cNvPr id="52261" name="Rectangle 16"/>
              <p:cNvSpPr>
                <a:spLocks noChangeArrowheads="1"/>
              </p:cNvSpPr>
              <p:nvPr/>
            </p:nvSpPr>
            <p:spPr bwMode="auto">
              <a:xfrm>
                <a:off x="4977" y="722"/>
                <a:ext cx="348" cy="212"/>
              </a:xfrm>
              <a:prstGeom prst="rect">
                <a:avLst/>
              </a:prstGeom>
              <a:solidFill>
                <a:srgbClr val="99FF66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solidFill>
                    <a:srgbClr val="6600FF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52262" name="Rectangle 17"/>
              <p:cNvSpPr>
                <a:spLocks noChangeArrowheads="1"/>
              </p:cNvSpPr>
              <p:nvPr/>
            </p:nvSpPr>
            <p:spPr bwMode="auto">
              <a:xfrm>
                <a:off x="4629" y="722"/>
                <a:ext cx="348" cy="2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50</a:t>
                </a:r>
                <a:endParaRPr lang="en-US" altLang="zh-TW" sz="2400">
                  <a:solidFill>
                    <a:srgbClr val="6600FF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52260" name="Line 18"/>
            <p:cNvSpPr>
              <a:spLocks noChangeShapeType="1"/>
            </p:cNvSpPr>
            <p:nvPr/>
          </p:nvSpPr>
          <p:spPr bwMode="auto">
            <a:xfrm>
              <a:off x="4505" y="3732"/>
              <a:ext cx="2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7486650" y="5559425"/>
            <a:ext cx="1104900" cy="336550"/>
            <a:chOff x="4845" y="3002"/>
            <a:chExt cx="696" cy="212"/>
          </a:xfrm>
        </p:grpSpPr>
        <p:sp>
          <p:nvSpPr>
            <p:cNvPr id="52256" name="Rectangle 20"/>
            <p:cNvSpPr>
              <a:spLocks noChangeArrowheads="1"/>
            </p:cNvSpPr>
            <p:nvPr/>
          </p:nvSpPr>
          <p:spPr bwMode="auto">
            <a:xfrm>
              <a:off x="5193" y="3002"/>
              <a:ext cx="348" cy="212"/>
            </a:xfrm>
            <a:prstGeom prst="rect">
              <a:avLst/>
            </a:prstGeom>
            <a:solidFill>
              <a:srgbClr val="99FF66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NULL</a:t>
              </a:r>
              <a:endParaRPr lang="en-US" altLang="zh-TW" sz="2400">
                <a:solidFill>
                  <a:srgbClr val="6600FF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52257" name="Rectangle 21"/>
            <p:cNvSpPr>
              <a:spLocks noChangeArrowheads="1"/>
            </p:cNvSpPr>
            <p:nvPr/>
          </p:nvSpPr>
          <p:spPr bwMode="auto">
            <a:xfrm>
              <a:off x="4845" y="3002"/>
              <a:ext cx="348" cy="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20</a:t>
              </a:r>
              <a:endParaRPr lang="en-US" altLang="zh-TW" sz="2400">
                <a:solidFill>
                  <a:srgbClr val="6600FF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1058838" name="Rectangle 22"/>
          <p:cNvSpPr>
            <a:spLocks noChangeArrowheads="1"/>
          </p:cNvSpPr>
          <p:nvPr/>
        </p:nvSpPr>
        <p:spPr bwMode="auto">
          <a:xfrm>
            <a:off x="1281113" y="3211513"/>
            <a:ext cx="3570287" cy="3778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8839" name="Rectangle 23"/>
          <p:cNvSpPr>
            <a:spLocks noChangeArrowheads="1"/>
          </p:cNvSpPr>
          <p:nvPr/>
        </p:nvSpPr>
        <p:spPr bwMode="auto">
          <a:xfrm>
            <a:off x="515938" y="4419600"/>
            <a:ext cx="1352550" cy="3016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8840" name="Line 24"/>
          <p:cNvSpPr>
            <a:spLocks noChangeShapeType="1"/>
          </p:cNvSpPr>
          <p:nvPr/>
        </p:nvSpPr>
        <p:spPr bwMode="auto">
          <a:xfrm>
            <a:off x="4902200" y="514826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8841" name="Line 25"/>
          <p:cNvSpPr>
            <a:spLocks noChangeShapeType="1"/>
          </p:cNvSpPr>
          <p:nvPr/>
        </p:nvSpPr>
        <p:spPr bwMode="auto">
          <a:xfrm>
            <a:off x="5186363" y="5146675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8842" name="Text Box 26"/>
          <p:cNvSpPr txBox="1">
            <a:spLocks noChangeArrowheads="1"/>
          </p:cNvSpPr>
          <p:nvPr/>
        </p:nvSpPr>
        <p:spPr bwMode="auto">
          <a:xfrm>
            <a:off x="4581695" y="4605338"/>
            <a:ext cx="303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first  x</a:t>
            </a: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     </a:t>
            </a:r>
            <a:r>
              <a:rPr lang="en-US" altLang="zh-TW" sz="1800" dirty="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trail=NULL</a:t>
            </a:r>
            <a:r>
              <a: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        </a:t>
            </a:r>
          </a:p>
        </p:txBody>
      </p:sp>
      <p:sp>
        <p:nvSpPr>
          <p:cNvPr id="1058843" name="Rectangle 27"/>
          <p:cNvSpPr>
            <a:spLocks noChangeArrowheads="1"/>
          </p:cNvSpPr>
          <p:nvPr/>
        </p:nvSpPr>
        <p:spPr bwMode="auto">
          <a:xfrm>
            <a:off x="4564063" y="4733925"/>
            <a:ext cx="4191000" cy="15811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solidFill>
                <a:srgbClr val="6600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4680474" y="5551487"/>
            <a:ext cx="1104900" cy="336550"/>
            <a:chOff x="4857" y="3614"/>
            <a:chExt cx="696" cy="212"/>
          </a:xfrm>
        </p:grpSpPr>
        <p:sp>
          <p:nvSpPr>
            <p:cNvPr id="52254" name="Rectangle 29"/>
            <p:cNvSpPr>
              <a:spLocks noChangeArrowheads="1"/>
            </p:cNvSpPr>
            <p:nvPr/>
          </p:nvSpPr>
          <p:spPr bwMode="auto">
            <a:xfrm>
              <a:off x="5205" y="3614"/>
              <a:ext cx="348" cy="212"/>
            </a:xfrm>
            <a:prstGeom prst="rect">
              <a:avLst/>
            </a:prstGeom>
            <a:solidFill>
              <a:srgbClr val="99FF66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solidFill>
                  <a:srgbClr val="6600FF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52255" name="Rectangle 30"/>
            <p:cNvSpPr>
              <a:spLocks noChangeArrowheads="1"/>
            </p:cNvSpPr>
            <p:nvPr/>
          </p:nvSpPr>
          <p:spPr bwMode="auto">
            <a:xfrm>
              <a:off x="4857" y="3614"/>
              <a:ext cx="348" cy="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10</a:t>
              </a:r>
              <a:endParaRPr lang="en-US" altLang="zh-TW" sz="2400">
                <a:solidFill>
                  <a:srgbClr val="6600FF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1058847" name="Line 31"/>
          <p:cNvSpPr>
            <a:spLocks noChangeShapeType="1"/>
          </p:cNvSpPr>
          <p:nvPr/>
        </p:nvSpPr>
        <p:spPr bwMode="auto">
          <a:xfrm>
            <a:off x="5664200" y="5729288"/>
            <a:ext cx="44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6091238" y="5551487"/>
            <a:ext cx="1104900" cy="336550"/>
            <a:chOff x="4629" y="722"/>
            <a:chExt cx="696" cy="212"/>
          </a:xfrm>
        </p:grpSpPr>
        <p:sp>
          <p:nvSpPr>
            <p:cNvPr id="52252" name="Rectangle 33"/>
            <p:cNvSpPr>
              <a:spLocks noChangeArrowheads="1"/>
            </p:cNvSpPr>
            <p:nvPr/>
          </p:nvSpPr>
          <p:spPr bwMode="auto">
            <a:xfrm>
              <a:off x="4977" y="722"/>
              <a:ext cx="348" cy="212"/>
            </a:xfrm>
            <a:prstGeom prst="rect">
              <a:avLst/>
            </a:prstGeom>
            <a:solidFill>
              <a:srgbClr val="99FF66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solidFill>
                  <a:srgbClr val="6600FF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52253" name="Rectangle 34"/>
            <p:cNvSpPr>
              <a:spLocks noChangeArrowheads="1"/>
            </p:cNvSpPr>
            <p:nvPr/>
          </p:nvSpPr>
          <p:spPr bwMode="auto">
            <a:xfrm>
              <a:off x="4629" y="722"/>
              <a:ext cx="348" cy="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50</a:t>
              </a:r>
              <a:endParaRPr lang="en-US" altLang="zh-TW" sz="2400">
                <a:solidFill>
                  <a:srgbClr val="6600FF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1058851" name="Line 35"/>
          <p:cNvSpPr>
            <a:spLocks noChangeShapeType="1"/>
          </p:cNvSpPr>
          <p:nvPr/>
        </p:nvSpPr>
        <p:spPr bwMode="auto">
          <a:xfrm>
            <a:off x="6999288" y="5716588"/>
            <a:ext cx="442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7486650" y="5559425"/>
            <a:ext cx="1104900" cy="336550"/>
            <a:chOff x="4845" y="3002"/>
            <a:chExt cx="696" cy="212"/>
          </a:xfrm>
        </p:grpSpPr>
        <p:sp>
          <p:nvSpPr>
            <p:cNvPr id="52250" name="Rectangle 37"/>
            <p:cNvSpPr>
              <a:spLocks noChangeArrowheads="1"/>
            </p:cNvSpPr>
            <p:nvPr/>
          </p:nvSpPr>
          <p:spPr bwMode="auto">
            <a:xfrm>
              <a:off x="5193" y="3002"/>
              <a:ext cx="348" cy="212"/>
            </a:xfrm>
            <a:prstGeom prst="rect">
              <a:avLst/>
            </a:prstGeom>
            <a:solidFill>
              <a:srgbClr val="99FF66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NULL</a:t>
              </a:r>
              <a:endParaRPr lang="en-US" altLang="zh-TW" sz="2400" dirty="0">
                <a:solidFill>
                  <a:srgbClr val="6600FF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52251" name="Rectangle 38"/>
            <p:cNvSpPr>
              <a:spLocks noChangeArrowheads="1"/>
            </p:cNvSpPr>
            <p:nvPr/>
          </p:nvSpPr>
          <p:spPr bwMode="auto">
            <a:xfrm>
              <a:off x="4845" y="3002"/>
              <a:ext cx="348" cy="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20</a:t>
              </a:r>
              <a:endParaRPr lang="en-US" altLang="zh-TW" sz="2400">
                <a:solidFill>
                  <a:srgbClr val="6600FF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1058855" name="Rectangle 39"/>
          <p:cNvSpPr>
            <a:spLocks noChangeArrowheads="1"/>
          </p:cNvSpPr>
          <p:nvPr/>
        </p:nvSpPr>
        <p:spPr bwMode="auto">
          <a:xfrm>
            <a:off x="1301750" y="3965575"/>
            <a:ext cx="3919538" cy="3603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8856" name="Line 40"/>
          <p:cNvSpPr>
            <a:spLocks noChangeShapeType="1"/>
          </p:cNvSpPr>
          <p:nvPr/>
        </p:nvSpPr>
        <p:spPr bwMode="auto">
          <a:xfrm>
            <a:off x="4864100" y="5018088"/>
            <a:ext cx="1439863" cy="5032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8857" name="Rectangle 41"/>
          <p:cNvSpPr>
            <a:spLocks noChangeArrowheads="1"/>
          </p:cNvSpPr>
          <p:nvPr/>
        </p:nvSpPr>
        <p:spPr bwMode="auto">
          <a:xfrm>
            <a:off x="503238" y="4406900"/>
            <a:ext cx="1352550" cy="319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1281113" y="3680304"/>
            <a:ext cx="5158598" cy="685322"/>
          </a:xfrm>
          <a:prstGeom prst="rect">
            <a:avLst/>
          </a:prstGeom>
          <a:solidFill>
            <a:schemeClr val="bg1"/>
          </a:solidFill>
          <a:ln w="31750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E199EF-0615-422F-AD99-21DBB410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1058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058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105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05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8" dur="500"/>
                                        <p:tgtEl>
                                          <p:spTgt spid="10588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2" dur="500"/>
                                        <p:tgtEl>
                                          <p:spTgt spid="1058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5" dur="500"/>
                                        <p:tgtEl>
                                          <p:spTgt spid="10588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1" dur="500"/>
                                        <p:tgtEl>
                                          <p:spTgt spid="10588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8822" grpId="0"/>
      <p:bldP spid="1058823" grpId="0" animBg="1"/>
      <p:bldP spid="1058838" grpId="0" animBg="1"/>
      <p:bldP spid="1058838" grpId="1" animBg="1"/>
      <p:bldP spid="1058839" grpId="0" animBg="1"/>
      <p:bldP spid="1058839" grpId="1" animBg="1"/>
      <p:bldP spid="1058842" grpId="0"/>
      <p:bldP spid="1058843" grpId="0" animBg="1"/>
      <p:bldP spid="1058855" grpId="0" animBg="1"/>
      <p:bldP spid="1058855" grpId="1" animBg="1"/>
      <p:bldP spid="1058857" grpId="0" animBg="1"/>
      <p:bldP spid="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標楷體" panose="03000509000000000000" pitchFamily="65" charset="-120"/>
              </a:rPr>
              <a:t>Outline</a:t>
            </a: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622502" y="1259732"/>
            <a:ext cx="775335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-128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Singly Linked Lists and Chains</a:t>
            </a:r>
          </a:p>
          <a:p>
            <a:pPr lvl="1"/>
            <a:r>
              <a:rPr lang="en-US" altLang="zh-TW" dirty="0"/>
              <a:t>Representing Chains in C</a:t>
            </a:r>
          </a:p>
          <a:p>
            <a:r>
              <a:rPr lang="en-US" altLang="zh-TW" dirty="0"/>
              <a:t>Dynamically Linked </a:t>
            </a:r>
            <a:r>
              <a:rPr lang="en-US" altLang="zh-TW" dirty="0">
                <a:solidFill>
                  <a:srgbClr val="FF0000"/>
                </a:solidFill>
              </a:rPr>
              <a:t>Stacks and Queues</a:t>
            </a:r>
          </a:p>
          <a:p>
            <a:r>
              <a:rPr lang="en-US" altLang="zh-TW" dirty="0"/>
              <a:t>Linked List Representation of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Polynomials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Sparse Matrices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Equivalence Classes</a:t>
            </a:r>
          </a:p>
          <a:p>
            <a:r>
              <a:rPr lang="en-US" altLang="zh-TW" dirty="0"/>
              <a:t>Additional Liked List Operations</a:t>
            </a:r>
          </a:p>
          <a:p>
            <a:r>
              <a:rPr lang="en-US" altLang="zh-TW" dirty="0"/>
              <a:t>Liked List Variants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Circular Liked Lists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Doubly Linked Lists</a:t>
            </a:r>
          </a:p>
          <a:p>
            <a:pPr lvl="1" eaLnBrk="1" hangingPunct="1">
              <a:lnSpc>
                <a:spcPct val="90000"/>
              </a:lnSpc>
            </a:pPr>
            <a:endParaRPr kumimoji="0" lang="en-US" altLang="zh-TW" sz="2000" dirty="0"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1972268-24DB-4EBA-83E8-4A257317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zh-TW" dirty="0">
                <a:ea typeface="標楷體" panose="03000509000000000000" pitchFamily="65" charset="-120"/>
              </a:rPr>
            </a:b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Practice Time   </a:t>
            </a:r>
            <a:r>
              <a:rPr lang="en-US" altLang="zh-TW" dirty="0">
                <a:solidFill>
                  <a:schemeClr val="tx1"/>
                </a:solidFill>
                <a:ea typeface="標楷體" panose="03000509000000000000" pitchFamily="65" charset="-120"/>
              </a:rPr>
              <a:t>(</a:t>
            </a:r>
            <a:r>
              <a:rPr lang="en-US" altLang="zh-TW" dirty="0">
                <a:ea typeface="標楷體" panose="03000509000000000000" pitchFamily="65" charset="-120"/>
              </a:rPr>
              <a:t>Traversing a List)</a:t>
            </a:r>
            <a:endParaRPr lang="en-US" altLang="zh-TW" sz="4300" dirty="0">
              <a:ea typeface="標楷體" panose="03000509000000000000" pitchFamily="65" charset="-120"/>
            </a:endParaRPr>
          </a:p>
        </p:txBody>
      </p:sp>
      <p:sp>
        <p:nvSpPr>
          <p:cNvPr id="54274" name="Rectangle 3"/>
          <p:cNvSpPr>
            <a:spLocks noGrp="1"/>
          </p:cNvSpPr>
          <p:nvPr>
            <p:ph sz="quarter" idx="1"/>
          </p:nvPr>
        </p:nvSpPr>
        <p:spPr>
          <a:xfrm>
            <a:off x="457200" y="1719263"/>
            <a:ext cx="8229600" cy="41973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void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print_list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list_pointer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ptr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printf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(“The list contains: ”);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	for ( ; 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________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; 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______________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	  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printf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(“%4d”,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ptr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-&gt;data);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printf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(“\n”);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415A2AA-CA84-4E8E-B121-95789656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4"/>
          <p:cNvSpPr>
            <a:spLocks noGrp="1"/>
          </p:cNvSpPr>
          <p:nvPr>
            <p:ph type="ctrTitle"/>
          </p:nvPr>
        </p:nvSpPr>
        <p:spPr>
          <a:xfrm>
            <a:off x="1219200" y="3733800"/>
            <a:ext cx="6858000" cy="1143000"/>
          </a:xfrm>
        </p:spPr>
        <p:txBody>
          <a:bodyPr/>
          <a:lstStyle/>
          <a:p>
            <a:pPr eaLnBrk="1" hangingPunct="1"/>
            <a:r>
              <a:rPr lang="en-US" altLang="zh-TW" sz="3600">
                <a:ea typeface="標楷體" panose="03000509000000000000" pitchFamily="65" charset="-120"/>
              </a:rPr>
              <a:t>Linked List Implementation of Stacks and Queues </a:t>
            </a:r>
          </a:p>
        </p:txBody>
      </p:sp>
      <p:sp>
        <p:nvSpPr>
          <p:cNvPr id="56322" name="Rectangle 5">
            <a:extLst>
              <a:ext uri="{FF2B5EF4-FFF2-40B4-BE49-F238E27FC236}">
                <a16:creationId xmlns:a16="http://schemas.microsoft.com/office/drawing/2014/main" id="{D791B67B-81BA-EF4A-9458-1A4A616F52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 3" pitchFamily="2" charset="2"/>
              <a:buNone/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4" descr="figure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7" t="7035" r="10902" b="54626"/>
          <a:stretch/>
        </p:blipFill>
        <p:spPr bwMode="auto">
          <a:xfrm>
            <a:off x="1021607" y="3074752"/>
            <a:ext cx="6978650" cy="155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69" name="Rectangle 2"/>
          <p:cNvSpPr>
            <a:spLocks noGrp="1"/>
          </p:cNvSpPr>
          <p:nvPr>
            <p:ph type="title"/>
          </p:nvPr>
        </p:nvSpPr>
        <p:spPr>
          <a:xfrm>
            <a:off x="606425" y="125413"/>
            <a:ext cx="7138988" cy="855662"/>
          </a:xfrm>
        </p:spPr>
        <p:txBody>
          <a:bodyPr/>
          <a:lstStyle/>
          <a:p>
            <a:pPr eaLnBrk="1" hangingPunct="1"/>
            <a:r>
              <a:rPr lang="en-US" altLang="zh-TW" sz="3500">
                <a:ea typeface="標楷體" panose="03000509000000000000" pitchFamily="65" charset="-120"/>
              </a:rPr>
              <a:t>Why Linked Stacks &amp; Queues?</a:t>
            </a:r>
          </a:p>
        </p:txBody>
      </p:sp>
      <p:sp>
        <p:nvSpPr>
          <p:cNvPr id="58370" name="Rectangle 3"/>
          <p:cNvSpPr>
            <a:spLocks noGrp="1"/>
          </p:cNvSpPr>
          <p:nvPr>
            <p:ph sz="quarter" idx="1"/>
          </p:nvPr>
        </p:nvSpPr>
        <p:spPr>
          <a:xfrm>
            <a:off x="309191" y="1686703"/>
            <a:ext cx="8651875" cy="1455737"/>
          </a:xfrm>
        </p:spPr>
        <p:txBody>
          <a:bodyPr/>
          <a:lstStyle/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Stack: easy </a:t>
            </a:r>
            <a:r>
              <a:rPr lang="en-US" altLang="zh-TW" dirty="0">
                <a:solidFill>
                  <a:srgbClr val="FF3300"/>
                </a:solidFill>
                <a:ea typeface="新細明體" panose="02020500000000000000" pitchFamily="18" charset="-120"/>
              </a:rPr>
              <a:t>push/pop</a:t>
            </a:r>
            <a:r>
              <a:rPr lang="en-US" altLang="zh-TW" dirty="0">
                <a:ea typeface="新細明體" panose="02020500000000000000" pitchFamily="18" charset="-120"/>
              </a:rPr>
              <a:t> of</a:t>
            </a:r>
            <a:r>
              <a:rPr lang="en-US" altLang="zh-TW" sz="2700" dirty="0">
                <a:ea typeface="新細明體" panose="02020500000000000000" pitchFamily="18" charset="-120"/>
              </a:rPr>
              <a:t> a node from the </a:t>
            </a:r>
            <a:r>
              <a:rPr lang="en-US" altLang="zh-TW" sz="2700" dirty="0">
                <a:solidFill>
                  <a:srgbClr val="FF0000"/>
                </a:solidFill>
                <a:ea typeface="新細明體" panose="02020500000000000000" pitchFamily="18" charset="-120"/>
              </a:rPr>
              <a:t>top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36ACFF1-C086-4522-B43A-F4408EF4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/>
          </p:cNvSpPr>
          <p:nvPr>
            <p:ph type="title"/>
          </p:nvPr>
        </p:nvSpPr>
        <p:spPr>
          <a:xfrm>
            <a:off x="606425" y="125413"/>
            <a:ext cx="7138988" cy="855662"/>
          </a:xfrm>
        </p:spPr>
        <p:txBody>
          <a:bodyPr/>
          <a:lstStyle/>
          <a:p>
            <a:pPr eaLnBrk="1" hangingPunct="1"/>
            <a:r>
              <a:rPr lang="en-US" altLang="zh-TW" sz="3500">
                <a:ea typeface="標楷體" panose="03000509000000000000" pitchFamily="65" charset="-120"/>
              </a:rPr>
              <a:t>Why Linked Stacks &amp; Queues?</a:t>
            </a:r>
          </a:p>
        </p:txBody>
      </p:sp>
      <p:sp>
        <p:nvSpPr>
          <p:cNvPr id="58370" name="Rectangle 3"/>
          <p:cNvSpPr>
            <a:spLocks noGrp="1"/>
          </p:cNvSpPr>
          <p:nvPr>
            <p:ph sz="quarter" idx="1"/>
          </p:nvPr>
        </p:nvSpPr>
        <p:spPr>
          <a:xfrm>
            <a:off x="492125" y="1782409"/>
            <a:ext cx="8651875" cy="1455737"/>
          </a:xfrm>
        </p:spPr>
        <p:txBody>
          <a:bodyPr/>
          <a:lstStyle/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Queue: easy </a:t>
            </a:r>
            <a:r>
              <a:rPr lang="en-US" altLang="zh-TW" dirty="0" err="1">
                <a:solidFill>
                  <a:srgbClr val="FF3300"/>
                </a:solidFill>
                <a:ea typeface="新細明體" panose="02020500000000000000" pitchFamily="18" charset="-120"/>
              </a:rPr>
              <a:t>addq</a:t>
            </a:r>
            <a:r>
              <a:rPr lang="en-US" altLang="zh-TW" dirty="0">
                <a:ea typeface="新細明體" panose="02020500000000000000" pitchFamily="18" charset="-120"/>
              </a:rPr>
              <a:t> to the </a:t>
            </a:r>
            <a:r>
              <a:rPr lang="en-US" altLang="zh-TW" dirty="0">
                <a:solidFill>
                  <a:srgbClr val="FF3300"/>
                </a:solidFill>
                <a:ea typeface="新細明體" panose="02020500000000000000" pitchFamily="18" charset="-120"/>
              </a:rPr>
              <a:t>rear </a:t>
            </a:r>
            <a:r>
              <a:rPr lang="en-US" altLang="zh-TW" dirty="0">
                <a:ea typeface="新細明體" panose="02020500000000000000" pitchFamily="18" charset="-120"/>
              </a:rPr>
              <a:t>and </a:t>
            </a:r>
            <a:r>
              <a:rPr lang="en-US" altLang="zh-TW" dirty="0" err="1">
                <a:solidFill>
                  <a:srgbClr val="FF3300"/>
                </a:solidFill>
                <a:ea typeface="新細明體" panose="02020500000000000000" pitchFamily="18" charset="-120"/>
              </a:rPr>
              <a:t>deleteq</a:t>
            </a:r>
            <a:r>
              <a:rPr lang="en-US" altLang="zh-TW" dirty="0">
                <a:ea typeface="新細明體" panose="02020500000000000000" pitchFamily="18" charset="-120"/>
              </a:rPr>
              <a:t> from the </a:t>
            </a:r>
            <a:r>
              <a:rPr lang="en-US" altLang="zh-TW" dirty="0">
                <a:solidFill>
                  <a:srgbClr val="FF3300"/>
                </a:solidFill>
                <a:ea typeface="新細明體" panose="02020500000000000000" pitchFamily="18" charset="-120"/>
              </a:rPr>
              <a:t>front</a:t>
            </a:r>
          </a:p>
          <a:p>
            <a:pPr lvl="1" eaLnBrk="1" hangingPunct="1"/>
            <a:endParaRPr lang="en-US" altLang="zh-TW" dirty="0">
              <a:solidFill>
                <a:srgbClr val="FF3300"/>
              </a:solidFill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dirty="0">
                <a:solidFill>
                  <a:srgbClr val="FF3300"/>
                </a:solidFill>
                <a:ea typeface="新細明體" panose="02020500000000000000" pitchFamily="18" charset="-120"/>
              </a:rPr>
              <a:t>Which side is suitable for “rear”?</a:t>
            </a:r>
          </a:p>
        </p:txBody>
      </p:sp>
      <p:pic>
        <p:nvPicPr>
          <p:cNvPr id="58371" name="Picture 4" descr="figure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7" t="44656" r="10902" b="15137"/>
          <a:stretch/>
        </p:blipFill>
        <p:spPr bwMode="auto">
          <a:xfrm>
            <a:off x="1138339" y="3774332"/>
            <a:ext cx="6978650" cy="1633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215958" y="3774332"/>
            <a:ext cx="963038" cy="3696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115456" y="3822972"/>
            <a:ext cx="963038" cy="3696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B050F5-CA72-4A2E-A60B-3E555749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087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Representing Stacks</a:t>
            </a:r>
          </a:p>
        </p:txBody>
      </p:sp>
      <p:sp>
        <p:nvSpPr>
          <p:cNvPr id="60418" name="Content Placeholder 2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#define MAX_STACKS 10 /* max # of stacks */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typedef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key;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… /* other fields */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} element;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typedef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stack *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stack_pointer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typedef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stack {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element data;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stack_pointer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link;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};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stack_pointer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top[MAX_STACKS];</a:t>
            </a:r>
          </a:p>
        </p:txBody>
      </p:sp>
      <p:grpSp>
        <p:nvGrpSpPr>
          <p:cNvPr id="60419" name="Group 5"/>
          <p:cNvGrpSpPr>
            <a:grpSpLocks/>
          </p:cNvGrpSpPr>
          <p:nvPr/>
        </p:nvGrpSpPr>
        <p:grpSpPr bwMode="auto">
          <a:xfrm>
            <a:off x="5915025" y="1916113"/>
            <a:ext cx="2874963" cy="4016375"/>
            <a:chOff x="3552" y="1322"/>
            <a:chExt cx="1811" cy="2530"/>
          </a:xfrm>
        </p:grpSpPr>
        <p:grpSp>
          <p:nvGrpSpPr>
            <p:cNvPr id="60421" name="Group 6"/>
            <p:cNvGrpSpPr>
              <a:grpSpLocks/>
            </p:cNvGrpSpPr>
            <p:nvPr/>
          </p:nvGrpSpPr>
          <p:grpSpPr bwMode="auto">
            <a:xfrm>
              <a:off x="3552" y="1716"/>
              <a:ext cx="1811" cy="2136"/>
              <a:chOff x="3552" y="1716"/>
              <a:chExt cx="1811" cy="2136"/>
            </a:xfrm>
          </p:grpSpPr>
          <p:sp>
            <p:nvSpPr>
              <p:cNvPr id="60423" name="Rectangle 7"/>
              <p:cNvSpPr>
                <a:spLocks noChangeArrowheads="1"/>
              </p:cNvSpPr>
              <p:nvPr/>
            </p:nvSpPr>
            <p:spPr bwMode="auto">
              <a:xfrm>
                <a:off x="3552" y="1716"/>
                <a:ext cx="576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top[i]</a:t>
                </a:r>
              </a:p>
            </p:txBody>
          </p:sp>
          <p:sp>
            <p:nvSpPr>
              <p:cNvPr id="60424" name="Rectangle 8"/>
              <p:cNvSpPr>
                <a:spLocks noChangeArrowheads="1"/>
              </p:cNvSpPr>
              <p:nvPr/>
            </p:nvSpPr>
            <p:spPr bwMode="auto">
              <a:xfrm>
                <a:off x="4212" y="1728"/>
                <a:ext cx="732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0425" name="Rectangle 9"/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32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0426" name="Text Box 10"/>
              <p:cNvSpPr txBox="1">
                <a:spLocks noChangeArrowheads="1"/>
              </p:cNvSpPr>
              <p:nvPr/>
            </p:nvSpPr>
            <p:spPr bwMode="auto">
              <a:xfrm>
                <a:off x="4322" y="1742"/>
                <a:ext cx="4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data</a:t>
                </a:r>
                <a:endParaRPr lang="en-US" altLang="zh-TW" sz="2400">
                  <a:solidFill>
                    <a:schemeClr val="tx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0427" name="Text Box 11"/>
              <p:cNvSpPr txBox="1">
                <a:spLocks noChangeArrowheads="1"/>
              </p:cNvSpPr>
              <p:nvPr/>
            </p:nvSpPr>
            <p:spPr bwMode="auto">
              <a:xfrm>
                <a:off x="4882" y="1730"/>
                <a:ext cx="4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link</a:t>
                </a:r>
              </a:p>
            </p:txBody>
          </p:sp>
          <p:sp>
            <p:nvSpPr>
              <p:cNvPr id="60428" name="Rectangle 12"/>
              <p:cNvSpPr>
                <a:spLocks noChangeArrowheads="1"/>
              </p:cNvSpPr>
              <p:nvPr/>
            </p:nvSpPr>
            <p:spPr bwMode="auto">
              <a:xfrm>
                <a:off x="4212" y="2280"/>
                <a:ext cx="732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0429" name="Text Box 13"/>
              <p:cNvSpPr txBox="1">
                <a:spLocks noChangeArrowheads="1"/>
              </p:cNvSpPr>
              <p:nvPr/>
            </p:nvSpPr>
            <p:spPr bwMode="auto">
              <a:xfrm>
                <a:off x="4882" y="2282"/>
                <a:ext cx="4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link</a:t>
                </a:r>
              </a:p>
            </p:txBody>
          </p:sp>
          <p:sp>
            <p:nvSpPr>
              <p:cNvPr id="60430" name="Rectangle 14"/>
              <p:cNvSpPr>
                <a:spLocks noChangeArrowheads="1"/>
              </p:cNvSpPr>
              <p:nvPr/>
            </p:nvSpPr>
            <p:spPr bwMode="auto">
              <a:xfrm>
                <a:off x="4944" y="2280"/>
                <a:ext cx="32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0431" name="Line 15"/>
              <p:cNvSpPr>
                <a:spLocks noChangeShapeType="1"/>
              </p:cNvSpPr>
              <p:nvPr/>
            </p:nvSpPr>
            <p:spPr bwMode="auto">
              <a:xfrm>
                <a:off x="5100" y="199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0432" name="Line 16"/>
              <p:cNvSpPr>
                <a:spLocks noChangeShapeType="1"/>
              </p:cNvSpPr>
              <p:nvPr/>
            </p:nvSpPr>
            <p:spPr bwMode="auto">
              <a:xfrm>
                <a:off x="5100" y="26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0433" name="Rectangle 17"/>
              <p:cNvSpPr>
                <a:spLocks noChangeArrowheads="1"/>
              </p:cNvSpPr>
              <p:nvPr/>
            </p:nvSpPr>
            <p:spPr bwMode="auto">
              <a:xfrm>
                <a:off x="4212" y="3516"/>
                <a:ext cx="732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0434" name="Rectangle 18"/>
              <p:cNvSpPr>
                <a:spLocks noChangeArrowheads="1"/>
              </p:cNvSpPr>
              <p:nvPr/>
            </p:nvSpPr>
            <p:spPr bwMode="auto">
              <a:xfrm>
                <a:off x="4944" y="3516"/>
                <a:ext cx="32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0435" name="Line 19"/>
              <p:cNvSpPr>
                <a:spLocks noChangeShapeType="1"/>
              </p:cNvSpPr>
              <p:nvPr/>
            </p:nvSpPr>
            <p:spPr bwMode="auto">
              <a:xfrm>
                <a:off x="5100" y="324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0436" name="Text Box 20"/>
              <p:cNvSpPr txBox="1">
                <a:spLocks noChangeArrowheads="1"/>
              </p:cNvSpPr>
              <p:nvPr/>
            </p:nvSpPr>
            <p:spPr bwMode="auto">
              <a:xfrm>
                <a:off x="4907" y="3595"/>
                <a:ext cx="41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400">
                    <a:solidFill>
                      <a:schemeClr val="tx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NULL</a:t>
                </a:r>
              </a:p>
            </p:txBody>
          </p:sp>
          <p:sp>
            <p:nvSpPr>
              <p:cNvPr id="60437" name="Text Box 21"/>
              <p:cNvSpPr txBox="1">
                <a:spLocks noChangeArrowheads="1"/>
              </p:cNvSpPr>
              <p:nvPr/>
            </p:nvSpPr>
            <p:spPr bwMode="auto">
              <a:xfrm>
                <a:off x="4978" y="2899"/>
                <a:ext cx="385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800" b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...</a:t>
                </a:r>
              </a:p>
            </p:txBody>
          </p:sp>
          <p:sp>
            <p:nvSpPr>
              <p:cNvPr id="60438" name="Line 22"/>
              <p:cNvSpPr>
                <a:spLocks noChangeShapeType="1"/>
              </p:cNvSpPr>
              <p:nvPr/>
            </p:nvSpPr>
            <p:spPr bwMode="auto">
              <a:xfrm flipV="1">
                <a:off x="3996" y="1884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60422" name="Text Box 23"/>
            <p:cNvSpPr txBox="1">
              <a:spLocks noChangeArrowheads="1"/>
            </p:cNvSpPr>
            <p:nvPr/>
          </p:nvSpPr>
          <p:spPr bwMode="auto">
            <a:xfrm>
              <a:off x="4191" y="1322"/>
              <a:ext cx="5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tx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Stack</a:t>
              </a: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847850B-00F0-4D41-9171-517EDA62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/>
          </p:cNvSpPr>
          <p:nvPr>
            <p:ph type="title"/>
          </p:nvPr>
        </p:nvSpPr>
        <p:spPr>
          <a:xfrm>
            <a:off x="457200" y="119063"/>
            <a:ext cx="7543800" cy="922337"/>
          </a:xfrm>
        </p:spPr>
        <p:txBody>
          <a:bodyPr/>
          <a:lstStyle/>
          <a:p>
            <a:pPr eaLnBrk="1" hangingPunct="1"/>
            <a:r>
              <a:rPr lang="en-US" altLang="zh-TW" sz="3500">
                <a:ea typeface="標楷體" panose="03000509000000000000" pitchFamily="65" charset="-120"/>
              </a:rPr>
              <a:t>Push into the Linked Stack</a:t>
            </a:r>
          </a:p>
        </p:txBody>
      </p:sp>
      <p:sp>
        <p:nvSpPr>
          <p:cNvPr id="62466" name="Rectangle 3"/>
          <p:cNvSpPr>
            <a:spLocks noGrp="1"/>
          </p:cNvSpPr>
          <p:nvPr>
            <p:ph sz="quarter" idx="1"/>
          </p:nvPr>
        </p:nvSpPr>
        <p:spPr>
          <a:xfrm>
            <a:off x="436563" y="1181303"/>
            <a:ext cx="7842250" cy="42735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void push(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, element item)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{</a:t>
            </a:r>
            <a:endParaRPr lang="en-US" altLang="zh-TW" sz="2400" dirty="0">
              <a:solidFill>
                <a:schemeClr val="tx2"/>
              </a:solidFill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	/* add item to the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ith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 stack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stackPointer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 temp;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 MALLOC(temp,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sizeof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 (*temp));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 temp-&gt;data = item;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 temp-&gt;link = top[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 top[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] = temp; </a:t>
            </a:r>
            <a:endParaRPr lang="en-US" altLang="zh-TW" sz="2400" dirty="0">
              <a:solidFill>
                <a:schemeClr val="accent1"/>
              </a:solidFill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5795963" y="4418013"/>
            <a:ext cx="914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top[</a:t>
            </a:r>
            <a:r>
              <a:rPr lang="en-US" altLang="zh-TW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</a:p>
        </p:txBody>
      </p:sp>
      <p:sp>
        <p:nvSpPr>
          <p:cNvPr id="62468" name="Rectangle 5"/>
          <p:cNvSpPr>
            <a:spLocks noChangeArrowheads="1"/>
          </p:cNvSpPr>
          <p:nvPr/>
        </p:nvSpPr>
        <p:spPr bwMode="auto">
          <a:xfrm>
            <a:off x="7062788" y="4425950"/>
            <a:ext cx="11620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2470" name="Rectangle 7"/>
          <p:cNvSpPr>
            <a:spLocks noChangeArrowheads="1"/>
          </p:cNvSpPr>
          <p:nvPr/>
        </p:nvSpPr>
        <p:spPr bwMode="auto">
          <a:xfrm>
            <a:off x="8224838" y="4425950"/>
            <a:ext cx="5143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2471" name="Line 8"/>
          <p:cNvSpPr>
            <a:spLocks noChangeShapeType="1"/>
          </p:cNvSpPr>
          <p:nvPr/>
        </p:nvSpPr>
        <p:spPr bwMode="auto">
          <a:xfrm>
            <a:off x="8472488" y="47371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472" name="Rectangle 9"/>
          <p:cNvSpPr>
            <a:spLocks noChangeArrowheads="1"/>
          </p:cNvSpPr>
          <p:nvPr/>
        </p:nvSpPr>
        <p:spPr bwMode="auto">
          <a:xfrm>
            <a:off x="7062788" y="5856288"/>
            <a:ext cx="11620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2473" name="Rectangle 10"/>
          <p:cNvSpPr>
            <a:spLocks noChangeArrowheads="1"/>
          </p:cNvSpPr>
          <p:nvPr/>
        </p:nvSpPr>
        <p:spPr bwMode="auto">
          <a:xfrm>
            <a:off x="8224838" y="5856288"/>
            <a:ext cx="5143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2474" name="Line 11"/>
          <p:cNvSpPr>
            <a:spLocks noChangeShapeType="1"/>
          </p:cNvSpPr>
          <p:nvPr/>
        </p:nvSpPr>
        <p:spPr bwMode="auto">
          <a:xfrm>
            <a:off x="8472488" y="5600700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475" name="Text Box 12"/>
          <p:cNvSpPr txBox="1">
            <a:spLocks noChangeArrowheads="1"/>
          </p:cNvSpPr>
          <p:nvPr/>
        </p:nvSpPr>
        <p:spPr bwMode="auto">
          <a:xfrm>
            <a:off x="8166100" y="5873750"/>
            <a:ext cx="658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62476" name="Text Box 13"/>
          <p:cNvSpPr txBox="1">
            <a:spLocks noChangeArrowheads="1"/>
          </p:cNvSpPr>
          <p:nvPr/>
        </p:nvSpPr>
        <p:spPr bwMode="auto">
          <a:xfrm>
            <a:off x="8278813" y="5268913"/>
            <a:ext cx="6111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latin typeface="Times New Roman" panose="02020603050405020304" pitchFamily="18" charset="0"/>
                <a:ea typeface="新細明體" panose="02020500000000000000" pitchFamily="18" charset="-120"/>
              </a:rPr>
              <a:t>...</a:t>
            </a:r>
          </a:p>
        </p:txBody>
      </p:sp>
      <p:sp>
        <p:nvSpPr>
          <p:cNvPr id="62484" name="Line 14"/>
          <p:cNvSpPr>
            <a:spLocks noChangeShapeType="1"/>
          </p:cNvSpPr>
          <p:nvPr/>
        </p:nvSpPr>
        <p:spPr bwMode="auto">
          <a:xfrm>
            <a:off x="6643688" y="4602163"/>
            <a:ext cx="41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485" name="Text Box 15"/>
          <p:cNvSpPr txBox="1">
            <a:spLocks noChangeArrowheads="1"/>
          </p:cNvSpPr>
          <p:nvPr/>
        </p:nvSpPr>
        <p:spPr bwMode="auto">
          <a:xfrm>
            <a:off x="7198630" y="3662363"/>
            <a:ext cx="7649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item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7062788" y="3762375"/>
            <a:ext cx="1676400" cy="311150"/>
            <a:chOff x="4527" y="2578"/>
            <a:chExt cx="1056" cy="196"/>
          </a:xfrm>
        </p:grpSpPr>
        <p:sp>
          <p:nvSpPr>
            <p:cNvPr id="62495" name="Rectangle 18"/>
            <p:cNvSpPr>
              <a:spLocks noChangeArrowheads="1"/>
            </p:cNvSpPr>
            <p:nvPr/>
          </p:nvSpPr>
          <p:spPr bwMode="auto">
            <a:xfrm>
              <a:off x="4527" y="2578"/>
              <a:ext cx="732" cy="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2496" name="Rectangle 19"/>
            <p:cNvSpPr>
              <a:spLocks noChangeArrowheads="1"/>
            </p:cNvSpPr>
            <p:nvPr/>
          </p:nvSpPr>
          <p:spPr bwMode="auto">
            <a:xfrm>
              <a:off x="5259" y="2578"/>
              <a:ext cx="324" cy="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62480" name="Group 34"/>
          <p:cNvGrpSpPr>
            <a:grpSpLocks/>
          </p:cNvGrpSpPr>
          <p:nvPr/>
        </p:nvGrpSpPr>
        <p:grpSpPr bwMode="auto">
          <a:xfrm>
            <a:off x="5932181" y="3649663"/>
            <a:ext cx="1149657" cy="461665"/>
            <a:chOff x="5932181" y="3649663"/>
            <a:chExt cx="1149657" cy="461665"/>
          </a:xfrm>
        </p:grpSpPr>
        <p:sp>
          <p:nvSpPr>
            <p:cNvPr id="62493" name="Line 21"/>
            <p:cNvSpPr>
              <a:spLocks noChangeShapeType="1"/>
            </p:cNvSpPr>
            <p:nvPr/>
          </p:nvSpPr>
          <p:spPr bwMode="auto">
            <a:xfrm>
              <a:off x="6700838" y="3897313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>
                <a:solidFill>
                  <a:srgbClr val="0070C0"/>
                </a:solidFill>
              </a:endParaRPr>
            </a:p>
          </p:txBody>
        </p:sp>
        <p:sp>
          <p:nvSpPr>
            <p:cNvPr id="62494" name="Text Box 22"/>
            <p:cNvSpPr txBox="1">
              <a:spLocks noChangeArrowheads="1"/>
            </p:cNvSpPr>
            <p:nvPr/>
          </p:nvSpPr>
          <p:spPr bwMode="auto">
            <a:xfrm>
              <a:off x="5932181" y="3649663"/>
              <a:ext cx="85151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temp</a:t>
              </a:r>
            </a:p>
          </p:txBody>
        </p:sp>
      </p:grpSp>
      <p:sp>
        <p:nvSpPr>
          <p:cNvPr id="62481" name="Rectangle 23"/>
          <p:cNvSpPr>
            <a:spLocks noChangeArrowheads="1"/>
          </p:cNvSpPr>
          <p:nvPr/>
        </p:nvSpPr>
        <p:spPr bwMode="auto">
          <a:xfrm>
            <a:off x="7062788" y="4902200"/>
            <a:ext cx="11620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2483" name="Rectangle 25"/>
          <p:cNvSpPr>
            <a:spLocks noChangeArrowheads="1"/>
          </p:cNvSpPr>
          <p:nvPr/>
        </p:nvSpPr>
        <p:spPr bwMode="auto">
          <a:xfrm>
            <a:off x="8224838" y="4902200"/>
            <a:ext cx="5143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6662738" y="3675063"/>
            <a:ext cx="2178050" cy="755650"/>
            <a:chOff x="6662738" y="3675063"/>
            <a:chExt cx="2178050" cy="755650"/>
          </a:xfrm>
          <a:effectLst/>
        </p:grpSpPr>
        <p:sp>
          <p:nvSpPr>
            <p:cNvPr id="3" name="Text Box 20"/>
            <p:cNvSpPr txBox="1">
              <a:spLocks noChangeArrowheads="1"/>
            </p:cNvSpPr>
            <p:nvPr/>
          </p:nvSpPr>
          <p:spPr bwMode="auto">
            <a:xfrm>
              <a:off x="8126413" y="3675063"/>
              <a:ext cx="714375" cy="369332"/>
            </a:xfrm>
            <a:prstGeom prst="rect">
              <a:avLst/>
            </a:prstGeom>
            <a:noFill/>
            <a:ln w="28575">
              <a:noFill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endParaRPr lang="en-US" altLang="zh-TW" dirty="0"/>
            </a:p>
          </p:txBody>
        </p:sp>
        <p:sp>
          <p:nvSpPr>
            <p:cNvPr id="62492" name="Freeform 26"/>
            <p:cNvSpPr>
              <a:spLocks/>
            </p:cNvSpPr>
            <p:nvPr/>
          </p:nvSpPr>
          <p:spPr bwMode="auto">
            <a:xfrm>
              <a:off x="6662738" y="4068763"/>
              <a:ext cx="1790700" cy="361950"/>
            </a:xfrm>
            <a:custGeom>
              <a:avLst/>
              <a:gdLst>
                <a:gd name="T0" fmla="*/ 2147483646 w 1128"/>
                <a:gd name="T1" fmla="*/ 0 h 228"/>
                <a:gd name="T2" fmla="*/ 2147483646 w 1128"/>
                <a:gd name="T3" fmla="*/ 2147483646 h 228"/>
                <a:gd name="T4" fmla="*/ 0 w 1128"/>
                <a:gd name="T5" fmla="*/ 2147483646 h 228"/>
                <a:gd name="T6" fmla="*/ 0 w 1128"/>
                <a:gd name="T7" fmla="*/ 2147483646 h 228"/>
                <a:gd name="T8" fmla="*/ 2147483646 w 1128"/>
                <a:gd name="T9" fmla="*/ 2147483646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8"/>
                <a:gd name="T16" fmla="*/ 0 h 228"/>
                <a:gd name="T17" fmla="*/ 1128 w 1128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8" h="228">
                  <a:moveTo>
                    <a:pt x="1128" y="0"/>
                  </a:moveTo>
                  <a:lnTo>
                    <a:pt x="1116" y="108"/>
                  </a:lnTo>
                  <a:lnTo>
                    <a:pt x="0" y="108"/>
                  </a:lnTo>
                  <a:lnTo>
                    <a:pt x="0" y="228"/>
                  </a:lnTo>
                  <a:lnTo>
                    <a:pt x="240" y="228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2491" name="Freeform 27"/>
          <p:cNvSpPr>
            <a:spLocks/>
          </p:cNvSpPr>
          <p:nvPr/>
        </p:nvSpPr>
        <p:spPr bwMode="auto">
          <a:xfrm>
            <a:off x="6319838" y="3979863"/>
            <a:ext cx="666750" cy="476250"/>
          </a:xfrm>
          <a:custGeom>
            <a:avLst/>
            <a:gdLst>
              <a:gd name="T0" fmla="*/ 2147483646 w 420"/>
              <a:gd name="T1" fmla="*/ 2147483646 h 300"/>
              <a:gd name="T2" fmla="*/ 0 w 420"/>
              <a:gd name="T3" fmla="*/ 2147483646 h 300"/>
              <a:gd name="T4" fmla="*/ 2147483646 w 420"/>
              <a:gd name="T5" fmla="*/ 0 h 300"/>
              <a:gd name="T6" fmla="*/ 0 60000 65536"/>
              <a:gd name="T7" fmla="*/ 0 60000 65536"/>
              <a:gd name="T8" fmla="*/ 0 60000 65536"/>
              <a:gd name="T9" fmla="*/ 0 w 420"/>
              <a:gd name="T10" fmla="*/ 0 h 300"/>
              <a:gd name="T11" fmla="*/ 420 w 420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0" h="300">
                <a:moveTo>
                  <a:pt x="12" y="300"/>
                </a:moveTo>
                <a:lnTo>
                  <a:pt x="0" y="120"/>
                </a:lnTo>
                <a:lnTo>
                  <a:pt x="420" y="0"/>
                </a:ln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486" name="Rectangle 28"/>
          <p:cNvSpPr>
            <a:spLocks noChangeArrowheads="1"/>
          </p:cNvSpPr>
          <p:nvPr/>
        </p:nvSpPr>
        <p:spPr bwMode="auto">
          <a:xfrm>
            <a:off x="5834063" y="3675063"/>
            <a:ext cx="3031818" cy="2590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69" name="Rectangle 29"/>
          <p:cNvSpPr>
            <a:spLocks noChangeArrowheads="1"/>
          </p:cNvSpPr>
          <p:nvPr/>
        </p:nvSpPr>
        <p:spPr bwMode="auto">
          <a:xfrm>
            <a:off x="703263" y="2970416"/>
            <a:ext cx="5451475" cy="40481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0" name="Rectangle 30"/>
          <p:cNvSpPr>
            <a:spLocks noChangeArrowheads="1"/>
          </p:cNvSpPr>
          <p:nvPr/>
        </p:nvSpPr>
        <p:spPr bwMode="auto">
          <a:xfrm>
            <a:off x="708026" y="3410153"/>
            <a:ext cx="4067175" cy="3603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1" name="Rectangle 31"/>
          <p:cNvSpPr>
            <a:spLocks noChangeArrowheads="1"/>
          </p:cNvSpPr>
          <p:nvPr/>
        </p:nvSpPr>
        <p:spPr bwMode="auto">
          <a:xfrm>
            <a:off x="703263" y="3875291"/>
            <a:ext cx="4033838" cy="3905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2" name="Rectangle 32"/>
          <p:cNvSpPr>
            <a:spLocks noChangeArrowheads="1"/>
          </p:cNvSpPr>
          <p:nvPr/>
        </p:nvSpPr>
        <p:spPr bwMode="auto">
          <a:xfrm>
            <a:off x="712788" y="4346778"/>
            <a:ext cx="4048125" cy="4016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FA7281-2A75-4E96-93EA-D2F4CF14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5" grpId="0"/>
      <p:bldP spid="1085469" grpId="0" animBg="1"/>
      <p:bldP spid="1085469" grpId="1" animBg="1"/>
      <p:bldP spid="1085470" grpId="0" animBg="1"/>
      <p:bldP spid="1085470" grpId="1" animBg="1"/>
      <p:bldP spid="1085471" grpId="0" animBg="1"/>
      <p:bldP spid="1085471" grpId="1" animBg="1"/>
      <p:bldP spid="1085472" grpId="0" animBg="1"/>
      <p:bldP spid="1085472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/>
          </p:cNvSpPr>
          <p:nvPr>
            <p:ph type="title"/>
          </p:nvPr>
        </p:nvSpPr>
        <p:spPr>
          <a:xfrm>
            <a:off x="455613" y="198438"/>
            <a:ext cx="8226425" cy="868362"/>
          </a:xfrm>
        </p:spPr>
        <p:txBody>
          <a:bodyPr/>
          <a:lstStyle/>
          <a:p>
            <a:pPr eaLnBrk="1" hangingPunct="1"/>
            <a:r>
              <a:rPr lang="en-US" altLang="zh-TW" sz="3500">
                <a:ea typeface="標楷體" panose="03000509000000000000" pitchFamily="65" charset="-120"/>
              </a:rPr>
              <a:t>Pop from the Linked Stack</a:t>
            </a:r>
          </a:p>
        </p:txBody>
      </p:sp>
      <p:sp>
        <p:nvSpPr>
          <p:cNvPr id="64514" name="Rectangle 3"/>
          <p:cNvSpPr>
            <a:spLocks noGrp="1"/>
          </p:cNvSpPr>
          <p:nvPr>
            <p:ph sz="quarter" idx="1"/>
          </p:nvPr>
        </p:nvSpPr>
        <p:spPr>
          <a:xfrm>
            <a:off x="615950" y="1484313"/>
            <a:ext cx="7204075" cy="44370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element pop (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/* remove top element from the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ith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stack */</a:t>
            </a:r>
            <a:endParaRPr lang="en-US" altLang="zh-TW" sz="2000" b="1" dirty="0">
              <a:solidFill>
                <a:schemeClr val="hlink"/>
              </a:solidFill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stackPointer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temp = top[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	element item;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	if (!temp) 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		return 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stackEmpty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	item = temp-&gt;data;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	top[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] = temp-&gt;link;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	free(temp);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	return item;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5607050" y="3240088"/>
            <a:ext cx="2925763" cy="3048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4516" name="Rectangle 9"/>
          <p:cNvSpPr>
            <a:spLocks noChangeArrowheads="1"/>
          </p:cNvSpPr>
          <p:nvPr/>
        </p:nvSpPr>
        <p:spPr bwMode="auto">
          <a:xfrm>
            <a:off x="6704013" y="4206875"/>
            <a:ext cx="11620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4518" name="Rectangle 11"/>
          <p:cNvSpPr>
            <a:spLocks noChangeArrowheads="1"/>
          </p:cNvSpPr>
          <p:nvPr/>
        </p:nvSpPr>
        <p:spPr bwMode="auto">
          <a:xfrm>
            <a:off x="7866063" y="4206875"/>
            <a:ext cx="5143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4519" name="Line 12"/>
          <p:cNvSpPr>
            <a:spLocks noChangeShapeType="1"/>
          </p:cNvSpPr>
          <p:nvPr/>
        </p:nvSpPr>
        <p:spPr bwMode="auto">
          <a:xfrm>
            <a:off x="8113713" y="45180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4520" name="Rectangle 13"/>
          <p:cNvSpPr>
            <a:spLocks noChangeArrowheads="1"/>
          </p:cNvSpPr>
          <p:nvPr/>
        </p:nvSpPr>
        <p:spPr bwMode="auto">
          <a:xfrm>
            <a:off x="6704013" y="5637213"/>
            <a:ext cx="11620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4521" name="Rectangle 14"/>
          <p:cNvSpPr>
            <a:spLocks noChangeArrowheads="1"/>
          </p:cNvSpPr>
          <p:nvPr/>
        </p:nvSpPr>
        <p:spPr bwMode="auto">
          <a:xfrm>
            <a:off x="7866063" y="5637213"/>
            <a:ext cx="5143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4522" name="Line 15"/>
          <p:cNvSpPr>
            <a:spLocks noChangeShapeType="1"/>
          </p:cNvSpPr>
          <p:nvPr/>
        </p:nvSpPr>
        <p:spPr bwMode="auto">
          <a:xfrm>
            <a:off x="8113713" y="5381625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4523" name="Text Box 16"/>
          <p:cNvSpPr txBox="1">
            <a:spLocks noChangeArrowheads="1"/>
          </p:cNvSpPr>
          <p:nvPr/>
        </p:nvSpPr>
        <p:spPr bwMode="auto">
          <a:xfrm>
            <a:off x="7807325" y="5654675"/>
            <a:ext cx="658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64524" name="Text Box 17"/>
          <p:cNvSpPr txBox="1">
            <a:spLocks noChangeArrowheads="1"/>
          </p:cNvSpPr>
          <p:nvPr/>
        </p:nvSpPr>
        <p:spPr bwMode="auto">
          <a:xfrm>
            <a:off x="7920038" y="5049838"/>
            <a:ext cx="6111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latin typeface="Times New Roman" panose="02020603050405020304" pitchFamily="18" charset="0"/>
                <a:ea typeface="新細明體" panose="02020500000000000000" pitchFamily="18" charset="-120"/>
              </a:rPr>
              <a:t>...</a:t>
            </a:r>
          </a:p>
        </p:txBody>
      </p:sp>
      <p:sp>
        <p:nvSpPr>
          <p:cNvPr id="64537" name="Line 18"/>
          <p:cNvSpPr>
            <a:spLocks noChangeShapeType="1"/>
          </p:cNvSpPr>
          <p:nvPr/>
        </p:nvSpPr>
        <p:spPr bwMode="auto">
          <a:xfrm>
            <a:off x="6475413" y="36957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4526" name="Rectangle 19"/>
          <p:cNvSpPr>
            <a:spLocks noChangeArrowheads="1"/>
          </p:cNvSpPr>
          <p:nvPr/>
        </p:nvSpPr>
        <p:spPr bwMode="auto">
          <a:xfrm>
            <a:off x="6704013" y="4683125"/>
            <a:ext cx="11620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4528" name="Rectangle 21"/>
          <p:cNvSpPr>
            <a:spLocks noChangeArrowheads="1"/>
          </p:cNvSpPr>
          <p:nvPr/>
        </p:nvSpPr>
        <p:spPr bwMode="auto">
          <a:xfrm>
            <a:off x="7866063" y="4683125"/>
            <a:ext cx="5143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4529" name="Text Box 22"/>
          <p:cNvSpPr txBox="1">
            <a:spLocks noChangeArrowheads="1"/>
          </p:cNvSpPr>
          <p:nvPr/>
        </p:nvSpPr>
        <p:spPr bwMode="auto">
          <a:xfrm>
            <a:off x="5616814" y="3494088"/>
            <a:ext cx="9028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top[</a:t>
            </a:r>
            <a:r>
              <a:rPr lang="en-US" altLang="zh-TW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704013" y="3443288"/>
            <a:ext cx="1676400" cy="768350"/>
            <a:chOff x="6704013" y="3443288"/>
            <a:chExt cx="1676400" cy="768350"/>
          </a:xfrm>
        </p:grpSpPr>
        <p:sp>
          <p:nvSpPr>
            <p:cNvPr id="64540" name="Rectangle 5"/>
            <p:cNvSpPr>
              <a:spLocks noChangeArrowheads="1"/>
            </p:cNvSpPr>
            <p:nvPr/>
          </p:nvSpPr>
          <p:spPr bwMode="auto">
            <a:xfrm>
              <a:off x="6704013" y="3543300"/>
              <a:ext cx="1162050" cy="311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4541" name="Rectangle 6"/>
            <p:cNvSpPr>
              <a:spLocks noChangeArrowheads="1"/>
            </p:cNvSpPr>
            <p:nvPr/>
          </p:nvSpPr>
          <p:spPr bwMode="auto">
            <a:xfrm>
              <a:off x="7866063" y="3543300"/>
              <a:ext cx="514350" cy="311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4542" name="Text Box 7"/>
            <p:cNvSpPr txBox="1">
              <a:spLocks noChangeArrowheads="1"/>
            </p:cNvSpPr>
            <p:nvPr/>
          </p:nvSpPr>
          <p:spPr bwMode="auto">
            <a:xfrm>
              <a:off x="6873518" y="3443288"/>
              <a:ext cx="69762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data</a:t>
              </a:r>
              <a:endParaRPr lang="en-US" altLang="zh-TW" sz="2400">
                <a:solidFill>
                  <a:srgbClr val="6600FF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64544" name="Line 23"/>
            <p:cNvSpPr>
              <a:spLocks noChangeShapeType="1"/>
            </p:cNvSpPr>
            <p:nvPr/>
          </p:nvSpPr>
          <p:spPr bwMode="auto">
            <a:xfrm>
              <a:off x="8094663" y="3849688"/>
              <a:ext cx="0" cy="361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4543" name="Freeform 24"/>
          <p:cNvSpPr>
            <a:spLocks/>
          </p:cNvSpPr>
          <p:nvPr/>
        </p:nvSpPr>
        <p:spPr bwMode="auto">
          <a:xfrm>
            <a:off x="6208713" y="3906838"/>
            <a:ext cx="514350" cy="419100"/>
          </a:xfrm>
          <a:custGeom>
            <a:avLst/>
            <a:gdLst>
              <a:gd name="T0" fmla="*/ 2147483646 w 324"/>
              <a:gd name="T1" fmla="*/ 0 h 264"/>
              <a:gd name="T2" fmla="*/ 0 w 324"/>
              <a:gd name="T3" fmla="*/ 2147483646 h 264"/>
              <a:gd name="T4" fmla="*/ 2147483646 w 324"/>
              <a:gd name="T5" fmla="*/ 2147483646 h 264"/>
              <a:gd name="T6" fmla="*/ 0 60000 65536"/>
              <a:gd name="T7" fmla="*/ 0 60000 65536"/>
              <a:gd name="T8" fmla="*/ 0 60000 65536"/>
              <a:gd name="T9" fmla="*/ 0 w 324"/>
              <a:gd name="T10" fmla="*/ 0 h 264"/>
              <a:gd name="T11" fmla="*/ 324 w 32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4" h="264">
                <a:moveTo>
                  <a:pt x="12" y="0"/>
                </a:moveTo>
                <a:lnTo>
                  <a:pt x="0" y="252"/>
                </a:lnTo>
                <a:lnTo>
                  <a:pt x="324" y="264"/>
                </a:ln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5690881" y="3167063"/>
            <a:ext cx="1041707" cy="461665"/>
            <a:chOff x="5690881" y="3167063"/>
            <a:chExt cx="1041707" cy="461665"/>
          </a:xfrm>
        </p:grpSpPr>
        <p:sp>
          <p:nvSpPr>
            <p:cNvPr id="64538" name="Text Box 25"/>
            <p:cNvSpPr txBox="1">
              <a:spLocks noChangeArrowheads="1"/>
            </p:cNvSpPr>
            <p:nvPr/>
          </p:nvSpPr>
          <p:spPr bwMode="auto">
            <a:xfrm>
              <a:off x="5690881" y="3167063"/>
              <a:ext cx="85151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temp</a:t>
              </a:r>
            </a:p>
          </p:txBody>
        </p:sp>
        <p:sp>
          <p:nvSpPr>
            <p:cNvPr id="64539" name="Line 26"/>
            <p:cNvSpPr>
              <a:spLocks noChangeShapeType="1"/>
            </p:cNvSpPr>
            <p:nvPr/>
          </p:nvSpPr>
          <p:spPr bwMode="auto">
            <a:xfrm>
              <a:off x="6516688" y="3408363"/>
              <a:ext cx="21590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87515" name="Rectangle 27"/>
          <p:cNvSpPr>
            <a:spLocks noChangeArrowheads="1"/>
          </p:cNvSpPr>
          <p:nvPr/>
        </p:nvSpPr>
        <p:spPr bwMode="auto">
          <a:xfrm>
            <a:off x="915988" y="2443163"/>
            <a:ext cx="4267200" cy="346075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7516" name="Rectangle 28"/>
          <p:cNvSpPr>
            <a:spLocks noChangeArrowheads="1"/>
          </p:cNvSpPr>
          <p:nvPr/>
        </p:nvSpPr>
        <p:spPr bwMode="auto">
          <a:xfrm>
            <a:off x="915988" y="4378325"/>
            <a:ext cx="3232150" cy="314325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7517" name="Rectangle 29"/>
          <p:cNvSpPr>
            <a:spLocks noChangeArrowheads="1"/>
          </p:cNvSpPr>
          <p:nvPr/>
        </p:nvSpPr>
        <p:spPr bwMode="auto">
          <a:xfrm>
            <a:off x="915988" y="4678363"/>
            <a:ext cx="1965325" cy="360362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7518" name="Rectangle 30"/>
          <p:cNvSpPr>
            <a:spLocks noChangeArrowheads="1"/>
          </p:cNvSpPr>
          <p:nvPr/>
        </p:nvSpPr>
        <p:spPr bwMode="auto">
          <a:xfrm>
            <a:off x="890588" y="3082925"/>
            <a:ext cx="3867150" cy="657225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7519" name="Rectangle 31"/>
          <p:cNvSpPr>
            <a:spLocks noChangeArrowheads="1"/>
          </p:cNvSpPr>
          <p:nvPr/>
        </p:nvSpPr>
        <p:spPr bwMode="auto">
          <a:xfrm>
            <a:off x="903288" y="4048125"/>
            <a:ext cx="3232150" cy="314325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B23369-CA8E-48FB-8B5D-8BCD7B2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64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7515" grpId="0" animBg="1"/>
      <p:bldP spid="1087515" grpId="1" animBg="1"/>
      <p:bldP spid="1087516" grpId="0" animBg="1"/>
      <p:bldP spid="1087516" grpId="1" animBg="1"/>
      <p:bldP spid="1087517" grpId="0" animBg="1"/>
      <p:bldP spid="1087517" grpId="1" animBg="1"/>
      <p:bldP spid="1087518" grpId="0" animBg="1"/>
      <p:bldP spid="1087518" grpId="1" animBg="1"/>
      <p:bldP spid="1087519" grpId="0" animBg="1"/>
      <p:bldP spid="108751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Representing Queues</a:t>
            </a:r>
          </a:p>
        </p:txBody>
      </p:sp>
      <p:sp>
        <p:nvSpPr>
          <p:cNvPr id="66562" name="Content Placeholder 31"/>
          <p:cNvSpPr>
            <a:spLocks noGrp="1"/>
          </p:cNvSpPr>
          <p:nvPr>
            <p:ph sz="quarter" idx="1"/>
          </p:nvPr>
        </p:nvSpPr>
        <p:spPr>
          <a:xfrm>
            <a:off x="457200" y="1382587"/>
            <a:ext cx="8229600" cy="3429873"/>
          </a:xfrm>
        </p:spPr>
        <p:txBody>
          <a:bodyPr/>
          <a:lstStyle/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#define MAX_QUEUES 10 /* Max # of queues */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typedef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queue *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queue_pointer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typedef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queue {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element item;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queue_pointer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link;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};</a:t>
            </a:r>
            <a:endParaRPr lang="en-US" altLang="en-US" sz="2000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queue_pointer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front[MAX_QUEUES], 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    rear[MAX_QUEUES];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5524395" y="3587749"/>
            <a:ext cx="2971905" cy="2660865"/>
            <a:chOff x="5524395" y="3587749"/>
            <a:chExt cx="2971905" cy="2660865"/>
          </a:xfrm>
        </p:grpSpPr>
        <p:sp>
          <p:nvSpPr>
            <p:cNvPr id="66564" name="Rectangle 6"/>
            <p:cNvSpPr>
              <a:spLocks noChangeArrowheads="1"/>
            </p:cNvSpPr>
            <p:nvPr/>
          </p:nvSpPr>
          <p:spPr bwMode="auto">
            <a:xfrm>
              <a:off x="5524395" y="3955712"/>
              <a:ext cx="872365" cy="322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front[</a:t>
              </a:r>
              <a:r>
                <a:rPr lang="en-US" altLang="zh-TW" sz="24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i</a:t>
              </a:r>
              <a:r>
                <a:rPr lang="en-US" altLang="zh-TW" sz="24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]</a:t>
              </a:r>
            </a:p>
          </p:txBody>
        </p:sp>
        <p:sp>
          <p:nvSpPr>
            <p:cNvPr id="66565" name="Rectangle 7"/>
            <p:cNvSpPr>
              <a:spLocks noChangeArrowheads="1"/>
            </p:cNvSpPr>
            <p:nvPr/>
          </p:nvSpPr>
          <p:spPr bwMode="auto">
            <a:xfrm>
              <a:off x="6758901" y="3968069"/>
              <a:ext cx="1108417" cy="3610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1">
                <a:solidFill>
                  <a:srgbClr val="0070C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6566" name="Rectangle 8"/>
            <p:cNvSpPr>
              <a:spLocks noChangeArrowheads="1"/>
            </p:cNvSpPr>
            <p:nvPr/>
          </p:nvSpPr>
          <p:spPr bwMode="auto">
            <a:xfrm>
              <a:off x="7867318" y="3968069"/>
              <a:ext cx="491163" cy="3610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1">
                <a:solidFill>
                  <a:srgbClr val="0070C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6567" name="Text Box 9"/>
            <p:cNvSpPr txBox="1">
              <a:spLocks noChangeArrowheads="1"/>
            </p:cNvSpPr>
            <p:nvPr/>
          </p:nvSpPr>
          <p:spPr bwMode="auto">
            <a:xfrm>
              <a:off x="6992020" y="3983171"/>
              <a:ext cx="730147" cy="369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0070C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data</a:t>
              </a:r>
              <a:endParaRPr lang="en-US" altLang="zh-TW" sz="2400" b="1">
                <a:solidFill>
                  <a:srgbClr val="0070C0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66568" name="Text Box 10"/>
            <p:cNvSpPr txBox="1">
              <a:spLocks noChangeArrowheads="1"/>
            </p:cNvSpPr>
            <p:nvPr/>
          </p:nvSpPr>
          <p:spPr bwMode="auto">
            <a:xfrm>
              <a:off x="7773483" y="3968069"/>
              <a:ext cx="681764" cy="369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0070C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link</a:t>
              </a:r>
              <a:endParaRPr lang="en-US" altLang="zh-TW" sz="2400" b="1">
                <a:solidFill>
                  <a:srgbClr val="0070C0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66569" name="Rectangle 11"/>
            <p:cNvSpPr>
              <a:spLocks noChangeArrowheads="1"/>
            </p:cNvSpPr>
            <p:nvPr/>
          </p:nvSpPr>
          <p:spPr bwMode="auto">
            <a:xfrm>
              <a:off x="6758901" y="4561202"/>
              <a:ext cx="1108417" cy="3610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1">
                <a:solidFill>
                  <a:srgbClr val="0070C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6570" name="Text Box 12"/>
            <p:cNvSpPr txBox="1">
              <a:spLocks noChangeArrowheads="1"/>
            </p:cNvSpPr>
            <p:nvPr/>
          </p:nvSpPr>
          <p:spPr bwMode="auto">
            <a:xfrm>
              <a:off x="7773483" y="4561202"/>
              <a:ext cx="681764" cy="369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link</a:t>
              </a:r>
              <a:endParaRPr lang="en-US" altLang="zh-TW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66571" name="Rectangle 13"/>
            <p:cNvSpPr>
              <a:spLocks noChangeArrowheads="1"/>
            </p:cNvSpPr>
            <p:nvPr/>
          </p:nvSpPr>
          <p:spPr bwMode="auto">
            <a:xfrm>
              <a:off x="7867318" y="4561202"/>
              <a:ext cx="491163" cy="3610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1">
                <a:solidFill>
                  <a:srgbClr val="0070C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6572" name="Line 14"/>
            <p:cNvSpPr>
              <a:spLocks noChangeShapeType="1"/>
            </p:cNvSpPr>
            <p:nvPr/>
          </p:nvSpPr>
          <p:spPr bwMode="auto">
            <a:xfrm>
              <a:off x="8103369" y="4252279"/>
              <a:ext cx="0" cy="3089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1">
                <a:solidFill>
                  <a:srgbClr val="0070C0"/>
                </a:solidFill>
              </a:endParaRPr>
            </a:p>
          </p:txBody>
        </p:sp>
        <p:sp>
          <p:nvSpPr>
            <p:cNvPr id="66573" name="Line 15"/>
            <p:cNvSpPr>
              <a:spLocks noChangeShapeType="1"/>
            </p:cNvSpPr>
            <p:nvPr/>
          </p:nvSpPr>
          <p:spPr bwMode="auto">
            <a:xfrm>
              <a:off x="8103369" y="4922300"/>
              <a:ext cx="0" cy="3089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1">
                <a:solidFill>
                  <a:srgbClr val="0070C0"/>
                </a:solidFill>
              </a:endParaRPr>
            </a:p>
          </p:txBody>
        </p:sp>
        <p:sp>
          <p:nvSpPr>
            <p:cNvPr id="66574" name="Rectangle 16"/>
            <p:cNvSpPr>
              <a:spLocks noChangeArrowheads="1"/>
            </p:cNvSpPr>
            <p:nvPr/>
          </p:nvSpPr>
          <p:spPr bwMode="auto">
            <a:xfrm>
              <a:off x="6758901" y="5887516"/>
              <a:ext cx="1108417" cy="3610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1">
                <a:solidFill>
                  <a:srgbClr val="0070C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6575" name="Rectangle 17"/>
            <p:cNvSpPr>
              <a:spLocks noChangeArrowheads="1"/>
            </p:cNvSpPr>
            <p:nvPr/>
          </p:nvSpPr>
          <p:spPr bwMode="auto">
            <a:xfrm>
              <a:off x="7867318" y="5887516"/>
              <a:ext cx="491163" cy="3610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1">
                <a:solidFill>
                  <a:srgbClr val="0070C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6576" name="Line 18"/>
            <p:cNvSpPr>
              <a:spLocks noChangeShapeType="1"/>
            </p:cNvSpPr>
            <p:nvPr/>
          </p:nvSpPr>
          <p:spPr bwMode="auto">
            <a:xfrm>
              <a:off x="8103369" y="5592323"/>
              <a:ext cx="0" cy="3089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1">
                <a:solidFill>
                  <a:srgbClr val="0070C0"/>
                </a:solidFill>
              </a:endParaRPr>
            </a:p>
          </p:txBody>
        </p:sp>
        <p:sp>
          <p:nvSpPr>
            <p:cNvPr id="66577" name="Text Box 19"/>
            <p:cNvSpPr txBox="1">
              <a:spLocks noChangeArrowheads="1"/>
            </p:cNvSpPr>
            <p:nvPr/>
          </p:nvSpPr>
          <p:spPr bwMode="auto">
            <a:xfrm>
              <a:off x="7802806" y="5946902"/>
              <a:ext cx="65244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NULL</a:t>
              </a:r>
              <a:endParaRPr lang="en-US" altLang="zh-TW" sz="1600" b="1" dirty="0">
                <a:solidFill>
                  <a:srgbClr val="0070C0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66578" name="Text Box 20"/>
            <p:cNvSpPr txBox="1">
              <a:spLocks noChangeArrowheads="1"/>
            </p:cNvSpPr>
            <p:nvPr/>
          </p:nvSpPr>
          <p:spPr bwMode="auto">
            <a:xfrm>
              <a:off x="7880747" y="5254565"/>
              <a:ext cx="615553" cy="310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0070C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...</a:t>
              </a:r>
            </a:p>
          </p:txBody>
        </p:sp>
        <p:sp>
          <p:nvSpPr>
            <p:cNvPr id="66579" name="Line 21"/>
            <p:cNvSpPr>
              <a:spLocks noChangeShapeType="1"/>
            </p:cNvSpPr>
            <p:nvPr/>
          </p:nvSpPr>
          <p:spPr bwMode="auto">
            <a:xfrm flipV="1">
              <a:off x="6431947" y="4135574"/>
              <a:ext cx="3269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1">
                <a:solidFill>
                  <a:srgbClr val="0070C0"/>
                </a:solidFill>
              </a:endParaRPr>
            </a:p>
          </p:txBody>
        </p:sp>
        <p:sp>
          <p:nvSpPr>
            <p:cNvPr id="66580" name="Text Box 22"/>
            <p:cNvSpPr txBox="1">
              <a:spLocks noChangeArrowheads="1"/>
            </p:cNvSpPr>
            <p:nvPr/>
          </p:nvSpPr>
          <p:spPr bwMode="auto">
            <a:xfrm>
              <a:off x="6659202" y="3587749"/>
              <a:ext cx="1721271" cy="369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 b="1">
                  <a:solidFill>
                    <a:srgbClr val="0070C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 </a:t>
              </a:r>
              <a:r>
                <a:rPr lang="en-US" altLang="zh-TW" sz="1800" b="1">
                  <a:solidFill>
                    <a:srgbClr val="0070C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the i</a:t>
              </a:r>
              <a:r>
                <a:rPr lang="en-US" altLang="zh-TW" sz="1800" b="1" baseline="30000">
                  <a:solidFill>
                    <a:srgbClr val="0070C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th</a:t>
              </a:r>
              <a:r>
                <a:rPr lang="en-US" altLang="zh-TW" sz="1800" b="1">
                  <a:solidFill>
                    <a:srgbClr val="0070C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 queue</a:t>
              </a:r>
            </a:p>
          </p:txBody>
        </p:sp>
        <p:sp>
          <p:nvSpPr>
            <p:cNvPr id="66581" name="Rectangle 23"/>
            <p:cNvSpPr>
              <a:spLocks noChangeArrowheads="1"/>
            </p:cNvSpPr>
            <p:nvPr/>
          </p:nvSpPr>
          <p:spPr bwMode="auto">
            <a:xfrm>
              <a:off x="5559583" y="5850445"/>
              <a:ext cx="872365" cy="322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0070C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rear[i]</a:t>
              </a:r>
            </a:p>
          </p:txBody>
        </p:sp>
        <p:sp>
          <p:nvSpPr>
            <p:cNvPr id="66582" name="Line 24"/>
            <p:cNvSpPr>
              <a:spLocks noChangeShapeType="1"/>
            </p:cNvSpPr>
            <p:nvPr/>
          </p:nvSpPr>
          <p:spPr bwMode="auto">
            <a:xfrm flipV="1">
              <a:off x="6414354" y="6063259"/>
              <a:ext cx="3269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1">
                <a:solidFill>
                  <a:srgbClr val="0070C0"/>
                </a:solidFill>
              </a:endParaRP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4008438" y="4241977"/>
            <a:ext cx="2328862" cy="1753081"/>
            <a:chOff x="4008438" y="4241977"/>
            <a:chExt cx="2328862" cy="1753081"/>
          </a:xfrm>
        </p:grpSpPr>
        <p:sp>
          <p:nvSpPr>
            <p:cNvPr id="66583" name="Line 25"/>
            <p:cNvSpPr>
              <a:spLocks noChangeShapeType="1"/>
            </p:cNvSpPr>
            <p:nvPr/>
          </p:nvSpPr>
          <p:spPr bwMode="auto">
            <a:xfrm>
              <a:off x="4889500" y="5829913"/>
              <a:ext cx="596900" cy="165145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1">
                <a:solidFill>
                  <a:srgbClr val="0070C0"/>
                </a:solidFill>
              </a:endParaRPr>
            </a:p>
          </p:txBody>
        </p:sp>
        <p:sp>
          <p:nvSpPr>
            <p:cNvPr id="66584" name="Text Box 26"/>
            <p:cNvSpPr txBox="1">
              <a:spLocks noChangeArrowheads="1"/>
            </p:cNvSpPr>
            <p:nvPr/>
          </p:nvSpPr>
          <p:spPr bwMode="auto">
            <a:xfrm>
              <a:off x="4107388" y="5412113"/>
              <a:ext cx="1391712" cy="400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Add to</a:t>
              </a:r>
            </a:p>
          </p:txBody>
        </p:sp>
        <p:sp>
          <p:nvSpPr>
            <p:cNvPr id="66585" name="Line 27"/>
            <p:cNvSpPr>
              <a:spLocks noChangeShapeType="1"/>
            </p:cNvSpPr>
            <p:nvPr/>
          </p:nvSpPr>
          <p:spPr bwMode="auto">
            <a:xfrm flipV="1">
              <a:off x="4927599" y="4241977"/>
              <a:ext cx="469901" cy="215959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1">
                <a:solidFill>
                  <a:srgbClr val="0070C0"/>
                </a:solidFill>
              </a:endParaRPr>
            </a:p>
          </p:txBody>
        </p:sp>
        <p:sp>
          <p:nvSpPr>
            <p:cNvPr id="66586" name="Text Box 28"/>
            <p:cNvSpPr txBox="1">
              <a:spLocks noChangeArrowheads="1"/>
            </p:cNvSpPr>
            <p:nvPr/>
          </p:nvSpPr>
          <p:spPr bwMode="auto">
            <a:xfrm>
              <a:off x="4008438" y="4375515"/>
              <a:ext cx="2328862" cy="400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Delete from</a:t>
              </a: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C0C81C-573D-4301-B771-F21F47CE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標楷體" panose="03000509000000000000" pitchFamily="65" charset="-120"/>
              </a:rPr>
              <a:t>enqueue into Linked Queue</a:t>
            </a:r>
          </a:p>
        </p:txBody>
      </p:sp>
      <p:sp>
        <p:nvSpPr>
          <p:cNvPr id="68610" name="Content Placeholder 39"/>
          <p:cNvSpPr>
            <a:spLocks noGrp="1"/>
          </p:cNvSpPr>
          <p:nvPr>
            <p:ph sz="quarter" idx="1"/>
          </p:nvPr>
        </p:nvSpPr>
        <p:spPr>
          <a:xfrm>
            <a:off x="496094" y="1250297"/>
            <a:ext cx="7035800" cy="4937125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void </a:t>
            </a:r>
            <a:r>
              <a:rPr lang="en-US" altLang="en-US" sz="2000" dirty="0" err="1">
                <a:latin typeface="Courier New" panose="02070309020205020404" pitchFamily="49" charset="0"/>
              </a:rPr>
              <a:t>addq</a:t>
            </a:r>
            <a:r>
              <a:rPr lang="en-US" altLang="en-US" sz="2000" dirty="0">
                <a:latin typeface="Courier New" panose="02070309020205020404" pitchFamily="49" charset="0"/>
              </a:rPr>
              <a:t> (I, item) {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/* add item to the rear of queue I */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</a:t>
            </a:r>
            <a:r>
              <a:rPr lang="en-US" altLang="en-US" sz="2000" dirty="0" err="1">
                <a:latin typeface="Courier New" panose="02070309020205020404" pitchFamily="49" charset="0"/>
              </a:rPr>
              <a:t>queuePointer</a:t>
            </a:r>
            <a:r>
              <a:rPr lang="en-US" altLang="en-US" sz="2000" dirty="0">
                <a:latin typeface="Courier New" panose="02070309020205020404" pitchFamily="49" charset="0"/>
              </a:rPr>
              <a:t> temp;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MALLOC (temp, </a:t>
            </a:r>
            <a:r>
              <a:rPr lang="en-US" altLang="en-US" sz="2000" dirty="0" err="1">
                <a:latin typeface="Courier New" panose="02070309020205020404" pitchFamily="49" charset="0"/>
              </a:rPr>
              <a:t>sizeof</a:t>
            </a:r>
            <a:r>
              <a:rPr lang="en-US" altLang="en-US" sz="2000" dirty="0">
                <a:latin typeface="Courier New" panose="02070309020205020404" pitchFamily="49" charset="0"/>
              </a:rPr>
              <a:t>(*temp));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temp-&gt;data = item;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temp-&gt;link = NULL;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if (front[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])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rear[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]-&gt;link = temp;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else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front[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] = temp;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rear[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] = temp;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8611" name="Rectangle 5"/>
          <p:cNvSpPr>
            <a:spLocks noChangeArrowheads="1"/>
          </p:cNvSpPr>
          <p:nvPr/>
        </p:nvSpPr>
        <p:spPr bwMode="auto">
          <a:xfrm>
            <a:off x="5603875" y="3768725"/>
            <a:ext cx="33051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8612" name="Rectangle 6"/>
          <p:cNvSpPr>
            <a:spLocks noChangeArrowheads="1"/>
          </p:cNvSpPr>
          <p:nvPr/>
        </p:nvSpPr>
        <p:spPr bwMode="auto">
          <a:xfrm>
            <a:off x="6015038" y="3865563"/>
            <a:ext cx="6699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front[i]</a:t>
            </a:r>
          </a:p>
        </p:txBody>
      </p:sp>
      <p:sp>
        <p:nvSpPr>
          <p:cNvPr id="68613" name="Rectangle 7"/>
          <p:cNvSpPr>
            <a:spLocks noChangeArrowheads="1"/>
          </p:cNvSpPr>
          <p:nvPr/>
        </p:nvSpPr>
        <p:spPr bwMode="auto">
          <a:xfrm>
            <a:off x="7138988" y="3886200"/>
            <a:ext cx="11620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8615" name="Rectangle 9"/>
          <p:cNvSpPr>
            <a:spLocks noChangeArrowheads="1"/>
          </p:cNvSpPr>
          <p:nvPr/>
        </p:nvSpPr>
        <p:spPr bwMode="auto">
          <a:xfrm>
            <a:off x="8301038" y="3886200"/>
            <a:ext cx="5143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8616" name="Line 10"/>
          <p:cNvSpPr>
            <a:spLocks noChangeShapeType="1"/>
          </p:cNvSpPr>
          <p:nvPr/>
        </p:nvSpPr>
        <p:spPr bwMode="auto">
          <a:xfrm>
            <a:off x="8548688" y="41973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17" name="Rectangle 11"/>
          <p:cNvSpPr>
            <a:spLocks noChangeArrowheads="1"/>
          </p:cNvSpPr>
          <p:nvPr/>
        </p:nvSpPr>
        <p:spPr bwMode="auto">
          <a:xfrm>
            <a:off x="7138988" y="5316538"/>
            <a:ext cx="11620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8618" name="Rectangle 12"/>
          <p:cNvSpPr>
            <a:spLocks noChangeArrowheads="1"/>
          </p:cNvSpPr>
          <p:nvPr/>
        </p:nvSpPr>
        <p:spPr bwMode="auto">
          <a:xfrm>
            <a:off x="8301038" y="5316538"/>
            <a:ext cx="5143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8619" name="Line 13"/>
          <p:cNvSpPr>
            <a:spLocks noChangeShapeType="1"/>
          </p:cNvSpPr>
          <p:nvPr/>
        </p:nvSpPr>
        <p:spPr bwMode="auto">
          <a:xfrm>
            <a:off x="8556625" y="5062538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91598" name="Text Box 14"/>
          <p:cNvSpPr txBox="1">
            <a:spLocks noChangeArrowheads="1"/>
          </p:cNvSpPr>
          <p:nvPr/>
        </p:nvSpPr>
        <p:spPr bwMode="auto">
          <a:xfrm>
            <a:off x="8242300" y="5351463"/>
            <a:ext cx="658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68621" name="Text Box 15"/>
          <p:cNvSpPr txBox="1">
            <a:spLocks noChangeArrowheads="1"/>
          </p:cNvSpPr>
          <p:nvPr/>
        </p:nvSpPr>
        <p:spPr bwMode="auto">
          <a:xfrm>
            <a:off x="8355013" y="4687888"/>
            <a:ext cx="6111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latin typeface="Times New Roman" panose="02020603050405020304" pitchFamily="18" charset="0"/>
                <a:ea typeface="新細明體" panose="02020500000000000000" pitchFamily="18" charset="-120"/>
              </a:rPr>
              <a:t>...</a:t>
            </a:r>
          </a:p>
        </p:txBody>
      </p:sp>
      <p:sp>
        <p:nvSpPr>
          <p:cNvPr id="68622" name="Line 16"/>
          <p:cNvSpPr>
            <a:spLocks noChangeShapeType="1"/>
          </p:cNvSpPr>
          <p:nvPr/>
        </p:nvSpPr>
        <p:spPr bwMode="auto">
          <a:xfrm>
            <a:off x="6719888" y="4062413"/>
            <a:ext cx="41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91601" name="Text Box 17"/>
          <p:cNvSpPr txBox="1">
            <a:spLocks noChangeArrowheads="1"/>
          </p:cNvSpPr>
          <p:nvPr/>
        </p:nvSpPr>
        <p:spPr bwMode="auto">
          <a:xfrm>
            <a:off x="7332663" y="5829300"/>
            <a:ext cx="725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33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item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037263" y="5803900"/>
            <a:ext cx="2778125" cy="457200"/>
            <a:chOff x="3833" y="3806"/>
            <a:chExt cx="1750" cy="288"/>
          </a:xfrm>
        </p:grpSpPr>
        <p:grpSp>
          <p:nvGrpSpPr>
            <p:cNvPr id="68638" name="Group 19"/>
            <p:cNvGrpSpPr>
              <a:grpSpLocks/>
            </p:cNvGrpSpPr>
            <p:nvPr/>
          </p:nvGrpSpPr>
          <p:grpSpPr bwMode="auto">
            <a:xfrm>
              <a:off x="4527" y="3877"/>
              <a:ext cx="1056" cy="196"/>
              <a:chOff x="4527" y="2578"/>
              <a:chExt cx="1056" cy="196"/>
            </a:xfrm>
          </p:grpSpPr>
          <p:sp>
            <p:nvSpPr>
              <p:cNvPr id="68641" name="Rectangle 20"/>
              <p:cNvSpPr>
                <a:spLocks noChangeArrowheads="1"/>
              </p:cNvSpPr>
              <p:nvPr/>
            </p:nvSpPr>
            <p:spPr bwMode="auto">
              <a:xfrm>
                <a:off x="4527" y="2578"/>
                <a:ext cx="732" cy="196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8642" name="Rectangle 21"/>
              <p:cNvSpPr>
                <a:spLocks noChangeArrowheads="1"/>
              </p:cNvSpPr>
              <p:nvPr/>
            </p:nvSpPr>
            <p:spPr bwMode="auto">
              <a:xfrm>
                <a:off x="5259" y="2578"/>
                <a:ext cx="324" cy="196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68639" name="Line 22"/>
            <p:cNvSpPr>
              <a:spLocks noChangeShapeType="1"/>
            </p:cNvSpPr>
            <p:nvPr/>
          </p:nvSpPr>
          <p:spPr bwMode="auto">
            <a:xfrm>
              <a:off x="4299" y="3962"/>
              <a:ext cx="24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8640" name="Text Box 23"/>
            <p:cNvSpPr txBox="1">
              <a:spLocks noChangeArrowheads="1"/>
            </p:cNvSpPr>
            <p:nvPr/>
          </p:nvSpPr>
          <p:spPr bwMode="auto">
            <a:xfrm>
              <a:off x="3833" y="3806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solidFill>
                    <a:srgbClr val="FF33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temp</a:t>
              </a:r>
            </a:p>
          </p:txBody>
        </p:sp>
      </p:grpSp>
      <p:sp>
        <p:nvSpPr>
          <p:cNvPr id="68625" name="Rectangle 24"/>
          <p:cNvSpPr>
            <a:spLocks noChangeArrowheads="1"/>
          </p:cNvSpPr>
          <p:nvPr/>
        </p:nvSpPr>
        <p:spPr bwMode="auto">
          <a:xfrm>
            <a:off x="7138988" y="4362450"/>
            <a:ext cx="11620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8627" name="Rectangle 26"/>
          <p:cNvSpPr>
            <a:spLocks noChangeArrowheads="1"/>
          </p:cNvSpPr>
          <p:nvPr/>
        </p:nvSpPr>
        <p:spPr bwMode="auto">
          <a:xfrm>
            <a:off x="8301038" y="4362450"/>
            <a:ext cx="5143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91611" name="Freeform 27"/>
          <p:cNvSpPr>
            <a:spLocks/>
          </p:cNvSpPr>
          <p:nvPr/>
        </p:nvSpPr>
        <p:spPr bwMode="auto">
          <a:xfrm flipV="1">
            <a:off x="6469063" y="5632450"/>
            <a:ext cx="666750" cy="339725"/>
          </a:xfrm>
          <a:custGeom>
            <a:avLst/>
            <a:gdLst>
              <a:gd name="T0" fmla="*/ 2147483646 w 420"/>
              <a:gd name="T1" fmla="*/ 2147483646 h 300"/>
              <a:gd name="T2" fmla="*/ 0 w 420"/>
              <a:gd name="T3" fmla="*/ 2147483646 h 300"/>
              <a:gd name="T4" fmla="*/ 2147483646 w 420"/>
              <a:gd name="T5" fmla="*/ 0 h 300"/>
              <a:gd name="T6" fmla="*/ 0 60000 65536"/>
              <a:gd name="T7" fmla="*/ 0 60000 65536"/>
              <a:gd name="T8" fmla="*/ 0 60000 65536"/>
              <a:gd name="T9" fmla="*/ 0 w 420"/>
              <a:gd name="T10" fmla="*/ 0 h 300"/>
              <a:gd name="T11" fmla="*/ 420 w 420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0" h="300">
                <a:moveTo>
                  <a:pt x="12" y="300"/>
                </a:moveTo>
                <a:lnTo>
                  <a:pt x="0" y="120"/>
                </a:lnTo>
                <a:lnTo>
                  <a:pt x="420" y="0"/>
                </a:ln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29" name="Rectangle 28"/>
          <p:cNvSpPr>
            <a:spLocks noChangeArrowheads="1"/>
          </p:cNvSpPr>
          <p:nvPr/>
        </p:nvSpPr>
        <p:spPr bwMode="auto">
          <a:xfrm>
            <a:off x="6108700" y="5295900"/>
            <a:ext cx="5746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rear[i]</a:t>
            </a:r>
          </a:p>
        </p:txBody>
      </p:sp>
      <p:sp>
        <p:nvSpPr>
          <p:cNvPr id="1091613" name="Line 29"/>
          <p:cNvSpPr>
            <a:spLocks noChangeShapeType="1"/>
          </p:cNvSpPr>
          <p:nvPr/>
        </p:nvSpPr>
        <p:spPr bwMode="auto">
          <a:xfrm>
            <a:off x="6742113" y="5440363"/>
            <a:ext cx="41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91614" name="Rectangle 30"/>
          <p:cNvSpPr>
            <a:spLocks noChangeArrowheads="1"/>
          </p:cNvSpPr>
          <p:nvPr/>
        </p:nvSpPr>
        <p:spPr bwMode="auto">
          <a:xfrm>
            <a:off x="892175" y="2463800"/>
            <a:ext cx="4535488" cy="3540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91615" name="Rectangle 31"/>
          <p:cNvSpPr>
            <a:spLocks noChangeArrowheads="1"/>
          </p:cNvSpPr>
          <p:nvPr/>
        </p:nvSpPr>
        <p:spPr bwMode="auto">
          <a:xfrm>
            <a:off x="889000" y="2813050"/>
            <a:ext cx="2940050" cy="3540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91616" name="Line 32"/>
          <p:cNvSpPr>
            <a:spLocks noChangeShapeType="1"/>
          </p:cNvSpPr>
          <p:nvPr/>
        </p:nvSpPr>
        <p:spPr bwMode="auto">
          <a:xfrm>
            <a:off x="8556625" y="5486400"/>
            <a:ext cx="0" cy="4191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91617" name="Text Box 33"/>
          <p:cNvSpPr txBox="1">
            <a:spLocks noChangeArrowheads="1"/>
          </p:cNvSpPr>
          <p:nvPr/>
        </p:nvSpPr>
        <p:spPr bwMode="auto">
          <a:xfrm>
            <a:off x="8259763" y="5927725"/>
            <a:ext cx="658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rgbClr val="FF33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091618" name="Rectangle 34"/>
          <p:cNvSpPr>
            <a:spLocks noChangeArrowheads="1"/>
          </p:cNvSpPr>
          <p:nvPr/>
        </p:nvSpPr>
        <p:spPr bwMode="auto">
          <a:xfrm>
            <a:off x="887413" y="3149600"/>
            <a:ext cx="2940050" cy="3540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91619" name="Rectangle 35"/>
          <p:cNvSpPr>
            <a:spLocks noChangeArrowheads="1"/>
          </p:cNvSpPr>
          <p:nvPr/>
        </p:nvSpPr>
        <p:spPr bwMode="auto">
          <a:xfrm>
            <a:off x="889000" y="3886200"/>
            <a:ext cx="3986213" cy="35083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dirty="0">
                <a:latin typeface="Arial" panose="020B0604020202020204" pitchFamily="34" charset="0"/>
                <a:ea typeface="新細明體" panose="02020500000000000000" pitchFamily="18" charset="-120"/>
              </a:rPr>
              <a:t>                    </a:t>
            </a:r>
            <a:r>
              <a:rPr lang="en-US" altLang="zh-TW" sz="18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?</a:t>
            </a:r>
            <a:endParaRPr lang="en-US" altLang="en-US" sz="18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91620" name="Rectangle 36"/>
          <p:cNvSpPr>
            <a:spLocks noChangeArrowheads="1"/>
          </p:cNvSpPr>
          <p:nvPr/>
        </p:nvSpPr>
        <p:spPr bwMode="auto">
          <a:xfrm>
            <a:off x="903288" y="5045075"/>
            <a:ext cx="2452687" cy="39846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               </a:t>
            </a:r>
            <a:r>
              <a:rPr lang="en-US" altLang="zh-TW" sz="18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?</a:t>
            </a:r>
            <a:endParaRPr lang="en-US" altLang="en-US" sz="1800" dirty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887413" y="3537090"/>
            <a:ext cx="2318366" cy="3540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3DEE690-CD33-4869-B6AC-F5C09904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  <p:sp>
        <p:nvSpPr>
          <p:cNvPr id="37" name="動作按鈕: 返回 3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938A044D-FE89-4C73-9AE3-B89CA587867A}"/>
              </a:ext>
            </a:extLst>
          </p:cNvPr>
          <p:cNvSpPr/>
          <p:nvPr/>
        </p:nvSpPr>
        <p:spPr>
          <a:xfrm>
            <a:off x="7908925" y="1570038"/>
            <a:ext cx="330403" cy="326856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91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091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109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91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0916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0"/>
                                        <p:tgtEl>
                                          <p:spTgt spid="109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1598" grpId="0"/>
      <p:bldP spid="1091601" grpId="0"/>
      <p:bldP spid="1091614" grpId="0" animBg="1"/>
      <p:bldP spid="1091614" grpId="1" animBg="1"/>
      <p:bldP spid="1091615" grpId="0" animBg="1"/>
      <p:bldP spid="1091615" grpId="1" animBg="1"/>
      <p:bldP spid="1091617" grpId="0"/>
      <p:bldP spid="1091618" grpId="0" animBg="1"/>
      <p:bldP spid="1091618" grpId="1" animBg="1"/>
      <p:bldP spid="1091619" grpId="0" animBg="1"/>
      <p:bldP spid="1091620" grpId="0" animBg="1"/>
      <p:bldP spid="36" grpId="0" animBg="1"/>
      <p:bldP spid="3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標楷體" panose="03000509000000000000" pitchFamily="65" charset="-120"/>
              </a:rPr>
              <a:t>dequeue from Linked Queue</a:t>
            </a:r>
          </a:p>
        </p:txBody>
      </p:sp>
      <p:sp>
        <p:nvSpPr>
          <p:cNvPr id="70658" name="Content Placeholder 39"/>
          <p:cNvSpPr>
            <a:spLocks noGrp="1"/>
          </p:cNvSpPr>
          <p:nvPr>
            <p:ph sz="quarter" idx="1"/>
          </p:nvPr>
        </p:nvSpPr>
        <p:spPr>
          <a:xfrm>
            <a:off x="457200" y="1266825"/>
            <a:ext cx="8229600" cy="4937125"/>
          </a:xfrm>
        </p:spPr>
        <p:txBody>
          <a:bodyPr/>
          <a:lstStyle/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element </a:t>
            </a:r>
            <a:r>
              <a:rPr lang="en-US" altLang="en-US" sz="2000" dirty="0" err="1">
                <a:latin typeface="Courier New" panose="02070309020205020404" pitchFamily="49" charset="0"/>
              </a:rPr>
              <a:t>deleteq</a:t>
            </a:r>
            <a:r>
              <a:rPr lang="en-US" altLang="en-US" sz="2000" dirty="0">
                <a:latin typeface="Courier New" panose="02070309020205020404" pitchFamily="49" charset="0"/>
              </a:rPr>
              <a:t> (</a:t>
            </a: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/* delete an element from queue I */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</a:t>
            </a:r>
            <a:r>
              <a:rPr lang="en-US" altLang="en-US" sz="2000" dirty="0" err="1">
                <a:latin typeface="Courier New" panose="02070309020205020404" pitchFamily="49" charset="0"/>
              </a:rPr>
              <a:t>queuePointer</a:t>
            </a:r>
            <a:r>
              <a:rPr lang="en-US" altLang="en-US" sz="2000" dirty="0">
                <a:latin typeface="Courier New" panose="02070309020205020404" pitchFamily="49" charset="0"/>
              </a:rPr>
              <a:t> temp = front[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element item;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if (!temp)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return </a:t>
            </a:r>
            <a:r>
              <a:rPr lang="en-US" altLang="en-US" sz="2000" dirty="0" err="1">
                <a:latin typeface="Courier New" panose="02070309020205020404" pitchFamily="49" charset="0"/>
              </a:rPr>
              <a:t>queueEmpty</a:t>
            </a:r>
            <a:r>
              <a:rPr lang="en-US" altLang="en-US" sz="2000" dirty="0">
                <a:latin typeface="Courier New" panose="02070309020205020404" pitchFamily="49" charset="0"/>
              </a:rPr>
              <a:t> ();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item = temp-&gt;data;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front[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] = temp-&gt;link;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free (temp);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return item;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93661" name="Rectangle 29"/>
          <p:cNvSpPr>
            <a:spLocks noChangeArrowheads="1"/>
          </p:cNvSpPr>
          <p:nvPr/>
        </p:nvSpPr>
        <p:spPr bwMode="auto">
          <a:xfrm>
            <a:off x="779463" y="2060575"/>
            <a:ext cx="5218112" cy="379413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93662" name="Rectangle 30"/>
          <p:cNvSpPr>
            <a:spLocks noChangeArrowheads="1"/>
          </p:cNvSpPr>
          <p:nvPr/>
        </p:nvSpPr>
        <p:spPr bwMode="auto">
          <a:xfrm>
            <a:off x="809625" y="3897313"/>
            <a:ext cx="3725863" cy="35560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dirty="0">
                <a:latin typeface="Arial" panose="020B0604020202020204" pitchFamily="34" charset="0"/>
                <a:ea typeface="新細明體" panose="02020500000000000000" pitchFamily="18" charset="-120"/>
              </a:rPr>
              <a:t>                  </a:t>
            </a:r>
            <a:r>
              <a:rPr lang="en-US" altLang="zh-TW" sz="18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?</a:t>
            </a:r>
            <a:endParaRPr lang="en-US" altLang="en-US" sz="18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93663" name="Rectangle 31"/>
          <p:cNvSpPr>
            <a:spLocks noChangeArrowheads="1"/>
          </p:cNvSpPr>
          <p:nvPr/>
        </p:nvSpPr>
        <p:spPr bwMode="auto">
          <a:xfrm>
            <a:off x="799465" y="4265613"/>
            <a:ext cx="2093913" cy="409575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            </a:t>
            </a:r>
            <a:r>
              <a:rPr lang="en-US" altLang="zh-TW" sz="18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?</a:t>
            </a:r>
            <a:endParaRPr lang="en-US" altLang="en-US" sz="1800" dirty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0662" name="Rectangle 5"/>
          <p:cNvSpPr>
            <a:spLocks noChangeArrowheads="1"/>
          </p:cNvSpPr>
          <p:nvPr/>
        </p:nvSpPr>
        <p:spPr bwMode="auto">
          <a:xfrm>
            <a:off x="5511800" y="3125788"/>
            <a:ext cx="31686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0663" name="Rectangle 6"/>
          <p:cNvSpPr>
            <a:spLocks noChangeArrowheads="1"/>
          </p:cNvSpPr>
          <p:nvPr/>
        </p:nvSpPr>
        <p:spPr bwMode="auto">
          <a:xfrm>
            <a:off x="6851650" y="4092575"/>
            <a:ext cx="11620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0665" name="Rectangle 8"/>
          <p:cNvSpPr>
            <a:spLocks noChangeArrowheads="1"/>
          </p:cNvSpPr>
          <p:nvPr/>
        </p:nvSpPr>
        <p:spPr bwMode="auto">
          <a:xfrm>
            <a:off x="8013700" y="4092575"/>
            <a:ext cx="5143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0666" name="Line 9"/>
          <p:cNvSpPr>
            <a:spLocks noChangeShapeType="1"/>
          </p:cNvSpPr>
          <p:nvPr/>
        </p:nvSpPr>
        <p:spPr bwMode="auto">
          <a:xfrm>
            <a:off x="8261350" y="44037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0667" name="Rectangle 10"/>
          <p:cNvSpPr>
            <a:spLocks noChangeArrowheads="1"/>
          </p:cNvSpPr>
          <p:nvPr/>
        </p:nvSpPr>
        <p:spPr bwMode="auto">
          <a:xfrm>
            <a:off x="6851650" y="5522913"/>
            <a:ext cx="11620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0668" name="Rectangle 11"/>
          <p:cNvSpPr>
            <a:spLocks noChangeArrowheads="1"/>
          </p:cNvSpPr>
          <p:nvPr/>
        </p:nvSpPr>
        <p:spPr bwMode="auto">
          <a:xfrm>
            <a:off x="8013700" y="5522913"/>
            <a:ext cx="5143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0669" name="Line 12"/>
          <p:cNvSpPr>
            <a:spLocks noChangeShapeType="1"/>
          </p:cNvSpPr>
          <p:nvPr/>
        </p:nvSpPr>
        <p:spPr bwMode="auto">
          <a:xfrm>
            <a:off x="8248650" y="5267325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0670" name="Text Box 13"/>
          <p:cNvSpPr txBox="1">
            <a:spLocks noChangeArrowheads="1"/>
          </p:cNvSpPr>
          <p:nvPr/>
        </p:nvSpPr>
        <p:spPr bwMode="auto">
          <a:xfrm>
            <a:off x="7954963" y="5540375"/>
            <a:ext cx="658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70671" name="Text Box 14"/>
          <p:cNvSpPr txBox="1">
            <a:spLocks noChangeArrowheads="1"/>
          </p:cNvSpPr>
          <p:nvPr/>
        </p:nvSpPr>
        <p:spPr bwMode="auto">
          <a:xfrm>
            <a:off x="8067675" y="4878388"/>
            <a:ext cx="61118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latin typeface="Times New Roman" panose="02020603050405020304" pitchFamily="18" charset="0"/>
                <a:ea typeface="新細明體" panose="02020500000000000000" pitchFamily="18" charset="-120"/>
              </a:rPr>
              <a:t>...</a:t>
            </a:r>
          </a:p>
        </p:txBody>
      </p:sp>
      <p:sp>
        <p:nvSpPr>
          <p:cNvPr id="70677" name="Line 15"/>
          <p:cNvSpPr>
            <a:spLocks noChangeShapeType="1"/>
          </p:cNvSpPr>
          <p:nvPr/>
        </p:nvSpPr>
        <p:spPr bwMode="auto">
          <a:xfrm>
            <a:off x="6454775" y="3644900"/>
            <a:ext cx="384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0673" name="Rectangle 16"/>
          <p:cNvSpPr>
            <a:spLocks noChangeArrowheads="1"/>
          </p:cNvSpPr>
          <p:nvPr/>
        </p:nvSpPr>
        <p:spPr bwMode="auto">
          <a:xfrm>
            <a:off x="6851650" y="4568825"/>
            <a:ext cx="11620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0675" name="Rectangle 18"/>
          <p:cNvSpPr>
            <a:spLocks noChangeArrowheads="1"/>
          </p:cNvSpPr>
          <p:nvPr/>
        </p:nvSpPr>
        <p:spPr bwMode="auto">
          <a:xfrm>
            <a:off x="8013700" y="4568825"/>
            <a:ext cx="51435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0676" name="Text Box 19"/>
          <p:cNvSpPr txBox="1">
            <a:spLocks noChangeArrowheads="1"/>
          </p:cNvSpPr>
          <p:nvPr/>
        </p:nvSpPr>
        <p:spPr bwMode="auto">
          <a:xfrm>
            <a:off x="5426075" y="3413125"/>
            <a:ext cx="106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front[i]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851650" y="3328988"/>
            <a:ext cx="1778000" cy="768350"/>
            <a:chOff x="4540" y="2409"/>
            <a:chExt cx="1120" cy="484"/>
          </a:xfrm>
        </p:grpSpPr>
        <p:sp>
          <p:nvSpPr>
            <p:cNvPr id="70686" name="Text Box 21"/>
            <p:cNvSpPr txBox="1">
              <a:spLocks noChangeArrowheads="1"/>
            </p:cNvSpPr>
            <p:nvPr/>
          </p:nvSpPr>
          <p:spPr bwMode="auto">
            <a:xfrm>
              <a:off x="4647" y="2409"/>
              <a:ext cx="4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data</a:t>
              </a:r>
              <a:endParaRPr lang="en-US" altLang="zh-TW" sz="2400">
                <a:solidFill>
                  <a:srgbClr val="6600FF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70687" name="Rectangle 22"/>
            <p:cNvSpPr>
              <a:spLocks noChangeArrowheads="1"/>
            </p:cNvSpPr>
            <p:nvPr/>
          </p:nvSpPr>
          <p:spPr bwMode="auto">
            <a:xfrm>
              <a:off x="4540" y="2472"/>
              <a:ext cx="732" cy="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70688" name="Rectangle 23"/>
            <p:cNvSpPr>
              <a:spLocks noChangeArrowheads="1"/>
            </p:cNvSpPr>
            <p:nvPr/>
          </p:nvSpPr>
          <p:spPr bwMode="auto">
            <a:xfrm>
              <a:off x="5272" y="2472"/>
              <a:ext cx="324" cy="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70689" name="Text Box 24"/>
            <p:cNvSpPr txBox="1">
              <a:spLocks noChangeArrowheads="1"/>
            </p:cNvSpPr>
            <p:nvPr/>
          </p:nvSpPr>
          <p:spPr bwMode="auto">
            <a:xfrm>
              <a:off x="5210" y="2425"/>
              <a:ext cx="4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2400" dirty="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70690" name="Line 25"/>
            <p:cNvSpPr>
              <a:spLocks noChangeShapeType="1"/>
            </p:cNvSpPr>
            <p:nvPr/>
          </p:nvSpPr>
          <p:spPr bwMode="auto">
            <a:xfrm>
              <a:off x="5416" y="2665"/>
              <a:ext cx="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0683" name="Freeform 26"/>
          <p:cNvSpPr>
            <a:spLocks/>
          </p:cNvSpPr>
          <p:nvPr/>
        </p:nvSpPr>
        <p:spPr bwMode="auto">
          <a:xfrm>
            <a:off x="6324600" y="3871913"/>
            <a:ext cx="514350" cy="419100"/>
          </a:xfrm>
          <a:custGeom>
            <a:avLst/>
            <a:gdLst>
              <a:gd name="T0" fmla="*/ 2147483646 w 324"/>
              <a:gd name="T1" fmla="*/ 0 h 264"/>
              <a:gd name="T2" fmla="*/ 0 w 324"/>
              <a:gd name="T3" fmla="*/ 2147483646 h 264"/>
              <a:gd name="T4" fmla="*/ 2147483646 w 324"/>
              <a:gd name="T5" fmla="*/ 2147483646 h 264"/>
              <a:gd name="T6" fmla="*/ 0 60000 65536"/>
              <a:gd name="T7" fmla="*/ 0 60000 65536"/>
              <a:gd name="T8" fmla="*/ 0 60000 65536"/>
              <a:gd name="T9" fmla="*/ 0 w 324"/>
              <a:gd name="T10" fmla="*/ 0 h 264"/>
              <a:gd name="T11" fmla="*/ 324 w 32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4" h="264">
                <a:moveTo>
                  <a:pt x="12" y="0"/>
                </a:moveTo>
                <a:lnTo>
                  <a:pt x="0" y="252"/>
                </a:lnTo>
                <a:lnTo>
                  <a:pt x="324" y="264"/>
                </a:ln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671503" y="3063875"/>
            <a:ext cx="1158875" cy="488950"/>
            <a:chOff x="5673725" y="3052763"/>
            <a:chExt cx="1158875" cy="488950"/>
          </a:xfrm>
        </p:grpSpPr>
        <p:sp>
          <p:nvSpPr>
            <p:cNvPr id="70684" name="Text Box 27"/>
            <p:cNvSpPr txBox="1">
              <a:spLocks noChangeArrowheads="1"/>
            </p:cNvSpPr>
            <p:nvPr/>
          </p:nvSpPr>
          <p:spPr bwMode="auto">
            <a:xfrm>
              <a:off x="5673725" y="3052763"/>
              <a:ext cx="793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dirty="0">
                  <a:solidFill>
                    <a:srgbClr val="FF33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temp</a:t>
              </a:r>
            </a:p>
          </p:txBody>
        </p:sp>
        <p:sp>
          <p:nvSpPr>
            <p:cNvPr id="70685" name="Line 28"/>
            <p:cNvSpPr>
              <a:spLocks noChangeShapeType="1"/>
            </p:cNvSpPr>
            <p:nvPr/>
          </p:nvSpPr>
          <p:spPr bwMode="auto">
            <a:xfrm>
              <a:off x="6403975" y="3355975"/>
              <a:ext cx="428625" cy="18573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0680" name="Rectangle 32"/>
          <p:cNvSpPr>
            <a:spLocks noChangeArrowheads="1"/>
          </p:cNvSpPr>
          <p:nvPr/>
        </p:nvSpPr>
        <p:spPr bwMode="auto">
          <a:xfrm>
            <a:off x="5945188" y="5454650"/>
            <a:ext cx="5746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rear[i]</a:t>
            </a:r>
          </a:p>
        </p:txBody>
      </p:sp>
      <p:sp>
        <p:nvSpPr>
          <p:cNvPr id="70681" name="Line 33"/>
          <p:cNvSpPr>
            <a:spLocks noChangeShapeType="1"/>
          </p:cNvSpPr>
          <p:nvPr/>
        </p:nvSpPr>
        <p:spPr bwMode="auto">
          <a:xfrm>
            <a:off x="6592888" y="5670550"/>
            <a:ext cx="2603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93666" name="Rectangle 34"/>
          <p:cNvSpPr>
            <a:spLocks noChangeArrowheads="1"/>
          </p:cNvSpPr>
          <p:nvPr/>
        </p:nvSpPr>
        <p:spPr bwMode="auto">
          <a:xfrm>
            <a:off x="809625" y="3552825"/>
            <a:ext cx="3725863" cy="319088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93667" name="Rectangle 35"/>
          <p:cNvSpPr>
            <a:spLocks noChangeArrowheads="1"/>
          </p:cNvSpPr>
          <p:nvPr/>
        </p:nvSpPr>
        <p:spPr bwMode="auto">
          <a:xfrm>
            <a:off x="809625" y="2803525"/>
            <a:ext cx="3967163" cy="700088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F0F108-97FD-451D-B688-687F997B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B58E36A1-DB8D-46AB-B2AC-1BB5FA68A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560" y="2997626"/>
            <a:ext cx="10664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solidFill>
                  <a:srgbClr val="FF33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Item =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400" dirty="0">
              <a:solidFill>
                <a:srgbClr val="FF33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3661" grpId="0" animBg="1"/>
      <p:bldP spid="1093661" grpId="1" animBg="1"/>
      <p:bldP spid="1093662" grpId="1" animBg="1"/>
      <p:bldP spid="1093663" grpId="1" animBg="1"/>
      <p:bldP spid="1093666" grpId="0" animBg="1"/>
      <p:bldP spid="1093666" grpId="1" animBg="1"/>
      <p:bldP spid="1093667" grpId="0" animBg="1"/>
      <p:bldP spid="1093667" grpId="1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xfrm>
            <a:off x="465138" y="160338"/>
            <a:ext cx="8226425" cy="936625"/>
          </a:xfrm>
        </p:spPr>
        <p:txBody>
          <a:bodyPr/>
          <a:lstStyle/>
          <a:p>
            <a:pPr eaLnBrk="1" hangingPunct="1"/>
            <a:r>
              <a:rPr lang="en-US" altLang="zh-TW" sz="3500">
                <a:ea typeface="標楷體" panose="03000509000000000000" pitchFamily="65" charset="-120"/>
              </a:rPr>
              <a:t>Ordered List: Array Implementation</a:t>
            </a:r>
          </a:p>
        </p:txBody>
      </p:sp>
      <p:sp>
        <p:nvSpPr>
          <p:cNvPr id="19458" name="Rectangle 3"/>
          <p:cNvSpPr>
            <a:spLocks noGrp="1"/>
          </p:cNvSpPr>
          <p:nvPr>
            <p:ph sz="quarter" idx="1"/>
          </p:nvPr>
        </p:nvSpPr>
        <p:spPr>
          <a:xfrm>
            <a:off x="301658" y="1302544"/>
            <a:ext cx="8667243" cy="48482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Task:  a ordered list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 dirty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TW" sz="2400" dirty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Add the word “MAT” to the ordered list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? </a:t>
            </a:r>
            <a:r>
              <a:rPr lang="en-US" altLang="zh-TW" sz="2400" dirty="0">
                <a:ea typeface="新細明體" panose="02020500000000000000" pitchFamily="18" charset="-120"/>
              </a:rPr>
              <a:t>moves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Remove the word “CAT” from the ordered list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? </a:t>
            </a:r>
            <a:r>
              <a:rPr lang="en-US" altLang="zh-TW" sz="2400" dirty="0">
                <a:ea typeface="新細明體" panose="02020500000000000000" pitchFamily="18" charset="-120"/>
              </a:rPr>
              <a:t>moves</a:t>
            </a:r>
          </a:p>
          <a:p>
            <a:pPr lvl="2" eaLnBrk="1" hangingPunct="1">
              <a:lnSpc>
                <a:spcPct val="90000"/>
              </a:lnSpc>
            </a:pPr>
            <a:endParaRPr lang="en-US" altLang="zh-TW" sz="2400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b="1" dirty="0">
                <a:solidFill>
                  <a:srgbClr val="CC0000"/>
                </a:solidFill>
                <a:ea typeface="新細明體" panose="02020500000000000000" pitchFamily="18" charset="-120"/>
              </a:rPr>
              <a:t>Problems of a sequence representation (array)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Arbitrary insertion and deletion can be very time-consuming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Waste storage</a:t>
            </a:r>
          </a:p>
        </p:txBody>
      </p:sp>
      <p:sp>
        <p:nvSpPr>
          <p:cNvPr id="19459" name="Slide Number Placeholder 5"/>
          <p:cNvSpPr txBox="1">
            <a:spLocks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6408804-8BF1-4281-8F10-5B4F4796F85E}" type="slidenum">
              <a:rPr kumimoji="0" lang="en-US" altLang="zh-TW" sz="1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TW" sz="1400">
              <a:solidFill>
                <a:schemeClr val="tx2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404859"/>
              </p:ext>
            </p:extLst>
          </p:nvPr>
        </p:nvGraphicFramePr>
        <p:xfrm>
          <a:off x="1233927" y="1727740"/>
          <a:ext cx="6413770" cy="344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377">
                  <a:extLst>
                    <a:ext uri="{9D8B030D-6E8A-4147-A177-3AD203B41FA5}">
                      <a16:colId xmlns:a16="http://schemas.microsoft.com/office/drawing/2014/main" val="1568391669"/>
                    </a:ext>
                  </a:extLst>
                </a:gridCol>
                <a:gridCol w="641377">
                  <a:extLst>
                    <a:ext uri="{9D8B030D-6E8A-4147-A177-3AD203B41FA5}">
                      <a16:colId xmlns:a16="http://schemas.microsoft.com/office/drawing/2014/main" val="2161348746"/>
                    </a:ext>
                  </a:extLst>
                </a:gridCol>
                <a:gridCol w="641377">
                  <a:extLst>
                    <a:ext uri="{9D8B030D-6E8A-4147-A177-3AD203B41FA5}">
                      <a16:colId xmlns:a16="http://schemas.microsoft.com/office/drawing/2014/main" val="2301617984"/>
                    </a:ext>
                  </a:extLst>
                </a:gridCol>
                <a:gridCol w="641377">
                  <a:extLst>
                    <a:ext uri="{9D8B030D-6E8A-4147-A177-3AD203B41FA5}">
                      <a16:colId xmlns:a16="http://schemas.microsoft.com/office/drawing/2014/main" val="677612708"/>
                    </a:ext>
                  </a:extLst>
                </a:gridCol>
                <a:gridCol w="641377">
                  <a:extLst>
                    <a:ext uri="{9D8B030D-6E8A-4147-A177-3AD203B41FA5}">
                      <a16:colId xmlns:a16="http://schemas.microsoft.com/office/drawing/2014/main" val="1718689009"/>
                    </a:ext>
                  </a:extLst>
                </a:gridCol>
                <a:gridCol w="641377">
                  <a:extLst>
                    <a:ext uri="{9D8B030D-6E8A-4147-A177-3AD203B41FA5}">
                      <a16:colId xmlns:a16="http://schemas.microsoft.com/office/drawing/2014/main" val="2219794813"/>
                    </a:ext>
                  </a:extLst>
                </a:gridCol>
                <a:gridCol w="641377">
                  <a:extLst>
                    <a:ext uri="{9D8B030D-6E8A-4147-A177-3AD203B41FA5}">
                      <a16:colId xmlns:a16="http://schemas.microsoft.com/office/drawing/2014/main" val="1417054511"/>
                    </a:ext>
                  </a:extLst>
                </a:gridCol>
                <a:gridCol w="713021">
                  <a:extLst>
                    <a:ext uri="{9D8B030D-6E8A-4147-A177-3AD203B41FA5}">
                      <a16:colId xmlns:a16="http://schemas.microsoft.com/office/drawing/2014/main" val="177003842"/>
                    </a:ext>
                  </a:extLst>
                </a:gridCol>
                <a:gridCol w="624343">
                  <a:extLst>
                    <a:ext uri="{9D8B030D-6E8A-4147-A177-3AD203B41FA5}">
                      <a16:colId xmlns:a16="http://schemas.microsoft.com/office/drawing/2014/main" val="1810803915"/>
                    </a:ext>
                  </a:extLst>
                </a:gridCol>
                <a:gridCol w="586767">
                  <a:extLst>
                    <a:ext uri="{9D8B030D-6E8A-4147-A177-3AD203B41FA5}">
                      <a16:colId xmlns:a16="http://schemas.microsoft.com/office/drawing/2014/main" val="3290065536"/>
                    </a:ext>
                  </a:extLst>
                </a:gridCol>
              </a:tblGrid>
              <a:tr h="344251"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0070C0"/>
                          </a:solidFill>
                        </a:rPr>
                        <a:t>BAT</a:t>
                      </a:r>
                      <a:endParaRPr lang="zh-TW" alt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0070C0"/>
                          </a:solidFill>
                        </a:rPr>
                        <a:t>CAT</a:t>
                      </a:r>
                      <a:endParaRPr lang="zh-TW" alt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0070C0"/>
                          </a:solidFill>
                        </a:rPr>
                        <a:t>EAT</a:t>
                      </a:r>
                      <a:endParaRPr lang="zh-TW" alt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0070C0"/>
                          </a:solidFill>
                        </a:rPr>
                        <a:t>FAT</a:t>
                      </a:r>
                      <a:endParaRPr lang="zh-TW" alt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0070C0"/>
                          </a:solidFill>
                        </a:rPr>
                        <a:t>HAT</a:t>
                      </a:r>
                      <a:endParaRPr lang="zh-TW" alt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0070C0"/>
                          </a:solidFill>
                        </a:rPr>
                        <a:t>JAT</a:t>
                      </a:r>
                      <a:endParaRPr lang="zh-TW" alt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0070C0"/>
                          </a:solidFill>
                        </a:rPr>
                        <a:t>LAT</a:t>
                      </a:r>
                      <a:endParaRPr lang="zh-TW" alt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0070C0"/>
                          </a:solidFill>
                        </a:rPr>
                        <a:t>NAT</a:t>
                      </a:r>
                      <a:endParaRPr lang="zh-TW" alt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0070C0"/>
                          </a:solidFill>
                        </a:rPr>
                        <a:t>OAT</a:t>
                      </a:r>
                      <a:endParaRPr lang="zh-TW" alt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rgbClr val="0070C0"/>
                          </a:solidFill>
                        </a:rPr>
                        <a:t>PAT</a:t>
                      </a:r>
                      <a:endParaRPr lang="zh-TW" alt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082167"/>
                  </a:ext>
                </a:extLst>
              </a:tr>
            </a:tbl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56A2446-B06C-4F70-8E6A-2FF5DA2A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500">
                <a:ea typeface="標楷體" panose="03000509000000000000" pitchFamily="65" charset="-120"/>
              </a:rPr>
              <a:t>Summary</a:t>
            </a:r>
          </a:p>
        </p:txBody>
      </p:sp>
      <p:sp>
        <p:nvSpPr>
          <p:cNvPr id="72706" name="Rectangle 3"/>
          <p:cNvSpPr>
            <a:spLocks noGrp="1"/>
          </p:cNvSpPr>
          <p:nvPr>
            <p:ph sz="quarter" idx="1"/>
          </p:nvPr>
        </p:nvSpPr>
        <p:spPr>
          <a:xfrm>
            <a:off x="334963" y="1693863"/>
            <a:ext cx="8629650" cy="3622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Operations with linked stacks and linked queues are both computationally and conceptually simple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No need to shift elements </a:t>
            </a:r>
            <a:r>
              <a:rPr lang="en-US" altLang="zh-TW" dirty="0">
                <a:ea typeface="新細明體" panose="02020500000000000000" pitchFamily="18" charset="-120"/>
              </a:rPr>
              <a:t>already in stacks or queues to make space for new element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No need to pre-determine the stack/queue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>
                <a:ea typeface="新細明體" panose="02020500000000000000" pitchFamily="18" charset="-120"/>
              </a:rPr>
              <a:t>Insertion can proceed as long as there is memory available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E6F5264-9BFC-4B95-A878-27804148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4"/>
          <p:cNvSpPr>
            <a:spLocks noGrp="1"/>
          </p:cNvSpPr>
          <p:nvPr>
            <p:ph type="ctrTitle"/>
          </p:nvPr>
        </p:nvSpPr>
        <p:spPr>
          <a:xfrm>
            <a:off x="1219200" y="3810000"/>
            <a:ext cx="6858000" cy="1066800"/>
          </a:xfrm>
        </p:spPr>
        <p:txBody>
          <a:bodyPr/>
          <a:lstStyle/>
          <a:p>
            <a:pPr eaLnBrk="1" hangingPunct="1"/>
            <a:r>
              <a:rPr lang="en-US" altLang="zh-TW" sz="3600">
                <a:ea typeface="標楷體" panose="03000509000000000000" pitchFamily="65" charset="-120"/>
              </a:rPr>
              <a:t>Representing Polynomials using Linked List </a:t>
            </a:r>
          </a:p>
        </p:txBody>
      </p:sp>
      <p:sp>
        <p:nvSpPr>
          <p:cNvPr id="74754" name="Rectangle 5">
            <a:extLst>
              <a:ext uri="{FF2B5EF4-FFF2-40B4-BE49-F238E27FC236}">
                <a16:creationId xmlns:a16="http://schemas.microsoft.com/office/drawing/2014/main" id="{7E47CFE9-4373-A741-9E31-8F79B85ECB0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 3" pitchFamily="2" charset="2"/>
              <a:buNone/>
              <a:defRPr/>
            </a:pP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Polynomial Definition</a:t>
            </a:r>
          </a:p>
        </p:txBody>
      </p:sp>
      <p:sp>
        <p:nvSpPr>
          <p:cNvPr id="76802" name="Rectangle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zh-TW" dirty="0"/>
              <a:t>In general, we want to represent the polynomial: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 err="1"/>
              <a:t>a</a:t>
            </a:r>
            <a:r>
              <a:rPr lang="en-US" altLang="zh-TW" baseline="-25000" dirty="0" err="1"/>
              <a:t>i</a:t>
            </a:r>
            <a:r>
              <a:rPr lang="en-US" altLang="zh-TW" dirty="0"/>
              <a:t>  are nonzero coefficients</a:t>
            </a:r>
          </a:p>
          <a:p>
            <a:pPr lvl="1"/>
            <a:r>
              <a:rPr lang="en-US" altLang="zh-TW" dirty="0" err="1"/>
              <a:t>e</a:t>
            </a:r>
            <a:r>
              <a:rPr lang="en-US" altLang="zh-TW" baseline="-25000" dirty="0" err="1"/>
              <a:t>i</a:t>
            </a:r>
            <a:r>
              <a:rPr lang="en-US" altLang="zh-TW" dirty="0"/>
              <a:t> are nonnegative integer exponents such that </a:t>
            </a:r>
          </a:p>
          <a:p>
            <a:pPr lvl="1"/>
            <a:r>
              <a:rPr lang="en-US" altLang="zh-TW" dirty="0"/>
              <a:t>   e</a:t>
            </a:r>
            <a:r>
              <a:rPr lang="en-US" altLang="zh-TW" baseline="-25000" dirty="0"/>
              <a:t>m-1 </a:t>
            </a:r>
            <a:r>
              <a:rPr lang="zh-TW" altLang="en-US" dirty="0">
                <a:ea typeface="新細明體" panose="02020500000000000000" pitchFamily="18" charset="-120"/>
              </a:rPr>
              <a:t>＞ </a:t>
            </a:r>
            <a:r>
              <a:rPr lang="en-US" altLang="zh-TW" dirty="0"/>
              <a:t>e</a:t>
            </a:r>
            <a:r>
              <a:rPr lang="en-US" altLang="zh-TW" baseline="-25000" dirty="0"/>
              <a:t>m-2 </a:t>
            </a:r>
            <a:r>
              <a:rPr lang="zh-TW" altLang="en-US" dirty="0">
                <a:ea typeface="新細明體" panose="02020500000000000000" pitchFamily="18" charset="-120"/>
              </a:rPr>
              <a:t>＞ </a:t>
            </a:r>
            <a:r>
              <a:rPr lang="en-US" altLang="zh-TW" dirty="0"/>
              <a:t>… </a:t>
            </a:r>
            <a:r>
              <a:rPr lang="zh-TW" altLang="en-US" dirty="0">
                <a:ea typeface="新細明體" panose="02020500000000000000" pitchFamily="18" charset="-120"/>
              </a:rPr>
              <a:t>＞ </a:t>
            </a:r>
            <a:r>
              <a:rPr lang="en-US" altLang="zh-TW" dirty="0"/>
              <a:t>e</a:t>
            </a:r>
            <a:r>
              <a:rPr lang="en-US" altLang="zh-TW" baseline="-25000" dirty="0"/>
              <a:t>1</a:t>
            </a:r>
            <a:r>
              <a:rPr lang="en-US" altLang="zh-TW" dirty="0"/>
              <a:t> </a:t>
            </a:r>
            <a:r>
              <a:rPr lang="zh-TW" altLang="en-US" dirty="0">
                <a:ea typeface="新細明體" panose="02020500000000000000" pitchFamily="18" charset="-120"/>
              </a:rPr>
              <a:t>＞ </a:t>
            </a:r>
            <a:r>
              <a:rPr lang="en-US" altLang="zh-TW" dirty="0"/>
              <a:t>e</a:t>
            </a:r>
            <a:r>
              <a:rPr lang="en-US" altLang="zh-TW" baseline="-25000" dirty="0"/>
              <a:t>0</a:t>
            </a:r>
            <a:r>
              <a:rPr lang="en-US" altLang="zh-TW" dirty="0"/>
              <a:t>  ≧ 0 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represent each term as a node 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data fields</a:t>
            </a:r>
            <a:r>
              <a:rPr lang="en-US" altLang="zh-TW" dirty="0"/>
              <a:t>: coefficient and exponent of a term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link field</a:t>
            </a:r>
            <a:r>
              <a:rPr lang="en-US" altLang="zh-TW" dirty="0"/>
              <a:t>: pointer to the next term</a:t>
            </a:r>
          </a:p>
        </p:txBody>
      </p:sp>
      <p:sp>
        <p:nvSpPr>
          <p:cNvPr id="76803" name="Text Box 6"/>
          <p:cNvSpPr txBox="1">
            <a:spLocks noChangeArrowheads="1"/>
          </p:cNvSpPr>
          <p:nvPr/>
        </p:nvSpPr>
        <p:spPr bwMode="auto">
          <a:xfrm>
            <a:off x="1066800" y="19431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新細明體" panose="02020500000000000000" pitchFamily="18" charset="-120"/>
              </a:rPr>
              <a:t>A(x) = </a:t>
            </a:r>
            <a:r>
              <a:rPr lang="en-US" altLang="en-US" sz="2400" i="1">
                <a:latin typeface="Arial" panose="020B0604020202020204" pitchFamily="34" charset="0"/>
                <a:ea typeface="新細明體" panose="02020500000000000000" pitchFamily="18" charset="-120"/>
              </a:rPr>
              <a:t>a</a:t>
            </a:r>
            <a:r>
              <a:rPr lang="en-US" altLang="en-US" sz="2400" i="1" baseline="-25000">
                <a:latin typeface="Arial" panose="020B0604020202020204" pitchFamily="34" charset="0"/>
                <a:ea typeface="新細明體" panose="02020500000000000000" pitchFamily="18" charset="-120"/>
              </a:rPr>
              <a:t>m-1</a:t>
            </a:r>
            <a:r>
              <a:rPr lang="en-US" altLang="en-US" sz="2400" i="1">
                <a:latin typeface="Arial" panose="020B0604020202020204" pitchFamily="34" charset="0"/>
                <a:ea typeface="新細明體" panose="02020500000000000000" pitchFamily="18" charset="-120"/>
              </a:rPr>
              <a:t>x</a:t>
            </a:r>
            <a:r>
              <a:rPr lang="en-US" altLang="en-US" sz="2400" i="1" baseline="30000">
                <a:latin typeface="Arial" panose="020B0604020202020204" pitchFamily="34" charset="0"/>
                <a:ea typeface="新細明體" panose="02020500000000000000" pitchFamily="18" charset="-120"/>
              </a:rPr>
              <a:t>e</a:t>
            </a:r>
            <a:r>
              <a:rPr lang="en-US" altLang="en-US" sz="1800" i="1" baseline="30000">
                <a:latin typeface="Arial" panose="020B0604020202020204" pitchFamily="34" charset="0"/>
                <a:ea typeface="新細明體" panose="02020500000000000000" pitchFamily="18" charset="-120"/>
              </a:rPr>
              <a:t>m-1</a:t>
            </a:r>
            <a:r>
              <a:rPr lang="en-US" altLang="en-US" sz="2400" i="1" baseline="30000"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en-US" sz="2400" i="1">
                <a:latin typeface="Arial" panose="020B0604020202020204" pitchFamily="34" charset="0"/>
                <a:ea typeface="新細明體" panose="02020500000000000000" pitchFamily="18" charset="-120"/>
              </a:rPr>
              <a:t>+ . . . + a</a:t>
            </a:r>
            <a:r>
              <a:rPr lang="en-US" altLang="en-US" sz="2400" i="1" baseline="-25000">
                <a:latin typeface="Arial" panose="020B0604020202020204" pitchFamily="34" charset="0"/>
                <a:ea typeface="新細明體" panose="02020500000000000000" pitchFamily="18" charset="-120"/>
              </a:rPr>
              <a:t>0</a:t>
            </a:r>
            <a:r>
              <a:rPr lang="en-US" altLang="en-US" sz="2400" i="1">
                <a:latin typeface="Arial" panose="020B0604020202020204" pitchFamily="34" charset="0"/>
                <a:ea typeface="新細明體" panose="02020500000000000000" pitchFamily="18" charset="-120"/>
              </a:rPr>
              <a:t>x</a:t>
            </a:r>
            <a:r>
              <a:rPr lang="en-US" altLang="en-US" sz="2400" i="1" baseline="30000">
                <a:latin typeface="Arial" panose="020B0604020202020204" pitchFamily="34" charset="0"/>
                <a:ea typeface="新細明體" panose="02020500000000000000" pitchFamily="18" charset="-120"/>
              </a:rPr>
              <a:t>e</a:t>
            </a:r>
            <a:r>
              <a:rPr lang="en-US" altLang="en-US" sz="1600" i="1" baseline="30000">
                <a:latin typeface="Arial" panose="020B0604020202020204" pitchFamily="34" charset="0"/>
                <a:ea typeface="新細明體" panose="02020500000000000000" pitchFamily="18" charset="-120"/>
              </a:rPr>
              <a:t>0</a:t>
            </a:r>
            <a:endParaRPr lang="en-US" altLang="en-US" sz="24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258B282-7BE1-4B1B-90EA-D06734D5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32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49" name="Picture 14" descr="figur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7" t="4639" r="13930" b="17467"/>
          <a:stretch>
            <a:fillRect/>
          </a:stretch>
        </p:blipFill>
        <p:spPr bwMode="auto">
          <a:xfrm>
            <a:off x="3754438" y="2220913"/>
            <a:ext cx="5389562" cy="229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標楷體" panose="03000509000000000000" pitchFamily="65" charset="-120"/>
              </a:rPr>
              <a:t>Type Declarations</a:t>
            </a:r>
          </a:p>
        </p:txBody>
      </p:sp>
      <p:sp>
        <p:nvSpPr>
          <p:cNvPr id="78851" name="Rectangle 3"/>
          <p:cNvSpPr>
            <a:spLocks noGrp="1"/>
          </p:cNvSpPr>
          <p:nvPr>
            <p:ph sz="quarter" idx="1"/>
          </p:nvPr>
        </p:nvSpPr>
        <p:spPr>
          <a:xfrm>
            <a:off x="360363" y="1598613"/>
            <a:ext cx="8226425" cy="38465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typedef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struct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polyNode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*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polyPointer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typedef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struct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polyNode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	 </a:t>
            </a:r>
            <a:r>
              <a:rPr lang="en-US" altLang="zh-TW" sz="2000" b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b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coef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 </a:t>
            </a:r>
            <a:r>
              <a:rPr lang="en-US" altLang="zh-TW" sz="2000" b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b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expon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	 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polyPointer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link;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polyPointer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a,b,d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;</a:t>
            </a:r>
          </a:p>
          <a:p>
            <a:pPr eaLnBrk="1" hangingPunct="1"/>
            <a:endParaRPr lang="en-US" altLang="zh-TW" sz="2400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Each  </a:t>
            </a:r>
            <a:r>
              <a:rPr lang="en-US" altLang="zh-TW" i="1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poly_nodes</a:t>
            </a:r>
            <a:r>
              <a:rPr lang="en-US" altLang="zh-TW" dirty="0">
                <a:ea typeface="新細明體" panose="02020500000000000000" pitchFamily="18" charset="-120"/>
              </a:rPr>
              <a:t> has 3 fields:</a:t>
            </a:r>
          </a:p>
        </p:txBody>
      </p:sp>
      <p:graphicFrame>
        <p:nvGraphicFramePr>
          <p:cNvPr id="1100819" name="Group 19">
            <a:extLst>
              <a:ext uri="{FF2B5EF4-FFF2-40B4-BE49-F238E27FC236}">
                <a16:creationId xmlns:a16="http://schemas.microsoft.com/office/drawing/2014/main" id="{BAE285BC-BEBF-0A4A-823F-59255DA78913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5589588"/>
          <a:ext cx="5105400" cy="487474"/>
        </p:xfrm>
        <a:graphic>
          <a:graphicData uri="http://schemas.openxmlformats.org/drawingml/2006/table">
            <a:tbl>
              <a:tblPr/>
              <a:tblGrid>
                <a:gridCol w="170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coef</a:t>
                      </a:r>
                    </a:p>
                  </a:txBody>
                  <a:tcPr marT="45617" marB="456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expon</a:t>
                      </a:r>
                      <a:endParaRPr kumimoji="1" lang="en-US" altLang="zh-TW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新細明體" charset="-120"/>
                      </a:endParaRPr>
                    </a:p>
                  </a:txBody>
                  <a:tcPr marT="45617" marB="456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link</a:t>
                      </a:r>
                    </a:p>
                  </a:txBody>
                  <a:tcPr marT="45617" marB="456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862" name="Text Box 17"/>
          <p:cNvSpPr txBox="1">
            <a:spLocks noChangeArrowheads="1"/>
          </p:cNvSpPr>
          <p:nvPr/>
        </p:nvSpPr>
        <p:spPr bwMode="auto">
          <a:xfrm>
            <a:off x="5080000" y="2463800"/>
            <a:ext cx="2349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 = 3x</a:t>
            </a:r>
            <a:r>
              <a:rPr lang="en-US" altLang="en-US" sz="1800" baseline="300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14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+ 2x</a:t>
            </a:r>
            <a:r>
              <a:rPr lang="en-US" altLang="en-US" sz="1800" baseline="300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8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+ 1</a:t>
            </a:r>
          </a:p>
        </p:txBody>
      </p:sp>
      <p:sp>
        <p:nvSpPr>
          <p:cNvPr id="78863" name="Rectangle 18"/>
          <p:cNvSpPr>
            <a:spLocks noChangeArrowheads="1"/>
          </p:cNvSpPr>
          <p:nvPr/>
        </p:nvSpPr>
        <p:spPr bwMode="auto">
          <a:xfrm>
            <a:off x="5021263" y="4310063"/>
            <a:ext cx="3424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b = 8x</a:t>
            </a:r>
            <a:r>
              <a:rPr lang="en-US" altLang="en-US" sz="1800" baseline="300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14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- 3x</a:t>
            </a:r>
            <a:r>
              <a:rPr lang="en-US" altLang="en-US" sz="1800" baseline="300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10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+ 10x</a:t>
            </a:r>
            <a:r>
              <a:rPr lang="en-US" altLang="en-US" sz="1800" baseline="300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6</a:t>
            </a:r>
            <a:endParaRPr lang="en-US" altLang="en-US" sz="18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2BA3BD-6FA0-41AF-BEAB-934B9FC3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2" grpId="0"/>
      <p:bldP spid="7886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/>
          </p:cNvSpPr>
          <p:nvPr>
            <p:ph type="title"/>
          </p:nvPr>
        </p:nvSpPr>
        <p:spPr>
          <a:xfrm>
            <a:off x="455613" y="115888"/>
            <a:ext cx="8226425" cy="950912"/>
          </a:xfrm>
        </p:spPr>
        <p:txBody>
          <a:bodyPr/>
          <a:lstStyle/>
          <a:p>
            <a:pPr eaLnBrk="1" hangingPunct="1"/>
            <a:r>
              <a:rPr lang="en-US" altLang="zh-TW">
                <a:ea typeface="標楷體" panose="03000509000000000000" pitchFamily="65" charset="-120"/>
              </a:rPr>
              <a:t>Polynomial Access Functions</a:t>
            </a:r>
          </a:p>
        </p:txBody>
      </p:sp>
      <p:sp>
        <p:nvSpPr>
          <p:cNvPr id="80898" name="Rectangle 3"/>
          <p:cNvSpPr>
            <a:spLocks noGrp="1"/>
          </p:cNvSpPr>
          <p:nvPr>
            <p:ph sz="quarter" idx="1"/>
          </p:nvPr>
        </p:nvSpPr>
        <p:spPr>
          <a:xfrm>
            <a:off x="455613" y="1365250"/>
            <a:ext cx="8226425" cy="43291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i="1" dirty="0">
                <a:solidFill>
                  <a:schemeClr val="tx2"/>
                </a:solidFill>
                <a:ea typeface="新細明體" panose="02020500000000000000" pitchFamily="18" charset="-120"/>
              </a:rPr>
              <a:t>Example: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200" i="1" dirty="0">
                <a:solidFill>
                  <a:srgbClr val="0070C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2200" dirty="0">
                <a:solidFill>
                  <a:srgbClr val="0070C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200" i="1" dirty="0">
                <a:solidFill>
                  <a:srgbClr val="0070C0"/>
                </a:solidFill>
                <a:ea typeface="新細明體" panose="02020500000000000000" pitchFamily="18" charset="-120"/>
              </a:rPr>
              <a:t>x</a:t>
            </a:r>
            <a:r>
              <a:rPr lang="en-US" altLang="zh-TW" sz="2200" dirty="0">
                <a:solidFill>
                  <a:srgbClr val="0070C0"/>
                </a:solidFill>
                <a:ea typeface="新細明體" panose="02020500000000000000" pitchFamily="18" charset="-120"/>
              </a:rPr>
              <a:t>) = </a:t>
            </a:r>
            <a:r>
              <a:rPr lang="en-US" altLang="zh-TW" sz="2200" i="1" dirty="0">
                <a:solidFill>
                  <a:srgbClr val="0070C0"/>
                </a:solidFill>
                <a:ea typeface="新細明體" panose="02020500000000000000" pitchFamily="18" charset="-120"/>
              </a:rPr>
              <a:t>a</a:t>
            </a:r>
            <a:r>
              <a:rPr lang="en-US" altLang="zh-TW" sz="2200" dirty="0">
                <a:solidFill>
                  <a:srgbClr val="0070C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200" i="1" dirty="0">
                <a:solidFill>
                  <a:srgbClr val="0070C0"/>
                </a:solidFill>
                <a:ea typeface="新細明體" panose="02020500000000000000" pitchFamily="18" charset="-120"/>
              </a:rPr>
              <a:t>x</a:t>
            </a:r>
            <a:r>
              <a:rPr lang="en-US" altLang="zh-TW" sz="2200" dirty="0">
                <a:solidFill>
                  <a:srgbClr val="0070C0"/>
                </a:solidFill>
                <a:ea typeface="新細明體" panose="02020500000000000000" pitchFamily="18" charset="-120"/>
              </a:rPr>
              <a:t>) * </a:t>
            </a:r>
            <a:r>
              <a:rPr lang="en-US" altLang="zh-TW" sz="2200" i="1" dirty="0">
                <a:solidFill>
                  <a:srgbClr val="0070C0"/>
                </a:solidFill>
                <a:ea typeface="新細明體" panose="02020500000000000000" pitchFamily="18" charset="-120"/>
              </a:rPr>
              <a:t>b</a:t>
            </a:r>
            <a:r>
              <a:rPr lang="en-US" altLang="zh-TW" sz="2200" dirty="0">
                <a:solidFill>
                  <a:srgbClr val="0070C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200" i="1" dirty="0">
                <a:solidFill>
                  <a:srgbClr val="0070C0"/>
                </a:solidFill>
                <a:ea typeface="新細明體" panose="02020500000000000000" pitchFamily="18" charset="-120"/>
              </a:rPr>
              <a:t>x</a:t>
            </a:r>
            <a:r>
              <a:rPr lang="en-US" altLang="zh-TW" sz="2200" dirty="0">
                <a:solidFill>
                  <a:srgbClr val="0070C0"/>
                </a:solidFill>
                <a:ea typeface="新細明體" panose="02020500000000000000" pitchFamily="18" charset="-120"/>
              </a:rPr>
              <a:t>) + </a:t>
            </a:r>
            <a:r>
              <a:rPr lang="en-US" altLang="zh-TW" sz="2200" i="1" dirty="0">
                <a:solidFill>
                  <a:srgbClr val="0070C0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2200" dirty="0">
                <a:solidFill>
                  <a:srgbClr val="0070C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200" i="1" dirty="0">
                <a:solidFill>
                  <a:srgbClr val="0070C0"/>
                </a:solidFill>
                <a:ea typeface="新細明體" panose="02020500000000000000" pitchFamily="18" charset="-120"/>
              </a:rPr>
              <a:t>x</a:t>
            </a:r>
            <a:r>
              <a:rPr lang="en-US" altLang="zh-TW" sz="2200" dirty="0">
                <a:solidFill>
                  <a:srgbClr val="0070C0"/>
                </a:solidFill>
                <a:ea typeface="新細明體" panose="02020500000000000000" pitchFamily="18" charset="-120"/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200" dirty="0" err="1">
                <a:ea typeface="新細明體" panose="02020500000000000000" pitchFamily="18" charset="-120"/>
              </a:rPr>
              <a:t>poly_pointer</a:t>
            </a:r>
            <a:r>
              <a:rPr lang="en-US" altLang="zh-TW" sz="2200" dirty="0">
                <a:ea typeface="新細明體" panose="02020500000000000000" pitchFamily="18" charset="-120"/>
              </a:rPr>
              <a:t> a, b, d, e;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200" dirty="0">
                <a:ea typeface="新細明體" panose="02020500000000000000" pitchFamily="18" charset="-120"/>
              </a:rPr>
              <a:t>...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200" dirty="0">
                <a:ea typeface="新細明體" panose="02020500000000000000" pitchFamily="18" charset="-120"/>
              </a:rPr>
              <a:t>a = </a:t>
            </a:r>
            <a:r>
              <a:rPr lang="en-US" altLang="zh-TW" sz="2200" dirty="0" err="1">
                <a:ea typeface="新細明體" panose="02020500000000000000" pitchFamily="18" charset="-120"/>
              </a:rPr>
              <a:t>read_poly</a:t>
            </a:r>
            <a:r>
              <a:rPr lang="en-US" altLang="zh-TW" sz="2200" dirty="0">
                <a:ea typeface="新細明體" panose="02020500000000000000" pitchFamily="18" charset="-120"/>
              </a:rPr>
              <a:t>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200" dirty="0">
                <a:ea typeface="新細明體" panose="02020500000000000000" pitchFamily="18" charset="-120"/>
              </a:rPr>
              <a:t>b = </a:t>
            </a:r>
            <a:r>
              <a:rPr lang="en-US" altLang="zh-TW" sz="2200" dirty="0" err="1">
                <a:ea typeface="新細明體" panose="02020500000000000000" pitchFamily="18" charset="-120"/>
              </a:rPr>
              <a:t>read_poly</a:t>
            </a:r>
            <a:r>
              <a:rPr lang="en-US" altLang="zh-TW" sz="2200" dirty="0">
                <a:ea typeface="新細明體" panose="02020500000000000000" pitchFamily="18" charset="-120"/>
              </a:rPr>
              <a:t>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200" dirty="0">
                <a:ea typeface="新細明體" panose="02020500000000000000" pitchFamily="18" charset="-120"/>
              </a:rPr>
              <a:t>d = </a:t>
            </a:r>
            <a:r>
              <a:rPr lang="en-US" altLang="zh-TW" sz="2200" dirty="0" err="1">
                <a:ea typeface="新細明體" panose="02020500000000000000" pitchFamily="18" charset="-120"/>
              </a:rPr>
              <a:t>read_poly</a:t>
            </a:r>
            <a:r>
              <a:rPr lang="en-US" altLang="zh-TW" sz="2200" dirty="0">
                <a:ea typeface="新細明體" panose="02020500000000000000" pitchFamily="18" charset="-120"/>
              </a:rPr>
              <a:t>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200" dirty="0">
                <a:ea typeface="新細明體" panose="02020500000000000000" pitchFamily="18" charset="-120"/>
              </a:rPr>
              <a:t>temp = </a:t>
            </a:r>
            <a:r>
              <a:rPr lang="en-US" altLang="zh-TW" sz="2200" dirty="0" err="1">
                <a:ea typeface="新細明體" panose="02020500000000000000" pitchFamily="18" charset="-120"/>
              </a:rPr>
              <a:t>pmult</a:t>
            </a:r>
            <a:r>
              <a:rPr lang="en-US" altLang="zh-TW" sz="2200" dirty="0">
                <a:ea typeface="新細明體" panose="02020500000000000000" pitchFamily="18" charset="-120"/>
              </a:rPr>
              <a:t>(a, b);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200" dirty="0">
                <a:ea typeface="新細明體" panose="02020500000000000000" pitchFamily="18" charset="-120"/>
              </a:rPr>
              <a:t>e = </a:t>
            </a:r>
            <a:r>
              <a:rPr lang="en-US" altLang="zh-TW" sz="2200" dirty="0" err="1">
                <a:ea typeface="新細明體" panose="02020500000000000000" pitchFamily="18" charset="-120"/>
              </a:rPr>
              <a:t>padd</a:t>
            </a:r>
            <a:r>
              <a:rPr lang="en-US" altLang="zh-TW" sz="2200" dirty="0">
                <a:ea typeface="新細明體" panose="02020500000000000000" pitchFamily="18" charset="-120"/>
              </a:rPr>
              <a:t>(</a:t>
            </a:r>
            <a:r>
              <a:rPr lang="en-US" altLang="zh-TW" sz="2200" u="sng" dirty="0">
                <a:ea typeface="新細明體" panose="02020500000000000000" pitchFamily="18" charset="-120"/>
              </a:rPr>
              <a:t>temp</a:t>
            </a:r>
            <a:r>
              <a:rPr lang="en-US" altLang="zh-TW" sz="2200" dirty="0">
                <a:ea typeface="新細明體" panose="02020500000000000000" pitchFamily="18" charset="-120"/>
              </a:rPr>
              <a:t>, d);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200" dirty="0" err="1">
                <a:ea typeface="新細明體" panose="02020500000000000000" pitchFamily="18" charset="-120"/>
              </a:rPr>
              <a:t>print_poly</a:t>
            </a:r>
            <a:r>
              <a:rPr lang="en-US" altLang="zh-TW" sz="2200" dirty="0">
                <a:ea typeface="新細明體" panose="02020500000000000000" pitchFamily="18" charset="-120"/>
              </a:rPr>
              <a:t>(e);</a:t>
            </a:r>
          </a:p>
        </p:txBody>
      </p:sp>
      <p:sp>
        <p:nvSpPr>
          <p:cNvPr id="80899" name="Rectangle 5"/>
          <p:cNvSpPr>
            <a:spLocks noChangeArrowheads="1"/>
          </p:cNvSpPr>
          <p:nvPr/>
        </p:nvSpPr>
        <p:spPr bwMode="auto">
          <a:xfrm>
            <a:off x="4972050" y="2470150"/>
            <a:ext cx="2901950" cy="27701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 err="1">
                <a:latin typeface="Arial" panose="020B0604020202020204" pitchFamily="34" charset="0"/>
                <a:ea typeface="新細明體" panose="02020500000000000000" pitchFamily="18" charset="-120"/>
              </a:rPr>
              <a:t>read_poly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</a:rPr>
              <a:t>()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 err="1">
                <a:latin typeface="Arial" panose="020B0604020202020204" pitchFamily="34" charset="0"/>
                <a:ea typeface="新細明體" panose="02020500000000000000" pitchFamily="18" charset="-120"/>
              </a:rPr>
              <a:t>print_poly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</a:rPr>
              <a:t>()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 err="1">
                <a:latin typeface="Arial" panose="020B0604020202020204" pitchFamily="34" charset="0"/>
                <a:ea typeface="新細明體" panose="02020500000000000000" pitchFamily="18" charset="-120"/>
              </a:rPr>
              <a:t>padd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</a:rPr>
              <a:t>()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 err="1">
                <a:latin typeface="Arial" panose="020B0604020202020204" pitchFamily="34" charset="0"/>
                <a:ea typeface="新細明體" panose="02020500000000000000" pitchFamily="18" charset="-120"/>
              </a:rPr>
              <a:t>psub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</a:rPr>
              <a:t>()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 err="1">
                <a:latin typeface="Arial" panose="020B0604020202020204" pitchFamily="34" charset="0"/>
                <a:ea typeface="新細明體" panose="02020500000000000000" pitchFamily="18" charset="-120"/>
              </a:rPr>
              <a:t>pmult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</a:rPr>
              <a:t>()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 err="1">
                <a:latin typeface="Arial" panose="020B0604020202020204" pitchFamily="34" charset="0"/>
                <a:ea typeface="新細明體" panose="02020500000000000000" pitchFamily="18" charset="-120"/>
              </a:rPr>
              <a:t>perase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</a:rPr>
              <a:t>()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AB3AC61-12F2-44B1-8568-FADC89F0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34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標楷體" panose="03000509000000000000" pitchFamily="65" charset="-120"/>
              </a:rPr>
              <a:t>Adding Polynomials (1)</a:t>
            </a:r>
          </a:p>
        </p:txBody>
      </p:sp>
      <p:sp>
        <p:nvSpPr>
          <p:cNvPr id="82946" name="Rectangle 3"/>
          <p:cNvSpPr>
            <a:spLocks noGrp="1"/>
          </p:cNvSpPr>
          <p:nvPr>
            <p:ph sz="quarter" idx="1"/>
          </p:nvPr>
        </p:nvSpPr>
        <p:spPr>
          <a:xfrm>
            <a:off x="455613" y="1330960"/>
            <a:ext cx="7412037" cy="5049203"/>
          </a:xfrm>
        </p:spPr>
        <p:txBody>
          <a:bodyPr/>
          <a:lstStyle/>
          <a:p>
            <a:pPr marL="533400" indent="-533400" eaLnBrk="1" hangingPunct="1"/>
            <a:r>
              <a:rPr lang="en-US" altLang="zh-TW" dirty="0">
                <a:ea typeface="新細明體" panose="02020500000000000000" pitchFamily="18" charset="-120"/>
              </a:rPr>
              <a:t>Two terms (nodes) pointed by 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i="1" dirty="0">
                <a:ea typeface="新細明體" panose="02020500000000000000" pitchFamily="18" charset="-120"/>
              </a:rPr>
              <a:t>b</a:t>
            </a:r>
          </a:p>
          <a:p>
            <a:pPr marL="914400" lvl="1" indent="-457200" eaLnBrk="1" hangingPunct="1"/>
            <a:r>
              <a:rPr lang="en-US" altLang="zh-TW" dirty="0">
                <a:ea typeface="新細明體" panose="02020500000000000000" pitchFamily="18" charset="-120"/>
              </a:rPr>
              <a:t> If </a:t>
            </a:r>
            <a:r>
              <a:rPr lang="en-US" altLang="zh-TW" i="1" dirty="0">
                <a:latin typeface="Courier New" panose="02070309020205020404" pitchFamily="49" charset="0"/>
              </a:rPr>
              <a:t>a-&gt;</a:t>
            </a:r>
            <a:r>
              <a:rPr lang="en-US" altLang="zh-TW" i="1" dirty="0" err="1">
                <a:latin typeface="Courier New" panose="02070309020205020404" pitchFamily="49" charset="0"/>
              </a:rPr>
              <a:t>expon</a:t>
            </a:r>
            <a:r>
              <a:rPr lang="en-US" altLang="zh-TW" i="1" dirty="0"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</a:rPr>
              <a:t>== </a:t>
            </a:r>
            <a:r>
              <a:rPr lang="en-US" altLang="zh-TW" i="1" dirty="0">
                <a:latin typeface="Courier New" panose="02070309020205020404" pitchFamily="49" charset="0"/>
              </a:rPr>
              <a:t>b-&gt;</a:t>
            </a:r>
            <a:r>
              <a:rPr lang="en-US" altLang="zh-TW" i="1" dirty="0" err="1">
                <a:latin typeface="Courier New" panose="02070309020205020404" pitchFamily="49" charset="0"/>
              </a:rPr>
              <a:t>expon</a:t>
            </a:r>
            <a:endParaRPr lang="en-US" altLang="zh-TW" dirty="0">
              <a:latin typeface="Courier New" panose="02070309020205020404" pitchFamily="49" charset="0"/>
            </a:endParaRPr>
          </a:p>
          <a:p>
            <a:pPr marL="1295400" lvl="2" indent="-381000" eaLnBrk="1" hangingPunct="1">
              <a:buFont typeface="Wingdings" panose="05000000000000000000" pitchFamily="2" charset="2"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1. add the two coefficients</a:t>
            </a:r>
          </a:p>
          <a:p>
            <a:pPr marL="1295400" lvl="2" indent="-381000" eaLnBrk="1" hangingPunct="1">
              <a:buFont typeface="Wingdings" panose="05000000000000000000" pitchFamily="2" charset="2"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2. create a new term for the result</a:t>
            </a:r>
          </a:p>
          <a:p>
            <a:pPr marL="1295400" lvl="2" indent="-381000" eaLnBrk="1" hangingPunct="1"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3. advance the pointer to the next term in </a:t>
            </a:r>
            <a:r>
              <a:rPr lang="en-US" altLang="zh-TW" sz="2400" i="1" dirty="0">
                <a:ea typeface="新細明體" panose="02020500000000000000" pitchFamily="18" charset="-120"/>
              </a:rPr>
              <a:t>a</a:t>
            </a:r>
            <a:r>
              <a:rPr lang="en-US" altLang="zh-TW" sz="2400" dirty="0">
                <a:ea typeface="新細明體" panose="02020500000000000000" pitchFamily="18" charset="-120"/>
              </a:rPr>
              <a:t> and </a:t>
            </a:r>
            <a:r>
              <a:rPr lang="en-US" altLang="zh-TW" sz="2400" i="1" dirty="0">
                <a:ea typeface="新細明體" panose="02020500000000000000" pitchFamily="18" charset="-120"/>
              </a:rPr>
              <a:t>b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295400" lvl="2" indent="-381000" eaLnBrk="1" hangingPunct="1">
              <a:buFont typeface="Wingdings" panose="05000000000000000000" pitchFamily="2" charset="2"/>
              <a:buNone/>
            </a:pPr>
            <a:endParaRPr lang="en-US" altLang="zh-TW" sz="2400" dirty="0">
              <a:ea typeface="新細明體" panose="02020500000000000000" pitchFamily="18" charset="-120"/>
            </a:endParaRPr>
          </a:p>
        </p:txBody>
      </p:sp>
      <p:pic>
        <p:nvPicPr>
          <p:cNvPr id="82947" name="Picture 4" descr="figur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2" t="5304" r="14275" b="70911"/>
          <a:stretch>
            <a:fillRect/>
          </a:stretch>
        </p:blipFill>
        <p:spPr bwMode="auto">
          <a:xfrm>
            <a:off x="792162" y="3682205"/>
            <a:ext cx="7031037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E23B7AB-CDB2-41E0-ACB0-27E20B932BA9}"/>
              </a:ext>
            </a:extLst>
          </p:cNvPr>
          <p:cNvSpPr/>
          <p:nvPr/>
        </p:nvSpPr>
        <p:spPr>
          <a:xfrm>
            <a:off x="1127760" y="5415280"/>
            <a:ext cx="2204720" cy="96488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F2963FEC-124A-4394-BE8D-FC194441F514}"/>
              </a:ext>
            </a:extLst>
          </p:cNvPr>
          <p:cNvGrpSpPr/>
          <p:nvPr/>
        </p:nvGrpSpPr>
        <p:grpSpPr>
          <a:xfrm>
            <a:off x="4307681" y="4175761"/>
            <a:ext cx="731520" cy="477520"/>
            <a:chOff x="7010400" y="2265680"/>
            <a:chExt cx="731520" cy="531297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90C0CF6E-ACD7-4578-8D06-D5AF95BC917F}"/>
                </a:ext>
              </a:extLst>
            </p:cNvPr>
            <p:cNvSpPr txBox="1"/>
            <p:nvPr/>
          </p:nvSpPr>
          <p:spPr>
            <a:xfrm>
              <a:off x="7010400" y="2489200"/>
              <a:ext cx="731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a</a:t>
              </a:r>
              <a:endParaRPr lang="zh-TW" altLang="en-US" sz="1400" dirty="0"/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708C75FF-56CB-4A4A-97D2-684A85E44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2480" y="2265680"/>
              <a:ext cx="0" cy="2235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97FE32E-F4CE-40CA-B582-3341A7FE95C4}"/>
              </a:ext>
            </a:extLst>
          </p:cNvPr>
          <p:cNvGrpSpPr/>
          <p:nvPr/>
        </p:nvGrpSpPr>
        <p:grpSpPr>
          <a:xfrm>
            <a:off x="4297362" y="5091191"/>
            <a:ext cx="731520" cy="508673"/>
            <a:chOff x="7010400" y="2265680"/>
            <a:chExt cx="731520" cy="565958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FD100B3-8838-4BA0-8298-4A05F69E4DED}"/>
                </a:ext>
              </a:extLst>
            </p:cNvPr>
            <p:cNvSpPr txBox="1"/>
            <p:nvPr/>
          </p:nvSpPr>
          <p:spPr>
            <a:xfrm>
              <a:off x="7010400" y="2489200"/>
              <a:ext cx="731520" cy="342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b</a:t>
              </a:r>
              <a:endParaRPr lang="zh-TW" altLang="en-US" sz="1400" dirty="0"/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776FF769-437F-4BC6-AAAE-34944EAF0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2480" y="2265680"/>
              <a:ext cx="0" cy="2235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B3AC7854-FCCD-4A9B-A564-87F389138861}"/>
              </a:ext>
            </a:extLst>
          </p:cNvPr>
          <p:cNvSpPr/>
          <p:nvPr/>
        </p:nvSpPr>
        <p:spPr>
          <a:xfrm>
            <a:off x="1975882" y="4135436"/>
            <a:ext cx="508000" cy="48244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D67057F-4119-4B59-BA19-FBD406C97AD5}"/>
              </a:ext>
            </a:extLst>
          </p:cNvPr>
          <p:cNvSpPr/>
          <p:nvPr/>
        </p:nvSpPr>
        <p:spPr>
          <a:xfrm>
            <a:off x="1975882" y="5091191"/>
            <a:ext cx="508000" cy="32408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A021E9-DB1F-4A43-AEBE-7BEFB29A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35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標楷體" panose="03000509000000000000" pitchFamily="65" charset="-120"/>
              </a:rPr>
              <a:t>Adding Polynomials (2)</a:t>
            </a:r>
          </a:p>
        </p:txBody>
      </p:sp>
      <p:sp>
        <p:nvSpPr>
          <p:cNvPr id="84994" name="Rectangle 3"/>
          <p:cNvSpPr>
            <a:spLocks noGrp="1"/>
          </p:cNvSpPr>
          <p:nvPr>
            <p:ph sz="quarter" idx="1"/>
          </p:nvPr>
        </p:nvSpPr>
        <p:spPr>
          <a:xfrm>
            <a:off x="455613" y="1655763"/>
            <a:ext cx="7412037" cy="4724400"/>
          </a:xfrm>
        </p:spPr>
        <p:txBody>
          <a:bodyPr/>
          <a:lstStyle/>
          <a:p>
            <a:pPr marL="914400" lvl="1" indent="-457200" eaLnBrk="1" hangingPunct="1"/>
            <a:r>
              <a:rPr lang="en-US" altLang="zh-TW" dirty="0">
                <a:ea typeface="新細明體" panose="02020500000000000000" pitchFamily="18" charset="-120"/>
              </a:rPr>
              <a:t>If </a:t>
            </a:r>
            <a:r>
              <a:rPr lang="en-US" altLang="zh-TW" i="1" dirty="0">
                <a:latin typeface="Courier New" panose="02070309020205020404" pitchFamily="49" charset="0"/>
              </a:rPr>
              <a:t>a-&gt;</a:t>
            </a:r>
            <a:r>
              <a:rPr lang="en-US" altLang="zh-TW" i="1" dirty="0" err="1">
                <a:latin typeface="Courier New" panose="02070309020205020404" pitchFamily="49" charset="0"/>
              </a:rPr>
              <a:t>expon</a:t>
            </a:r>
            <a:r>
              <a:rPr lang="en-US" altLang="zh-TW" i="1" dirty="0"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i="1" dirty="0">
                <a:latin typeface="Courier New" panose="02070309020205020404" pitchFamily="49" charset="0"/>
              </a:rPr>
              <a:t> b-&gt;</a:t>
            </a:r>
            <a:r>
              <a:rPr lang="en-US" altLang="zh-TW" i="1" dirty="0" err="1">
                <a:latin typeface="Courier New" panose="02070309020205020404" pitchFamily="49" charset="0"/>
              </a:rPr>
              <a:t>expon</a:t>
            </a:r>
            <a:endParaRPr lang="en-US" altLang="zh-TW" i="1" dirty="0">
              <a:latin typeface="Courier New" panose="02070309020205020404" pitchFamily="49" charset="0"/>
            </a:endParaRPr>
          </a:p>
          <a:p>
            <a:pPr marL="1295400" lvl="2" indent="-381000" eaLnBrk="1" hangingPunct="1">
              <a:buFont typeface="Wingdings" panose="05000000000000000000" pitchFamily="2" charset="2"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1. create a duplicate term of </a:t>
            </a:r>
            <a:r>
              <a:rPr lang="en-US" altLang="zh-TW" sz="2400" i="1" dirty="0">
                <a:ea typeface="新細明體" panose="02020500000000000000" pitchFamily="18" charset="-120"/>
              </a:rPr>
              <a:t>b</a:t>
            </a:r>
          </a:p>
          <a:p>
            <a:pPr marL="1295400" lvl="2" indent="-381000" eaLnBrk="1" hangingPunct="1">
              <a:buFont typeface="Wingdings" panose="05000000000000000000" pitchFamily="2" charset="2"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2. attach this term to the result, called </a:t>
            </a:r>
            <a:r>
              <a:rPr lang="en-US" altLang="zh-TW" sz="2400" i="1" dirty="0">
                <a:ea typeface="新細明體" panose="02020500000000000000" pitchFamily="18" charset="-120"/>
              </a:rPr>
              <a:t>d</a:t>
            </a:r>
          </a:p>
          <a:p>
            <a:pPr marL="1295400" lvl="2" indent="-381000" eaLnBrk="1" hangingPunct="1">
              <a:buFont typeface="Wingdings" panose="05000000000000000000" pitchFamily="2" charset="2"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3. advance the pointer to the next term in </a:t>
            </a:r>
            <a:r>
              <a:rPr lang="en-US" altLang="zh-TW" sz="2400" i="1" dirty="0">
                <a:ea typeface="新細明體" panose="02020500000000000000" pitchFamily="18" charset="-120"/>
              </a:rPr>
              <a:t>b</a:t>
            </a:r>
            <a:endParaRPr lang="en-US" altLang="zh-TW" sz="2400" dirty="0">
              <a:ea typeface="新細明體" panose="02020500000000000000" pitchFamily="18" charset="-120"/>
            </a:endParaRPr>
          </a:p>
        </p:txBody>
      </p:sp>
      <p:pic>
        <p:nvPicPr>
          <p:cNvPr id="84995" name="Picture 4" descr="figur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2" t="31107" r="14275" b="42108"/>
          <a:stretch>
            <a:fillRect/>
          </a:stretch>
        </p:blipFill>
        <p:spPr bwMode="auto">
          <a:xfrm>
            <a:off x="1095375" y="3530600"/>
            <a:ext cx="6742113" cy="281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DBE27AE-7037-4104-928B-8E85ED8D8858}"/>
              </a:ext>
            </a:extLst>
          </p:cNvPr>
          <p:cNvSpPr/>
          <p:nvPr/>
        </p:nvSpPr>
        <p:spPr>
          <a:xfrm>
            <a:off x="3364071" y="5383530"/>
            <a:ext cx="2204720" cy="96488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6B513F27-ED56-4D9A-907C-57DA87E86A3C}"/>
              </a:ext>
            </a:extLst>
          </p:cNvPr>
          <p:cNvGrpSpPr/>
          <p:nvPr/>
        </p:nvGrpSpPr>
        <p:grpSpPr>
          <a:xfrm>
            <a:off x="6573202" y="4947900"/>
            <a:ext cx="731520" cy="508673"/>
            <a:chOff x="7010400" y="2265680"/>
            <a:chExt cx="731520" cy="565958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3B660B5-31EE-439D-AA6C-868BAF1A6B89}"/>
                </a:ext>
              </a:extLst>
            </p:cNvPr>
            <p:cNvSpPr txBox="1"/>
            <p:nvPr/>
          </p:nvSpPr>
          <p:spPr>
            <a:xfrm>
              <a:off x="7010400" y="2489200"/>
              <a:ext cx="731520" cy="342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b</a:t>
              </a:r>
              <a:endParaRPr lang="zh-TW" altLang="en-US" sz="1400" dirty="0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CEE8690B-8944-4011-9EA1-06972C616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2480" y="2265680"/>
              <a:ext cx="0" cy="2235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0308855A-F0FE-45C1-AF54-36691F669BAA}"/>
              </a:ext>
            </a:extLst>
          </p:cNvPr>
          <p:cNvSpPr/>
          <p:nvPr/>
        </p:nvSpPr>
        <p:spPr>
          <a:xfrm>
            <a:off x="4318000" y="5048348"/>
            <a:ext cx="508000" cy="32408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A6BC976-ECBC-4DFB-B316-B11F5F7B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36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標楷體" panose="03000509000000000000" pitchFamily="65" charset="-120"/>
              </a:rPr>
              <a:t>Adding Polynomials (3)</a:t>
            </a:r>
          </a:p>
        </p:txBody>
      </p:sp>
      <p:sp>
        <p:nvSpPr>
          <p:cNvPr id="87042" name="Rectangle 3"/>
          <p:cNvSpPr>
            <a:spLocks noGrp="1"/>
          </p:cNvSpPr>
          <p:nvPr>
            <p:ph sz="quarter" idx="1"/>
          </p:nvPr>
        </p:nvSpPr>
        <p:spPr>
          <a:xfrm>
            <a:off x="455613" y="1655763"/>
            <a:ext cx="7412037" cy="4724400"/>
          </a:xfrm>
        </p:spPr>
        <p:txBody>
          <a:bodyPr/>
          <a:lstStyle/>
          <a:p>
            <a:pPr marL="914400" lvl="1" indent="-457200" eaLnBrk="1" hangingPunct="1"/>
            <a:r>
              <a:rPr lang="en-US" altLang="zh-TW" dirty="0">
                <a:ea typeface="新細明體" panose="02020500000000000000" pitchFamily="18" charset="-120"/>
              </a:rPr>
              <a:t>If </a:t>
            </a:r>
            <a:r>
              <a:rPr lang="en-US" altLang="zh-TW" i="1" dirty="0">
                <a:latin typeface="Courier New" panose="02070309020205020404" pitchFamily="49" charset="0"/>
              </a:rPr>
              <a:t>a-&gt;</a:t>
            </a:r>
            <a:r>
              <a:rPr lang="en-US" altLang="zh-TW" i="1" dirty="0" err="1">
                <a:latin typeface="Courier New" panose="02070309020205020404" pitchFamily="49" charset="0"/>
              </a:rPr>
              <a:t>expon</a:t>
            </a:r>
            <a:r>
              <a:rPr lang="en-US" altLang="zh-TW" i="1" dirty="0"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TW" b="1" dirty="0">
                <a:latin typeface="Courier New" panose="02070309020205020404" pitchFamily="49" charset="0"/>
              </a:rPr>
              <a:t> </a:t>
            </a:r>
            <a:r>
              <a:rPr lang="en-US" altLang="zh-TW" i="1" dirty="0">
                <a:latin typeface="Courier New" panose="02070309020205020404" pitchFamily="49" charset="0"/>
              </a:rPr>
              <a:t>b-&gt;</a:t>
            </a:r>
            <a:r>
              <a:rPr lang="en-US" altLang="zh-TW" i="1" dirty="0" err="1">
                <a:latin typeface="Courier New" panose="02070309020205020404" pitchFamily="49" charset="0"/>
              </a:rPr>
              <a:t>expon</a:t>
            </a:r>
            <a:endParaRPr lang="en-US" altLang="zh-TW" i="1" dirty="0">
              <a:latin typeface="Courier New" panose="02070309020205020404" pitchFamily="49" charset="0"/>
            </a:endParaRPr>
          </a:p>
          <a:p>
            <a:pPr marL="1295400" lvl="2" indent="-381000" eaLnBrk="1" hangingPunct="1">
              <a:buFont typeface="Wingdings" panose="05000000000000000000" pitchFamily="2" charset="2"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1. create a duplicate term of </a:t>
            </a:r>
            <a:r>
              <a:rPr lang="en-US" altLang="zh-TW" sz="2400" i="1" dirty="0">
                <a:ea typeface="新細明體" panose="02020500000000000000" pitchFamily="18" charset="-120"/>
              </a:rPr>
              <a:t>a</a:t>
            </a:r>
          </a:p>
          <a:p>
            <a:pPr marL="1295400" lvl="2" indent="-381000" eaLnBrk="1" hangingPunct="1">
              <a:buFont typeface="Wingdings" panose="05000000000000000000" pitchFamily="2" charset="2"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2. attach this term to the result, called </a:t>
            </a:r>
            <a:r>
              <a:rPr lang="en-US" altLang="zh-TW" sz="2400" i="1" dirty="0">
                <a:ea typeface="新細明體" panose="02020500000000000000" pitchFamily="18" charset="-120"/>
              </a:rPr>
              <a:t>d</a:t>
            </a:r>
          </a:p>
          <a:p>
            <a:pPr marL="1295400" lvl="2" indent="-381000" eaLnBrk="1" hangingPunct="1">
              <a:buFont typeface="Wingdings" panose="05000000000000000000" pitchFamily="2" charset="2"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3. advance the pointer to the next term in </a:t>
            </a:r>
            <a:r>
              <a:rPr lang="en-US" altLang="zh-TW" sz="2400" i="1" dirty="0">
                <a:ea typeface="新細明體" panose="02020500000000000000" pitchFamily="18" charset="-120"/>
              </a:rPr>
              <a:t>a</a:t>
            </a:r>
            <a:endParaRPr lang="en-US" altLang="zh-TW" sz="2400" dirty="0">
              <a:ea typeface="新細明體" panose="02020500000000000000" pitchFamily="18" charset="-120"/>
            </a:endParaRPr>
          </a:p>
        </p:txBody>
      </p:sp>
      <p:pic>
        <p:nvPicPr>
          <p:cNvPr id="87043" name="Picture 4" descr="figur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2" t="63416" r="14275" b="10371"/>
          <a:stretch>
            <a:fillRect/>
          </a:stretch>
        </p:blipFill>
        <p:spPr bwMode="auto">
          <a:xfrm>
            <a:off x="1047750" y="3608388"/>
            <a:ext cx="6742113" cy="275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0DBD3D2-C19F-47C0-A106-E9F7B4925836}"/>
              </a:ext>
            </a:extLst>
          </p:cNvPr>
          <p:cNvSpPr/>
          <p:nvPr/>
        </p:nvSpPr>
        <p:spPr>
          <a:xfrm>
            <a:off x="5467191" y="5422425"/>
            <a:ext cx="2204720" cy="94345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6E8457C-7AB9-4D98-A58A-7118018F8E7C}"/>
              </a:ext>
            </a:extLst>
          </p:cNvPr>
          <p:cNvGrpSpPr/>
          <p:nvPr/>
        </p:nvGrpSpPr>
        <p:grpSpPr>
          <a:xfrm>
            <a:off x="6569551" y="4104620"/>
            <a:ext cx="731520" cy="508673"/>
            <a:chOff x="7010400" y="2265680"/>
            <a:chExt cx="731520" cy="565958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8A39EAA-7235-4E56-A4CF-2885CEADACAE}"/>
                </a:ext>
              </a:extLst>
            </p:cNvPr>
            <p:cNvSpPr txBox="1"/>
            <p:nvPr/>
          </p:nvSpPr>
          <p:spPr>
            <a:xfrm>
              <a:off x="7010400" y="2489200"/>
              <a:ext cx="731520" cy="342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a</a:t>
              </a:r>
              <a:endParaRPr lang="zh-TW" altLang="en-US" sz="1400" dirty="0"/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348A7619-448E-46AD-B155-35C2EBAAB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2480" y="2265680"/>
              <a:ext cx="0" cy="2235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FC0D4F40-5531-49DD-B946-CD0651D086F5}"/>
              </a:ext>
            </a:extLst>
          </p:cNvPr>
          <p:cNvSpPr/>
          <p:nvPr/>
        </p:nvSpPr>
        <p:spPr>
          <a:xfrm>
            <a:off x="4235926" y="4187583"/>
            <a:ext cx="508000" cy="30777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A7A6A37-C891-4491-BFC5-74ECD5BA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37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823" y="21515"/>
            <a:ext cx="6296904" cy="6763694"/>
          </a:xfrm>
          <a:prstGeom prst="rect">
            <a:avLst/>
          </a:prstGeom>
        </p:spPr>
      </p:pic>
      <p:sp>
        <p:nvSpPr>
          <p:cNvPr id="89089" name="Rectangle 3"/>
          <p:cNvSpPr>
            <a:spLocks noGrp="1"/>
          </p:cNvSpPr>
          <p:nvPr>
            <p:ph type="title"/>
          </p:nvPr>
        </p:nvSpPr>
        <p:spPr>
          <a:xfrm>
            <a:off x="107950" y="115888"/>
            <a:ext cx="3240088" cy="1584325"/>
          </a:xfrm>
        </p:spPr>
        <p:txBody>
          <a:bodyPr/>
          <a:lstStyle/>
          <a:p>
            <a:pPr eaLnBrk="1" hangingPunct="1"/>
            <a:r>
              <a:rPr lang="en-US" altLang="zh-TW">
                <a:ea typeface="標楷體" panose="03000509000000000000" pitchFamily="65" charset="-120"/>
              </a:rPr>
              <a:t>Sample Program</a:t>
            </a:r>
          </a:p>
        </p:txBody>
      </p:sp>
      <p:sp>
        <p:nvSpPr>
          <p:cNvPr id="89091" name="AutoShape 5"/>
          <p:cNvSpPr>
            <a:spLocks/>
          </p:cNvSpPr>
          <p:nvPr/>
        </p:nvSpPr>
        <p:spPr bwMode="auto">
          <a:xfrm>
            <a:off x="2536825" y="1752600"/>
            <a:ext cx="60460" cy="3159868"/>
          </a:xfrm>
          <a:prstGeom prst="leftBracket">
            <a:avLst>
              <a:gd name="adj" fmla="val 324811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3" name="Rectangle 7"/>
          <p:cNvSpPr>
            <a:spLocks noChangeArrowheads="1"/>
          </p:cNvSpPr>
          <p:nvPr/>
        </p:nvSpPr>
        <p:spPr bwMode="auto">
          <a:xfrm>
            <a:off x="3469394" y="1974563"/>
            <a:ext cx="4650011" cy="946417"/>
          </a:xfrm>
          <a:prstGeom prst="rect">
            <a:avLst/>
          </a:prstGeom>
          <a:noFill/>
          <a:ln w="317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2711450" y="999264"/>
            <a:ext cx="4598219" cy="521434"/>
            <a:chOff x="2711450" y="999264"/>
            <a:chExt cx="4598219" cy="521434"/>
          </a:xfrm>
        </p:grpSpPr>
        <p:sp>
          <p:nvSpPr>
            <p:cNvPr id="89092" name="Rectangle 6"/>
            <p:cNvSpPr>
              <a:spLocks noChangeArrowheads="1"/>
            </p:cNvSpPr>
            <p:nvPr/>
          </p:nvSpPr>
          <p:spPr bwMode="auto">
            <a:xfrm>
              <a:off x="2711450" y="999264"/>
              <a:ext cx="4555112" cy="500795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89094" name="Rectangle 8"/>
            <p:cNvSpPr>
              <a:spLocks noChangeArrowheads="1"/>
            </p:cNvSpPr>
            <p:nvPr/>
          </p:nvSpPr>
          <p:spPr bwMode="auto">
            <a:xfrm>
              <a:off x="4279131" y="1184148"/>
              <a:ext cx="30305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 dirty="0">
                  <a:solidFill>
                    <a:srgbClr val="3366CC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create an empty node initially</a:t>
              </a: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711450" y="6024282"/>
            <a:ext cx="5561713" cy="660825"/>
            <a:chOff x="2711450" y="6024282"/>
            <a:chExt cx="5561713" cy="660825"/>
          </a:xfrm>
        </p:grpSpPr>
        <p:sp>
          <p:nvSpPr>
            <p:cNvPr id="89095" name="Rectangle 9"/>
            <p:cNvSpPr>
              <a:spLocks noChangeArrowheads="1"/>
            </p:cNvSpPr>
            <p:nvPr/>
          </p:nvSpPr>
          <p:spPr bwMode="auto">
            <a:xfrm>
              <a:off x="5807775" y="6348557"/>
              <a:ext cx="24653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 dirty="0">
                  <a:solidFill>
                    <a:srgbClr val="3366CC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remove the empty node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711450" y="6024282"/>
              <a:ext cx="4087383" cy="311312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482771" y="2920980"/>
            <a:ext cx="4650010" cy="918048"/>
          </a:xfrm>
          <a:prstGeom prst="rect">
            <a:avLst/>
          </a:prstGeom>
          <a:noFill/>
          <a:ln w="317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482771" y="3839843"/>
            <a:ext cx="4650010" cy="784157"/>
          </a:xfrm>
          <a:prstGeom prst="rect">
            <a:avLst/>
          </a:prstGeom>
          <a:noFill/>
          <a:ln w="317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2501022" y="1556447"/>
            <a:ext cx="5952314" cy="3247068"/>
          </a:xfrm>
          <a:prstGeom prst="rect">
            <a:avLst/>
          </a:prstGeom>
          <a:solidFill>
            <a:schemeClr val="bg1"/>
          </a:solidFill>
          <a:ln w="31750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2501022" y="4785445"/>
            <a:ext cx="5952314" cy="1238837"/>
          </a:xfrm>
          <a:prstGeom prst="rect">
            <a:avLst/>
          </a:prstGeom>
          <a:solidFill>
            <a:schemeClr val="bg1"/>
          </a:solidFill>
          <a:ln w="31750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" name="動作按鈕: 返回 4">
            <a:hlinkClick r:id="rId4" action="ppaction://hlinksldjump" highlightClick="1"/>
          </p:cNvPr>
          <p:cNvSpPr/>
          <p:nvPr/>
        </p:nvSpPr>
        <p:spPr>
          <a:xfrm>
            <a:off x="7866028" y="1087179"/>
            <a:ext cx="253377" cy="315911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C633DC-CB1B-45DC-8C70-1CA8FD4F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38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Attaching a New Term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06" y="1920240"/>
            <a:ext cx="6557956" cy="344424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C733EDD-47E2-4CC8-80D1-60A9687BEEC4}"/>
              </a:ext>
            </a:extLst>
          </p:cNvPr>
          <p:cNvSpPr txBox="1"/>
          <p:nvPr/>
        </p:nvSpPr>
        <p:spPr>
          <a:xfrm>
            <a:off x="6772751" y="3675616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rear</a:t>
            </a:r>
            <a:endParaRPr lang="zh-TW" altLang="en-US" sz="1400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E01067A0-EC22-49FA-8CAC-6686064935EF}"/>
              </a:ext>
            </a:extLst>
          </p:cNvPr>
          <p:cNvCxnSpPr>
            <a:cxnSpLocks/>
          </p:cNvCxnSpPr>
          <p:nvPr/>
        </p:nvCxnSpPr>
        <p:spPr>
          <a:xfrm flipV="1">
            <a:off x="7016591" y="3983393"/>
            <a:ext cx="0" cy="200896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08F4581-0A63-4AF7-AE4F-94034DF4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39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337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>
            <a:extLst>
              <a:ext uri="{FF2B5EF4-FFF2-40B4-BE49-F238E27FC236}">
                <a16:creationId xmlns:a16="http://schemas.microsoft.com/office/drawing/2014/main" id="{DB99D191-2F96-1440-B693-9954D86FD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8475" y="0"/>
            <a:ext cx="8226425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500">
                <a:ea typeface="+mj-ea"/>
                <a:cs typeface="+mj-cs"/>
              </a:rPr>
              <a:t>Ordered List: Linked List Implementation</a:t>
            </a:r>
          </a:p>
        </p:txBody>
      </p:sp>
      <p:sp>
        <p:nvSpPr>
          <p:cNvPr id="21506" name="Rectangle 3"/>
          <p:cNvSpPr>
            <a:spLocks noGrp="1"/>
          </p:cNvSpPr>
          <p:nvPr>
            <p:ph sz="quarter" idx="1"/>
          </p:nvPr>
        </p:nvSpPr>
        <p:spPr>
          <a:xfrm>
            <a:off x="579438" y="1670050"/>
            <a:ext cx="8214366" cy="4943475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Linked list Implementation</a:t>
            </a:r>
          </a:p>
          <a:p>
            <a:pPr lvl="1" eaLnBrk="1" hangingPunct="1"/>
            <a:r>
              <a:rPr lang="en-US" altLang="zh-TW" sz="2400" dirty="0">
                <a:ea typeface="新細明體" panose="02020500000000000000" pitchFamily="18" charset="-120"/>
              </a:rPr>
              <a:t>Store the </a:t>
            </a:r>
            <a:r>
              <a:rPr lang="en-US" altLang="zh-TW" sz="2400" dirty="0">
                <a:solidFill>
                  <a:schemeClr val="hlink"/>
                </a:solidFill>
                <a:ea typeface="新細明體" panose="02020500000000000000" pitchFamily="18" charset="-120"/>
              </a:rPr>
              <a:t>address</a:t>
            </a:r>
            <a:r>
              <a:rPr lang="en-US" altLang="zh-TW" sz="2400" dirty="0">
                <a:ea typeface="新細明體" panose="02020500000000000000" pitchFamily="18" charset="-120"/>
              </a:rPr>
              <a:t> (</a:t>
            </a:r>
            <a:r>
              <a:rPr lang="en-US" altLang="zh-TW" sz="2400" dirty="0">
                <a:solidFill>
                  <a:schemeClr val="hlink"/>
                </a:solidFill>
                <a:ea typeface="新細明體" panose="02020500000000000000" pitchFamily="18" charset="-120"/>
              </a:rPr>
              <a:t>location</a:t>
            </a:r>
            <a:r>
              <a:rPr lang="en-US" altLang="zh-TW" sz="2400" dirty="0">
                <a:ea typeface="新細明體" panose="02020500000000000000" pitchFamily="18" charset="-120"/>
              </a:rPr>
              <a:t>) of the next element in that list.</a:t>
            </a:r>
          </a:p>
          <a:p>
            <a:pPr lvl="1" eaLnBrk="1" hangingPunct="1"/>
            <a:r>
              <a:rPr lang="en-US" altLang="zh-TW" sz="2400" dirty="0">
                <a:ea typeface="新細明體" panose="02020500000000000000" pitchFamily="18" charset="-120"/>
              </a:rPr>
              <a:t>Each list element is a </a:t>
            </a:r>
            <a:r>
              <a:rPr lang="en-US" altLang="zh-TW" sz="2400" i="1" dirty="0">
                <a:solidFill>
                  <a:schemeClr val="hlink"/>
                </a:solidFill>
                <a:ea typeface="新細明體" panose="02020500000000000000" pitchFamily="18" charset="-120"/>
              </a:rPr>
              <a:t>node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</a:p>
          <a:p>
            <a:pPr lvl="2" eaLnBrk="1" hangingPunct="1"/>
            <a:r>
              <a:rPr lang="en-US" altLang="zh-TW" sz="2400" dirty="0">
                <a:ea typeface="新細明體" panose="02020500000000000000" pitchFamily="18" charset="-120"/>
              </a:rPr>
              <a:t>a </a:t>
            </a:r>
            <a:r>
              <a:rPr lang="en-US" altLang="zh-TW" sz="2400" dirty="0">
                <a:solidFill>
                  <a:srgbClr val="0070C0"/>
                </a:solidFill>
                <a:ea typeface="新細明體" panose="02020500000000000000" pitchFamily="18" charset="-120"/>
              </a:rPr>
              <a:t>data component</a:t>
            </a:r>
          </a:p>
          <a:p>
            <a:pPr lvl="2" eaLnBrk="1" hangingPunct="1"/>
            <a:r>
              <a:rPr lang="en-US" altLang="zh-TW" sz="2400" dirty="0">
                <a:ea typeface="新細明體" panose="02020500000000000000" pitchFamily="18" charset="-120"/>
              </a:rPr>
              <a:t>a </a:t>
            </a:r>
            <a:r>
              <a:rPr lang="en-US" altLang="zh-TW" sz="2400" dirty="0">
                <a:solidFill>
                  <a:srgbClr val="0070C0"/>
                </a:solidFill>
                <a:ea typeface="新細明體" panose="02020500000000000000" pitchFamily="18" charset="-120"/>
              </a:rPr>
              <a:t>pointer</a:t>
            </a:r>
            <a:r>
              <a:rPr lang="en-US" altLang="zh-TW" sz="2400" dirty="0">
                <a:solidFill>
                  <a:schemeClr val="hlink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</a:rPr>
              <a:t>to the next item in the list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b="1" dirty="0">
                <a:solidFill>
                  <a:srgbClr val="CC0000"/>
                </a:solidFill>
                <a:ea typeface="新細明體" panose="02020500000000000000" pitchFamily="18" charset="-120"/>
              </a:rPr>
              <a:t>pointers</a:t>
            </a:r>
            <a:r>
              <a:rPr lang="en-US" altLang="zh-TW" dirty="0">
                <a:ea typeface="新細明體" panose="02020500000000000000" pitchFamily="18" charset="-120"/>
              </a:rPr>
              <a:t> are often called </a:t>
            </a:r>
            <a:r>
              <a:rPr lang="en-US" altLang="zh-TW" b="1" i="1" dirty="0">
                <a:solidFill>
                  <a:srgbClr val="CC0000"/>
                </a:solidFill>
                <a:ea typeface="新細明體" panose="02020500000000000000" pitchFamily="18" charset="-120"/>
              </a:rPr>
              <a:t>links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grpSp>
        <p:nvGrpSpPr>
          <p:cNvPr id="21507" name="Group 34"/>
          <p:cNvGrpSpPr>
            <a:grpSpLocks/>
          </p:cNvGrpSpPr>
          <p:nvPr/>
        </p:nvGrpSpPr>
        <p:grpSpPr bwMode="auto">
          <a:xfrm>
            <a:off x="1060686" y="5024978"/>
            <a:ext cx="6715126" cy="411162"/>
            <a:chOff x="613" y="3533"/>
            <a:chExt cx="4230" cy="259"/>
          </a:xfrm>
        </p:grpSpPr>
        <p:grpSp>
          <p:nvGrpSpPr>
            <p:cNvPr id="21508" name="Group 26"/>
            <p:cNvGrpSpPr>
              <a:grpSpLocks/>
            </p:cNvGrpSpPr>
            <p:nvPr/>
          </p:nvGrpSpPr>
          <p:grpSpPr bwMode="auto">
            <a:xfrm>
              <a:off x="1796" y="3552"/>
              <a:ext cx="607" cy="240"/>
              <a:chOff x="1907" y="3530"/>
              <a:chExt cx="607" cy="240"/>
            </a:xfrm>
          </p:grpSpPr>
          <p:sp>
            <p:nvSpPr>
              <p:cNvPr id="21524" name="Rectangle 9"/>
              <p:cNvSpPr>
                <a:spLocks noChangeArrowheads="1"/>
              </p:cNvSpPr>
              <p:nvPr/>
            </p:nvSpPr>
            <p:spPr bwMode="auto">
              <a:xfrm>
                <a:off x="1938" y="3530"/>
                <a:ext cx="57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21525" name="Line 10"/>
              <p:cNvSpPr>
                <a:spLocks noChangeShapeType="1"/>
              </p:cNvSpPr>
              <p:nvPr/>
            </p:nvSpPr>
            <p:spPr bwMode="auto">
              <a:xfrm>
                <a:off x="2226" y="353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26" name="Line 13"/>
              <p:cNvSpPr>
                <a:spLocks noChangeShapeType="1"/>
              </p:cNvSpPr>
              <p:nvPr/>
            </p:nvSpPr>
            <p:spPr bwMode="auto">
              <a:xfrm flipH="1">
                <a:off x="2226" y="3530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27" name="Text Box 16"/>
              <p:cNvSpPr txBox="1">
                <a:spLocks noChangeArrowheads="1"/>
              </p:cNvSpPr>
              <p:nvPr/>
            </p:nvSpPr>
            <p:spPr bwMode="auto">
              <a:xfrm>
                <a:off x="1907" y="3538"/>
                <a:ext cx="35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VAT</a:t>
                </a:r>
              </a:p>
            </p:txBody>
          </p:sp>
        </p:grpSp>
        <p:grpSp>
          <p:nvGrpSpPr>
            <p:cNvPr id="21509" name="Group 27"/>
            <p:cNvGrpSpPr>
              <a:grpSpLocks/>
            </p:cNvGrpSpPr>
            <p:nvPr/>
          </p:nvGrpSpPr>
          <p:grpSpPr bwMode="auto">
            <a:xfrm>
              <a:off x="2919" y="3542"/>
              <a:ext cx="736" cy="240"/>
              <a:chOff x="3030" y="3564"/>
              <a:chExt cx="736" cy="240"/>
            </a:xfrm>
          </p:grpSpPr>
          <p:sp>
            <p:nvSpPr>
              <p:cNvPr id="21520" name="Rectangle 7"/>
              <p:cNvSpPr>
                <a:spLocks noChangeArrowheads="1"/>
              </p:cNvSpPr>
              <p:nvPr/>
            </p:nvSpPr>
            <p:spPr bwMode="auto">
              <a:xfrm>
                <a:off x="3065" y="3564"/>
                <a:ext cx="57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21521" name="Line 8"/>
              <p:cNvSpPr>
                <a:spLocks noChangeShapeType="1"/>
              </p:cNvSpPr>
              <p:nvPr/>
            </p:nvSpPr>
            <p:spPr bwMode="auto">
              <a:xfrm>
                <a:off x="3353" y="356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22" name="Text Box 15"/>
              <p:cNvSpPr txBox="1">
                <a:spLocks noChangeArrowheads="1"/>
              </p:cNvSpPr>
              <p:nvPr/>
            </p:nvSpPr>
            <p:spPr bwMode="auto">
              <a:xfrm>
                <a:off x="3030" y="3587"/>
                <a:ext cx="35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CAT</a:t>
                </a:r>
              </a:p>
            </p:txBody>
          </p:sp>
          <p:sp>
            <p:nvSpPr>
              <p:cNvPr id="21523" name="Line 24"/>
              <p:cNvSpPr>
                <a:spLocks noChangeShapeType="1"/>
              </p:cNvSpPr>
              <p:nvPr/>
            </p:nvSpPr>
            <p:spPr bwMode="auto">
              <a:xfrm>
                <a:off x="3522" y="3689"/>
                <a:ext cx="2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1510" name="Group 33"/>
            <p:cNvGrpSpPr>
              <a:grpSpLocks/>
            </p:cNvGrpSpPr>
            <p:nvPr/>
          </p:nvGrpSpPr>
          <p:grpSpPr bwMode="auto">
            <a:xfrm>
              <a:off x="613" y="3552"/>
              <a:ext cx="684" cy="240"/>
              <a:chOff x="978" y="3574"/>
              <a:chExt cx="684" cy="240"/>
            </a:xfrm>
          </p:grpSpPr>
          <p:sp>
            <p:nvSpPr>
              <p:cNvPr id="21516" name="Rectangle 5"/>
              <p:cNvSpPr>
                <a:spLocks noChangeArrowheads="1"/>
              </p:cNvSpPr>
              <p:nvPr/>
            </p:nvSpPr>
            <p:spPr bwMode="auto">
              <a:xfrm>
                <a:off x="1000" y="3574"/>
                <a:ext cx="57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21517" name="Line 6"/>
              <p:cNvSpPr>
                <a:spLocks noChangeShapeType="1"/>
              </p:cNvSpPr>
              <p:nvPr/>
            </p:nvSpPr>
            <p:spPr bwMode="auto">
              <a:xfrm>
                <a:off x="1288" y="357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18" name="Text Box 14"/>
              <p:cNvSpPr txBox="1">
                <a:spLocks noChangeArrowheads="1"/>
              </p:cNvSpPr>
              <p:nvPr/>
            </p:nvSpPr>
            <p:spPr bwMode="auto">
              <a:xfrm>
                <a:off x="978" y="3582"/>
                <a:ext cx="35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BAT</a:t>
                </a:r>
              </a:p>
            </p:txBody>
          </p:sp>
          <p:sp>
            <p:nvSpPr>
              <p:cNvPr id="21519" name="Line 25"/>
              <p:cNvSpPr>
                <a:spLocks noChangeShapeType="1"/>
              </p:cNvSpPr>
              <p:nvPr/>
            </p:nvSpPr>
            <p:spPr bwMode="auto">
              <a:xfrm>
                <a:off x="1440" y="3711"/>
                <a:ext cx="2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1511" name="Group 28"/>
            <p:cNvGrpSpPr>
              <a:grpSpLocks/>
            </p:cNvGrpSpPr>
            <p:nvPr/>
          </p:nvGrpSpPr>
          <p:grpSpPr bwMode="auto">
            <a:xfrm>
              <a:off x="4123" y="3533"/>
              <a:ext cx="720" cy="240"/>
              <a:chOff x="3046" y="3564"/>
              <a:chExt cx="720" cy="240"/>
            </a:xfrm>
          </p:grpSpPr>
          <p:sp>
            <p:nvSpPr>
              <p:cNvPr id="21512" name="Rectangle 29"/>
              <p:cNvSpPr>
                <a:spLocks noChangeArrowheads="1"/>
              </p:cNvSpPr>
              <p:nvPr/>
            </p:nvSpPr>
            <p:spPr bwMode="auto">
              <a:xfrm>
                <a:off x="3065" y="3564"/>
                <a:ext cx="57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21513" name="Line 30"/>
              <p:cNvSpPr>
                <a:spLocks noChangeShapeType="1"/>
              </p:cNvSpPr>
              <p:nvPr/>
            </p:nvSpPr>
            <p:spPr bwMode="auto">
              <a:xfrm>
                <a:off x="3353" y="356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14" name="Text Box 31"/>
              <p:cNvSpPr txBox="1">
                <a:spLocks noChangeArrowheads="1"/>
              </p:cNvSpPr>
              <p:nvPr/>
            </p:nvSpPr>
            <p:spPr bwMode="auto">
              <a:xfrm>
                <a:off x="3046" y="3584"/>
                <a:ext cx="34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SAT</a:t>
                </a:r>
              </a:p>
            </p:txBody>
          </p:sp>
          <p:sp>
            <p:nvSpPr>
              <p:cNvPr id="21515" name="Line 32"/>
              <p:cNvSpPr>
                <a:spLocks noChangeShapeType="1"/>
              </p:cNvSpPr>
              <p:nvPr/>
            </p:nvSpPr>
            <p:spPr bwMode="auto">
              <a:xfrm>
                <a:off x="3522" y="3689"/>
                <a:ext cx="2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25" name="群組 24"/>
          <p:cNvGrpSpPr/>
          <p:nvPr/>
        </p:nvGrpSpPr>
        <p:grpSpPr>
          <a:xfrm>
            <a:off x="1710220" y="4719085"/>
            <a:ext cx="3442568" cy="336056"/>
            <a:chOff x="4378109" y="4830183"/>
            <a:chExt cx="1742992" cy="336056"/>
          </a:xfrm>
        </p:grpSpPr>
        <p:sp>
          <p:nvSpPr>
            <p:cNvPr id="26" name="Line 7"/>
            <p:cNvSpPr>
              <a:spLocks noChangeShapeType="1"/>
            </p:cNvSpPr>
            <p:nvPr/>
          </p:nvSpPr>
          <p:spPr bwMode="auto">
            <a:xfrm flipH="1">
              <a:off x="6119245" y="4830183"/>
              <a:ext cx="1856" cy="33605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>
              <a:off x="4378109" y="4865110"/>
              <a:ext cx="190" cy="3011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 flipV="1">
              <a:off x="4378110" y="4830184"/>
              <a:ext cx="1741136" cy="2649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2" name="Line 7"/>
          <p:cNvSpPr>
            <a:spLocks noChangeShapeType="1"/>
          </p:cNvSpPr>
          <p:nvPr/>
        </p:nvSpPr>
        <p:spPr bwMode="auto">
          <a:xfrm>
            <a:off x="5427169" y="5228017"/>
            <a:ext cx="1235804" cy="4924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zh-TW" altLang="en-US"/>
          </a:p>
        </p:txBody>
      </p:sp>
      <p:grpSp>
        <p:nvGrpSpPr>
          <p:cNvPr id="33" name="群組 32"/>
          <p:cNvGrpSpPr/>
          <p:nvPr/>
        </p:nvGrpSpPr>
        <p:grpSpPr>
          <a:xfrm>
            <a:off x="3777561" y="5420266"/>
            <a:ext cx="3442570" cy="383856"/>
            <a:chOff x="4376253" y="4492616"/>
            <a:chExt cx="1742993" cy="383856"/>
          </a:xfrm>
        </p:grpSpPr>
        <p:sp>
          <p:nvSpPr>
            <p:cNvPr id="34" name="Line 7"/>
            <p:cNvSpPr>
              <a:spLocks noChangeShapeType="1"/>
            </p:cNvSpPr>
            <p:nvPr/>
          </p:nvSpPr>
          <p:spPr bwMode="auto">
            <a:xfrm flipH="1">
              <a:off x="4376253" y="4540416"/>
              <a:ext cx="1856" cy="33605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arrow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" name="Line 7"/>
            <p:cNvSpPr>
              <a:spLocks noChangeShapeType="1"/>
            </p:cNvSpPr>
            <p:nvPr/>
          </p:nvSpPr>
          <p:spPr bwMode="auto">
            <a:xfrm>
              <a:off x="6119244" y="4492616"/>
              <a:ext cx="1" cy="34342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 flipV="1">
              <a:off x="4378110" y="4830184"/>
              <a:ext cx="1741136" cy="2649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C68F381-26F0-41D1-91A4-A2FAD6EE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/>
          </p:cNvSpPr>
          <p:nvPr>
            <p:ph type="title"/>
          </p:nvPr>
        </p:nvSpPr>
        <p:spPr>
          <a:xfrm>
            <a:off x="455613" y="115888"/>
            <a:ext cx="8226425" cy="936625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標楷體" panose="03000509000000000000" pitchFamily="65" charset="-120"/>
              </a:rPr>
              <a:t>Attaching a New Term</a:t>
            </a:r>
          </a:p>
        </p:txBody>
      </p:sp>
      <p:sp>
        <p:nvSpPr>
          <p:cNvPr id="91138" name="Rectangle 3"/>
          <p:cNvSpPr>
            <a:spLocks noGrp="1"/>
          </p:cNvSpPr>
          <p:nvPr>
            <p:ph sz="quarter" idx="1"/>
          </p:nvPr>
        </p:nvSpPr>
        <p:spPr>
          <a:xfrm>
            <a:off x="455613" y="1296989"/>
            <a:ext cx="8226425" cy="3909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void attach (float coefficient, 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exponent,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			 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polyPointer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*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ptr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polyPointer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temp;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chemeClr val="hlink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000" b="1" dirty="0">
                <a:solidFill>
                  <a:srgbClr val="3333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MALLOC(</a:t>
            </a:r>
            <a:r>
              <a:rPr lang="en-US" altLang="zh-TW" sz="2000" b="1" dirty="0" err="1">
                <a:solidFill>
                  <a:srgbClr val="3333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temp,sizeof</a:t>
            </a:r>
            <a:r>
              <a:rPr lang="en-US" altLang="zh-TW" sz="2000" b="1" dirty="0">
                <a:solidFill>
                  <a:srgbClr val="3333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(*temp)); </a:t>
            </a:r>
            <a:r>
              <a:rPr lang="en-US" altLang="zh-TW" sz="2000" b="1" dirty="0">
                <a:solidFill>
                  <a:srgbClr val="CC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/* create new node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3333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temp-&gt;</a:t>
            </a:r>
            <a:r>
              <a:rPr lang="en-US" altLang="zh-TW" sz="2000" b="1" dirty="0" err="1">
                <a:solidFill>
                  <a:srgbClr val="3333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coef</a:t>
            </a:r>
            <a:r>
              <a:rPr lang="en-US" altLang="zh-TW" sz="2000" b="1" dirty="0">
                <a:solidFill>
                  <a:srgbClr val="3333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= coefficient;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/* assign value</a:t>
            </a:r>
            <a:r>
              <a:rPr lang="en-US" altLang="zh-TW" sz="2000" b="1" dirty="0">
                <a:solidFill>
                  <a:srgbClr val="3333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3333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temp-&gt;</a:t>
            </a:r>
            <a:r>
              <a:rPr lang="en-US" altLang="zh-TW" sz="2000" b="1" dirty="0" err="1">
                <a:solidFill>
                  <a:srgbClr val="3333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expon</a:t>
            </a:r>
            <a:r>
              <a:rPr lang="en-US" altLang="zh-TW" sz="2000" b="1" dirty="0">
                <a:solidFill>
                  <a:srgbClr val="3333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= exponent;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3333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temp-&gt;link = NULL;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000" b="1" dirty="0">
              <a:solidFill>
                <a:srgbClr val="3333FF"/>
              </a:solidFill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3333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(*</a:t>
            </a:r>
            <a:r>
              <a:rPr lang="en-US" altLang="zh-TW" sz="2000" b="1" dirty="0" err="1">
                <a:solidFill>
                  <a:srgbClr val="3333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ptr</a:t>
            </a:r>
            <a:r>
              <a:rPr lang="en-US" altLang="zh-TW" sz="2000" b="1" dirty="0">
                <a:solidFill>
                  <a:srgbClr val="3333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)-&gt;link = temp;	</a:t>
            </a:r>
            <a:r>
              <a:rPr lang="en-US" altLang="zh-TW" sz="2000" b="1" dirty="0">
                <a:solidFill>
                  <a:srgbClr val="CC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/* attach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3333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*</a:t>
            </a:r>
            <a:r>
              <a:rPr lang="en-US" altLang="zh-TW" sz="2000" b="1" dirty="0" err="1">
                <a:solidFill>
                  <a:srgbClr val="3333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ptr</a:t>
            </a:r>
            <a:r>
              <a:rPr lang="en-US" altLang="zh-TW" sz="2000" b="1" dirty="0">
                <a:solidFill>
                  <a:srgbClr val="3333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= temp;  </a:t>
            </a:r>
            <a:r>
              <a:rPr lang="en-US" altLang="zh-TW" sz="1800" b="1" dirty="0">
                <a:solidFill>
                  <a:srgbClr val="CC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/* move </a:t>
            </a:r>
            <a:r>
              <a:rPr lang="en-US" altLang="zh-TW" sz="1800" b="1" dirty="0" err="1">
                <a:solidFill>
                  <a:srgbClr val="CC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ptr</a:t>
            </a:r>
            <a:r>
              <a:rPr lang="en-US" altLang="zh-TW" sz="1800" b="1" dirty="0">
                <a:solidFill>
                  <a:srgbClr val="CC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to the end of the list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}</a:t>
            </a:r>
          </a:p>
        </p:txBody>
      </p:sp>
      <p:pic>
        <p:nvPicPr>
          <p:cNvPr id="25" name="Picture 4" descr="figure4">
            <a:extLst>
              <a:ext uri="{FF2B5EF4-FFF2-40B4-BE49-F238E27FC236}">
                <a16:creationId xmlns:a16="http://schemas.microsoft.com/office/drawing/2014/main" id="{B10FC764-301C-4DFE-A952-593B62802B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2" t="80934" r="14275" b="14288"/>
          <a:stretch/>
        </p:blipFill>
        <p:spPr bwMode="auto">
          <a:xfrm>
            <a:off x="875030" y="5433565"/>
            <a:ext cx="6742113" cy="502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群組 25">
            <a:extLst>
              <a:ext uri="{FF2B5EF4-FFF2-40B4-BE49-F238E27FC236}">
                <a16:creationId xmlns:a16="http://schemas.microsoft.com/office/drawing/2014/main" id="{C676D65F-D76B-4E63-81FF-488D2CC33C03}"/>
              </a:ext>
            </a:extLst>
          </p:cNvPr>
          <p:cNvGrpSpPr/>
          <p:nvPr/>
        </p:nvGrpSpPr>
        <p:grpSpPr>
          <a:xfrm>
            <a:off x="4324191" y="5936148"/>
            <a:ext cx="731520" cy="508673"/>
            <a:chOff x="7010400" y="2265680"/>
            <a:chExt cx="731520" cy="565958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9764F427-53AB-4B99-9094-9C69CF204AB3}"/>
                </a:ext>
              </a:extLst>
            </p:cNvPr>
            <p:cNvSpPr txBox="1"/>
            <p:nvPr/>
          </p:nvSpPr>
          <p:spPr>
            <a:xfrm>
              <a:off x="7010400" y="2489200"/>
              <a:ext cx="731520" cy="342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*</a:t>
              </a:r>
              <a:r>
                <a:rPr lang="en-US" altLang="zh-TW" sz="1400" dirty="0" err="1"/>
                <a:t>ptr</a:t>
              </a:r>
              <a:endParaRPr lang="zh-TW" altLang="en-US" sz="1400" dirty="0"/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6E630184-37B6-4972-AF5C-BBAD9F464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2480" y="2265680"/>
              <a:ext cx="0" cy="2235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825937A8-B632-4B1D-B081-411F42F93940}"/>
              </a:ext>
            </a:extLst>
          </p:cNvPr>
          <p:cNvSpPr/>
          <p:nvPr/>
        </p:nvSpPr>
        <p:spPr>
          <a:xfrm>
            <a:off x="5544503" y="5265626"/>
            <a:ext cx="2204720" cy="96488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8D84A5D5-E396-408B-96E5-5B944A590A61}"/>
              </a:ext>
            </a:extLst>
          </p:cNvPr>
          <p:cNvGrpSpPr/>
          <p:nvPr/>
        </p:nvGrpSpPr>
        <p:grpSpPr>
          <a:xfrm>
            <a:off x="6653054" y="5936148"/>
            <a:ext cx="731520" cy="508673"/>
            <a:chOff x="7010400" y="2265680"/>
            <a:chExt cx="731520" cy="565958"/>
          </a:xfrm>
        </p:grpSpPr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E4CF064-C01E-4506-831A-E20C22889217}"/>
                </a:ext>
              </a:extLst>
            </p:cNvPr>
            <p:cNvSpPr txBox="1"/>
            <p:nvPr/>
          </p:nvSpPr>
          <p:spPr>
            <a:xfrm>
              <a:off x="7010400" y="2489200"/>
              <a:ext cx="731520" cy="342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*</a:t>
              </a:r>
              <a:r>
                <a:rPr lang="en-US" altLang="zh-TW" sz="1400" dirty="0" err="1"/>
                <a:t>ptr</a:t>
              </a:r>
              <a:endParaRPr lang="zh-TW" altLang="en-US" sz="1400" dirty="0"/>
            </a:p>
          </p:txBody>
        </p: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8CB79C97-5EB0-4E85-9A37-1B15D0C065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2480" y="2265680"/>
              <a:ext cx="0" cy="2235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E47C4AEC-56FD-4CDD-B443-DF163EBFF912}"/>
              </a:ext>
            </a:extLst>
          </p:cNvPr>
          <p:cNvSpPr/>
          <p:nvPr/>
        </p:nvSpPr>
        <p:spPr>
          <a:xfrm>
            <a:off x="4901010" y="5608277"/>
            <a:ext cx="798195" cy="15315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9047961-C03F-451C-8270-F3B5552CDDC1}"/>
              </a:ext>
            </a:extLst>
          </p:cNvPr>
          <p:cNvSpPr/>
          <p:nvPr/>
        </p:nvSpPr>
        <p:spPr>
          <a:xfrm>
            <a:off x="4268868" y="5924811"/>
            <a:ext cx="731520" cy="47640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274076A5-611A-4A7D-AC1E-A4DE454F74B8}"/>
              </a:ext>
            </a:extLst>
          </p:cNvPr>
          <p:cNvGrpSpPr/>
          <p:nvPr/>
        </p:nvGrpSpPr>
        <p:grpSpPr>
          <a:xfrm>
            <a:off x="6419374" y="4957643"/>
            <a:ext cx="731520" cy="523220"/>
            <a:chOff x="6885623" y="4887930"/>
            <a:chExt cx="731520" cy="523220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8639537D-C016-439C-9ECC-D6279AA9D8E0}"/>
                </a:ext>
              </a:extLst>
            </p:cNvPr>
            <p:cNvSpPr txBox="1"/>
            <p:nvPr/>
          </p:nvSpPr>
          <p:spPr>
            <a:xfrm>
              <a:off x="6885623" y="4887930"/>
              <a:ext cx="7315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temp</a:t>
              </a:r>
            </a:p>
            <a:p>
              <a:endParaRPr lang="zh-TW" altLang="en-US" sz="1400" dirty="0"/>
            </a:p>
          </p:txBody>
        </p: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881CADED-E4F1-45DE-9AB4-29BD9FDE71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5029" y="5165178"/>
              <a:ext cx="0" cy="200896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CA2F570-C185-4F3A-90D6-CB714375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40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/>
          </p:cNvSpPr>
          <p:nvPr>
            <p:ph type="title"/>
          </p:nvPr>
        </p:nvSpPr>
        <p:spPr>
          <a:xfrm>
            <a:off x="455613" y="115888"/>
            <a:ext cx="8226425" cy="936625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Practice Time</a:t>
            </a:r>
          </a:p>
        </p:txBody>
      </p:sp>
      <p:sp>
        <p:nvSpPr>
          <p:cNvPr id="91138" name="Rectangle 3"/>
          <p:cNvSpPr>
            <a:spLocks noGrp="1"/>
          </p:cNvSpPr>
          <p:nvPr>
            <p:ph sz="quarter" idx="1"/>
          </p:nvPr>
        </p:nvSpPr>
        <p:spPr>
          <a:xfrm>
            <a:off x="455612" y="2308207"/>
            <a:ext cx="8226425" cy="3909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void attach (float coefficient, 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exponent,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			 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polyPointer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*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ptr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polyPointer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temp;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chemeClr val="hlink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000" b="1" dirty="0">
                <a:solidFill>
                  <a:srgbClr val="00206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MALLOC(</a:t>
            </a:r>
            <a:r>
              <a:rPr lang="en-US" altLang="zh-TW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temp,sizeof</a:t>
            </a:r>
            <a:r>
              <a:rPr lang="en-US" altLang="zh-TW" sz="2000" b="1" dirty="0">
                <a:solidFill>
                  <a:srgbClr val="00206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(*temp)); /* create new node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00206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temp-&gt;</a:t>
            </a:r>
            <a:r>
              <a:rPr lang="en-US" altLang="zh-TW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coef</a:t>
            </a:r>
            <a:r>
              <a:rPr lang="en-US" altLang="zh-TW" sz="2000" b="1" dirty="0">
                <a:solidFill>
                  <a:srgbClr val="00206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= coefficient;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00206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temp-&gt;</a:t>
            </a:r>
            <a:r>
              <a:rPr lang="en-US" altLang="zh-TW" sz="2000" b="1" dirty="0" err="1">
                <a:solidFill>
                  <a:srgbClr val="00206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expon</a:t>
            </a:r>
            <a:r>
              <a:rPr lang="en-US" altLang="zh-TW" sz="2000" b="1" dirty="0">
                <a:solidFill>
                  <a:srgbClr val="00206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= exponent;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00206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temp-&gt;link = NULL;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000" b="1" dirty="0">
              <a:solidFill>
                <a:srgbClr val="3333FF"/>
              </a:solidFill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3333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(*</a:t>
            </a:r>
            <a:r>
              <a:rPr lang="en-US" altLang="zh-TW" sz="2000" b="1" dirty="0" err="1">
                <a:solidFill>
                  <a:srgbClr val="3333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ptr</a:t>
            </a:r>
            <a:r>
              <a:rPr lang="en-US" altLang="zh-TW" sz="2000" b="1" dirty="0">
                <a:solidFill>
                  <a:srgbClr val="3333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)-&gt;link = temp;	</a:t>
            </a:r>
            <a:r>
              <a:rPr lang="en-US" altLang="zh-TW" sz="2000" b="1" dirty="0">
                <a:solidFill>
                  <a:srgbClr val="CC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/* attach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3333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*</a:t>
            </a:r>
            <a:r>
              <a:rPr lang="en-US" altLang="zh-TW" sz="2000" b="1" dirty="0" err="1">
                <a:solidFill>
                  <a:srgbClr val="3333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ptr</a:t>
            </a:r>
            <a:r>
              <a:rPr lang="en-US" altLang="zh-TW" sz="2000" b="1" dirty="0">
                <a:solidFill>
                  <a:srgbClr val="3333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= temp;  </a:t>
            </a:r>
            <a:r>
              <a:rPr lang="en-US" altLang="zh-TW" sz="1800" b="1" dirty="0">
                <a:solidFill>
                  <a:srgbClr val="CC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/* move </a:t>
            </a:r>
            <a:r>
              <a:rPr lang="en-US" altLang="zh-TW" sz="1800" b="1" dirty="0" err="1">
                <a:solidFill>
                  <a:srgbClr val="CC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ptr</a:t>
            </a:r>
            <a:r>
              <a:rPr lang="en-US" altLang="zh-TW" sz="1800" b="1" dirty="0">
                <a:solidFill>
                  <a:srgbClr val="CC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to the end of the list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455612" y="1309539"/>
            <a:ext cx="8408689" cy="508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-128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en-US" altLang="zh-TW" sz="22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How to modify the code if </a:t>
            </a:r>
            <a:r>
              <a:rPr kumimoji="0" lang="en-US" altLang="zh-TW" sz="2200" b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ptr</a:t>
            </a:r>
            <a:r>
              <a:rPr kumimoji="0" lang="en-US" altLang="zh-TW" sz="22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is null initially?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934BAB-C295-4BE5-9F6A-FE802823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41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91447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/>
          </p:cNvSpPr>
          <p:nvPr>
            <p:ph type="title"/>
          </p:nvPr>
        </p:nvSpPr>
        <p:spPr>
          <a:xfrm>
            <a:off x="455613" y="188913"/>
            <a:ext cx="8226425" cy="839787"/>
          </a:xfrm>
        </p:spPr>
        <p:txBody>
          <a:bodyPr/>
          <a:lstStyle/>
          <a:p>
            <a:pPr eaLnBrk="1" hangingPunct="1"/>
            <a:r>
              <a:rPr lang="en-US" altLang="zh-TW">
                <a:ea typeface="標楷體" panose="03000509000000000000" pitchFamily="65" charset="-120"/>
              </a:rPr>
              <a:t>Analysis of padd</a:t>
            </a:r>
          </a:p>
        </p:txBody>
      </p:sp>
      <p:sp>
        <p:nvSpPr>
          <p:cNvPr id="93186" name="Rectangle 3"/>
          <p:cNvSpPr>
            <a:spLocks noGrp="1"/>
          </p:cNvSpPr>
          <p:nvPr>
            <p:ph sz="quarter" idx="1"/>
          </p:nvPr>
        </p:nvSpPr>
        <p:spPr>
          <a:xfrm>
            <a:off x="455613" y="2298700"/>
            <a:ext cx="8226425" cy="4025900"/>
          </a:xfrm>
        </p:spPr>
        <p:txBody>
          <a:bodyPr/>
          <a:lstStyle/>
          <a:p>
            <a:pPr marL="838200" lvl="1" indent="-38100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zh-TW" sz="2400" dirty="0">
                <a:ea typeface="新細明體" panose="02020500000000000000" pitchFamily="18" charset="-120"/>
              </a:rPr>
              <a:t>coefficient additions</a:t>
            </a:r>
            <a:br>
              <a:rPr lang="en-US" altLang="zh-TW" sz="2400" dirty="0">
                <a:ea typeface="新細明體" panose="02020500000000000000" pitchFamily="18" charset="-120"/>
              </a:rPr>
            </a:br>
            <a:r>
              <a:rPr lang="en-US" altLang="zh-TW" sz="2400" dirty="0">
                <a:solidFill>
                  <a:srgbClr val="CC3300"/>
                </a:solidFill>
                <a:ea typeface="新細明體" panose="02020500000000000000" pitchFamily="18" charset="-120"/>
              </a:rPr>
              <a:t> ?    </a:t>
            </a:r>
            <a:r>
              <a:rPr lang="en-US" altLang="zh-TW" sz="2400" dirty="0">
                <a:solidFill>
                  <a:srgbClr val="CC33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&lt;= # of additions &lt;=  ?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zh-TW" sz="2400" dirty="0">
              <a:solidFill>
                <a:srgbClr val="CC3300"/>
              </a:solidFill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marL="838200" lvl="1" indent="-38100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zh-TW" sz="2400" dirty="0">
                <a:ea typeface="新細明體" panose="02020500000000000000" pitchFamily="18" charset="-120"/>
              </a:rPr>
              <a:t>exponent comparisons</a:t>
            </a:r>
            <a:br>
              <a:rPr lang="en-US" altLang="zh-TW" sz="2400" dirty="0">
                <a:ea typeface="新細明體" panose="02020500000000000000" pitchFamily="18" charset="-120"/>
              </a:rPr>
            </a:br>
            <a:r>
              <a:rPr lang="en-US" altLang="zh-TW" sz="2400" dirty="0">
                <a:ea typeface="新細明體" panose="02020500000000000000" pitchFamily="18" charset="-120"/>
              </a:rPr>
              <a:t>extreme case:</a:t>
            </a:r>
            <a:br>
              <a:rPr lang="en-US" altLang="zh-TW" sz="2400" dirty="0">
                <a:ea typeface="新細明體" panose="02020500000000000000" pitchFamily="18" charset="-120"/>
              </a:rPr>
            </a:br>
            <a:r>
              <a:rPr lang="en-US" altLang="zh-TW" sz="2400" i="1" dirty="0">
                <a:ea typeface="新細明體" panose="02020500000000000000" pitchFamily="18" charset="-120"/>
              </a:rPr>
              <a:t>e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m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-1</a:t>
            </a:r>
            <a:r>
              <a:rPr lang="en-US" altLang="zh-TW" sz="2400" dirty="0">
                <a:ea typeface="新細明體" panose="02020500000000000000" pitchFamily="18" charset="-120"/>
              </a:rPr>
              <a:t> &gt; </a:t>
            </a:r>
            <a:r>
              <a:rPr lang="en-US" altLang="zh-TW" sz="2400" i="1" dirty="0">
                <a:ea typeface="新細明體" panose="02020500000000000000" pitchFamily="18" charset="-120"/>
              </a:rPr>
              <a:t>f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n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-1</a:t>
            </a:r>
            <a:r>
              <a:rPr lang="en-US" altLang="zh-TW" sz="2400" dirty="0">
                <a:ea typeface="新細明體" panose="02020500000000000000" pitchFamily="18" charset="-120"/>
              </a:rPr>
              <a:t> &gt; </a:t>
            </a:r>
            <a:r>
              <a:rPr lang="en-US" altLang="zh-TW" sz="2400" i="1" dirty="0">
                <a:ea typeface="新細明體" panose="02020500000000000000" pitchFamily="18" charset="-120"/>
              </a:rPr>
              <a:t>e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m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-2</a:t>
            </a:r>
            <a:r>
              <a:rPr lang="en-US" altLang="zh-TW" sz="2400" dirty="0">
                <a:ea typeface="新細明體" panose="02020500000000000000" pitchFamily="18" charset="-120"/>
              </a:rPr>
              <a:t> &gt; </a:t>
            </a:r>
            <a:r>
              <a:rPr lang="en-US" altLang="zh-TW" sz="2400" i="1" dirty="0">
                <a:ea typeface="新細明體" panose="02020500000000000000" pitchFamily="18" charset="-120"/>
              </a:rPr>
              <a:t>f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n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-2</a:t>
            </a:r>
            <a:r>
              <a:rPr lang="en-US" altLang="zh-TW" sz="2400" dirty="0">
                <a:ea typeface="新細明體" panose="02020500000000000000" pitchFamily="18" charset="-120"/>
              </a:rPr>
              <a:t> &gt; … &gt; </a:t>
            </a:r>
            <a:r>
              <a:rPr lang="en-US" altLang="zh-TW" sz="2400" i="1" dirty="0">
                <a:ea typeface="新細明體" panose="02020500000000000000" pitchFamily="18" charset="-120"/>
              </a:rPr>
              <a:t>e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1 </a:t>
            </a:r>
            <a:r>
              <a:rPr lang="en-US" altLang="zh-TW" sz="2400" dirty="0">
                <a:ea typeface="新細明體" panose="02020500000000000000" pitchFamily="18" charset="-120"/>
              </a:rPr>
              <a:t>&gt; </a:t>
            </a:r>
            <a:r>
              <a:rPr lang="en-US" altLang="zh-TW" sz="2400" i="1" dirty="0">
                <a:ea typeface="新細明體" panose="02020500000000000000" pitchFamily="18" charset="-120"/>
              </a:rPr>
              <a:t>f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400" dirty="0">
                <a:ea typeface="新細明體" panose="02020500000000000000" pitchFamily="18" charset="-120"/>
              </a:rPr>
              <a:t> &gt; </a:t>
            </a:r>
            <a:r>
              <a:rPr lang="en-US" altLang="zh-TW" sz="2400" i="1" dirty="0">
                <a:ea typeface="新細明體" panose="02020500000000000000" pitchFamily="18" charset="-120"/>
              </a:rPr>
              <a:t>e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0</a:t>
            </a:r>
            <a:r>
              <a:rPr lang="en-US" altLang="zh-TW" sz="2400" dirty="0">
                <a:ea typeface="新細明體" panose="02020500000000000000" pitchFamily="18" charset="-120"/>
              </a:rPr>
              <a:t> &gt; </a:t>
            </a:r>
            <a:r>
              <a:rPr lang="en-US" altLang="zh-TW" sz="2400" i="1" dirty="0">
                <a:ea typeface="新細明體" panose="02020500000000000000" pitchFamily="18" charset="-120"/>
              </a:rPr>
              <a:t>f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0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br>
              <a:rPr lang="en-US" altLang="zh-TW" sz="2400" dirty="0">
                <a:ea typeface="新細明體" panose="02020500000000000000" pitchFamily="18" charset="-120"/>
              </a:rPr>
            </a:br>
            <a:r>
              <a:rPr lang="en-US" altLang="zh-TW" sz="2400" i="1" dirty="0">
                <a:solidFill>
                  <a:srgbClr val="CC3300"/>
                </a:solidFill>
                <a:ea typeface="新細明體" panose="02020500000000000000" pitchFamily="18" charset="-120"/>
              </a:rPr>
              <a:t>?  </a:t>
            </a:r>
            <a:r>
              <a:rPr lang="en-US" altLang="zh-TW" sz="2400" dirty="0">
                <a:solidFill>
                  <a:srgbClr val="CC3300"/>
                </a:solidFill>
                <a:ea typeface="新細明體" panose="02020500000000000000" pitchFamily="18" charset="-120"/>
              </a:rPr>
              <a:t>comparisons</a:t>
            </a:r>
          </a:p>
          <a:p>
            <a:pPr marL="838200" lvl="1" indent="-381000" eaLnBrk="1" hangingPunct="1">
              <a:lnSpc>
                <a:spcPct val="20000"/>
              </a:lnSpc>
              <a:buFont typeface="Wingdings" panose="05000000000000000000" pitchFamily="2" charset="2"/>
              <a:buChar char="§"/>
            </a:pPr>
            <a:endParaRPr lang="en-US" altLang="zh-TW" sz="2400" dirty="0">
              <a:solidFill>
                <a:srgbClr val="CC3300"/>
              </a:solidFill>
              <a:ea typeface="新細明體" panose="02020500000000000000" pitchFamily="18" charset="-120"/>
            </a:endParaRPr>
          </a:p>
          <a:p>
            <a:pPr marL="838200" lvl="1" indent="-381000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2400" dirty="0">
                <a:ea typeface="新細明體" panose="02020500000000000000" pitchFamily="18" charset="-120"/>
              </a:rPr>
              <a:t>creation of new nodes</a:t>
            </a:r>
            <a:br>
              <a:rPr lang="en-US" altLang="zh-TW" sz="2400" dirty="0">
                <a:ea typeface="新細明體" panose="02020500000000000000" pitchFamily="18" charset="-120"/>
              </a:rPr>
            </a:br>
            <a:r>
              <a:rPr lang="en-US" altLang="zh-TW" sz="2400" i="1" dirty="0">
                <a:solidFill>
                  <a:srgbClr val="CC3300"/>
                </a:solidFill>
                <a:ea typeface="新細明體" panose="02020500000000000000" pitchFamily="18" charset="-120"/>
              </a:rPr>
              <a:t>?  </a:t>
            </a:r>
            <a:r>
              <a:rPr lang="en-US" altLang="zh-TW" sz="2400" dirty="0">
                <a:solidFill>
                  <a:srgbClr val="CC3300"/>
                </a:solidFill>
                <a:ea typeface="新細明體" panose="02020500000000000000" pitchFamily="18" charset="-120"/>
              </a:rPr>
              <a:t>new nodes</a:t>
            </a:r>
          </a:p>
          <a:p>
            <a:pPr marL="838200" lvl="1" indent="-381000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zh-TW" sz="2400" dirty="0">
              <a:solidFill>
                <a:srgbClr val="CC3300"/>
              </a:solidFill>
              <a:ea typeface="新細明體" panose="02020500000000000000" pitchFamily="18" charset="-120"/>
            </a:endParaRPr>
          </a:p>
          <a:p>
            <a:pPr marL="838200" lvl="1" indent="-381000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2400" dirty="0">
                <a:ea typeface="新細明體" panose="02020500000000000000" pitchFamily="18" charset="-120"/>
              </a:rPr>
              <a:t>summary: </a:t>
            </a:r>
            <a:r>
              <a:rPr lang="en-US" altLang="zh-TW" sz="2400" i="1" dirty="0">
                <a:solidFill>
                  <a:srgbClr val="6600FF"/>
                </a:solidFill>
                <a:ea typeface="新細明體" panose="02020500000000000000" pitchFamily="18" charset="-120"/>
              </a:rPr>
              <a:t>O</a:t>
            </a:r>
            <a:r>
              <a:rPr lang="en-US" altLang="zh-TW" sz="2400" dirty="0">
                <a:solidFill>
                  <a:srgbClr val="6600FF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400" i="1" dirty="0" err="1">
                <a:solidFill>
                  <a:srgbClr val="6600FF"/>
                </a:solidFill>
                <a:ea typeface="新細明體" panose="02020500000000000000" pitchFamily="18" charset="-120"/>
              </a:rPr>
              <a:t>m</a:t>
            </a:r>
            <a:r>
              <a:rPr lang="en-US" altLang="zh-TW" sz="2400" dirty="0" err="1">
                <a:solidFill>
                  <a:srgbClr val="6600FF"/>
                </a:solidFill>
                <a:ea typeface="新細明體" panose="02020500000000000000" pitchFamily="18" charset="-120"/>
              </a:rPr>
              <a:t>+</a:t>
            </a:r>
            <a:r>
              <a:rPr lang="en-US" altLang="zh-TW" sz="2400" i="1" dirty="0" err="1">
                <a:solidFill>
                  <a:srgbClr val="6600FF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sz="2400" dirty="0">
                <a:solidFill>
                  <a:srgbClr val="6600FF"/>
                </a:solidFill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93187" name="Text Box 5"/>
          <p:cNvSpPr txBox="1">
            <a:spLocks noChangeArrowheads="1"/>
          </p:cNvSpPr>
          <p:nvPr/>
        </p:nvSpPr>
        <p:spPr bwMode="auto">
          <a:xfrm>
            <a:off x="749300" y="1206500"/>
            <a:ext cx="80772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新細明體" panose="02020500000000000000" pitchFamily="18" charset="-120"/>
              </a:rPr>
              <a:t>A(x) = </a:t>
            </a:r>
            <a:r>
              <a:rPr lang="en-US" altLang="en-US" sz="2400" i="1">
                <a:latin typeface="Arial" panose="020B0604020202020204" pitchFamily="34" charset="0"/>
                <a:ea typeface="新細明體" panose="02020500000000000000" pitchFamily="18" charset="-120"/>
              </a:rPr>
              <a:t>a</a:t>
            </a:r>
            <a:r>
              <a:rPr lang="en-US" altLang="en-US" sz="2400" i="1" baseline="-25000">
                <a:latin typeface="Arial" panose="020B0604020202020204" pitchFamily="34" charset="0"/>
                <a:ea typeface="新細明體" panose="02020500000000000000" pitchFamily="18" charset="-120"/>
              </a:rPr>
              <a:t>m-1</a:t>
            </a:r>
            <a:r>
              <a:rPr lang="en-US" altLang="en-US" sz="2400" i="1">
                <a:latin typeface="Arial" panose="020B0604020202020204" pitchFamily="34" charset="0"/>
                <a:ea typeface="新細明體" panose="02020500000000000000" pitchFamily="18" charset="-120"/>
              </a:rPr>
              <a:t>x</a:t>
            </a:r>
            <a:r>
              <a:rPr lang="en-US" altLang="en-US" sz="2400" i="1" baseline="30000">
                <a:latin typeface="Arial" panose="020B0604020202020204" pitchFamily="34" charset="0"/>
                <a:ea typeface="新細明體" panose="02020500000000000000" pitchFamily="18" charset="-120"/>
              </a:rPr>
              <a:t>e</a:t>
            </a:r>
            <a:r>
              <a:rPr lang="en-US" altLang="en-US" sz="1800" i="1" baseline="30000">
                <a:latin typeface="Arial" panose="020B0604020202020204" pitchFamily="34" charset="0"/>
                <a:ea typeface="新細明體" panose="02020500000000000000" pitchFamily="18" charset="-120"/>
              </a:rPr>
              <a:t>m-1</a:t>
            </a:r>
            <a:r>
              <a:rPr lang="en-US" altLang="en-US" sz="2400" i="1" baseline="30000"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en-US" sz="2400" i="1">
                <a:latin typeface="Arial" panose="020B0604020202020204" pitchFamily="34" charset="0"/>
                <a:ea typeface="新細明體" panose="02020500000000000000" pitchFamily="18" charset="-120"/>
              </a:rPr>
              <a:t>+ . . . + a</a:t>
            </a:r>
            <a:r>
              <a:rPr lang="en-US" altLang="en-US" sz="2400" i="1" baseline="-25000">
                <a:latin typeface="Arial" panose="020B0604020202020204" pitchFamily="34" charset="0"/>
                <a:ea typeface="新細明體" panose="02020500000000000000" pitchFamily="18" charset="-120"/>
              </a:rPr>
              <a:t>0</a:t>
            </a:r>
            <a:r>
              <a:rPr lang="en-US" altLang="en-US" sz="2400" i="1">
                <a:latin typeface="Arial" panose="020B0604020202020204" pitchFamily="34" charset="0"/>
                <a:ea typeface="新細明體" panose="02020500000000000000" pitchFamily="18" charset="-120"/>
              </a:rPr>
              <a:t>x</a:t>
            </a:r>
            <a:r>
              <a:rPr lang="en-US" altLang="en-US" sz="2400" i="1" baseline="30000">
                <a:latin typeface="Arial" panose="020B0604020202020204" pitchFamily="34" charset="0"/>
                <a:ea typeface="新細明體" panose="02020500000000000000" pitchFamily="18" charset="-120"/>
              </a:rPr>
              <a:t>e</a:t>
            </a:r>
            <a:r>
              <a:rPr lang="en-US" altLang="en-US" sz="1600" i="1" baseline="30000">
                <a:latin typeface="Arial" panose="020B0604020202020204" pitchFamily="34" charset="0"/>
                <a:ea typeface="新細明體" panose="02020500000000000000" pitchFamily="18" charset="-120"/>
              </a:rPr>
              <a:t>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新細明體" panose="02020500000000000000" pitchFamily="18" charset="-120"/>
              </a:rPr>
              <a:t>B(x) = </a:t>
            </a:r>
            <a:r>
              <a:rPr lang="en-US" altLang="en-US" sz="2400" i="1">
                <a:latin typeface="Arial" panose="020B0604020202020204" pitchFamily="34" charset="0"/>
                <a:ea typeface="新細明體" panose="02020500000000000000" pitchFamily="18" charset="-120"/>
              </a:rPr>
              <a:t>b</a:t>
            </a:r>
            <a:r>
              <a:rPr lang="en-US" altLang="en-US" sz="2400" i="1" baseline="-25000">
                <a:latin typeface="Arial" panose="020B0604020202020204" pitchFamily="34" charset="0"/>
                <a:ea typeface="新細明體" panose="02020500000000000000" pitchFamily="18" charset="-120"/>
              </a:rPr>
              <a:t>n-1</a:t>
            </a:r>
            <a:r>
              <a:rPr lang="en-US" altLang="en-US" sz="2400" i="1">
                <a:latin typeface="Arial" panose="020B0604020202020204" pitchFamily="34" charset="0"/>
                <a:ea typeface="新細明體" panose="02020500000000000000" pitchFamily="18" charset="-120"/>
              </a:rPr>
              <a:t>x</a:t>
            </a:r>
            <a:r>
              <a:rPr lang="en-US" altLang="en-US" sz="2400" i="1" baseline="30000">
                <a:latin typeface="Arial" panose="020B0604020202020204" pitchFamily="34" charset="0"/>
                <a:ea typeface="新細明體" panose="02020500000000000000" pitchFamily="18" charset="-120"/>
              </a:rPr>
              <a:t>f</a:t>
            </a:r>
            <a:r>
              <a:rPr lang="en-US" altLang="en-US" sz="1800" i="1" baseline="30000">
                <a:latin typeface="Arial" panose="020B0604020202020204" pitchFamily="34" charset="0"/>
                <a:ea typeface="新細明體" panose="02020500000000000000" pitchFamily="18" charset="-120"/>
              </a:rPr>
              <a:t>n-1</a:t>
            </a:r>
            <a:r>
              <a:rPr lang="en-US" altLang="en-US" sz="2400" i="1" baseline="30000"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en-US" sz="2400" i="1">
                <a:latin typeface="Arial" panose="020B0604020202020204" pitchFamily="34" charset="0"/>
                <a:ea typeface="新細明體" panose="02020500000000000000" pitchFamily="18" charset="-120"/>
              </a:rPr>
              <a:t>+ . . . + b</a:t>
            </a:r>
            <a:r>
              <a:rPr lang="en-US" altLang="en-US" sz="2400" i="1" baseline="-25000">
                <a:latin typeface="Arial" panose="020B0604020202020204" pitchFamily="34" charset="0"/>
                <a:ea typeface="新細明體" panose="02020500000000000000" pitchFamily="18" charset="-120"/>
              </a:rPr>
              <a:t>0</a:t>
            </a:r>
            <a:r>
              <a:rPr lang="en-US" altLang="en-US" sz="2400" i="1">
                <a:latin typeface="Arial" panose="020B0604020202020204" pitchFamily="34" charset="0"/>
                <a:ea typeface="新細明體" panose="02020500000000000000" pitchFamily="18" charset="-120"/>
              </a:rPr>
              <a:t>x</a:t>
            </a:r>
            <a:r>
              <a:rPr lang="en-US" altLang="en-US" sz="2400" i="1" baseline="30000">
                <a:latin typeface="Arial" panose="020B0604020202020204" pitchFamily="34" charset="0"/>
                <a:ea typeface="新細明體" panose="02020500000000000000" pitchFamily="18" charset="-120"/>
              </a:rPr>
              <a:t>f</a:t>
            </a:r>
            <a:r>
              <a:rPr lang="en-US" altLang="en-US" sz="1600" i="1" baseline="30000">
                <a:latin typeface="Arial" panose="020B0604020202020204" pitchFamily="34" charset="0"/>
                <a:ea typeface="新細明體" panose="02020500000000000000" pitchFamily="18" charset="-120"/>
              </a:rPr>
              <a:t>0</a:t>
            </a:r>
            <a:endParaRPr lang="en-US" altLang="en-US" sz="24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6849E42-A5D6-4261-953F-7A778B73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42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標楷體" panose="03000509000000000000" pitchFamily="65" charset="-120"/>
              </a:rPr>
              <a:t>Erasing a Polynomial</a:t>
            </a:r>
          </a:p>
        </p:txBody>
      </p:sp>
      <p:sp>
        <p:nvSpPr>
          <p:cNvPr id="95234" name="Rectangle 3"/>
          <p:cNvSpPr>
            <a:spLocks noGrp="1"/>
          </p:cNvSpPr>
          <p:nvPr>
            <p:ph sz="quarter" idx="1"/>
          </p:nvPr>
        </p:nvSpPr>
        <p:spPr>
          <a:xfrm>
            <a:off x="455613" y="1570038"/>
            <a:ext cx="8226425" cy="4738687"/>
          </a:xfrm>
        </p:spPr>
        <p:txBody>
          <a:bodyPr/>
          <a:lstStyle/>
          <a:p>
            <a:pPr lvl="1" eaLnBrk="1" hangingPunct="1"/>
            <a:r>
              <a:rPr lang="en-US" altLang="zh-TW" sz="2200" dirty="0">
                <a:ea typeface="新細明體" panose="02020500000000000000" pitchFamily="18" charset="-120"/>
              </a:rPr>
              <a:t>Erasing the entire polynomial and free the memory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sz="2200" dirty="0">
              <a:ea typeface="新細明體" panose="02020500000000000000" pitchFamily="18" charset="-12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void </a:t>
            </a:r>
            <a:r>
              <a:rPr lang="en-US" altLang="zh-TW" sz="2000" b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perase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(</a:t>
            </a:r>
            <a:r>
              <a:rPr lang="en-US" altLang="zh-TW" sz="2000" b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polyPointer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*</a:t>
            </a:r>
            <a:r>
              <a:rPr lang="en-US" altLang="zh-TW" sz="2000" b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ptr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 /* erase the polynomial pointed to by </a:t>
            </a:r>
            <a:r>
              <a:rPr lang="en-US" altLang="zh-TW" sz="2000" b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ptr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*/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000" b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polyPointer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temp;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while (*</a:t>
            </a:r>
            <a:r>
              <a:rPr lang="en-US" altLang="zh-TW" sz="2000" b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ptr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){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	temp = *</a:t>
            </a:r>
            <a:r>
              <a:rPr lang="en-US" altLang="zh-TW" sz="2000" b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ptr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	*</a:t>
            </a:r>
            <a:r>
              <a:rPr lang="en-US" altLang="zh-TW" sz="2000" b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ptr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= (*</a:t>
            </a:r>
            <a:r>
              <a:rPr lang="en-US" altLang="zh-TW" sz="2000" b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ptr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) -&gt; link;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	free (temp);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  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231804" y="4216998"/>
            <a:ext cx="3802776" cy="77455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                   ?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2919B07-1FF9-4E88-AE02-561C483D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43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2900">
                <a:ea typeface="標楷體" panose="03000509000000000000" pitchFamily="65" charset="-120"/>
              </a:rPr>
              <a:t>Variants of Linked List (1)</a:t>
            </a:r>
          </a:p>
        </p:txBody>
      </p:sp>
      <p:sp>
        <p:nvSpPr>
          <p:cNvPr id="142338" name="Rectangle 5">
            <a:extLst>
              <a:ext uri="{FF2B5EF4-FFF2-40B4-BE49-F238E27FC236}">
                <a16:creationId xmlns:a16="http://schemas.microsoft.com/office/drawing/2014/main" id="{AAEA6705-6BA8-164A-BCE5-80CCC00834A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 3" pitchFamily="2" charset="2"/>
              <a:buNone/>
              <a:defRPr/>
            </a:pPr>
            <a:r>
              <a:rPr lang="en-US" altLang="zh-TW"/>
              <a:t>Circular Linked List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8013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Rectangle 2">
            <a:extLst>
              <a:ext uri="{FF2B5EF4-FFF2-40B4-BE49-F238E27FC236}">
                <a16:creationId xmlns:a16="http://schemas.microsoft.com/office/drawing/2014/main" id="{FBCF70CA-F667-CC48-9C48-056988977C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000">
                <a:ea typeface="+mj-ea"/>
                <a:cs typeface="+mj-cs"/>
              </a:rPr>
              <a:t>Circular Linked List Representation of Polynomials</a:t>
            </a:r>
          </a:p>
        </p:txBody>
      </p:sp>
      <p:sp>
        <p:nvSpPr>
          <p:cNvPr id="144386" name="Rectangle 3"/>
          <p:cNvSpPr>
            <a:spLocks noGrp="1"/>
          </p:cNvSpPr>
          <p:nvPr>
            <p:ph sz="quarter" idx="1"/>
          </p:nvPr>
        </p:nvSpPr>
        <p:spPr>
          <a:xfrm>
            <a:off x="496832" y="1457324"/>
            <a:ext cx="8229600" cy="3179221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Chain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200" dirty="0">
                <a:ea typeface="新細明體" panose="02020500000000000000" pitchFamily="18" charset="-120"/>
              </a:rPr>
              <a:t>The link field of the last node points to NULL.</a:t>
            </a:r>
          </a:p>
          <a:p>
            <a:pPr eaLnBrk="1" hangingPunct="1">
              <a:lnSpc>
                <a:spcPct val="80000"/>
              </a:lnSpc>
            </a:pPr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Circular Linked list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200" dirty="0">
                <a:ea typeface="新細明體" panose="02020500000000000000" pitchFamily="18" charset="-120"/>
              </a:rPr>
              <a:t>The link field of the last node points to the first node in the list.</a:t>
            </a:r>
          </a:p>
          <a:p>
            <a:pPr eaLnBrk="1" hangingPunct="1">
              <a:lnSpc>
                <a:spcPct val="80000"/>
              </a:lnSpc>
            </a:pPr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Example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200" dirty="0">
                <a:ea typeface="新細明體" panose="02020500000000000000" pitchFamily="18" charset="-120"/>
              </a:rPr>
              <a:t>Represent a polynomial </a:t>
            </a:r>
            <a:r>
              <a:rPr lang="en-US" altLang="zh-TW" sz="2200" i="1" dirty="0" err="1">
                <a:ea typeface="新細明體" panose="02020500000000000000" pitchFamily="18" charset="-120"/>
              </a:rPr>
              <a:t>ptr</a:t>
            </a:r>
            <a:r>
              <a:rPr lang="en-US" altLang="zh-TW" sz="2200" dirty="0">
                <a:ea typeface="新細明體" panose="02020500000000000000" pitchFamily="18" charset="-120"/>
              </a:rPr>
              <a:t> = 3x</a:t>
            </a:r>
            <a:r>
              <a:rPr lang="en-US" altLang="zh-TW" sz="2200" baseline="30000" dirty="0">
                <a:ea typeface="新細明體" panose="02020500000000000000" pitchFamily="18" charset="-120"/>
              </a:rPr>
              <a:t>14</a:t>
            </a:r>
            <a:r>
              <a:rPr lang="en-US" altLang="zh-TW" sz="2200" dirty="0">
                <a:ea typeface="新細明體" panose="02020500000000000000" pitchFamily="18" charset="-120"/>
              </a:rPr>
              <a:t>+2x</a:t>
            </a:r>
            <a:r>
              <a:rPr lang="en-US" altLang="zh-TW" sz="2200" baseline="30000" dirty="0">
                <a:ea typeface="新細明體" panose="02020500000000000000" pitchFamily="18" charset="-120"/>
              </a:rPr>
              <a:t>8</a:t>
            </a:r>
            <a:r>
              <a:rPr lang="en-US" altLang="zh-TW" sz="2200" dirty="0">
                <a:ea typeface="新細明體" panose="02020500000000000000" pitchFamily="18" charset="-120"/>
              </a:rPr>
              <a:t>+1 as a circular linked list.</a:t>
            </a:r>
          </a:p>
        </p:txBody>
      </p:sp>
      <p:sp>
        <p:nvSpPr>
          <p:cNvPr id="144387" name="Line 4"/>
          <p:cNvSpPr>
            <a:spLocks noChangeShapeType="1"/>
          </p:cNvSpPr>
          <p:nvPr/>
        </p:nvSpPr>
        <p:spPr bwMode="auto">
          <a:xfrm>
            <a:off x="2998788" y="55721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4388" name="Line 5"/>
          <p:cNvSpPr>
            <a:spLocks noChangeShapeType="1"/>
          </p:cNvSpPr>
          <p:nvPr/>
        </p:nvSpPr>
        <p:spPr bwMode="auto">
          <a:xfrm>
            <a:off x="5132388" y="55721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1093788" y="4962525"/>
            <a:ext cx="6934200" cy="609600"/>
            <a:chOff x="1093788" y="4962525"/>
            <a:chExt cx="6934200" cy="609600"/>
          </a:xfrm>
        </p:grpSpPr>
        <p:sp>
          <p:nvSpPr>
            <p:cNvPr id="144389" name="Line 6"/>
            <p:cNvSpPr>
              <a:spLocks noChangeShapeType="1"/>
            </p:cNvSpPr>
            <p:nvPr/>
          </p:nvSpPr>
          <p:spPr bwMode="auto">
            <a:xfrm>
              <a:off x="7189788" y="5572125"/>
              <a:ext cx="83820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390" name="Line 7"/>
            <p:cNvSpPr>
              <a:spLocks noChangeShapeType="1"/>
            </p:cNvSpPr>
            <p:nvPr/>
          </p:nvSpPr>
          <p:spPr bwMode="auto">
            <a:xfrm flipV="1">
              <a:off x="8027988" y="4962525"/>
              <a:ext cx="0" cy="60960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391" name="Line 8"/>
            <p:cNvSpPr>
              <a:spLocks noChangeShapeType="1"/>
            </p:cNvSpPr>
            <p:nvPr/>
          </p:nvSpPr>
          <p:spPr bwMode="auto">
            <a:xfrm flipH="1">
              <a:off x="1093788" y="4962525"/>
              <a:ext cx="693420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392" name="Line 9"/>
            <p:cNvSpPr>
              <a:spLocks noChangeShapeType="1"/>
            </p:cNvSpPr>
            <p:nvPr/>
          </p:nvSpPr>
          <p:spPr bwMode="auto">
            <a:xfrm>
              <a:off x="1093788" y="4962525"/>
              <a:ext cx="0" cy="53340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393" name="Line 10"/>
            <p:cNvSpPr>
              <a:spLocks noChangeShapeType="1"/>
            </p:cNvSpPr>
            <p:nvPr/>
          </p:nvSpPr>
          <p:spPr bwMode="auto">
            <a:xfrm>
              <a:off x="1093788" y="5495925"/>
              <a:ext cx="45720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4394" name="Line 11"/>
          <p:cNvSpPr>
            <a:spLocks noChangeShapeType="1"/>
          </p:cNvSpPr>
          <p:nvPr/>
        </p:nvSpPr>
        <p:spPr bwMode="auto">
          <a:xfrm>
            <a:off x="1093788" y="56483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4395" name="Text Box 12"/>
          <p:cNvSpPr txBox="1">
            <a:spLocks noChangeArrowheads="1"/>
          </p:cNvSpPr>
          <p:nvPr/>
        </p:nvSpPr>
        <p:spPr bwMode="auto">
          <a:xfrm>
            <a:off x="560388" y="54197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ptr</a:t>
            </a:r>
          </a:p>
        </p:txBody>
      </p:sp>
      <p:graphicFrame>
        <p:nvGraphicFramePr>
          <p:cNvPr id="1126445" name="Group 45">
            <a:extLst>
              <a:ext uri="{FF2B5EF4-FFF2-40B4-BE49-F238E27FC236}">
                <a16:creationId xmlns:a16="http://schemas.microsoft.com/office/drawing/2014/main" id="{787E34C4-F0F1-C54C-A960-F54A4DB21B33}"/>
              </a:ext>
            </a:extLst>
          </p:cNvPr>
          <p:cNvGraphicFramePr>
            <a:graphicFrameLocks noGrp="1"/>
          </p:cNvGraphicFramePr>
          <p:nvPr/>
        </p:nvGraphicFramePr>
        <p:xfrm>
          <a:off x="1550988" y="5419725"/>
          <a:ext cx="1600200" cy="35083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TW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3</a:t>
                      </a: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TW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14</a:t>
                      </a: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1" lang="zh-TW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新細明體" charset="-120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6444" name="Group 44">
            <a:extLst>
              <a:ext uri="{FF2B5EF4-FFF2-40B4-BE49-F238E27FC236}">
                <a16:creationId xmlns:a16="http://schemas.microsoft.com/office/drawing/2014/main" id="{3E882983-17B6-3D4D-9824-E3D14BA011A0}"/>
              </a:ext>
            </a:extLst>
          </p:cNvPr>
          <p:cNvGraphicFramePr>
            <a:graphicFrameLocks noGrp="1"/>
          </p:cNvGraphicFramePr>
          <p:nvPr/>
        </p:nvGraphicFramePr>
        <p:xfrm>
          <a:off x="3760788" y="5419725"/>
          <a:ext cx="1600200" cy="35083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2</a:t>
                      </a: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TW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8</a:t>
                      </a: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1" lang="zh-TW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新細明體" charset="-120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6443" name="Group 43">
            <a:extLst>
              <a:ext uri="{FF2B5EF4-FFF2-40B4-BE49-F238E27FC236}">
                <a16:creationId xmlns:a16="http://schemas.microsoft.com/office/drawing/2014/main" id="{D2E7BA0C-0212-5B43-9718-5978BD4E74F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94388" y="5419725"/>
          <a:ext cx="1958694" cy="350838"/>
        </p:xfrm>
        <a:graphic>
          <a:graphicData uri="http://schemas.openxmlformats.org/drawingml/2006/table">
            <a:tbl>
              <a:tblPr/>
              <a:tblGrid>
                <a:gridCol w="452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TW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1</a:t>
                      </a: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TW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0</a:t>
                      </a: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1" lang="zh-TW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新細明體" charset="-120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 Box 52"/>
          <p:cNvSpPr txBox="1">
            <a:spLocks noChangeArrowheads="1"/>
          </p:cNvSpPr>
          <p:nvPr/>
        </p:nvSpPr>
        <p:spPr bwMode="auto">
          <a:xfrm>
            <a:off x="7020953" y="5403850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NULL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AAEB69A-D761-4D8E-801E-E681B93C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45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758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2"/>
          <p:cNvSpPr>
            <a:spLocks noGrp="1"/>
          </p:cNvSpPr>
          <p:nvPr>
            <p:ph type="title"/>
          </p:nvPr>
        </p:nvSpPr>
        <p:spPr>
          <a:xfrm>
            <a:off x="455613" y="115888"/>
            <a:ext cx="8226425" cy="865187"/>
          </a:xfrm>
        </p:spPr>
        <p:txBody>
          <a:bodyPr/>
          <a:lstStyle/>
          <a:p>
            <a:pPr eaLnBrk="1" hangingPunct="1"/>
            <a:r>
              <a:rPr lang="en-US" altLang="zh-TW">
                <a:ea typeface="標楷體" panose="03000509000000000000" pitchFamily="65" charset="-120"/>
              </a:rPr>
              <a:t>Zero Polynomial</a:t>
            </a:r>
          </a:p>
        </p:txBody>
      </p:sp>
      <p:sp>
        <p:nvSpPr>
          <p:cNvPr id="146434" name="Rectangle 3"/>
          <p:cNvSpPr>
            <a:spLocks noGrp="1"/>
          </p:cNvSpPr>
          <p:nvPr>
            <p:ph sz="quarter" idx="1"/>
          </p:nvPr>
        </p:nvSpPr>
        <p:spPr>
          <a:xfrm>
            <a:off x="179388" y="1227138"/>
            <a:ext cx="8785225" cy="252095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How to represent the zero polynomial?</a:t>
            </a:r>
          </a:p>
          <a:p>
            <a:pPr lvl="1" eaLnBrk="1" hangingPunct="1"/>
            <a:r>
              <a:rPr lang="en-US" altLang="zh-TW" sz="2200" dirty="0">
                <a:ea typeface="新細明體" panose="02020500000000000000" pitchFamily="18" charset="-120"/>
              </a:rPr>
              <a:t>introduce one additional </a:t>
            </a:r>
            <a:r>
              <a:rPr lang="en-US" altLang="zh-TW" sz="2200" b="1" i="1" dirty="0">
                <a:ea typeface="新細明體" panose="02020500000000000000" pitchFamily="18" charset="-120"/>
              </a:rPr>
              <a:t>head node</a:t>
            </a:r>
            <a:r>
              <a:rPr lang="en-US" altLang="zh-TW" sz="2200" dirty="0">
                <a:ea typeface="新細明體" panose="02020500000000000000" pitchFamily="18" charset="-120"/>
              </a:rPr>
              <a:t> into each polynomial</a:t>
            </a:r>
          </a:p>
          <a:p>
            <a:pPr lvl="1" eaLnBrk="1" hangingPunct="1"/>
            <a:r>
              <a:rPr lang="en-US" altLang="zh-TW" sz="2200" dirty="0">
                <a:ea typeface="新細明體" panose="02020500000000000000" pitchFamily="18" charset="-120"/>
              </a:rPr>
              <a:t>The </a:t>
            </a:r>
            <a:r>
              <a:rPr lang="en-US" altLang="zh-TW" sz="2200" i="1" dirty="0" err="1">
                <a:ea typeface="新細明體" panose="02020500000000000000" pitchFamily="18" charset="-120"/>
              </a:rPr>
              <a:t>expo</a:t>
            </a:r>
            <a:r>
              <a:rPr lang="en-US" altLang="zh-TW" sz="2200" dirty="0" err="1">
                <a:ea typeface="新細明體" panose="02020500000000000000" pitchFamily="18" charset="-120"/>
              </a:rPr>
              <a:t>n</a:t>
            </a:r>
            <a:r>
              <a:rPr lang="en-US" altLang="zh-TW" sz="2200" dirty="0">
                <a:ea typeface="新細明體" panose="02020500000000000000" pitchFamily="18" charset="-120"/>
              </a:rPr>
              <a:t> and </a:t>
            </a:r>
            <a:r>
              <a:rPr lang="en-US" altLang="zh-TW" sz="2200" i="1" dirty="0" err="1">
                <a:ea typeface="新細明體" panose="02020500000000000000" pitchFamily="18" charset="-120"/>
              </a:rPr>
              <a:t>coef</a:t>
            </a:r>
            <a:r>
              <a:rPr lang="en-US" altLang="zh-TW" sz="2200" dirty="0">
                <a:ea typeface="新細明體" panose="02020500000000000000" pitchFamily="18" charset="-120"/>
              </a:rPr>
              <a:t> fields of this node are irrelevant.</a:t>
            </a:r>
          </a:p>
          <a:p>
            <a:pPr lvl="2" eaLnBrk="1" hangingPunct="1"/>
            <a:r>
              <a:rPr lang="en-US" altLang="zh-TW" sz="2100" dirty="0">
                <a:ea typeface="新細明體" panose="02020500000000000000" pitchFamily="18" charset="-120"/>
              </a:rPr>
              <a:t>A good practice is to set the </a:t>
            </a:r>
            <a:r>
              <a:rPr lang="en-US" altLang="zh-TW" sz="2100" i="1" dirty="0" err="1">
                <a:ea typeface="新細明體" panose="02020500000000000000" pitchFamily="18" charset="-120"/>
              </a:rPr>
              <a:t>expon</a:t>
            </a:r>
            <a:r>
              <a:rPr lang="en-US" altLang="zh-TW" sz="2100" dirty="0">
                <a:ea typeface="新細明體" panose="02020500000000000000" pitchFamily="18" charset="-120"/>
              </a:rPr>
              <a:t> field to </a:t>
            </a:r>
            <a:r>
              <a:rPr lang="en-US" altLang="zh-TW" sz="2100" dirty="0">
                <a:solidFill>
                  <a:srgbClr val="FF0000"/>
                </a:solidFill>
                <a:ea typeface="新細明體" panose="02020500000000000000" pitchFamily="18" charset="-120"/>
              </a:rPr>
              <a:t>-1</a:t>
            </a:r>
            <a:r>
              <a:rPr lang="en-US" altLang="zh-TW" sz="2100" dirty="0">
                <a:ea typeface="新細明體" panose="02020500000000000000" pitchFamily="18" charset="-120"/>
              </a:rPr>
              <a:t>.</a:t>
            </a:r>
          </a:p>
        </p:txBody>
      </p:sp>
      <p:pic>
        <p:nvPicPr>
          <p:cNvPr id="146435" name="Picture 4" descr="figure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00" b="13954"/>
          <a:stretch/>
        </p:blipFill>
        <p:spPr bwMode="auto">
          <a:xfrm>
            <a:off x="400050" y="4636546"/>
            <a:ext cx="8266113" cy="1703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436" name="Freeform 5"/>
          <p:cNvSpPr>
            <a:spLocks/>
          </p:cNvSpPr>
          <p:nvPr/>
        </p:nvSpPr>
        <p:spPr bwMode="auto">
          <a:xfrm flipH="1">
            <a:off x="7380288" y="4005263"/>
            <a:ext cx="409575" cy="1617662"/>
          </a:xfrm>
          <a:custGeom>
            <a:avLst/>
            <a:gdLst>
              <a:gd name="T0" fmla="*/ 2147483646 w 328"/>
              <a:gd name="T1" fmla="*/ 0 h 912"/>
              <a:gd name="T2" fmla="*/ 2147483646 w 328"/>
              <a:gd name="T3" fmla="*/ 2147483646 h 912"/>
              <a:gd name="T4" fmla="*/ 2147483646 w 328"/>
              <a:gd name="T5" fmla="*/ 2147483646 h 912"/>
              <a:gd name="T6" fmla="*/ 0 60000 65536"/>
              <a:gd name="T7" fmla="*/ 0 60000 65536"/>
              <a:gd name="T8" fmla="*/ 0 60000 65536"/>
              <a:gd name="T9" fmla="*/ 0 w 328"/>
              <a:gd name="T10" fmla="*/ 0 h 912"/>
              <a:gd name="T11" fmla="*/ 328 w 328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8" h="912">
                <a:moveTo>
                  <a:pt x="304" y="0"/>
                </a:moveTo>
                <a:cubicBezTo>
                  <a:pt x="152" y="170"/>
                  <a:pt x="0" y="340"/>
                  <a:pt x="4" y="492"/>
                </a:cubicBezTo>
                <a:cubicBezTo>
                  <a:pt x="8" y="644"/>
                  <a:pt x="274" y="842"/>
                  <a:pt x="328" y="912"/>
                </a:cubicBezTo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6437" name="Text Box 8"/>
          <p:cNvSpPr txBox="1">
            <a:spLocks noChangeArrowheads="1"/>
          </p:cNvSpPr>
          <p:nvPr/>
        </p:nvSpPr>
        <p:spPr bwMode="auto">
          <a:xfrm>
            <a:off x="1254368" y="5289906"/>
            <a:ext cx="895350" cy="3667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header</a:t>
            </a:r>
          </a:p>
        </p:txBody>
      </p:sp>
      <p:pic>
        <p:nvPicPr>
          <p:cNvPr id="8" name="Picture 4" descr="figure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t="4593" r="25487" b="57470"/>
          <a:stretch/>
        </p:blipFill>
        <p:spPr bwMode="auto">
          <a:xfrm>
            <a:off x="1470623" y="3049107"/>
            <a:ext cx="3098202" cy="152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2"/>
          <p:cNvSpPr txBox="1">
            <a:spLocks noChangeArrowheads="1"/>
          </p:cNvSpPr>
          <p:nvPr/>
        </p:nvSpPr>
        <p:spPr bwMode="auto">
          <a:xfrm>
            <a:off x="2820791" y="3476566"/>
            <a:ext cx="397866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-1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D99A537-9E86-4FCB-8B85-44B16D60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154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7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3"/>
          <p:cNvSpPr>
            <a:spLocks noGrp="1"/>
          </p:cNvSpPr>
          <p:nvPr>
            <p:ph type="title"/>
          </p:nvPr>
        </p:nvSpPr>
        <p:spPr>
          <a:xfrm>
            <a:off x="441325" y="192088"/>
            <a:ext cx="7878763" cy="838200"/>
          </a:xfrm>
        </p:spPr>
        <p:txBody>
          <a:bodyPr/>
          <a:lstStyle/>
          <a:p>
            <a:pPr eaLnBrk="1" hangingPunct="1"/>
            <a:r>
              <a:rPr lang="en-US" altLang="zh-TW" sz="3000">
                <a:ea typeface="標楷體" panose="03000509000000000000" pitchFamily="65" charset="-120"/>
              </a:rPr>
              <a:t>Adding Polynomials in Circular Lists</a:t>
            </a:r>
          </a:p>
        </p:txBody>
      </p:sp>
      <p:sp>
        <p:nvSpPr>
          <p:cNvPr id="148482" name="Rectangle 4"/>
          <p:cNvSpPr>
            <a:spLocks noGrp="1"/>
          </p:cNvSpPr>
          <p:nvPr>
            <p:ph sz="quarter" idx="1"/>
          </p:nvPr>
        </p:nvSpPr>
        <p:spPr>
          <a:xfrm>
            <a:off x="158750" y="1511300"/>
            <a:ext cx="8432800" cy="4648200"/>
          </a:xfrm>
        </p:spPr>
        <p:txBody>
          <a:bodyPr/>
          <a:lstStyle/>
          <a:p>
            <a:pPr lvl="1" eaLnBrk="1" hangingPunct="1">
              <a:lnSpc>
                <a:spcPct val="70000"/>
              </a:lnSpc>
              <a:buFont typeface="Wingdings 3" panose="05040102010807070707" pitchFamily="18" charset="2"/>
              <a:buNone/>
            </a:pPr>
            <a:r>
              <a:rPr lang="en-US" altLang="zh-TW" sz="1900" dirty="0" err="1">
                <a:latin typeface="Courier New" panose="02070309020205020404" pitchFamily="49" charset="0"/>
              </a:rPr>
              <a:t>polyPointer</a:t>
            </a:r>
            <a:r>
              <a:rPr lang="en-US" altLang="zh-TW" sz="1900" dirty="0">
                <a:latin typeface="Courier New" panose="02070309020205020404" pitchFamily="49" charset="0"/>
              </a:rPr>
              <a:t> </a:t>
            </a:r>
            <a:r>
              <a:rPr lang="en-US" altLang="zh-TW" sz="1900" dirty="0" err="1">
                <a:latin typeface="Courier New" panose="02070309020205020404" pitchFamily="49" charset="0"/>
              </a:rPr>
              <a:t>cpadd</a:t>
            </a:r>
            <a:r>
              <a:rPr lang="en-US" altLang="zh-TW" sz="1900" dirty="0">
                <a:latin typeface="Courier New" panose="02070309020205020404" pitchFamily="49" charset="0"/>
              </a:rPr>
              <a:t>(</a:t>
            </a:r>
            <a:r>
              <a:rPr lang="en-US" altLang="zh-TW" sz="1900" dirty="0" err="1">
                <a:latin typeface="Courier New" panose="02070309020205020404" pitchFamily="49" charset="0"/>
              </a:rPr>
              <a:t>polyPointer</a:t>
            </a:r>
            <a:r>
              <a:rPr lang="en-US" altLang="zh-TW" sz="1900" dirty="0">
                <a:latin typeface="Courier New" panose="02070309020205020404" pitchFamily="49" charset="0"/>
              </a:rPr>
              <a:t> a, </a:t>
            </a:r>
            <a:r>
              <a:rPr lang="en-US" altLang="zh-TW" sz="1900" dirty="0" err="1">
                <a:latin typeface="Courier New" panose="02070309020205020404" pitchFamily="49" charset="0"/>
              </a:rPr>
              <a:t>polyPointer</a:t>
            </a:r>
            <a:r>
              <a:rPr lang="en-US" altLang="zh-TW" sz="1900" dirty="0">
                <a:latin typeface="Courier New" panose="02070309020205020404" pitchFamily="49" charset="0"/>
              </a:rPr>
              <a:t> b)</a:t>
            </a:r>
          </a:p>
          <a:p>
            <a:pPr lvl="1" eaLnBrk="1" hangingPunct="1">
              <a:lnSpc>
                <a:spcPct val="70000"/>
              </a:lnSpc>
              <a:buFont typeface="Wingdings 3" panose="05040102010807070707" pitchFamily="18" charset="2"/>
              <a:buNone/>
            </a:pPr>
            <a:r>
              <a:rPr lang="en-US" altLang="zh-TW" sz="1900" dirty="0">
                <a:latin typeface="Courier New" panose="02070309020205020404" pitchFamily="49" charset="0"/>
              </a:rPr>
              <a:t>{/* polynomials a &amp; b are singly linked circular list with a header node.  </a:t>
            </a:r>
          </a:p>
          <a:p>
            <a:pPr lvl="1" eaLnBrk="1" hangingPunct="1">
              <a:lnSpc>
                <a:spcPct val="70000"/>
              </a:lnSpc>
              <a:buFont typeface="Wingdings 3" panose="05040102010807070707" pitchFamily="18" charset="2"/>
              <a:buNone/>
            </a:pPr>
            <a:r>
              <a:rPr lang="en-US" altLang="zh-TW" sz="1900" dirty="0">
                <a:latin typeface="Courier New" panose="02070309020205020404" pitchFamily="49" charset="0"/>
              </a:rPr>
              <a:t>  Return a polynomial which is the sum of a and b */</a:t>
            </a:r>
          </a:p>
          <a:p>
            <a:pPr lvl="1" eaLnBrk="1" hangingPunct="1">
              <a:lnSpc>
                <a:spcPct val="70000"/>
              </a:lnSpc>
              <a:buFont typeface="Wingdings 3" panose="05040102010807070707" pitchFamily="18" charset="2"/>
              <a:buNone/>
            </a:pPr>
            <a:endParaRPr lang="en-US" altLang="zh-TW" sz="19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3" panose="05040102010807070707" pitchFamily="18" charset="2"/>
              <a:buNone/>
            </a:pPr>
            <a:r>
              <a:rPr lang="en-US" altLang="zh-TW" sz="1900" dirty="0">
                <a:latin typeface="Courier New" panose="02070309020205020404" pitchFamily="49" charset="0"/>
              </a:rPr>
              <a:t>   </a:t>
            </a:r>
            <a:r>
              <a:rPr lang="en-US" altLang="zh-TW" sz="1900" b="1" dirty="0" err="1">
                <a:latin typeface="Courier New" panose="02070309020205020404" pitchFamily="49" charset="0"/>
              </a:rPr>
              <a:t>polyPointer</a:t>
            </a:r>
            <a:r>
              <a:rPr lang="en-US" altLang="zh-TW" sz="1900" b="1" dirty="0">
                <a:latin typeface="Courier New" panose="02070309020205020404" pitchFamily="49" charset="0"/>
              </a:rPr>
              <a:t> </a:t>
            </a:r>
            <a:r>
              <a:rPr lang="en-US" altLang="zh-TW" sz="1900" b="1" dirty="0" err="1">
                <a:latin typeface="Courier New" panose="02070309020205020404" pitchFamily="49" charset="0"/>
              </a:rPr>
              <a:t>startA</a:t>
            </a:r>
            <a:r>
              <a:rPr lang="en-US" altLang="zh-TW" sz="1900" b="1" dirty="0">
                <a:latin typeface="Courier New" panose="02070309020205020404" pitchFamily="49" charset="0"/>
              </a:rPr>
              <a:t>, c, </a:t>
            </a:r>
            <a:r>
              <a:rPr lang="en-US" altLang="zh-TW" sz="1900" b="1" dirty="0" err="1">
                <a:latin typeface="Courier New" panose="02070309020205020404" pitchFamily="49" charset="0"/>
              </a:rPr>
              <a:t>lastC</a:t>
            </a:r>
            <a:r>
              <a:rPr lang="en-US" altLang="zh-TW" sz="19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70000"/>
              </a:lnSpc>
              <a:buFont typeface="Wingdings 3" panose="05040102010807070707" pitchFamily="18" charset="2"/>
              <a:buNone/>
            </a:pPr>
            <a:r>
              <a:rPr lang="en-US" altLang="zh-TW" sz="1900" b="1" dirty="0">
                <a:latin typeface="Courier New" panose="02070309020205020404" pitchFamily="49" charset="0"/>
              </a:rPr>
              <a:t>   </a:t>
            </a:r>
            <a:r>
              <a:rPr lang="en-US" altLang="zh-TW" sz="1900" b="1" dirty="0" err="1">
                <a:latin typeface="Courier New" panose="02070309020205020404" pitchFamily="49" charset="0"/>
              </a:rPr>
              <a:t>int</a:t>
            </a:r>
            <a:r>
              <a:rPr lang="en-US" altLang="zh-TW" sz="1900" b="1" dirty="0">
                <a:latin typeface="Courier New" panose="02070309020205020404" pitchFamily="49" charset="0"/>
              </a:rPr>
              <a:t> sum, done = FALSE;</a:t>
            </a:r>
          </a:p>
          <a:p>
            <a:pPr lvl="1" eaLnBrk="1" hangingPunct="1">
              <a:lnSpc>
                <a:spcPct val="70000"/>
              </a:lnSpc>
              <a:buFont typeface="Wingdings 3" panose="05040102010807070707" pitchFamily="18" charset="2"/>
              <a:buNone/>
            </a:pPr>
            <a:r>
              <a:rPr lang="en-US" altLang="zh-TW" sz="1900" b="1" dirty="0">
                <a:latin typeface="Courier New" panose="02070309020205020404" pitchFamily="49" charset="0"/>
              </a:rPr>
              <a:t>   </a:t>
            </a:r>
            <a:r>
              <a:rPr lang="en-US" altLang="zh-TW" sz="1900" b="1" dirty="0" err="1">
                <a:latin typeface="Courier New" panose="02070309020205020404" pitchFamily="49" charset="0"/>
              </a:rPr>
              <a:t>startA</a:t>
            </a:r>
            <a:r>
              <a:rPr lang="en-US" altLang="zh-TW" sz="1900" b="1" dirty="0">
                <a:latin typeface="Courier New" panose="02070309020205020404" pitchFamily="49" charset="0"/>
              </a:rPr>
              <a:t> = a; 	/* record start of a */</a:t>
            </a:r>
          </a:p>
          <a:p>
            <a:pPr lvl="1" eaLnBrk="1" hangingPunct="1">
              <a:lnSpc>
                <a:spcPct val="70000"/>
              </a:lnSpc>
              <a:buFont typeface="Wingdings 3" panose="05040102010807070707" pitchFamily="18" charset="2"/>
              <a:buNone/>
            </a:pPr>
            <a:r>
              <a:rPr lang="en-US" altLang="zh-TW" sz="1900" b="1" dirty="0">
                <a:latin typeface="Courier New" panose="02070309020205020404" pitchFamily="49" charset="0"/>
              </a:rPr>
              <a:t>   a = a-&gt;link;	/* skip header node for a &amp; b */</a:t>
            </a:r>
          </a:p>
          <a:p>
            <a:pPr lvl="1" eaLnBrk="1" hangingPunct="1">
              <a:lnSpc>
                <a:spcPct val="70000"/>
              </a:lnSpc>
              <a:buFont typeface="Wingdings 3" panose="05040102010807070707" pitchFamily="18" charset="2"/>
              <a:buNone/>
            </a:pPr>
            <a:r>
              <a:rPr lang="en-US" altLang="zh-TW" sz="1900" b="1" dirty="0">
                <a:latin typeface="Courier New" panose="02070309020205020404" pitchFamily="49" charset="0"/>
              </a:rPr>
              <a:t>   b = b-&gt;link;</a:t>
            </a:r>
          </a:p>
          <a:p>
            <a:pPr lvl="1" eaLnBrk="1" hangingPunct="1">
              <a:lnSpc>
                <a:spcPct val="70000"/>
              </a:lnSpc>
              <a:buFont typeface="Wingdings 3" panose="05040102010807070707" pitchFamily="18" charset="2"/>
              <a:buNone/>
            </a:pPr>
            <a:r>
              <a:rPr lang="en-US" altLang="zh-TW" sz="1900" b="1" dirty="0">
                <a:latin typeface="Courier New" panose="02070309020205020404" pitchFamily="49" charset="0"/>
              </a:rPr>
              <a:t>   c = </a:t>
            </a:r>
            <a:r>
              <a:rPr lang="en-US" altLang="zh-TW" sz="1900" b="1" dirty="0" err="1">
                <a:latin typeface="Courier New" panose="02070309020205020404" pitchFamily="49" charset="0"/>
              </a:rPr>
              <a:t>getNode</a:t>
            </a:r>
            <a:r>
              <a:rPr lang="en-US" altLang="zh-TW" sz="1900" b="1" dirty="0">
                <a:latin typeface="Courier New" panose="02070309020205020404" pitchFamily="49" charset="0"/>
              </a:rPr>
              <a:t> (); /* get a header node */</a:t>
            </a:r>
          </a:p>
          <a:p>
            <a:pPr lvl="1" eaLnBrk="1" hangingPunct="1">
              <a:lnSpc>
                <a:spcPct val="70000"/>
              </a:lnSpc>
              <a:buFont typeface="Wingdings 3" panose="05040102010807070707" pitchFamily="18" charset="2"/>
              <a:buNone/>
            </a:pPr>
            <a:r>
              <a:rPr lang="en-US" altLang="zh-TW" sz="1900" b="1" dirty="0">
                <a:latin typeface="Courier New" panose="02070309020205020404" pitchFamily="49" charset="0"/>
              </a:rPr>
              <a:t>   </a:t>
            </a:r>
            <a:r>
              <a:rPr lang="en-US" altLang="zh-TW" sz="1900" b="1" dirty="0">
                <a:solidFill>
                  <a:srgbClr val="FF0000"/>
                </a:solidFill>
                <a:latin typeface="Courier New" panose="02070309020205020404" pitchFamily="49" charset="0"/>
              </a:rPr>
              <a:t>c-&gt;</a:t>
            </a:r>
            <a:r>
              <a:rPr lang="en-US" altLang="zh-TW" sz="1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expon</a:t>
            </a:r>
            <a:r>
              <a:rPr lang="en-US" altLang="zh-TW" sz="19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-1; </a:t>
            </a:r>
            <a:r>
              <a:rPr lang="en-US" altLang="zh-TW" sz="1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lastC</a:t>
            </a:r>
            <a:r>
              <a:rPr lang="en-US" altLang="zh-TW" sz="19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c;  /*head node */</a:t>
            </a:r>
          </a:p>
          <a:p>
            <a:pPr lvl="1" eaLnBrk="1" hangingPunct="1">
              <a:lnSpc>
                <a:spcPct val="70000"/>
              </a:lnSpc>
              <a:buFont typeface="Wingdings 3" panose="05040102010807070707" pitchFamily="18" charset="2"/>
              <a:buNone/>
            </a:pPr>
            <a:r>
              <a:rPr lang="en-US" altLang="zh-TW" sz="1900" b="1" dirty="0">
                <a:latin typeface="Courier New" panose="02070309020205020404" pitchFamily="49" charset="0"/>
              </a:rPr>
              <a:t>   do {</a:t>
            </a:r>
          </a:p>
          <a:p>
            <a:pPr lvl="1" eaLnBrk="1" hangingPunct="1">
              <a:lnSpc>
                <a:spcPct val="70000"/>
              </a:lnSpc>
              <a:buFont typeface="Wingdings 3" panose="05040102010807070707" pitchFamily="18" charset="2"/>
              <a:buNone/>
            </a:pPr>
            <a:r>
              <a:rPr lang="en-US" altLang="zh-TW" sz="1900" b="1" dirty="0">
                <a:latin typeface="Courier New" panose="02070309020205020404" pitchFamily="49" charset="0"/>
              </a:rPr>
              <a:t>      . . .</a:t>
            </a:r>
          </a:p>
          <a:p>
            <a:pPr lvl="1" eaLnBrk="1" hangingPunct="1">
              <a:lnSpc>
                <a:spcPct val="70000"/>
              </a:lnSpc>
              <a:buFont typeface="Wingdings 3" panose="05040102010807070707" pitchFamily="18" charset="2"/>
              <a:buNone/>
            </a:pPr>
            <a:endParaRPr lang="en-US" altLang="zh-TW" sz="2000" dirty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7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Set the 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expon</a:t>
            </a:r>
            <a:r>
              <a:rPr lang="en-US" altLang="zh-TW" sz="2000" dirty="0">
                <a:ea typeface="新細明體" panose="02020500000000000000" pitchFamily="18" charset="-120"/>
              </a:rPr>
              <a:t> field of the head node to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-1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zh-TW" sz="20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lastC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will always point to the last node of the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c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polynomial</a:t>
            </a:r>
            <a:endParaRPr lang="en-US" altLang="zh-TW" sz="200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559E99-A5DA-4E46-A5FF-7E47D374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221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cpadd (cont.)</a:t>
            </a:r>
          </a:p>
        </p:txBody>
      </p:sp>
      <p:sp>
        <p:nvSpPr>
          <p:cNvPr id="150530" name="Content Placeholder 12"/>
          <p:cNvSpPr>
            <a:spLocks noGrp="1"/>
          </p:cNvSpPr>
          <p:nvPr>
            <p:ph sz="quarter" idx="1"/>
          </p:nvPr>
        </p:nvSpPr>
        <p:spPr>
          <a:xfrm>
            <a:off x="457200" y="1155700"/>
            <a:ext cx="8229600" cy="5473700"/>
          </a:xfrm>
        </p:spPr>
        <p:txBody>
          <a:bodyPr/>
          <a:lstStyle/>
          <a:p>
            <a:pPr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do {</a:t>
            </a:r>
          </a:p>
          <a:p>
            <a:pPr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switch (COMPARE(a-&gt;</a:t>
            </a:r>
            <a:r>
              <a:rPr lang="en-US" altLang="en-US" sz="1600" dirty="0" err="1">
                <a:latin typeface="Courier New" panose="02070309020205020404" pitchFamily="49" charset="0"/>
              </a:rPr>
              <a:t>expon</a:t>
            </a:r>
            <a:r>
              <a:rPr lang="en-US" altLang="en-US" sz="1600" dirty="0">
                <a:latin typeface="Courier New" panose="02070309020205020404" pitchFamily="49" charset="0"/>
              </a:rPr>
              <a:t>, b-&gt;</a:t>
            </a:r>
            <a:r>
              <a:rPr lang="en-US" altLang="en-US" sz="1600" dirty="0" err="1">
                <a:latin typeface="Courier New" panose="02070309020205020404" pitchFamily="49" charset="0"/>
              </a:rPr>
              <a:t>expon</a:t>
            </a:r>
            <a:r>
              <a:rPr lang="en-US" altLang="en-US" sz="1600" dirty="0">
                <a:latin typeface="Courier New" panose="02070309020205020404" pitchFamily="49" charset="0"/>
              </a:rPr>
              <a:t>)) {</a:t>
            </a:r>
          </a:p>
          <a:p>
            <a:pPr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case -1:  </a:t>
            </a:r>
            <a:r>
              <a:rPr lang="en-US" altLang="en-US" sz="1600" dirty="0">
                <a:highlight>
                  <a:srgbClr val="FFFF00"/>
                </a:highlight>
                <a:latin typeface="Courier New" panose="02070309020205020404" pitchFamily="49" charset="0"/>
              </a:rPr>
              <a:t>/* a-&gt;</a:t>
            </a:r>
            <a:r>
              <a:rPr lang="en-US" altLang="en-US" sz="1600" dirty="0" err="1">
                <a:highlight>
                  <a:srgbClr val="FFFF00"/>
                </a:highlight>
                <a:latin typeface="Courier New" panose="02070309020205020404" pitchFamily="49" charset="0"/>
              </a:rPr>
              <a:t>expon</a:t>
            </a:r>
            <a:r>
              <a:rPr lang="en-US" altLang="en-US" sz="1600" dirty="0">
                <a:highlight>
                  <a:srgbClr val="FFFF00"/>
                </a:highlight>
                <a:latin typeface="Courier New" panose="02070309020205020404" pitchFamily="49" charset="0"/>
              </a:rPr>
              <a:t> &lt; b-&gt;</a:t>
            </a:r>
            <a:r>
              <a:rPr lang="en-US" altLang="en-US" sz="1600" dirty="0" err="1">
                <a:highlight>
                  <a:srgbClr val="FFFF00"/>
                </a:highlight>
                <a:latin typeface="Courier New" panose="02070309020205020404" pitchFamily="49" charset="0"/>
              </a:rPr>
              <a:t>expon</a:t>
            </a:r>
            <a:r>
              <a:rPr lang="en-US" altLang="en-US" sz="1600" dirty="0">
                <a:highlight>
                  <a:srgbClr val="FFFF00"/>
                </a:highlight>
                <a:latin typeface="Courier New" panose="02070309020205020404" pitchFamily="49" charset="0"/>
              </a:rPr>
              <a:t>  */</a:t>
            </a:r>
          </a:p>
          <a:p>
            <a:pPr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 attach(b-&gt;</a:t>
            </a:r>
            <a:r>
              <a:rPr lang="en-US" altLang="en-US" sz="1600" dirty="0" err="1">
                <a:latin typeface="Courier New" panose="02070309020205020404" pitchFamily="49" charset="0"/>
              </a:rPr>
              <a:t>coef</a:t>
            </a:r>
            <a:r>
              <a:rPr lang="en-US" altLang="en-US" sz="1600" dirty="0">
                <a:latin typeface="Courier New" panose="02070309020205020404" pitchFamily="49" charset="0"/>
              </a:rPr>
              <a:t>, b-&gt;</a:t>
            </a:r>
            <a:r>
              <a:rPr lang="en-US" altLang="en-US" sz="1600" dirty="0" err="1">
                <a:latin typeface="Courier New" panose="02070309020205020404" pitchFamily="49" charset="0"/>
              </a:rPr>
              <a:t>expon</a:t>
            </a:r>
            <a:r>
              <a:rPr lang="en-US" altLang="en-US" sz="1600" dirty="0">
                <a:latin typeface="Courier New" panose="02070309020205020404" pitchFamily="49" charset="0"/>
              </a:rPr>
              <a:t>, &amp;</a:t>
            </a:r>
            <a:r>
              <a:rPr lang="en-US" altLang="en-US" sz="1600" dirty="0" err="1">
                <a:latin typeface="Courier New" panose="02070309020205020404" pitchFamily="49" charset="0"/>
              </a:rPr>
              <a:t>lastC</a:t>
            </a:r>
            <a:r>
              <a:rPr lang="en-US" altLang="en-US" sz="1600" dirty="0"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 b = b-&gt;link;</a:t>
            </a:r>
          </a:p>
          <a:p>
            <a:pPr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 break;</a:t>
            </a:r>
          </a:p>
          <a:p>
            <a:pPr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case 0:   </a:t>
            </a:r>
            <a:r>
              <a:rPr lang="en-US" altLang="en-US" sz="1600" dirty="0">
                <a:highlight>
                  <a:srgbClr val="FFFF00"/>
                </a:highlight>
                <a:latin typeface="Courier New" panose="02070309020205020404" pitchFamily="49" charset="0"/>
              </a:rPr>
              <a:t>/* a-&gt;</a:t>
            </a:r>
            <a:r>
              <a:rPr lang="en-US" altLang="en-US" sz="1600" dirty="0" err="1">
                <a:highlight>
                  <a:srgbClr val="FFFF00"/>
                </a:highlight>
                <a:latin typeface="Courier New" panose="02070309020205020404" pitchFamily="49" charset="0"/>
              </a:rPr>
              <a:t>expon</a:t>
            </a:r>
            <a:r>
              <a:rPr lang="en-US" altLang="en-US" sz="1600" dirty="0">
                <a:highlight>
                  <a:srgbClr val="FFFF00"/>
                </a:highlight>
                <a:latin typeface="Courier New" panose="02070309020205020404" pitchFamily="49" charset="0"/>
              </a:rPr>
              <a:t> == b-&gt;</a:t>
            </a:r>
            <a:r>
              <a:rPr lang="en-US" altLang="en-US" sz="1600" dirty="0" err="1">
                <a:highlight>
                  <a:srgbClr val="FFFF00"/>
                </a:highlight>
                <a:latin typeface="Courier New" panose="02070309020205020404" pitchFamily="49" charset="0"/>
              </a:rPr>
              <a:t>expon</a:t>
            </a:r>
            <a:r>
              <a:rPr lang="en-US" altLang="en-US" sz="1600" dirty="0">
                <a:highlight>
                  <a:srgbClr val="FFFF00"/>
                </a:highlight>
                <a:latin typeface="Courier New" panose="02070309020205020404" pitchFamily="49" charset="0"/>
              </a:rPr>
              <a:t> */</a:t>
            </a:r>
          </a:p>
          <a:p>
            <a:pPr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 if (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startA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== a)  done = TRUE;</a:t>
            </a:r>
          </a:p>
          <a:p>
            <a:pPr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 else { /* a-&gt;</a:t>
            </a:r>
            <a:r>
              <a:rPr lang="en-US" altLang="en-US" sz="1600" dirty="0" err="1">
                <a:latin typeface="Courier New" panose="02070309020205020404" pitchFamily="49" charset="0"/>
              </a:rPr>
              <a:t>expon</a:t>
            </a:r>
            <a:r>
              <a:rPr lang="en-US" altLang="en-US" sz="1600" dirty="0">
                <a:latin typeface="Courier New" panose="02070309020205020404" pitchFamily="49" charset="0"/>
              </a:rPr>
              <a:t>=-1, so b-&gt;</a:t>
            </a:r>
            <a:r>
              <a:rPr lang="en-US" altLang="en-US" sz="1600" dirty="0" err="1">
                <a:latin typeface="Courier New" panose="02070309020205020404" pitchFamily="49" charset="0"/>
              </a:rPr>
              <a:t>expon</a:t>
            </a:r>
            <a:r>
              <a:rPr lang="en-US" altLang="en-US" sz="1600" dirty="0">
                <a:latin typeface="Courier New" panose="02070309020205020404" pitchFamily="49" charset="0"/>
              </a:rPr>
              <a:t> = -1 */</a:t>
            </a:r>
          </a:p>
          <a:p>
            <a:pPr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    sum = a-&gt;</a:t>
            </a:r>
            <a:r>
              <a:rPr lang="en-US" altLang="en-US" sz="1600" dirty="0" err="1">
                <a:latin typeface="Courier New" panose="02070309020205020404" pitchFamily="49" charset="0"/>
              </a:rPr>
              <a:t>coef</a:t>
            </a:r>
            <a:r>
              <a:rPr lang="en-US" altLang="en-US" sz="1600" dirty="0">
                <a:latin typeface="Courier New" panose="02070309020205020404" pitchFamily="49" charset="0"/>
              </a:rPr>
              <a:t> + b-&gt;</a:t>
            </a:r>
            <a:r>
              <a:rPr lang="en-US" altLang="en-US" sz="1600" dirty="0" err="1">
                <a:latin typeface="Courier New" panose="02070309020205020404" pitchFamily="49" charset="0"/>
              </a:rPr>
              <a:t>coef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    if (sum) attach (sum, a-&gt;</a:t>
            </a:r>
            <a:r>
              <a:rPr lang="en-US" altLang="en-US" sz="1600" dirty="0" err="1">
                <a:latin typeface="Courier New" panose="02070309020205020404" pitchFamily="49" charset="0"/>
              </a:rPr>
              <a:t>expon</a:t>
            </a:r>
            <a:r>
              <a:rPr lang="en-US" altLang="en-US" sz="1600" dirty="0">
                <a:latin typeface="Courier New" panose="02070309020205020404" pitchFamily="49" charset="0"/>
              </a:rPr>
              <a:t>, &amp;</a:t>
            </a:r>
            <a:r>
              <a:rPr lang="en-US" altLang="en-US" sz="1600" dirty="0" err="1">
                <a:latin typeface="Courier New" panose="02070309020205020404" pitchFamily="49" charset="0"/>
              </a:rPr>
              <a:t>lastC</a:t>
            </a:r>
            <a:r>
              <a:rPr lang="en-US" altLang="en-US" sz="1600" dirty="0"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    a = a-&gt;link; b = b-&gt;link;</a:t>
            </a:r>
          </a:p>
          <a:p>
            <a:pPr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 }</a:t>
            </a:r>
          </a:p>
          <a:p>
            <a:pPr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 break;</a:t>
            </a:r>
          </a:p>
          <a:p>
            <a:pPr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case 1:   </a:t>
            </a:r>
            <a:r>
              <a:rPr lang="en-US" altLang="en-US" sz="1600" dirty="0">
                <a:highlight>
                  <a:srgbClr val="FFFF00"/>
                </a:highlight>
                <a:latin typeface="Courier New" panose="02070309020205020404" pitchFamily="49" charset="0"/>
              </a:rPr>
              <a:t>/* a-&gt;</a:t>
            </a:r>
            <a:r>
              <a:rPr lang="en-US" altLang="en-US" sz="1600" dirty="0" err="1">
                <a:highlight>
                  <a:srgbClr val="FFFF00"/>
                </a:highlight>
                <a:latin typeface="Courier New" panose="02070309020205020404" pitchFamily="49" charset="0"/>
              </a:rPr>
              <a:t>expon</a:t>
            </a:r>
            <a:r>
              <a:rPr lang="en-US" altLang="en-US" sz="1600" dirty="0">
                <a:highlight>
                  <a:srgbClr val="FFFF00"/>
                </a:highlight>
                <a:latin typeface="Courier New" panose="02070309020205020404" pitchFamily="49" charset="0"/>
              </a:rPr>
              <a:t> &gt; b-&gt;</a:t>
            </a:r>
            <a:r>
              <a:rPr lang="en-US" altLang="en-US" sz="1600" dirty="0" err="1">
                <a:highlight>
                  <a:srgbClr val="FFFF00"/>
                </a:highlight>
                <a:latin typeface="Courier New" panose="02070309020205020404" pitchFamily="49" charset="0"/>
              </a:rPr>
              <a:t>expon</a:t>
            </a:r>
            <a:r>
              <a:rPr lang="en-US" altLang="en-US" sz="1600" dirty="0">
                <a:highlight>
                  <a:srgbClr val="FFFF00"/>
                </a:highlight>
                <a:latin typeface="Courier New" panose="02070309020205020404" pitchFamily="49" charset="0"/>
              </a:rPr>
              <a:t> */</a:t>
            </a:r>
          </a:p>
          <a:p>
            <a:pPr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 attach (a-&gt;</a:t>
            </a:r>
            <a:r>
              <a:rPr lang="en-US" altLang="en-US" sz="1600" dirty="0" err="1">
                <a:latin typeface="Courier New" panose="02070309020205020404" pitchFamily="49" charset="0"/>
              </a:rPr>
              <a:t>coef</a:t>
            </a:r>
            <a:r>
              <a:rPr lang="en-US" altLang="en-US" sz="1600" dirty="0">
                <a:latin typeface="Courier New" panose="02070309020205020404" pitchFamily="49" charset="0"/>
              </a:rPr>
              <a:t>, a-&gt;</a:t>
            </a:r>
            <a:r>
              <a:rPr lang="en-US" altLang="en-US" sz="1600" dirty="0" err="1">
                <a:latin typeface="Courier New" panose="02070309020205020404" pitchFamily="49" charset="0"/>
              </a:rPr>
              <a:t>expon</a:t>
            </a:r>
            <a:r>
              <a:rPr lang="en-US" altLang="en-US" sz="1600" dirty="0">
                <a:latin typeface="Courier New" panose="02070309020205020404" pitchFamily="49" charset="0"/>
              </a:rPr>
              <a:t>, &amp;</a:t>
            </a:r>
            <a:r>
              <a:rPr lang="en-US" altLang="en-US" sz="1600" dirty="0" err="1">
                <a:latin typeface="Courier New" panose="02070309020205020404" pitchFamily="49" charset="0"/>
              </a:rPr>
              <a:t>lastC</a:t>
            </a:r>
            <a:r>
              <a:rPr lang="en-US" altLang="en-US" sz="1600" dirty="0"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 a = a-&gt;link;</a:t>
            </a:r>
          </a:p>
          <a:p>
            <a:pPr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}</a:t>
            </a:r>
          </a:p>
          <a:p>
            <a:pPr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} while (!done);</a:t>
            </a:r>
          </a:p>
          <a:p>
            <a:pPr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lastC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-&gt;link = c;   /*link to the first node */</a:t>
            </a:r>
          </a:p>
          <a:p>
            <a:pPr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return c;</a:t>
            </a:r>
          </a:p>
          <a:p>
            <a:pPr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5"/>
          <p:cNvSpPr>
            <a:spLocks noChangeArrowheads="1"/>
          </p:cNvSpPr>
          <p:nvPr/>
        </p:nvSpPr>
        <p:spPr bwMode="auto">
          <a:xfrm>
            <a:off x="1285117" y="1689379"/>
            <a:ext cx="4782196" cy="957001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285117" y="4606495"/>
            <a:ext cx="4782196" cy="750814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1285117" y="2646380"/>
            <a:ext cx="5825688" cy="196011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044875" y="513152"/>
            <a:ext cx="480866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marL="0" lvl="1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TW" sz="2200" dirty="0">
                <a:ea typeface="新細明體" panose="02020500000000000000" pitchFamily="18" charset="-120"/>
              </a:rPr>
              <a:t>Why is head node-&gt;</a:t>
            </a:r>
            <a:r>
              <a:rPr lang="en-US" altLang="zh-TW" sz="2200" i="1" dirty="0" err="1">
                <a:ea typeface="新細明體" panose="02020500000000000000" pitchFamily="18" charset="-120"/>
              </a:rPr>
              <a:t>expon</a:t>
            </a:r>
            <a:r>
              <a:rPr lang="en-US" altLang="zh-TW" sz="2200" dirty="0">
                <a:ea typeface="新細明體" panose="02020500000000000000" pitchFamily="18" charset="-120"/>
              </a:rPr>
              <a:t> set to </a:t>
            </a:r>
            <a: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-1 ?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E9D6F22-D9E5-4480-A340-0E05592A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48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169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2"/>
          <p:cNvSpPr>
            <a:spLocks noGrp="1"/>
          </p:cNvSpPr>
          <p:nvPr>
            <p:ph type="title"/>
          </p:nvPr>
        </p:nvSpPr>
        <p:spPr>
          <a:xfrm>
            <a:off x="455613" y="115888"/>
            <a:ext cx="7418387" cy="989012"/>
          </a:xfrm>
        </p:spPr>
        <p:txBody>
          <a:bodyPr/>
          <a:lstStyle/>
          <a:p>
            <a:pPr eaLnBrk="1" hangingPunct="1"/>
            <a:r>
              <a:rPr lang="en-US" altLang="zh-TW">
                <a:ea typeface="標楷體" panose="03000509000000000000" pitchFamily="65" charset="-120"/>
              </a:rPr>
              <a:t>Inserting at the Front of a CLL</a:t>
            </a:r>
          </a:p>
        </p:txBody>
      </p:sp>
      <p:sp>
        <p:nvSpPr>
          <p:cNvPr id="152578" name="Rectangle 3"/>
          <p:cNvSpPr>
            <a:spLocks noGrp="1"/>
          </p:cNvSpPr>
          <p:nvPr>
            <p:ph sz="quarter" idx="1"/>
          </p:nvPr>
        </p:nvSpPr>
        <p:spPr>
          <a:xfrm>
            <a:off x="455613" y="1641475"/>
            <a:ext cx="8226425" cy="1846263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Solution: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Move down to the last node, say </a:t>
            </a:r>
            <a:r>
              <a:rPr lang="en-US" altLang="zh-TW" i="1" dirty="0">
                <a:solidFill>
                  <a:srgbClr val="FF0000"/>
                </a:solidFill>
                <a:ea typeface="新細明體" panose="02020500000000000000" pitchFamily="18" charset="-120"/>
              </a:rPr>
              <a:t>last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Insert </a:t>
            </a:r>
            <a:r>
              <a:rPr lang="en-US" altLang="zh-TW" i="1" dirty="0">
                <a:solidFill>
                  <a:srgbClr val="FF0000"/>
                </a:solidFill>
                <a:ea typeface="新細明體" panose="02020500000000000000" pitchFamily="18" charset="-120"/>
              </a:rPr>
              <a:t>node</a:t>
            </a:r>
            <a:r>
              <a:rPr lang="en-US" altLang="zh-TW" dirty="0">
                <a:ea typeface="新細明體" panose="02020500000000000000" pitchFamily="18" charset="-120"/>
              </a:rPr>
              <a:t> after </a:t>
            </a:r>
            <a:r>
              <a:rPr lang="en-US" altLang="zh-TW" i="1" dirty="0">
                <a:solidFill>
                  <a:srgbClr val="FF0000"/>
                </a:solidFill>
                <a:ea typeface="新細明體" panose="02020500000000000000" pitchFamily="18" charset="-120"/>
              </a:rPr>
              <a:t>last</a:t>
            </a:r>
            <a:endParaRPr lang="en-US" altLang="zh-TW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grpSp>
        <p:nvGrpSpPr>
          <p:cNvPr id="152579" name="Group 42"/>
          <p:cNvGrpSpPr>
            <a:grpSpLocks/>
          </p:cNvGrpSpPr>
          <p:nvPr/>
        </p:nvGrpSpPr>
        <p:grpSpPr bwMode="auto">
          <a:xfrm>
            <a:off x="1635125" y="4510088"/>
            <a:ext cx="1352550" cy="552450"/>
            <a:chOff x="948" y="1716"/>
            <a:chExt cx="852" cy="348"/>
          </a:xfrm>
        </p:grpSpPr>
        <p:sp>
          <p:nvSpPr>
            <p:cNvPr id="152601" name="Rectangle 43"/>
            <p:cNvSpPr>
              <a:spLocks noChangeArrowheads="1"/>
            </p:cNvSpPr>
            <p:nvPr/>
          </p:nvSpPr>
          <p:spPr bwMode="auto">
            <a:xfrm>
              <a:off x="948" y="1716"/>
              <a:ext cx="852" cy="3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52602" name="Line 44"/>
            <p:cNvSpPr>
              <a:spLocks noChangeShapeType="1"/>
            </p:cNvSpPr>
            <p:nvPr/>
          </p:nvSpPr>
          <p:spPr bwMode="auto">
            <a:xfrm>
              <a:off x="1380" y="1716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52580" name="Group 45"/>
          <p:cNvGrpSpPr>
            <a:grpSpLocks/>
          </p:cNvGrpSpPr>
          <p:nvPr/>
        </p:nvGrpSpPr>
        <p:grpSpPr bwMode="auto">
          <a:xfrm>
            <a:off x="3673475" y="4510088"/>
            <a:ext cx="1352550" cy="552450"/>
            <a:chOff x="948" y="1716"/>
            <a:chExt cx="852" cy="348"/>
          </a:xfrm>
        </p:grpSpPr>
        <p:sp>
          <p:nvSpPr>
            <p:cNvPr id="152599" name="Rectangle 46"/>
            <p:cNvSpPr>
              <a:spLocks noChangeArrowheads="1"/>
            </p:cNvSpPr>
            <p:nvPr/>
          </p:nvSpPr>
          <p:spPr bwMode="auto">
            <a:xfrm>
              <a:off x="948" y="1716"/>
              <a:ext cx="852" cy="3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52600" name="Line 47"/>
            <p:cNvSpPr>
              <a:spLocks noChangeShapeType="1"/>
            </p:cNvSpPr>
            <p:nvPr/>
          </p:nvSpPr>
          <p:spPr bwMode="auto">
            <a:xfrm>
              <a:off x="1380" y="1716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52581" name="Group 48"/>
          <p:cNvGrpSpPr>
            <a:grpSpLocks/>
          </p:cNvGrpSpPr>
          <p:nvPr/>
        </p:nvGrpSpPr>
        <p:grpSpPr bwMode="auto">
          <a:xfrm>
            <a:off x="5730875" y="4510088"/>
            <a:ext cx="1352550" cy="552450"/>
            <a:chOff x="948" y="1716"/>
            <a:chExt cx="852" cy="348"/>
          </a:xfrm>
        </p:grpSpPr>
        <p:sp>
          <p:nvSpPr>
            <p:cNvPr id="152597" name="Rectangle 49"/>
            <p:cNvSpPr>
              <a:spLocks noChangeArrowheads="1"/>
            </p:cNvSpPr>
            <p:nvPr/>
          </p:nvSpPr>
          <p:spPr bwMode="auto">
            <a:xfrm>
              <a:off x="948" y="1716"/>
              <a:ext cx="852" cy="3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52598" name="Line 50"/>
            <p:cNvSpPr>
              <a:spLocks noChangeShapeType="1"/>
            </p:cNvSpPr>
            <p:nvPr/>
          </p:nvSpPr>
          <p:spPr bwMode="auto">
            <a:xfrm>
              <a:off x="1380" y="1716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52582" name="Line 51"/>
          <p:cNvSpPr>
            <a:spLocks noChangeShapeType="1"/>
          </p:cNvSpPr>
          <p:nvPr/>
        </p:nvSpPr>
        <p:spPr bwMode="auto">
          <a:xfrm>
            <a:off x="2663825" y="4757738"/>
            <a:ext cx="1009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2583" name="Line 52"/>
          <p:cNvSpPr>
            <a:spLocks noChangeShapeType="1"/>
          </p:cNvSpPr>
          <p:nvPr/>
        </p:nvSpPr>
        <p:spPr bwMode="auto">
          <a:xfrm>
            <a:off x="4721225" y="4757738"/>
            <a:ext cx="1009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55125" name="Freeform 53"/>
          <p:cNvSpPr>
            <a:spLocks/>
          </p:cNvSpPr>
          <p:nvPr/>
        </p:nvSpPr>
        <p:spPr bwMode="auto">
          <a:xfrm>
            <a:off x="1044575" y="4148138"/>
            <a:ext cx="6324600" cy="609600"/>
          </a:xfrm>
          <a:custGeom>
            <a:avLst/>
            <a:gdLst>
              <a:gd name="T0" fmla="*/ 2147483646 w 3984"/>
              <a:gd name="T1" fmla="*/ 2147483646 h 384"/>
              <a:gd name="T2" fmla="*/ 2147483646 w 3984"/>
              <a:gd name="T3" fmla="*/ 2147483646 h 384"/>
              <a:gd name="T4" fmla="*/ 2147483646 w 3984"/>
              <a:gd name="T5" fmla="*/ 0 h 384"/>
              <a:gd name="T6" fmla="*/ 0 w 3984"/>
              <a:gd name="T7" fmla="*/ 0 h 384"/>
              <a:gd name="T8" fmla="*/ 0 w 3984"/>
              <a:gd name="T9" fmla="*/ 2147483646 h 384"/>
              <a:gd name="T10" fmla="*/ 2147483646 w 3984"/>
              <a:gd name="T11" fmla="*/ 2147483646 h 3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984"/>
              <a:gd name="T19" fmla="*/ 0 h 384"/>
              <a:gd name="T20" fmla="*/ 3984 w 3984"/>
              <a:gd name="T21" fmla="*/ 384 h 3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984" h="384">
                <a:moveTo>
                  <a:pt x="3576" y="384"/>
                </a:moveTo>
                <a:lnTo>
                  <a:pt x="3984" y="384"/>
                </a:lnTo>
                <a:lnTo>
                  <a:pt x="3984" y="0"/>
                </a:lnTo>
                <a:lnTo>
                  <a:pt x="0" y="0"/>
                </a:lnTo>
                <a:lnTo>
                  <a:pt x="0" y="252"/>
                </a:lnTo>
                <a:lnTo>
                  <a:pt x="372" y="25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2585" name="Text Box 54"/>
          <p:cNvSpPr txBox="1">
            <a:spLocks noChangeArrowheads="1"/>
          </p:cNvSpPr>
          <p:nvPr/>
        </p:nvSpPr>
        <p:spPr bwMode="auto">
          <a:xfrm>
            <a:off x="1797050" y="4551363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400" baseline="-25000"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endParaRPr lang="en-US" altLang="zh-TW" sz="2400">
              <a:solidFill>
                <a:srgbClr val="6600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52586" name="Text Box 55"/>
          <p:cNvSpPr txBox="1">
            <a:spLocks noChangeArrowheads="1"/>
          </p:cNvSpPr>
          <p:nvPr/>
        </p:nvSpPr>
        <p:spPr bwMode="auto">
          <a:xfrm>
            <a:off x="3835400" y="4551363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400" baseline="-25000"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endParaRPr lang="en-US" altLang="zh-TW" sz="2400">
              <a:solidFill>
                <a:srgbClr val="6600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52587" name="Text Box 56"/>
          <p:cNvSpPr txBox="1">
            <a:spLocks noChangeArrowheads="1"/>
          </p:cNvSpPr>
          <p:nvPr/>
        </p:nvSpPr>
        <p:spPr bwMode="auto">
          <a:xfrm>
            <a:off x="5892800" y="4551363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400" baseline="-25000">
                <a:latin typeface="Times New Roman" panose="02020603050405020304" pitchFamily="18" charset="0"/>
                <a:ea typeface="新細明體" panose="02020500000000000000" pitchFamily="18" charset="-120"/>
              </a:rPr>
              <a:t>3</a:t>
            </a:r>
            <a:endParaRPr lang="en-US" altLang="zh-TW" sz="2400">
              <a:solidFill>
                <a:srgbClr val="6600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52588" name="Line 57"/>
          <p:cNvSpPr>
            <a:spLocks noChangeShapeType="1"/>
          </p:cNvSpPr>
          <p:nvPr/>
        </p:nvSpPr>
        <p:spPr bwMode="auto">
          <a:xfrm>
            <a:off x="7083425" y="49291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2589" name="Text Box 58"/>
          <p:cNvSpPr txBox="1">
            <a:spLocks noChangeArrowheads="1"/>
          </p:cNvSpPr>
          <p:nvPr/>
        </p:nvSpPr>
        <p:spPr bwMode="auto">
          <a:xfrm>
            <a:off x="7616825" y="4694070"/>
            <a:ext cx="62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i="1" dirty="0">
                <a:solidFill>
                  <a:srgbClr val="CC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</a:t>
            </a:r>
          </a:p>
        </p:txBody>
      </p:sp>
      <p:grpSp>
        <p:nvGrpSpPr>
          <p:cNvPr id="152590" name="Group 59"/>
          <p:cNvGrpSpPr>
            <a:grpSpLocks/>
          </p:cNvGrpSpPr>
          <p:nvPr/>
        </p:nvGrpSpPr>
        <p:grpSpPr bwMode="auto">
          <a:xfrm>
            <a:off x="1635125" y="5443538"/>
            <a:ext cx="1352550" cy="552450"/>
            <a:chOff x="948" y="1716"/>
            <a:chExt cx="852" cy="348"/>
          </a:xfrm>
        </p:grpSpPr>
        <p:sp>
          <p:nvSpPr>
            <p:cNvPr id="152595" name="Rectangle 60"/>
            <p:cNvSpPr>
              <a:spLocks noChangeArrowheads="1"/>
            </p:cNvSpPr>
            <p:nvPr/>
          </p:nvSpPr>
          <p:spPr bwMode="auto">
            <a:xfrm>
              <a:off x="948" y="1716"/>
              <a:ext cx="852" cy="3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52596" name="Line 61"/>
            <p:cNvSpPr>
              <a:spLocks noChangeShapeType="1"/>
            </p:cNvSpPr>
            <p:nvPr/>
          </p:nvSpPr>
          <p:spPr bwMode="auto">
            <a:xfrm>
              <a:off x="1380" y="1716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52591" name="Text Box 62"/>
          <p:cNvSpPr txBox="1">
            <a:spLocks noChangeArrowheads="1"/>
          </p:cNvSpPr>
          <p:nvPr/>
        </p:nvSpPr>
        <p:spPr bwMode="auto">
          <a:xfrm>
            <a:off x="466725" y="5484813"/>
            <a:ext cx="776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i="1">
                <a:solidFill>
                  <a:srgbClr val="CC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node</a:t>
            </a:r>
          </a:p>
        </p:txBody>
      </p:sp>
      <p:sp>
        <p:nvSpPr>
          <p:cNvPr id="152592" name="Line 63"/>
          <p:cNvSpPr>
            <a:spLocks noChangeShapeType="1"/>
          </p:cNvSpPr>
          <p:nvPr/>
        </p:nvSpPr>
        <p:spPr bwMode="auto">
          <a:xfrm>
            <a:off x="1196975" y="5748338"/>
            <a:ext cx="43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55136" name="Freeform 64"/>
          <p:cNvSpPr>
            <a:spLocks/>
          </p:cNvSpPr>
          <p:nvPr/>
        </p:nvSpPr>
        <p:spPr bwMode="auto">
          <a:xfrm>
            <a:off x="1082675" y="4852988"/>
            <a:ext cx="2343150" cy="895350"/>
          </a:xfrm>
          <a:custGeom>
            <a:avLst/>
            <a:gdLst>
              <a:gd name="T0" fmla="*/ 2147483646 w 1476"/>
              <a:gd name="T1" fmla="*/ 2147483646 h 564"/>
              <a:gd name="T2" fmla="*/ 2147483646 w 1476"/>
              <a:gd name="T3" fmla="*/ 2147483646 h 564"/>
              <a:gd name="T4" fmla="*/ 2147483646 w 1476"/>
              <a:gd name="T5" fmla="*/ 2147483646 h 564"/>
              <a:gd name="T6" fmla="*/ 0 w 1476"/>
              <a:gd name="T7" fmla="*/ 2147483646 h 564"/>
              <a:gd name="T8" fmla="*/ 0 w 1476"/>
              <a:gd name="T9" fmla="*/ 0 h 564"/>
              <a:gd name="T10" fmla="*/ 2147483646 w 1476"/>
              <a:gd name="T11" fmla="*/ 0 h 5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76"/>
              <a:gd name="T19" fmla="*/ 0 h 564"/>
              <a:gd name="T20" fmla="*/ 1476 w 1476"/>
              <a:gd name="T21" fmla="*/ 564 h 5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76" h="564">
                <a:moveTo>
                  <a:pt x="936" y="564"/>
                </a:moveTo>
                <a:lnTo>
                  <a:pt x="1476" y="564"/>
                </a:lnTo>
                <a:lnTo>
                  <a:pt x="1476" y="228"/>
                </a:lnTo>
                <a:lnTo>
                  <a:pt x="0" y="228"/>
                </a:lnTo>
                <a:lnTo>
                  <a:pt x="0" y="0"/>
                </a:lnTo>
                <a:lnTo>
                  <a:pt x="360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55137" name="Freeform 65"/>
          <p:cNvSpPr>
            <a:spLocks/>
          </p:cNvSpPr>
          <p:nvPr/>
        </p:nvSpPr>
        <p:spPr bwMode="auto">
          <a:xfrm>
            <a:off x="1177925" y="4757738"/>
            <a:ext cx="5562600" cy="1333500"/>
          </a:xfrm>
          <a:custGeom>
            <a:avLst/>
            <a:gdLst>
              <a:gd name="T0" fmla="*/ 2147483646 w 3504"/>
              <a:gd name="T1" fmla="*/ 0 h 840"/>
              <a:gd name="T2" fmla="*/ 2147483646 w 3504"/>
              <a:gd name="T3" fmla="*/ 2147483646 h 840"/>
              <a:gd name="T4" fmla="*/ 0 w 3504"/>
              <a:gd name="T5" fmla="*/ 2147483646 h 840"/>
              <a:gd name="T6" fmla="*/ 0 w 3504"/>
              <a:gd name="T7" fmla="*/ 2147483646 h 840"/>
              <a:gd name="T8" fmla="*/ 2147483646 w 3504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04"/>
              <a:gd name="T16" fmla="*/ 0 h 840"/>
              <a:gd name="T17" fmla="*/ 3504 w 3504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04" h="840">
                <a:moveTo>
                  <a:pt x="3504" y="0"/>
                </a:moveTo>
                <a:lnTo>
                  <a:pt x="3504" y="840"/>
                </a:lnTo>
                <a:lnTo>
                  <a:pt x="0" y="840"/>
                </a:lnTo>
                <a:lnTo>
                  <a:pt x="0" y="708"/>
                </a:lnTo>
                <a:lnTo>
                  <a:pt x="276" y="708"/>
                </a:lnTo>
              </a:path>
            </a:pathLst>
          </a:custGeom>
          <a:noFill/>
          <a:ln w="12700">
            <a:solidFill>
              <a:srgbClr val="FF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A7C9AD-D113-4D3A-AEB2-C858608E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49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455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15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1000"/>
                                        <p:tgtEl>
                                          <p:spTgt spid="1155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5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15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標楷體" panose="03000509000000000000" pitchFamily="65" charset="-120"/>
              </a:rPr>
              <a:t>Linked List in Memory</a:t>
            </a: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1143000" y="2622550"/>
            <a:ext cx="822325" cy="3762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first=8</a:t>
            </a:r>
          </a:p>
        </p:txBody>
      </p:sp>
      <p:sp>
        <p:nvSpPr>
          <p:cNvPr id="23557" name="Line 7"/>
          <p:cNvSpPr>
            <a:spLocks noChangeShapeType="1"/>
          </p:cNvSpPr>
          <p:nvPr/>
        </p:nvSpPr>
        <p:spPr bwMode="auto">
          <a:xfrm>
            <a:off x="2008188" y="2981325"/>
            <a:ext cx="647700" cy="7921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79"/>
          <a:stretch/>
        </p:blipFill>
        <p:spPr bwMode="auto">
          <a:xfrm>
            <a:off x="2446405" y="1060315"/>
            <a:ext cx="2827165" cy="4221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/>
        </p:nvGraphicFramePr>
        <p:xfrm>
          <a:off x="0" y="0"/>
          <a:ext cx="486886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0" r:id="rId5" imgW="5941771" imgH="662940" progId="Visio.Drawing.11">
                  <p:embed/>
                </p:oleObj>
              </mc:Choice>
              <mc:Fallback>
                <p:oleObj r:id="rId5" imgW="5941771" imgH="66294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4868863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668" y="5384021"/>
            <a:ext cx="8109945" cy="918705"/>
          </a:xfrm>
          <a:prstGeom prst="rect">
            <a:avLst/>
          </a:prstGeom>
        </p:spPr>
      </p:pic>
      <p:cxnSp>
        <p:nvCxnSpPr>
          <p:cNvPr id="15" name="直線單箭頭接點 14"/>
          <p:cNvCxnSpPr/>
          <p:nvPr/>
        </p:nvCxnSpPr>
        <p:spPr>
          <a:xfrm flipH="1" flipV="1">
            <a:off x="3700631" y="2226834"/>
            <a:ext cx="1009210" cy="1578593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3614569" y="2226834"/>
            <a:ext cx="1095272" cy="30334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>
            <a:off x="3614569" y="2539159"/>
            <a:ext cx="1095272" cy="1601548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 flipV="1">
            <a:off x="3614569" y="1490374"/>
            <a:ext cx="1052241" cy="2676329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3700631" y="1610534"/>
            <a:ext cx="871370" cy="3671584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 flipV="1">
            <a:off x="3657600" y="3428358"/>
            <a:ext cx="966179" cy="1354002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3616581" y="4666069"/>
            <a:ext cx="1353452" cy="1135026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924198B-F021-4384-AA7F-325BAF49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2"/>
          <p:cNvSpPr>
            <a:spLocks noGrp="1"/>
          </p:cNvSpPr>
          <p:nvPr>
            <p:ph type="title"/>
          </p:nvPr>
        </p:nvSpPr>
        <p:spPr>
          <a:xfrm>
            <a:off x="310395" y="110301"/>
            <a:ext cx="3572142" cy="990600"/>
          </a:xfrm>
        </p:spPr>
        <p:txBody>
          <a:bodyPr/>
          <a:lstStyle/>
          <a:p>
            <a:pPr eaLnBrk="1" hangingPunct="1"/>
            <a:r>
              <a:rPr lang="en-US" altLang="zh-TW" sz="3600" b="1" dirty="0" err="1">
                <a:latin typeface="Courier New" panose="02070309020205020404" pitchFamily="49" charset="0"/>
                <a:ea typeface="標楷體" panose="03000509000000000000" pitchFamily="65" charset="-120"/>
              </a:rPr>
              <a:t>insertFront</a:t>
            </a:r>
            <a:endParaRPr lang="en-US" altLang="zh-TW" sz="3600" b="1" dirty="0">
              <a:latin typeface="Courier New" panose="02070309020205020404" pitchFamily="49" charset="0"/>
              <a:ea typeface="標楷體" panose="03000509000000000000" pitchFamily="65" charset="-120"/>
            </a:endParaRPr>
          </a:p>
        </p:txBody>
      </p:sp>
      <p:sp>
        <p:nvSpPr>
          <p:cNvPr id="154626" name="Rectangle 5"/>
          <p:cNvSpPr>
            <a:spLocks noChangeArrowheads="1"/>
          </p:cNvSpPr>
          <p:nvPr/>
        </p:nvSpPr>
        <p:spPr bwMode="auto">
          <a:xfrm>
            <a:off x="405804" y="2370380"/>
            <a:ext cx="8494633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void </a:t>
            </a:r>
            <a:r>
              <a:rPr lang="en-US" altLang="en-US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insertFront</a:t>
            </a: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(</a:t>
            </a:r>
            <a:r>
              <a:rPr lang="en-US" altLang="en-US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listPointer</a:t>
            </a: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*last</a:t>
            </a: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, </a:t>
            </a:r>
            <a:r>
              <a:rPr lang="en-US" altLang="en-US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listPointer</a:t>
            </a: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node</a:t>
            </a: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{  if (!(*last)) {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    /* list is empty, point </a:t>
            </a:r>
            <a:r>
              <a:rPr lang="en-US" altLang="en-US" sz="2000" i="1" dirty="0">
                <a:latin typeface="Courier New" panose="02070309020205020404" pitchFamily="49" charset="0"/>
                <a:ea typeface="新細明體" panose="02020500000000000000" pitchFamily="18" charset="-120"/>
              </a:rPr>
              <a:t>last</a:t>
            </a: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to </a:t>
            </a:r>
            <a:r>
              <a:rPr lang="en-US" altLang="en-US" sz="2000" i="1" dirty="0">
                <a:latin typeface="Courier New" panose="02070309020205020404" pitchFamily="49" charset="0"/>
                <a:ea typeface="新細明體" panose="02020500000000000000" pitchFamily="18" charset="-120"/>
              </a:rPr>
              <a:t>node</a:t>
            </a: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	   *last = node;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	   node-&gt;link = node;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else {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	   /* list not empty, add </a:t>
            </a:r>
            <a:r>
              <a:rPr lang="en-US" altLang="en-US" sz="2000" i="1" dirty="0">
                <a:latin typeface="Courier New" panose="02070309020205020404" pitchFamily="49" charset="0"/>
                <a:ea typeface="新細明體" panose="02020500000000000000" pitchFamily="18" charset="-120"/>
              </a:rPr>
              <a:t>node</a:t>
            </a: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to front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	   node-&gt;link = (*last)-&gt;link;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	   (*last)-&gt;link  = node;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11" name="Freeform 53"/>
          <p:cNvSpPr>
            <a:spLocks/>
          </p:cNvSpPr>
          <p:nvPr/>
        </p:nvSpPr>
        <p:spPr bwMode="auto">
          <a:xfrm>
            <a:off x="4747350" y="905883"/>
            <a:ext cx="3619613" cy="301126"/>
          </a:xfrm>
          <a:custGeom>
            <a:avLst/>
            <a:gdLst>
              <a:gd name="T0" fmla="*/ 2147483646 w 3984"/>
              <a:gd name="T1" fmla="*/ 2147483646 h 384"/>
              <a:gd name="T2" fmla="*/ 2147483646 w 3984"/>
              <a:gd name="T3" fmla="*/ 2147483646 h 384"/>
              <a:gd name="T4" fmla="*/ 2147483646 w 3984"/>
              <a:gd name="T5" fmla="*/ 0 h 384"/>
              <a:gd name="T6" fmla="*/ 0 w 3984"/>
              <a:gd name="T7" fmla="*/ 0 h 384"/>
              <a:gd name="T8" fmla="*/ 0 w 3984"/>
              <a:gd name="T9" fmla="*/ 2147483646 h 384"/>
              <a:gd name="T10" fmla="*/ 2147483646 w 3984"/>
              <a:gd name="T11" fmla="*/ 2147483646 h 3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984"/>
              <a:gd name="T19" fmla="*/ 0 h 384"/>
              <a:gd name="T20" fmla="*/ 3984 w 3984"/>
              <a:gd name="T21" fmla="*/ 384 h 3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984" h="384">
                <a:moveTo>
                  <a:pt x="3576" y="384"/>
                </a:moveTo>
                <a:lnTo>
                  <a:pt x="3984" y="384"/>
                </a:lnTo>
                <a:lnTo>
                  <a:pt x="3984" y="0"/>
                </a:lnTo>
                <a:lnTo>
                  <a:pt x="0" y="0"/>
                </a:lnTo>
                <a:lnTo>
                  <a:pt x="0" y="252"/>
                </a:lnTo>
                <a:lnTo>
                  <a:pt x="372" y="25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 sz="1400"/>
          </a:p>
        </p:txBody>
      </p:sp>
      <p:grpSp>
        <p:nvGrpSpPr>
          <p:cNvPr id="56" name="群組 55"/>
          <p:cNvGrpSpPr/>
          <p:nvPr/>
        </p:nvGrpSpPr>
        <p:grpSpPr>
          <a:xfrm>
            <a:off x="4485939" y="1084677"/>
            <a:ext cx="4328437" cy="733995"/>
            <a:chOff x="4485939" y="1084677"/>
            <a:chExt cx="4328437" cy="733995"/>
          </a:xfrm>
        </p:grpSpPr>
        <p:grpSp>
          <p:nvGrpSpPr>
            <p:cNvPr id="6" name="Group 42"/>
            <p:cNvGrpSpPr>
              <a:grpSpLocks/>
            </p:cNvGrpSpPr>
            <p:nvPr/>
          </p:nvGrpSpPr>
          <p:grpSpPr bwMode="auto">
            <a:xfrm>
              <a:off x="5085326" y="1084677"/>
              <a:ext cx="774074" cy="272896"/>
              <a:chOff x="948" y="1716"/>
              <a:chExt cx="852" cy="348"/>
            </a:xfrm>
          </p:grpSpPr>
          <p:sp>
            <p:nvSpPr>
              <p:cNvPr id="28" name="Rectangle 43"/>
              <p:cNvSpPr>
                <a:spLocks noChangeArrowheads="1"/>
              </p:cNvSpPr>
              <p:nvPr/>
            </p:nvSpPr>
            <p:spPr bwMode="auto">
              <a:xfrm>
                <a:off x="948" y="1716"/>
                <a:ext cx="852" cy="3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29" name="Line 44"/>
              <p:cNvSpPr>
                <a:spLocks noChangeShapeType="1"/>
              </p:cNvSpPr>
              <p:nvPr/>
            </p:nvSpPr>
            <p:spPr bwMode="auto">
              <a:xfrm>
                <a:off x="1380" y="1716"/>
                <a:ext cx="0" cy="3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1400"/>
              </a:p>
            </p:txBody>
          </p:sp>
        </p:grpSp>
        <p:grpSp>
          <p:nvGrpSpPr>
            <p:cNvPr id="7" name="Group 45"/>
            <p:cNvGrpSpPr>
              <a:grpSpLocks/>
            </p:cNvGrpSpPr>
            <p:nvPr/>
          </p:nvGrpSpPr>
          <p:grpSpPr bwMode="auto">
            <a:xfrm>
              <a:off x="6251888" y="1084677"/>
              <a:ext cx="774074" cy="272896"/>
              <a:chOff x="948" y="1716"/>
              <a:chExt cx="852" cy="348"/>
            </a:xfrm>
          </p:grpSpPr>
          <p:sp>
            <p:nvSpPr>
              <p:cNvPr id="26" name="Rectangle 46"/>
              <p:cNvSpPr>
                <a:spLocks noChangeArrowheads="1"/>
              </p:cNvSpPr>
              <p:nvPr/>
            </p:nvSpPr>
            <p:spPr bwMode="auto">
              <a:xfrm>
                <a:off x="948" y="1716"/>
                <a:ext cx="852" cy="3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27" name="Line 47"/>
              <p:cNvSpPr>
                <a:spLocks noChangeShapeType="1"/>
              </p:cNvSpPr>
              <p:nvPr/>
            </p:nvSpPr>
            <p:spPr bwMode="auto">
              <a:xfrm>
                <a:off x="1380" y="1716"/>
                <a:ext cx="0" cy="3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1400"/>
              </a:p>
            </p:txBody>
          </p:sp>
        </p:grpSp>
        <p:grpSp>
          <p:nvGrpSpPr>
            <p:cNvPr id="8" name="Group 48"/>
            <p:cNvGrpSpPr>
              <a:grpSpLocks/>
            </p:cNvGrpSpPr>
            <p:nvPr/>
          </p:nvGrpSpPr>
          <p:grpSpPr bwMode="auto">
            <a:xfrm>
              <a:off x="7429353" y="1084677"/>
              <a:ext cx="774074" cy="272896"/>
              <a:chOff x="948" y="1716"/>
              <a:chExt cx="852" cy="348"/>
            </a:xfrm>
          </p:grpSpPr>
          <p:sp>
            <p:nvSpPr>
              <p:cNvPr id="24" name="Rectangle 49"/>
              <p:cNvSpPr>
                <a:spLocks noChangeArrowheads="1"/>
              </p:cNvSpPr>
              <p:nvPr/>
            </p:nvSpPr>
            <p:spPr bwMode="auto">
              <a:xfrm>
                <a:off x="948" y="1716"/>
                <a:ext cx="852" cy="3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25" name="Line 50"/>
              <p:cNvSpPr>
                <a:spLocks noChangeShapeType="1"/>
              </p:cNvSpPr>
              <p:nvPr/>
            </p:nvSpPr>
            <p:spPr bwMode="auto">
              <a:xfrm>
                <a:off x="1380" y="1716"/>
                <a:ext cx="0" cy="3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1400"/>
              </a:p>
            </p:txBody>
          </p:sp>
        </p:grpSp>
        <p:sp>
          <p:nvSpPr>
            <p:cNvPr id="9" name="Line 51"/>
            <p:cNvSpPr>
              <a:spLocks noChangeShapeType="1"/>
            </p:cNvSpPr>
            <p:nvPr/>
          </p:nvSpPr>
          <p:spPr bwMode="auto">
            <a:xfrm>
              <a:off x="5674058" y="1207009"/>
              <a:ext cx="5778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sz="1400"/>
            </a:p>
          </p:txBody>
        </p:sp>
        <p:sp>
          <p:nvSpPr>
            <p:cNvPr id="10" name="Line 52"/>
            <p:cNvSpPr>
              <a:spLocks noChangeShapeType="1"/>
            </p:cNvSpPr>
            <p:nvPr/>
          </p:nvSpPr>
          <p:spPr bwMode="auto">
            <a:xfrm>
              <a:off x="6851523" y="1207009"/>
              <a:ext cx="5778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sz="1400"/>
            </a:p>
          </p:txBody>
        </p:sp>
        <p:sp>
          <p:nvSpPr>
            <p:cNvPr id="12" name="Text Box 54"/>
            <p:cNvSpPr txBox="1">
              <a:spLocks noChangeArrowheads="1"/>
            </p:cNvSpPr>
            <p:nvPr/>
          </p:nvSpPr>
          <p:spPr bwMode="auto">
            <a:xfrm>
              <a:off x="5207872" y="1105065"/>
              <a:ext cx="191005" cy="152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x</a:t>
              </a:r>
              <a:r>
                <a:rPr lang="en-US" altLang="zh-TW" sz="1400" baseline="-250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  <a:endParaRPr lang="en-US" altLang="zh-TW" sz="1400">
                <a:solidFill>
                  <a:srgbClr val="6600FF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3" name="Text Box 55"/>
            <p:cNvSpPr txBox="1">
              <a:spLocks noChangeArrowheads="1"/>
            </p:cNvSpPr>
            <p:nvPr/>
          </p:nvSpPr>
          <p:spPr bwMode="auto">
            <a:xfrm>
              <a:off x="6374435" y="1105065"/>
              <a:ext cx="191005" cy="152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x</a:t>
              </a:r>
              <a:r>
                <a:rPr lang="en-US" altLang="zh-TW" sz="1400" baseline="-250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  <a:endParaRPr lang="en-US" altLang="zh-TW" sz="1400">
                <a:solidFill>
                  <a:srgbClr val="6600FF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4" name="Text Box 56"/>
            <p:cNvSpPr txBox="1">
              <a:spLocks noChangeArrowheads="1"/>
            </p:cNvSpPr>
            <p:nvPr/>
          </p:nvSpPr>
          <p:spPr bwMode="auto">
            <a:xfrm>
              <a:off x="7551899" y="1105065"/>
              <a:ext cx="191005" cy="152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x</a:t>
              </a:r>
              <a:r>
                <a:rPr lang="en-US" altLang="zh-TW" sz="1400" baseline="-25000"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  <a:endParaRPr lang="en-US" altLang="zh-TW" sz="1400">
                <a:solidFill>
                  <a:srgbClr val="6600FF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5" name="Line 57"/>
            <p:cNvSpPr>
              <a:spLocks noChangeShapeType="1"/>
            </p:cNvSpPr>
            <p:nvPr/>
          </p:nvSpPr>
          <p:spPr bwMode="auto">
            <a:xfrm>
              <a:off x="8203427" y="1291701"/>
              <a:ext cx="3052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sz="1400"/>
            </a:p>
          </p:txBody>
        </p:sp>
        <p:sp>
          <p:nvSpPr>
            <p:cNvPr id="16" name="Text Box 58"/>
            <p:cNvSpPr txBox="1">
              <a:spLocks noChangeArrowheads="1"/>
            </p:cNvSpPr>
            <p:nvPr/>
          </p:nvSpPr>
          <p:spPr bwMode="auto">
            <a:xfrm>
              <a:off x="8560070" y="1175559"/>
              <a:ext cx="254306" cy="152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last</a:t>
              </a:r>
            </a:p>
          </p:txBody>
        </p:sp>
        <p:grpSp>
          <p:nvGrpSpPr>
            <p:cNvPr id="17" name="Group 59"/>
            <p:cNvGrpSpPr>
              <a:grpSpLocks/>
            </p:cNvGrpSpPr>
            <p:nvPr/>
          </p:nvGrpSpPr>
          <p:grpSpPr bwMode="auto">
            <a:xfrm>
              <a:off x="5085326" y="1545776"/>
              <a:ext cx="774074" cy="272896"/>
              <a:chOff x="948" y="1716"/>
              <a:chExt cx="852" cy="348"/>
            </a:xfrm>
          </p:grpSpPr>
          <p:sp>
            <p:nvSpPr>
              <p:cNvPr id="22" name="Rectangle 60"/>
              <p:cNvSpPr>
                <a:spLocks noChangeArrowheads="1"/>
              </p:cNvSpPr>
              <p:nvPr/>
            </p:nvSpPr>
            <p:spPr bwMode="auto">
              <a:xfrm>
                <a:off x="948" y="1716"/>
                <a:ext cx="852" cy="3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23" name="Line 61"/>
              <p:cNvSpPr>
                <a:spLocks noChangeShapeType="1"/>
              </p:cNvSpPr>
              <p:nvPr/>
            </p:nvSpPr>
            <p:spPr bwMode="auto">
              <a:xfrm>
                <a:off x="1380" y="1716"/>
                <a:ext cx="0" cy="3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1400"/>
              </a:p>
            </p:txBody>
          </p:sp>
        </p:grpSp>
        <p:sp>
          <p:nvSpPr>
            <p:cNvPr id="18" name="Text Box 62"/>
            <p:cNvSpPr txBox="1">
              <a:spLocks noChangeArrowheads="1"/>
            </p:cNvSpPr>
            <p:nvPr/>
          </p:nvSpPr>
          <p:spPr bwMode="auto">
            <a:xfrm>
              <a:off x="4485939" y="1566165"/>
              <a:ext cx="305681" cy="152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node</a:t>
              </a:r>
            </a:p>
          </p:txBody>
        </p:sp>
        <p:sp>
          <p:nvSpPr>
            <p:cNvPr id="19" name="Line 63"/>
            <p:cNvSpPr>
              <a:spLocks noChangeShapeType="1"/>
            </p:cNvSpPr>
            <p:nvPr/>
          </p:nvSpPr>
          <p:spPr bwMode="auto">
            <a:xfrm>
              <a:off x="4834570" y="1696339"/>
              <a:ext cx="250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sz="1400"/>
            </a:p>
          </p:txBody>
        </p:sp>
      </p:grpSp>
      <p:sp>
        <p:nvSpPr>
          <p:cNvPr id="20" name="Freeform 64"/>
          <p:cNvSpPr>
            <a:spLocks/>
          </p:cNvSpPr>
          <p:nvPr/>
        </p:nvSpPr>
        <p:spPr bwMode="auto">
          <a:xfrm>
            <a:off x="4791620" y="1273539"/>
            <a:ext cx="1341001" cy="442279"/>
          </a:xfrm>
          <a:custGeom>
            <a:avLst/>
            <a:gdLst>
              <a:gd name="T0" fmla="*/ 2147483646 w 1476"/>
              <a:gd name="T1" fmla="*/ 2147483646 h 564"/>
              <a:gd name="T2" fmla="*/ 2147483646 w 1476"/>
              <a:gd name="T3" fmla="*/ 2147483646 h 564"/>
              <a:gd name="T4" fmla="*/ 2147483646 w 1476"/>
              <a:gd name="T5" fmla="*/ 2147483646 h 564"/>
              <a:gd name="T6" fmla="*/ 0 w 1476"/>
              <a:gd name="T7" fmla="*/ 2147483646 h 564"/>
              <a:gd name="T8" fmla="*/ 0 w 1476"/>
              <a:gd name="T9" fmla="*/ 0 h 564"/>
              <a:gd name="T10" fmla="*/ 2147483646 w 1476"/>
              <a:gd name="T11" fmla="*/ 0 h 5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76"/>
              <a:gd name="T19" fmla="*/ 0 h 564"/>
              <a:gd name="T20" fmla="*/ 1476 w 1476"/>
              <a:gd name="T21" fmla="*/ 564 h 5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76" h="564">
                <a:moveTo>
                  <a:pt x="936" y="564"/>
                </a:moveTo>
                <a:lnTo>
                  <a:pt x="1476" y="564"/>
                </a:lnTo>
                <a:lnTo>
                  <a:pt x="1476" y="228"/>
                </a:lnTo>
                <a:lnTo>
                  <a:pt x="0" y="228"/>
                </a:lnTo>
                <a:lnTo>
                  <a:pt x="0" y="0"/>
                </a:lnTo>
                <a:lnTo>
                  <a:pt x="360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21" name="Freeform 65"/>
          <p:cNvSpPr>
            <a:spLocks/>
          </p:cNvSpPr>
          <p:nvPr/>
        </p:nvSpPr>
        <p:spPr bwMode="auto">
          <a:xfrm>
            <a:off x="4842994" y="1228868"/>
            <a:ext cx="3183515" cy="658714"/>
          </a:xfrm>
          <a:custGeom>
            <a:avLst/>
            <a:gdLst>
              <a:gd name="T0" fmla="*/ 2147483646 w 3504"/>
              <a:gd name="T1" fmla="*/ 0 h 840"/>
              <a:gd name="T2" fmla="*/ 2147483646 w 3504"/>
              <a:gd name="T3" fmla="*/ 2147483646 h 840"/>
              <a:gd name="T4" fmla="*/ 0 w 3504"/>
              <a:gd name="T5" fmla="*/ 2147483646 h 840"/>
              <a:gd name="T6" fmla="*/ 0 w 3504"/>
              <a:gd name="T7" fmla="*/ 2147483646 h 840"/>
              <a:gd name="T8" fmla="*/ 2147483646 w 3504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04"/>
              <a:gd name="T16" fmla="*/ 0 h 840"/>
              <a:gd name="T17" fmla="*/ 3504 w 3504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04" h="840">
                <a:moveTo>
                  <a:pt x="3504" y="0"/>
                </a:moveTo>
                <a:lnTo>
                  <a:pt x="3504" y="840"/>
                </a:lnTo>
                <a:lnTo>
                  <a:pt x="0" y="840"/>
                </a:lnTo>
                <a:lnTo>
                  <a:pt x="0" y="708"/>
                </a:lnTo>
                <a:lnTo>
                  <a:pt x="276" y="708"/>
                </a:lnTo>
              </a:path>
            </a:pathLst>
          </a:custGeom>
          <a:noFill/>
          <a:ln w="12700">
            <a:solidFill>
              <a:srgbClr val="FF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1640119" y="3604241"/>
            <a:ext cx="3107231" cy="68806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pSp>
        <p:nvGrpSpPr>
          <p:cNvPr id="51" name="群組 50"/>
          <p:cNvGrpSpPr/>
          <p:nvPr/>
        </p:nvGrpSpPr>
        <p:grpSpPr>
          <a:xfrm>
            <a:off x="1602489" y="1437921"/>
            <a:ext cx="1960273" cy="463023"/>
            <a:chOff x="1602489" y="1437921"/>
            <a:chExt cx="1960273" cy="463023"/>
          </a:xfrm>
        </p:grpSpPr>
        <p:grpSp>
          <p:nvGrpSpPr>
            <p:cNvPr id="31" name="Group 59"/>
            <p:cNvGrpSpPr>
              <a:grpSpLocks/>
            </p:cNvGrpSpPr>
            <p:nvPr/>
          </p:nvGrpSpPr>
          <p:grpSpPr bwMode="auto">
            <a:xfrm>
              <a:off x="2201876" y="1598347"/>
              <a:ext cx="774074" cy="272896"/>
              <a:chOff x="948" y="1716"/>
              <a:chExt cx="852" cy="348"/>
            </a:xfrm>
          </p:grpSpPr>
          <p:sp>
            <p:nvSpPr>
              <p:cNvPr id="32" name="Rectangle 60"/>
              <p:cNvSpPr>
                <a:spLocks noChangeArrowheads="1"/>
              </p:cNvSpPr>
              <p:nvPr/>
            </p:nvSpPr>
            <p:spPr bwMode="auto">
              <a:xfrm>
                <a:off x="948" y="1716"/>
                <a:ext cx="852" cy="3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33" name="Line 61"/>
              <p:cNvSpPr>
                <a:spLocks noChangeShapeType="1"/>
              </p:cNvSpPr>
              <p:nvPr/>
            </p:nvSpPr>
            <p:spPr bwMode="auto">
              <a:xfrm>
                <a:off x="1380" y="1716"/>
                <a:ext cx="0" cy="3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1400"/>
              </a:p>
            </p:txBody>
          </p:sp>
        </p:grpSp>
        <p:sp>
          <p:nvSpPr>
            <p:cNvPr id="34" name="Text Box 62"/>
            <p:cNvSpPr txBox="1">
              <a:spLocks noChangeArrowheads="1"/>
            </p:cNvSpPr>
            <p:nvPr/>
          </p:nvSpPr>
          <p:spPr bwMode="auto">
            <a:xfrm>
              <a:off x="1602489" y="1618736"/>
              <a:ext cx="305681" cy="152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node</a:t>
              </a:r>
            </a:p>
          </p:txBody>
        </p:sp>
        <p:sp>
          <p:nvSpPr>
            <p:cNvPr id="35" name="Line 63"/>
            <p:cNvSpPr>
              <a:spLocks noChangeShapeType="1"/>
            </p:cNvSpPr>
            <p:nvPr/>
          </p:nvSpPr>
          <p:spPr bwMode="auto">
            <a:xfrm>
              <a:off x="1951120" y="1748910"/>
              <a:ext cx="250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sz="1400"/>
            </a:p>
          </p:txBody>
        </p:sp>
        <p:sp>
          <p:nvSpPr>
            <p:cNvPr id="53" name="Freeform 64"/>
            <p:cNvSpPr>
              <a:spLocks/>
            </p:cNvSpPr>
            <p:nvPr/>
          </p:nvSpPr>
          <p:spPr bwMode="auto">
            <a:xfrm>
              <a:off x="2422565" y="1437921"/>
              <a:ext cx="873663" cy="312852"/>
            </a:xfrm>
            <a:custGeom>
              <a:avLst/>
              <a:gdLst>
                <a:gd name="T0" fmla="*/ 2147483646 w 1476"/>
                <a:gd name="T1" fmla="*/ 2147483646 h 564"/>
                <a:gd name="T2" fmla="*/ 2147483646 w 1476"/>
                <a:gd name="T3" fmla="*/ 2147483646 h 564"/>
                <a:gd name="T4" fmla="*/ 2147483646 w 1476"/>
                <a:gd name="T5" fmla="*/ 2147483646 h 564"/>
                <a:gd name="T6" fmla="*/ 0 w 1476"/>
                <a:gd name="T7" fmla="*/ 2147483646 h 564"/>
                <a:gd name="T8" fmla="*/ 0 w 1476"/>
                <a:gd name="T9" fmla="*/ 0 h 564"/>
                <a:gd name="T10" fmla="*/ 2147483646 w 1476"/>
                <a:gd name="T11" fmla="*/ 0 h 5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76"/>
                <a:gd name="T19" fmla="*/ 0 h 564"/>
                <a:gd name="T20" fmla="*/ 1476 w 1476"/>
                <a:gd name="T21" fmla="*/ 564 h 564"/>
                <a:gd name="connsiteX0" fmla="*/ 6341 w 10000"/>
                <a:gd name="connsiteY0" fmla="*/ 10000 h 10000"/>
                <a:gd name="connsiteX1" fmla="*/ 10000 w 10000"/>
                <a:gd name="connsiteY1" fmla="*/ 10000 h 10000"/>
                <a:gd name="connsiteX2" fmla="*/ 10000 w 10000"/>
                <a:gd name="connsiteY2" fmla="*/ 4043 h 10000"/>
                <a:gd name="connsiteX3" fmla="*/ 4653 w 10000"/>
                <a:gd name="connsiteY3" fmla="*/ 4529 h 10000"/>
                <a:gd name="connsiteX4" fmla="*/ 0 w 10000"/>
                <a:gd name="connsiteY4" fmla="*/ 0 h 10000"/>
                <a:gd name="connsiteX5" fmla="*/ 2439 w 10000"/>
                <a:gd name="connsiteY5" fmla="*/ 0 h 10000"/>
                <a:gd name="connsiteX0" fmla="*/ 3902 w 7561"/>
                <a:gd name="connsiteY0" fmla="*/ 10973 h 10973"/>
                <a:gd name="connsiteX1" fmla="*/ 7561 w 7561"/>
                <a:gd name="connsiteY1" fmla="*/ 10973 h 10973"/>
                <a:gd name="connsiteX2" fmla="*/ 7561 w 7561"/>
                <a:gd name="connsiteY2" fmla="*/ 5016 h 10973"/>
                <a:gd name="connsiteX3" fmla="*/ 2214 w 7561"/>
                <a:gd name="connsiteY3" fmla="*/ 5502 h 10973"/>
                <a:gd name="connsiteX4" fmla="*/ 2615 w 7561"/>
                <a:gd name="connsiteY4" fmla="*/ 0 h 10973"/>
                <a:gd name="connsiteX5" fmla="*/ 0 w 7561"/>
                <a:gd name="connsiteY5" fmla="*/ 973 h 10973"/>
                <a:gd name="connsiteX0" fmla="*/ 5161 w 10000"/>
                <a:gd name="connsiteY0" fmla="*/ 10000 h 10000"/>
                <a:gd name="connsiteX1" fmla="*/ 10000 w 10000"/>
                <a:gd name="connsiteY1" fmla="*/ 10000 h 10000"/>
                <a:gd name="connsiteX2" fmla="*/ 10000 w 10000"/>
                <a:gd name="connsiteY2" fmla="*/ 4571 h 10000"/>
                <a:gd name="connsiteX3" fmla="*/ 382 w 10000"/>
                <a:gd name="connsiteY3" fmla="*/ 4792 h 10000"/>
                <a:gd name="connsiteX4" fmla="*/ 3459 w 10000"/>
                <a:gd name="connsiteY4" fmla="*/ 0 h 10000"/>
                <a:gd name="connsiteX5" fmla="*/ 0 w 10000"/>
                <a:gd name="connsiteY5" fmla="*/ 887 h 10000"/>
                <a:gd name="connsiteX0" fmla="*/ 5161 w 10000"/>
                <a:gd name="connsiteY0" fmla="*/ 10000 h 10000"/>
                <a:gd name="connsiteX1" fmla="*/ 10000 w 10000"/>
                <a:gd name="connsiteY1" fmla="*/ 10000 h 10000"/>
                <a:gd name="connsiteX2" fmla="*/ 10000 w 10000"/>
                <a:gd name="connsiteY2" fmla="*/ 4571 h 10000"/>
                <a:gd name="connsiteX3" fmla="*/ 3459 w 10000"/>
                <a:gd name="connsiteY3" fmla="*/ 0 h 10000"/>
                <a:gd name="connsiteX4" fmla="*/ 0 w 10000"/>
                <a:gd name="connsiteY4" fmla="*/ 887 h 10000"/>
                <a:gd name="connsiteX0" fmla="*/ 5161 w 10000"/>
                <a:gd name="connsiteY0" fmla="*/ 9113 h 9113"/>
                <a:gd name="connsiteX1" fmla="*/ 10000 w 10000"/>
                <a:gd name="connsiteY1" fmla="*/ 9113 h 9113"/>
                <a:gd name="connsiteX2" fmla="*/ 10000 w 10000"/>
                <a:gd name="connsiteY2" fmla="*/ 3684 h 9113"/>
                <a:gd name="connsiteX3" fmla="*/ 170 w 10000"/>
                <a:gd name="connsiteY3" fmla="*/ 2438 h 9113"/>
                <a:gd name="connsiteX4" fmla="*/ 0 w 10000"/>
                <a:gd name="connsiteY4" fmla="*/ 0 h 9113"/>
                <a:gd name="connsiteX0" fmla="*/ 5161 w 10000"/>
                <a:gd name="connsiteY0" fmla="*/ 10000 h 10000"/>
                <a:gd name="connsiteX1" fmla="*/ 10000 w 10000"/>
                <a:gd name="connsiteY1" fmla="*/ 10000 h 10000"/>
                <a:gd name="connsiteX2" fmla="*/ 10000 w 10000"/>
                <a:gd name="connsiteY2" fmla="*/ 4043 h 10000"/>
                <a:gd name="connsiteX3" fmla="*/ 0 w 10000"/>
                <a:gd name="connsiteY3" fmla="*/ 0 h 10000"/>
                <a:gd name="connsiteX0" fmla="*/ 5267 w 10106"/>
                <a:gd name="connsiteY0" fmla="*/ 6838 h 6838"/>
                <a:gd name="connsiteX1" fmla="*/ 10106 w 10106"/>
                <a:gd name="connsiteY1" fmla="*/ 6838 h 6838"/>
                <a:gd name="connsiteX2" fmla="*/ 10106 w 10106"/>
                <a:gd name="connsiteY2" fmla="*/ 881 h 6838"/>
                <a:gd name="connsiteX3" fmla="*/ 0 w 10106"/>
                <a:gd name="connsiteY3" fmla="*/ 0 h 6838"/>
                <a:gd name="connsiteX0" fmla="*/ 5838 w 10626"/>
                <a:gd name="connsiteY0" fmla="*/ 10250 h 10250"/>
                <a:gd name="connsiteX1" fmla="*/ 10626 w 10626"/>
                <a:gd name="connsiteY1" fmla="*/ 10250 h 10250"/>
                <a:gd name="connsiteX2" fmla="*/ 10626 w 10626"/>
                <a:gd name="connsiteY2" fmla="*/ 1538 h 10250"/>
                <a:gd name="connsiteX3" fmla="*/ 626 w 10626"/>
                <a:gd name="connsiteY3" fmla="*/ 250 h 10250"/>
                <a:gd name="connsiteX4" fmla="*/ 1064 w 10626"/>
                <a:gd name="connsiteY4" fmla="*/ 0 h 10250"/>
                <a:gd name="connsiteX0" fmla="*/ 6109 w 10897"/>
                <a:gd name="connsiteY0" fmla="*/ 10008 h 10008"/>
                <a:gd name="connsiteX1" fmla="*/ 10897 w 10897"/>
                <a:gd name="connsiteY1" fmla="*/ 10008 h 10008"/>
                <a:gd name="connsiteX2" fmla="*/ 10897 w 10897"/>
                <a:gd name="connsiteY2" fmla="*/ 1296 h 10008"/>
                <a:gd name="connsiteX3" fmla="*/ 897 w 10897"/>
                <a:gd name="connsiteY3" fmla="*/ 8 h 10008"/>
                <a:gd name="connsiteX4" fmla="*/ 390 w 10897"/>
                <a:gd name="connsiteY4" fmla="*/ 6161 h 10008"/>
                <a:gd name="connsiteX0" fmla="*/ 6109 w 11375"/>
                <a:gd name="connsiteY0" fmla="*/ 10008 h 10008"/>
                <a:gd name="connsiteX1" fmla="*/ 10897 w 11375"/>
                <a:gd name="connsiteY1" fmla="*/ 10008 h 10008"/>
                <a:gd name="connsiteX2" fmla="*/ 11375 w 11375"/>
                <a:gd name="connsiteY2" fmla="*/ 597 h 10008"/>
                <a:gd name="connsiteX3" fmla="*/ 897 w 11375"/>
                <a:gd name="connsiteY3" fmla="*/ 8 h 10008"/>
                <a:gd name="connsiteX4" fmla="*/ 390 w 11375"/>
                <a:gd name="connsiteY4" fmla="*/ 6161 h 10008"/>
                <a:gd name="connsiteX0" fmla="*/ 6109 w 10934"/>
                <a:gd name="connsiteY0" fmla="*/ 10008 h 10008"/>
                <a:gd name="connsiteX1" fmla="*/ 10897 w 10934"/>
                <a:gd name="connsiteY1" fmla="*/ 10008 h 10008"/>
                <a:gd name="connsiteX2" fmla="*/ 10801 w 10934"/>
                <a:gd name="connsiteY2" fmla="*/ 247 h 10008"/>
                <a:gd name="connsiteX3" fmla="*/ 897 w 10934"/>
                <a:gd name="connsiteY3" fmla="*/ 8 h 10008"/>
                <a:gd name="connsiteX4" fmla="*/ 390 w 10934"/>
                <a:gd name="connsiteY4" fmla="*/ 6161 h 10008"/>
                <a:gd name="connsiteX0" fmla="*/ 5877 w 10702"/>
                <a:gd name="connsiteY0" fmla="*/ 10008 h 10008"/>
                <a:gd name="connsiteX1" fmla="*/ 10665 w 10702"/>
                <a:gd name="connsiteY1" fmla="*/ 10008 h 10008"/>
                <a:gd name="connsiteX2" fmla="*/ 10569 w 10702"/>
                <a:gd name="connsiteY2" fmla="*/ 247 h 10008"/>
                <a:gd name="connsiteX3" fmla="*/ 665 w 10702"/>
                <a:gd name="connsiteY3" fmla="*/ 8 h 10008"/>
                <a:gd name="connsiteX4" fmla="*/ 923 w 10702"/>
                <a:gd name="connsiteY4" fmla="*/ 6161 h 10008"/>
                <a:gd name="connsiteX0" fmla="*/ 6006 w 10831"/>
                <a:gd name="connsiteY0" fmla="*/ 10001 h 10001"/>
                <a:gd name="connsiteX1" fmla="*/ 10794 w 10831"/>
                <a:gd name="connsiteY1" fmla="*/ 10001 h 10001"/>
                <a:gd name="connsiteX2" fmla="*/ 10698 w 10831"/>
                <a:gd name="connsiteY2" fmla="*/ 240 h 10001"/>
                <a:gd name="connsiteX3" fmla="*/ 794 w 10831"/>
                <a:gd name="connsiteY3" fmla="*/ 1 h 10001"/>
                <a:gd name="connsiteX4" fmla="*/ 1052 w 10831"/>
                <a:gd name="connsiteY4" fmla="*/ 6154 h 10001"/>
                <a:gd name="connsiteX0" fmla="*/ 6261 w 11086"/>
                <a:gd name="connsiteY0" fmla="*/ 10398 h 10398"/>
                <a:gd name="connsiteX1" fmla="*/ 11049 w 11086"/>
                <a:gd name="connsiteY1" fmla="*/ 10398 h 10398"/>
                <a:gd name="connsiteX2" fmla="*/ 10953 w 11086"/>
                <a:gd name="connsiteY2" fmla="*/ 637 h 10398"/>
                <a:gd name="connsiteX3" fmla="*/ 1049 w 11086"/>
                <a:gd name="connsiteY3" fmla="*/ 398 h 10398"/>
                <a:gd name="connsiteX4" fmla="*/ 350 w 11086"/>
                <a:gd name="connsiteY4" fmla="*/ 6551 h 10398"/>
                <a:gd name="connsiteX0" fmla="*/ 5911 w 10736"/>
                <a:gd name="connsiteY0" fmla="*/ 10398 h 10398"/>
                <a:gd name="connsiteX1" fmla="*/ 10699 w 10736"/>
                <a:gd name="connsiteY1" fmla="*/ 10398 h 10398"/>
                <a:gd name="connsiteX2" fmla="*/ 10603 w 10736"/>
                <a:gd name="connsiteY2" fmla="*/ 637 h 10398"/>
                <a:gd name="connsiteX3" fmla="*/ 699 w 10736"/>
                <a:gd name="connsiteY3" fmla="*/ 398 h 10398"/>
                <a:gd name="connsiteX4" fmla="*/ 0 w 10736"/>
                <a:gd name="connsiteY4" fmla="*/ 6551 h 10398"/>
                <a:gd name="connsiteX0" fmla="*/ 5911 w 10736"/>
                <a:gd name="connsiteY0" fmla="*/ 10140 h 10140"/>
                <a:gd name="connsiteX1" fmla="*/ 10699 w 10736"/>
                <a:gd name="connsiteY1" fmla="*/ 10140 h 10140"/>
                <a:gd name="connsiteX2" fmla="*/ 10603 w 10736"/>
                <a:gd name="connsiteY2" fmla="*/ 379 h 10140"/>
                <a:gd name="connsiteX3" fmla="*/ 4048 w 10736"/>
                <a:gd name="connsiteY3" fmla="*/ 490 h 10140"/>
                <a:gd name="connsiteX4" fmla="*/ 0 w 10736"/>
                <a:gd name="connsiteY4" fmla="*/ 6293 h 10140"/>
                <a:gd name="connsiteX0" fmla="*/ 2945 w 7770"/>
                <a:gd name="connsiteY0" fmla="*/ 10165 h 10165"/>
                <a:gd name="connsiteX1" fmla="*/ 7733 w 7770"/>
                <a:gd name="connsiteY1" fmla="*/ 10165 h 10165"/>
                <a:gd name="connsiteX2" fmla="*/ 7637 w 7770"/>
                <a:gd name="connsiteY2" fmla="*/ 404 h 10165"/>
                <a:gd name="connsiteX3" fmla="*/ 1082 w 7770"/>
                <a:gd name="connsiteY3" fmla="*/ 515 h 10165"/>
                <a:gd name="connsiteX4" fmla="*/ 0 w 7770"/>
                <a:gd name="connsiteY4" fmla="*/ 6668 h 10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0" h="10165">
                  <a:moveTo>
                    <a:pt x="2945" y="10165"/>
                  </a:moveTo>
                  <a:lnTo>
                    <a:pt x="7733" y="10165"/>
                  </a:lnTo>
                  <a:cubicBezTo>
                    <a:pt x="7892" y="7028"/>
                    <a:pt x="7478" y="3541"/>
                    <a:pt x="7637" y="404"/>
                  </a:cubicBezTo>
                  <a:cubicBezTo>
                    <a:pt x="4336" y="324"/>
                    <a:pt x="2355" y="-529"/>
                    <a:pt x="1082" y="515"/>
                  </a:cubicBezTo>
                  <a:cubicBezTo>
                    <a:pt x="-191" y="1559"/>
                    <a:pt x="361" y="4617"/>
                    <a:pt x="0" y="666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 sz="1400"/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2951813" y="1865052"/>
              <a:ext cx="3052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sz="1400"/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3308456" y="1748910"/>
              <a:ext cx="254306" cy="152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last</a:t>
              </a:r>
            </a:p>
          </p:txBody>
        </p:sp>
      </p:grpSp>
      <p:sp>
        <p:nvSpPr>
          <p:cNvPr id="57" name="Rectangle 35"/>
          <p:cNvSpPr>
            <a:spLocks noChangeArrowheads="1"/>
          </p:cNvSpPr>
          <p:nvPr/>
        </p:nvSpPr>
        <p:spPr bwMode="auto">
          <a:xfrm>
            <a:off x="1716436" y="5099125"/>
            <a:ext cx="4393720" cy="77106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0" name="Rectangle 35"/>
          <p:cNvSpPr>
            <a:spLocks noChangeArrowheads="1"/>
          </p:cNvSpPr>
          <p:nvPr/>
        </p:nvSpPr>
        <p:spPr bwMode="auto">
          <a:xfrm>
            <a:off x="3861518" y="5174428"/>
            <a:ext cx="1946104" cy="351734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1" name="Rectangle 35"/>
          <p:cNvSpPr>
            <a:spLocks noChangeArrowheads="1"/>
          </p:cNvSpPr>
          <p:nvPr/>
        </p:nvSpPr>
        <p:spPr bwMode="auto">
          <a:xfrm>
            <a:off x="1795580" y="5473195"/>
            <a:ext cx="2217021" cy="351734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3700947" y="6088577"/>
            <a:ext cx="2953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How to </a:t>
            </a:r>
            <a:r>
              <a:rPr lang="en-US" altLang="zh-TW" sz="2400" b="1" dirty="0" err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insertLast</a:t>
            </a:r>
            <a:r>
              <a:rPr lang="en-US" altLang="zh-TW" sz="2400" b="1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?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B4B7EA8-F64B-47D5-B341-A0C33E86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50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810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0" grpId="0" animBg="1"/>
      <p:bldP spid="21" grpId="0" animBg="1"/>
      <p:bldP spid="30" grpId="0" animBg="1"/>
      <p:bldP spid="57" grpId="0" animBg="1"/>
      <p:bldP spid="60" grpId="0" animBg="1"/>
      <p:bldP spid="61" grpId="0" animBg="1"/>
      <p:bldP spid="4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標楷體" panose="03000509000000000000" pitchFamily="65" charset="-120"/>
              </a:rPr>
              <a:t>Counting the Length of a CLL</a:t>
            </a:r>
          </a:p>
        </p:txBody>
      </p:sp>
      <p:sp>
        <p:nvSpPr>
          <p:cNvPr id="156674" name="Rectangle 7"/>
          <p:cNvSpPr>
            <a:spLocks noChangeArrowheads="1"/>
          </p:cNvSpPr>
          <p:nvPr/>
        </p:nvSpPr>
        <p:spPr bwMode="auto">
          <a:xfrm>
            <a:off x="548640" y="1180495"/>
            <a:ext cx="7043738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length (</a:t>
            </a:r>
            <a:r>
              <a:rPr lang="en-US" altLang="en-US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listPointer</a:t>
            </a: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last)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{  /* find the length of the circular list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</a:t>
            </a:r>
            <a:r>
              <a:rPr lang="en-US" altLang="en-US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listPointer</a:t>
            </a: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temp;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</a:t>
            </a:r>
            <a:r>
              <a:rPr lang="en-US" altLang="en-US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count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if (last)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	temp = last;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	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	     count++;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	     temp = temp-&gt;link;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	} while (temp != last);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return count;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1159176" name="Text Box 8"/>
          <p:cNvSpPr txBox="1">
            <a:spLocks noChangeArrowheads="1"/>
          </p:cNvSpPr>
          <p:nvPr/>
        </p:nvSpPr>
        <p:spPr bwMode="auto">
          <a:xfrm>
            <a:off x="4391025" y="5026025"/>
            <a:ext cx="4204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Why need the extra variable </a:t>
            </a:r>
            <a:r>
              <a:rPr lang="en-US" altLang="en-US" sz="2000" i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temp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?</a:t>
            </a:r>
            <a:endParaRPr lang="en-US" altLang="en-US" sz="2000" dirty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412240" y="3352800"/>
            <a:ext cx="3977341" cy="132365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2847975" y="4226560"/>
            <a:ext cx="1992967" cy="432753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pSp>
        <p:nvGrpSpPr>
          <p:cNvPr id="23" name="Group 42">
            <a:extLst>
              <a:ext uri="{FF2B5EF4-FFF2-40B4-BE49-F238E27FC236}">
                <a16:creationId xmlns:a16="http://schemas.microsoft.com/office/drawing/2014/main" id="{ADE5DA4F-100D-4C22-8595-1C85A1E5BC6D}"/>
              </a:ext>
            </a:extLst>
          </p:cNvPr>
          <p:cNvGrpSpPr>
            <a:grpSpLocks/>
          </p:cNvGrpSpPr>
          <p:nvPr/>
        </p:nvGrpSpPr>
        <p:grpSpPr bwMode="auto">
          <a:xfrm>
            <a:off x="1819275" y="6015355"/>
            <a:ext cx="1352550" cy="552450"/>
            <a:chOff x="948" y="1716"/>
            <a:chExt cx="852" cy="348"/>
          </a:xfrm>
        </p:grpSpPr>
        <p:sp>
          <p:nvSpPr>
            <p:cNvPr id="24" name="Rectangle 43">
              <a:extLst>
                <a:ext uri="{FF2B5EF4-FFF2-40B4-BE49-F238E27FC236}">
                  <a16:creationId xmlns:a16="http://schemas.microsoft.com/office/drawing/2014/main" id="{157E9EEE-5088-4590-AF57-565ED05B5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" y="1716"/>
              <a:ext cx="852" cy="3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5" name="Line 44">
              <a:extLst>
                <a:ext uri="{FF2B5EF4-FFF2-40B4-BE49-F238E27FC236}">
                  <a16:creationId xmlns:a16="http://schemas.microsoft.com/office/drawing/2014/main" id="{168AD939-CC8B-4167-979C-85BBD26E3A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0" y="1716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6" name="Group 45">
            <a:extLst>
              <a:ext uri="{FF2B5EF4-FFF2-40B4-BE49-F238E27FC236}">
                <a16:creationId xmlns:a16="http://schemas.microsoft.com/office/drawing/2014/main" id="{DA172F2A-1A0A-482F-B2A3-2DFDC1D5C053}"/>
              </a:ext>
            </a:extLst>
          </p:cNvPr>
          <p:cNvGrpSpPr>
            <a:grpSpLocks/>
          </p:cNvGrpSpPr>
          <p:nvPr/>
        </p:nvGrpSpPr>
        <p:grpSpPr bwMode="auto">
          <a:xfrm>
            <a:off x="3857625" y="6015355"/>
            <a:ext cx="1352550" cy="552450"/>
            <a:chOff x="948" y="1716"/>
            <a:chExt cx="852" cy="348"/>
          </a:xfrm>
        </p:grpSpPr>
        <p:sp>
          <p:nvSpPr>
            <p:cNvPr id="27" name="Rectangle 46">
              <a:extLst>
                <a:ext uri="{FF2B5EF4-FFF2-40B4-BE49-F238E27FC236}">
                  <a16:creationId xmlns:a16="http://schemas.microsoft.com/office/drawing/2014/main" id="{DECE5E40-5A65-4AAE-9643-982CB980E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" y="1716"/>
              <a:ext cx="852" cy="3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8" name="Line 47">
              <a:extLst>
                <a:ext uri="{FF2B5EF4-FFF2-40B4-BE49-F238E27FC236}">
                  <a16:creationId xmlns:a16="http://schemas.microsoft.com/office/drawing/2014/main" id="{A21BEED2-0F33-41BA-A5C9-6F2B8A002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0" y="1716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9" name="Group 48">
            <a:extLst>
              <a:ext uri="{FF2B5EF4-FFF2-40B4-BE49-F238E27FC236}">
                <a16:creationId xmlns:a16="http://schemas.microsoft.com/office/drawing/2014/main" id="{4581FEA2-0B6C-48CF-9C4B-21CF5F64D7D3}"/>
              </a:ext>
            </a:extLst>
          </p:cNvPr>
          <p:cNvGrpSpPr>
            <a:grpSpLocks/>
          </p:cNvGrpSpPr>
          <p:nvPr/>
        </p:nvGrpSpPr>
        <p:grpSpPr bwMode="auto">
          <a:xfrm>
            <a:off x="5915025" y="6015355"/>
            <a:ext cx="1352550" cy="552450"/>
            <a:chOff x="948" y="1716"/>
            <a:chExt cx="852" cy="348"/>
          </a:xfrm>
        </p:grpSpPr>
        <p:sp>
          <p:nvSpPr>
            <p:cNvPr id="30" name="Rectangle 49">
              <a:extLst>
                <a:ext uri="{FF2B5EF4-FFF2-40B4-BE49-F238E27FC236}">
                  <a16:creationId xmlns:a16="http://schemas.microsoft.com/office/drawing/2014/main" id="{3BAE0A97-0FB9-4EBF-8AD2-002D24DCB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" y="1716"/>
              <a:ext cx="852" cy="3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1" name="Line 50">
              <a:extLst>
                <a:ext uri="{FF2B5EF4-FFF2-40B4-BE49-F238E27FC236}">
                  <a16:creationId xmlns:a16="http://schemas.microsoft.com/office/drawing/2014/main" id="{D9DCD80E-1180-43FA-8E7B-220F34A64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0" y="1716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2" name="Line 51">
            <a:extLst>
              <a:ext uri="{FF2B5EF4-FFF2-40B4-BE49-F238E27FC236}">
                <a16:creationId xmlns:a16="http://schemas.microsoft.com/office/drawing/2014/main" id="{BBF50495-4C01-4B01-AFC9-048F154FE1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7975" y="6263005"/>
            <a:ext cx="1009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Line 52">
            <a:extLst>
              <a:ext uri="{FF2B5EF4-FFF2-40B4-BE49-F238E27FC236}">
                <a16:creationId xmlns:a16="http://schemas.microsoft.com/office/drawing/2014/main" id="{8B4C3BBE-FF0B-4494-B61A-83DCC2CE3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5375" y="6263005"/>
            <a:ext cx="1009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" name="Freeform 53">
            <a:extLst>
              <a:ext uri="{FF2B5EF4-FFF2-40B4-BE49-F238E27FC236}">
                <a16:creationId xmlns:a16="http://schemas.microsoft.com/office/drawing/2014/main" id="{011206AC-A8BE-4D89-BD93-72B7DBCEB4EC}"/>
              </a:ext>
            </a:extLst>
          </p:cNvPr>
          <p:cNvSpPr>
            <a:spLocks/>
          </p:cNvSpPr>
          <p:nvPr/>
        </p:nvSpPr>
        <p:spPr bwMode="auto">
          <a:xfrm>
            <a:off x="1228725" y="5653405"/>
            <a:ext cx="6324600" cy="609600"/>
          </a:xfrm>
          <a:custGeom>
            <a:avLst/>
            <a:gdLst>
              <a:gd name="T0" fmla="*/ 2147483646 w 3984"/>
              <a:gd name="T1" fmla="*/ 2147483646 h 384"/>
              <a:gd name="T2" fmla="*/ 2147483646 w 3984"/>
              <a:gd name="T3" fmla="*/ 2147483646 h 384"/>
              <a:gd name="T4" fmla="*/ 2147483646 w 3984"/>
              <a:gd name="T5" fmla="*/ 0 h 384"/>
              <a:gd name="T6" fmla="*/ 0 w 3984"/>
              <a:gd name="T7" fmla="*/ 0 h 384"/>
              <a:gd name="T8" fmla="*/ 0 w 3984"/>
              <a:gd name="T9" fmla="*/ 2147483646 h 384"/>
              <a:gd name="T10" fmla="*/ 2147483646 w 3984"/>
              <a:gd name="T11" fmla="*/ 2147483646 h 3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984"/>
              <a:gd name="T19" fmla="*/ 0 h 384"/>
              <a:gd name="T20" fmla="*/ 3984 w 3984"/>
              <a:gd name="T21" fmla="*/ 384 h 3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984" h="384">
                <a:moveTo>
                  <a:pt x="3576" y="384"/>
                </a:moveTo>
                <a:lnTo>
                  <a:pt x="3984" y="384"/>
                </a:lnTo>
                <a:lnTo>
                  <a:pt x="3984" y="0"/>
                </a:lnTo>
                <a:lnTo>
                  <a:pt x="0" y="0"/>
                </a:lnTo>
                <a:lnTo>
                  <a:pt x="0" y="252"/>
                </a:lnTo>
                <a:lnTo>
                  <a:pt x="372" y="25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Text Box 54">
            <a:extLst>
              <a:ext uri="{FF2B5EF4-FFF2-40B4-BE49-F238E27FC236}">
                <a16:creationId xmlns:a16="http://schemas.microsoft.com/office/drawing/2014/main" id="{AC44E88A-359C-4478-8E8C-C838E34AD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605663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400" baseline="-25000"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endParaRPr lang="en-US" altLang="zh-TW" sz="2400">
              <a:solidFill>
                <a:srgbClr val="6600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6" name="Text Box 55">
            <a:extLst>
              <a:ext uri="{FF2B5EF4-FFF2-40B4-BE49-F238E27FC236}">
                <a16:creationId xmlns:a16="http://schemas.microsoft.com/office/drawing/2014/main" id="{3DE515D0-0182-4512-8703-0BB61C377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550" y="605663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400" baseline="-25000"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endParaRPr lang="en-US" altLang="zh-TW" sz="2400">
              <a:solidFill>
                <a:srgbClr val="6600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7" name="Text Box 56">
            <a:extLst>
              <a:ext uri="{FF2B5EF4-FFF2-40B4-BE49-F238E27FC236}">
                <a16:creationId xmlns:a16="http://schemas.microsoft.com/office/drawing/2014/main" id="{5AD9543F-9A0B-4F26-8847-9805BFBCD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950" y="605663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400" baseline="-25000">
                <a:latin typeface="Times New Roman" panose="02020603050405020304" pitchFamily="18" charset="0"/>
                <a:ea typeface="新細明體" panose="02020500000000000000" pitchFamily="18" charset="-120"/>
              </a:rPr>
              <a:t>3</a:t>
            </a:r>
            <a:endParaRPr lang="en-US" altLang="zh-TW" sz="2400">
              <a:solidFill>
                <a:srgbClr val="6600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8" name="Line 57">
            <a:extLst>
              <a:ext uri="{FF2B5EF4-FFF2-40B4-BE49-F238E27FC236}">
                <a16:creationId xmlns:a16="http://schemas.microsoft.com/office/drawing/2014/main" id="{4D80D94C-B312-4E8F-8D86-C5C725ECF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7575" y="643445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" name="Text Box 58">
            <a:extLst>
              <a:ext uri="{FF2B5EF4-FFF2-40B4-BE49-F238E27FC236}">
                <a16:creationId xmlns:a16="http://schemas.microsoft.com/office/drawing/2014/main" id="{CB49B8C5-023B-41F2-B3B3-AA15CA340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1299" y="6110605"/>
            <a:ext cx="62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i="1" dirty="0">
                <a:solidFill>
                  <a:srgbClr val="CC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D388394-98CD-40D1-8167-19A8CC91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51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568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5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9176" grpId="0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2800">
                <a:ea typeface="標楷體" panose="03000509000000000000" pitchFamily="65" charset="-120"/>
              </a:rPr>
              <a:t>Representing Sparse Matrices </a:t>
            </a:r>
            <a:br>
              <a:rPr lang="en-US" altLang="zh-TW" sz="2800">
                <a:ea typeface="標楷體" panose="03000509000000000000" pitchFamily="65" charset="-120"/>
              </a:rPr>
            </a:br>
            <a:r>
              <a:rPr lang="en-US" altLang="zh-TW" sz="2800">
                <a:ea typeface="標楷體" panose="03000509000000000000" pitchFamily="65" charset="-120"/>
              </a:rPr>
              <a:t>with Linked Lists</a:t>
            </a:r>
          </a:p>
        </p:txBody>
      </p:sp>
      <p:sp>
        <p:nvSpPr>
          <p:cNvPr id="97282" name="Rectangle 4">
            <a:extLst>
              <a:ext uri="{FF2B5EF4-FFF2-40B4-BE49-F238E27FC236}">
                <a16:creationId xmlns:a16="http://schemas.microsoft.com/office/drawing/2014/main" id="{C7EE8E14-392D-E342-82C2-83783DA1F01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 3" pitchFamily="2" charset="2"/>
              <a:buNone/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標楷體" panose="03000509000000000000" pitchFamily="65" charset="-120"/>
              </a:rPr>
              <a:t>Sparse Matrix Representation</a:t>
            </a:r>
          </a:p>
        </p:txBody>
      </p:sp>
      <p:sp>
        <p:nvSpPr>
          <p:cNvPr id="99330" name="Rectangle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50190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新細明體" panose="02020500000000000000" pitchFamily="18" charset="-120"/>
              </a:rPr>
              <a:t>List representation of a sparse matrix</a:t>
            </a:r>
          </a:p>
          <a:p>
            <a:pPr lvl="1" eaLnBrk="1" hangingPunct="1"/>
            <a:r>
              <a:rPr lang="en-US" altLang="zh-TW" sz="2400" dirty="0">
                <a:ea typeface="新細明體" panose="02020500000000000000" pitchFamily="18" charset="-120"/>
              </a:rPr>
              <a:t>maintain only the nonzero terms</a:t>
            </a:r>
          </a:p>
          <a:p>
            <a:pPr lvl="2" eaLnBrk="1" hangingPunct="1"/>
            <a:r>
              <a:rPr lang="en-US" altLang="zh-TW" sz="2400" dirty="0">
                <a:ea typeface="新細明體" panose="02020500000000000000" pitchFamily="18" charset="-120"/>
              </a:rPr>
              <a:t>three fields: </a:t>
            </a:r>
            <a:r>
              <a:rPr lang="en-US" altLang="zh-TW" sz="2400" i="1" dirty="0">
                <a:ea typeface="新細明體" panose="02020500000000000000" pitchFamily="18" charset="-120"/>
              </a:rPr>
              <a:t>row</a:t>
            </a:r>
            <a:r>
              <a:rPr lang="en-US" altLang="zh-TW" sz="2400" dirty="0">
                <a:ea typeface="新細明體" panose="02020500000000000000" pitchFamily="18" charset="-120"/>
              </a:rPr>
              <a:t>, </a:t>
            </a:r>
            <a:r>
              <a:rPr lang="en-US" altLang="zh-TW" sz="2400" i="1" dirty="0">
                <a:ea typeface="新細明體" panose="02020500000000000000" pitchFamily="18" charset="-120"/>
              </a:rPr>
              <a:t>column</a:t>
            </a:r>
            <a:r>
              <a:rPr lang="en-US" altLang="zh-TW" sz="2400" dirty="0">
                <a:ea typeface="新細明體" panose="02020500000000000000" pitchFamily="18" charset="-120"/>
              </a:rPr>
              <a:t>, and </a:t>
            </a:r>
            <a:r>
              <a:rPr lang="en-US" altLang="zh-TW" sz="2400" i="1" dirty="0">
                <a:ea typeface="新細明體" panose="02020500000000000000" pitchFamily="18" charset="-120"/>
              </a:rPr>
              <a:t>value</a:t>
            </a:r>
          </a:p>
          <a:p>
            <a:pPr lvl="1" eaLnBrk="1" hangingPunct="1"/>
            <a:r>
              <a:rPr lang="en-US" altLang="zh-TW" sz="2400" dirty="0">
                <a:ea typeface="新細明體" panose="02020500000000000000" pitchFamily="18" charset="-120"/>
              </a:rPr>
              <a:t>represent each row/column as a circular linked list with a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header node</a:t>
            </a: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99331" name="Line 4"/>
          <p:cNvSpPr>
            <a:spLocks noChangeShapeType="1"/>
          </p:cNvSpPr>
          <p:nvPr/>
        </p:nvSpPr>
        <p:spPr bwMode="auto">
          <a:xfrm>
            <a:off x="3164159" y="483687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32" name="Line 5"/>
          <p:cNvSpPr>
            <a:spLocks noChangeShapeType="1"/>
          </p:cNvSpPr>
          <p:nvPr/>
        </p:nvSpPr>
        <p:spPr bwMode="auto">
          <a:xfrm flipV="1">
            <a:off x="5385071" y="4836876"/>
            <a:ext cx="6746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33" name="Line 6"/>
          <p:cNvSpPr>
            <a:spLocks noChangeShapeType="1"/>
          </p:cNvSpPr>
          <p:nvPr/>
        </p:nvSpPr>
        <p:spPr bwMode="auto">
          <a:xfrm flipV="1">
            <a:off x="7505971" y="4836876"/>
            <a:ext cx="6873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34" name="Line 7"/>
          <p:cNvSpPr>
            <a:spLocks noChangeShapeType="1"/>
          </p:cNvSpPr>
          <p:nvPr/>
        </p:nvSpPr>
        <p:spPr bwMode="auto">
          <a:xfrm flipV="1">
            <a:off x="8193359" y="422727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35" name="Line 8"/>
          <p:cNvSpPr>
            <a:spLocks noChangeShapeType="1"/>
          </p:cNvSpPr>
          <p:nvPr/>
        </p:nvSpPr>
        <p:spPr bwMode="auto">
          <a:xfrm flipH="1">
            <a:off x="1259159" y="4227276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36" name="Line 9"/>
          <p:cNvSpPr>
            <a:spLocks noChangeShapeType="1"/>
          </p:cNvSpPr>
          <p:nvPr/>
        </p:nvSpPr>
        <p:spPr bwMode="auto">
          <a:xfrm>
            <a:off x="1259159" y="422727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37" name="Line 10"/>
          <p:cNvSpPr>
            <a:spLocks noChangeShapeType="1"/>
          </p:cNvSpPr>
          <p:nvPr/>
        </p:nvSpPr>
        <p:spPr bwMode="auto">
          <a:xfrm>
            <a:off x="1259159" y="476067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38" name="Line 11"/>
          <p:cNvSpPr>
            <a:spLocks noChangeShapeType="1"/>
          </p:cNvSpPr>
          <p:nvPr/>
        </p:nvSpPr>
        <p:spPr bwMode="auto">
          <a:xfrm>
            <a:off x="1259159" y="491307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39" name="Text Box 12"/>
          <p:cNvSpPr txBox="1">
            <a:spLocks noChangeArrowheads="1"/>
          </p:cNvSpPr>
          <p:nvPr/>
        </p:nvSpPr>
        <p:spPr bwMode="auto">
          <a:xfrm>
            <a:off x="725759" y="468447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ptr</a:t>
            </a:r>
          </a:p>
        </p:txBody>
      </p:sp>
      <p:graphicFrame>
        <p:nvGraphicFramePr>
          <p:cNvPr id="13" name="Group 45">
            <a:extLst>
              <a:ext uri="{FF2B5EF4-FFF2-40B4-BE49-F238E27FC236}">
                <a16:creationId xmlns:a16="http://schemas.microsoft.com/office/drawing/2014/main" id="{29039042-0DB8-3644-9033-E58A4098F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549285"/>
              </p:ext>
            </p:extLst>
          </p:nvPr>
        </p:nvGraphicFramePr>
        <p:xfrm>
          <a:off x="1716359" y="4684476"/>
          <a:ext cx="1600200" cy="35083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1" lang="en-US" altLang="zh-TW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1" lang="en-US" altLang="zh-TW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1" lang="en-US" altLang="zh-TW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44">
            <a:extLst>
              <a:ext uri="{FF2B5EF4-FFF2-40B4-BE49-F238E27FC236}">
                <a16:creationId xmlns:a16="http://schemas.microsoft.com/office/drawing/2014/main" id="{50013B0A-BD20-2C4E-89B7-557AD43DF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42948"/>
              </p:ext>
            </p:extLst>
          </p:nvPr>
        </p:nvGraphicFramePr>
        <p:xfrm>
          <a:off x="3926159" y="4684476"/>
          <a:ext cx="1600200" cy="350838"/>
        </p:xfrm>
        <a:graphic>
          <a:graphicData uri="http://schemas.openxmlformats.org/drawingml/2006/table">
            <a:tbl>
              <a:tblPr/>
              <a:tblGrid>
                <a:gridCol w="32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1</a:t>
                      </a: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0</a:t>
                      </a: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4</a:t>
                      </a: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1" lang="en-US" altLang="zh-TW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新細明體" charset="-120"/>
                      </a:endParaRP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1" lang="en-US" altLang="zh-TW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新細明體" charset="-120"/>
                      </a:endParaRP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roup 43">
            <a:extLst>
              <a:ext uri="{FF2B5EF4-FFF2-40B4-BE49-F238E27FC236}">
                <a16:creationId xmlns:a16="http://schemas.microsoft.com/office/drawing/2014/main" id="{F5BCA4D9-4BCE-5242-95A7-8094D9454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886034"/>
              </p:ext>
            </p:extLst>
          </p:nvPr>
        </p:nvGraphicFramePr>
        <p:xfrm>
          <a:off x="6059759" y="4684476"/>
          <a:ext cx="1600200" cy="350838"/>
        </p:xfrm>
        <a:graphic>
          <a:graphicData uri="http://schemas.openxmlformats.org/drawingml/2006/table">
            <a:tbl>
              <a:tblPr/>
              <a:tblGrid>
                <a:gridCol w="32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1" lang="en-US" altLang="zh-TW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1" lang="en-US" altLang="zh-TW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378" name="TextBox 15"/>
          <p:cNvSpPr txBox="1">
            <a:spLocks noChangeArrowheads="1"/>
          </p:cNvSpPr>
          <p:nvPr/>
        </p:nvSpPr>
        <p:spPr bwMode="auto">
          <a:xfrm>
            <a:off x="1702071" y="5271851"/>
            <a:ext cx="1519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ea typeface="新細明體" panose="02020500000000000000" pitchFamily="18" charset="-120"/>
              </a:rPr>
              <a:t>Header node</a:t>
            </a:r>
          </a:p>
        </p:txBody>
      </p:sp>
      <p:sp>
        <p:nvSpPr>
          <p:cNvPr id="99379" name="TextBox 15"/>
          <p:cNvSpPr txBox="1">
            <a:spLocks noChangeArrowheads="1"/>
          </p:cNvSpPr>
          <p:nvPr/>
        </p:nvSpPr>
        <p:spPr bwMode="auto">
          <a:xfrm>
            <a:off x="4838971" y="5271851"/>
            <a:ext cx="172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ea typeface="新細明體" panose="02020500000000000000" pitchFamily="18" charset="-120"/>
              </a:rPr>
              <a:t>Element nodes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BD890B3-98FC-4B82-8578-1E5B7871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53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60254" y="1324224"/>
            <a:ext cx="110794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879120"/>
              </p:ext>
            </p:extLst>
          </p:nvPr>
        </p:nvGraphicFramePr>
        <p:xfrm>
          <a:off x="2260254" y="1324224"/>
          <a:ext cx="5770563" cy="5195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" r:id="rId4" imgW="4762808" imgH="4466770" progId="Visio.Drawing.11">
                  <p:embed/>
                </p:oleObj>
              </mc:Choice>
              <mc:Fallback>
                <p:oleObj r:id="rId4" imgW="4762808" imgH="446677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254" y="1324224"/>
                        <a:ext cx="5770563" cy="51958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標楷體" panose="03000509000000000000" pitchFamily="65" charset="-120"/>
              </a:rPr>
              <a:t>Sparse Matrix Diagramed</a:t>
            </a:r>
          </a:p>
        </p:txBody>
      </p:sp>
      <p:graphicFrame>
        <p:nvGraphicFramePr>
          <p:cNvPr id="1191979" name="Group 43">
            <a:extLst>
              <a:ext uri="{FF2B5EF4-FFF2-40B4-BE49-F238E27FC236}">
                <a16:creationId xmlns:a16="http://schemas.microsoft.com/office/drawing/2014/main" id="{ED6DD21B-6B44-704B-AE5A-A68BEF45B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469859"/>
              </p:ext>
            </p:extLst>
          </p:nvPr>
        </p:nvGraphicFramePr>
        <p:xfrm>
          <a:off x="813108" y="1669774"/>
          <a:ext cx="1288224" cy="1996630"/>
        </p:xfrm>
        <a:graphic>
          <a:graphicData uri="http://schemas.openxmlformats.org/drawingml/2006/table">
            <a:tbl>
              <a:tblPr/>
              <a:tblGrid>
                <a:gridCol w="322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8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2</a:t>
                      </a:r>
                    </a:p>
                  </a:txBody>
                  <a:tcPr marT="77743" marB="77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0</a:t>
                      </a:r>
                    </a:p>
                  </a:txBody>
                  <a:tcPr marT="77743" marB="77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0</a:t>
                      </a:r>
                    </a:p>
                  </a:txBody>
                  <a:tcPr marT="77743" marB="77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0</a:t>
                      </a:r>
                    </a:p>
                  </a:txBody>
                  <a:tcPr marT="77743" marB="77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8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4</a:t>
                      </a:r>
                    </a:p>
                  </a:txBody>
                  <a:tcPr marT="77743" marB="77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0</a:t>
                      </a:r>
                    </a:p>
                  </a:txBody>
                  <a:tcPr marT="77743" marB="77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0</a:t>
                      </a:r>
                    </a:p>
                  </a:txBody>
                  <a:tcPr marT="77743" marB="77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3</a:t>
                      </a:r>
                    </a:p>
                  </a:txBody>
                  <a:tcPr marT="77743" marB="77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8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0</a:t>
                      </a:r>
                    </a:p>
                  </a:txBody>
                  <a:tcPr marT="77743" marB="77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0</a:t>
                      </a:r>
                    </a:p>
                  </a:txBody>
                  <a:tcPr marT="77743" marB="77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0</a:t>
                      </a:r>
                    </a:p>
                  </a:txBody>
                  <a:tcPr marT="77743" marB="77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0</a:t>
                      </a:r>
                    </a:p>
                  </a:txBody>
                  <a:tcPr marT="77743" marB="77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8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8</a:t>
                      </a:r>
                    </a:p>
                  </a:txBody>
                  <a:tcPr marT="77743" marB="77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0</a:t>
                      </a:r>
                    </a:p>
                  </a:txBody>
                  <a:tcPr marT="77743" marB="77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0</a:t>
                      </a:r>
                    </a:p>
                  </a:txBody>
                  <a:tcPr marT="77743" marB="77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1</a:t>
                      </a:r>
                    </a:p>
                  </a:txBody>
                  <a:tcPr marT="77743" marB="77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8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0</a:t>
                      </a:r>
                    </a:p>
                  </a:txBody>
                  <a:tcPr marT="77743" marB="77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0</a:t>
                      </a:r>
                    </a:p>
                  </a:txBody>
                  <a:tcPr marT="77743" marB="77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6</a:t>
                      </a:r>
                    </a:p>
                  </a:txBody>
                  <a:tcPr marT="77743" marB="77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0</a:t>
                      </a:r>
                    </a:p>
                  </a:txBody>
                  <a:tcPr marT="77743" marB="77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1411" name="TextBox 4"/>
          <p:cNvSpPr txBox="1">
            <a:spLocks noChangeArrowheads="1"/>
          </p:cNvSpPr>
          <p:nvPr/>
        </p:nvSpPr>
        <p:spPr bwMode="auto">
          <a:xfrm>
            <a:off x="2578099" y="1739900"/>
            <a:ext cx="187601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01412" name="TextBox 5"/>
          <p:cNvSpPr txBox="1">
            <a:spLocks noChangeArrowheads="1"/>
          </p:cNvSpPr>
          <p:nvPr/>
        </p:nvSpPr>
        <p:spPr bwMode="auto">
          <a:xfrm>
            <a:off x="2765701" y="1739900"/>
            <a:ext cx="212795" cy="21544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0656F70-007C-4450-94C2-9495B179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107" y="2049517"/>
            <a:ext cx="1288225" cy="432602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A85580C-AA77-4745-951F-7D6622899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309" y="1471448"/>
            <a:ext cx="1172567" cy="4133723"/>
          </a:xfrm>
          <a:prstGeom prst="rect">
            <a:avLst/>
          </a:prstGeom>
          <a:noFill/>
          <a:ln w="31750">
            <a:solidFill>
              <a:srgbClr val="00B0F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89DC895F-2117-48FE-8663-57276F2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82" y="1669775"/>
            <a:ext cx="312101" cy="1996630"/>
          </a:xfrm>
          <a:prstGeom prst="rect">
            <a:avLst/>
          </a:prstGeom>
          <a:noFill/>
          <a:ln w="31750">
            <a:solidFill>
              <a:srgbClr val="00B0F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D6A2CCBA-8931-4E0D-BBBD-92CFFE615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870" y="3204798"/>
            <a:ext cx="4855779" cy="890560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49DB75F-C791-4A87-8864-26F7EC08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54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742238" cy="931862"/>
          </a:xfrm>
        </p:spPr>
        <p:txBody>
          <a:bodyPr/>
          <a:lstStyle/>
          <a:p>
            <a:pPr eaLnBrk="1" hangingPunct="1"/>
            <a:r>
              <a:rPr lang="en-US" altLang="zh-TW">
                <a:ea typeface="標楷體" panose="03000509000000000000" pitchFamily="65" charset="-120"/>
              </a:rPr>
              <a:t>Sparse Matrix Type Declaration</a:t>
            </a:r>
          </a:p>
        </p:txBody>
      </p:sp>
      <p:sp>
        <p:nvSpPr>
          <p:cNvPr id="103426" name="Rectangle 7"/>
          <p:cNvSpPr>
            <a:spLocks noGrp="1"/>
          </p:cNvSpPr>
          <p:nvPr>
            <p:ph sz="quarter" idx="1"/>
          </p:nvPr>
        </p:nvSpPr>
        <p:spPr>
          <a:xfrm>
            <a:off x="347870" y="1239165"/>
            <a:ext cx="8229600" cy="2407528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Link fields in entry nodes:</a:t>
            </a:r>
          </a:p>
          <a:p>
            <a:pPr lvl="1" eaLnBrk="1" hangingPunct="1"/>
            <a:r>
              <a:rPr lang="en-US" altLang="zh-TW" sz="2400" i="1" dirty="0">
                <a:solidFill>
                  <a:srgbClr val="00B0F0"/>
                </a:solidFill>
                <a:ea typeface="新細明體" panose="02020500000000000000" pitchFamily="18" charset="-120"/>
              </a:rPr>
              <a:t>down</a:t>
            </a:r>
            <a:r>
              <a:rPr lang="en-US" altLang="zh-TW" sz="2400" dirty="0">
                <a:ea typeface="新細明體" panose="02020500000000000000" pitchFamily="18" charset="-120"/>
              </a:rPr>
              <a:t> field: link to the next non-zero entry in the same column</a:t>
            </a:r>
          </a:p>
          <a:p>
            <a:pPr lvl="1" eaLnBrk="1" hangingPunct="1"/>
            <a: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</a:rPr>
              <a:t>right</a:t>
            </a:r>
            <a:r>
              <a:rPr lang="en-US" altLang="zh-TW" sz="2400" dirty="0">
                <a:ea typeface="新細明體" panose="02020500000000000000" pitchFamily="18" charset="-120"/>
              </a:rPr>
              <a:t> field: link to the next non-zero entry in the same row</a:t>
            </a:r>
            <a:endParaRPr lang="zh-TW" altLang="en-US" sz="2400" dirty="0">
              <a:ea typeface="新細明體" panose="02020500000000000000" pitchFamily="18" charset="-12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6D8BA48-379E-E444-A199-B621AAE6C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465274"/>
              </p:ext>
            </p:extLst>
          </p:nvPr>
        </p:nvGraphicFramePr>
        <p:xfrm>
          <a:off x="941519" y="3066497"/>
          <a:ext cx="2438400" cy="74295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新細明體" charset="0"/>
                          <a:cs typeface="新細明體" charset="0"/>
                        </a:rPr>
                        <a:t>row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新細明體" charset="0"/>
                          <a:cs typeface="新細明體" charset="0"/>
                        </a:rPr>
                        <a:t>col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新細明體" charset="0"/>
                          <a:cs typeface="新細明體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新細明體" charset="0"/>
                          <a:cs typeface="新細明體" charset="0"/>
                        </a:rPr>
                        <a:t>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新細明體" charset="0"/>
                          <a:cs typeface="新細明體" charset="0"/>
                        </a:rPr>
                        <a:t>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452" name="TextBox 7"/>
          <p:cNvSpPr txBox="1">
            <a:spLocks noChangeArrowheads="1"/>
          </p:cNvSpPr>
          <p:nvPr/>
        </p:nvSpPr>
        <p:spPr bwMode="auto">
          <a:xfrm>
            <a:off x="1157075" y="3972201"/>
            <a:ext cx="1609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ea typeface="新細明體" panose="02020500000000000000" pitchFamily="18" charset="-120"/>
              </a:rPr>
              <a:t>Element node</a:t>
            </a:r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824059"/>
              </p:ext>
            </p:extLst>
          </p:nvPr>
        </p:nvGraphicFramePr>
        <p:xfrm>
          <a:off x="3862992" y="3022058"/>
          <a:ext cx="4231404" cy="3809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9" r:id="rId4" imgW="4762808" imgH="4466770" progId="Visio.Drawing.11">
                  <p:embed/>
                </p:oleObj>
              </mc:Choice>
              <mc:Fallback>
                <p:oleObj r:id="rId4" imgW="4762808" imgH="4466770" progId="Visio.Drawing.11">
                  <p:embed/>
                  <p:pic>
                    <p:nvPicPr>
                      <p:cNvPr id="5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992" y="3022058"/>
                        <a:ext cx="4231404" cy="38099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79512" y="3972201"/>
            <a:ext cx="477680" cy="291686"/>
          </a:xfrm>
          <a:prstGeom prst="rect">
            <a:avLst/>
          </a:prstGeom>
          <a:noFill/>
          <a:ln w="31750">
            <a:solidFill>
              <a:srgbClr val="00B05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879512" y="4561923"/>
            <a:ext cx="477680" cy="291686"/>
          </a:xfrm>
          <a:prstGeom prst="rect">
            <a:avLst/>
          </a:prstGeom>
          <a:noFill/>
          <a:ln w="31750">
            <a:solidFill>
              <a:srgbClr val="00B05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879512" y="5622996"/>
            <a:ext cx="477680" cy="291686"/>
          </a:xfrm>
          <a:prstGeom prst="rect">
            <a:avLst/>
          </a:prstGeom>
          <a:noFill/>
          <a:ln w="31750">
            <a:solidFill>
              <a:srgbClr val="00B05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771260" y="4555228"/>
            <a:ext cx="477680" cy="291686"/>
          </a:xfrm>
          <a:prstGeom prst="rect">
            <a:avLst/>
          </a:prstGeom>
          <a:noFill/>
          <a:ln w="31750">
            <a:solidFill>
              <a:srgbClr val="00B05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771260" y="5622996"/>
            <a:ext cx="477680" cy="291686"/>
          </a:xfrm>
          <a:prstGeom prst="rect">
            <a:avLst/>
          </a:prstGeom>
          <a:noFill/>
          <a:ln w="31750">
            <a:solidFill>
              <a:srgbClr val="00B05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174912" y="6172062"/>
            <a:ext cx="477680" cy="291686"/>
          </a:xfrm>
          <a:prstGeom prst="rect">
            <a:avLst/>
          </a:prstGeom>
          <a:noFill/>
          <a:ln w="31750">
            <a:solidFill>
              <a:srgbClr val="00B05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4089479" y="3338373"/>
            <a:ext cx="477680" cy="291686"/>
          </a:xfrm>
          <a:prstGeom prst="rect">
            <a:avLst/>
          </a:prstGeom>
          <a:noFill/>
          <a:ln w="31750">
            <a:solidFill>
              <a:srgbClr val="00B05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467C8D5-9B4C-450C-BB1E-D63CFBAC4247}"/>
              </a:ext>
            </a:extLst>
          </p:cNvPr>
          <p:cNvCxnSpPr/>
          <p:nvPr/>
        </p:nvCxnSpPr>
        <p:spPr>
          <a:xfrm>
            <a:off x="4978400" y="4219781"/>
            <a:ext cx="0" cy="34214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124C4FD-312C-494C-A8D3-D91609129A31}"/>
              </a:ext>
            </a:extLst>
          </p:cNvPr>
          <p:cNvCxnSpPr>
            <a:cxnSpLocks/>
          </p:cNvCxnSpPr>
          <p:nvPr/>
        </p:nvCxnSpPr>
        <p:spPr>
          <a:xfrm>
            <a:off x="4978400" y="4846914"/>
            <a:ext cx="0" cy="77608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830891A-D426-43CA-9B8B-E32BF1C4315F}"/>
              </a:ext>
            </a:extLst>
          </p:cNvPr>
          <p:cNvCxnSpPr>
            <a:cxnSpLocks/>
          </p:cNvCxnSpPr>
          <p:nvPr/>
        </p:nvCxnSpPr>
        <p:spPr>
          <a:xfrm>
            <a:off x="5222240" y="4775794"/>
            <a:ext cx="154902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193F1B8-A4CB-4031-916B-6DD9A4DD5C71}"/>
              </a:ext>
            </a:extLst>
          </p:cNvPr>
          <p:cNvCxnSpPr>
            <a:cxnSpLocks/>
          </p:cNvCxnSpPr>
          <p:nvPr/>
        </p:nvCxnSpPr>
        <p:spPr>
          <a:xfrm>
            <a:off x="5204184" y="5843562"/>
            <a:ext cx="154902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D0DDE28-AFBC-42F6-AFA2-335C4613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55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068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742238" cy="931862"/>
          </a:xfrm>
        </p:spPr>
        <p:txBody>
          <a:bodyPr/>
          <a:lstStyle/>
          <a:p>
            <a:pPr eaLnBrk="1" hangingPunct="1"/>
            <a:r>
              <a:rPr lang="en-US" altLang="zh-TW">
                <a:ea typeface="標楷體" panose="03000509000000000000" pitchFamily="65" charset="-120"/>
              </a:rPr>
              <a:t>Sparse Matrix Type Declaration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B96547-942E-0946-BD47-5DCB2BFD8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186832"/>
              </p:ext>
            </p:extLst>
          </p:nvPr>
        </p:nvGraphicFramePr>
        <p:xfrm>
          <a:off x="2957010" y="3583416"/>
          <a:ext cx="1828800" cy="74295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新細明體" charset="0"/>
                          <a:cs typeface="新細明體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新細明體" charset="0"/>
                          <a:cs typeface="新細明體" charset="0"/>
                        </a:rPr>
                        <a:t>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新細明體" charset="0"/>
                          <a:cs typeface="新細明體" charset="0"/>
                        </a:rPr>
                        <a:t>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451" name="TextBox 6"/>
          <p:cNvSpPr txBox="1">
            <a:spLocks noChangeArrowheads="1"/>
          </p:cNvSpPr>
          <p:nvPr/>
        </p:nvSpPr>
        <p:spPr bwMode="auto">
          <a:xfrm>
            <a:off x="3243145" y="3141894"/>
            <a:ext cx="1519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ea typeface="新細明體" panose="02020500000000000000" pitchFamily="18" charset="-120"/>
              </a:rPr>
              <a:t>Header node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19005" t="3937" r="63429" b="21021"/>
          <a:stretch/>
        </p:blipFill>
        <p:spPr>
          <a:xfrm>
            <a:off x="6428411" y="1972368"/>
            <a:ext cx="1083248" cy="470190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/>
          <a:srcRect l="2160" t="19745" r="59685" b="63893"/>
          <a:stretch/>
        </p:blipFill>
        <p:spPr>
          <a:xfrm>
            <a:off x="2668972" y="5176896"/>
            <a:ext cx="2667584" cy="996855"/>
          </a:xfrm>
          <a:prstGeom prst="rect">
            <a:avLst/>
          </a:prstGeom>
        </p:spPr>
      </p:pic>
      <p:graphicFrame>
        <p:nvGraphicFramePr>
          <p:cNvPr id="11" name="Group 43">
            <a:extLst>
              <a:ext uri="{FF2B5EF4-FFF2-40B4-BE49-F238E27FC236}">
                <a16:creationId xmlns:a16="http://schemas.microsoft.com/office/drawing/2014/main" id="{ED6DD21B-6B44-704B-AE5A-A68BEF45B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800971"/>
              </p:ext>
            </p:extLst>
          </p:nvPr>
        </p:nvGraphicFramePr>
        <p:xfrm>
          <a:off x="970658" y="3555151"/>
          <a:ext cx="1288224" cy="1996630"/>
        </p:xfrm>
        <a:graphic>
          <a:graphicData uri="http://schemas.openxmlformats.org/drawingml/2006/table">
            <a:tbl>
              <a:tblPr/>
              <a:tblGrid>
                <a:gridCol w="322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8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2</a:t>
                      </a:r>
                    </a:p>
                  </a:txBody>
                  <a:tcPr marT="77743" marB="77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0</a:t>
                      </a:r>
                    </a:p>
                  </a:txBody>
                  <a:tcPr marT="77743" marB="77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0</a:t>
                      </a:r>
                    </a:p>
                  </a:txBody>
                  <a:tcPr marT="77743" marB="77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0</a:t>
                      </a:r>
                    </a:p>
                  </a:txBody>
                  <a:tcPr marT="77743" marB="77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8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4</a:t>
                      </a:r>
                    </a:p>
                  </a:txBody>
                  <a:tcPr marT="77743" marB="77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0</a:t>
                      </a:r>
                    </a:p>
                  </a:txBody>
                  <a:tcPr marT="77743" marB="77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0</a:t>
                      </a:r>
                    </a:p>
                  </a:txBody>
                  <a:tcPr marT="77743" marB="77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3</a:t>
                      </a:r>
                    </a:p>
                  </a:txBody>
                  <a:tcPr marT="77743" marB="77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8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0</a:t>
                      </a:r>
                    </a:p>
                  </a:txBody>
                  <a:tcPr marT="77743" marB="77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0</a:t>
                      </a:r>
                    </a:p>
                  </a:txBody>
                  <a:tcPr marT="77743" marB="77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0</a:t>
                      </a:r>
                    </a:p>
                  </a:txBody>
                  <a:tcPr marT="77743" marB="77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0</a:t>
                      </a:r>
                    </a:p>
                  </a:txBody>
                  <a:tcPr marT="77743" marB="77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8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8</a:t>
                      </a:r>
                    </a:p>
                  </a:txBody>
                  <a:tcPr marT="77743" marB="77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0</a:t>
                      </a:r>
                    </a:p>
                  </a:txBody>
                  <a:tcPr marT="77743" marB="77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0</a:t>
                      </a:r>
                    </a:p>
                  </a:txBody>
                  <a:tcPr marT="77743" marB="77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1</a:t>
                      </a:r>
                    </a:p>
                  </a:txBody>
                  <a:tcPr marT="77743" marB="77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8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0</a:t>
                      </a:r>
                    </a:p>
                  </a:txBody>
                  <a:tcPr marT="77743" marB="77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0</a:t>
                      </a:r>
                    </a:p>
                  </a:txBody>
                  <a:tcPr marT="77743" marB="77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6</a:t>
                      </a:r>
                    </a:p>
                  </a:txBody>
                  <a:tcPr marT="77743" marB="77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0</a:t>
                      </a:r>
                    </a:p>
                  </a:txBody>
                  <a:tcPr marT="77743" marB="77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689619" y="2468200"/>
            <a:ext cx="418042" cy="272879"/>
          </a:xfrm>
          <a:prstGeom prst="rect">
            <a:avLst/>
          </a:prstGeom>
          <a:noFill/>
          <a:ln w="31750">
            <a:solidFill>
              <a:srgbClr val="00B0F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2957010" y="3954891"/>
            <a:ext cx="908337" cy="376465"/>
          </a:xfrm>
          <a:prstGeom prst="rect">
            <a:avLst/>
          </a:prstGeom>
          <a:noFill/>
          <a:ln w="31750">
            <a:solidFill>
              <a:srgbClr val="00B0F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894374" y="3974590"/>
            <a:ext cx="898545" cy="368712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3347636" y="5760720"/>
            <a:ext cx="391244" cy="243840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8" name="Rectangle 7"/>
          <p:cNvSpPr>
            <a:spLocks noGrp="1"/>
          </p:cNvSpPr>
          <p:nvPr>
            <p:ph sz="quarter" idx="1"/>
          </p:nvPr>
        </p:nvSpPr>
        <p:spPr>
          <a:xfrm>
            <a:off x="457200" y="1184047"/>
            <a:ext cx="8229600" cy="3152775"/>
          </a:xfrm>
        </p:spPr>
        <p:txBody>
          <a:bodyPr/>
          <a:lstStyle/>
          <a:p>
            <a:pPr eaLnBrk="1" hangingPunct="1"/>
            <a:r>
              <a:rPr lang="en-US" altLang="zh-TW" sz="2100" dirty="0">
                <a:ea typeface="新細明體" panose="02020500000000000000" pitchFamily="18" charset="-120"/>
              </a:rPr>
              <a:t>Link fields in Header nodes:</a:t>
            </a:r>
          </a:p>
          <a:p>
            <a:pPr lvl="1" eaLnBrk="1" hangingPunct="1"/>
            <a:r>
              <a:rPr lang="en-US" altLang="zh-TW" sz="2000" i="1" dirty="0">
                <a:solidFill>
                  <a:srgbClr val="00B0F0"/>
                </a:solidFill>
                <a:ea typeface="新細明體" panose="02020500000000000000" pitchFamily="18" charset="-120"/>
              </a:rPr>
              <a:t>down</a:t>
            </a:r>
            <a:r>
              <a:rPr lang="en-US" altLang="zh-TW" sz="2000" dirty="0">
                <a:ea typeface="新細明體" panose="02020500000000000000" pitchFamily="18" charset="-120"/>
              </a:rPr>
              <a:t> field: link into non-zero entries in </a:t>
            </a:r>
            <a:r>
              <a:rPr lang="en-US" altLang="zh-TW" sz="2000" i="1" dirty="0">
                <a:solidFill>
                  <a:srgbClr val="CC0000"/>
                </a:solidFill>
                <a:ea typeface="新細明體" panose="02020500000000000000" pitchFamily="18" charset="-120"/>
              </a:rPr>
              <a:t>column </a:t>
            </a:r>
            <a:r>
              <a:rPr lang="en-US" altLang="zh-TW" sz="2000" i="1" dirty="0" err="1">
                <a:solidFill>
                  <a:srgbClr val="CC0000"/>
                </a:solidFill>
                <a:ea typeface="新細明體" panose="02020500000000000000" pitchFamily="18" charset="-120"/>
              </a:rPr>
              <a:t>i</a:t>
            </a:r>
            <a:endParaRPr lang="en-US" altLang="zh-TW" sz="2000" i="1" dirty="0">
              <a:solidFill>
                <a:srgbClr val="CC0000"/>
              </a:solidFill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000" i="1" dirty="0">
                <a:solidFill>
                  <a:srgbClr val="CC0000"/>
                </a:solidFill>
                <a:ea typeface="新細明體" panose="02020500000000000000" pitchFamily="18" charset="-120"/>
              </a:rPr>
              <a:t>right</a:t>
            </a:r>
            <a:r>
              <a:rPr lang="en-US" altLang="zh-TW" sz="2000" dirty="0">
                <a:ea typeface="新細明體" panose="02020500000000000000" pitchFamily="18" charset="-120"/>
              </a:rPr>
              <a:t> field: link into non-zero elements in </a:t>
            </a:r>
            <a:r>
              <a:rPr lang="en-US" altLang="zh-TW" sz="2000" i="1" dirty="0">
                <a:solidFill>
                  <a:srgbClr val="CC0000"/>
                </a:solidFill>
                <a:ea typeface="新細明體" panose="02020500000000000000" pitchFamily="18" charset="-120"/>
              </a:rPr>
              <a:t>row </a:t>
            </a:r>
            <a:r>
              <a:rPr lang="en-US" altLang="zh-TW" sz="2000" i="1" dirty="0" err="1">
                <a:solidFill>
                  <a:srgbClr val="CC0000"/>
                </a:solidFill>
                <a:ea typeface="新細明體" panose="02020500000000000000" pitchFamily="18" charset="-120"/>
              </a:rPr>
              <a:t>i</a:t>
            </a:r>
            <a:endParaRPr lang="en-US" altLang="zh-TW" sz="2000" i="1" dirty="0">
              <a:solidFill>
                <a:srgbClr val="CC0000"/>
              </a:solidFill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000" i="1" dirty="0">
                <a:solidFill>
                  <a:srgbClr val="FC8C04"/>
                </a:solidFill>
                <a:ea typeface="新細明體" panose="02020500000000000000" pitchFamily="18" charset="-120"/>
              </a:rPr>
              <a:t>next</a:t>
            </a:r>
            <a:r>
              <a:rPr lang="en-US" altLang="zh-TW" sz="2000" dirty="0">
                <a:ea typeface="新細明體" panose="02020500000000000000" pitchFamily="18" charset="-120"/>
              </a:rPr>
              <a:t> field: link to the next header node</a:t>
            </a:r>
          </a:p>
          <a:p>
            <a:pPr lvl="1" eaLnBrk="1" hangingPunct="1"/>
            <a:endParaRPr lang="en-US" altLang="zh-TW" sz="200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sz="200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sz="2000" dirty="0">
              <a:ea typeface="新細明體" panose="02020500000000000000" pitchFamily="18" charset="-12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C9441F4-F440-42AF-9376-E46D7A2EA23A}"/>
              </a:ext>
            </a:extLst>
          </p:cNvPr>
          <p:cNvCxnSpPr>
            <a:cxnSpLocks/>
          </p:cNvCxnSpPr>
          <p:nvPr/>
        </p:nvCxnSpPr>
        <p:spPr>
          <a:xfrm>
            <a:off x="6898640" y="2611120"/>
            <a:ext cx="0" cy="650240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FC84FDB-0E6D-4261-BB56-4EA0F4A8F1F6}"/>
              </a:ext>
            </a:extLst>
          </p:cNvPr>
          <p:cNvCxnSpPr>
            <a:cxnSpLocks/>
          </p:cNvCxnSpPr>
          <p:nvPr/>
        </p:nvCxnSpPr>
        <p:spPr>
          <a:xfrm>
            <a:off x="3484880" y="5852754"/>
            <a:ext cx="70104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23818A6-1333-45AD-8F79-6D6FCF10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56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571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742238" cy="931862"/>
          </a:xfrm>
        </p:spPr>
        <p:txBody>
          <a:bodyPr/>
          <a:lstStyle/>
          <a:p>
            <a:pPr eaLnBrk="1" hangingPunct="1"/>
            <a:r>
              <a:rPr lang="en-US" altLang="zh-TW">
                <a:ea typeface="標楷體" panose="03000509000000000000" pitchFamily="65" charset="-120"/>
              </a:rPr>
              <a:t>Sparse Matrix Type Declaration</a:t>
            </a:r>
          </a:p>
        </p:txBody>
      </p:sp>
      <p:sp>
        <p:nvSpPr>
          <p:cNvPr id="103426" name="Rectangle 7"/>
          <p:cNvSpPr>
            <a:spLocks noGrp="1"/>
          </p:cNvSpPr>
          <p:nvPr>
            <p:ph sz="quarter" idx="1"/>
          </p:nvPr>
        </p:nvSpPr>
        <p:spPr>
          <a:xfrm>
            <a:off x="457200" y="1346200"/>
            <a:ext cx="8229600" cy="3152775"/>
          </a:xfrm>
        </p:spPr>
        <p:txBody>
          <a:bodyPr/>
          <a:lstStyle/>
          <a:p>
            <a:pPr eaLnBrk="1" hangingPunct="1"/>
            <a:r>
              <a:rPr lang="en-US" altLang="zh-TW" sz="2100" dirty="0">
                <a:ea typeface="新細明體" panose="02020500000000000000" pitchFamily="18" charset="-120"/>
              </a:rPr>
              <a:t>Link fields in Header nodes:</a:t>
            </a:r>
          </a:p>
          <a:p>
            <a:pPr lvl="1" eaLnBrk="1" hangingPunct="1"/>
            <a:r>
              <a:rPr lang="en-US" altLang="zh-TW" sz="2000" i="1" dirty="0">
                <a:solidFill>
                  <a:srgbClr val="00B0F0"/>
                </a:solidFill>
                <a:ea typeface="新細明體" panose="02020500000000000000" pitchFamily="18" charset="-120"/>
              </a:rPr>
              <a:t>down</a:t>
            </a:r>
            <a:r>
              <a:rPr lang="en-US" altLang="zh-TW" sz="2000" dirty="0">
                <a:ea typeface="新細明體" panose="02020500000000000000" pitchFamily="18" charset="-120"/>
              </a:rPr>
              <a:t> field: link into non-zero entries in </a:t>
            </a:r>
            <a:r>
              <a:rPr lang="en-US" altLang="zh-TW" sz="2000" i="1" dirty="0">
                <a:solidFill>
                  <a:srgbClr val="CC0000"/>
                </a:solidFill>
                <a:ea typeface="新細明體" panose="02020500000000000000" pitchFamily="18" charset="-120"/>
              </a:rPr>
              <a:t>column </a:t>
            </a:r>
            <a:r>
              <a:rPr lang="en-US" altLang="zh-TW" sz="2000" i="1" dirty="0" err="1">
                <a:solidFill>
                  <a:srgbClr val="CC0000"/>
                </a:solidFill>
                <a:ea typeface="新細明體" panose="02020500000000000000" pitchFamily="18" charset="-120"/>
              </a:rPr>
              <a:t>i</a:t>
            </a:r>
            <a:endParaRPr lang="en-US" altLang="zh-TW" sz="2000" i="1" dirty="0">
              <a:solidFill>
                <a:srgbClr val="CC0000"/>
              </a:solidFill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000" i="1" dirty="0">
                <a:solidFill>
                  <a:srgbClr val="CC0000"/>
                </a:solidFill>
                <a:ea typeface="新細明體" panose="02020500000000000000" pitchFamily="18" charset="-120"/>
              </a:rPr>
              <a:t>right</a:t>
            </a:r>
            <a:r>
              <a:rPr lang="en-US" altLang="zh-TW" sz="2000" dirty="0">
                <a:ea typeface="新細明體" panose="02020500000000000000" pitchFamily="18" charset="-120"/>
              </a:rPr>
              <a:t> field: link into non-zero elements in </a:t>
            </a:r>
            <a:r>
              <a:rPr lang="en-US" altLang="zh-TW" sz="2000" i="1" dirty="0">
                <a:solidFill>
                  <a:srgbClr val="CC0000"/>
                </a:solidFill>
                <a:ea typeface="新細明體" panose="02020500000000000000" pitchFamily="18" charset="-120"/>
              </a:rPr>
              <a:t>row </a:t>
            </a:r>
            <a:r>
              <a:rPr lang="en-US" altLang="zh-TW" sz="2000" i="1" dirty="0" err="1">
                <a:solidFill>
                  <a:srgbClr val="CC0000"/>
                </a:solidFill>
                <a:ea typeface="新細明體" panose="02020500000000000000" pitchFamily="18" charset="-120"/>
              </a:rPr>
              <a:t>i</a:t>
            </a:r>
            <a:endParaRPr lang="en-US" altLang="zh-TW" sz="2000" i="1" dirty="0">
              <a:solidFill>
                <a:srgbClr val="CC0000"/>
              </a:solidFill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000" i="1" dirty="0">
                <a:solidFill>
                  <a:srgbClr val="FC8C04"/>
                </a:solidFill>
                <a:ea typeface="新細明體" panose="02020500000000000000" pitchFamily="18" charset="-120"/>
              </a:rPr>
              <a:t>next</a:t>
            </a:r>
            <a:r>
              <a:rPr lang="en-US" altLang="zh-TW" sz="2000" dirty="0">
                <a:ea typeface="新細明體" panose="02020500000000000000" pitchFamily="18" charset="-120"/>
              </a:rPr>
              <a:t> field: link to the next header node</a:t>
            </a:r>
          </a:p>
          <a:p>
            <a:pPr lvl="1" eaLnBrk="1" hangingPunct="1"/>
            <a:endParaRPr lang="en-US" altLang="zh-TW" sz="200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sz="200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sz="2000" dirty="0">
              <a:ea typeface="新細明體" panose="02020500000000000000" pitchFamily="18" charset="-12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B96547-942E-0946-BD47-5DCB2BFD85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64349" y="3271195"/>
          <a:ext cx="1828800" cy="74295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新細明體" charset="0"/>
                          <a:cs typeface="新細明體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新細明體" charset="0"/>
                          <a:cs typeface="新細明體" charset="0"/>
                        </a:rPr>
                        <a:t>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新細明體" charset="0"/>
                          <a:cs typeface="新細明體" charset="0"/>
                        </a:rPr>
                        <a:t>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451" name="TextBox 6"/>
          <p:cNvSpPr txBox="1">
            <a:spLocks noChangeArrowheads="1"/>
          </p:cNvSpPr>
          <p:nvPr/>
        </p:nvSpPr>
        <p:spPr bwMode="auto">
          <a:xfrm>
            <a:off x="5273911" y="4014145"/>
            <a:ext cx="1519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ea typeface="新細明體" panose="02020500000000000000" pitchFamily="18" charset="-120"/>
              </a:rPr>
              <a:t>Header node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b="81856"/>
          <a:stretch/>
        </p:blipFill>
        <p:spPr>
          <a:xfrm>
            <a:off x="2047307" y="4757095"/>
            <a:ext cx="6756226" cy="1105440"/>
          </a:xfrm>
          <a:prstGeom prst="rect">
            <a:avLst/>
          </a:prstGeom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964349" y="3271195"/>
            <a:ext cx="1828800" cy="370455"/>
          </a:xfrm>
          <a:prstGeom prst="rect">
            <a:avLst/>
          </a:prstGeom>
          <a:noFill/>
          <a:ln w="31750">
            <a:solidFill>
              <a:srgbClr val="FC8C04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55697" y="5257801"/>
            <a:ext cx="767216" cy="248478"/>
          </a:xfrm>
          <a:prstGeom prst="rect">
            <a:avLst/>
          </a:prstGeom>
          <a:noFill/>
          <a:ln w="31750">
            <a:solidFill>
              <a:srgbClr val="FC8C04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7907859-8373-4FE0-A83D-0C527AAE3D9C}"/>
              </a:ext>
            </a:extLst>
          </p:cNvPr>
          <p:cNvCxnSpPr>
            <a:cxnSpLocks/>
          </p:cNvCxnSpPr>
          <p:nvPr/>
        </p:nvCxnSpPr>
        <p:spPr>
          <a:xfrm>
            <a:off x="4023360" y="5375234"/>
            <a:ext cx="660400" cy="0"/>
          </a:xfrm>
          <a:prstGeom prst="straightConnector1">
            <a:avLst/>
          </a:prstGeom>
          <a:ln w="31750">
            <a:solidFill>
              <a:srgbClr val="FC8C04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6F30F72-0A77-4B60-A5B4-5B67BE2D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57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884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742238" cy="944562"/>
          </a:xfrm>
        </p:spPr>
        <p:txBody>
          <a:bodyPr/>
          <a:lstStyle/>
          <a:p>
            <a:pPr eaLnBrk="1" hangingPunct="1"/>
            <a:r>
              <a:rPr lang="en-US" altLang="zh-TW">
                <a:ea typeface="標楷體" panose="03000509000000000000" pitchFamily="65" charset="-120"/>
              </a:rPr>
              <a:t>Sparse Matrix Type Declaration</a:t>
            </a:r>
          </a:p>
        </p:txBody>
      </p:sp>
      <p:sp>
        <p:nvSpPr>
          <p:cNvPr id="105474" name="Text Box 5"/>
          <p:cNvSpPr txBox="1">
            <a:spLocks noChangeArrowheads="1"/>
          </p:cNvSpPr>
          <p:nvPr/>
        </p:nvSpPr>
        <p:spPr bwMode="auto">
          <a:xfrm>
            <a:off x="631825" y="1249363"/>
            <a:ext cx="7589838" cy="502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#define MAX_SIZE 50 /* size of largest matrix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typedef</a:t>
            </a:r>
            <a:r>
              <a:rPr lang="en-US" altLang="en-US" sz="1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enum</a:t>
            </a:r>
            <a:r>
              <a:rPr lang="en-US" altLang="en-US" sz="1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{head, entry}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tagfield</a:t>
            </a:r>
            <a:r>
              <a:rPr lang="en-US" altLang="en-US" sz="1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typedef</a:t>
            </a:r>
            <a:r>
              <a:rPr lang="en-US" altLang="en-US" sz="1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struct</a:t>
            </a:r>
            <a:r>
              <a:rPr lang="en-US" altLang="en-US" sz="1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matrixNode</a:t>
            </a:r>
            <a:r>
              <a:rPr lang="en-US" altLang="en-US" sz="1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*</a:t>
            </a:r>
            <a:r>
              <a:rPr lang="en-US" altLang="en-US" sz="1800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matrixPointer</a:t>
            </a:r>
            <a:r>
              <a:rPr lang="en-US" altLang="en-US" sz="1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typedef</a:t>
            </a:r>
            <a:r>
              <a:rPr lang="en-US" altLang="en-US" sz="1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struct</a:t>
            </a:r>
            <a:r>
              <a:rPr lang="en-US" altLang="en-US" sz="1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entryNode</a:t>
            </a:r>
            <a:r>
              <a:rPr lang="en-US" altLang="en-US" sz="1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row;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col;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value;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	};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typedef</a:t>
            </a:r>
            <a:r>
              <a:rPr lang="en-US" altLang="en-US" sz="1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struct</a:t>
            </a:r>
            <a:r>
              <a:rPr lang="en-US" altLang="en-US" sz="1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matrixNode</a:t>
            </a:r>
            <a:r>
              <a:rPr lang="en-US" altLang="en-US" sz="1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matrixPointer</a:t>
            </a:r>
            <a:r>
              <a:rPr lang="en-US" altLang="en-US" sz="1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down;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matrixPointer</a:t>
            </a:r>
            <a:r>
              <a:rPr lang="en-US" altLang="en-US" sz="1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right;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tagfield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tag;</a:t>
            </a:r>
            <a:endParaRPr lang="en-US" altLang="en-US" sz="1800" b="1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union</a:t>
            </a:r>
            <a:r>
              <a:rPr lang="en-US" altLang="en-US" sz="1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		</a:t>
            </a: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matrixPointer</a:t>
            </a: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next;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	</a:t>
            </a: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entryNode</a:t>
            </a: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entry;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		} u;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	};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matrixPointer</a:t>
            </a:r>
            <a:r>
              <a:rPr lang="en-US" altLang="en-US" sz="1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hdnode</a:t>
            </a:r>
            <a:r>
              <a:rPr lang="en-US" altLang="en-US" sz="18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[MAX_SIZES]; </a:t>
            </a:r>
            <a:r>
              <a:rPr lang="en-US" altLang="en-US" sz="14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/* rows of the matrix */</a:t>
            </a:r>
            <a:endParaRPr lang="en-US" altLang="en-US" sz="1800" b="1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8D164A-E0F9-D24E-A4BB-A32A16D94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509991"/>
              </p:ext>
            </p:extLst>
          </p:nvPr>
        </p:nvGraphicFramePr>
        <p:xfrm>
          <a:off x="5778500" y="4318000"/>
          <a:ext cx="2438400" cy="74295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Gill Sans MT" charset="0"/>
                          <a:ea typeface="新細明體" charset="0"/>
                          <a:cs typeface="新細明體" charset="0"/>
                        </a:rPr>
                        <a:t>row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Gill Sans MT" charset="0"/>
                          <a:ea typeface="新細明體" charset="0"/>
                          <a:cs typeface="新細明體" charset="0"/>
                        </a:rPr>
                        <a:t>col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Gill Sans MT" charset="0"/>
                          <a:ea typeface="新細明體" charset="0"/>
                          <a:cs typeface="新細明體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Gill Sans MT" charset="0"/>
                          <a:ea typeface="新細明體" charset="0"/>
                          <a:cs typeface="新細明體" charset="0"/>
                        </a:rPr>
                        <a:t>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 charset="0"/>
                          <a:ea typeface="新細明體" charset="0"/>
                          <a:cs typeface="新細明體" charset="0"/>
                        </a:rPr>
                        <a:t>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D24B3F-96F5-6A4B-BDDA-10145DDC0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506695"/>
              </p:ext>
            </p:extLst>
          </p:nvPr>
        </p:nvGraphicFramePr>
        <p:xfrm>
          <a:off x="5778500" y="3302000"/>
          <a:ext cx="2438400" cy="7429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C8C04"/>
                          </a:solidFill>
                          <a:effectLst/>
                          <a:latin typeface="Gill Sans MT" charset="0"/>
                          <a:ea typeface="新細明體" charset="0"/>
                          <a:cs typeface="新細明體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Gill Sans MT" charset="0"/>
                          <a:ea typeface="新細明體" charset="0"/>
                          <a:cs typeface="新細明體" charset="0"/>
                        </a:rPr>
                        <a:t>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 charset="0"/>
                          <a:ea typeface="新細明體" charset="0"/>
                          <a:cs typeface="新細明體" charset="0"/>
                        </a:rPr>
                        <a:t>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EB8DD60-DE81-4844-A01B-7EA0531D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58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標楷體" panose="03000509000000000000" pitchFamily="65" charset="-120"/>
              </a:rPr>
              <a:t>Equivalence Relations</a:t>
            </a:r>
          </a:p>
        </p:txBody>
      </p:sp>
      <p:sp>
        <p:nvSpPr>
          <p:cNvPr id="109570" name="Rectangle 5">
            <a:extLst>
              <a:ext uri="{FF2B5EF4-FFF2-40B4-BE49-F238E27FC236}">
                <a16:creationId xmlns:a16="http://schemas.microsoft.com/office/drawing/2014/main" id="{20AEA964-3B76-E943-B026-08FB02799D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 3" pitchFamily="2" charset="2"/>
              <a:buNone/>
              <a:defRPr/>
            </a:pPr>
            <a:endParaRPr lang="zh-TW" altLang="en-US"/>
          </a:p>
        </p:txBody>
      </p:sp>
      <p:sp>
        <p:nvSpPr>
          <p:cNvPr id="109571" name="Rectangle 6"/>
          <p:cNvSpPr>
            <a:spLocks noChangeArrowheads="1"/>
          </p:cNvSpPr>
          <p:nvPr/>
        </p:nvSpPr>
        <p:spPr bwMode="auto">
          <a:xfrm>
            <a:off x="9204325" y="17192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/>
          </p:cNvSpPr>
          <p:nvPr>
            <p:ph type="title"/>
          </p:nvPr>
        </p:nvSpPr>
        <p:spPr>
          <a:xfrm>
            <a:off x="457200" y="119063"/>
            <a:ext cx="7543800" cy="935037"/>
          </a:xfrm>
        </p:spPr>
        <p:txBody>
          <a:bodyPr/>
          <a:lstStyle/>
          <a:p>
            <a:pPr eaLnBrk="1" hangingPunct="1"/>
            <a:r>
              <a:rPr lang="en-US" altLang="zh-TW">
                <a:ea typeface="標楷體" panose="03000509000000000000" pitchFamily="65" charset="-120"/>
              </a:rPr>
              <a:t>Linked Lists Diagramed</a:t>
            </a:r>
          </a:p>
        </p:txBody>
      </p:sp>
      <p:sp>
        <p:nvSpPr>
          <p:cNvPr id="25602" name="Rectangle 3"/>
          <p:cNvSpPr>
            <a:spLocks noGrp="1"/>
          </p:cNvSpPr>
          <p:nvPr>
            <p:ph sz="quarter" idx="1"/>
          </p:nvPr>
        </p:nvSpPr>
        <p:spPr>
          <a:xfrm>
            <a:off x="466725" y="1557338"/>
            <a:ext cx="8410575" cy="3521075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Each link is a node</a:t>
            </a:r>
          </a:p>
          <a:p>
            <a:pPr lvl="1" eaLnBrk="1" hangingPunct="1"/>
            <a:r>
              <a:rPr lang="en-US" altLang="zh-TW" dirty="0">
                <a:solidFill>
                  <a:srgbClr val="0070C0"/>
                </a:solidFill>
                <a:ea typeface="新細明體" panose="02020500000000000000" pitchFamily="18" charset="-120"/>
              </a:rPr>
              <a:t>Data field</a:t>
            </a:r>
            <a:r>
              <a:rPr lang="en-US" altLang="zh-TW" dirty="0">
                <a:ea typeface="新細明體" panose="02020500000000000000" pitchFamily="18" charset="-120"/>
              </a:rPr>
              <a:t>(s): represented by actual entries</a:t>
            </a:r>
          </a:p>
          <a:p>
            <a:pPr lvl="1" eaLnBrk="1" hangingPunct="1"/>
            <a:r>
              <a:rPr lang="en-US" altLang="zh-TW" dirty="0">
                <a:solidFill>
                  <a:srgbClr val="0070C0"/>
                </a:solidFill>
                <a:ea typeface="新細明體" panose="02020500000000000000" pitchFamily="18" charset="-120"/>
              </a:rPr>
              <a:t>Link/Pointer field</a:t>
            </a:r>
            <a:r>
              <a:rPr lang="en-US" altLang="zh-TW" dirty="0">
                <a:ea typeface="新細明體" panose="02020500000000000000" pitchFamily="18" charset="-120"/>
              </a:rPr>
              <a:t>(s): represented by arrow(s)</a:t>
            </a:r>
          </a:p>
          <a:p>
            <a:pPr lvl="1"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Head pointer </a:t>
            </a:r>
            <a:r>
              <a:rPr lang="en-US" altLang="zh-TW" dirty="0">
                <a:ea typeface="新細明體" panose="02020500000000000000" pitchFamily="18" charset="-120"/>
              </a:rPr>
              <a:t>points to the first node in the list </a:t>
            </a:r>
          </a:p>
          <a:p>
            <a:pPr lvl="1" eaLnBrk="1" hangingPunct="1"/>
            <a:r>
              <a:rPr lang="en-US" altLang="zh-TW" b="1" dirty="0" err="1">
                <a:solidFill>
                  <a:srgbClr val="FF3300"/>
                </a:solidFill>
                <a:ea typeface="新細明體" panose="02020500000000000000" pitchFamily="18" charset="-120"/>
              </a:rPr>
              <a:t>ptr</a:t>
            </a:r>
            <a:r>
              <a:rPr lang="en-US" altLang="zh-TW" dirty="0">
                <a:ea typeface="新細明體" panose="02020500000000000000" pitchFamily="18" charset="-120"/>
              </a:rPr>
              <a:t> points to the first node of the linked list below</a:t>
            </a:r>
          </a:p>
          <a:p>
            <a:pPr lvl="1" eaLnBrk="1" hangingPunct="1"/>
            <a:r>
              <a:rPr lang="en-US" altLang="zh-TW" b="1" dirty="0" err="1">
                <a:solidFill>
                  <a:srgbClr val="FF3300"/>
                </a:solidFill>
                <a:ea typeface="新細明體" panose="02020500000000000000" pitchFamily="18" charset="-120"/>
              </a:rPr>
              <a:t>ptr</a:t>
            </a:r>
            <a:r>
              <a:rPr lang="en-US" altLang="zh-TW" dirty="0">
                <a:ea typeface="新細明體" panose="02020500000000000000" pitchFamily="18" charset="-120"/>
              </a:rPr>
              <a:t> is the name of the linked list </a:t>
            </a:r>
          </a:p>
        </p:txBody>
      </p:sp>
      <p:pic>
        <p:nvPicPr>
          <p:cNvPr id="25603" name="Picture 4" descr="figur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5" t="24606" r="12843" b="23497"/>
          <a:stretch>
            <a:fillRect/>
          </a:stretch>
        </p:blipFill>
        <p:spPr bwMode="auto">
          <a:xfrm>
            <a:off x="688975" y="4797425"/>
            <a:ext cx="7437438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9492862-D8B8-40C5-9338-7E931DBA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/>
          </p:cNvSpPr>
          <p:nvPr>
            <p:ph type="title"/>
          </p:nvPr>
        </p:nvSpPr>
        <p:spPr>
          <a:xfrm>
            <a:off x="455613" y="198438"/>
            <a:ext cx="7510462" cy="868362"/>
          </a:xfrm>
        </p:spPr>
        <p:txBody>
          <a:bodyPr/>
          <a:lstStyle/>
          <a:p>
            <a:pPr eaLnBrk="1" hangingPunct="1"/>
            <a:r>
              <a:rPr lang="en-US" altLang="zh-TW" sz="3500">
                <a:ea typeface="標楷體" panose="03000509000000000000" pitchFamily="65" charset="-120"/>
              </a:rPr>
              <a:t>Definition: Equivalence Relation</a:t>
            </a:r>
          </a:p>
        </p:txBody>
      </p:sp>
      <p:sp>
        <p:nvSpPr>
          <p:cNvPr id="111618" name="Rectangle 3"/>
          <p:cNvSpPr>
            <a:spLocks noGrp="1"/>
          </p:cNvSpPr>
          <p:nvPr>
            <p:ph sz="quarter" idx="1"/>
          </p:nvPr>
        </p:nvSpPr>
        <p:spPr>
          <a:xfrm>
            <a:off x="455613" y="1268413"/>
            <a:ext cx="8226425" cy="50355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TW" sz="2200" dirty="0">
                <a:ea typeface="新細明體" panose="02020500000000000000" pitchFamily="18" charset="-120"/>
              </a:rPr>
              <a:t>A relation over a set, </a:t>
            </a:r>
            <a:r>
              <a:rPr lang="en-US" altLang="zh-TW" sz="2200" i="1" dirty="0">
                <a:ea typeface="新細明體" panose="02020500000000000000" pitchFamily="18" charset="-120"/>
              </a:rPr>
              <a:t>S</a:t>
            </a:r>
            <a:r>
              <a:rPr lang="en-US" altLang="zh-TW" sz="2200" dirty="0">
                <a:ea typeface="新細明體" panose="02020500000000000000" pitchFamily="18" charset="-120"/>
              </a:rPr>
              <a:t>, is said to be an </a:t>
            </a:r>
            <a:r>
              <a:rPr lang="en-US" altLang="zh-TW" sz="2200" i="1" dirty="0">
                <a:solidFill>
                  <a:srgbClr val="FF0000"/>
                </a:solidFill>
                <a:ea typeface="新細明體" panose="02020500000000000000" pitchFamily="18" charset="-120"/>
              </a:rPr>
              <a:t>equivalence relation</a:t>
            </a:r>
            <a:r>
              <a:rPr lang="en-US" altLang="zh-TW" sz="2200" dirty="0">
                <a:ea typeface="新細明體" panose="02020500000000000000" pitchFamily="18" charset="-120"/>
              </a:rPr>
              <a:t> over</a:t>
            </a:r>
            <a:r>
              <a:rPr lang="en-US" altLang="zh-TW" sz="2200" i="1" dirty="0">
                <a:ea typeface="新細明體" panose="02020500000000000000" pitchFamily="18" charset="-120"/>
              </a:rPr>
              <a:t> S </a:t>
            </a:r>
            <a:r>
              <a:rPr lang="en-US" altLang="zh-TW" sz="2200" i="1" dirty="0" err="1">
                <a:ea typeface="新細明體" panose="02020500000000000000" pitchFamily="18" charset="-120"/>
              </a:rPr>
              <a:t>iff</a:t>
            </a:r>
            <a:r>
              <a:rPr lang="en-US" altLang="zh-TW" sz="2200" dirty="0">
                <a:ea typeface="新細明體" panose="02020500000000000000" pitchFamily="18" charset="-120"/>
              </a:rPr>
              <a:t> it is</a:t>
            </a:r>
            <a:r>
              <a:rPr lang="en-US" altLang="zh-TW" sz="2200" dirty="0">
                <a:solidFill>
                  <a:schemeClr val="hlink"/>
                </a:solidFill>
                <a:ea typeface="新細明體" panose="02020500000000000000" pitchFamily="18" charset="-120"/>
              </a:rPr>
              <a:t> reflexive, </a:t>
            </a:r>
            <a:r>
              <a:rPr lang="en-US" altLang="zh-TW" sz="2200" dirty="0">
                <a:ea typeface="新細明體" panose="02020500000000000000" pitchFamily="18" charset="-120"/>
              </a:rPr>
              <a:t>symmetric, and</a:t>
            </a:r>
            <a:r>
              <a:rPr lang="en-US" altLang="zh-TW" sz="2200" dirty="0">
                <a:solidFill>
                  <a:schemeClr val="hlink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200" dirty="0">
                <a:ea typeface="新細明體" panose="02020500000000000000" pitchFamily="18" charset="-120"/>
              </a:rPr>
              <a:t>transitive</a:t>
            </a:r>
            <a:r>
              <a:rPr lang="en-US" altLang="zh-TW" sz="2200" dirty="0">
                <a:solidFill>
                  <a:schemeClr val="hlink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200" dirty="0">
                <a:ea typeface="新細明體" panose="02020500000000000000" pitchFamily="18" charset="-120"/>
              </a:rPr>
              <a:t>over S.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If x, y, z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Reflexive: x ≡ x (e.g., x is equivalent to itself)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Symmetric: if x ≡ y, then y ≡ x.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Transitive: if x ≡ y and y ≡ z, then x ≡ z.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353FA35-14B7-46BA-A7C4-59910EF2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60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/>
          </p:cNvSpPr>
          <p:nvPr>
            <p:ph type="title"/>
          </p:nvPr>
        </p:nvSpPr>
        <p:spPr>
          <a:xfrm>
            <a:off x="455613" y="198438"/>
            <a:ext cx="7510462" cy="868362"/>
          </a:xfrm>
        </p:spPr>
        <p:txBody>
          <a:bodyPr/>
          <a:lstStyle/>
          <a:p>
            <a:pPr eaLnBrk="1" hangingPunct="1"/>
            <a:r>
              <a:rPr lang="en-US" altLang="zh-TW" sz="3500">
                <a:ea typeface="標楷體" panose="03000509000000000000" pitchFamily="65" charset="-120"/>
              </a:rPr>
              <a:t>Definition: Equivalence Relation</a:t>
            </a:r>
          </a:p>
        </p:txBody>
      </p:sp>
      <p:sp>
        <p:nvSpPr>
          <p:cNvPr id="111618" name="Rectangle 3"/>
          <p:cNvSpPr>
            <a:spLocks noGrp="1"/>
          </p:cNvSpPr>
          <p:nvPr>
            <p:ph sz="quarter" idx="1"/>
          </p:nvPr>
        </p:nvSpPr>
        <p:spPr>
          <a:xfrm>
            <a:off x="455613" y="1595335"/>
            <a:ext cx="8503561" cy="470862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TW" sz="2200" dirty="0">
                <a:ea typeface="新細明體" panose="02020500000000000000" pitchFamily="18" charset="-120"/>
              </a:rPr>
              <a:t>Examples: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200" dirty="0">
                <a:ea typeface="新細明體" panose="02020500000000000000" pitchFamily="18" charset="-120"/>
              </a:rPr>
              <a:t> “:=:“ is an equivalence relation over set of integers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>
                <a:ea typeface="新細明體" panose="02020500000000000000" pitchFamily="18" charset="-120"/>
              </a:rPr>
              <a:t>12 objects numbered 0 through 11 and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200" dirty="0">
                <a:ea typeface="新細明體" panose="02020500000000000000" pitchFamily="18" charset="-120"/>
              </a:rPr>
              <a:t>	0 :=: 4, </a:t>
            </a:r>
            <a: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3 :=: 1</a:t>
            </a:r>
            <a:r>
              <a:rPr lang="en-US" altLang="zh-TW" sz="2200" dirty="0">
                <a:ea typeface="新細明體" panose="02020500000000000000" pitchFamily="18" charset="-120"/>
              </a:rPr>
              <a:t>, </a:t>
            </a:r>
            <a:r>
              <a:rPr lang="en-US" altLang="zh-TW" sz="2200" dirty="0">
                <a:solidFill>
                  <a:srgbClr val="3366FF"/>
                </a:solidFill>
                <a:ea typeface="新細明體" panose="02020500000000000000" pitchFamily="18" charset="-120"/>
              </a:rPr>
              <a:t>6 :=: 10</a:t>
            </a:r>
            <a:r>
              <a:rPr lang="en-US" altLang="zh-TW" sz="2200" dirty="0">
                <a:ea typeface="新細明體" panose="02020500000000000000" pitchFamily="18" charset="-120"/>
              </a:rPr>
              <a:t>, </a:t>
            </a:r>
            <a:r>
              <a:rPr lang="en-US" altLang="zh-TW" sz="2200" dirty="0">
                <a:solidFill>
                  <a:srgbClr val="3366FF"/>
                </a:solidFill>
                <a:ea typeface="新細明體" panose="02020500000000000000" pitchFamily="18" charset="-120"/>
              </a:rPr>
              <a:t>8 :=: 9</a:t>
            </a:r>
            <a:r>
              <a:rPr lang="en-US" altLang="zh-TW" sz="2200" dirty="0">
                <a:ea typeface="新細明體" panose="02020500000000000000" pitchFamily="18" charset="-120"/>
              </a:rPr>
              <a:t>, 7 :=: 4, </a:t>
            </a:r>
            <a:r>
              <a:rPr lang="en-US" altLang="zh-TW" sz="2200" dirty="0">
                <a:solidFill>
                  <a:srgbClr val="3366FF"/>
                </a:solidFill>
                <a:ea typeface="新細明體" panose="02020500000000000000" pitchFamily="18" charset="-120"/>
              </a:rPr>
              <a:t>6 :=: 8</a:t>
            </a:r>
            <a:r>
              <a:rPr lang="en-US" altLang="zh-TW" sz="2200" dirty="0">
                <a:ea typeface="新細明體" panose="02020500000000000000" pitchFamily="18" charset="-120"/>
              </a:rPr>
              <a:t>, </a:t>
            </a:r>
            <a: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3 :=: 5</a:t>
            </a:r>
            <a:r>
              <a:rPr lang="en-US" altLang="zh-TW" sz="2200" dirty="0">
                <a:ea typeface="新細明體" panose="02020500000000000000" pitchFamily="18" charset="-120"/>
              </a:rPr>
              <a:t>, 2 :=: 11, 11 :=: 0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200" dirty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200" dirty="0">
                <a:ea typeface="新細明體" panose="02020500000000000000" pitchFamily="18" charset="-120"/>
              </a:rPr>
              <a:t>     there are 3 equivalent classes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200" dirty="0">
                <a:ea typeface="新細明體" panose="02020500000000000000" pitchFamily="18" charset="-120"/>
              </a:rPr>
              <a:t>			{0, 2, 4, 7, 11},  {</a:t>
            </a:r>
            <a: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1, 3, 5</a:t>
            </a:r>
            <a:r>
              <a:rPr lang="en-US" altLang="zh-TW" sz="2200" dirty="0">
                <a:ea typeface="新細明體" panose="02020500000000000000" pitchFamily="18" charset="-120"/>
              </a:rPr>
              <a:t>},  {</a:t>
            </a:r>
            <a:r>
              <a:rPr lang="en-US" altLang="zh-TW" sz="2200" dirty="0">
                <a:solidFill>
                  <a:srgbClr val="3366FF"/>
                </a:solidFill>
                <a:ea typeface="新細明體" panose="02020500000000000000" pitchFamily="18" charset="-120"/>
              </a:rPr>
              <a:t>6, 8, 9,10</a:t>
            </a:r>
            <a:r>
              <a:rPr lang="en-US" altLang="zh-TW" sz="2200" dirty="0"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53D73DC-A6E8-4A2B-B4AC-87032858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61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595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Practice Time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457200" y="1648221"/>
            <a:ext cx="82125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</a:rPr>
              <a:t>Let 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ea typeface="MathJax_Math-italic"/>
              </a:rPr>
              <a:t>A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ea typeface="MathJax_Main"/>
              </a:rPr>
              <a:t>={0,1,2,3,4}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ea typeface="MathJax_Main"/>
              </a:rPr>
              <a:t> and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</a:rPr>
              <a:t> define a relation 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ea typeface="MathJax_Math-italic"/>
              </a:rPr>
              <a:t>R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</a:rPr>
              <a:t> on 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ea typeface="MathJax_Math-italic"/>
              </a:rPr>
              <a:t>A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ea typeface="MathJax_Math-italic"/>
                <a:sym typeface="Symbol" panose="05050102010706020507" pitchFamily="18" charset="2"/>
              </a:rPr>
              <a:t>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ea typeface="MathJax_Math-italic"/>
                <a:sym typeface="Symbol" panose="05050102010706020507" pitchFamily="18" charset="2"/>
              </a:rPr>
              <a:t>A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</a:rPr>
              <a:t> as follows: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athJax_Math-italic"/>
              </a:rPr>
              <a:t>R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athJax_Main"/>
              </a:rPr>
              <a:t>={(0,0),(0,4),(1,1),(1,3),(2,2),(3,1),(3,3),(4,0),(4,4)}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</a:rPr>
              <a:t>Find the distinct equivalence classes of 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ea typeface="MathJax_Math-italic"/>
              </a:rPr>
              <a:t>R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ea typeface="inherit"/>
              </a:rPr>
              <a:t>R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</a:rPr>
              <a:t>.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AF1DA13-55BD-4444-8C41-6C0FE733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62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51495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/>
          </p:cNvSpPr>
          <p:nvPr>
            <p:ph type="title"/>
          </p:nvPr>
        </p:nvSpPr>
        <p:spPr>
          <a:xfrm>
            <a:off x="425450" y="228600"/>
            <a:ext cx="7467600" cy="812800"/>
          </a:xfrm>
        </p:spPr>
        <p:txBody>
          <a:bodyPr/>
          <a:lstStyle/>
          <a:p>
            <a:pPr eaLnBrk="1" hangingPunct="1"/>
            <a:r>
              <a:rPr lang="en-US" altLang="zh-TW" sz="3500">
                <a:ea typeface="標楷體" panose="03000509000000000000" pitchFamily="65" charset="-120"/>
              </a:rPr>
              <a:t>Finding Equivalent Classes</a:t>
            </a:r>
          </a:p>
        </p:txBody>
      </p:sp>
      <p:sp>
        <p:nvSpPr>
          <p:cNvPr id="113666" name="Rectangle 3"/>
          <p:cNvSpPr>
            <a:spLocks noGrp="1"/>
          </p:cNvSpPr>
          <p:nvPr>
            <p:ph sz="quarter" idx="1"/>
          </p:nvPr>
        </p:nvSpPr>
        <p:spPr>
          <a:xfrm>
            <a:off x="515938" y="1508125"/>
            <a:ext cx="8056562" cy="42894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Two Phase Approach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First phase: </a:t>
            </a:r>
          </a:p>
          <a:p>
            <a:pPr marL="804863" lvl="1" eaLnBrk="1" hangingPunct="1"/>
            <a:r>
              <a:rPr lang="en-US" altLang="zh-TW" dirty="0">
                <a:ea typeface="新細明體" panose="02020500000000000000" pitchFamily="18" charset="-120"/>
              </a:rPr>
              <a:t>read the equivalence pairs (</a:t>
            </a:r>
            <a:r>
              <a:rPr lang="en-US" altLang="zh-TW" dirty="0" err="1">
                <a:ea typeface="新細明體" panose="02020500000000000000" pitchFamily="18" charset="-120"/>
              </a:rPr>
              <a:t>i</a:t>
            </a:r>
            <a:r>
              <a:rPr lang="en-US" altLang="zh-TW" dirty="0">
                <a:ea typeface="新細明體" panose="02020500000000000000" pitchFamily="18" charset="-120"/>
              </a:rPr>
              <a:t>, j) and organize in a linked list</a:t>
            </a:r>
          </a:p>
          <a:p>
            <a:pPr marL="804863" lvl="1"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Second phase:</a:t>
            </a:r>
          </a:p>
          <a:p>
            <a:pPr marL="804863" lvl="1" eaLnBrk="1" hangingPunct="1"/>
            <a:r>
              <a:rPr lang="en-US" altLang="zh-TW" dirty="0">
                <a:ea typeface="新細明體" panose="02020500000000000000" pitchFamily="18" charset="-120"/>
              </a:rPr>
              <a:t>Begin at 0 and find all pairs of the form (0, j) and (j, 0), then all pair of (j, *) and (*, j), ...</a:t>
            </a:r>
          </a:p>
          <a:p>
            <a:pPr marL="804863" lvl="1" eaLnBrk="1" hangingPunct="1"/>
            <a:r>
              <a:rPr lang="en-US" altLang="zh-TW" dirty="0">
                <a:ea typeface="新細明體" panose="02020500000000000000" pitchFamily="18" charset="-120"/>
              </a:rPr>
              <a:t>Find another object not yet output, and repeat the above process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AE3E637-A072-4E2E-850D-6CDA9FBE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63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31"/>
          <p:cNvSpPr>
            <a:spLocks noChangeArrowheads="1"/>
          </p:cNvSpPr>
          <p:nvPr/>
        </p:nvSpPr>
        <p:spPr bwMode="auto">
          <a:xfrm>
            <a:off x="492125" y="5978525"/>
            <a:ext cx="62404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0 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= 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4, 3 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= 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1, 6 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= 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10, 8 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= 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9, 7 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= 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4, 6 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= 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8, 3 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= 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5, 2 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= 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11, 11 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= 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167392" name="Rectangle 32"/>
          <p:cNvSpPr>
            <a:spLocks noChangeArrowheads="1"/>
          </p:cNvSpPr>
          <p:nvPr/>
        </p:nvSpPr>
        <p:spPr bwMode="auto">
          <a:xfrm>
            <a:off x="527050" y="6026150"/>
            <a:ext cx="590550" cy="2603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3" name="Rectangle 33"/>
          <p:cNvSpPr>
            <a:spLocks noChangeArrowheads="1"/>
          </p:cNvSpPr>
          <p:nvPr/>
        </p:nvSpPr>
        <p:spPr bwMode="auto">
          <a:xfrm>
            <a:off x="1187450" y="6019800"/>
            <a:ext cx="565150" cy="2682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4" name="Rectangle 34"/>
          <p:cNvSpPr>
            <a:spLocks noChangeArrowheads="1"/>
          </p:cNvSpPr>
          <p:nvPr/>
        </p:nvSpPr>
        <p:spPr bwMode="auto">
          <a:xfrm>
            <a:off x="1836738" y="6019800"/>
            <a:ext cx="677862" cy="2667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5" name="Rectangle 35"/>
          <p:cNvSpPr>
            <a:spLocks noChangeArrowheads="1"/>
          </p:cNvSpPr>
          <p:nvPr/>
        </p:nvSpPr>
        <p:spPr bwMode="auto">
          <a:xfrm>
            <a:off x="2603500" y="6032500"/>
            <a:ext cx="571500" cy="2555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6" name="Rectangle 36"/>
          <p:cNvSpPr>
            <a:spLocks noChangeArrowheads="1"/>
          </p:cNvSpPr>
          <p:nvPr/>
        </p:nvSpPr>
        <p:spPr bwMode="auto">
          <a:xfrm>
            <a:off x="3241675" y="6032500"/>
            <a:ext cx="581025" cy="2555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7" name="Rectangle 37"/>
          <p:cNvSpPr>
            <a:spLocks noChangeArrowheads="1"/>
          </p:cNvSpPr>
          <p:nvPr/>
        </p:nvSpPr>
        <p:spPr bwMode="auto">
          <a:xfrm>
            <a:off x="3890963" y="6019800"/>
            <a:ext cx="566737" cy="280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8" name="Rectangle 38"/>
          <p:cNvSpPr>
            <a:spLocks noChangeArrowheads="1"/>
          </p:cNvSpPr>
          <p:nvPr/>
        </p:nvSpPr>
        <p:spPr bwMode="auto">
          <a:xfrm>
            <a:off x="4527550" y="6032500"/>
            <a:ext cx="565150" cy="2555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9" name="Rectangle 39"/>
          <p:cNvSpPr>
            <a:spLocks noChangeArrowheads="1"/>
          </p:cNvSpPr>
          <p:nvPr/>
        </p:nvSpPr>
        <p:spPr bwMode="auto">
          <a:xfrm>
            <a:off x="5175250" y="6019800"/>
            <a:ext cx="666750" cy="2682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400" name="Rectangle 40"/>
          <p:cNvSpPr>
            <a:spLocks noChangeArrowheads="1"/>
          </p:cNvSpPr>
          <p:nvPr/>
        </p:nvSpPr>
        <p:spPr bwMode="auto">
          <a:xfrm>
            <a:off x="5915025" y="6019800"/>
            <a:ext cx="739775" cy="2667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5724" name="Rectangle 3"/>
          <p:cNvSpPr>
            <a:spLocks noGrp="1"/>
          </p:cNvSpPr>
          <p:nvPr>
            <p:ph type="title"/>
          </p:nvPr>
        </p:nvSpPr>
        <p:spPr>
          <a:xfrm>
            <a:off x="455613" y="260350"/>
            <a:ext cx="8226425" cy="793750"/>
          </a:xfrm>
        </p:spPr>
        <p:txBody>
          <a:bodyPr/>
          <a:lstStyle/>
          <a:p>
            <a:pPr eaLnBrk="1" hangingPunct="1"/>
            <a:r>
              <a:rPr lang="en-US" altLang="zh-TW" sz="3500" dirty="0">
                <a:ea typeface="標楷體" panose="03000509000000000000" pitchFamily="65" charset="-120"/>
              </a:rPr>
              <a:t>Equivalence Relations (2/6)</a:t>
            </a:r>
          </a:p>
        </p:txBody>
      </p:sp>
      <p:sp>
        <p:nvSpPr>
          <p:cNvPr id="115725" name="Rectangle 4"/>
          <p:cNvSpPr>
            <a:spLocks noGrp="1"/>
          </p:cNvSpPr>
          <p:nvPr>
            <p:ph sz="quarter" idx="1"/>
          </p:nvPr>
        </p:nvSpPr>
        <p:spPr>
          <a:xfrm>
            <a:off x="377825" y="1077913"/>
            <a:ext cx="8226425" cy="431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100">
                <a:ea typeface="新細明體" panose="02020500000000000000" pitchFamily="18" charset="-120"/>
              </a:rPr>
              <a:t>Phase 1: read in and store the equivalence pairs &lt;i, j&gt;</a:t>
            </a:r>
          </a:p>
        </p:txBody>
      </p:sp>
      <p:sp>
        <p:nvSpPr>
          <p:cNvPr id="115728" name="Rectangle 7"/>
          <p:cNvSpPr>
            <a:spLocks noChangeArrowheads="1"/>
          </p:cNvSpPr>
          <p:nvPr/>
        </p:nvSpPr>
        <p:spPr bwMode="auto">
          <a:xfrm>
            <a:off x="682625" y="1506538"/>
            <a:ext cx="360363" cy="360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5729" name="Rectangle 8"/>
          <p:cNvSpPr>
            <a:spLocks noChangeArrowheads="1"/>
          </p:cNvSpPr>
          <p:nvPr/>
        </p:nvSpPr>
        <p:spPr bwMode="auto">
          <a:xfrm>
            <a:off x="682625" y="1866900"/>
            <a:ext cx="360363" cy="3603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5730" name="Rectangle 9"/>
          <p:cNvSpPr>
            <a:spLocks noChangeArrowheads="1"/>
          </p:cNvSpPr>
          <p:nvPr/>
        </p:nvSpPr>
        <p:spPr bwMode="auto">
          <a:xfrm>
            <a:off x="682625" y="2227263"/>
            <a:ext cx="360363" cy="360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5731" name="Rectangle 10"/>
          <p:cNvSpPr>
            <a:spLocks noChangeArrowheads="1"/>
          </p:cNvSpPr>
          <p:nvPr/>
        </p:nvSpPr>
        <p:spPr bwMode="auto">
          <a:xfrm>
            <a:off x="682625" y="2586038"/>
            <a:ext cx="360363" cy="360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5732" name="Rectangle 11"/>
          <p:cNvSpPr>
            <a:spLocks noChangeArrowheads="1"/>
          </p:cNvSpPr>
          <p:nvPr/>
        </p:nvSpPr>
        <p:spPr bwMode="auto">
          <a:xfrm>
            <a:off x="682625" y="2946400"/>
            <a:ext cx="360363" cy="3603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5733" name="Rectangle 12"/>
          <p:cNvSpPr>
            <a:spLocks noChangeArrowheads="1"/>
          </p:cNvSpPr>
          <p:nvPr/>
        </p:nvSpPr>
        <p:spPr bwMode="auto">
          <a:xfrm>
            <a:off x="682625" y="3306763"/>
            <a:ext cx="360363" cy="360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5734" name="Rectangle 13"/>
          <p:cNvSpPr>
            <a:spLocks noChangeArrowheads="1"/>
          </p:cNvSpPr>
          <p:nvPr/>
        </p:nvSpPr>
        <p:spPr bwMode="auto">
          <a:xfrm>
            <a:off x="682625" y="3667125"/>
            <a:ext cx="360363" cy="3603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5735" name="Rectangle 14"/>
          <p:cNvSpPr>
            <a:spLocks noChangeArrowheads="1"/>
          </p:cNvSpPr>
          <p:nvPr/>
        </p:nvSpPr>
        <p:spPr bwMode="auto">
          <a:xfrm>
            <a:off x="682625" y="4027488"/>
            <a:ext cx="360363" cy="360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5736" name="Rectangle 15"/>
          <p:cNvSpPr>
            <a:spLocks noChangeArrowheads="1"/>
          </p:cNvSpPr>
          <p:nvPr/>
        </p:nvSpPr>
        <p:spPr bwMode="auto">
          <a:xfrm>
            <a:off x="682625" y="4386263"/>
            <a:ext cx="360363" cy="360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5737" name="Rectangle 16"/>
          <p:cNvSpPr>
            <a:spLocks noChangeArrowheads="1"/>
          </p:cNvSpPr>
          <p:nvPr/>
        </p:nvSpPr>
        <p:spPr bwMode="auto">
          <a:xfrm>
            <a:off x="682625" y="4746625"/>
            <a:ext cx="360363" cy="3603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5738" name="Rectangle 17"/>
          <p:cNvSpPr>
            <a:spLocks noChangeArrowheads="1"/>
          </p:cNvSpPr>
          <p:nvPr/>
        </p:nvSpPr>
        <p:spPr bwMode="auto">
          <a:xfrm>
            <a:off x="682625" y="5106988"/>
            <a:ext cx="360363" cy="360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5739" name="Rectangle 18"/>
          <p:cNvSpPr>
            <a:spLocks noChangeArrowheads="1"/>
          </p:cNvSpPr>
          <p:nvPr/>
        </p:nvSpPr>
        <p:spPr bwMode="auto">
          <a:xfrm>
            <a:off x="682625" y="5467350"/>
            <a:ext cx="360363" cy="3603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5740" name="Text Box 19"/>
          <p:cNvSpPr txBox="1">
            <a:spLocks noChangeArrowheads="1"/>
          </p:cNvSpPr>
          <p:nvPr/>
        </p:nvSpPr>
        <p:spPr bwMode="auto">
          <a:xfrm>
            <a:off x="107950" y="5467350"/>
            <a:ext cx="690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[11]</a:t>
            </a:r>
          </a:p>
        </p:txBody>
      </p:sp>
      <p:sp>
        <p:nvSpPr>
          <p:cNvPr id="115741" name="Text Box 20"/>
          <p:cNvSpPr txBox="1">
            <a:spLocks noChangeArrowheads="1"/>
          </p:cNvSpPr>
          <p:nvPr/>
        </p:nvSpPr>
        <p:spPr bwMode="auto">
          <a:xfrm>
            <a:off x="107950" y="5106988"/>
            <a:ext cx="690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[10]</a:t>
            </a:r>
          </a:p>
        </p:txBody>
      </p:sp>
      <p:sp>
        <p:nvSpPr>
          <p:cNvPr id="115742" name="Text Box 21"/>
          <p:cNvSpPr txBox="1">
            <a:spLocks noChangeArrowheads="1"/>
          </p:cNvSpPr>
          <p:nvPr/>
        </p:nvSpPr>
        <p:spPr bwMode="auto">
          <a:xfrm>
            <a:off x="107950" y="4746625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[9]</a:t>
            </a:r>
          </a:p>
        </p:txBody>
      </p:sp>
      <p:sp>
        <p:nvSpPr>
          <p:cNvPr id="115743" name="Text Box 22"/>
          <p:cNvSpPr txBox="1">
            <a:spLocks noChangeArrowheads="1"/>
          </p:cNvSpPr>
          <p:nvPr/>
        </p:nvSpPr>
        <p:spPr bwMode="auto">
          <a:xfrm>
            <a:off x="107950" y="4386263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[8]</a:t>
            </a:r>
          </a:p>
        </p:txBody>
      </p:sp>
      <p:sp>
        <p:nvSpPr>
          <p:cNvPr id="115744" name="Text Box 23"/>
          <p:cNvSpPr txBox="1">
            <a:spLocks noChangeArrowheads="1"/>
          </p:cNvSpPr>
          <p:nvPr/>
        </p:nvSpPr>
        <p:spPr bwMode="auto">
          <a:xfrm>
            <a:off x="107950" y="4027488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[7]</a:t>
            </a:r>
          </a:p>
        </p:txBody>
      </p:sp>
      <p:sp>
        <p:nvSpPr>
          <p:cNvPr id="115745" name="Text Box 24"/>
          <p:cNvSpPr txBox="1">
            <a:spLocks noChangeArrowheads="1"/>
          </p:cNvSpPr>
          <p:nvPr/>
        </p:nvSpPr>
        <p:spPr bwMode="auto">
          <a:xfrm>
            <a:off x="107950" y="3667125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[6]</a:t>
            </a:r>
          </a:p>
        </p:txBody>
      </p:sp>
      <p:sp>
        <p:nvSpPr>
          <p:cNvPr id="115746" name="Text Box 25"/>
          <p:cNvSpPr txBox="1">
            <a:spLocks noChangeArrowheads="1"/>
          </p:cNvSpPr>
          <p:nvPr/>
        </p:nvSpPr>
        <p:spPr bwMode="auto">
          <a:xfrm>
            <a:off x="107950" y="3306763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[5]</a:t>
            </a:r>
          </a:p>
        </p:txBody>
      </p:sp>
      <p:sp>
        <p:nvSpPr>
          <p:cNvPr id="115747" name="Text Box 26"/>
          <p:cNvSpPr txBox="1">
            <a:spLocks noChangeArrowheads="1"/>
          </p:cNvSpPr>
          <p:nvPr/>
        </p:nvSpPr>
        <p:spPr bwMode="auto">
          <a:xfrm>
            <a:off x="107950" y="2946400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[4]</a:t>
            </a:r>
          </a:p>
        </p:txBody>
      </p:sp>
      <p:sp>
        <p:nvSpPr>
          <p:cNvPr id="115748" name="Text Box 27"/>
          <p:cNvSpPr txBox="1">
            <a:spLocks noChangeArrowheads="1"/>
          </p:cNvSpPr>
          <p:nvPr/>
        </p:nvSpPr>
        <p:spPr bwMode="auto">
          <a:xfrm>
            <a:off x="107950" y="2586038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[3]</a:t>
            </a:r>
          </a:p>
        </p:txBody>
      </p:sp>
      <p:sp>
        <p:nvSpPr>
          <p:cNvPr id="115749" name="Text Box 28"/>
          <p:cNvSpPr txBox="1">
            <a:spLocks noChangeArrowheads="1"/>
          </p:cNvSpPr>
          <p:nvPr/>
        </p:nvSpPr>
        <p:spPr bwMode="auto">
          <a:xfrm>
            <a:off x="107950" y="2227263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[2]</a:t>
            </a:r>
          </a:p>
        </p:txBody>
      </p:sp>
      <p:sp>
        <p:nvSpPr>
          <p:cNvPr id="115750" name="Text Box 29"/>
          <p:cNvSpPr txBox="1">
            <a:spLocks noChangeArrowheads="1"/>
          </p:cNvSpPr>
          <p:nvPr/>
        </p:nvSpPr>
        <p:spPr bwMode="auto">
          <a:xfrm>
            <a:off x="107950" y="1866900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[1]</a:t>
            </a:r>
          </a:p>
        </p:txBody>
      </p:sp>
      <p:sp>
        <p:nvSpPr>
          <p:cNvPr id="115751" name="Text Box 30"/>
          <p:cNvSpPr txBox="1">
            <a:spLocks noChangeArrowheads="1"/>
          </p:cNvSpPr>
          <p:nvPr/>
        </p:nvSpPr>
        <p:spPr bwMode="auto">
          <a:xfrm>
            <a:off x="107950" y="1506538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[0]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1258888" y="1577975"/>
            <a:ext cx="576262" cy="215900"/>
            <a:chOff x="793" y="1162"/>
            <a:chExt cx="363" cy="136"/>
          </a:xfrm>
        </p:grpSpPr>
        <p:sp>
          <p:nvSpPr>
            <p:cNvPr id="115870" name="Rectangle 43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5871" name="Rectangle 44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258888" y="1938338"/>
            <a:ext cx="576262" cy="215900"/>
            <a:chOff x="793" y="1162"/>
            <a:chExt cx="363" cy="136"/>
          </a:xfrm>
        </p:grpSpPr>
        <p:sp>
          <p:nvSpPr>
            <p:cNvPr id="115868" name="Rectangle 55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5869" name="Rectangle 56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1258888" y="2298700"/>
            <a:ext cx="576262" cy="215900"/>
            <a:chOff x="793" y="1162"/>
            <a:chExt cx="363" cy="136"/>
          </a:xfrm>
        </p:grpSpPr>
        <p:sp>
          <p:nvSpPr>
            <p:cNvPr id="115866" name="Rectangle 58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5867" name="Rectangle 59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1258888" y="2659063"/>
            <a:ext cx="576262" cy="215900"/>
            <a:chOff x="793" y="1162"/>
            <a:chExt cx="363" cy="136"/>
          </a:xfrm>
        </p:grpSpPr>
        <p:sp>
          <p:nvSpPr>
            <p:cNvPr id="115864" name="Rectangle 61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5865" name="Rectangle 62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6" name="Group 63"/>
          <p:cNvGrpSpPr>
            <a:grpSpLocks/>
          </p:cNvGrpSpPr>
          <p:nvPr/>
        </p:nvGrpSpPr>
        <p:grpSpPr bwMode="auto">
          <a:xfrm>
            <a:off x="1258888" y="3017838"/>
            <a:ext cx="576262" cy="215900"/>
            <a:chOff x="793" y="1162"/>
            <a:chExt cx="363" cy="136"/>
          </a:xfrm>
        </p:grpSpPr>
        <p:sp>
          <p:nvSpPr>
            <p:cNvPr id="115862" name="Rectangle 64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5863" name="Rectangle 65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1258888" y="3378200"/>
            <a:ext cx="576262" cy="215900"/>
            <a:chOff x="793" y="1162"/>
            <a:chExt cx="363" cy="136"/>
          </a:xfrm>
        </p:grpSpPr>
        <p:sp>
          <p:nvSpPr>
            <p:cNvPr id="115860" name="Rectangle 67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5861" name="Rectangle 68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8" name="Group 69"/>
          <p:cNvGrpSpPr>
            <a:grpSpLocks/>
          </p:cNvGrpSpPr>
          <p:nvPr/>
        </p:nvGrpSpPr>
        <p:grpSpPr bwMode="auto">
          <a:xfrm>
            <a:off x="1258888" y="3738563"/>
            <a:ext cx="576262" cy="215900"/>
            <a:chOff x="793" y="1162"/>
            <a:chExt cx="363" cy="136"/>
          </a:xfrm>
        </p:grpSpPr>
        <p:sp>
          <p:nvSpPr>
            <p:cNvPr id="115858" name="Rectangle 70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5859" name="Rectangle 71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9" name="Group 72"/>
          <p:cNvGrpSpPr>
            <a:grpSpLocks/>
          </p:cNvGrpSpPr>
          <p:nvPr/>
        </p:nvGrpSpPr>
        <p:grpSpPr bwMode="auto">
          <a:xfrm>
            <a:off x="1258888" y="4098925"/>
            <a:ext cx="576262" cy="215900"/>
            <a:chOff x="793" y="1162"/>
            <a:chExt cx="363" cy="136"/>
          </a:xfrm>
        </p:grpSpPr>
        <p:sp>
          <p:nvSpPr>
            <p:cNvPr id="115856" name="Rectangle 73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5857" name="Rectangle 74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0" name="Group 75"/>
          <p:cNvGrpSpPr>
            <a:grpSpLocks/>
          </p:cNvGrpSpPr>
          <p:nvPr/>
        </p:nvGrpSpPr>
        <p:grpSpPr bwMode="auto">
          <a:xfrm>
            <a:off x="1258888" y="4459288"/>
            <a:ext cx="576262" cy="215900"/>
            <a:chOff x="793" y="1162"/>
            <a:chExt cx="363" cy="136"/>
          </a:xfrm>
        </p:grpSpPr>
        <p:sp>
          <p:nvSpPr>
            <p:cNvPr id="115854" name="Rectangle 76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5855" name="Rectangle 77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" name="Group 78"/>
          <p:cNvGrpSpPr>
            <a:grpSpLocks/>
          </p:cNvGrpSpPr>
          <p:nvPr/>
        </p:nvGrpSpPr>
        <p:grpSpPr bwMode="auto">
          <a:xfrm>
            <a:off x="1258888" y="4818063"/>
            <a:ext cx="576262" cy="215900"/>
            <a:chOff x="793" y="1162"/>
            <a:chExt cx="363" cy="136"/>
          </a:xfrm>
        </p:grpSpPr>
        <p:sp>
          <p:nvSpPr>
            <p:cNvPr id="115852" name="Rectangle 79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5853" name="Rectangle 80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2" name="Group 81"/>
          <p:cNvGrpSpPr>
            <a:grpSpLocks/>
          </p:cNvGrpSpPr>
          <p:nvPr/>
        </p:nvGrpSpPr>
        <p:grpSpPr bwMode="auto">
          <a:xfrm>
            <a:off x="1258888" y="5178425"/>
            <a:ext cx="576262" cy="215900"/>
            <a:chOff x="793" y="1162"/>
            <a:chExt cx="363" cy="136"/>
          </a:xfrm>
        </p:grpSpPr>
        <p:sp>
          <p:nvSpPr>
            <p:cNvPr id="115850" name="Rectangle 82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5851" name="Rectangle 83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3" name="Group 84"/>
          <p:cNvGrpSpPr>
            <a:grpSpLocks/>
          </p:cNvGrpSpPr>
          <p:nvPr/>
        </p:nvGrpSpPr>
        <p:grpSpPr bwMode="auto">
          <a:xfrm>
            <a:off x="1258888" y="5538788"/>
            <a:ext cx="576262" cy="215900"/>
            <a:chOff x="793" y="1162"/>
            <a:chExt cx="363" cy="136"/>
          </a:xfrm>
        </p:grpSpPr>
        <p:sp>
          <p:nvSpPr>
            <p:cNvPr id="115848" name="Rectangle 85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5849" name="Rectangle 86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4" name="Group 87"/>
          <p:cNvGrpSpPr>
            <a:grpSpLocks/>
          </p:cNvGrpSpPr>
          <p:nvPr/>
        </p:nvGrpSpPr>
        <p:grpSpPr bwMode="auto">
          <a:xfrm>
            <a:off x="2051050" y="1577975"/>
            <a:ext cx="576263" cy="215900"/>
            <a:chOff x="793" y="1162"/>
            <a:chExt cx="363" cy="136"/>
          </a:xfrm>
        </p:grpSpPr>
        <p:sp>
          <p:nvSpPr>
            <p:cNvPr id="115846" name="Rectangle 88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5847" name="Rectangle 89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5" name="Group 90"/>
          <p:cNvGrpSpPr>
            <a:grpSpLocks/>
          </p:cNvGrpSpPr>
          <p:nvPr/>
        </p:nvGrpSpPr>
        <p:grpSpPr bwMode="auto">
          <a:xfrm>
            <a:off x="2051050" y="2659063"/>
            <a:ext cx="576263" cy="215900"/>
            <a:chOff x="793" y="1162"/>
            <a:chExt cx="363" cy="136"/>
          </a:xfrm>
        </p:grpSpPr>
        <p:sp>
          <p:nvSpPr>
            <p:cNvPr id="115844" name="Rectangle 91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5845" name="Rectangle 92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6" name="Group 93"/>
          <p:cNvGrpSpPr>
            <a:grpSpLocks/>
          </p:cNvGrpSpPr>
          <p:nvPr/>
        </p:nvGrpSpPr>
        <p:grpSpPr bwMode="auto">
          <a:xfrm>
            <a:off x="2051050" y="3017838"/>
            <a:ext cx="576263" cy="215900"/>
            <a:chOff x="793" y="1162"/>
            <a:chExt cx="363" cy="136"/>
          </a:xfrm>
        </p:grpSpPr>
        <p:sp>
          <p:nvSpPr>
            <p:cNvPr id="115842" name="Rectangle 94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5843" name="Rectangle 95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7" name="Group 96"/>
          <p:cNvGrpSpPr>
            <a:grpSpLocks/>
          </p:cNvGrpSpPr>
          <p:nvPr/>
        </p:nvGrpSpPr>
        <p:grpSpPr bwMode="auto">
          <a:xfrm>
            <a:off x="2051050" y="3738563"/>
            <a:ext cx="576263" cy="215900"/>
            <a:chOff x="793" y="1162"/>
            <a:chExt cx="363" cy="136"/>
          </a:xfrm>
        </p:grpSpPr>
        <p:sp>
          <p:nvSpPr>
            <p:cNvPr id="115840" name="Rectangle 97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5841" name="Rectangle 98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8" name="Group 99"/>
          <p:cNvGrpSpPr>
            <a:grpSpLocks/>
          </p:cNvGrpSpPr>
          <p:nvPr/>
        </p:nvGrpSpPr>
        <p:grpSpPr bwMode="auto">
          <a:xfrm>
            <a:off x="2051050" y="4459288"/>
            <a:ext cx="576263" cy="215900"/>
            <a:chOff x="793" y="1162"/>
            <a:chExt cx="363" cy="136"/>
          </a:xfrm>
        </p:grpSpPr>
        <p:sp>
          <p:nvSpPr>
            <p:cNvPr id="115838" name="Rectangle 100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5839" name="Rectangle 101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9" name="Group 102"/>
          <p:cNvGrpSpPr>
            <a:grpSpLocks/>
          </p:cNvGrpSpPr>
          <p:nvPr/>
        </p:nvGrpSpPr>
        <p:grpSpPr bwMode="auto">
          <a:xfrm>
            <a:off x="2051050" y="5538788"/>
            <a:ext cx="576263" cy="215900"/>
            <a:chOff x="793" y="1162"/>
            <a:chExt cx="363" cy="136"/>
          </a:xfrm>
        </p:grpSpPr>
        <p:sp>
          <p:nvSpPr>
            <p:cNvPr id="115836" name="Rectangle 103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5837" name="Rectangle 104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1167465" name="Text Box 105"/>
          <p:cNvSpPr txBox="1">
            <a:spLocks noChangeArrowheads="1"/>
          </p:cNvSpPr>
          <p:nvPr/>
        </p:nvSpPr>
        <p:spPr bwMode="auto">
          <a:xfrm>
            <a:off x="2124075" y="1506538"/>
            <a:ext cx="360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167466" name="Text Box 106"/>
          <p:cNvSpPr txBox="1">
            <a:spLocks noChangeArrowheads="1"/>
          </p:cNvSpPr>
          <p:nvPr/>
        </p:nvSpPr>
        <p:spPr bwMode="auto">
          <a:xfrm>
            <a:off x="2338388" y="1579563"/>
            <a:ext cx="5048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67467" name="Line 107"/>
          <p:cNvSpPr>
            <a:spLocks noChangeShapeType="1"/>
          </p:cNvSpPr>
          <p:nvPr/>
        </p:nvSpPr>
        <p:spPr bwMode="auto">
          <a:xfrm>
            <a:off x="900113" y="1722438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468" name="Line 108"/>
          <p:cNvSpPr>
            <a:spLocks noChangeShapeType="1"/>
          </p:cNvSpPr>
          <p:nvPr/>
        </p:nvSpPr>
        <p:spPr bwMode="auto">
          <a:xfrm>
            <a:off x="900113" y="2801938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469" name="Line 109"/>
          <p:cNvSpPr>
            <a:spLocks noChangeShapeType="1"/>
          </p:cNvSpPr>
          <p:nvPr/>
        </p:nvSpPr>
        <p:spPr bwMode="auto">
          <a:xfrm>
            <a:off x="900113" y="3162300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470" name="Line 110"/>
          <p:cNvSpPr>
            <a:spLocks noChangeShapeType="1"/>
          </p:cNvSpPr>
          <p:nvPr/>
        </p:nvSpPr>
        <p:spPr bwMode="auto">
          <a:xfrm>
            <a:off x="900113" y="3883025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471" name="Line 111"/>
          <p:cNvSpPr>
            <a:spLocks noChangeShapeType="1"/>
          </p:cNvSpPr>
          <p:nvPr/>
        </p:nvSpPr>
        <p:spPr bwMode="auto">
          <a:xfrm>
            <a:off x="900113" y="4602163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472" name="Line 112"/>
          <p:cNvSpPr>
            <a:spLocks noChangeShapeType="1"/>
          </p:cNvSpPr>
          <p:nvPr/>
        </p:nvSpPr>
        <p:spPr bwMode="auto">
          <a:xfrm>
            <a:off x="900113" y="5683250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473" name="Text Box 113"/>
          <p:cNvSpPr txBox="1">
            <a:spLocks noChangeArrowheads="1"/>
          </p:cNvSpPr>
          <p:nvPr/>
        </p:nvSpPr>
        <p:spPr bwMode="auto">
          <a:xfrm>
            <a:off x="2124075" y="2946400"/>
            <a:ext cx="360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167474" name="Text Box 114"/>
          <p:cNvSpPr txBox="1">
            <a:spLocks noChangeArrowheads="1"/>
          </p:cNvSpPr>
          <p:nvPr/>
        </p:nvSpPr>
        <p:spPr bwMode="auto">
          <a:xfrm>
            <a:off x="2339975" y="3017838"/>
            <a:ext cx="5048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67475" name="Text Box 115"/>
          <p:cNvSpPr txBox="1">
            <a:spLocks noChangeArrowheads="1"/>
          </p:cNvSpPr>
          <p:nvPr/>
        </p:nvSpPr>
        <p:spPr bwMode="auto">
          <a:xfrm>
            <a:off x="2124075" y="2586038"/>
            <a:ext cx="360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167476" name="Text Box 116"/>
          <p:cNvSpPr txBox="1">
            <a:spLocks noChangeArrowheads="1"/>
          </p:cNvSpPr>
          <p:nvPr/>
        </p:nvSpPr>
        <p:spPr bwMode="auto">
          <a:xfrm>
            <a:off x="2339975" y="2660650"/>
            <a:ext cx="504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67477" name="Text Box 117"/>
          <p:cNvSpPr txBox="1">
            <a:spLocks noChangeArrowheads="1"/>
          </p:cNvSpPr>
          <p:nvPr/>
        </p:nvSpPr>
        <p:spPr bwMode="auto">
          <a:xfrm>
            <a:off x="1331913" y="1866900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167478" name="Text Box 118"/>
          <p:cNvSpPr txBox="1">
            <a:spLocks noChangeArrowheads="1"/>
          </p:cNvSpPr>
          <p:nvPr/>
        </p:nvSpPr>
        <p:spPr bwMode="auto">
          <a:xfrm>
            <a:off x="1547813" y="1939925"/>
            <a:ext cx="504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67479" name="Line 119"/>
          <p:cNvSpPr>
            <a:spLocks noChangeShapeType="1"/>
          </p:cNvSpPr>
          <p:nvPr/>
        </p:nvSpPr>
        <p:spPr bwMode="auto">
          <a:xfrm>
            <a:off x="900113" y="200977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480" name="Text Box 120"/>
          <p:cNvSpPr txBox="1">
            <a:spLocks noChangeArrowheads="1"/>
          </p:cNvSpPr>
          <p:nvPr/>
        </p:nvSpPr>
        <p:spPr bwMode="auto">
          <a:xfrm>
            <a:off x="2051050" y="366712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10</a:t>
            </a:r>
          </a:p>
        </p:txBody>
      </p:sp>
      <p:sp>
        <p:nvSpPr>
          <p:cNvPr id="1167481" name="Text Box 121"/>
          <p:cNvSpPr txBox="1">
            <a:spLocks noChangeArrowheads="1"/>
          </p:cNvSpPr>
          <p:nvPr/>
        </p:nvSpPr>
        <p:spPr bwMode="auto">
          <a:xfrm>
            <a:off x="2339975" y="3740150"/>
            <a:ext cx="5032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67482" name="Text Box 122"/>
          <p:cNvSpPr txBox="1">
            <a:spLocks noChangeArrowheads="1"/>
          </p:cNvSpPr>
          <p:nvPr/>
        </p:nvSpPr>
        <p:spPr bwMode="auto">
          <a:xfrm>
            <a:off x="1331913" y="5106988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167483" name="Text Box 123"/>
          <p:cNvSpPr txBox="1">
            <a:spLocks noChangeArrowheads="1"/>
          </p:cNvSpPr>
          <p:nvPr/>
        </p:nvSpPr>
        <p:spPr bwMode="auto">
          <a:xfrm>
            <a:off x="1546225" y="5178425"/>
            <a:ext cx="504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67484" name="Line 124"/>
          <p:cNvSpPr>
            <a:spLocks noChangeShapeType="1"/>
          </p:cNvSpPr>
          <p:nvPr/>
        </p:nvSpPr>
        <p:spPr bwMode="auto">
          <a:xfrm>
            <a:off x="900113" y="52498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485" name="Text Box 125"/>
          <p:cNvSpPr txBox="1">
            <a:spLocks noChangeArrowheads="1"/>
          </p:cNvSpPr>
          <p:nvPr/>
        </p:nvSpPr>
        <p:spPr bwMode="auto">
          <a:xfrm>
            <a:off x="2124075" y="4410075"/>
            <a:ext cx="360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1167486" name="Text Box 126"/>
          <p:cNvSpPr txBox="1">
            <a:spLocks noChangeArrowheads="1"/>
          </p:cNvSpPr>
          <p:nvPr/>
        </p:nvSpPr>
        <p:spPr bwMode="auto">
          <a:xfrm>
            <a:off x="2339975" y="4460875"/>
            <a:ext cx="504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67487" name="Text Box 127"/>
          <p:cNvSpPr txBox="1">
            <a:spLocks noChangeArrowheads="1"/>
          </p:cNvSpPr>
          <p:nvPr/>
        </p:nvSpPr>
        <p:spPr bwMode="auto">
          <a:xfrm>
            <a:off x="1331913" y="4746625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167488" name="Text Box 128"/>
          <p:cNvSpPr txBox="1">
            <a:spLocks noChangeArrowheads="1"/>
          </p:cNvSpPr>
          <p:nvPr/>
        </p:nvSpPr>
        <p:spPr bwMode="auto">
          <a:xfrm>
            <a:off x="1547813" y="4819650"/>
            <a:ext cx="504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67489" name="Line 129"/>
          <p:cNvSpPr>
            <a:spLocks noChangeShapeType="1"/>
          </p:cNvSpPr>
          <p:nvPr/>
        </p:nvSpPr>
        <p:spPr bwMode="auto">
          <a:xfrm>
            <a:off x="900113" y="489108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490" name="Text Box 130"/>
          <p:cNvSpPr txBox="1">
            <a:spLocks noChangeArrowheads="1"/>
          </p:cNvSpPr>
          <p:nvPr/>
        </p:nvSpPr>
        <p:spPr bwMode="auto">
          <a:xfrm>
            <a:off x="1331913" y="4025900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167491" name="Text Box 131"/>
          <p:cNvSpPr txBox="1">
            <a:spLocks noChangeArrowheads="1"/>
          </p:cNvSpPr>
          <p:nvPr/>
        </p:nvSpPr>
        <p:spPr bwMode="auto">
          <a:xfrm>
            <a:off x="1547813" y="4100513"/>
            <a:ext cx="5048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67492" name="Line 132"/>
          <p:cNvSpPr>
            <a:spLocks noChangeShapeType="1"/>
          </p:cNvSpPr>
          <p:nvPr/>
        </p:nvSpPr>
        <p:spPr bwMode="auto">
          <a:xfrm>
            <a:off x="900113" y="41703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493" name="Text Box 133"/>
          <p:cNvSpPr txBox="1">
            <a:spLocks noChangeArrowheads="1"/>
          </p:cNvSpPr>
          <p:nvPr/>
        </p:nvSpPr>
        <p:spPr bwMode="auto">
          <a:xfrm>
            <a:off x="1331913" y="2946400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167494" name="Line 134"/>
          <p:cNvSpPr>
            <a:spLocks noChangeShapeType="1"/>
          </p:cNvSpPr>
          <p:nvPr/>
        </p:nvSpPr>
        <p:spPr bwMode="auto">
          <a:xfrm>
            <a:off x="1692275" y="30908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495" name="Line 135"/>
          <p:cNvSpPr>
            <a:spLocks noChangeShapeType="1"/>
          </p:cNvSpPr>
          <p:nvPr/>
        </p:nvSpPr>
        <p:spPr bwMode="auto">
          <a:xfrm>
            <a:off x="900113" y="30908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496" name="Text Box 136"/>
          <p:cNvSpPr txBox="1">
            <a:spLocks noChangeArrowheads="1"/>
          </p:cNvSpPr>
          <p:nvPr/>
        </p:nvSpPr>
        <p:spPr bwMode="auto">
          <a:xfrm>
            <a:off x="1331913" y="3667125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Verdana" panose="020B0604030504040204" pitchFamily="34" charset="0"/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167497" name="Line 137"/>
          <p:cNvSpPr>
            <a:spLocks noChangeShapeType="1"/>
          </p:cNvSpPr>
          <p:nvPr/>
        </p:nvSpPr>
        <p:spPr bwMode="auto">
          <a:xfrm>
            <a:off x="1692275" y="38100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498" name="Line 138"/>
          <p:cNvSpPr>
            <a:spLocks noChangeShapeType="1"/>
          </p:cNvSpPr>
          <p:nvPr/>
        </p:nvSpPr>
        <p:spPr bwMode="auto">
          <a:xfrm>
            <a:off x="900113" y="38100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499" name="Text Box 139"/>
          <p:cNvSpPr txBox="1">
            <a:spLocks noChangeArrowheads="1"/>
          </p:cNvSpPr>
          <p:nvPr/>
        </p:nvSpPr>
        <p:spPr bwMode="auto">
          <a:xfrm>
            <a:off x="1331913" y="4386263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Verdana" panose="020B0604030504040204" pitchFamily="34" charset="0"/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167500" name="Line 140"/>
          <p:cNvSpPr>
            <a:spLocks noChangeShapeType="1"/>
          </p:cNvSpPr>
          <p:nvPr/>
        </p:nvSpPr>
        <p:spPr bwMode="auto">
          <a:xfrm>
            <a:off x="1692275" y="453072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501" name="Line 141"/>
          <p:cNvSpPr>
            <a:spLocks noChangeShapeType="1"/>
          </p:cNvSpPr>
          <p:nvPr/>
        </p:nvSpPr>
        <p:spPr bwMode="auto">
          <a:xfrm>
            <a:off x="900113" y="453072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502" name="Text Box 142"/>
          <p:cNvSpPr txBox="1">
            <a:spLocks noChangeArrowheads="1"/>
          </p:cNvSpPr>
          <p:nvPr/>
        </p:nvSpPr>
        <p:spPr bwMode="auto">
          <a:xfrm>
            <a:off x="1331913" y="2586038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167503" name="Line 143"/>
          <p:cNvSpPr>
            <a:spLocks noChangeShapeType="1"/>
          </p:cNvSpPr>
          <p:nvPr/>
        </p:nvSpPr>
        <p:spPr bwMode="auto">
          <a:xfrm>
            <a:off x="1692275" y="27305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504" name="Line 144"/>
          <p:cNvSpPr>
            <a:spLocks noChangeShapeType="1"/>
          </p:cNvSpPr>
          <p:nvPr/>
        </p:nvSpPr>
        <p:spPr bwMode="auto">
          <a:xfrm>
            <a:off x="900113" y="27305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505" name="Text Box 145"/>
          <p:cNvSpPr txBox="1">
            <a:spLocks noChangeArrowheads="1"/>
          </p:cNvSpPr>
          <p:nvPr/>
        </p:nvSpPr>
        <p:spPr bwMode="auto">
          <a:xfrm>
            <a:off x="1331913" y="3306763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167506" name="Text Box 146"/>
          <p:cNvSpPr txBox="1">
            <a:spLocks noChangeArrowheads="1"/>
          </p:cNvSpPr>
          <p:nvPr/>
        </p:nvSpPr>
        <p:spPr bwMode="auto">
          <a:xfrm>
            <a:off x="1547813" y="3379788"/>
            <a:ext cx="5048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67507" name="Line 147"/>
          <p:cNvSpPr>
            <a:spLocks noChangeShapeType="1"/>
          </p:cNvSpPr>
          <p:nvPr/>
        </p:nvSpPr>
        <p:spPr bwMode="auto">
          <a:xfrm>
            <a:off x="900113" y="34496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508" name="Text Box 148"/>
          <p:cNvSpPr txBox="1">
            <a:spLocks noChangeArrowheads="1"/>
          </p:cNvSpPr>
          <p:nvPr/>
        </p:nvSpPr>
        <p:spPr bwMode="auto">
          <a:xfrm>
            <a:off x="1258888" y="2249488"/>
            <a:ext cx="503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11</a:t>
            </a:r>
          </a:p>
        </p:txBody>
      </p:sp>
      <p:sp>
        <p:nvSpPr>
          <p:cNvPr id="1167509" name="Text Box 149"/>
          <p:cNvSpPr txBox="1">
            <a:spLocks noChangeArrowheads="1"/>
          </p:cNvSpPr>
          <p:nvPr/>
        </p:nvSpPr>
        <p:spPr bwMode="auto">
          <a:xfrm>
            <a:off x="1547813" y="2300288"/>
            <a:ext cx="5048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67510" name="Line 150"/>
          <p:cNvSpPr>
            <a:spLocks noChangeShapeType="1"/>
          </p:cNvSpPr>
          <p:nvPr/>
        </p:nvSpPr>
        <p:spPr bwMode="auto">
          <a:xfrm>
            <a:off x="900113" y="23701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511" name="Text Box 151"/>
          <p:cNvSpPr txBox="1">
            <a:spLocks noChangeArrowheads="1"/>
          </p:cNvSpPr>
          <p:nvPr/>
        </p:nvSpPr>
        <p:spPr bwMode="auto">
          <a:xfrm>
            <a:off x="2124075" y="5467350"/>
            <a:ext cx="360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167512" name="Text Box 152"/>
          <p:cNvSpPr txBox="1">
            <a:spLocks noChangeArrowheads="1"/>
          </p:cNvSpPr>
          <p:nvPr/>
        </p:nvSpPr>
        <p:spPr bwMode="auto">
          <a:xfrm>
            <a:off x="2339975" y="5540375"/>
            <a:ext cx="6477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 dirty="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67513" name="Text Box 153"/>
          <p:cNvSpPr txBox="1">
            <a:spLocks noChangeArrowheads="1"/>
          </p:cNvSpPr>
          <p:nvPr/>
        </p:nvSpPr>
        <p:spPr bwMode="auto">
          <a:xfrm>
            <a:off x="1331913" y="5467350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167514" name="Line 154"/>
          <p:cNvSpPr>
            <a:spLocks noChangeShapeType="1"/>
          </p:cNvSpPr>
          <p:nvPr/>
        </p:nvSpPr>
        <p:spPr bwMode="auto">
          <a:xfrm>
            <a:off x="1692275" y="561022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515" name="Line 155"/>
          <p:cNvSpPr>
            <a:spLocks noChangeShapeType="1"/>
          </p:cNvSpPr>
          <p:nvPr/>
        </p:nvSpPr>
        <p:spPr bwMode="auto">
          <a:xfrm>
            <a:off x="900113" y="561022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516" name="Text Box 156"/>
          <p:cNvSpPr txBox="1">
            <a:spLocks noChangeArrowheads="1"/>
          </p:cNvSpPr>
          <p:nvPr/>
        </p:nvSpPr>
        <p:spPr bwMode="auto">
          <a:xfrm>
            <a:off x="1258888" y="1506538"/>
            <a:ext cx="503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11</a:t>
            </a:r>
          </a:p>
        </p:txBody>
      </p:sp>
      <p:sp>
        <p:nvSpPr>
          <p:cNvPr id="1167517" name="Line 157"/>
          <p:cNvSpPr>
            <a:spLocks noChangeShapeType="1"/>
          </p:cNvSpPr>
          <p:nvPr/>
        </p:nvSpPr>
        <p:spPr bwMode="auto">
          <a:xfrm>
            <a:off x="1692275" y="164941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518" name="Line 158"/>
          <p:cNvSpPr>
            <a:spLocks noChangeShapeType="1"/>
          </p:cNvSpPr>
          <p:nvPr/>
        </p:nvSpPr>
        <p:spPr bwMode="auto">
          <a:xfrm>
            <a:off x="900113" y="164941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C5B76751-1236-44CE-BC88-F36F6084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64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1167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1167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9" dur="500"/>
                                        <p:tgtEl>
                                          <p:spTgt spid="1167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1" dur="500"/>
                                        <p:tgtEl>
                                          <p:spTgt spid="1167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9" dur="500"/>
                                        <p:tgtEl>
                                          <p:spTgt spid="1167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3" dur="500"/>
                                        <p:tgtEl>
                                          <p:spTgt spid="1167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2" grpId="0" animBg="1"/>
      <p:bldP spid="1167392" grpId="1" animBg="1"/>
      <p:bldP spid="1167393" grpId="0" animBg="1"/>
      <p:bldP spid="1167393" grpId="1" animBg="1"/>
      <p:bldP spid="1167394" grpId="0" animBg="1"/>
      <p:bldP spid="1167394" grpId="1" animBg="1"/>
      <p:bldP spid="1167395" grpId="0" animBg="1"/>
      <p:bldP spid="1167395" grpId="1" animBg="1"/>
      <p:bldP spid="1167396" grpId="0" animBg="1"/>
      <p:bldP spid="1167396" grpId="1" animBg="1"/>
      <p:bldP spid="1167397" grpId="0" animBg="1"/>
      <p:bldP spid="1167397" grpId="1" animBg="1"/>
      <p:bldP spid="1167398" grpId="0" animBg="1"/>
      <p:bldP spid="1167398" grpId="1" animBg="1"/>
      <p:bldP spid="1167399" grpId="0" animBg="1"/>
      <p:bldP spid="1167399" grpId="1" animBg="1"/>
      <p:bldP spid="1167400" grpId="0" animBg="1"/>
      <p:bldP spid="1167400" grpId="1" animBg="1"/>
      <p:bldP spid="1167465" grpId="0"/>
      <p:bldP spid="1167466" grpId="0"/>
      <p:bldP spid="1167473" grpId="0"/>
      <p:bldP spid="1167474" grpId="0"/>
      <p:bldP spid="1167475" grpId="0"/>
      <p:bldP spid="1167476" grpId="0"/>
      <p:bldP spid="1167477" grpId="0"/>
      <p:bldP spid="1167478" grpId="0"/>
      <p:bldP spid="1167480" grpId="0"/>
      <p:bldP spid="1167481" grpId="0"/>
      <p:bldP spid="1167482" grpId="0"/>
      <p:bldP spid="1167483" grpId="0"/>
      <p:bldP spid="1167485" grpId="0"/>
      <p:bldP spid="1167486" grpId="0"/>
      <p:bldP spid="1167487" grpId="0"/>
      <p:bldP spid="1167488" grpId="0"/>
      <p:bldP spid="1167490" grpId="0"/>
      <p:bldP spid="1167491" grpId="0"/>
      <p:bldP spid="1167493" grpId="0"/>
      <p:bldP spid="1167496" grpId="0"/>
      <p:bldP spid="1167499" grpId="0"/>
      <p:bldP spid="1167502" grpId="0"/>
      <p:bldP spid="1167505" grpId="0"/>
      <p:bldP spid="1167506" grpId="0"/>
      <p:bldP spid="1167508" grpId="0"/>
      <p:bldP spid="1167509" grpId="0"/>
      <p:bldP spid="1167511" grpId="0"/>
      <p:bldP spid="1167512" grpId="0"/>
      <p:bldP spid="1167513" grpId="0"/>
      <p:bldP spid="116751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extBox 161"/>
          <p:cNvSpPr txBox="1">
            <a:spLocks noChangeArrowheads="1"/>
          </p:cNvSpPr>
          <p:nvPr/>
        </p:nvSpPr>
        <p:spPr bwMode="auto">
          <a:xfrm>
            <a:off x="3124200" y="1765300"/>
            <a:ext cx="5586413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ea typeface="新細明體" panose="02020500000000000000" pitchFamily="18" charset="-120"/>
              </a:rPr>
              <a:t>/* Phase 1: Input the equivalence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ea typeface="新細明體" panose="02020500000000000000" pitchFamily="18" charset="-120"/>
              </a:rPr>
              <a:t>            pairs: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ea typeface="新細明體" panose="02020500000000000000" pitchFamily="18" charset="-120"/>
              </a:rPr>
              <a:t>printf (</a:t>
            </a:r>
            <a:r>
              <a:rPr lang="ja-JP" altLang="en-US" sz="2000">
                <a:latin typeface="Courier New" panose="02070309020205020404" pitchFamily="49" charset="0"/>
                <a:ea typeface="新細明體" panose="02020500000000000000" pitchFamily="18" charset="-120"/>
              </a:rPr>
              <a:t>“</a:t>
            </a:r>
            <a:r>
              <a:rPr lang="en-US" altLang="ja-JP" sz="2000">
                <a:latin typeface="Courier New" panose="02070309020205020404" pitchFamily="49" charset="0"/>
                <a:ea typeface="新細明體" panose="02020500000000000000" pitchFamily="18" charset="-120"/>
              </a:rPr>
              <a:t>Enter . . . :</a:t>
            </a:r>
            <a:r>
              <a:rPr lang="ja-JP" altLang="en-US" sz="2000">
                <a:latin typeface="Courier New" panose="02070309020205020404" pitchFamily="49" charset="0"/>
                <a:ea typeface="新細明體" panose="02020500000000000000" pitchFamily="18" charset="-120"/>
              </a:rPr>
              <a:t>”</a:t>
            </a:r>
            <a:r>
              <a:rPr lang="en-US" altLang="ja-JP" sz="2000">
                <a:latin typeface="Courier New" panose="02070309020205020404" pitchFamily="49" charset="0"/>
                <a:ea typeface="新細明體" panose="02020500000000000000" pitchFamily="18" charset="-12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ea typeface="新細明體" panose="02020500000000000000" pitchFamily="18" charset="-120"/>
              </a:rPr>
              <a:t>scanf (</a:t>
            </a:r>
            <a:r>
              <a:rPr lang="ja-JP" altLang="en-US" sz="2000">
                <a:latin typeface="Courier New" panose="02070309020205020404" pitchFamily="49" charset="0"/>
                <a:ea typeface="新細明體" panose="02020500000000000000" pitchFamily="18" charset="-120"/>
              </a:rPr>
              <a:t>“</a:t>
            </a:r>
            <a:r>
              <a:rPr lang="en-US" altLang="ja-JP" sz="2000">
                <a:latin typeface="Courier New" panose="02070309020205020404" pitchFamily="49" charset="0"/>
                <a:ea typeface="新細明體" panose="02020500000000000000" pitchFamily="18" charset="-120"/>
              </a:rPr>
              <a:t>%d%d</a:t>
            </a:r>
            <a:r>
              <a:rPr lang="ja-JP" altLang="en-US" sz="2000">
                <a:latin typeface="Courier New" panose="02070309020205020404" pitchFamily="49" charset="0"/>
                <a:ea typeface="新細明體" panose="02020500000000000000" pitchFamily="18" charset="-120"/>
              </a:rPr>
              <a:t>”</a:t>
            </a:r>
            <a:r>
              <a:rPr lang="en-US" altLang="ja-JP" sz="2000">
                <a:latin typeface="Courier New" panose="02070309020205020404" pitchFamily="49" charset="0"/>
                <a:ea typeface="新細明體" panose="02020500000000000000" pitchFamily="18" charset="-120"/>
              </a:rPr>
              <a:t>, &amp;i, &amp;j);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ea typeface="新細明體" panose="02020500000000000000" pitchFamily="18" charset="-120"/>
              </a:rPr>
              <a:t>while (i &gt;= 0)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ea typeface="新細明體" panose="02020500000000000000" pitchFamily="18" charset="-120"/>
              </a:rPr>
              <a:t>   MALLOC (x, sizeof(*x));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新細明體" panose="02020500000000000000" pitchFamily="18" charset="-120"/>
              </a:rPr>
              <a:t>   x-&gt;data=j; x-&gt;link=seq[i]; seq[i]=x;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ea typeface="新細明體" panose="02020500000000000000" pitchFamily="18" charset="-120"/>
              </a:rPr>
              <a:t>   MALLOC (x, sizeof(*x));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新細明體" panose="02020500000000000000" pitchFamily="18" charset="-120"/>
              </a:rPr>
              <a:t>   x-&gt;data=i; x-&gt;link=seq[j]; seq[j]=x;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ea typeface="新細明體" panose="02020500000000000000" pitchFamily="18" charset="-120"/>
              </a:rPr>
              <a:t>   printf (</a:t>
            </a:r>
            <a:r>
              <a:rPr lang="ja-JP" altLang="en-US" sz="2000">
                <a:latin typeface="Courier New" panose="02070309020205020404" pitchFamily="49" charset="0"/>
                <a:ea typeface="新細明體" panose="02020500000000000000" pitchFamily="18" charset="-120"/>
              </a:rPr>
              <a:t>“</a:t>
            </a:r>
            <a:r>
              <a:rPr lang="en-US" altLang="ja-JP" sz="2000">
                <a:latin typeface="Courier New" panose="02070309020205020404" pitchFamily="49" charset="0"/>
                <a:ea typeface="新細明體" panose="02020500000000000000" pitchFamily="18" charset="-120"/>
              </a:rPr>
              <a:t>Enter . . . :</a:t>
            </a:r>
            <a:r>
              <a:rPr lang="ja-JP" altLang="en-US" sz="2000">
                <a:latin typeface="Courier New" panose="02070309020205020404" pitchFamily="49" charset="0"/>
                <a:ea typeface="新細明體" panose="02020500000000000000" pitchFamily="18" charset="-120"/>
              </a:rPr>
              <a:t>”</a:t>
            </a:r>
            <a:r>
              <a:rPr lang="en-US" altLang="ja-JP" sz="2000">
                <a:latin typeface="Courier New" panose="02070309020205020404" pitchFamily="49" charset="0"/>
                <a:ea typeface="新細明體" panose="02020500000000000000" pitchFamily="18" charset="-12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ea typeface="新細明體" panose="02020500000000000000" pitchFamily="18" charset="-120"/>
              </a:rPr>
              <a:t>   scanf(</a:t>
            </a:r>
            <a:r>
              <a:rPr lang="ja-JP" altLang="en-US" sz="2000">
                <a:latin typeface="Courier New" panose="02070309020205020404" pitchFamily="49" charset="0"/>
                <a:ea typeface="新細明體" panose="02020500000000000000" pitchFamily="18" charset="-120"/>
              </a:rPr>
              <a:t>“</a:t>
            </a:r>
            <a:r>
              <a:rPr lang="en-US" altLang="ja-JP" sz="2000">
                <a:latin typeface="Courier New" panose="02070309020205020404" pitchFamily="49" charset="0"/>
                <a:ea typeface="新細明體" panose="02020500000000000000" pitchFamily="18" charset="-120"/>
              </a:rPr>
              <a:t>%d%d</a:t>
            </a:r>
            <a:r>
              <a:rPr lang="ja-JP" altLang="en-US" sz="2000">
                <a:latin typeface="Courier New" panose="02070309020205020404" pitchFamily="49" charset="0"/>
                <a:ea typeface="新細明體" panose="02020500000000000000" pitchFamily="18" charset="-120"/>
              </a:rPr>
              <a:t>”</a:t>
            </a:r>
            <a:r>
              <a:rPr lang="en-US" altLang="ja-JP" sz="2000">
                <a:latin typeface="Courier New" panose="02070309020205020404" pitchFamily="49" charset="0"/>
                <a:ea typeface="新細明體" panose="02020500000000000000" pitchFamily="18" charset="-120"/>
              </a:rPr>
              <a:t>, &amp;i, &amp;j);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115714" name="Rectangle 31"/>
          <p:cNvSpPr>
            <a:spLocks noChangeArrowheads="1"/>
          </p:cNvSpPr>
          <p:nvPr/>
        </p:nvSpPr>
        <p:spPr bwMode="auto">
          <a:xfrm>
            <a:off x="492125" y="5978525"/>
            <a:ext cx="62404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0 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= 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4, 3 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= 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1, 6 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= 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10, 8 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= 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9, 7 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= 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4, 6 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= 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8, 3 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= 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5, 2 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= 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11, 11 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= 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167392" name="Rectangle 32"/>
          <p:cNvSpPr>
            <a:spLocks noChangeArrowheads="1"/>
          </p:cNvSpPr>
          <p:nvPr/>
        </p:nvSpPr>
        <p:spPr bwMode="auto">
          <a:xfrm>
            <a:off x="527050" y="6026150"/>
            <a:ext cx="590550" cy="2603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3" name="Rectangle 33"/>
          <p:cNvSpPr>
            <a:spLocks noChangeArrowheads="1"/>
          </p:cNvSpPr>
          <p:nvPr/>
        </p:nvSpPr>
        <p:spPr bwMode="auto">
          <a:xfrm>
            <a:off x="1187450" y="6019800"/>
            <a:ext cx="565150" cy="2682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4" name="Rectangle 34"/>
          <p:cNvSpPr>
            <a:spLocks noChangeArrowheads="1"/>
          </p:cNvSpPr>
          <p:nvPr/>
        </p:nvSpPr>
        <p:spPr bwMode="auto">
          <a:xfrm>
            <a:off x="1836738" y="6019800"/>
            <a:ext cx="677862" cy="2667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5" name="Rectangle 35"/>
          <p:cNvSpPr>
            <a:spLocks noChangeArrowheads="1"/>
          </p:cNvSpPr>
          <p:nvPr/>
        </p:nvSpPr>
        <p:spPr bwMode="auto">
          <a:xfrm>
            <a:off x="2603500" y="6032500"/>
            <a:ext cx="571500" cy="2555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6" name="Rectangle 36"/>
          <p:cNvSpPr>
            <a:spLocks noChangeArrowheads="1"/>
          </p:cNvSpPr>
          <p:nvPr/>
        </p:nvSpPr>
        <p:spPr bwMode="auto">
          <a:xfrm>
            <a:off x="3241675" y="6032500"/>
            <a:ext cx="581025" cy="2555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7" name="Rectangle 37"/>
          <p:cNvSpPr>
            <a:spLocks noChangeArrowheads="1"/>
          </p:cNvSpPr>
          <p:nvPr/>
        </p:nvSpPr>
        <p:spPr bwMode="auto">
          <a:xfrm>
            <a:off x="3890963" y="6019800"/>
            <a:ext cx="566737" cy="280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8" name="Rectangle 38"/>
          <p:cNvSpPr>
            <a:spLocks noChangeArrowheads="1"/>
          </p:cNvSpPr>
          <p:nvPr/>
        </p:nvSpPr>
        <p:spPr bwMode="auto">
          <a:xfrm>
            <a:off x="4527550" y="6032500"/>
            <a:ext cx="565150" cy="2555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9" name="Rectangle 39"/>
          <p:cNvSpPr>
            <a:spLocks noChangeArrowheads="1"/>
          </p:cNvSpPr>
          <p:nvPr/>
        </p:nvSpPr>
        <p:spPr bwMode="auto">
          <a:xfrm>
            <a:off x="5175250" y="6019800"/>
            <a:ext cx="666750" cy="2682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400" name="Rectangle 40"/>
          <p:cNvSpPr>
            <a:spLocks noChangeArrowheads="1"/>
          </p:cNvSpPr>
          <p:nvPr/>
        </p:nvSpPr>
        <p:spPr bwMode="auto">
          <a:xfrm>
            <a:off x="5915025" y="6019800"/>
            <a:ext cx="739775" cy="2667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5724" name="Rectangle 3"/>
          <p:cNvSpPr>
            <a:spLocks noGrp="1"/>
          </p:cNvSpPr>
          <p:nvPr>
            <p:ph type="title"/>
          </p:nvPr>
        </p:nvSpPr>
        <p:spPr>
          <a:xfrm>
            <a:off x="455613" y="260350"/>
            <a:ext cx="8226425" cy="793750"/>
          </a:xfrm>
        </p:spPr>
        <p:txBody>
          <a:bodyPr/>
          <a:lstStyle/>
          <a:p>
            <a:pPr eaLnBrk="1" hangingPunct="1"/>
            <a:r>
              <a:rPr lang="en-US" altLang="zh-TW" sz="3500" dirty="0">
                <a:ea typeface="標楷體" panose="03000509000000000000" pitchFamily="65" charset="-120"/>
              </a:rPr>
              <a:t>Equivalence Relations (3/6)</a:t>
            </a:r>
          </a:p>
        </p:txBody>
      </p:sp>
      <p:sp>
        <p:nvSpPr>
          <p:cNvPr id="115725" name="Rectangle 4"/>
          <p:cNvSpPr>
            <a:spLocks noGrp="1"/>
          </p:cNvSpPr>
          <p:nvPr>
            <p:ph sz="quarter" idx="1"/>
          </p:nvPr>
        </p:nvSpPr>
        <p:spPr>
          <a:xfrm>
            <a:off x="377825" y="1077913"/>
            <a:ext cx="8226425" cy="431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100">
                <a:ea typeface="新細明體" panose="02020500000000000000" pitchFamily="18" charset="-120"/>
              </a:rPr>
              <a:t>Phase 1: read in and store the equivalence pairs &lt;i, j&gt;</a:t>
            </a:r>
          </a:p>
        </p:txBody>
      </p:sp>
      <p:sp>
        <p:nvSpPr>
          <p:cNvPr id="115726" name="Text Box 5"/>
          <p:cNvSpPr txBox="1">
            <a:spLocks noChangeArrowheads="1"/>
          </p:cNvSpPr>
          <p:nvPr/>
        </p:nvSpPr>
        <p:spPr bwMode="auto">
          <a:xfrm>
            <a:off x="5778500" y="1460500"/>
            <a:ext cx="3365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6600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Insert x to the top of lists seq[i]</a:t>
            </a:r>
          </a:p>
        </p:txBody>
      </p:sp>
      <p:sp>
        <p:nvSpPr>
          <p:cNvPr id="115727" name="Text Box 6"/>
          <p:cNvSpPr txBox="1">
            <a:spLocks noChangeArrowheads="1"/>
          </p:cNvSpPr>
          <p:nvPr/>
        </p:nvSpPr>
        <p:spPr bwMode="auto">
          <a:xfrm>
            <a:off x="5664200" y="5554663"/>
            <a:ext cx="3365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6600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Insert x to the top of lists seq[j]</a:t>
            </a:r>
          </a:p>
        </p:txBody>
      </p:sp>
      <p:sp>
        <p:nvSpPr>
          <p:cNvPr id="115728" name="Rectangle 7"/>
          <p:cNvSpPr>
            <a:spLocks noChangeArrowheads="1"/>
          </p:cNvSpPr>
          <p:nvPr/>
        </p:nvSpPr>
        <p:spPr bwMode="auto">
          <a:xfrm>
            <a:off x="682625" y="1506538"/>
            <a:ext cx="360363" cy="360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5729" name="Rectangle 8"/>
          <p:cNvSpPr>
            <a:spLocks noChangeArrowheads="1"/>
          </p:cNvSpPr>
          <p:nvPr/>
        </p:nvSpPr>
        <p:spPr bwMode="auto">
          <a:xfrm>
            <a:off x="682625" y="1866900"/>
            <a:ext cx="360363" cy="3603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5730" name="Rectangle 9"/>
          <p:cNvSpPr>
            <a:spLocks noChangeArrowheads="1"/>
          </p:cNvSpPr>
          <p:nvPr/>
        </p:nvSpPr>
        <p:spPr bwMode="auto">
          <a:xfrm>
            <a:off x="682625" y="2227263"/>
            <a:ext cx="360363" cy="360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5731" name="Rectangle 10"/>
          <p:cNvSpPr>
            <a:spLocks noChangeArrowheads="1"/>
          </p:cNvSpPr>
          <p:nvPr/>
        </p:nvSpPr>
        <p:spPr bwMode="auto">
          <a:xfrm>
            <a:off x="682625" y="2586038"/>
            <a:ext cx="360363" cy="360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5732" name="Rectangle 11"/>
          <p:cNvSpPr>
            <a:spLocks noChangeArrowheads="1"/>
          </p:cNvSpPr>
          <p:nvPr/>
        </p:nvSpPr>
        <p:spPr bwMode="auto">
          <a:xfrm>
            <a:off x="682625" y="2946400"/>
            <a:ext cx="360363" cy="3603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5733" name="Rectangle 12"/>
          <p:cNvSpPr>
            <a:spLocks noChangeArrowheads="1"/>
          </p:cNvSpPr>
          <p:nvPr/>
        </p:nvSpPr>
        <p:spPr bwMode="auto">
          <a:xfrm>
            <a:off x="682625" y="3306763"/>
            <a:ext cx="360363" cy="360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5734" name="Rectangle 13"/>
          <p:cNvSpPr>
            <a:spLocks noChangeArrowheads="1"/>
          </p:cNvSpPr>
          <p:nvPr/>
        </p:nvSpPr>
        <p:spPr bwMode="auto">
          <a:xfrm>
            <a:off x="682625" y="3667125"/>
            <a:ext cx="360363" cy="3603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5735" name="Rectangle 14"/>
          <p:cNvSpPr>
            <a:spLocks noChangeArrowheads="1"/>
          </p:cNvSpPr>
          <p:nvPr/>
        </p:nvSpPr>
        <p:spPr bwMode="auto">
          <a:xfrm>
            <a:off x="682625" y="4027488"/>
            <a:ext cx="360363" cy="360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5736" name="Rectangle 15"/>
          <p:cNvSpPr>
            <a:spLocks noChangeArrowheads="1"/>
          </p:cNvSpPr>
          <p:nvPr/>
        </p:nvSpPr>
        <p:spPr bwMode="auto">
          <a:xfrm>
            <a:off x="682625" y="4386263"/>
            <a:ext cx="360363" cy="360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5737" name="Rectangle 16"/>
          <p:cNvSpPr>
            <a:spLocks noChangeArrowheads="1"/>
          </p:cNvSpPr>
          <p:nvPr/>
        </p:nvSpPr>
        <p:spPr bwMode="auto">
          <a:xfrm>
            <a:off x="682625" y="4746625"/>
            <a:ext cx="360363" cy="3603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5738" name="Rectangle 17"/>
          <p:cNvSpPr>
            <a:spLocks noChangeArrowheads="1"/>
          </p:cNvSpPr>
          <p:nvPr/>
        </p:nvSpPr>
        <p:spPr bwMode="auto">
          <a:xfrm>
            <a:off x="682625" y="5106988"/>
            <a:ext cx="360363" cy="360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5739" name="Rectangle 18"/>
          <p:cNvSpPr>
            <a:spLocks noChangeArrowheads="1"/>
          </p:cNvSpPr>
          <p:nvPr/>
        </p:nvSpPr>
        <p:spPr bwMode="auto">
          <a:xfrm>
            <a:off x="682625" y="5467350"/>
            <a:ext cx="360363" cy="3603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5740" name="Text Box 19"/>
          <p:cNvSpPr txBox="1">
            <a:spLocks noChangeArrowheads="1"/>
          </p:cNvSpPr>
          <p:nvPr/>
        </p:nvSpPr>
        <p:spPr bwMode="auto">
          <a:xfrm>
            <a:off x="107950" y="5467350"/>
            <a:ext cx="690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[11]</a:t>
            </a:r>
          </a:p>
        </p:txBody>
      </p:sp>
      <p:sp>
        <p:nvSpPr>
          <p:cNvPr id="115741" name="Text Box 20"/>
          <p:cNvSpPr txBox="1">
            <a:spLocks noChangeArrowheads="1"/>
          </p:cNvSpPr>
          <p:nvPr/>
        </p:nvSpPr>
        <p:spPr bwMode="auto">
          <a:xfrm>
            <a:off x="107950" y="5106988"/>
            <a:ext cx="690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[10]</a:t>
            </a:r>
          </a:p>
        </p:txBody>
      </p:sp>
      <p:sp>
        <p:nvSpPr>
          <p:cNvPr id="115742" name="Text Box 21"/>
          <p:cNvSpPr txBox="1">
            <a:spLocks noChangeArrowheads="1"/>
          </p:cNvSpPr>
          <p:nvPr/>
        </p:nvSpPr>
        <p:spPr bwMode="auto">
          <a:xfrm>
            <a:off x="107950" y="4746625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[9]</a:t>
            </a:r>
          </a:p>
        </p:txBody>
      </p:sp>
      <p:sp>
        <p:nvSpPr>
          <p:cNvPr id="115743" name="Text Box 22"/>
          <p:cNvSpPr txBox="1">
            <a:spLocks noChangeArrowheads="1"/>
          </p:cNvSpPr>
          <p:nvPr/>
        </p:nvSpPr>
        <p:spPr bwMode="auto">
          <a:xfrm>
            <a:off x="107950" y="4386263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[8]</a:t>
            </a:r>
          </a:p>
        </p:txBody>
      </p:sp>
      <p:sp>
        <p:nvSpPr>
          <p:cNvPr id="115744" name="Text Box 23"/>
          <p:cNvSpPr txBox="1">
            <a:spLocks noChangeArrowheads="1"/>
          </p:cNvSpPr>
          <p:nvPr/>
        </p:nvSpPr>
        <p:spPr bwMode="auto">
          <a:xfrm>
            <a:off x="107950" y="4027488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[7]</a:t>
            </a:r>
          </a:p>
        </p:txBody>
      </p:sp>
      <p:sp>
        <p:nvSpPr>
          <p:cNvPr id="115745" name="Text Box 24"/>
          <p:cNvSpPr txBox="1">
            <a:spLocks noChangeArrowheads="1"/>
          </p:cNvSpPr>
          <p:nvPr/>
        </p:nvSpPr>
        <p:spPr bwMode="auto">
          <a:xfrm>
            <a:off x="107950" y="3667125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[6]</a:t>
            </a:r>
          </a:p>
        </p:txBody>
      </p:sp>
      <p:sp>
        <p:nvSpPr>
          <p:cNvPr id="115746" name="Text Box 25"/>
          <p:cNvSpPr txBox="1">
            <a:spLocks noChangeArrowheads="1"/>
          </p:cNvSpPr>
          <p:nvPr/>
        </p:nvSpPr>
        <p:spPr bwMode="auto">
          <a:xfrm>
            <a:off x="107950" y="3306763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[5]</a:t>
            </a:r>
          </a:p>
        </p:txBody>
      </p:sp>
      <p:sp>
        <p:nvSpPr>
          <p:cNvPr id="115747" name="Text Box 26"/>
          <p:cNvSpPr txBox="1">
            <a:spLocks noChangeArrowheads="1"/>
          </p:cNvSpPr>
          <p:nvPr/>
        </p:nvSpPr>
        <p:spPr bwMode="auto">
          <a:xfrm>
            <a:off x="107950" y="2946400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[4]</a:t>
            </a:r>
          </a:p>
        </p:txBody>
      </p:sp>
      <p:sp>
        <p:nvSpPr>
          <p:cNvPr id="115748" name="Text Box 27"/>
          <p:cNvSpPr txBox="1">
            <a:spLocks noChangeArrowheads="1"/>
          </p:cNvSpPr>
          <p:nvPr/>
        </p:nvSpPr>
        <p:spPr bwMode="auto">
          <a:xfrm>
            <a:off x="107950" y="2586038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[3]</a:t>
            </a:r>
          </a:p>
        </p:txBody>
      </p:sp>
      <p:sp>
        <p:nvSpPr>
          <p:cNvPr id="115749" name="Text Box 28"/>
          <p:cNvSpPr txBox="1">
            <a:spLocks noChangeArrowheads="1"/>
          </p:cNvSpPr>
          <p:nvPr/>
        </p:nvSpPr>
        <p:spPr bwMode="auto">
          <a:xfrm>
            <a:off x="107950" y="2227263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[2]</a:t>
            </a:r>
          </a:p>
        </p:txBody>
      </p:sp>
      <p:sp>
        <p:nvSpPr>
          <p:cNvPr id="115750" name="Text Box 29"/>
          <p:cNvSpPr txBox="1">
            <a:spLocks noChangeArrowheads="1"/>
          </p:cNvSpPr>
          <p:nvPr/>
        </p:nvSpPr>
        <p:spPr bwMode="auto">
          <a:xfrm>
            <a:off x="107950" y="1866900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[1]</a:t>
            </a:r>
          </a:p>
        </p:txBody>
      </p:sp>
      <p:sp>
        <p:nvSpPr>
          <p:cNvPr id="115751" name="Text Box 30"/>
          <p:cNvSpPr txBox="1">
            <a:spLocks noChangeArrowheads="1"/>
          </p:cNvSpPr>
          <p:nvPr/>
        </p:nvSpPr>
        <p:spPr bwMode="auto">
          <a:xfrm>
            <a:off x="107950" y="1506538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[0]</a:t>
            </a:r>
          </a:p>
        </p:txBody>
      </p:sp>
      <p:sp>
        <p:nvSpPr>
          <p:cNvPr id="1167401" name="Rectangle 41"/>
          <p:cNvSpPr>
            <a:spLocks noChangeArrowheads="1"/>
          </p:cNvSpPr>
          <p:nvPr/>
        </p:nvSpPr>
        <p:spPr bwMode="auto">
          <a:xfrm>
            <a:off x="3201988" y="2730500"/>
            <a:ext cx="3605212" cy="322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1258888" y="1577975"/>
            <a:ext cx="576262" cy="215900"/>
            <a:chOff x="793" y="1162"/>
            <a:chExt cx="363" cy="136"/>
          </a:xfrm>
        </p:grpSpPr>
        <p:sp>
          <p:nvSpPr>
            <p:cNvPr id="115870" name="Rectangle 43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5871" name="Rectangle 44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1167405" name="Rectangle 45"/>
          <p:cNvSpPr>
            <a:spLocks noChangeArrowheads="1"/>
          </p:cNvSpPr>
          <p:nvPr/>
        </p:nvSpPr>
        <p:spPr bwMode="auto">
          <a:xfrm>
            <a:off x="3597275" y="3365500"/>
            <a:ext cx="3692525" cy="2921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406" name="Rectangle 46"/>
          <p:cNvSpPr>
            <a:spLocks noChangeArrowheads="1"/>
          </p:cNvSpPr>
          <p:nvPr/>
        </p:nvSpPr>
        <p:spPr bwMode="auto">
          <a:xfrm>
            <a:off x="3584575" y="3683000"/>
            <a:ext cx="1431925" cy="2413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407" name="Rectangle 47"/>
          <p:cNvSpPr>
            <a:spLocks noChangeArrowheads="1"/>
          </p:cNvSpPr>
          <p:nvPr/>
        </p:nvSpPr>
        <p:spPr bwMode="auto">
          <a:xfrm>
            <a:off x="5118100" y="3670300"/>
            <a:ext cx="2120900" cy="25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408" name="Rectangle 48"/>
          <p:cNvSpPr>
            <a:spLocks noChangeArrowheads="1"/>
          </p:cNvSpPr>
          <p:nvPr/>
        </p:nvSpPr>
        <p:spPr bwMode="auto">
          <a:xfrm>
            <a:off x="7304088" y="3670300"/>
            <a:ext cx="1306512" cy="2921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409" name="Rectangle 49"/>
          <p:cNvSpPr>
            <a:spLocks noChangeArrowheads="1"/>
          </p:cNvSpPr>
          <p:nvPr/>
        </p:nvSpPr>
        <p:spPr bwMode="auto">
          <a:xfrm>
            <a:off x="3595688" y="3949700"/>
            <a:ext cx="3605212" cy="2667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410" name="Rectangle 50"/>
          <p:cNvSpPr>
            <a:spLocks noChangeArrowheads="1"/>
          </p:cNvSpPr>
          <p:nvPr/>
        </p:nvSpPr>
        <p:spPr bwMode="auto">
          <a:xfrm>
            <a:off x="3595688" y="4233863"/>
            <a:ext cx="1446212" cy="2238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411" name="Rectangle 51"/>
          <p:cNvSpPr>
            <a:spLocks noChangeArrowheads="1"/>
          </p:cNvSpPr>
          <p:nvPr/>
        </p:nvSpPr>
        <p:spPr bwMode="auto">
          <a:xfrm>
            <a:off x="5092700" y="4254500"/>
            <a:ext cx="213360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412" name="Rectangle 52"/>
          <p:cNvSpPr>
            <a:spLocks noChangeArrowheads="1"/>
          </p:cNvSpPr>
          <p:nvPr/>
        </p:nvSpPr>
        <p:spPr bwMode="auto">
          <a:xfrm>
            <a:off x="7265988" y="4254500"/>
            <a:ext cx="1319212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413" name="Rectangle 53"/>
          <p:cNvSpPr>
            <a:spLocks noChangeArrowheads="1"/>
          </p:cNvSpPr>
          <p:nvPr/>
        </p:nvSpPr>
        <p:spPr bwMode="auto">
          <a:xfrm>
            <a:off x="3589338" y="4808538"/>
            <a:ext cx="3459162" cy="2968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258888" y="1938338"/>
            <a:ext cx="576262" cy="215900"/>
            <a:chOff x="793" y="1162"/>
            <a:chExt cx="363" cy="136"/>
          </a:xfrm>
        </p:grpSpPr>
        <p:sp>
          <p:nvSpPr>
            <p:cNvPr id="115868" name="Rectangle 55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5869" name="Rectangle 56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1258888" y="2298700"/>
            <a:ext cx="576262" cy="215900"/>
            <a:chOff x="793" y="1162"/>
            <a:chExt cx="363" cy="136"/>
          </a:xfrm>
        </p:grpSpPr>
        <p:sp>
          <p:nvSpPr>
            <p:cNvPr id="115866" name="Rectangle 58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5867" name="Rectangle 59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1258888" y="2659063"/>
            <a:ext cx="576262" cy="215900"/>
            <a:chOff x="793" y="1162"/>
            <a:chExt cx="363" cy="136"/>
          </a:xfrm>
        </p:grpSpPr>
        <p:sp>
          <p:nvSpPr>
            <p:cNvPr id="115864" name="Rectangle 61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5865" name="Rectangle 62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6" name="Group 63"/>
          <p:cNvGrpSpPr>
            <a:grpSpLocks/>
          </p:cNvGrpSpPr>
          <p:nvPr/>
        </p:nvGrpSpPr>
        <p:grpSpPr bwMode="auto">
          <a:xfrm>
            <a:off x="1258888" y="3017838"/>
            <a:ext cx="576262" cy="215900"/>
            <a:chOff x="793" y="1162"/>
            <a:chExt cx="363" cy="136"/>
          </a:xfrm>
        </p:grpSpPr>
        <p:sp>
          <p:nvSpPr>
            <p:cNvPr id="115862" name="Rectangle 64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5863" name="Rectangle 65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1258888" y="3378200"/>
            <a:ext cx="576262" cy="215900"/>
            <a:chOff x="793" y="1162"/>
            <a:chExt cx="363" cy="136"/>
          </a:xfrm>
        </p:grpSpPr>
        <p:sp>
          <p:nvSpPr>
            <p:cNvPr id="115860" name="Rectangle 67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5861" name="Rectangle 68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8" name="Group 69"/>
          <p:cNvGrpSpPr>
            <a:grpSpLocks/>
          </p:cNvGrpSpPr>
          <p:nvPr/>
        </p:nvGrpSpPr>
        <p:grpSpPr bwMode="auto">
          <a:xfrm>
            <a:off x="1258888" y="3738563"/>
            <a:ext cx="576262" cy="215900"/>
            <a:chOff x="793" y="1162"/>
            <a:chExt cx="363" cy="136"/>
          </a:xfrm>
        </p:grpSpPr>
        <p:sp>
          <p:nvSpPr>
            <p:cNvPr id="115858" name="Rectangle 70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5859" name="Rectangle 71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9" name="Group 72"/>
          <p:cNvGrpSpPr>
            <a:grpSpLocks/>
          </p:cNvGrpSpPr>
          <p:nvPr/>
        </p:nvGrpSpPr>
        <p:grpSpPr bwMode="auto">
          <a:xfrm>
            <a:off x="1258888" y="4098925"/>
            <a:ext cx="576262" cy="215900"/>
            <a:chOff x="793" y="1162"/>
            <a:chExt cx="363" cy="136"/>
          </a:xfrm>
        </p:grpSpPr>
        <p:sp>
          <p:nvSpPr>
            <p:cNvPr id="115856" name="Rectangle 73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5857" name="Rectangle 74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0" name="Group 75"/>
          <p:cNvGrpSpPr>
            <a:grpSpLocks/>
          </p:cNvGrpSpPr>
          <p:nvPr/>
        </p:nvGrpSpPr>
        <p:grpSpPr bwMode="auto">
          <a:xfrm>
            <a:off x="1258888" y="4459288"/>
            <a:ext cx="576262" cy="215900"/>
            <a:chOff x="793" y="1162"/>
            <a:chExt cx="363" cy="136"/>
          </a:xfrm>
        </p:grpSpPr>
        <p:sp>
          <p:nvSpPr>
            <p:cNvPr id="115854" name="Rectangle 76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5855" name="Rectangle 77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" name="Group 78"/>
          <p:cNvGrpSpPr>
            <a:grpSpLocks/>
          </p:cNvGrpSpPr>
          <p:nvPr/>
        </p:nvGrpSpPr>
        <p:grpSpPr bwMode="auto">
          <a:xfrm>
            <a:off x="1258888" y="4818063"/>
            <a:ext cx="576262" cy="215900"/>
            <a:chOff x="793" y="1162"/>
            <a:chExt cx="363" cy="136"/>
          </a:xfrm>
        </p:grpSpPr>
        <p:sp>
          <p:nvSpPr>
            <p:cNvPr id="115852" name="Rectangle 79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5853" name="Rectangle 80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2" name="Group 81"/>
          <p:cNvGrpSpPr>
            <a:grpSpLocks/>
          </p:cNvGrpSpPr>
          <p:nvPr/>
        </p:nvGrpSpPr>
        <p:grpSpPr bwMode="auto">
          <a:xfrm>
            <a:off x="1258888" y="5178425"/>
            <a:ext cx="576262" cy="215900"/>
            <a:chOff x="793" y="1162"/>
            <a:chExt cx="363" cy="136"/>
          </a:xfrm>
        </p:grpSpPr>
        <p:sp>
          <p:nvSpPr>
            <p:cNvPr id="115850" name="Rectangle 82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5851" name="Rectangle 83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3" name="Group 84"/>
          <p:cNvGrpSpPr>
            <a:grpSpLocks/>
          </p:cNvGrpSpPr>
          <p:nvPr/>
        </p:nvGrpSpPr>
        <p:grpSpPr bwMode="auto">
          <a:xfrm>
            <a:off x="1258888" y="5538788"/>
            <a:ext cx="576262" cy="215900"/>
            <a:chOff x="793" y="1162"/>
            <a:chExt cx="363" cy="136"/>
          </a:xfrm>
        </p:grpSpPr>
        <p:sp>
          <p:nvSpPr>
            <p:cNvPr id="115848" name="Rectangle 85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5849" name="Rectangle 86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4" name="Group 87"/>
          <p:cNvGrpSpPr>
            <a:grpSpLocks/>
          </p:cNvGrpSpPr>
          <p:nvPr/>
        </p:nvGrpSpPr>
        <p:grpSpPr bwMode="auto">
          <a:xfrm>
            <a:off x="2051050" y="1577975"/>
            <a:ext cx="576263" cy="215900"/>
            <a:chOff x="793" y="1162"/>
            <a:chExt cx="363" cy="136"/>
          </a:xfrm>
        </p:grpSpPr>
        <p:sp>
          <p:nvSpPr>
            <p:cNvPr id="115846" name="Rectangle 88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5847" name="Rectangle 89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5" name="Group 90"/>
          <p:cNvGrpSpPr>
            <a:grpSpLocks/>
          </p:cNvGrpSpPr>
          <p:nvPr/>
        </p:nvGrpSpPr>
        <p:grpSpPr bwMode="auto">
          <a:xfrm>
            <a:off x="2051050" y="2659063"/>
            <a:ext cx="576263" cy="215900"/>
            <a:chOff x="793" y="1162"/>
            <a:chExt cx="363" cy="136"/>
          </a:xfrm>
        </p:grpSpPr>
        <p:sp>
          <p:nvSpPr>
            <p:cNvPr id="115844" name="Rectangle 91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5845" name="Rectangle 92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6" name="Group 93"/>
          <p:cNvGrpSpPr>
            <a:grpSpLocks/>
          </p:cNvGrpSpPr>
          <p:nvPr/>
        </p:nvGrpSpPr>
        <p:grpSpPr bwMode="auto">
          <a:xfrm>
            <a:off x="2051050" y="3017838"/>
            <a:ext cx="576263" cy="215900"/>
            <a:chOff x="793" y="1162"/>
            <a:chExt cx="363" cy="136"/>
          </a:xfrm>
        </p:grpSpPr>
        <p:sp>
          <p:nvSpPr>
            <p:cNvPr id="115842" name="Rectangle 94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5843" name="Rectangle 95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7" name="Group 96"/>
          <p:cNvGrpSpPr>
            <a:grpSpLocks/>
          </p:cNvGrpSpPr>
          <p:nvPr/>
        </p:nvGrpSpPr>
        <p:grpSpPr bwMode="auto">
          <a:xfrm>
            <a:off x="2051050" y="3738563"/>
            <a:ext cx="576263" cy="215900"/>
            <a:chOff x="793" y="1162"/>
            <a:chExt cx="363" cy="136"/>
          </a:xfrm>
        </p:grpSpPr>
        <p:sp>
          <p:nvSpPr>
            <p:cNvPr id="115840" name="Rectangle 97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5841" name="Rectangle 98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8" name="Group 99"/>
          <p:cNvGrpSpPr>
            <a:grpSpLocks/>
          </p:cNvGrpSpPr>
          <p:nvPr/>
        </p:nvGrpSpPr>
        <p:grpSpPr bwMode="auto">
          <a:xfrm>
            <a:off x="2051050" y="4459288"/>
            <a:ext cx="576263" cy="215900"/>
            <a:chOff x="793" y="1162"/>
            <a:chExt cx="363" cy="136"/>
          </a:xfrm>
        </p:grpSpPr>
        <p:sp>
          <p:nvSpPr>
            <p:cNvPr id="115838" name="Rectangle 100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5839" name="Rectangle 101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9" name="Group 102"/>
          <p:cNvGrpSpPr>
            <a:grpSpLocks/>
          </p:cNvGrpSpPr>
          <p:nvPr/>
        </p:nvGrpSpPr>
        <p:grpSpPr bwMode="auto">
          <a:xfrm>
            <a:off x="2051050" y="5538788"/>
            <a:ext cx="576263" cy="215900"/>
            <a:chOff x="793" y="1162"/>
            <a:chExt cx="363" cy="136"/>
          </a:xfrm>
        </p:grpSpPr>
        <p:sp>
          <p:nvSpPr>
            <p:cNvPr id="115836" name="Rectangle 103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5837" name="Rectangle 104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1167465" name="Text Box 105"/>
          <p:cNvSpPr txBox="1">
            <a:spLocks noChangeArrowheads="1"/>
          </p:cNvSpPr>
          <p:nvPr/>
        </p:nvSpPr>
        <p:spPr bwMode="auto">
          <a:xfrm>
            <a:off x="2124075" y="1506538"/>
            <a:ext cx="360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167466" name="Text Box 106"/>
          <p:cNvSpPr txBox="1">
            <a:spLocks noChangeArrowheads="1"/>
          </p:cNvSpPr>
          <p:nvPr/>
        </p:nvSpPr>
        <p:spPr bwMode="auto">
          <a:xfrm>
            <a:off x="2338388" y="1579563"/>
            <a:ext cx="5048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67467" name="Line 107"/>
          <p:cNvSpPr>
            <a:spLocks noChangeShapeType="1"/>
          </p:cNvSpPr>
          <p:nvPr/>
        </p:nvSpPr>
        <p:spPr bwMode="auto">
          <a:xfrm>
            <a:off x="900113" y="1722438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468" name="Line 108"/>
          <p:cNvSpPr>
            <a:spLocks noChangeShapeType="1"/>
          </p:cNvSpPr>
          <p:nvPr/>
        </p:nvSpPr>
        <p:spPr bwMode="auto">
          <a:xfrm>
            <a:off x="900113" y="2801938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469" name="Line 109"/>
          <p:cNvSpPr>
            <a:spLocks noChangeShapeType="1"/>
          </p:cNvSpPr>
          <p:nvPr/>
        </p:nvSpPr>
        <p:spPr bwMode="auto">
          <a:xfrm>
            <a:off x="900113" y="3162300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470" name="Line 110"/>
          <p:cNvSpPr>
            <a:spLocks noChangeShapeType="1"/>
          </p:cNvSpPr>
          <p:nvPr/>
        </p:nvSpPr>
        <p:spPr bwMode="auto">
          <a:xfrm>
            <a:off x="900113" y="3883025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471" name="Line 111"/>
          <p:cNvSpPr>
            <a:spLocks noChangeShapeType="1"/>
          </p:cNvSpPr>
          <p:nvPr/>
        </p:nvSpPr>
        <p:spPr bwMode="auto">
          <a:xfrm>
            <a:off x="900113" y="4602163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472" name="Line 112"/>
          <p:cNvSpPr>
            <a:spLocks noChangeShapeType="1"/>
          </p:cNvSpPr>
          <p:nvPr/>
        </p:nvSpPr>
        <p:spPr bwMode="auto">
          <a:xfrm>
            <a:off x="900113" y="5683250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473" name="Text Box 113"/>
          <p:cNvSpPr txBox="1">
            <a:spLocks noChangeArrowheads="1"/>
          </p:cNvSpPr>
          <p:nvPr/>
        </p:nvSpPr>
        <p:spPr bwMode="auto">
          <a:xfrm>
            <a:off x="2124075" y="2946400"/>
            <a:ext cx="360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167474" name="Text Box 114"/>
          <p:cNvSpPr txBox="1">
            <a:spLocks noChangeArrowheads="1"/>
          </p:cNvSpPr>
          <p:nvPr/>
        </p:nvSpPr>
        <p:spPr bwMode="auto">
          <a:xfrm>
            <a:off x="2339975" y="3017838"/>
            <a:ext cx="5048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67475" name="Text Box 115"/>
          <p:cNvSpPr txBox="1">
            <a:spLocks noChangeArrowheads="1"/>
          </p:cNvSpPr>
          <p:nvPr/>
        </p:nvSpPr>
        <p:spPr bwMode="auto">
          <a:xfrm>
            <a:off x="2124075" y="2586038"/>
            <a:ext cx="360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167476" name="Text Box 116"/>
          <p:cNvSpPr txBox="1">
            <a:spLocks noChangeArrowheads="1"/>
          </p:cNvSpPr>
          <p:nvPr/>
        </p:nvSpPr>
        <p:spPr bwMode="auto">
          <a:xfrm>
            <a:off x="2339975" y="2660650"/>
            <a:ext cx="504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67477" name="Text Box 117"/>
          <p:cNvSpPr txBox="1">
            <a:spLocks noChangeArrowheads="1"/>
          </p:cNvSpPr>
          <p:nvPr/>
        </p:nvSpPr>
        <p:spPr bwMode="auto">
          <a:xfrm>
            <a:off x="1331913" y="1866900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167478" name="Text Box 118"/>
          <p:cNvSpPr txBox="1">
            <a:spLocks noChangeArrowheads="1"/>
          </p:cNvSpPr>
          <p:nvPr/>
        </p:nvSpPr>
        <p:spPr bwMode="auto">
          <a:xfrm>
            <a:off x="1547813" y="1939925"/>
            <a:ext cx="504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67479" name="Line 119"/>
          <p:cNvSpPr>
            <a:spLocks noChangeShapeType="1"/>
          </p:cNvSpPr>
          <p:nvPr/>
        </p:nvSpPr>
        <p:spPr bwMode="auto">
          <a:xfrm>
            <a:off x="900113" y="200977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480" name="Text Box 120"/>
          <p:cNvSpPr txBox="1">
            <a:spLocks noChangeArrowheads="1"/>
          </p:cNvSpPr>
          <p:nvPr/>
        </p:nvSpPr>
        <p:spPr bwMode="auto">
          <a:xfrm>
            <a:off x="2051050" y="366712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10</a:t>
            </a:r>
          </a:p>
        </p:txBody>
      </p:sp>
      <p:sp>
        <p:nvSpPr>
          <p:cNvPr id="1167481" name="Text Box 121"/>
          <p:cNvSpPr txBox="1">
            <a:spLocks noChangeArrowheads="1"/>
          </p:cNvSpPr>
          <p:nvPr/>
        </p:nvSpPr>
        <p:spPr bwMode="auto">
          <a:xfrm>
            <a:off x="2339975" y="3740150"/>
            <a:ext cx="5032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67482" name="Text Box 122"/>
          <p:cNvSpPr txBox="1">
            <a:spLocks noChangeArrowheads="1"/>
          </p:cNvSpPr>
          <p:nvPr/>
        </p:nvSpPr>
        <p:spPr bwMode="auto">
          <a:xfrm>
            <a:off x="1331913" y="5106988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167483" name="Text Box 123"/>
          <p:cNvSpPr txBox="1">
            <a:spLocks noChangeArrowheads="1"/>
          </p:cNvSpPr>
          <p:nvPr/>
        </p:nvSpPr>
        <p:spPr bwMode="auto">
          <a:xfrm>
            <a:off x="1546225" y="5178425"/>
            <a:ext cx="504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67484" name="Line 124"/>
          <p:cNvSpPr>
            <a:spLocks noChangeShapeType="1"/>
          </p:cNvSpPr>
          <p:nvPr/>
        </p:nvSpPr>
        <p:spPr bwMode="auto">
          <a:xfrm>
            <a:off x="900113" y="52498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485" name="Text Box 125"/>
          <p:cNvSpPr txBox="1">
            <a:spLocks noChangeArrowheads="1"/>
          </p:cNvSpPr>
          <p:nvPr/>
        </p:nvSpPr>
        <p:spPr bwMode="auto">
          <a:xfrm>
            <a:off x="2124075" y="4410075"/>
            <a:ext cx="360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1167486" name="Text Box 126"/>
          <p:cNvSpPr txBox="1">
            <a:spLocks noChangeArrowheads="1"/>
          </p:cNvSpPr>
          <p:nvPr/>
        </p:nvSpPr>
        <p:spPr bwMode="auto">
          <a:xfrm>
            <a:off x="2339975" y="4460875"/>
            <a:ext cx="504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67487" name="Text Box 127"/>
          <p:cNvSpPr txBox="1">
            <a:spLocks noChangeArrowheads="1"/>
          </p:cNvSpPr>
          <p:nvPr/>
        </p:nvSpPr>
        <p:spPr bwMode="auto">
          <a:xfrm>
            <a:off x="1331913" y="4746625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167488" name="Text Box 128"/>
          <p:cNvSpPr txBox="1">
            <a:spLocks noChangeArrowheads="1"/>
          </p:cNvSpPr>
          <p:nvPr/>
        </p:nvSpPr>
        <p:spPr bwMode="auto">
          <a:xfrm>
            <a:off x="1547813" y="4819650"/>
            <a:ext cx="504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67489" name="Line 129"/>
          <p:cNvSpPr>
            <a:spLocks noChangeShapeType="1"/>
          </p:cNvSpPr>
          <p:nvPr/>
        </p:nvSpPr>
        <p:spPr bwMode="auto">
          <a:xfrm>
            <a:off x="900113" y="489108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490" name="Text Box 130"/>
          <p:cNvSpPr txBox="1">
            <a:spLocks noChangeArrowheads="1"/>
          </p:cNvSpPr>
          <p:nvPr/>
        </p:nvSpPr>
        <p:spPr bwMode="auto">
          <a:xfrm>
            <a:off x="1331913" y="4025900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167491" name="Text Box 131"/>
          <p:cNvSpPr txBox="1">
            <a:spLocks noChangeArrowheads="1"/>
          </p:cNvSpPr>
          <p:nvPr/>
        </p:nvSpPr>
        <p:spPr bwMode="auto">
          <a:xfrm>
            <a:off x="1547813" y="4100513"/>
            <a:ext cx="5048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67492" name="Line 132"/>
          <p:cNvSpPr>
            <a:spLocks noChangeShapeType="1"/>
          </p:cNvSpPr>
          <p:nvPr/>
        </p:nvSpPr>
        <p:spPr bwMode="auto">
          <a:xfrm>
            <a:off x="900113" y="41703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493" name="Text Box 133"/>
          <p:cNvSpPr txBox="1">
            <a:spLocks noChangeArrowheads="1"/>
          </p:cNvSpPr>
          <p:nvPr/>
        </p:nvSpPr>
        <p:spPr bwMode="auto">
          <a:xfrm>
            <a:off x="1331913" y="2946400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167494" name="Line 134"/>
          <p:cNvSpPr>
            <a:spLocks noChangeShapeType="1"/>
          </p:cNvSpPr>
          <p:nvPr/>
        </p:nvSpPr>
        <p:spPr bwMode="auto">
          <a:xfrm>
            <a:off x="1692275" y="30908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495" name="Line 135"/>
          <p:cNvSpPr>
            <a:spLocks noChangeShapeType="1"/>
          </p:cNvSpPr>
          <p:nvPr/>
        </p:nvSpPr>
        <p:spPr bwMode="auto">
          <a:xfrm>
            <a:off x="900113" y="30908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496" name="Text Box 136"/>
          <p:cNvSpPr txBox="1">
            <a:spLocks noChangeArrowheads="1"/>
          </p:cNvSpPr>
          <p:nvPr/>
        </p:nvSpPr>
        <p:spPr bwMode="auto">
          <a:xfrm>
            <a:off x="1331913" y="3667125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167497" name="Line 137"/>
          <p:cNvSpPr>
            <a:spLocks noChangeShapeType="1"/>
          </p:cNvSpPr>
          <p:nvPr/>
        </p:nvSpPr>
        <p:spPr bwMode="auto">
          <a:xfrm>
            <a:off x="1692275" y="38100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498" name="Line 138"/>
          <p:cNvSpPr>
            <a:spLocks noChangeShapeType="1"/>
          </p:cNvSpPr>
          <p:nvPr/>
        </p:nvSpPr>
        <p:spPr bwMode="auto">
          <a:xfrm>
            <a:off x="900113" y="38100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499" name="Text Box 139"/>
          <p:cNvSpPr txBox="1">
            <a:spLocks noChangeArrowheads="1"/>
          </p:cNvSpPr>
          <p:nvPr/>
        </p:nvSpPr>
        <p:spPr bwMode="auto">
          <a:xfrm>
            <a:off x="1331913" y="4386263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167500" name="Line 140"/>
          <p:cNvSpPr>
            <a:spLocks noChangeShapeType="1"/>
          </p:cNvSpPr>
          <p:nvPr/>
        </p:nvSpPr>
        <p:spPr bwMode="auto">
          <a:xfrm>
            <a:off x="1692275" y="453072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501" name="Line 141"/>
          <p:cNvSpPr>
            <a:spLocks noChangeShapeType="1"/>
          </p:cNvSpPr>
          <p:nvPr/>
        </p:nvSpPr>
        <p:spPr bwMode="auto">
          <a:xfrm>
            <a:off x="900113" y="453072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502" name="Text Box 142"/>
          <p:cNvSpPr txBox="1">
            <a:spLocks noChangeArrowheads="1"/>
          </p:cNvSpPr>
          <p:nvPr/>
        </p:nvSpPr>
        <p:spPr bwMode="auto">
          <a:xfrm>
            <a:off x="1331913" y="2586038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167503" name="Line 143"/>
          <p:cNvSpPr>
            <a:spLocks noChangeShapeType="1"/>
          </p:cNvSpPr>
          <p:nvPr/>
        </p:nvSpPr>
        <p:spPr bwMode="auto">
          <a:xfrm>
            <a:off x="1692275" y="27305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504" name="Line 144"/>
          <p:cNvSpPr>
            <a:spLocks noChangeShapeType="1"/>
          </p:cNvSpPr>
          <p:nvPr/>
        </p:nvSpPr>
        <p:spPr bwMode="auto">
          <a:xfrm>
            <a:off x="900113" y="27305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505" name="Text Box 145"/>
          <p:cNvSpPr txBox="1">
            <a:spLocks noChangeArrowheads="1"/>
          </p:cNvSpPr>
          <p:nvPr/>
        </p:nvSpPr>
        <p:spPr bwMode="auto">
          <a:xfrm>
            <a:off x="1331913" y="3306763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167506" name="Text Box 146"/>
          <p:cNvSpPr txBox="1">
            <a:spLocks noChangeArrowheads="1"/>
          </p:cNvSpPr>
          <p:nvPr/>
        </p:nvSpPr>
        <p:spPr bwMode="auto">
          <a:xfrm>
            <a:off x="1547813" y="3379788"/>
            <a:ext cx="5048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67507" name="Line 147"/>
          <p:cNvSpPr>
            <a:spLocks noChangeShapeType="1"/>
          </p:cNvSpPr>
          <p:nvPr/>
        </p:nvSpPr>
        <p:spPr bwMode="auto">
          <a:xfrm>
            <a:off x="900113" y="34496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508" name="Text Box 148"/>
          <p:cNvSpPr txBox="1">
            <a:spLocks noChangeArrowheads="1"/>
          </p:cNvSpPr>
          <p:nvPr/>
        </p:nvSpPr>
        <p:spPr bwMode="auto">
          <a:xfrm>
            <a:off x="1258888" y="2249488"/>
            <a:ext cx="503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11</a:t>
            </a:r>
          </a:p>
        </p:txBody>
      </p:sp>
      <p:sp>
        <p:nvSpPr>
          <p:cNvPr id="1167509" name="Text Box 149"/>
          <p:cNvSpPr txBox="1">
            <a:spLocks noChangeArrowheads="1"/>
          </p:cNvSpPr>
          <p:nvPr/>
        </p:nvSpPr>
        <p:spPr bwMode="auto">
          <a:xfrm>
            <a:off x="1547813" y="2300288"/>
            <a:ext cx="5048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67510" name="Line 150"/>
          <p:cNvSpPr>
            <a:spLocks noChangeShapeType="1"/>
          </p:cNvSpPr>
          <p:nvPr/>
        </p:nvSpPr>
        <p:spPr bwMode="auto">
          <a:xfrm>
            <a:off x="900113" y="23701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511" name="Text Box 151"/>
          <p:cNvSpPr txBox="1">
            <a:spLocks noChangeArrowheads="1"/>
          </p:cNvSpPr>
          <p:nvPr/>
        </p:nvSpPr>
        <p:spPr bwMode="auto">
          <a:xfrm>
            <a:off x="2124075" y="5467350"/>
            <a:ext cx="360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167512" name="Text Box 152"/>
          <p:cNvSpPr txBox="1">
            <a:spLocks noChangeArrowheads="1"/>
          </p:cNvSpPr>
          <p:nvPr/>
        </p:nvSpPr>
        <p:spPr bwMode="auto">
          <a:xfrm>
            <a:off x="2339975" y="5540375"/>
            <a:ext cx="6477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67513" name="Text Box 153"/>
          <p:cNvSpPr txBox="1">
            <a:spLocks noChangeArrowheads="1"/>
          </p:cNvSpPr>
          <p:nvPr/>
        </p:nvSpPr>
        <p:spPr bwMode="auto">
          <a:xfrm>
            <a:off x="1331913" y="5467350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167514" name="Line 154"/>
          <p:cNvSpPr>
            <a:spLocks noChangeShapeType="1"/>
          </p:cNvSpPr>
          <p:nvPr/>
        </p:nvSpPr>
        <p:spPr bwMode="auto">
          <a:xfrm>
            <a:off x="1692275" y="561022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515" name="Line 155"/>
          <p:cNvSpPr>
            <a:spLocks noChangeShapeType="1"/>
          </p:cNvSpPr>
          <p:nvPr/>
        </p:nvSpPr>
        <p:spPr bwMode="auto">
          <a:xfrm>
            <a:off x="900113" y="561022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516" name="Text Box 156"/>
          <p:cNvSpPr txBox="1">
            <a:spLocks noChangeArrowheads="1"/>
          </p:cNvSpPr>
          <p:nvPr/>
        </p:nvSpPr>
        <p:spPr bwMode="auto">
          <a:xfrm>
            <a:off x="1258888" y="1506538"/>
            <a:ext cx="503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11</a:t>
            </a:r>
          </a:p>
        </p:txBody>
      </p:sp>
      <p:sp>
        <p:nvSpPr>
          <p:cNvPr id="1167517" name="Line 157"/>
          <p:cNvSpPr>
            <a:spLocks noChangeShapeType="1"/>
          </p:cNvSpPr>
          <p:nvPr/>
        </p:nvSpPr>
        <p:spPr bwMode="auto">
          <a:xfrm>
            <a:off x="1692275" y="164941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518" name="Line 158"/>
          <p:cNvSpPr>
            <a:spLocks noChangeShapeType="1"/>
          </p:cNvSpPr>
          <p:nvPr/>
        </p:nvSpPr>
        <p:spPr bwMode="auto">
          <a:xfrm>
            <a:off x="900113" y="164941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5834" name="Line 159"/>
          <p:cNvSpPr>
            <a:spLocks noChangeShapeType="1"/>
          </p:cNvSpPr>
          <p:nvPr/>
        </p:nvSpPr>
        <p:spPr bwMode="auto">
          <a:xfrm flipH="1" flipV="1">
            <a:off x="5778500" y="4521200"/>
            <a:ext cx="419100" cy="113982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5835" name="Line 160"/>
          <p:cNvSpPr>
            <a:spLocks noChangeShapeType="1"/>
          </p:cNvSpPr>
          <p:nvPr/>
        </p:nvSpPr>
        <p:spPr bwMode="auto">
          <a:xfrm flipH="1">
            <a:off x="5842000" y="1778000"/>
            <a:ext cx="317500" cy="18923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C5B82059-FE82-49E3-9DC6-FE06432E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65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733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 nodeType="clickPar">
                      <p:stCondLst>
                        <p:cond delay="indefinite"/>
                      </p:stCondLst>
                      <p:childTnLst>
                        <p:par>
                          <p:cTn id="3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 nodeType="clickPar">
                      <p:stCondLst>
                        <p:cond delay="indefinite"/>
                      </p:stCondLst>
                      <p:childTnLst>
                        <p:par>
                          <p:cTn id="3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 nodeType="clickPar">
                      <p:stCondLst>
                        <p:cond delay="indefinite"/>
                      </p:stCondLst>
                      <p:childTnLst>
                        <p:par>
                          <p:cTn id="3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 nodeType="clickPar">
                      <p:stCondLst>
                        <p:cond delay="indefinite"/>
                      </p:stCondLst>
                      <p:childTnLst>
                        <p:par>
                          <p:cTn id="3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0" dur="500"/>
                                        <p:tgtEl>
                                          <p:spTgt spid="1167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 nodeType="clickPar">
                      <p:stCondLst>
                        <p:cond delay="indefinite"/>
                      </p:stCondLst>
                      <p:childTnLst>
                        <p:par>
                          <p:cTn id="3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 nodeType="clickPar">
                      <p:stCondLst>
                        <p:cond delay="indefinite"/>
                      </p:stCondLst>
                      <p:childTnLst>
                        <p:par>
                          <p:cTn id="3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 nodeType="clickPar">
                      <p:stCondLst>
                        <p:cond delay="indefinite"/>
                      </p:stCondLst>
                      <p:childTnLst>
                        <p:par>
                          <p:cTn id="4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 nodeType="clickPar">
                      <p:stCondLst>
                        <p:cond delay="indefinite"/>
                      </p:stCondLst>
                      <p:childTnLst>
                        <p:par>
                          <p:cTn id="4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8" dur="500"/>
                                        <p:tgtEl>
                                          <p:spTgt spid="1167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 nodeType="clickPar">
                      <p:stCondLst>
                        <p:cond delay="indefinite"/>
                      </p:stCondLst>
                      <p:childTnLst>
                        <p:par>
                          <p:cTn id="4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 nodeType="clickPar">
                      <p:stCondLst>
                        <p:cond delay="indefinite"/>
                      </p:stCondLst>
                      <p:childTnLst>
                        <p:par>
                          <p:cTn id="4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 nodeType="clickPar">
                      <p:stCondLst>
                        <p:cond delay="indefinite"/>
                      </p:stCondLst>
                      <p:childTnLst>
                        <p:par>
                          <p:cTn id="4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 nodeType="clickPar">
                      <p:stCondLst>
                        <p:cond delay="indefinite"/>
                      </p:stCondLst>
                      <p:childTnLst>
                        <p:par>
                          <p:cTn id="4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9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 nodeType="clickPar">
                      <p:stCondLst>
                        <p:cond delay="indefinite"/>
                      </p:stCondLst>
                      <p:childTnLst>
                        <p:par>
                          <p:cTn id="4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6" dur="500"/>
                                        <p:tgtEl>
                                          <p:spTgt spid="1167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 nodeType="clickPar">
                      <p:stCondLst>
                        <p:cond delay="indefinite"/>
                      </p:stCondLst>
                      <p:childTnLst>
                        <p:par>
                          <p:cTn id="4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 nodeType="clickPar">
                      <p:stCondLst>
                        <p:cond delay="indefinite"/>
                      </p:stCondLst>
                      <p:childTnLst>
                        <p:par>
                          <p:cTn id="4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 nodeType="clickPar">
                      <p:stCondLst>
                        <p:cond delay="indefinite"/>
                      </p:stCondLst>
                      <p:childTnLst>
                        <p:par>
                          <p:cTn id="4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1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 nodeType="clickPar">
                      <p:stCondLst>
                        <p:cond delay="indefinite"/>
                      </p:stCondLst>
                      <p:childTnLst>
                        <p:par>
                          <p:cTn id="4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9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 nodeType="clickPar">
                      <p:stCondLst>
                        <p:cond delay="indefinite"/>
                      </p:stCondLst>
                      <p:childTnLst>
                        <p:par>
                          <p:cTn id="4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7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 nodeType="clickPar">
                      <p:stCondLst>
                        <p:cond delay="indefinite"/>
                      </p:stCondLst>
                      <p:childTnLst>
                        <p:par>
                          <p:cTn id="5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4" dur="500"/>
                                        <p:tgtEl>
                                          <p:spTgt spid="1167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 nodeType="clickPar">
                      <p:stCondLst>
                        <p:cond delay="indefinite"/>
                      </p:stCondLst>
                      <p:childTnLst>
                        <p:par>
                          <p:cTn id="5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1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 nodeType="clickPar">
                      <p:stCondLst>
                        <p:cond delay="indefinite"/>
                      </p:stCondLst>
                      <p:childTnLst>
                        <p:par>
                          <p:cTn id="5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9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 nodeType="clickPar">
                      <p:stCondLst>
                        <p:cond delay="indefinite"/>
                      </p:stCondLst>
                      <p:childTnLst>
                        <p:par>
                          <p:cTn id="5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7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 nodeType="clickPar">
                      <p:stCondLst>
                        <p:cond delay="indefinite"/>
                      </p:stCondLst>
                      <p:childTnLst>
                        <p:par>
                          <p:cTn id="5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5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 nodeType="clickPar">
                      <p:stCondLst>
                        <p:cond delay="indefinite"/>
                      </p:stCondLst>
                      <p:childTnLst>
                        <p:par>
                          <p:cTn id="5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3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 nodeType="clickPar">
                      <p:stCondLst>
                        <p:cond delay="indefinite"/>
                      </p:stCondLst>
                      <p:childTnLst>
                        <p:par>
                          <p:cTn id="5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 nodeType="clickPar">
                      <p:stCondLst>
                        <p:cond delay="indefinite"/>
                      </p:stCondLst>
                      <p:childTnLst>
                        <p:par>
                          <p:cTn id="5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1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 nodeType="clickPar">
                      <p:stCondLst>
                        <p:cond delay="indefinite"/>
                      </p:stCondLst>
                      <p:childTnLst>
                        <p:par>
                          <p:cTn id="5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9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 nodeType="clickPar">
                      <p:stCondLst>
                        <p:cond delay="indefinite"/>
                      </p:stCondLst>
                      <p:childTnLst>
                        <p:par>
                          <p:cTn id="5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7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 nodeType="clickPar">
                      <p:stCondLst>
                        <p:cond delay="indefinite"/>
                      </p:stCondLst>
                      <p:childTnLst>
                        <p:par>
                          <p:cTn id="5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5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 nodeType="clickPar">
                      <p:stCondLst>
                        <p:cond delay="indefinite"/>
                      </p:stCondLst>
                      <p:childTnLst>
                        <p:par>
                          <p:cTn id="5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3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 nodeType="clickPar">
                      <p:stCondLst>
                        <p:cond delay="indefinite"/>
                      </p:stCondLst>
                      <p:childTnLst>
                        <p:par>
                          <p:cTn id="6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1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 nodeType="clickPar">
                      <p:stCondLst>
                        <p:cond delay="indefinite"/>
                      </p:stCondLst>
                      <p:childTnLst>
                        <p:par>
                          <p:cTn id="6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9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 nodeType="clickPar">
                      <p:stCondLst>
                        <p:cond delay="indefinite"/>
                      </p:stCondLst>
                      <p:childTnLst>
                        <p:par>
                          <p:cTn id="6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7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 nodeType="clickPar">
                      <p:stCondLst>
                        <p:cond delay="indefinite"/>
                      </p:stCondLst>
                      <p:childTnLst>
                        <p:par>
                          <p:cTn id="6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7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 nodeType="clickPar">
                      <p:stCondLst>
                        <p:cond delay="indefinite"/>
                      </p:stCondLst>
                      <p:childTnLst>
                        <p:par>
                          <p:cTn id="6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5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 nodeType="clickPar">
                      <p:stCondLst>
                        <p:cond delay="indefinite"/>
                      </p:stCondLst>
                      <p:childTnLst>
                        <p:par>
                          <p:cTn id="6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 nodeType="clickPar">
                      <p:stCondLst>
                        <p:cond delay="indefinite"/>
                      </p:stCondLst>
                      <p:childTnLst>
                        <p:par>
                          <p:cTn id="6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1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 nodeType="clickPar">
                      <p:stCondLst>
                        <p:cond delay="indefinite"/>
                      </p:stCondLst>
                      <p:childTnLst>
                        <p:par>
                          <p:cTn id="6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8" dur="500"/>
                                        <p:tgtEl>
                                          <p:spTgt spid="1167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 nodeType="clickPar">
                      <p:stCondLst>
                        <p:cond delay="indefinite"/>
                      </p:stCondLst>
                      <p:childTnLst>
                        <p:par>
                          <p:cTn id="6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5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 nodeType="clickPar">
                      <p:stCondLst>
                        <p:cond delay="indefinite"/>
                      </p:stCondLst>
                      <p:childTnLst>
                        <p:par>
                          <p:cTn id="6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3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 nodeType="clickPar">
                      <p:stCondLst>
                        <p:cond delay="indefinite"/>
                      </p:stCondLst>
                      <p:childTnLst>
                        <p:par>
                          <p:cTn id="6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1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 nodeType="clickPar">
                      <p:stCondLst>
                        <p:cond delay="indefinite"/>
                      </p:stCondLst>
                      <p:childTnLst>
                        <p:par>
                          <p:cTn id="6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9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 nodeType="clickPar">
                      <p:stCondLst>
                        <p:cond delay="indefinite"/>
                      </p:stCondLst>
                      <p:childTnLst>
                        <p:par>
                          <p:cTn id="6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6" dur="500"/>
                                        <p:tgtEl>
                                          <p:spTgt spid="1167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 nodeType="clickPar">
                      <p:stCondLst>
                        <p:cond delay="indefinite"/>
                      </p:stCondLst>
                      <p:childTnLst>
                        <p:par>
                          <p:cTn id="7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3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2" grpId="0" animBg="1"/>
      <p:bldP spid="1167392" grpId="1" animBg="1"/>
      <p:bldP spid="1167393" grpId="0" animBg="1"/>
      <p:bldP spid="1167393" grpId="1" animBg="1"/>
      <p:bldP spid="1167394" grpId="0" animBg="1"/>
      <p:bldP spid="1167394" grpId="1" animBg="1"/>
      <p:bldP spid="1167395" grpId="0" animBg="1"/>
      <p:bldP spid="1167395" grpId="1" animBg="1"/>
      <p:bldP spid="1167396" grpId="0" animBg="1"/>
      <p:bldP spid="1167396" grpId="1" animBg="1"/>
      <p:bldP spid="1167397" grpId="0" animBg="1"/>
      <p:bldP spid="1167397" grpId="1" animBg="1"/>
      <p:bldP spid="1167398" grpId="0" animBg="1"/>
      <p:bldP spid="1167398" grpId="1" animBg="1"/>
      <p:bldP spid="1167399" grpId="0" animBg="1"/>
      <p:bldP spid="1167399" grpId="1" animBg="1"/>
      <p:bldP spid="1167400" grpId="0" animBg="1"/>
      <p:bldP spid="1167400" grpId="1" animBg="1"/>
      <p:bldP spid="1167401" grpId="0" animBg="1"/>
      <p:bldP spid="1167401" grpId="1" animBg="1"/>
      <p:bldP spid="1167405" grpId="0" animBg="1"/>
      <p:bldP spid="1167405" grpId="1" animBg="1"/>
      <p:bldP spid="1167405" grpId="2" animBg="1"/>
      <p:bldP spid="1167405" grpId="3" animBg="1"/>
      <p:bldP spid="1167405" grpId="4" animBg="1"/>
      <p:bldP spid="1167405" grpId="5" animBg="1"/>
      <p:bldP spid="1167405" grpId="6" animBg="1"/>
      <p:bldP spid="1167405" grpId="7" animBg="1"/>
      <p:bldP spid="1167405" grpId="8" animBg="1"/>
      <p:bldP spid="1167405" grpId="9" animBg="1"/>
      <p:bldP spid="1167405" grpId="10" animBg="1"/>
      <p:bldP spid="1167405" grpId="11" animBg="1"/>
      <p:bldP spid="1167405" grpId="12" animBg="1"/>
      <p:bldP spid="1167405" grpId="13" animBg="1"/>
      <p:bldP spid="1167405" grpId="14" animBg="1"/>
      <p:bldP spid="1167405" grpId="15" animBg="1"/>
      <p:bldP spid="1167405" grpId="16" animBg="1"/>
      <p:bldP spid="1167405" grpId="17" animBg="1"/>
      <p:bldP spid="1167406" grpId="0" animBg="1"/>
      <p:bldP spid="1167406" grpId="1" animBg="1"/>
      <p:bldP spid="1167406" grpId="2" animBg="1"/>
      <p:bldP spid="1167406" grpId="3" animBg="1"/>
      <p:bldP spid="1167406" grpId="4" animBg="1"/>
      <p:bldP spid="1167406" grpId="5" animBg="1"/>
      <p:bldP spid="1167406" grpId="6" animBg="1"/>
      <p:bldP spid="1167406" grpId="7" animBg="1"/>
      <p:bldP spid="1167406" grpId="8" animBg="1"/>
      <p:bldP spid="1167406" grpId="9" animBg="1"/>
      <p:bldP spid="1167406" grpId="10" animBg="1"/>
      <p:bldP spid="1167406" grpId="11" animBg="1"/>
      <p:bldP spid="1167406" grpId="12" animBg="1"/>
      <p:bldP spid="1167406" grpId="13" animBg="1"/>
      <p:bldP spid="1167406" grpId="14" animBg="1"/>
      <p:bldP spid="1167406" grpId="15" animBg="1"/>
      <p:bldP spid="1167406" grpId="16" animBg="1"/>
      <p:bldP spid="1167406" grpId="17" animBg="1"/>
      <p:bldP spid="1167407" grpId="0" animBg="1"/>
      <p:bldP spid="1167407" grpId="1" animBg="1"/>
      <p:bldP spid="1167407" grpId="2" animBg="1"/>
      <p:bldP spid="1167407" grpId="3" animBg="1"/>
      <p:bldP spid="1167407" grpId="4" animBg="1"/>
      <p:bldP spid="1167407" grpId="5" animBg="1"/>
      <p:bldP spid="1167407" grpId="6" animBg="1"/>
      <p:bldP spid="1167407" grpId="7" animBg="1"/>
      <p:bldP spid="1167407" grpId="8" animBg="1"/>
      <p:bldP spid="1167407" grpId="9" animBg="1"/>
      <p:bldP spid="1167407" grpId="10" animBg="1"/>
      <p:bldP spid="1167407" grpId="11" animBg="1"/>
      <p:bldP spid="1167407" grpId="12" animBg="1"/>
      <p:bldP spid="1167407" grpId="13" animBg="1"/>
      <p:bldP spid="1167407" grpId="14" animBg="1"/>
      <p:bldP spid="1167407" grpId="15" animBg="1"/>
      <p:bldP spid="1167407" grpId="16" animBg="1"/>
      <p:bldP spid="1167407" grpId="17" animBg="1"/>
      <p:bldP spid="1167408" grpId="0" animBg="1"/>
      <p:bldP spid="1167408" grpId="1" animBg="1"/>
      <p:bldP spid="1167408" grpId="2" animBg="1"/>
      <p:bldP spid="1167408" grpId="3" animBg="1"/>
      <p:bldP spid="1167408" grpId="4" animBg="1"/>
      <p:bldP spid="1167408" grpId="5" animBg="1"/>
      <p:bldP spid="1167408" grpId="6" animBg="1"/>
      <p:bldP spid="1167408" grpId="7" animBg="1"/>
      <p:bldP spid="1167408" grpId="8" animBg="1"/>
      <p:bldP spid="1167408" grpId="9" animBg="1"/>
      <p:bldP spid="1167408" grpId="10" animBg="1"/>
      <p:bldP spid="1167408" grpId="11" animBg="1"/>
      <p:bldP spid="1167408" grpId="12" animBg="1"/>
      <p:bldP spid="1167408" grpId="13" animBg="1"/>
      <p:bldP spid="1167408" grpId="14" animBg="1"/>
      <p:bldP spid="1167408" grpId="15" animBg="1"/>
      <p:bldP spid="1167408" grpId="16" animBg="1"/>
      <p:bldP spid="1167408" grpId="17" animBg="1"/>
      <p:bldP spid="1167409" grpId="0" animBg="1"/>
      <p:bldP spid="1167409" grpId="1" animBg="1"/>
      <p:bldP spid="1167409" grpId="2" animBg="1"/>
      <p:bldP spid="1167409" grpId="3" animBg="1"/>
      <p:bldP spid="1167409" grpId="4" animBg="1"/>
      <p:bldP spid="1167409" grpId="5" animBg="1"/>
      <p:bldP spid="1167409" grpId="6" animBg="1"/>
      <p:bldP spid="1167409" grpId="7" animBg="1"/>
      <p:bldP spid="1167409" grpId="8" animBg="1"/>
      <p:bldP spid="1167409" grpId="9" animBg="1"/>
      <p:bldP spid="1167409" grpId="10" animBg="1"/>
      <p:bldP spid="1167409" grpId="11" animBg="1"/>
      <p:bldP spid="1167409" grpId="12" animBg="1"/>
      <p:bldP spid="1167409" grpId="13" animBg="1"/>
      <p:bldP spid="1167409" grpId="14" animBg="1"/>
      <p:bldP spid="1167409" grpId="15" animBg="1"/>
      <p:bldP spid="1167409" grpId="16" animBg="1"/>
      <p:bldP spid="1167409" grpId="17" animBg="1"/>
      <p:bldP spid="1167410" grpId="0" animBg="1"/>
      <p:bldP spid="1167410" grpId="1" animBg="1"/>
      <p:bldP spid="1167410" grpId="2" animBg="1"/>
      <p:bldP spid="1167410" grpId="3" animBg="1"/>
      <p:bldP spid="1167410" grpId="4" animBg="1"/>
      <p:bldP spid="1167410" grpId="5" animBg="1"/>
      <p:bldP spid="1167410" grpId="6" animBg="1"/>
      <p:bldP spid="1167410" grpId="7" animBg="1"/>
      <p:bldP spid="1167410" grpId="8" animBg="1"/>
      <p:bldP spid="1167410" grpId="9" animBg="1"/>
      <p:bldP spid="1167410" grpId="10" animBg="1"/>
      <p:bldP spid="1167410" grpId="11" animBg="1"/>
      <p:bldP spid="1167410" grpId="12" animBg="1"/>
      <p:bldP spid="1167410" grpId="13" animBg="1"/>
      <p:bldP spid="1167410" grpId="14" animBg="1"/>
      <p:bldP spid="1167410" grpId="15" animBg="1"/>
      <p:bldP spid="1167410" grpId="16" animBg="1"/>
      <p:bldP spid="1167410" grpId="17" animBg="1"/>
      <p:bldP spid="1167411" grpId="0" animBg="1"/>
      <p:bldP spid="1167411" grpId="1" animBg="1"/>
      <p:bldP spid="1167411" grpId="2" animBg="1"/>
      <p:bldP spid="1167411" grpId="3" animBg="1"/>
      <p:bldP spid="1167411" grpId="4" animBg="1"/>
      <p:bldP spid="1167411" grpId="5" animBg="1"/>
      <p:bldP spid="1167411" grpId="6" animBg="1"/>
      <p:bldP spid="1167411" grpId="7" animBg="1"/>
      <p:bldP spid="1167411" grpId="8" animBg="1"/>
      <p:bldP spid="1167411" grpId="9" animBg="1"/>
      <p:bldP spid="1167411" grpId="10" animBg="1"/>
      <p:bldP spid="1167411" grpId="11" animBg="1"/>
      <p:bldP spid="1167411" grpId="12" animBg="1"/>
      <p:bldP spid="1167411" grpId="13" animBg="1"/>
      <p:bldP spid="1167411" grpId="14" animBg="1"/>
      <p:bldP spid="1167411" grpId="15" animBg="1"/>
      <p:bldP spid="1167411" grpId="16" animBg="1"/>
      <p:bldP spid="1167411" grpId="17" animBg="1"/>
      <p:bldP spid="1167412" grpId="0" animBg="1"/>
      <p:bldP spid="1167412" grpId="1" animBg="1"/>
      <p:bldP spid="1167412" grpId="2" animBg="1"/>
      <p:bldP spid="1167412" grpId="3" animBg="1"/>
      <p:bldP spid="1167412" grpId="4" animBg="1"/>
      <p:bldP spid="1167412" grpId="5" animBg="1"/>
      <p:bldP spid="1167412" grpId="6" animBg="1"/>
      <p:bldP spid="1167412" grpId="7" animBg="1"/>
      <p:bldP spid="1167412" grpId="8" animBg="1"/>
      <p:bldP spid="1167412" grpId="9" animBg="1"/>
      <p:bldP spid="1167412" grpId="10" animBg="1"/>
      <p:bldP spid="1167412" grpId="11" animBg="1"/>
      <p:bldP spid="1167412" grpId="12" animBg="1"/>
      <p:bldP spid="1167412" grpId="13" animBg="1"/>
      <p:bldP spid="1167412" grpId="14" animBg="1"/>
      <p:bldP spid="1167412" grpId="15" animBg="1"/>
      <p:bldP spid="1167412" grpId="16" animBg="1"/>
      <p:bldP spid="1167412" grpId="17" animBg="1"/>
      <p:bldP spid="1167413" grpId="0" animBg="1"/>
      <p:bldP spid="1167413" grpId="1" animBg="1"/>
      <p:bldP spid="1167413" grpId="2" animBg="1"/>
      <p:bldP spid="1167413" grpId="3" animBg="1"/>
      <p:bldP spid="1167413" grpId="4" animBg="1"/>
      <p:bldP spid="1167413" grpId="5" animBg="1"/>
      <p:bldP spid="1167413" grpId="6" animBg="1"/>
      <p:bldP spid="1167413" grpId="7" animBg="1"/>
      <p:bldP spid="1167413" grpId="8" animBg="1"/>
      <p:bldP spid="1167413" grpId="9" animBg="1"/>
      <p:bldP spid="1167413" grpId="10" animBg="1"/>
      <p:bldP spid="1167413" grpId="11" animBg="1"/>
      <p:bldP spid="1167413" grpId="12" animBg="1"/>
      <p:bldP spid="1167413" grpId="13" animBg="1"/>
      <p:bldP spid="1167413" grpId="14" animBg="1"/>
      <p:bldP spid="1167413" grpId="15" animBg="1"/>
      <p:bldP spid="1167465" grpId="0"/>
      <p:bldP spid="1167466" grpId="0"/>
      <p:bldP spid="1167473" grpId="0"/>
      <p:bldP spid="1167474" grpId="0"/>
      <p:bldP spid="1167475" grpId="0"/>
      <p:bldP spid="1167476" grpId="0"/>
      <p:bldP spid="1167477" grpId="0"/>
      <p:bldP spid="1167478" grpId="0"/>
      <p:bldP spid="1167480" grpId="0"/>
      <p:bldP spid="1167481" grpId="0"/>
      <p:bldP spid="1167482" grpId="0"/>
      <p:bldP spid="1167483" grpId="0"/>
      <p:bldP spid="1167485" grpId="0"/>
      <p:bldP spid="1167486" grpId="0"/>
      <p:bldP spid="1167487" grpId="0"/>
      <p:bldP spid="1167488" grpId="0"/>
      <p:bldP spid="1167490" grpId="0"/>
      <p:bldP spid="1167491" grpId="0"/>
      <p:bldP spid="1167493" grpId="0"/>
      <p:bldP spid="1167496" grpId="0"/>
      <p:bldP spid="1167499" grpId="0"/>
      <p:bldP spid="1167502" grpId="0"/>
      <p:bldP spid="1167505" grpId="0"/>
      <p:bldP spid="1167506" grpId="0"/>
      <p:bldP spid="1167508" grpId="0"/>
      <p:bldP spid="1167509" grpId="0"/>
      <p:bldP spid="1167511" grpId="0"/>
      <p:bldP spid="1167512" grpId="0"/>
      <p:bldP spid="1167513" grpId="0"/>
      <p:bldP spid="116751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500" dirty="0">
                <a:ea typeface="標楷體" panose="03000509000000000000" pitchFamily="65" charset="-120"/>
              </a:rPr>
              <a:t>Equivalence Relations (4/6)</a:t>
            </a:r>
            <a:endParaRPr lang="en-US" altLang="zh-TW" sz="35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117762" name="Rectangle 3"/>
          <p:cNvSpPr>
            <a:spLocks noGrp="1"/>
          </p:cNvSpPr>
          <p:nvPr>
            <p:ph sz="quarter" idx="1"/>
          </p:nvPr>
        </p:nvSpPr>
        <p:spPr>
          <a:xfrm>
            <a:off x="457200" y="1719263"/>
            <a:ext cx="8229600" cy="4792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b="1" dirty="0">
                <a:ea typeface="新細明體" panose="02020500000000000000" pitchFamily="18" charset="-120"/>
              </a:rPr>
              <a:t>Phase 2: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>
                <a:ea typeface="新細明體" panose="02020500000000000000" pitchFamily="18" charset="-120"/>
              </a:rPr>
              <a:t>begin at 0 and print all j that are equivalent to 0,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100" dirty="0">
                <a:ea typeface="新細明體" panose="02020500000000000000" pitchFamily="18" charset="-120"/>
              </a:rPr>
              <a:t> </a:t>
            </a:r>
            <a:r>
              <a:rPr lang="en-US" altLang="zh-TW" sz="2100" dirty="0" err="1">
                <a:ea typeface="新細明體" panose="02020500000000000000" pitchFamily="18" charset="-120"/>
              </a:rPr>
              <a:t>i.e.,either</a:t>
            </a:r>
            <a:r>
              <a:rPr lang="en-US" altLang="zh-TW" sz="2100" dirty="0">
                <a:ea typeface="新細明體" panose="02020500000000000000" pitchFamily="18" charset="-120"/>
              </a:rPr>
              <a:t>  </a:t>
            </a:r>
            <a:r>
              <a:rPr lang="en-US" altLang="zh-TW" sz="2100" dirty="0">
                <a:solidFill>
                  <a:srgbClr val="0070C0"/>
                </a:solidFill>
                <a:ea typeface="新細明體" panose="02020500000000000000" pitchFamily="18" charset="-120"/>
              </a:rPr>
              <a:t>&lt;0, j&gt; or &lt;j, 0&gt; </a:t>
            </a:r>
            <a:r>
              <a:rPr lang="en-US" altLang="zh-TW" sz="2100" dirty="0">
                <a:ea typeface="新細明體" panose="02020500000000000000" pitchFamily="18" charset="-120"/>
              </a:rPr>
              <a:t>from the input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TW" sz="2200" dirty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>
                <a:ea typeface="新細明體" panose="02020500000000000000" pitchFamily="18" charset="-120"/>
              </a:rPr>
              <a:t>by transitivity, all pairs of the form </a:t>
            </a:r>
            <a:r>
              <a:rPr lang="en-US" altLang="zh-TW" sz="2200" dirty="0">
                <a:solidFill>
                  <a:srgbClr val="0070C0"/>
                </a:solidFill>
                <a:ea typeface="新細明體" panose="02020500000000000000" pitchFamily="18" charset="-120"/>
              </a:rPr>
              <a:t>&lt;j, k&gt; </a:t>
            </a:r>
            <a:r>
              <a:rPr lang="en-US" altLang="zh-TW" sz="2200" dirty="0">
                <a:ea typeface="新細明體" panose="02020500000000000000" pitchFamily="18" charset="-120"/>
              </a:rPr>
              <a:t>imply that k in the same equivalence class as 0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100" dirty="0">
                <a:ea typeface="新細明體" panose="02020500000000000000" pitchFamily="18" charset="-120"/>
              </a:rPr>
              <a:t>i.e., either &lt;j, k&gt; or &lt;k, j&gt; from the input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200" dirty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>
                <a:ea typeface="新細明體" panose="02020500000000000000" pitchFamily="18" charset="-120"/>
              </a:rPr>
              <a:t>continue this way until marked, and printed the entire equivalent class containing 0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200" dirty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>
                <a:ea typeface="新細明體" panose="02020500000000000000" pitchFamily="18" charset="-120"/>
              </a:rPr>
              <a:t>starts a new class with a number not yet printed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E8F7097-26B3-46D0-B616-2F4A9C3D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66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Content Placeholder 2"/>
          <p:cNvSpPr txBox="1">
            <a:spLocks/>
          </p:cNvSpPr>
          <p:nvPr/>
        </p:nvSpPr>
        <p:spPr bwMode="auto">
          <a:xfrm>
            <a:off x="2676828" y="1812925"/>
            <a:ext cx="6146800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kumimoji="0" lang="en-US" altLang="en-US" sz="1600" dirty="0">
                <a:latin typeface="Courier New" panose="02070309020205020404" pitchFamily="49" charset="0"/>
              </a:rPr>
              <a:t>/* Phase 2: output the equivalence classes */</a:t>
            </a:r>
          </a:p>
          <a:p>
            <a:pPr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kumimoji="0" lang="en-US" altLang="en-US" sz="1600" dirty="0">
                <a:latin typeface="Courier New" panose="02070309020205020404" pitchFamily="49" charset="0"/>
              </a:rPr>
              <a:t>For (</a:t>
            </a:r>
            <a:r>
              <a:rPr kumimoji="0" lang="en-US" altLang="en-US" sz="1600" dirty="0" err="1">
                <a:latin typeface="Courier New" panose="02070309020205020404" pitchFamily="49" charset="0"/>
              </a:rPr>
              <a:t>i</a:t>
            </a:r>
            <a:r>
              <a:rPr kumimoji="0" lang="en-US" altLang="en-US" sz="1600" dirty="0">
                <a:latin typeface="Courier New" panose="02070309020205020404" pitchFamily="49" charset="0"/>
              </a:rPr>
              <a:t>=0; </a:t>
            </a:r>
            <a:r>
              <a:rPr kumimoji="0" lang="en-US" altLang="en-US" sz="1600" dirty="0" err="1">
                <a:latin typeface="Courier New" panose="02070309020205020404" pitchFamily="49" charset="0"/>
              </a:rPr>
              <a:t>i</a:t>
            </a:r>
            <a:r>
              <a:rPr kumimoji="0" lang="en-US" altLang="en-US" sz="1600" dirty="0">
                <a:latin typeface="Courier New" panose="02070309020205020404" pitchFamily="49" charset="0"/>
              </a:rPr>
              <a:t>&lt;n; </a:t>
            </a:r>
            <a:r>
              <a:rPr kumimoji="0" lang="en-US" altLang="en-US" sz="1600" dirty="0" err="1">
                <a:latin typeface="Courier New" panose="02070309020205020404" pitchFamily="49" charset="0"/>
              </a:rPr>
              <a:t>i</a:t>
            </a:r>
            <a:r>
              <a:rPr kumimoji="0"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kumimoji="0" lang="en-US" altLang="en-US" sz="1600" dirty="0">
                <a:latin typeface="Courier New" panose="02070309020205020404" pitchFamily="49" charset="0"/>
              </a:rPr>
              <a:t>  if (out[</a:t>
            </a:r>
            <a:r>
              <a:rPr kumimoji="0" lang="en-US" altLang="en-US" sz="1600" dirty="0" err="1">
                <a:latin typeface="Courier New" panose="02070309020205020404" pitchFamily="49" charset="0"/>
              </a:rPr>
              <a:t>i</a:t>
            </a:r>
            <a:r>
              <a:rPr kumimoji="0" lang="en-US" altLang="en-US" sz="1600" dirty="0">
                <a:latin typeface="Courier New" panose="02070309020205020404" pitchFamily="49" charset="0"/>
              </a:rPr>
              <a:t>]) {</a:t>
            </a:r>
          </a:p>
          <a:p>
            <a:pPr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kumimoji="0" lang="en-US" altLang="en-US" sz="1600" dirty="0">
                <a:latin typeface="Courier New" panose="02070309020205020404" pitchFamily="49" charset="0"/>
              </a:rPr>
              <a:t>    </a:t>
            </a:r>
            <a:r>
              <a:rPr kumimoji="0" lang="en-US" altLang="en-US" sz="1600" dirty="0" err="1">
                <a:latin typeface="Courier New" panose="02070309020205020404" pitchFamily="49" charset="0"/>
              </a:rPr>
              <a:t>printf</a:t>
            </a:r>
            <a:r>
              <a:rPr kumimoji="0" lang="en-US" altLang="en-US" sz="1600" dirty="0">
                <a:latin typeface="Courier New" panose="02070309020205020404" pitchFamily="49" charset="0"/>
              </a:rPr>
              <a:t>(</a:t>
            </a:r>
            <a:r>
              <a:rPr kumimoji="0" lang="ja-JP" altLang="en-US" sz="1600" dirty="0">
                <a:latin typeface="Courier New" panose="02070309020205020404" pitchFamily="49" charset="0"/>
              </a:rPr>
              <a:t>“</a:t>
            </a:r>
            <a:r>
              <a:rPr kumimoji="0" lang="en-US" altLang="ja-JP" sz="1600" dirty="0">
                <a:latin typeface="Courier New" panose="02070309020205020404" pitchFamily="49" charset="0"/>
              </a:rPr>
              <a:t>\</a:t>
            </a:r>
            <a:r>
              <a:rPr kumimoji="0" lang="en-US" altLang="ja-JP" sz="1600" dirty="0" err="1">
                <a:latin typeface="Courier New" panose="02070309020205020404" pitchFamily="49" charset="0"/>
              </a:rPr>
              <a:t>nNew</a:t>
            </a:r>
            <a:r>
              <a:rPr kumimoji="0" lang="en-US" altLang="ja-JP" sz="1600" dirty="0">
                <a:latin typeface="Courier New" panose="02070309020205020404" pitchFamily="49" charset="0"/>
              </a:rPr>
              <a:t> class: %5d</a:t>
            </a:r>
            <a:r>
              <a:rPr kumimoji="0" lang="ja-JP" altLang="en-US" sz="1600" dirty="0">
                <a:latin typeface="Courier New" panose="02070309020205020404" pitchFamily="49" charset="0"/>
              </a:rPr>
              <a:t>”</a:t>
            </a:r>
            <a:r>
              <a:rPr kumimoji="0" lang="en-US" altLang="ja-JP" sz="1600" dirty="0">
                <a:latin typeface="Courier New" panose="02070309020205020404" pitchFamily="49" charset="0"/>
              </a:rPr>
              <a:t>,</a:t>
            </a:r>
            <a:r>
              <a:rPr kumimoji="0" lang="en-US" altLang="ja-JP" sz="1600" dirty="0" err="1">
                <a:latin typeface="Courier New" panose="02070309020205020404" pitchFamily="49" charset="0"/>
              </a:rPr>
              <a:t>i</a:t>
            </a:r>
            <a:r>
              <a:rPr kumimoji="0" lang="en-US" altLang="ja-JP" sz="1600" dirty="0"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kumimoji="0" lang="en-US" altLang="en-US" sz="1600" dirty="0">
                <a:latin typeface="Courier New" panose="02070309020205020404" pitchFamily="49" charset="0"/>
              </a:rPr>
              <a:t>    out[</a:t>
            </a:r>
            <a:r>
              <a:rPr kumimoji="0" lang="en-US" altLang="en-US" sz="1600" dirty="0" err="1">
                <a:latin typeface="Courier New" panose="02070309020205020404" pitchFamily="49" charset="0"/>
              </a:rPr>
              <a:t>i</a:t>
            </a:r>
            <a:r>
              <a:rPr kumimoji="0" lang="en-US" altLang="en-US" sz="1600" dirty="0">
                <a:latin typeface="Courier New" panose="02070309020205020404" pitchFamily="49" charset="0"/>
              </a:rPr>
              <a:t>] = FALSE;  /* set class to false */</a:t>
            </a:r>
          </a:p>
          <a:p>
            <a:pPr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kumimoji="0" lang="en-US" altLang="en-US" sz="1600" dirty="0">
                <a:latin typeface="Courier New" panose="02070309020205020404" pitchFamily="49" charset="0"/>
              </a:rPr>
              <a:t>    x = </a:t>
            </a:r>
            <a:r>
              <a:rPr kumimoji="0" lang="en-US" altLang="en-US" sz="1600" dirty="0" err="1">
                <a:latin typeface="Courier New" panose="02070309020205020404" pitchFamily="49" charset="0"/>
              </a:rPr>
              <a:t>seq</a:t>
            </a:r>
            <a:r>
              <a:rPr kumimoji="0" lang="en-US" altLang="en-US" sz="1600" dirty="0">
                <a:latin typeface="Courier New" panose="02070309020205020404" pitchFamily="49" charset="0"/>
              </a:rPr>
              <a:t>[</a:t>
            </a:r>
            <a:r>
              <a:rPr kumimoji="0" lang="en-US" altLang="en-US" sz="1600" dirty="0" err="1">
                <a:latin typeface="Courier New" panose="02070309020205020404" pitchFamily="49" charset="0"/>
              </a:rPr>
              <a:t>i</a:t>
            </a:r>
            <a:r>
              <a:rPr kumimoji="0" lang="en-US" altLang="en-US" sz="1600" dirty="0">
                <a:latin typeface="Courier New" panose="02070309020205020404" pitchFamily="49" charset="0"/>
              </a:rPr>
              <a:t>];  top = NULL;  /* </a:t>
            </a:r>
            <a:r>
              <a:rPr kumimoji="0" lang="en-US" altLang="en-US" sz="1600" dirty="0" err="1">
                <a:latin typeface="Courier New" panose="02070309020205020404" pitchFamily="49" charset="0"/>
              </a:rPr>
              <a:t>init</a:t>
            </a:r>
            <a:r>
              <a:rPr kumimoji="0" lang="en-US" altLang="en-US" sz="1600" dirty="0">
                <a:latin typeface="Courier New" panose="02070309020205020404" pitchFamily="49" charset="0"/>
              </a:rPr>
              <a:t> stack */</a:t>
            </a:r>
          </a:p>
          <a:p>
            <a:pPr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kumimoji="0" lang="en-US" altLang="en-US" sz="1600" dirty="0">
                <a:latin typeface="Courier New" panose="02070309020205020404" pitchFamily="49" charset="0"/>
              </a:rPr>
              <a:t>    for (;;) {	/* find rest of class *</a:t>
            </a:r>
          </a:p>
          <a:p>
            <a:pPr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kumimoji="0" lang="en-US" altLang="en-US" sz="1600" dirty="0">
                <a:latin typeface="Courier New" panose="02070309020205020404" pitchFamily="49" charset="0"/>
              </a:rPr>
              <a:t>      while (x) {	/* process list */</a:t>
            </a:r>
          </a:p>
          <a:p>
            <a:pPr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kumimoji="0" lang="en-US" altLang="en-US" sz="1600" dirty="0">
                <a:latin typeface="Courier New" panose="02070309020205020404" pitchFamily="49" charset="0"/>
              </a:rPr>
              <a:t>        j = x-&gt;data;</a:t>
            </a:r>
          </a:p>
          <a:p>
            <a:pPr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kumimoji="0" lang="en-US" altLang="en-US" sz="1600" dirty="0">
                <a:latin typeface="Courier New" panose="02070309020205020404" pitchFamily="49" charset="0"/>
              </a:rPr>
              <a:t>        if (out[j]) {</a:t>
            </a:r>
          </a:p>
          <a:p>
            <a:pPr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kumimoji="0" lang="en-US" altLang="en-US" sz="1600" dirty="0">
                <a:latin typeface="Courier New" panose="02070309020205020404" pitchFamily="49" charset="0"/>
              </a:rPr>
              <a:t>          </a:t>
            </a:r>
            <a:r>
              <a:rPr kumimoji="0" lang="en-US" altLang="en-US" sz="1600" dirty="0" err="1">
                <a:latin typeface="Courier New" panose="02070309020205020404" pitchFamily="49" charset="0"/>
              </a:rPr>
              <a:t>printf</a:t>
            </a:r>
            <a:r>
              <a:rPr kumimoji="0" lang="en-US" altLang="en-US" sz="1600" dirty="0">
                <a:latin typeface="Courier New" panose="02070309020205020404" pitchFamily="49" charset="0"/>
              </a:rPr>
              <a:t>(</a:t>
            </a:r>
            <a:r>
              <a:rPr kumimoji="0" lang="ja-JP" altLang="en-US" sz="1600" dirty="0">
                <a:latin typeface="Courier New" panose="02070309020205020404" pitchFamily="49" charset="0"/>
              </a:rPr>
              <a:t>“</a:t>
            </a:r>
            <a:r>
              <a:rPr kumimoji="0" lang="en-US" altLang="ja-JP" sz="1600" dirty="0">
                <a:latin typeface="Courier New" panose="02070309020205020404" pitchFamily="49" charset="0"/>
              </a:rPr>
              <a:t>%5d</a:t>
            </a:r>
            <a:r>
              <a:rPr kumimoji="0" lang="ja-JP" altLang="en-US" sz="1600" dirty="0">
                <a:latin typeface="Courier New" panose="02070309020205020404" pitchFamily="49" charset="0"/>
              </a:rPr>
              <a:t>”</a:t>
            </a:r>
            <a:r>
              <a:rPr kumimoji="0" lang="en-US" altLang="ja-JP" sz="1600" dirty="0">
                <a:latin typeface="Courier New" panose="02070309020205020404" pitchFamily="49" charset="0"/>
              </a:rPr>
              <a:t>, j);   out[j] = FALSE;</a:t>
            </a:r>
          </a:p>
          <a:p>
            <a:pPr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kumimoji="0" lang="en-US" altLang="en-US" sz="1600" dirty="0">
                <a:latin typeface="Courier New" panose="02070309020205020404" pitchFamily="49" charset="0"/>
              </a:rPr>
              <a:t>          y=x-&gt;link; x-&gt;link=top; top=x;  x=y;</a:t>
            </a:r>
          </a:p>
          <a:p>
            <a:pPr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kumimoji="0" lang="en-US" altLang="en-US" sz="1600" dirty="0">
                <a:latin typeface="Courier New" panose="02070309020205020404" pitchFamily="49" charset="0"/>
              </a:rPr>
              <a:t>        }</a:t>
            </a:r>
          </a:p>
          <a:p>
            <a:pPr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kumimoji="0" lang="en-US" altLang="en-US" sz="1600" dirty="0">
                <a:latin typeface="Courier New" panose="02070309020205020404" pitchFamily="49" charset="0"/>
              </a:rPr>
              <a:t>        else x = x-&gt;link;</a:t>
            </a:r>
          </a:p>
          <a:p>
            <a:pPr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kumimoji="0" lang="en-US" altLang="en-US" sz="1600" dirty="0">
                <a:latin typeface="Courier New" panose="02070309020205020404" pitchFamily="49" charset="0"/>
              </a:rPr>
              <a:t>      }</a:t>
            </a:r>
          </a:p>
          <a:p>
            <a:pPr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kumimoji="0" lang="en-US" altLang="en-US" sz="1600" dirty="0">
                <a:latin typeface="Courier New" panose="02070309020205020404" pitchFamily="49" charset="0"/>
              </a:rPr>
              <a:t>      if (!top) break;             /* unstack */</a:t>
            </a:r>
          </a:p>
          <a:p>
            <a:pPr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kumimoji="0" lang="en-US" altLang="en-US" sz="1600" dirty="0">
                <a:latin typeface="Courier New" panose="02070309020205020404" pitchFamily="49" charset="0"/>
              </a:rPr>
              <a:t>      x = </a:t>
            </a:r>
            <a:r>
              <a:rPr kumimoji="0" lang="en-US" altLang="en-US" sz="1600" dirty="0" err="1">
                <a:latin typeface="Courier New" panose="02070309020205020404" pitchFamily="49" charset="0"/>
              </a:rPr>
              <a:t>seq</a:t>
            </a:r>
            <a:r>
              <a:rPr kumimoji="0" lang="en-US" altLang="en-US" sz="1600" dirty="0">
                <a:latin typeface="Courier New" panose="02070309020205020404" pitchFamily="49" charset="0"/>
              </a:rPr>
              <a:t>[top-&gt;data]; top=top-&gt;link;</a:t>
            </a:r>
          </a:p>
          <a:p>
            <a:pPr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kumimoji="0" lang="en-US" altLang="en-US" sz="1600" dirty="0">
                <a:latin typeface="Courier New" panose="02070309020205020404" pitchFamily="49" charset="0"/>
              </a:rPr>
              <a:t>   }   } </a:t>
            </a:r>
          </a:p>
        </p:txBody>
      </p:sp>
      <p:sp>
        <p:nvSpPr>
          <p:cNvPr id="119810" name="Rectangle 2"/>
          <p:cNvSpPr>
            <a:spLocks noGrp="1"/>
          </p:cNvSpPr>
          <p:nvPr>
            <p:ph type="title"/>
          </p:nvPr>
        </p:nvSpPr>
        <p:spPr>
          <a:xfrm>
            <a:off x="455613" y="188913"/>
            <a:ext cx="8226425" cy="720725"/>
          </a:xfrm>
        </p:spPr>
        <p:txBody>
          <a:bodyPr/>
          <a:lstStyle/>
          <a:p>
            <a:pPr eaLnBrk="1" hangingPunct="1"/>
            <a:r>
              <a:rPr lang="en-US" altLang="zh-TW" sz="3500">
                <a:ea typeface="標楷體" panose="03000509000000000000" pitchFamily="65" charset="-120"/>
              </a:rPr>
              <a:t>Equivalence Relations (5/6)</a:t>
            </a:r>
          </a:p>
        </p:txBody>
      </p:sp>
      <p:sp>
        <p:nvSpPr>
          <p:cNvPr id="119811" name="Rectangle 3"/>
          <p:cNvSpPr>
            <a:spLocks noGrp="1"/>
          </p:cNvSpPr>
          <p:nvPr>
            <p:ph sz="quarter" idx="1"/>
          </p:nvPr>
        </p:nvSpPr>
        <p:spPr>
          <a:xfrm>
            <a:off x="250825" y="1196975"/>
            <a:ext cx="8226425" cy="4333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Phase 2</a:t>
            </a:r>
          </a:p>
        </p:txBody>
      </p:sp>
      <p:sp>
        <p:nvSpPr>
          <p:cNvPr id="119812" name="Rectangle 7"/>
          <p:cNvSpPr>
            <a:spLocks noChangeArrowheads="1"/>
          </p:cNvSpPr>
          <p:nvPr/>
        </p:nvSpPr>
        <p:spPr bwMode="auto">
          <a:xfrm>
            <a:off x="609600" y="1773238"/>
            <a:ext cx="360363" cy="360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3" name="Rectangle 8"/>
          <p:cNvSpPr>
            <a:spLocks noChangeArrowheads="1"/>
          </p:cNvSpPr>
          <p:nvPr/>
        </p:nvSpPr>
        <p:spPr bwMode="auto">
          <a:xfrm>
            <a:off x="609600" y="2133600"/>
            <a:ext cx="360363" cy="3603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4" name="Rectangle 9"/>
          <p:cNvSpPr>
            <a:spLocks noChangeArrowheads="1"/>
          </p:cNvSpPr>
          <p:nvPr/>
        </p:nvSpPr>
        <p:spPr bwMode="auto">
          <a:xfrm>
            <a:off x="609600" y="2493963"/>
            <a:ext cx="360363" cy="360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5" name="Rectangle 10"/>
          <p:cNvSpPr>
            <a:spLocks noChangeArrowheads="1"/>
          </p:cNvSpPr>
          <p:nvPr/>
        </p:nvSpPr>
        <p:spPr bwMode="auto">
          <a:xfrm>
            <a:off x="609600" y="2852738"/>
            <a:ext cx="360363" cy="360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6" name="Rectangle 11"/>
          <p:cNvSpPr>
            <a:spLocks noChangeArrowheads="1"/>
          </p:cNvSpPr>
          <p:nvPr/>
        </p:nvSpPr>
        <p:spPr bwMode="auto">
          <a:xfrm>
            <a:off x="609600" y="3213100"/>
            <a:ext cx="360363" cy="3603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7" name="Rectangle 12"/>
          <p:cNvSpPr>
            <a:spLocks noChangeArrowheads="1"/>
          </p:cNvSpPr>
          <p:nvPr/>
        </p:nvSpPr>
        <p:spPr bwMode="auto">
          <a:xfrm>
            <a:off x="609600" y="3573463"/>
            <a:ext cx="360363" cy="360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8" name="Rectangle 13"/>
          <p:cNvSpPr>
            <a:spLocks noChangeArrowheads="1"/>
          </p:cNvSpPr>
          <p:nvPr/>
        </p:nvSpPr>
        <p:spPr bwMode="auto">
          <a:xfrm>
            <a:off x="609600" y="3933825"/>
            <a:ext cx="360363" cy="3603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9" name="Rectangle 14"/>
          <p:cNvSpPr>
            <a:spLocks noChangeArrowheads="1"/>
          </p:cNvSpPr>
          <p:nvPr/>
        </p:nvSpPr>
        <p:spPr bwMode="auto">
          <a:xfrm>
            <a:off x="609600" y="4294188"/>
            <a:ext cx="360363" cy="360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20" name="Rectangle 15"/>
          <p:cNvSpPr>
            <a:spLocks noChangeArrowheads="1"/>
          </p:cNvSpPr>
          <p:nvPr/>
        </p:nvSpPr>
        <p:spPr bwMode="auto">
          <a:xfrm>
            <a:off x="609600" y="4652963"/>
            <a:ext cx="360363" cy="360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21" name="Rectangle 16"/>
          <p:cNvSpPr>
            <a:spLocks noChangeArrowheads="1"/>
          </p:cNvSpPr>
          <p:nvPr/>
        </p:nvSpPr>
        <p:spPr bwMode="auto">
          <a:xfrm>
            <a:off x="609600" y="5013325"/>
            <a:ext cx="360363" cy="3603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22" name="Rectangle 17"/>
          <p:cNvSpPr>
            <a:spLocks noChangeArrowheads="1"/>
          </p:cNvSpPr>
          <p:nvPr/>
        </p:nvSpPr>
        <p:spPr bwMode="auto">
          <a:xfrm>
            <a:off x="609600" y="5373688"/>
            <a:ext cx="360363" cy="360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23" name="Rectangle 18"/>
          <p:cNvSpPr>
            <a:spLocks noChangeArrowheads="1"/>
          </p:cNvSpPr>
          <p:nvPr/>
        </p:nvSpPr>
        <p:spPr bwMode="auto">
          <a:xfrm>
            <a:off x="609600" y="5734050"/>
            <a:ext cx="360363" cy="3603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24" name="Text Box 19"/>
          <p:cNvSpPr txBox="1">
            <a:spLocks noChangeArrowheads="1"/>
          </p:cNvSpPr>
          <p:nvPr/>
        </p:nvSpPr>
        <p:spPr bwMode="auto">
          <a:xfrm>
            <a:off x="34925" y="5734050"/>
            <a:ext cx="703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[11]</a:t>
            </a:r>
          </a:p>
        </p:txBody>
      </p:sp>
      <p:sp>
        <p:nvSpPr>
          <p:cNvPr id="119825" name="Text Box 20"/>
          <p:cNvSpPr txBox="1">
            <a:spLocks noChangeArrowheads="1"/>
          </p:cNvSpPr>
          <p:nvPr/>
        </p:nvSpPr>
        <p:spPr bwMode="auto">
          <a:xfrm>
            <a:off x="34925" y="5373688"/>
            <a:ext cx="677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[10]</a:t>
            </a:r>
          </a:p>
        </p:txBody>
      </p:sp>
      <p:sp>
        <p:nvSpPr>
          <p:cNvPr id="119826" name="Text Box 21"/>
          <p:cNvSpPr txBox="1">
            <a:spLocks noChangeArrowheads="1"/>
          </p:cNvSpPr>
          <p:nvPr/>
        </p:nvSpPr>
        <p:spPr bwMode="auto">
          <a:xfrm>
            <a:off x="34925" y="5013325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[9]</a:t>
            </a:r>
          </a:p>
        </p:txBody>
      </p:sp>
      <p:sp>
        <p:nvSpPr>
          <p:cNvPr id="119827" name="Text Box 22"/>
          <p:cNvSpPr txBox="1">
            <a:spLocks noChangeArrowheads="1"/>
          </p:cNvSpPr>
          <p:nvPr/>
        </p:nvSpPr>
        <p:spPr bwMode="auto">
          <a:xfrm>
            <a:off x="34925" y="4652963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[8]</a:t>
            </a:r>
          </a:p>
        </p:txBody>
      </p:sp>
      <p:sp>
        <p:nvSpPr>
          <p:cNvPr id="119828" name="Text Box 23"/>
          <p:cNvSpPr txBox="1">
            <a:spLocks noChangeArrowheads="1"/>
          </p:cNvSpPr>
          <p:nvPr/>
        </p:nvSpPr>
        <p:spPr bwMode="auto">
          <a:xfrm>
            <a:off x="34925" y="4294188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[7]</a:t>
            </a:r>
          </a:p>
        </p:txBody>
      </p:sp>
      <p:sp>
        <p:nvSpPr>
          <p:cNvPr id="119829" name="Text Box 24"/>
          <p:cNvSpPr txBox="1">
            <a:spLocks noChangeArrowheads="1"/>
          </p:cNvSpPr>
          <p:nvPr/>
        </p:nvSpPr>
        <p:spPr bwMode="auto">
          <a:xfrm>
            <a:off x="34925" y="3933825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[6]</a:t>
            </a:r>
          </a:p>
        </p:txBody>
      </p:sp>
      <p:sp>
        <p:nvSpPr>
          <p:cNvPr id="119830" name="Text Box 25"/>
          <p:cNvSpPr txBox="1">
            <a:spLocks noChangeArrowheads="1"/>
          </p:cNvSpPr>
          <p:nvPr/>
        </p:nvSpPr>
        <p:spPr bwMode="auto">
          <a:xfrm>
            <a:off x="34925" y="3573463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[5]</a:t>
            </a:r>
          </a:p>
        </p:txBody>
      </p:sp>
      <p:sp>
        <p:nvSpPr>
          <p:cNvPr id="119831" name="Text Box 26"/>
          <p:cNvSpPr txBox="1">
            <a:spLocks noChangeArrowheads="1"/>
          </p:cNvSpPr>
          <p:nvPr/>
        </p:nvSpPr>
        <p:spPr bwMode="auto">
          <a:xfrm>
            <a:off x="34925" y="3213100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[4]</a:t>
            </a:r>
          </a:p>
        </p:txBody>
      </p:sp>
      <p:sp>
        <p:nvSpPr>
          <p:cNvPr id="119832" name="Text Box 27"/>
          <p:cNvSpPr txBox="1">
            <a:spLocks noChangeArrowheads="1"/>
          </p:cNvSpPr>
          <p:nvPr/>
        </p:nvSpPr>
        <p:spPr bwMode="auto">
          <a:xfrm>
            <a:off x="34925" y="2852738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[3]</a:t>
            </a:r>
          </a:p>
        </p:txBody>
      </p:sp>
      <p:sp>
        <p:nvSpPr>
          <p:cNvPr id="119833" name="Text Box 28"/>
          <p:cNvSpPr txBox="1">
            <a:spLocks noChangeArrowheads="1"/>
          </p:cNvSpPr>
          <p:nvPr/>
        </p:nvSpPr>
        <p:spPr bwMode="auto">
          <a:xfrm>
            <a:off x="34925" y="2493963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[2]</a:t>
            </a:r>
          </a:p>
        </p:txBody>
      </p:sp>
      <p:sp>
        <p:nvSpPr>
          <p:cNvPr id="119834" name="Text Box 29"/>
          <p:cNvSpPr txBox="1">
            <a:spLocks noChangeArrowheads="1"/>
          </p:cNvSpPr>
          <p:nvPr/>
        </p:nvSpPr>
        <p:spPr bwMode="auto">
          <a:xfrm>
            <a:off x="34925" y="2133600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[1]</a:t>
            </a:r>
          </a:p>
        </p:txBody>
      </p:sp>
      <p:sp>
        <p:nvSpPr>
          <p:cNvPr id="119835" name="Text Box 30"/>
          <p:cNvSpPr txBox="1">
            <a:spLocks noChangeArrowheads="1"/>
          </p:cNvSpPr>
          <p:nvPr/>
        </p:nvSpPr>
        <p:spPr bwMode="auto">
          <a:xfrm>
            <a:off x="34925" y="1773238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[0]</a:t>
            </a:r>
          </a:p>
        </p:txBody>
      </p:sp>
      <p:grpSp>
        <p:nvGrpSpPr>
          <p:cNvPr id="119836" name="Group 31"/>
          <p:cNvGrpSpPr>
            <a:grpSpLocks/>
          </p:cNvGrpSpPr>
          <p:nvPr/>
        </p:nvGrpSpPr>
        <p:grpSpPr bwMode="auto">
          <a:xfrm>
            <a:off x="1185863" y="1844675"/>
            <a:ext cx="576262" cy="215900"/>
            <a:chOff x="793" y="1162"/>
            <a:chExt cx="363" cy="136"/>
          </a:xfrm>
        </p:grpSpPr>
        <p:sp>
          <p:nvSpPr>
            <p:cNvPr id="120030" name="Rectangle 32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0031" name="Rectangle 33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9837" name="Group 34"/>
          <p:cNvGrpSpPr>
            <a:grpSpLocks/>
          </p:cNvGrpSpPr>
          <p:nvPr/>
        </p:nvGrpSpPr>
        <p:grpSpPr bwMode="auto">
          <a:xfrm>
            <a:off x="1185863" y="2205038"/>
            <a:ext cx="576262" cy="215900"/>
            <a:chOff x="793" y="1162"/>
            <a:chExt cx="363" cy="136"/>
          </a:xfrm>
        </p:grpSpPr>
        <p:sp>
          <p:nvSpPr>
            <p:cNvPr id="120028" name="Rectangle 35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0029" name="Rectangle 36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9838" name="Group 37"/>
          <p:cNvGrpSpPr>
            <a:grpSpLocks/>
          </p:cNvGrpSpPr>
          <p:nvPr/>
        </p:nvGrpSpPr>
        <p:grpSpPr bwMode="auto">
          <a:xfrm>
            <a:off x="1185863" y="2565400"/>
            <a:ext cx="576262" cy="215900"/>
            <a:chOff x="793" y="1162"/>
            <a:chExt cx="363" cy="136"/>
          </a:xfrm>
        </p:grpSpPr>
        <p:sp>
          <p:nvSpPr>
            <p:cNvPr id="120026" name="Rectangle 38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0027" name="Rectangle 39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9839" name="Group 40"/>
          <p:cNvGrpSpPr>
            <a:grpSpLocks/>
          </p:cNvGrpSpPr>
          <p:nvPr/>
        </p:nvGrpSpPr>
        <p:grpSpPr bwMode="auto">
          <a:xfrm>
            <a:off x="1185863" y="2925763"/>
            <a:ext cx="576262" cy="215900"/>
            <a:chOff x="793" y="1162"/>
            <a:chExt cx="363" cy="136"/>
          </a:xfrm>
        </p:grpSpPr>
        <p:sp>
          <p:nvSpPr>
            <p:cNvPr id="120024" name="Rectangle 41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0025" name="Rectangle 42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9840" name="Group 43"/>
          <p:cNvGrpSpPr>
            <a:grpSpLocks/>
          </p:cNvGrpSpPr>
          <p:nvPr/>
        </p:nvGrpSpPr>
        <p:grpSpPr bwMode="auto">
          <a:xfrm>
            <a:off x="1185863" y="3284538"/>
            <a:ext cx="576262" cy="215900"/>
            <a:chOff x="793" y="1162"/>
            <a:chExt cx="363" cy="136"/>
          </a:xfrm>
        </p:grpSpPr>
        <p:sp>
          <p:nvSpPr>
            <p:cNvPr id="120022" name="Rectangle 44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0023" name="Rectangle 45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9841" name="Group 46"/>
          <p:cNvGrpSpPr>
            <a:grpSpLocks/>
          </p:cNvGrpSpPr>
          <p:nvPr/>
        </p:nvGrpSpPr>
        <p:grpSpPr bwMode="auto">
          <a:xfrm>
            <a:off x="1185863" y="3644900"/>
            <a:ext cx="576262" cy="215900"/>
            <a:chOff x="793" y="1162"/>
            <a:chExt cx="363" cy="136"/>
          </a:xfrm>
        </p:grpSpPr>
        <p:sp>
          <p:nvSpPr>
            <p:cNvPr id="120020" name="Rectangle 47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0021" name="Rectangle 48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9842" name="Group 49"/>
          <p:cNvGrpSpPr>
            <a:grpSpLocks/>
          </p:cNvGrpSpPr>
          <p:nvPr/>
        </p:nvGrpSpPr>
        <p:grpSpPr bwMode="auto">
          <a:xfrm>
            <a:off x="1185863" y="4005263"/>
            <a:ext cx="576262" cy="215900"/>
            <a:chOff x="793" y="1162"/>
            <a:chExt cx="363" cy="136"/>
          </a:xfrm>
        </p:grpSpPr>
        <p:sp>
          <p:nvSpPr>
            <p:cNvPr id="120018" name="Rectangle 50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0019" name="Rectangle 51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9843" name="Group 52"/>
          <p:cNvGrpSpPr>
            <a:grpSpLocks/>
          </p:cNvGrpSpPr>
          <p:nvPr/>
        </p:nvGrpSpPr>
        <p:grpSpPr bwMode="auto">
          <a:xfrm>
            <a:off x="1185863" y="4365625"/>
            <a:ext cx="576262" cy="215900"/>
            <a:chOff x="793" y="1162"/>
            <a:chExt cx="363" cy="136"/>
          </a:xfrm>
        </p:grpSpPr>
        <p:sp>
          <p:nvSpPr>
            <p:cNvPr id="120016" name="Rectangle 53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0017" name="Rectangle 54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9844" name="Group 55"/>
          <p:cNvGrpSpPr>
            <a:grpSpLocks/>
          </p:cNvGrpSpPr>
          <p:nvPr/>
        </p:nvGrpSpPr>
        <p:grpSpPr bwMode="auto">
          <a:xfrm>
            <a:off x="1185863" y="4725988"/>
            <a:ext cx="576262" cy="215900"/>
            <a:chOff x="793" y="1162"/>
            <a:chExt cx="363" cy="136"/>
          </a:xfrm>
        </p:grpSpPr>
        <p:sp>
          <p:nvSpPr>
            <p:cNvPr id="120014" name="Rectangle 56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0015" name="Rectangle 57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9845" name="Group 58"/>
          <p:cNvGrpSpPr>
            <a:grpSpLocks/>
          </p:cNvGrpSpPr>
          <p:nvPr/>
        </p:nvGrpSpPr>
        <p:grpSpPr bwMode="auto">
          <a:xfrm>
            <a:off x="1185863" y="5084763"/>
            <a:ext cx="576262" cy="215900"/>
            <a:chOff x="793" y="1162"/>
            <a:chExt cx="363" cy="136"/>
          </a:xfrm>
        </p:grpSpPr>
        <p:sp>
          <p:nvSpPr>
            <p:cNvPr id="120012" name="Rectangle 59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0013" name="Rectangle 60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9846" name="Group 61"/>
          <p:cNvGrpSpPr>
            <a:grpSpLocks/>
          </p:cNvGrpSpPr>
          <p:nvPr/>
        </p:nvGrpSpPr>
        <p:grpSpPr bwMode="auto">
          <a:xfrm>
            <a:off x="1185863" y="5445125"/>
            <a:ext cx="576262" cy="215900"/>
            <a:chOff x="793" y="1162"/>
            <a:chExt cx="363" cy="136"/>
          </a:xfrm>
        </p:grpSpPr>
        <p:sp>
          <p:nvSpPr>
            <p:cNvPr id="120010" name="Rectangle 62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0011" name="Rectangle 63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9847" name="Group 64"/>
          <p:cNvGrpSpPr>
            <a:grpSpLocks/>
          </p:cNvGrpSpPr>
          <p:nvPr/>
        </p:nvGrpSpPr>
        <p:grpSpPr bwMode="auto">
          <a:xfrm>
            <a:off x="1185863" y="5805488"/>
            <a:ext cx="576262" cy="215900"/>
            <a:chOff x="793" y="1162"/>
            <a:chExt cx="363" cy="136"/>
          </a:xfrm>
        </p:grpSpPr>
        <p:sp>
          <p:nvSpPr>
            <p:cNvPr id="120008" name="Rectangle 65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0009" name="Rectangle 66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9848" name="Group 67"/>
          <p:cNvGrpSpPr>
            <a:grpSpLocks/>
          </p:cNvGrpSpPr>
          <p:nvPr/>
        </p:nvGrpSpPr>
        <p:grpSpPr bwMode="auto">
          <a:xfrm>
            <a:off x="1978025" y="1844675"/>
            <a:ext cx="576263" cy="215900"/>
            <a:chOff x="793" y="1162"/>
            <a:chExt cx="363" cy="136"/>
          </a:xfrm>
        </p:grpSpPr>
        <p:sp>
          <p:nvSpPr>
            <p:cNvPr id="120006" name="Rectangle 68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0007" name="Rectangle 69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9849" name="Group 70"/>
          <p:cNvGrpSpPr>
            <a:grpSpLocks/>
          </p:cNvGrpSpPr>
          <p:nvPr/>
        </p:nvGrpSpPr>
        <p:grpSpPr bwMode="auto">
          <a:xfrm>
            <a:off x="1978025" y="2925763"/>
            <a:ext cx="576263" cy="215900"/>
            <a:chOff x="793" y="1162"/>
            <a:chExt cx="363" cy="136"/>
          </a:xfrm>
        </p:grpSpPr>
        <p:sp>
          <p:nvSpPr>
            <p:cNvPr id="120004" name="Rectangle 71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0005" name="Rectangle 72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9850" name="Group 73"/>
          <p:cNvGrpSpPr>
            <a:grpSpLocks/>
          </p:cNvGrpSpPr>
          <p:nvPr/>
        </p:nvGrpSpPr>
        <p:grpSpPr bwMode="auto">
          <a:xfrm>
            <a:off x="1978025" y="3284538"/>
            <a:ext cx="576263" cy="215900"/>
            <a:chOff x="793" y="1162"/>
            <a:chExt cx="363" cy="136"/>
          </a:xfrm>
        </p:grpSpPr>
        <p:sp>
          <p:nvSpPr>
            <p:cNvPr id="120002" name="Rectangle 74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0003" name="Rectangle 75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9851" name="Group 76"/>
          <p:cNvGrpSpPr>
            <a:grpSpLocks/>
          </p:cNvGrpSpPr>
          <p:nvPr/>
        </p:nvGrpSpPr>
        <p:grpSpPr bwMode="auto">
          <a:xfrm>
            <a:off x="1978025" y="4005263"/>
            <a:ext cx="576263" cy="215900"/>
            <a:chOff x="793" y="1162"/>
            <a:chExt cx="363" cy="136"/>
          </a:xfrm>
        </p:grpSpPr>
        <p:sp>
          <p:nvSpPr>
            <p:cNvPr id="120000" name="Rectangle 77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0001" name="Rectangle 78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9852" name="Group 79"/>
          <p:cNvGrpSpPr>
            <a:grpSpLocks/>
          </p:cNvGrpSpPr>
          <p:nvPr/>
        </p:nvGrpSpPr>
        <p:grpSpPr bwMode="auto">
          <a:xfrm>
            <a:off x="1978025" y="4725988"/>
            <a:ext cx="576263" cy="215900"/>
            <a:chOff x="793" y="1162"/>
            <a:chExt cx="363" cy="136"/>
          </a:xfrm>
        </p:grpSpPr>
        <p:sp>
          <p:nvSpPr>
            <p:cNvPr id="119998" name="Rectangle 80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9999" name="Rectangle 81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9853" name="Group 82"/>
          <p:cNvGrpSpPr>
            <a:grpSpLocks/>
          </p:cNvGrpSpPr>
          <p:nvPr/>
        </p:nvGrpSpPr>
        <p:grpSpPr bwMode="auto">
          <a:xfrm>
            <a:off x="1978025" y="5805488"/>
            <a:ext cx="576263" cy="215900"/>
            <a:chOff x="793" y="1162"/>
            <a:chExt cx="363" cy="136"/>
          </a:xfrm>
        </p:grpSpPr>
        <p:sp>
          <p:nvSpPr>
            <p:cNvPr id="119996" name="Rectangle 83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9997" name="Rectangle 84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119854" name="Text Box 85"/>
          <p:cNvSpPr txBox="1">
            <a:spLocks noChangeArrowheads="1"/>
          </p:cNvSpPr>
          <p:nvPr/>
        </p:nvSpPr>
        <p:spPr bwMode="auto">
          <a:xfrm>
            <a:off x="2051050" y="1773238"/>
            <a:ext cx="360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171542" name="Text Box 86"/>
          <p:cNvSpPr txBox="1">
            <a:spLocks noChangeArrowheads="1"/>
          </p:cNvSpPr>
          <p:nvPr/>
        </p:nvSpPr>
        <p:spPr bwMode="auto">
          <a:xfrm>
            <a:off x="2265363" y="1846263"/>
            <a:ext cx="5048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9856" name="Text Box 87"/>
          <p:cNvSpPr txBox="1">
            <a:spLocks noChangeArrowheads="1"/>
          </p:cNvSpPr>
          <p:nvPr/>
        </p:nvSpPr>
        <p:spPr bwMode="auto">
          <a:xfrm>
            <a:off x="2051050" y="3213100"/>
            <a:ext cx="360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19857" name="Text Box 88"/>
          <p:cNvSpPr txBox="1">
            <a:spLocks noChangeArrowheads="1"/>
          </p:cNvSpPr>
          <p:nvPr/>
        </p:nvSpPr>
        <p:spPr bwMode="auto">
          <a:xfrm>
            <a:off x="2266950" y="3284538"/>
            <a:ext cx="5048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9858" name="Text Box 89"/>
          <p:cNvSpPr txBox="1">
            <a:spLocks noChangeArrowheads="1"/>
          </p:cNvSpPr>
          <p:nvPr/>
        </p:nvSpPr>
        <p:spPr bwMode="auto">
          <a:xfrm>
            <a:off x="2051050" y="2852738"/>
            <a:ext cx="360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19859" name="Text Box 90"/>
          <p:cNvSpPr txBox="1">
            <a:spLocks noChangeArrowheads="1"/>
          </p:cNvSpPr>
          <p:nvPr/>
        </p:nvSpPr>
        <p:spPr bwMode="auto">
          <a:xfrm>
            <a:off x="2266950" y="2927350"/>
            <a:ext cx="504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9860" name="Text Box 91"/>
          <p:cNvSpPr txBox="1">
            <a:spLocks noChangeArrowheads="1"/>
          </p:cNvSpPr>
          <p:nvPr/>
        </p:nvSpPr>
        <p:spPr bwMode="auto">
          <a:xfrm>
            <a:off x="1258888" y="2133600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19861" name="Text Box 92"/>
          <p:cNvSpPr txBox="1">
            <a:spLocks noChangeArrowheads="1"/>
          </p:cNvSpPr>
          <p:nvPr/>
        </p:nvSpPr>
        <p:spPr bwMode="auto">
          <a:xfrm>
            <a:off x="1474788" y="2206625"/>
            <a:ext cx="504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9862" name="Line 93"/>
          <p:cNvSpPr>
            <a:spLocks noChangeShapeType="1"/>
          </p:cNvSpPr>
          <p:nvPr/>
        </p:nvSpPr>
        <p:spPr bwMode="auto">
          <a:xfrm>
            <a:off x="827088" y="227647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63" name="Text Box 94"/>
          <p:cNvSpPr txBox="1">
            <a:spLocks noChangeArrowheads="1"/>
          </p:cNvSpPr>
          <p:nvPr/>
        </p:nvSpPr>
        <p:spPr bwMode="auto">
          <a:xfrm>
            <a:off x="1978025" y="393382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10</a:t>
            </a:r>
          </a:p>
        </p:txBody>
      </p:sp>
      <p:sp>
        <p:nvSpPr>
          <p:cNvPr id="119864" name="Text Box 95"/>
          <p:cNvSpPr txBox="1">
            <a:spLocks noChangeArrowheads="1"/>
          </p:cNvSpPr>
          <p:nvPr/>
        </p:nvSpPr>
        <p:spPr bwMode="auto">
          <a:xfrm>
            <a:off x="2266950" y="4006850"/>
            <a:ext cx="5032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9865" name="Text Box 96"/>
          <p:cNvSpPr txBox="1">
            <a:spLocks noChangeArrowheads="1"/>
          </p:cNvSpPr>
          <p:nvPr/>
        </p:nvSpPr>
        <p:spPr bwMode="auto">
          <a:xfrm>
            <a:off x="1258888" y="5373688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19866" name="Text Box 97"/>
          <p:cNvSpPr txBox="1">
            <a:spLocks noChangeArrowheads="1"/>
          </p:cNvSpPr>
          <p:nvPr/>
        </p:nvSpPr>
        <p:spPr bwMode="auto">
          <a:xfrm>
            <a:off x="1473200" y="5445125"/>
            <a:ext cx="504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9867" name="Line 98"/>
          <p:cNvSpPr>
            <a:spLocks noChangeShapeType="1"/>
          </p:cNvSpPr>
          <p:nvPr/>
        </p:nvSpPr>
        <p:spPr bwMode="auto">
          <a:xfrm>
            <a:off x="827088" y="55165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68" name="Text Box 99"/>
          <p:cNvSpPr txBox="1">
            <a:spLocks noChangeArrowheads="1"/>
          </p:cNvSpPr>
          <p:nvPr/>
        </p:nvSpPr>
        <p:spPr bwMode="auto">
          <a:xfrm>
            <a:off x="2051050" y="4676775"/>
            <a:ext cx="360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119869" name="Text Box 100"/>
          <p:cNvSpPr txBox="1">
            <a:spLocks noChangeArrowheads="1"/>
          </p:cNvSpPr>
          <p:nvPr/>
        </p:nvSpPr>
        <p:spPr bwMode="auto">
          <a:xfrm>
            <a:off x="2266950" y="4727575"/>
            <a:ext cx="504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9870" name="Text Box 101"/>
          <p:cNvSpPr txBox="1">
            <a:spLocks noChangeArrowheads="1"/>
          </p:cNvSpPr>
          <p:nvPr/>
        </p:nvSpPr>
        <p:spPr bwMode="auto">
          <a:xfrm>
            <a:off x="1258888" y="5013325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19871" name="Text Box 102"/>
          <p:cNvSpPr txBox="1">
            <a:spLocks noChangeArrowheads="1"/>
          </p:cNvSpPr>
          <p:nvPr/>
        </p:nvSpPr>
        <p:spPr bwMode="auto">
          <a:xfrm>
            <a:off x="1474788" y="5086350"/>
            <a:ext cx="504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9872" name="Line 103"/>
          <p:cNvSpPr>
            <a:spLocks noChangeShapeType="1"/>
          </p:cNvSpPr>
          <p:nvPr/>
        </p:nvSpPr>
        <p:spPr bwMode="auto">
          <a:xfrm>
            <a:off x="827088" y="515778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73" name="Text Box 104"/>
          <p:cNvSpPr txBox="1">
            <a:spLocks noChangeArrowheads="1"/>
          </p:cNvSpPr>
          <p:nvPr/>
        </p:nvSpPr>
        <p:spPr bwMode="auto">
          <a:xfrm>
            <a:off x="1258888" y="4292600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19874" name="Text Box 105"/>
          <p:cNvSpPr txBox="1">
            <a:spLocks noChangeArrowheads="1"/>
          </p:cNvSpPr>
          <p:nvPr/>
        </p:nvSpPr>
        <p:spPr bwMode="auto">
          <a:xfrm>
            <a:off x="1474788" y="4367213"/>
            <a:ext cx="5048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9875" name="Line 106"/>
          <p:cNvSpPr>
            <a:spLocks noChangeShapeType="1"/>
          </p:cNvSpPr>
          <p:nvPr/>
        </p:nvSpPr>
        <p:spPr bwMode="auto">
          <a:xfrm>
            <a:off x="827088" y="44370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76" name="Text Box 107"/>
          <p:cNvSpPr txBox="1">
            <a:spLocks noChangeArrowheads="1"/>
          </p:cNvSpPr>
          <p:nvPr/>
        </p:nvSpPr>
        <p:spPr bwMode="auto">
          <a:xfrm>
            <a:off x="1258888" y="3213100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171564" name="Line 108"/>
          <p:cNvSpPr>
            <a:spLocks noChangeShapeType="1"/>
          </p:cNvSpPr>
          <p:nvPr/>
        </p:nvSpPr>
        <p:spPr bwMode="auto">
          <a:xfrm>
            <a:off x="1619250" y="33575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78" name="Line 109"/>
          <p:cNvSpPr>
            <a:spLocks noChangeShapeType="1"/>
          </p:cNvSpPr>
          <p:nvPr/>
        </p:nvSpPr>
        <p:spPr bwMode="auto">
          <a:xfrm>
            <a:off x="827088" y="33575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79" name="Text Box 110"/>
          <p:cNvSpPr txBox="1">
            <a:spLocks noChangeArrowheads="1"/>
          </p:cNvSpPr>
          <p:nvPr/>
        </p:nvSpPr>
        <p:spPr bwMode="auto">
          <a:xfrm>
            <a:off x="1258888" y="3933825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19880" name="Line 111"/>
          <p:cNvSpPr>
            <a:spLocks noChangeShapeType="1"/>
          </p:cNvSpPr>
          <p:nvPr/>
        </p:nvSpPr>
        <p:spPr bwMode="auto">
          <a:xfrm>
            <a:off x="1619250" y="40767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81" name="Line 112"/>
          <p:cNvSpPr>
            <a:spLocks noChangeShapeType="1"/>
          </p:cNvSpPr>
          <p:nvPr/>
        </p:nvSpPr>
        <p:spPr bwMode="auto">
          <a:xfrm>
            <a:off x="827088" y="40767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82" name="Text Box 113"/>
          <p:cNvSpPr txBox="1">
            <a:spLocks noChangeArrowheads="1"/>
          </p:cNvSpPr>
          <p:nvPr/>
        </p:nvSpPr>
        <p:spPr bwMode="auto">
          <a:xfrm>
            <a:off x="1258888" y="4652963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19883" name="Line 114"/>
          <p:cNvSpPr>
            <a:spLocks noChangeShapeType="1"/>
          </p:cNvSpPr>
          <p:nvPr/>
        </p:nvSpPr>
        <p:spPr bwMode="auto">
          <a:xfrm>
            <a:off x="1619250" y="479742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84" name="Line 115"/>
          <p:cNvSpPr>
            <a:spLocks noChangeShapeType="1"/>
          </p:cNvSpPr>
          <p:nvPr/>
        </p:nvSpPr>
        <p:spPr bwMode="auto">
          <a:xfrm>
            <a:off x="827088" y="479742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85" name="Text Box 116"/>
          <p:cNvSpPr txBox="1">
            <a:spLocks noChangeArrowheads="1"/>
          </p:cNvSpPr>
          <p:nvPr/>
        </p:nvSpPr>
        <p:spPr bwMode="auto">
          <a:xfrm>
            <a:off x="1258888" y="2852738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19886" name="Line 117"/>
          <p:cNvSpPr>
            <a:spLocks noChangeShapeType="1"/>
          </p:cNvSpPr>
          <p:nvPr/>
        </p:nvSpPr>
        <p:spPr bwMode="auto">
          <a:xfrm>
            <a:off x="1619250" y="29972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87" name="Line 118"/>
          <p:cNvSpPr>
            <a:spLocks noChangeShapeType="1"/>
          </p:cNvSpPr>
          <p:nvPr/>
        </p:nvSpPr>
        <p:spPr bwMode="auto">
          <a:xfrm>
            <a:off x="827088" y="29972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88" name="Text Box 119"/>
          <p:cNvSpPr txBox="1">
            <a:spLocks noChangeArrowheads="1"/>
          </p:cNvSpPr>
          <p:nvPr/>
        </p:nvSpPr>
        <p:spPr bwMode="auto">
          <a:xfrm>
            <a:off x="1258888" y="3573463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19889" name="Text Box 120"/>
          <p:cNvSpPr txBox="1">
            <a:spLocks noChangeArrowheads="1"/>
          </p:cNvSpPr>
          <p:nvPr/>
        </p:nvSpPr>
        <p:spPr bwMode="auto">
          <a:xfrm>
            <a:off x="1474788" y="3646488"/>
            <a:ext cx="5048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9890" name="Line 121"/>
          <p:cNvSpPr>
            <a:spLocks noChangeShapeType="1"/>
          </p:cNvSpPr>
          <p:nvPr/>
        </p:nvSpPr>
        <p:spPr bwMode="auto">
          <a:xfrm>
            <a:off x="827088" y="37163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91" name="Text Box 122"/>
          <p:cNvSpPr txBox="1">
            <a:spLocks noChangeArrowheads="1"/>
          </p:cNvSpPr>
          <p:nvPr/>
        </p:nvSpPr>
        <p:spPr bwMode="auto">
          <a:xfrm>
            <a:off x="1185863" y="2516188"/>
            <a:ext cx="503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11</a:t>
            </a:r>
          </a:p>
        </p:txBody>
      </p:sp>
      <p:sp>
        <p:nvSpPr>
          <p:cNvPr id="119892" name="Text Box 123"/>
          <p:cNvSpPr txBox="1">
            <a:spLocks noChangeArrowheads="1"/>
          </p:cNvSpPr>
          <p:nvPr/>
        </p:nvSpPr>
        <p:spPr bwMode="auto">
          <a:xfrm>
            <a:off x="1474788" y="2566988"/>
            <a:ext cx="5048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9893" name="Line 124"/>
          <p:cNvSpPr>
            <a:spLocks noChangeShapeType="1"/>
          </p:cNvSpPr>
          <p:nvPr/>
        </p:nvSpPr>
        <p:spPr bwMode="auto">
          <a:xfrm>
            <a:off x="827088" y="26368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94" name="Text Box 125"/>
          <p:cNvSpPr txBox="1">
            <a:spLocks noChangeArrowheads="1"/>
          </p:cNvSpPr>
          <p:nvPr/>
        </p:nvSpPr>
        <p:spPr bwMode="auto">
          <a:xfrm>
            <a:off x="2051050" y="5734050"/>
            <a:ext cx="360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19895" name="Text Box 126"/>
          <p:cNvSpPr txBox="1">
            <a:spLocks noChangeArrowheads="1"/>
          </p:cNvSpPr>
          <p:nvPr/>
        </p:nvSpPr>
        <p:spPr bwMode="auto">
          <a:xfrm>
            <a:off x="2287757" y="5817394"/>
            <a:ext cx="6477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 dirty="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9896" name="Text Box 127"/>
          <p:cNvSpPr txBox="1">
            <a:spLocks noChangeArrowheads="1"/>
          </p:cNvSpPr>
          <p:nvPr/>
        </p:nvSpPr>
        <p:spPr bwMode="auto">
          <a:xfrm>
            <a:off x="1258888" y="5734050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19897" name="Line 128"/>
          <p:cNvSpPr>
            <a:spLocks noChangeShapeType="1"/>
          </p:cNvSpPr>
          <p:nvPr/>
        </p:nvSpPr>
        <p:spPr bwMode="auto">
          <a:xfrm>
            <a:off x="1619250" y="587692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98" name="Line 129"/>
          <p:cNvSpPr>
            <a:spLocks noChangeShapeType="1"/>
          </p:cNvSpPr>
          <p:nvPr/>
        </p:nvSpPr>
        <p:spPr bwMode="auto">
          <a:xfrm>
            <a:off x="827088" y="587692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99" name="Text Box 130"/>
          <p:cNvSpPr txBox="1">
            <a:spLocks noChangeArrowheads="1"/>
          </p:cNvSpPr>
          <p:nvPr/>
        </p:nvSpPr>
        <p:spPr bwMode="auto">
          <a:xfrm>
            <a:off x="1185863" y="1773238"/>
            <a:ext cx="503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11</a:t>
            </a:r>
          </a:p>
        </p:txBody>
      </p:sp>
      <p:sp>
        <p:nvSpPr>
          <p:cNvPr id="1171587" name="Line 131"/>
          <p:cNvSpPr>
            <a:spLocks noChangeShapeType="1"/>
          </p:cNvSpPr>
          <p:nvPr/>
        </p:nvSpPr>
        <p:spPr bwMode="auto">
          <a:xfrm>
            <a:off x="1619250" y="191611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901" name="Line 132"/>
          <p:cNvSpPr>
            <a:spLocks noChangeShapeType="1"/>
          </p:cNvSpPr>
          <p:nvPr/>
        </p:nvSpPr>
        <p:spPr bwMode="auto">
          <a:xfrm>
            <a:off x="827088" y="191611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71589" name="Text Box 133"/>
          <p:cNvSpPr txBox="1">
            <a:spLocks noChangeArrowheads="1"/>
          </p:cNvSpPr>
          <p:nvPr/>
        </p:nvSpPr>
        <p:spPr bwMode="auto">
          <a:xfrm>
            <a:off x="3363913" y="6262688"/>
            <a:ext cx="22336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800">
                <a:latin typeface="Arial" panose="020B0604020202020204" pitchFamily="34" charset="0"/>
                <a:ea typeface="新細明體" panose="02020500000000000000" pitchFamily="18" charset="-120"/>
              </a:rPr>
              <a:t>New class: 0</a:t>
            </a:r>
          </a:p>
        </p:txBody>
      </p:sp>
      <p:sp>
        <p:nvSpPr>
          <p:cNvPr id="119903" name="Text Box 134"/>
          <p:cNvSpPr txBox="1">
            <a:spLocks noChangeArrowheads="1"/>
          </p:cNvSpPr>
          <p:nvPr/>
        </p:nvSpPr>
        <p:spPr bwMode="auto">
          <a:xfrm>
            <a:off x="3492500" y="1125538"/>
            <a:ext cx="503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800">
                <a:latin typeface="Arial" panose="020B0604020202020204" pitchFamily="34" charset="0"/>
                <a:ea typeface="新細明體" panose="02020500000000000000" pitchFamily="18" charset="-120"/>
              </a:rPr>
              <a:t>i=</a:t>
            </a:r>
          </a:p>
        </p:txBody>
      </p:sp>
      <p:sp>
        <p:nvSpPr>
          <p:cNvPr id="119904" name="Rectangle 135"/>
          <p:cNvSpPr>
            <a:spLocks noChangeArrowheads="1"/>
          </p:cNvSpPr>
          <p:nvPr/>
        </p:nvSpPr>
        <p:spPr bwMode="auto">
          <a:xfrm>
            <a:off x="6370638" y="1341438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905" name="Rectangle 136"/>
          <p:cNvSpPr>
            <a:spLocks noChangeArrowheads="1"/>
          </p:cNvSpPr>
          <p:nvPr/>
        </p:nvSpPr>
        <p:spPr bwMode="auto">
          <a:xfrm>
            <a:off x="6586538" y="1341438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906" name="Rectangle 137"/>
          <p:cNvSpPr>
            <a:spLocks noChangeArrowheads="1"/>
          </p:cNvSpPr>
          <p:nvPr/>
        </p:nvSpPr>
        <p:spPr bwMode="auto">
          <a:xfrm>
            <a:off x="6802438" y="1341438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 b="1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907" name="Rectangle 138"/>
          <p:cNvSpPr>
            <a:spLocks noChangeArrowheads="1"/>
          </p:cNvSpPr>
          <p:nvPr/>
        </p:nvSpPr>
        <p:spPr bwMode="auto">
          <a:xfrm>
            <a:off x="7018338" y="1341438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908" name="Rectangle 139"/>
          <p:cNvSpPr>
            <a:spLocks noChangeArrowheads="1"/>
          </p:cNvSpPr>
          <p:nvPr/>
        </p:nvSpPr>
        <p:spPr bwMode="auto">
          <a:xfrm>
            <a:off x="7234238" y="1341438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909" name="Rectangle 140"/>
          <p:cNvSpPr>
            <a:spLocks noChangeArrowheads="1"/>
          </p:cNvSpPr>
          <p:nvPr/>
        </p:nvSpPr>
        <p:spPr bwMode="auto">
          <a:xfrm>
            <a:off x="7450138" y="1341438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910" name="Rectangle 141"/>
          <p:cNvSpPr>
            <a:spLocks noChangeArrowheads="1"/>
          </p:cNvSpPr>
          <p:nvPr/>
        </p:nvSpPr>
        <p:spPr bwMode="auto">
          <a:xfrm>
            <a:off x="7666038" y="1341438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911" name="Rectangle 142"/>
          <p:cNvSpPr>
            <a:spLocks noChangeArrowheads="1"/>
          </p:cNvSpPr>
          <p:nvPr/>
        </p:nvSpPr>
        <p:spPr bwMode="auto">
          <a:xfrm>
            <a:off x="7881938" y="1341438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912" name="Rectangle 143"/>
          <p:cNvSpPr>
            <a:spLocks noChangeArrowheads="1"/>
          </p:cNvSpPr>
          <p:nvPr/>
        </p:nvSpPr>
        <p:spPr bwMode="auto">
          <a:xfrm>
            <a:off x="8097838" y="1341438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913" name="Rectangle 144"/>
          <p:cNvSpPr>
            <a:spLocks noChangeArrowheads="1"/>
          </p:cNvSpPr>
          <p:nvPr/>
        </p:nvSpPr>
        <p:spPr bwMode="auto">
          <a:xfrm>
            <a:off x="8313738" y="1341438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914" name="Rectangle 145"/>
          <p:cNvSpPr>
            <a:spLocks noChangeArrowheads="1"/>
          </p:cNvSpPr>
          <p:nvPr/>
        </p:nvSpPr>
        <p:spPr bwMode="auto">
          <a:xfrm>
            <a:off x="8529638" y="1341438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915" name="Rectangle 146"/>
          <p:cNvSpPr>
            <a:spLocks noChangeArrowheads="1"/>
          </p:cNvSpPr>
          <p:nvPr/>
        </p:nvSpPr>
        <p:spPr bwMode="auto">
          <a:xfrm>
            <a:off x="8747125" y="1341438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916" name="Text Box 147"/>
          <p:cNvSpPr txBox="1">
            <a:spLocks noChangeArrowheads="1"/>
          </p:cNvSpPr>
          <p:nvPr/>
        </p:nvSpPr>
        <p:spPr bwMode="auto">
          <a:xfrm>
            <a:off x="6297613" y="1112838"/>
            <a:ext cx="360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900">
                <a:latin typeface="Verdana" panose="020B0604030504040204" pitchFamily="34" charset="0"/>
                <a:ea typeface="新細明體" panose="02020500000000000000" pitchFamily="18" charset="-120"/>
              </a:rPr>
              <a:t>[0]</a:t>
            </a:r>
          </a:p>
        </p:txBody>
      </p:sp>
      <p:sp>
        <p:nvSpPr>
          <p:cNvPr id="119917" name="Text Box 148"/>
          <p:cNvSpPr txBox="1">
            <a:spLocks noChangeArrowheads="1"/>
          </p:cNvSpPr>
          <p:nvPr/>
        </p:nvSpPr>
        <p:spPr bwMode="auto">
          <a:xfrm>
            <a:off x="6513513" y="1112838"/>
            <a:ext cx="360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900">
                <a:latin typeface="Verdana" panose="020B0604030504040204" pitchFamily="34" charset="0"/>
                <a:ea typeface="新細明體" panose="02020500000000000000" pitchFamily="18" charset="-120"/>
              </a:rPr>
              <a:t>[1]</a:t>
            </a:r>
          </a:p>
        </p:txBody>
      </p:sp>
      <p:sp>
        <p:nvSpPr>
          <p:cNvPr id="119918" name="Text Box 149"/>
          <p:cNvSpPr txBox="1">
            <a:spLocks noChangeArrowheads="1"/>
          </p:cNvSpPr>
          <p:nvPr/>
        </p:nvSpPr>
        <p:spPr bwMode="auto">
          <a:xfrm>
            <a:off x="6729413" y="1112838"/>
            <a:ext cx="360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900">
                <a:latin typeface="Verdana" panose="020B0604030504040204" pitchFamily="34" charset="0"/>
                <a:ea typeface="新細明體" panose="02020500000000000000" pitchFamily="18" charset="-120"/>
              </a:rPr>
              <a:t>[2]</a:t>
            </a:r>
          </a:p>
        </p:txBody>
      </p:sp>
      <p:sp>
        <p:nvSpPr>
          <p:cNvPr id="119919" name="Text Box 150"/>
          <p:cNvSpPr txBox="1">
            <a:spLocks noChangeArrowheads="1"/>
          </p:cNvSpPr>
          <p:nvPr/>
        </p:nvSpPr>
        <p:spPr bwMode="auto">
          <a:xfrm>
            <a:off x="6945313" y="1112838"/>
            <a:ext cx="360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900">
                <a:latin typeface="Verdana" panose="020B0604030504040204" pitchFamily="34" charset="0"/>
                <a:ea typeface="新細明體" panose="02020500000000000000" pitchFamily="18" charset="-120"/>
              </a:rPr>
              <a:t>[3]</a:t>
            </a:r>
          </a:p>
        </p:txBody>
      </p:sp>
      <p:sp>
        <p:nvSpPr>
          <p:cNvPr id="119920" name="Text Box 151"/>
          <p:cNvSpPr txBox="1">
            <a:spLocks noChangeArrowheads="1"/>
          </p:cNvSpPr>
          <p:nvPr/>
        </p:nvSpPr>
        <p:spPr bwMode="auto">
          <a:xfrm>
            <a:off x="7161213" y="1112838"/>
            <a:ext cx="360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900">
                <a:latin typeface="Verdana" panose="020B0604030504040204" pitchFamily="34" charset="0"/>
                <a:ea typeface="新細明體" panose="02020500000000000000" pitchFamily="18" charset="-120"/>
              </a:rPr>
              <a:t>[4]</a:t>
            </a:r>
          </a:p>
        </p:txBody>
      </p:sp>
      <p:sp>
        <p:nvSpPr>
          <p:cNvPr id="119921" name="Text Box 152"/>
          <p:cNvSpPr txBox="1">
            <a:spLocks noChangeArrowheads="1"/>
          </p:cNvSpPr>
          <p:nvPr/>
        </p:nvSpPr>
        <p:spPr bwMode="auto">
          <a:xfrm>
            <a:off x="7377113" y="1112838"/>
            <a:ext cx="360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900">
                <a:latin typeface="Verdana" panose="020B0604030504040204" pitchFamily="34" charset="0"/>
                <a:ea typeface="新細明體" panose="02020500000000000000" pitchFamily="18" charset="-120"/>
              </a:rPr>
              <a:t>[5]</a:t>
            </a:r>
          </a:p>
        </p:txBody>
      </p:sp>
      <p:sp>
        <p:nvSpPr>
          <p:cNvPr id="119922" name="Text Box 153"/>
          <p:cNvSpPr txBox="1">
            <a:spLocks noChangeArrowheads="1"/>
          </p:cNvSpPr>
          <p:nvPr/>
        </p:nvSpPr>
        <p:spPr bwMode="auto">
          <a:xfrm>
            <a:off x="7594600" y="1112838"/>
            <a:ext cx="360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900">
                <a:latin typeface="Verdana" panose="020B0604030504040204" pitchFamily="34" charset="0"/>
                <a:ea typeface="新細明體" panose="02020500000000000000" pitchFamily="18" charset="-120"/>
              </a:rPr>
              <a:t>[6]</a:t>
            </a:r>
          </a:p>
        </p:txBody>
      </p:sp>
      <p:sp>
        <p:nvSpPr>
          <p:cNvPr id="119923" name="Text Box 154"/>
          <p:cNvSpPr txBox="1">
            <a:spLocks noChangeArrowheads="1"/>
          </p:cNvSpPr>
          <p:nvPr/>
        </p:nvSpPr>
        <p:spPr bwMode="auto">
          <a:xfrm>
            <a:off x="7810500" y="1112838"/>
            <a:ext cx="360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900">
                <a:latin typeface="Verdana" panose="020B0604030504040204" pitchFamily="34" charset="0"/>
                <a:ea typeface="新細明體" panose="02020500000000000000" pitchFamily="18" charset="-120"/>
              </a:rPr>
              <a:t>[7]</a:t>
            </a:r>
          </a:p>
        </p:txBody>
      </p:sp>
      <p:sp>
        <p:nvSpPr>
          <p:cNvPr id="119924" name="Text Box 155"/>
          <p:cNvSpPr txBox="1">
            <a:spLocks noChangeArrowheads="1"/>
          </p:cNvSpPr>
          <p:nvPr/>
        </p:nvSpPr>
        <p:spPr bwMode="auto">
          <a:xfrm>
            <a:off x="8026400" y="1112838"/>
            <a:ext cx="360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900">
                <a:latin typeface="Verdana" panose="020B0604030504040204" pitchFamily="34" charset="0"/>
                <a:ea typeface="新細明體" panose="02020500000000000000" pitchFamily="18" charset="-120"/>
              </a:rPr>
              <a:t>[8]</a:t>
            </a:r>
          </a:p>
        </p:txBody>
      </p:sp>
      <p:sp>
        <p:nvSpPr>
          <p:cNvPr id="119925" name="Text Box 156"/>
          <p:cNvSpPr txBox="1">
            <a:spLocks noChangeArrowheads="1"/>
          </p:cNvSpPr>
          <p:nvPr/>
        </p:nvSpPr>
        <p:spPr bwMode="auto">
          <a:xfrm>
            <a:off x="8242300" y="1112838"/>
            <a:ext cx="360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900">
                <a:latin typeface="Verdana" panose="020B0604030504040204" pitchFamily="34" charset="0"/>
                <a:ea typeface="新細明體" panose="02020500000000000000" pitchFamily="18" charset="-120"/>
              </a:rPr>
              <a:t>[9]</a:t>
            </a:r>
          </a:p>
        </p:txBody>
      </p:sp>
      <p:sp>
        <p:nvSpPr>
          <p:cNvPr id="119926" name="Text Box 157"/>
          <p:cNvSpPr txBox="1">
            <a:spLocks noChangeArrowheads="1"/>
          </p:cNvSpPr>
          <p:nvPr/>
        </p:nvSpPr>
        <p:spPr bwMode="auto">
          <a:xfrm>
            <a:off x="8459788" y="1127125"/>
            <a:ext cx="4318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[10]</a:t>
            </a:r>
          </a:p>
        </p:txBody>
      </p:sp>
      <p:sp>
        <p:nvSpPr>
          <p:cNvPr id="119927" name="Text Box 158"/>
          <p:cNvSpPr txBox="1">
            <a:spLocks noChangeArrowheads="1"/>
          </p:cNvSpPr>
          <p:nvPr/>
        </p:nvSpPr>
        <p:spPr bwMode="auto">
          <a:xfrm>
            <a:off x="8748713" y="1127125"/>
            <a:ext cx="4318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[11]</a:t>
            </a:r>
          </a:p>
        </p:txBody>
      </p:sp>
      <p:sp>
        <p:nvSpPr>
          <p:cNvPr id="119928" name="Text Box 159"/>
          <p:cNvSpPr txBox="1">
            <a:spLocks noChangeArrowheads="1"/>
          </p:cNvSpPr>
          <p:nvPr/>
        </p:nvSpPr>
        <p:spPr bwMode="auto">
          <a:xfrm>
            <a:off x="5702300" y="1262063"/>
            <a:ext cx="596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out:</a:t>
            </a:r>
          </a:p>
        </p:txBody>
      </p:sp>
      <p:grpSp>
        <p:nvGrpSpPr>
          <p:cNvPr id="20" name="Group 160"/>
          <p:cNvGrpSpPr>
            <a:grpSpLocks/>
          </p:cNvGrpSpPr>
          <p:nvPr/>
        </p:nvGrpSpPr>
        <p:grpSpPr bwMode="auto">
          <a:xfrm>
            <a:off x="6370638" y="1341438"/>
            <a:ext cx="215900" cy="215900"/>
            <a:chOff x="4059" y="845"/>
            <a:chExt cx="136" cy="136"/>
          </a:xfrm>
        </p:grpSpPr>
        <p:sp>
          <p:nvSpPr>
            <p:cNvPr id="119994" name="Line 161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9995" name="Line 162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1" name="Group 163"/>
          <p:cNvGrpSpPr>
            <a:grpSpLocks/>
          </p:cNvGrpSpPr>
          <p:nvPr/>
        </p:nvGrpSpPr>
        <p:grpSpPr bwMode="auto">
          <a:xfrm>
            <a:off x="6804025" y="1341438"/>
            <a:ext cx="215900" cy="215900"/>
            <a:chOff x="4059" y="845"/>
            <a:chExt cx="136" cy="136"/>
          </a:xfrm>
        </p:grpSpPr>
        <p:sp>
          <p:nvSpPr>
            <p:cNvPr id="119992" name="Line 164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9993" name="Line 165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2" name="Group 166"/>
          <p:cNvGrpSpPr>
            <a:grpSpLocks/>
          </p:cNvGrpSpPr>
          <p:nvPr/>
        </p:nvGrpSpPr>
        <p:grpSpPr bwMode="auto">
          <a:xfrm>
            <a:off x="7235825" y="1341438"/>
            <a:ext cx="215900" cy="215900"/>
            <a:chOff x="4059" y="845"/>
            <a:chExt cx="136" cy="136"/>
          </a:xfrm>
        </p:grpSpPr>
        <p:sp>
          <p:nvSpPr>
            <p:cNvPr id="119990" name="Line 167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9991" name="Line 168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3" name="Group 169"/>
          <p:cNvGrpSpPr>
            <a:grpSpLocks/>
          </p:cNvGrpSpPr>
          <p:nvPr/>
        </p:nvGrpSpPr>
        <p:grpSpPr bwMode="auto">
          <a:xfrm>
            <a:off x="7883525" y="1341438"/>
            <a:ext cx="215900" cy="215900"/>
            <a:chOff x="4059" y="845"/>
            <a:chExt cx="136" cy="136"/>
          </a:xfrm>
        </p:grpSpPr>
        <p:sp>
          <p:nvSpPr>
            <p:cNvPr id="119988" name="Line 170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9989" name="Line 171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4" name="Group 172"/>
          <p:cNvGrpSpPr>
            <a:grpSpLocks/>
          </p:cNvGrpSpPr>
          <p:nvPr/>
        </p:nvGrpSpPr>
        <p:grpSpPr bwMode="auto">
          <a:xfrm>
            <a:off x="8747125" y="1341438"/>
            <a:ext cx="215900" cy="215900"/>
            <a:chOff x="4059" y="845"/>
            <a:chExt cx="136" cy="136"/>
          </a:xfrm>
        </p:grpSpPr>
        <p:sp>
          <p:nvSpPr>
            <p:cNvPr id="119986" name="Line 173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9987" name="Line 174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171631" name="Rectangle 175"/>
          <p:cNvSpPr>
            <a:spLocks noChangeArrowheads="1"/>
          </p:cNvSpPr>
          <p:nvPr/>
        </p:nvSpPr>
        <p:spPr bwMode="auto">
          <a:xfrm>
            <a:off x="3203575" y="2805502"/>
            <a:ext cx="1822451" cy="22027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935" name="Text Box 176"/>
          <p:cNvSpPr txBox="1">
            <a:spLocks noChangeArrowheads="1"/>
          </p:cNvSpPr>
          <p:nvPr/>
        </p:nvSpPr>
        <p:spPr bwMode="auto">
          <a:xfrm>
            <a:off x="2700338" y="69215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x</a:t>
            </a:r>
          </a:p>
        </p:txBody>
      </p:sp>
      <p:sp>
        <p:nvSpPr>
          <p:cNvPr id="119936" name="Text Box 177"/>
          <p:cNvSpPr txBox="1">
            <a:spLocks noChangeArrowheads="1"/>
          </p:cNvSpPr>
          <p:nvPr/>
        </p:nvSpPr>
        <p:spPr bwMode="auto">
          <a:xfrm>
            <a:off x="2700338" y="1341438"/>
            <a:ext cx="719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top</a:t>
            </a:r>
          </a:p>
        </p:txBody>
      </p:sp>
      <p:sp>
        <p:nvSpPr>
          <p:cNvPr id="1171634" name="Line 178"/>
          <p:cNvSpPr>
            <a:spLocks noChangeShapeType="1"/>
          </p:cNvSpPr>
          <p:nvPr/>
        </p:nvSpPr>
        <p:spPr bwMode="auto">
          <a:xfrm flipH="1">
            <a:off x="1476375" y="908050"/>
            <a:ext cx="1295400" cy="9366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71635" name="Rectangle 179"/>
          <p:cNvSpPr>
            <a:spLocks noChangeArrowheads="1"/>
          </p:cNvSpPr>
          <p:nvPr/>
        </p:nvSpPr>
        <p:spPr bwMode="auto">
          <a:xfrm>
            <a:off x="3203575" y="3038475"/>
            <a:ext cx="1389063" cy="280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1636" name="Rectangle 180"/>
          <p:cNvSpPr>
            <a:spLocks noChangeArrowheads="1"/>
          </p:cNvSpPr>
          <p:nvPr/>
        </p:nvSpPr>
        <p:spPr bwMode="auto">
          <a:xfrm>
            <a:off x="4793068" y="3025775"/>
            <a:ext cx="1391832" cy="27979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940" name="Text Box 181"/>
          <p:cNvSpPr txBox="1">
            <a:spLocks noChangeArrowheads="1"/>
          </p:cNvSpPr>
          <p:nvPr/>
        </p:nvSpPr>
        <p:spPr bwMode="auto">
          <a:xfrm>
            <a:off x="4211638" y="1125538"/>
            <a:ext cx="504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800">
                <a:latin typeface="Arial" panose="020B0604020202020204" pitchFamily="34" charset="0"/>
                <a:ea typeface="新細明體" panose="02020500000000000000" pitchFamily="18" charset="-120"/>
              </a:rPr>
              <a:t>j=</a:t>
            </a:r>
          </a:p>
        </p:txBody>
      </p:sp>
      <p:sp>
        <p:nvSpPr>
          <p:cNvPr id="1171638" name="Text Box 182"/>
          <p:cNvSpPr txBox="1">
            <a:spLocks noChangeArrowheads="1"/>
          </p:cNvSpPr>
          <p:nvPr/>
        </p:nvSpPr>
        <p:spPr bwMode="auto">
          <a:xfrm>
            <a:off x="4572000" y="1125538"/>
            <a:ext cx="647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800">
                <a:latin typeface="Arial" panose="020B0604020202020204" pitchFamily="34" charset="0"/>
                <a:ea typeface="新細明體" panose="02020500000000000000" pitchFamily="18" charset="-120"/>
              </a:rPr>
              <a:t>11</a:t>
            </a:r>
          </a:p>
        </p:txBody>
      </p:sp>
      <p:sp>
        <p:nvSpPr>
          <p:cNvPr id="1171639" name="Rectangle 183"/>
          <p:cNvSpPr>
            <a:spLocks noChangeArrowheads="1"/>
          </p:cNvSpPr>
          <p:nvPr/>
        </p:nvSpPr>
        <p:spPr bwMode="auto">
          <a:xfrm>
            <a:off x="3680736" y="3796927"/>
            <a:ext cx="1550649" cy="22780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1640" name="Rectangle 184"/>
          <p:cNvSpPr>
            <a:spLocks noChangeArrowheads="1"/>
          </p:cNvSpPr>
          <p:nvPr/>
        </p:nvSpPr>
        <p:spPr bwMode="auto">
          <a:xfrm>
            <a:off x="3682374" y="4036979"/>
            <a:ext cx="1343651" cy="2175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1641" name="Rectangle 185"/>
          <p:cNvSpPr>
            <a:spLocks noChangeArrowheads="1"/>
          </p:cNvSpPr>
          <p:nvPr/>
        </p:nvSpPr>
        <p:spPr bwMode="auto">
          <a:xfrm>
            <a:off x="3959157" y="4260716"/>
            <a:ext cx="2114516" cy="24937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1642" name="Rectangle 186"/>
          <p:cNvSpPr>
            <a:spLocks noChangeArrowheads="1"/>
          </p:cNvSpPr>
          <p:nvPr/>
        </p:nvSpPr>
        <p:spPr bwMode="auto">
          <a:xfrm>
            <a:off x="6342704" y="4319587"/>
            <a:ext cx="1874837" cy="1698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1643" name="Rectangle 187"/>
          <p:cNvSpPr>
            <a:spLocks noChangeArrowheads="1"/>
          </p:cNvSpPr>
          <p:nvPr/>
        </p:nvSpPr>
        <p:spPr bwMode="auto">
          <a:xfrm>
            <a:off x="3910518" y="4572000"/>
            <a:ext cx="1324043" cy="21076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1171644" name="Rectangle 188"/>
          <p:cNvSpPr>
            <a:spLocks noChangeArrowheads="1"/>
          </p:cNvSpPr>
          <p:nvPr/>
        </p:nvSpPr>
        <p:spPr bwMode="auto">
          <a:xfrm>
            <a:off x="5310560" y="4552174"/>
            <a:ext cx="1489075" cy="2238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1645" name="Rectangle 189"/>
          <p:cNvSpPr>
            <a:spLocks noChangeArrowheads="1"/>
          </p:cNvSpPr>
          <p:nvPr/>
        </p:nvSpPr>
        <p:spPr bwMode="auto">
          <a:xfrm>
            <a:off x="6842666" y="4552173"/>
            <a:ext cx="865188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1646" name="Rectangle 190"/>
          <p:cNvSpPr>
            <a:spLocks noChangeArrowheads="1"/>
          </p:cNvSpPr>
          <p:nvPr/>
        </p:nvSpPr>
        <p:spPr bwMode="auto">
          <a:xfrm>
            <a:off x="7814857" y="4529543"/>
            <a:ext cx="576262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1647" name="Rectangle 191"/>
          <p:cNvSpPr>
            <a:spLocks noChangeArrowheads="1"/>
          </p:cNvSpPr>
          <p:nvPr/>
        </p:nvSpPr>
        <p:spPr bwMode="auto">
          <a:xfrm>
            <a:off x="3693269" y="5005590"/>
            <a:ext cx="2133600" cy="2746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1648" name="Rectangle 192"/>
          <p:cNvSpPr>
            <a:spLocks noChangeArrowheads="1"/>
          </p:cNvSpPr>
          <p:nvPr/>
        </p:nvSpPr>
        <p:spPr bwMode="auto">
          <a:xfrm>
            <a:off x="3437107" y="5466945"/>
            <a:ext cx="1189038" cy="27426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1649" name="Rectangle 193"/>
          <p:cNvSpPr>
            <a:spLocks noChangeArrowheads="1"/>
          </p:cNvSpPr>
          <p:nvPr/>
        </p:nvSpPr>
        <p:spPr bwMode="auto">
          <a:xfrm>
            <a:off x="3431533" y="5765329"/>
            <a:ext cx="2281237" cy="2619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ea typeface="新細明體" panose="02020500000000000000" pitchFamily="18" charset="-120"/>
              </a:rPr>
              <a:t>              </a:t>
            </a:r>
          </a:p>
        </p:txBody>
      </p:sp>
      <p:sp>
        <p:nvSpPr>
          <p:cNvPr id="1171650" name="Rectangle 194"/>
          <p:cNvSpPr>
            <a:spLocks noChangeArrowheads="1"/>
          </p:cNvSpPr>
          <p:nvPr/>
        </p:nvSpPr>
        <p:spPr bwMode="auto">
          <a:xfrm>
            <a:off x="5890791" y="5749925"/>
            <a:ext cx="1817687" cy="2714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954" name="Text Box 195"/>
          <p:cNvSpPr txBox="1">
            <a:spLocks noChangeArrowheads="1"/>
          </p:cNvSpPr>
          <p:nvPr/>
        </p:nvSpPr>
        <p:spPr bwMode="auto">
          <a:xfrm>
            <a:off x="2700338" y="981075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y</a:t>
            </a:r>
          </a:p>
        </p:txBody>
      </p:sp>
      <p:sp>
        <p:nvSpPr>
          <p:cNvPr id="1171652" name="Line 196"/>
          <p:cNvSpPr>
            <a:spLocks noChangeShapeType="1"/>
          </p:cNvSpPr>
          <p:nvPr/>
        </p:nvSpPr>
        <p:spPr bwMode="auto">
          <a:xfrm flipH="1">
            <a:off x="2195513" y="1268413"/>
            <a:ext cx="576262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71653" name="Line 197"/>
          <p:cNvSpPr>
            <a:spLocks noChangeShapeType="1"/>
          </p:cNvSpPr>
          <p:nvPr/>
        </p:nvSpPr>
        <p:spPr bwMode="auto">
          <a:xfrm flipH="1">
            <a:off x="2195513" y="908050"/>
            <a:ext cx="576262" cy="9366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71654" name="Rectangle 198"/>
          <p:cNvSpPr>
            <a:spLocks noChangeArrowheads="1"/>
          </p:cNvSpPr>
          <p:nvPr/>
        </p:nvSpPr>
        <p:spPr bwMode="auto">
          <a:xfrm>
            <a:off x="3204724" y="2595952"/>
            <a:ext cx="3419072" cy="2095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1655" name="Text Box 199"/>
          <p:cNvSpPr txBox="1">
            <a:spLocks noChangeArrowheads="1"/>
          </p:cNvSpPr>
          <p:nvPr/>
        </p:nvSpPr>
        <p:spPr bwMode="auto">
          <a:xfrm>
            <a:off x="5526088" y="6262688"/>
            <a:ext cx="647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800">
                <a:latin typeface="Arial" panose="020B0604020202020204" pitchFamily="34" charset="0"/>
                <a:ea typeface="新細明體" panose="02020500000000000000" pitchFamily="18" charset="-120"/>
              </a:rPr>
              <a:t>11</a:t>
            </a:r>
          </a:p>
        </p:txBody>
      </p:sp>
      <p:sp>
        <p:nvSpPr>
          <p:cNvPr id="1171656" name="Text Box 200"/>
          <p:cNvSpPr txBox="1">
            <a:spLocks noChangeArrowheads="1"/>
          </p:cNvSpPr>
          <p:nvPr/>
        </p:nvSpPr>
        <p:spPr bwMode="auto">
          <a:xfrm>
            <a:off x="4572000" y="1125538"/>
            <a:ext cx="647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800">
                <a:latin typeface="Arial" panose="020B0604020202020204" pitchFamily="34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171657" name="Text Box 201"/>
          <p:cNvSpPr txBox="1">
            <a:spLocks noChangeArrowheads="1"/>
          </p:cNvSpPr>
          <p:nvPr/>
        </p:nvSpPr>
        <p:spPr bwMode="auto">
          <a:xfrm>
            <a:off x="6030913" y="6262688"/>
            <a:ext cx="358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800">
                <a:latin typeface="Arial" panose="020B0604020202020204" pitchFamily="34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171658" name="Line 202"/>
          <p:cNvSpPr>
            <a:spLocks noChangeShapeType="1"/>
          </p:cNvSpPr>
          <p:nvPr/>
        </p:nvSpPr>
        <p:spPr bwMode="auto">
          <a:xfrm flipH="1">
            <a:off x="1476375" y="1557338"/>
            <a:ext cx="1295400" cy="2873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71659" name="Freeform 203"/>
          <p:cNvSpPr>
            <a:spLocks/>
          </p:cNvSpPr>
          <p:nvPr/>
        </p:nvSpPr>
        <p:spPr bwMode="auto">
          <a:xfrm>
            <a:off x="1477963" y="1597025"/>
            <a:ext cx="1008062" cy="320675"/>
          </a:xfrm>
          <a:custGeom>
            <a:avLst/>
            <a:gdLst>
              <a:gd name="T0" fmla="*/ 2147483646 w 635"/>
              <a:gd name="T1" fmla="*/ 2147483646 h 202"/>
              <a:gd name="T2" fmla="*/ 2147483646 w 635"/>
              <a:gd name="T3" fmla="*/ 2147483646 h 202"/>
              <a:gd name="T4" fmla="*/ 0 w 635"/>
              <a:gd name="T5" fmla="*/ 2147483646 h 202"/>
              <a:gd name="T6" fmla="*/ 0 60000 65536"/>
              <a:gd name="T7" fmla="*/ 0 60000 65536"/>
              <a:gd name="T8" fmla="*/ 0 60000 65536"/>
              <a:gd name="T9" fmla="*/ 0 w 635"/>
              <a:gd name="T10" fmla="*/ 0 h 202"/>
              <a:gd name="T11" fmla="*/ 635 w 635"/>
              <a:gd name="T12" fmla="*/ 202 h 2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35" h="202">
                <a:moveTo>
                  <a:pt x="635" y="202"/>
                </a:moveTo>
                <a:cubicBezTo>
                  <a:pt x="590" y="169"/>
                  <a:pt x="471" y="14"/>
                  <a:pt x="365" y="7"/>
                </a:cubicBezTo>
                <a:cubicBezTo>
                  <a:pt x="259" y="0"/>
                  <a:pt x="76" y="126"/>
                  <a:pt x="0" y="157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71660" name="Line 204"/>
          <p:cNvSpPr>
            <a:spLocks noChangeShapeType="1"/>
          </p:cNvSpPr>
          <p:nvPr/>
        </p:nvSpPr>
        <p:spPr bwMode="auto">
          <a:xfrm flipH="1">
            <a:off x="2195513" y="1557338"/>
            <a:ext cx="576262" cy="2873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71661" name="Line 205"/>
          <p:cNvSpPr>
            <a:spLocks noChangeShapeType="1"/>
          </p:cNvSpPr>
          <p:nvPr/>
        </p:nvSpPr>
        <p:spPr bwMode="auto">
          <a:xfrm flipH="1">
            <a:off x="1476375" y="908050"/>
            <a:ext cx="1295400" cy="23764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71662" name="Text Box 206"/>
          <p:cNvSpPr txBox="1">
            <a:spLocks noChangeArrowheads="1"/>
          </p:cNvSpPr>
          <p:nvPr/>
        </p:nvSpPr>
        <p:spPr bwMode="auto">
          <a:xfrm>
            <a:off x="4572000" y="1125538"/>
            <a:ext cx="647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800">
                <a:latin typeface="Arial" panose="020B0604020202020204" pitchFamily="34" charset="0"/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171663" name="Rectangle 207"/>
          <p:cNvSpPr>
            <a:spLocks noChangeArrowheads="1"/>
          </p:cNvSpPr>
          <p:nvPr/>
        </p:nvSpPr>
        <p:spPr bwMode="auto">
          <a:xfrm>
            <a:off x="4648166" y="5479274"/>
            <a:ext cx="836612" cy="2365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1664" name="Text Box 208"/>
          <p:cNvSpPr txBox="1">
            <a:spLocks noChangeArrowheads="1"/>
          </p:cNvSpPr>
          <p:nvPr/>
        </p:nvSpPr>
        <p:spPr bwMode="auto">
          <a:xfrm>
            <a:off x="6391275" y="6262688"/>
            <a:ext cx="358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800">
                <a:latin typeface="Arial" panose="020B0604020202020204" pitchFamily="34" charset="0"/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171665" name="Line 209"/>
          <p:cNvSpPr>
            <a:spLocks noChangeShapeType="1"/>
          </p:cNvSpPr>
          <p:nvPr/>
        </p:nvSpPr>
        <p:spPr bwMode="auto">
          <a:xfrm flipH="1">
            <a:off x="2268538" y="1268413"/>
            <a:ext cx="503237" cy="20161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71666" name="Line 210"/>
          <p:cNvSpPr>
            <a:spLocks noChangeShapeType="1"/>
          </p:cNvSpPr>
          <p:nvPr/>
        </p:nvSpPr>
        <p:spPr bwMode="auto">
          <a:xfrm flipH="1" flipV="1">
            <a:off x="1403350" y="2060575"/>
            <a:ext cx="215900" cy="12969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71667" name="Line 211"/>
          <p:cNvSpPr>
            <a:spLocks noChangeShapeType="1"/>
          </p:cNvSpPr>
          <p:nvPr/>
        </p:nvSpPr>
        <p:spPr bwMode="auto">
          <a:xfrm flipH="1">
            <a:off x="1476375" y="1557338"/>
            <a:ext cx="1295400" cy="172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71668" name="Line 212"/>
          <p:cNvSpPr>
            <a:spLocks noChangeShapeType="1"/>
          </p:cNvSpPr>
          <p:nvPr/>
        </p:nvSpPr>
        <p:spPr bwMode="auto">
          <a:xfrm flipH="1">
            <a:off x="2268538" y="908050"/>
            <a:ext cx="503237" cy="23764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71669" name="Text Box 213"/>
          <p:cNvSpPr txBox="1">
            <a:spLocks noChangeArrowheads="1"/>
          </p:cNvSpPr>
          <p:nvPr/>
        </p:nvSpPr>
        <p:spPr bwMode="auto">
          <a:xfrm>
            <a:off x="4572000" y="1125538"/>
            <a:ext cx="647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800">
                <a:latin typeface="Arial" panose="020B0604020202020204" pitchFamily="34" charset="0"/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171670" name="Line 214"/>
          <p:cNvSpPr>
            <a:spLocks noChangeShapeType="1"/>
          </p:cNvSpPr>
          <p:nvPr/>
        </p:nvSpPr>
        <p:spPr bwMode="auto">
          <a:xfrm flipH="1">
            <a:off x="1476375" y="908050"/>
            <a:ext cx="1295400" cy="34575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71671" name="Text Box 215"/>
          <p:cNvSpPr txBox="1">
            <a:spLocks noChangeArrowheads="1"/>
          </p:cNvSpPr>
          <p:nvPr/>
        </p:nvSpPr>
        <p:spPr bwMode="auto">
          <a:xfrm>
            <a:off x="4572000" y="1125538"/>
            <a:ext cx="647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800">
                <a:latin typeface="Arial" panose="020B0604020202020204" pitchFamily="34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171672" name="Line 216"/>
          <p:cNvSpPr>
            <a:spLocks noChangeShapeType="1"/>
          </p:cNvSpPr>
          <p:nvPr/>
        </p:nvSpPr>
        <p:spPr bwMode="auto">
          <a:xfrm flipH="1">
            <a:off x="1476375" y="908050"/>
            <a:ext cx="1295400" cy="48974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71673" name="Text Box 217"/>
          <p:cNvSpPr txBox="1">
            <a:spLocks noChangeArrowheads="1"/>
          </p:cNvSpPr>
          <p:nvPr/>
        </p:nvSpPr>
        <p:spPr bwMode="auto">
          <a:xfrm>
            <a:off x="4572000" y="1125538"/>
            <a:ext cx="647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800">
                <a:latin typeface="Arial" panose="020B0604020202020204" pitchFamily="34" charset="0"/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171674" name="Line 218"/>
          <p:cNvSpPr>
            <a:spLocks noChangeShapeType="1"/>
          </p:cNvSpPr>
          <p:nvPr/>
        </p:nvSpPr>
        <p:spPr bwMode="auto">
          <a:xfrm flipH="1">
            <a:off x="2268538" y="908050"/>
            <a:ext cx="503237" cy="48974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71675" name="Text Box 219"/>
          <p:cNvSpPr txBox="1">
            <a:spLocks noChangeArrowheads="1"/>
          </p:cNvSpPr>
          <p:nvPr/>
        </p:nvSpPr>
        <p:spPr bwMode="auto">
          <a:xfrm>
            <a:off x="4572000" y="1125538"/>
            <a:ext cx="647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800">
                <a:latin typeface="Arial" panose="020B0604020202020204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171676" name="Text Box 220"/>
          <p:cNvSpPr txBox="1">
            <a:spLocks noChangeArrowheads="1"/>
          </p:cNvSpPr>
          <p:nvPr/>
        </p:nvSpPr>
        <p:spPr bwMode="auto">
          <a:xfrm>
            <a:off x="6750050" y="6262688"/>
            <a:ext cx="358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800">
                <a:latin typeface="Arial" panose="020B0604020202020204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171677" name="Line 221"/>
          <p:cNvSpPr>
            <a:spLocks noChangeShapeType="1"/>
          </p:cNvSpPr>
          <p:nvPr/>
        </p:nvSpPr>
        <p:spPr bwMode="auto">
          <a:xfrm flipH="1">
            <a:off x="2268538" y="1557338"/>
            <a:ext cx="503237" cy="424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71678" name="Line 222"/>
          <p:cNvSpPr>
            <a:spLocks noChangeShapeType="1"/>
          </p:cNvSpPr>
          <p:nvPr/>
        </p:nvSpPr>
        <p:spPr bwMode="auto">
          <a:xfrm flipH="1">
            <a:off x="1476375" y="908050"/>
            <a:ext cx="1295400" cy="16573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71679" name="Text Box 223"/>
          <p:cNvSpPr txBox="1">
            <a:spLocks noChangeArrowheads="1"/>
          </p:cNvSpPr>
          <p:nvPr/>
        </p:nvSpPr>
        <p:spPr bwMode="auto">
          <a:xfrm>
            <a:off x="4572000" y="1125538"/>
            <a:ext cx="647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800">
                <a:latin typeface="Arial" panose="020B0604020202020204" pitchFamily="34" charset="0"/>
                <a:ea typeface="新細明體" panose="02020500000000000000" pitchFamily="18" charset="-120"/>
              </a:rPr>
              <a:t>11</a:t>
            </a:r>
          </a:p>
        </p:txBody>
      </p:sp>
      <p:sp>
        <p:nvSpPr>
          <p:cNvPr id="1171680" name="Text Box 224"/>
          <p:cNvSpPr txBox="1">
            <a:spLocks noChangeArrowheads="1"/>
          </p:cNvSpPr>
          <p:nvPr/>
        </p:nvSpPr>
        <p:spPr bwMode="auto">
          <a:xfrm>
            <a:off x="3852863" y="1125538"/>
            <a:ext cx="3603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800">
                <a:latin typeface="Arial" panose="020B0604020202020204" pitchFamily="34" charset="0"/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171681" name="Rectangle 225"/>
          <p:cNvSpPr>
            <a:spLocks noChangeArrowheads="1"/>
          </p:cNvSpPr>
          <p:nvPr/>
        </p:nvSpPr>
        <p:spPr bwMode="auto">
          <a:xfrm>
            <a:off x="2673114" y="2099486"/>
            <a:ext cx="260350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1682" name="Text Box 226"/>
          <p:cNvSpPr txBox="1">
            <a:spLocks noChangeArrowheads="1"/>
          </p:cNvSpPr>
          <p:nvPr/>
        </p:nvSpPr>
        <p:spPr bwMode="auto">
          <a:xfrm>
            <a:off x="3851275" y="1125538"/>
            <a:ext cx="360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800">
                <a:latin typeface="Arial" panose="020B0604020202020204" pitchFamily="34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7924F86-13F7-4F80-9D60-5B8A597B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67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171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1171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1171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6" dur="500"/>
                                        <p:tgtEl>
                                          <p:spTgt spid="1171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 nodeType="clickPar">
                      <p:stCondLst>
                        <p:cond delay="indefinite"/>
                      </p:stCondLst>
                      <p:childTnLst>
                        <p:par>
                          <p:cTn id="3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 nodeType="clickPar">
                      <p:stCondLst>
                        <p:cond delay="indefinite"/>
                      </p:stCondLst>
                      <p:childTnLst>
                        <p:par>
                          <p:cTn id="3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 nodeType="clickPar">
                      <p:stCondLst>
                        <p:cond delay="indefinite"/>
                      </p:stCondLst>
                      <p:childTnLst>
                        <p:par>
                          <p:cTn id="3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 nodeType="clickPar">
                      <p:stCondLst>
                        <p:cond delay="indefinite"/>
                      </p:stCondLst>
                      <p:childTnLst>
                        <p:par>
                          <p:cTn id="3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 nodeType="clickPar">
                      <p:stCondLst>
                        <p:cond delay="indefinite"/>
                      </p:stCondLst>
                      <p:childTnLst>
                        <p:par>
                          <p:cTn id="3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 nodeType="clickPar">
                      <p:stCondLst>
                        <p:cond delay="indefinite"/>
                      </p:stCondLst>
                      <p:childTnLst>
                        <p:par>
                          <p:cTn id="4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 nodeType="clickPar">
                      <p:stCondLst>
                        <p:cond delay="indefinite"/>
                      </p:stCondLst>
                      <p:childTnLst>
                        <p:par>
                          <p:cTn id="4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 nodeType="clickPar">
                      <p:stCondLst>
                        <p:cond delay="indefinite"/>
                      </p:stCondLst>
                      <p:childTnLst>
                        <p:par>
                          <p:cTn id="4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 nodeType="clickPar">
                      <p:stCondLst>
                        <p:cond delay="indefinite"/>
                      </p:stCondLst>
                      <p:childTnLst>
                        <p:par>
                          <p:cTn id="4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 nodeType="clickPar">
                      <p:stCondLst>
                        <p:cond delay="indefinite"/>
                      </p:stCondLst>
                      <p:childTnLst>
                        <p:par>
                          <p:cTn id="4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 nodeType="clickPar">
                      <p:stCondLst>
                        <p:cond delay="indefinite"/>
                      </p:stCondLst>
                      <p:childTnLst>
                        <p:par>
                          <p:cTn id="4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 nodeType="clickPar">
                      <p:stCondLst>
                        <p:cond delay="indefinite"/>
                      </p:stCondLst>
                      <p:childTnLst>
                        <p:par>
                          <p:cTn id="4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 nodeType="clickPar">
                      <p:stCondLst>
                        <p:cond delay="indefinite"/>
                      </p:stCondLst>
                      <p:childTnLst>
                        <p:par>
                          <p:cTn id="4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 nodeType="clickPar">
                      <p:stCondLst>
                        <p:cond delay="indefinite"/>
                      </p:stCondLst>
                      <p:childTnLst>
                        <p:par>
                          <p:cTn id="4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 nodeType="clickPar">
                      <p:stCondLst>
                        <p:cond delay="indefinite"/>
                      </p:stCondLst>
                      <p:childTnLst>
                        <p:par>
                          <p:cTn id="4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 nodeType="clickPar">
                      <p:stCondLst>
                        <p:cond delay="indefinite"/>
                      </p:stCondLst>
                      <p:childTnLst>
                        <p:par>
                          <p:cTn id="4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7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 nodeType="clickPar">
                      <p:stCondLst>
                        <p:cond delay="indefinite"/>
                      </p:stCondLst>
                      <p:childTnLst>
                        <p:par>
                          <p:cTn id="4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 nodeType="clickPar">
                      <p:stCondLst>
                        <p:cond delay="indefinite"/>
                      </p:stCondLst>
                      <p:childTnLst>
                        <p:par>
                          <p:cTn id="5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 nodeType="clickPar">
                      <p:stCondLst>
                        <p:cond delay="indefinite"/>
                      </p:stCondLst>
                      <p:childTnLst>
                        <p:par>
                          <p:cTn id="5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 nodeType="clickPar">
                      <p:stCondLst>
                        <p:cond delay="indefinite"/>
                      </p:stCondLst>
                      <p:childTnLst>
                        <p:par>
                          <p:cTn id="5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 nodeType="clickPar">
                      <p:stCondLst>
                        <p:cond delay="indefinite"/>
                      </p:stCondLst>
                      <p:childTnLst>
                        <p:par>
                          <p:cTn id="5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1542" grpId="0"/>
      <p:bldP spid="1171589" grpId="0"/>
      <p:bldP spid="1171631" grpId="0" animBg="1"/>
      <p:bldP spid="1171631" grpId="1" animBg="1"/>
      <p:bldP spid="1171635" grpId="0" animBg="1"/>
      <p:bldP spid="1171635" grpId="1" animBg="1"/>
      <p:bldP spid="1171636" grpId="0" animBg="1"/>
      <p:bldP spid="1171636" grpId="1" animBg="1"/>
      <p:bldP spid="1171638" grpId="0"/>
      <p:bldP spid="1171638" grpId="1"/>
      <p:bldP spid="1171639" grpId="0" animBg="1"/>
      <p:bldP spid="1171639" grpId="1" animBg="1"/>
      <p:bldP spid="1171639" grpId="2" animBg="1"/>
      <p:bldP spid="1171639" grpId="3" animBg="1"/>
      <p:bldP spid="1171639" grpId="4" animBg="1"/>
      <p:bldP spid="1171639" grpId="5" animBg="1"/>
      <p:bldP spid="1171639" grpId="6" animBg="1"/>
      <p:bldP spid="1171639" grpId="7" animBg="1"/>
      <p:bldP spid="1171639" grpId="8" animBg="1"/>
      <p:bldP spid="1171639" grpId="9" animBg="1"/>
      <p:bldP spid="1171639" grpId="10" animBg="1"/>
      <p:bldP spid="1171639" grpId="11" animBg="1"/>
      <p:bldP spid="1171639" grpId="12" animBg="1"/>
      <p:bldP spid="1171639" grpId="13" animBg="1"/>
      <p:bldP spid="1171639" grpId="14" animBg="1"/>
      <p:bldP spid="1171639" grpId="15" animBg="1"/>
      <p:bldP spid="1171640" grpId="0" animBg="1"/>
      <p:bldP spid="1171640" grpId="1" animBg="1"/>
      <p:bldP spid="1171640" grpId="2" animBg="1"/>
      <p:bldP spid="1171640" grpId="3" animBg="1"/>
      <p:bldP spid="1171640" grpId="4" animBg="1"/>
      <p:bldP spid="1171640" grpId="5" animBg="1"/>
      <p:bldP spid="1171640" grpId="6" animBg="1"/>
      <p:bldP spid="1171640" grpId="7" animBg="1"/>
      <p:bldP spid="1171640" grpId="8" animBg="1"/>
      <p:bldP spid="1171640" grpId="9" animBg="1"/>
      <p:bldP spid="1171640" grpId="10" animBg="1"/>
      <p:bldP spid="1171640" grpId="11" animBg="1"/>
      <p:bldP spid="1171640" grpId="12" animBg="1"/>
      <p:bldP spid="1171640" grpId="13" animBg="1"/>
      <p:bldP spid="1171640" grpId="14" animBg="1"/>
      <p:bldP spid="1171640" grpId="15" animBg="1"/>
      <p:bldP spid="1171641" grpId="0" animBg="1"/>
      <p:bldP spid="1171641" grpId="1" animBg="1"/>
      <p:bldP spid="1171641" grpId="2" animBg="1"/>
      <p:bldP spid="1171641" grpId="3" animBg="1"/>
      <p:bldP spid="1171641" grpId="4" animBg="1"/>
      <p:bldP spid="1171641" grpId="5" animBg="1"/>
      <p:bldP spid="1171641" grpId="6" animBg="1"/>
      <p:bldP spid="1171641" grpId="7" animBg="1"/>
      <p:bldP spid="1171642" grpId="0" animBg="1"/>
      <p:bldP spid="1171642" grpId="1" animBg="1"/>
      <p:bldP spid="1171642" grpId="2" animBg="1"/>
      <p:bldP spid="1171642" grpId="3" animBg="1"/>
      <p:bldP spid="1171642" grpId="4" animBg="1"/>
      <p:bldP spid="1171642" grpId="5" animBg="1"/>
      <p:bldP spid="1171642" grpId="6" animBg="1"/>
      <p:bldP spid="1171642" grpId="7" animBg="1"/>
      <p:bldP spid="1171643" grpId="0" animBg="1"/>
      <p:bldP spid="1171643" grpId="1" animBg="1"/>
      <p:bldP spid="1171643" grpId="2" animBg="1"/>
      <p:bldP spid="1171643" grpId="3" animBg="1"/>
      <p:bldP spid="1171643" grpId="4" animBg="1"/>
      <p:bldP spid="1171643" grpId="5" animBg="1"/>
      <p:bldP spid="1171643" grpId="6" animBg="1"/>
      <p:bldP spid="1171643" grpId="7" animBg="1"/>
      <p:bldP spid="1171644" grpId="0" animBg="1"/>
      <p:bldP spid="1171644" grpId="1" animBg="1"/>
      <p:bldP spid="1171644" grpId="2" animBg="1"/>
      <p:bldP spid="1171644" grpId="3" animBg="1"/>
      <p:bldP spid="1171644" grpId="4" animBg="1"/>
      <p:bldP spid="1171644" grpId="5" animBg="1"/>
      <p:bldP spid="1171644" grpId="6" animBg="1"/>
      <p:bldP spid="1171644" grpId="7" animBg="1"/>
      <p:bldP spid="1171645" grpId="0" animBg="1"/>
      <p:bldP spid="1171645" grpId="1" animBg="1"/>
      <p:bldP spid="1171645" grpId="2" animBg="1"/>
      <p:bldP spid="1171645" grpId="3" animBg="1"/>
      <p:bldP spid="1171645" grpId="4" animBg="1"/>
      <p:bldP spid="1171645" grpId="5" animBg="1"/>
      <p:bldP spid="1171645" grpId="6" animBg="1"/>
      <p:bldP spid="1171645" grpId="7" animBg="1"/>
      <p:bldP spid="1171646" grpId="0" animBg="1"/>
      <p:bldP spid="1171646" grpId="1" animBg="1"/>
      <p:bldP spid="1171646" grpId="2" animBg="1"/>
      <p:bldP spid="1171646" grpId="3" animBg="1"/>
      <p:bldP spid="1171646" grpId="4" animBg="1"/>
      <p:bldP spid="1171646" grpId="5" animBg="1"/>
      <p:bldP spid="1171646" grpId="6" animBg="1"/>
      <p:bldP spid="1171646" grpId="7" animBg="1"/>
      <p:bldP spid="1171647" grpId="0" animBg="1"/>
      <p:bldP spid="1171647" grpId="1" animBg="1"/>
      <p:bldP spid="1171647" grpId="2" animBg="1"/>
      <p:bldP spid="1171647" grpId="3" animBg="1"/>
      <p:bldP spid="1171647" grpId="4" animBg="1"/>
      <p:bldP spid="1171647" grpId="5" animBg="1"/>
      <p:bldP spid="1171647" grpId="6" animBg="1"/>
      <p:bldP spid="1171647" grpId="7" animBg="1"/>
      <p:bldP spid="1171648" grpId="0" animBg="1"/>
      <p:bldP spid="1171648" grpId="1" animBg="1"/>
      <p:bldP spid="1171648" grpId="2" animBg="1"/>
      <p:bldP spid="1171648" grpId="3" animBg="1"/>
      <p:bldP spid="1171648" grpId="4" animBg="1"/>
      <p:bldP spid="1171648" grpId="5" animBg="1"/>
      <p:bldP spid="1171648" grpId="6" animBg="1"/>
      <p:bldP spid="1171648" grpId="7" animBg="1"/>
      <p:bldP spid="1171648" grpId="8" animBg="1"/>
      <p:bldP spid="1171648" grpId="9" animBg="1"/>
      <p:bldP spid="1171649" grpId="0" animBg="1"/>
      <p:bldP spid="1171649" grpId="1" animBg="1"/>
      <p:bldP spid="1171649" grpId="2" animBg="1"/>
      <p:bldP spid="1171649" grpId="3" animBg="1"/>
      <p:bldP spid="1171649" grpId="4" animBg="1"/>
      <p:bldP spid="1171649" grpId="5" animBg="1"/>
      <p:bldP spid="1171649" grpId="6" animBg="1"/>
      <p:bldP spid="1171649" grpId="7" animBg="1"/>
      <p:bldP spid="1171650" grpId="0" animBg="1"/>
      <p:bldP spid="1171650" grpId="1" animBg="1"/>
      <p:bldP spid="1171650" grpId="2" animBg="1"/>
      <p:bldP spid="1171650" grpId="3" animBg="1"/>
      <p:bldP spid="1171650" grpId="4" animBg="1"/>
      <p:bldP spid="1171650" grpId="5" animBg="1"/>
      <p:bldP spid="1171650" grpId="6" animBg="1"/>
      <p:bldP spid="1171650" grpId="7" animBg="1"/>
      <p:bldP spid="1171654" grpId="0" animBg="1"/>
      <p:bldP spid="1171654" grpId="1" animBg="1"/>
      <p:bldP spid="1171655" grpId="0"/>
      <p:bldP spid="1171656" grpId="0"/>
      <p:bldP spid="1171656" grpId="1"/>
      <p:bldP spid="1171657" grpId="0"/>
      <p:bldP spid="1171662" grpId="0"/>
      <p:bldP spid="1171662" grpId="1"/>
      <p:bldP spid="1171663" grpId="0" animBg="1"/>
      <p:bldP spid="1171663" grpId="1" animBg="1"/>
      <p:bldP spid="1171664" grpId="0"/>
      <p:bldP spid="1171669" grpId="0"/>
      <p:bldP spid="1171669" grpId="1"/>
      <p:bldP spid="1171671" grpId="0"/>
      <p:bldP spid="1171671" grpId="1"/>
      <p:bldP spid="1171673" grpId="0"/>
      <p:bldP spid="1171673" grpId="1"/>
      <p:bldP spid="1171675" grpId="0"/>
      <p:bldP spid="1171675" grpId="1"/>
      <p:bldP spid="1171676" grpId="0"/>
      <p:bldP spid="1171679" grpId="0"/>
      <p:bldP spid="1171680" grpId="0"/>
      <p:bldP spid="1171681" grpId="0" animBg="1"/>
      <p:bldP spid="1171681" grpId="1" animBg="1"/>
      <p:bldP spid="117168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/>
          </p:cNvSpPr>
          <p:nvPr>
            <p:ph type="title"/>
          </p:nvPr>
        </p:nvSpPr>
        <p:spPr>
          <a:xfrm>
            <a:off x="455613" y="188913"/>
            <a:ext cx="8226425" cy="720725"/>
          </a:xfrm>
        </p:spPr>
        <p:txBody>
          <a:bodyPr/>
          <a:lstStyle/>
          <a:p>
            <a:pPr eaLnBrk="1" hangingPunct="1"/>
            <a:r>
              <a:rPr lang="en-US" altLang="zh-TW" sz="3500" dirty="0">
                <a:solidFill>
                  <a:srgbClr val="FF0000"/>
                </a:solidFill>
                <a:ea typeface="標楷體" panose="03000509000000000000" pitchFamily="65" charset="-120"/>
              </a:rPr>
              <a:t>Practice Time</a:t>
            </a:r>
          </a:p>
        </p:txBody>
      </p:sp>
      <p:sp>
        <p:nvSpPr>
          <p:cNvPr id="119811" name="Rectangle 3"/>
          <p:cNvSpPr>
            <a:spLocks noGrp="1"/>
          </p:cNvSpPr>
          <p:nvPr>
            <p:ph sz="quarter" idx="1"/>
          </p:nvPr>
        </p:nvSpPr>
        <p:spPr>
          <a:xfrm>
            <a:off x="245658" y="1221581"/>
            <a:ext cx="8226425" cy="4333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Phase 2</a:t>
            </a:r>
          </a:p>
        </p:txBody>
      </p:sp>
      <p:sp>
        <p:nvSpPr>
          <p:cNvPr id="119812" name="Rectangle 7"/>
          <p:cNvSpPr>
            <a:spLocks noChangeArrowheads="1"/>
          </p:cNvSpPr>
          <p:nvPr/>
        </p:nvSpPr>
        <p:spPr bwMode="auto">
          <a:xfrm>
            <a:off x="609600" y="1773238"/>
            <a:ext cx="360363" cy="360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3" name="Rectangle 8"/>
          <p:cNvSpPr>
            <a:spLocks noChangeArrowheads="1"/>
          </p:cNvSpPr>
          <p:nvPr/>
        </p:nvSpPr>
        <p:spPr bwMode="auto">
          <a:xfrm>
            <a:off x="609600" y="2133600"/>
            <a:ext cx="360363" cy="3603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4" name="Rectangle 9"/>
          <p:cNvSpPr>
            <a:spLocks noChangeArrowheads="1"/>
          </p:cNvSpPr>
          <p:nvPr/>
        </p:nvSpPr>
        <p:spPr bwMode="auto">
          <a:xfrm>
            <a:off x="609600" y="2493963"/>
            <a:ext cx="360363" cy="360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5" name="Rectangle 10"/>
          <p:cNvSpPr>
            <a:spLocks noChangeArrowheads="1"/>
          </p:cNvSpPr>
          <p:nvPr/>
        </p:nvSpPr>
        <p:spPr bwMode="auto">
          <a:xfrm>
            <a:off x="609600" y="2852738"/>
            <a:ext cx="360363" cy="360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6" name="Rectangle 11"/>
          <p:cNvSpPr>
            <a:spLocks noChangeArrowheads="1"/>
          </p:cNvSpPr>
          <p:nvPr/>
        </p:nvSpPr>
        <p:spPr bwMode="auto">
          <a:xfrm>
            <a:off x="609600" y="3213100"/>
            <a:ext cx="360363" cy="3603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7" name="Rectangle 12"/>
          <p:cNvSpPr>
            <a:spLocks noChangeArrowheads="1"/>
          </p:cNvSpPr>
          <p:nvPr/>
        </p:nvSpPr>
        <p:spPr bwMode="auto">
          <a:xfrm>
            <a:off x="609600" y="3573463"/>
            <a:ext cx="360363" cy="360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8" name="Rectangle 13"/>
          <p:cNvSpPr>
            <a:spLocks noChangeArrowheads="1"/>
          </p:cNvSpPr>
          <p:nvPr/>
        </p:nvSpPr>
        <p:spPr bwMode="auto">
          <a:xfrm>
            <a:off x="609600" y="3933825"/>
            <a:ext cx="360363" cy="3603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9" name="Rectangle 14"/>
          <p:cNvSpPr>
            <a:spLocks noChangeArrowheads="1"/>
          </p:cNvSpPr>
          <p:nvPr/>
        </p:nvSpPr>
        <p:spPr bwMode="auto">
          <a:xfrm>
            <a:off x="609600" y="4294188"/>
            <a:ext cx="360363" cy="360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20" name="Rectangle 15"/>
          <p:cNvSpPr>
            <a:spLocks noChangeArrowheads="1"/>
          </p:cNvSpPr>
          <p:nvPr/>
        </p:nvSpPr>
        <p:spPr bwMode="auto">
          <a:xfrm>
            <a:off x="609600" y="4652963"/>
            <a:ext cx="360363" cy="360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21" name="Rectangle 16"/>
          <p:cNvSpPr>
            <a:spLocks noChangeArrowheads="1"/>
          </p:cNvSpPr>
          <p:nvPr/>
        </p:nvSpPr>
        <p:spPr bwMode="auto">
          <a:xfrm>
            <a:off x="609600" y="5013325"/>
            <a:ext cx="360363" cy="3603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22" name="Rectangle 17"/>
          <p:cNvSpPr>
            <a:spLocks noChangeArrowheads="1"/>
          </p:cNvSpPr>
          <p:nvPr/>
        </p:nvSpPr>
        <p:spPr bwMode="auto">
          <a:xfrm>
            <a:off x="609600" y="5373688"/>
            <a:ext cx="360363" cy="3603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23" name="Rectangle 18"/>
          <p:cNvSpPr>
            <a:spLocks noChangeArrowheads="1"/>
          </p:cNvSpPr>
          <p:nvPr/>
        </p:nvSpPr>
        <p:spPr bwMode="auto">
          <a:xfrm>
            <a:off x="609600" y="5734050"/>
            <a:ext cx="360363" cy="3603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24" name="Text Box 19"/>
          <p:cNvSpPr txBox="1">
            <a:spLocks noChangeArrowheads="1"/>
          </p:cNvSpPr>
          <p:nvPr/>
        </p:nvSpPr>
        <p:spPr bwMode="auto">
          <a:xfrm>
            <a:off x="34925" y="5734050"/>
            <a:ext cx="703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[11]</a:t>
            </a:r>
          </a:p>
        </p:txBody>
      </p:sp>
      <p:sp>
        <p:nvSpPr>
          <p:cNvPr id="119825" name="Text Box 20"/>
          <p:cNvSpPr txBox="1">
            <a:spLocks noChangeArrowheads="1"/>
          </p:cNvSpPr>
          <p:nvPr/>
        </p:nvSpPr>
        <p:spPr bwMode="auto">
          <a:xfrm>
            <a:off x="34925" y="5373688"/>
            <a:ext cx="677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[10]</a:t>
            </a:r>
          </a:p>
        </p:txBody>
      </p:sp>
      <p:sp>
        <p:nvSpPr>
          <p:cNvPr id="119826" name="Text Box 21"/>
          <p:cNvSpPr txBox="1">
            <a:spLocks noChangeArrowheads="1"/>
          </p:cNvSpPr>
          <p:nvPr/>
        </p:nvSpPr>
        <p:spPr bwMode="auto">
          <a:xfrm>
            <a:off x="34925" y="5013325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[9]</a:t>
            </a:r>
          </a:p>
        </p:txBody>
      </p:sp>
      <p:sp>
        <p:nvSpPr>
          <p:cNvPr id="119827" name="Text Box 22"/>
          <p:cNvSpPr txBox="1">
            <a:spLocks noChangeArrowheads="1"/>
          </p:cNvSpPr>
          <p:nvPr/>
        </p:nvSpPr>
        <p:spPr bwMode="auto">
          <a:xfrm>
            <a:off x="34925" y="4652963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[8]</a:t>
            </a:r>
          </a:p>
        </p:txBody>
      </p:sp>
      <p:sp>
        <p:nvSpPr>
          <p:cNvPr id="119828" name="Text Box 23"/>
          <p:cNvSpPr txBox="1">
            <a:spLocks noChangeArrowheads="1"/>
          </p:cNvSpPr>
          <p:nvPr/>
        </p:nvSpPr>
        <p:spPr bwMode="auto">
          <a:xfrm>
            <a:off x="34925" y="4294188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[7]</a:t>
            </a:r>
          </a:p>
        </p:txBody>
      </p:sp>
      <p:sp>
        <p:nvSpPr>
          <p:cNvPr id="119829" name="Text Box 24"/>
          <p:cNvSpPr txBox="1">
            <a:spLocks noChangeArrowheads="1"/>
          </p:cNvSpPr>
          <p:nvPr/>
        </p:nvSpPr>
        <p:spPr bwMode="auto">
          <a:xfrm>
            <a:off x="34925" y="3933825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[6]</a:t>
            </a:r>
          </a:p>
        </p:txBody>
      </p:sp>
      <p:sp>
        <p:nvSpPr>
          <p:cNvPr id="119830" name="Text Box 25"/>
          <p:cNvSpPr txBox="1">
            <a:spLocks noChangeArrowheads="1"/>
          </p:cNvSpPr>
          <p:nvPr/>
        </p:nvSpPr>
        <p:spPr bwMode="auto">
          <a:xfrm>
            <a:off x="34925" y="3573463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[5]</a:t>
            </a:r>
          </a:p>
        </p:txBody>
      </p:sp>
      <p:sp>
        <p:nvSpPr>
          <p:cNvPr id="119831" name="Text Box 26"/>
          <p:cNvSpPr txBox="1">
            <a:spLocks noChangeArrowheads="1"/>
          </p:cNvSpPr>
          <p:nvPr/>
        </p:nvSpPr>
        <p:spPr bwMode="auto">
          <a:xfrm>
            <a:off x="34925" y="3213100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[4]</a:t>
            </a:r>
          </a:p>
        </p:txBody>
      </p:sp>
      <p:sp>
        <p:nvSpPr>
          <p:cNvPr id="119832" name="Text Box 27"/>
          <p:cNvSpPr txBox="1">
            <a:spLocks noChangeArrowheads="1"/>
          </p:cNvSpPr>
          <p:nvPr/>
        </p:nvSpPr>
        <p:spPr bwMode="auto">
          <a:xfrm>
            <a:off x="34925" y="2852738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[3]</a:t>
            </a:r>
          </a:p>
        </p:txBody>
      </p:sp>
      <p:sp>
        <p:nvSpPr>
          <p:cNvPr id="119833" name="Text Box 28"/>
          <p:cNvSpPr txBox="1">
            <a:spLocks noChangeArrowheads="1"/>
          </p:cNvSpPr>
          <p:nvPr/>
        </p:nvSpPr>
        <p:spPr bwMode="auto">
          <a:xfrm>
            <a:off x="34925" y="2493963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[2]</a:t>
            </a:r>
          </a:p>
        </p:txBody>
      </p:sp>
      <p:sp>
        <p:nvSpPr>
          <p:cNvPr id="119834" name="Text Box 29"/>
          <p:cNvSpPr txBox="1">
            <a:spLocks noChangeArrowheads="1"/>
          </p:cNvSpPr>
          <p:nvPr/>
        </p:nvSpPr>
        <p:spPr bwMode="auto">
          <a:xfrm>
            <a:off x="34925" y="2133600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[1]</a:t>
            </a:r>
          </a:p>
        </p:txBody>
      </p:sp>
      <p:sp>
        <p:nvSpPr>
          <p:cNvPr id="119835" name="Text Box 30"/>
          <p:cNvSpPr txBox="1">
            <a:spLocks noChangeArrowheads="1"/>
          </p:cNvSpPr>
          <p:nvPr/>
        </p:nvSpPr>
        <p:spPr bwMode="auto">
          <a:xfrm>
            <a:off x="34925" y="1773238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[0]</a:t>
            </a:r>
          </a:p>
        </p:txBody>
      </p:sp>
      <p:grpSp>
        <p:nvGrpSpPr>
          <p:cNvPr id="119836" name="Group 31"/>
          <p:cNvGrpSpPr>
            <a:grpSpLocks/>
          </p:cNvGrpSpPr>
          <p:nvPr/>
        </p:nvGrpSpPr>
        <p:grpSpPr bwMode="auto">
          <a:xfrm>
            <a:off x="1185863" y="1844675"/>
            <a:ext cx="576262" cy="215900"/>
            <a:chOff x="793" y="1162"/>
            <a:chExt cx="363" cy="136"/>
          </a:xfrm>
        </p:grpSpPr>
        <p:sp>
          <p:nvSpPr>
            <p:cNvPr id="120030" name="Rectangle 32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0031" name="Rectangle 33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9837" name="Group 34"/>
          <p:cNvGrpSpPr>
            <a:grpSpLocks/>
          </p:cNvGrpSpPr>
          <p:nvPr/>
        </p:nvGrpSpPr>
        <p:grpSpPr bwMode="auto">
          <a:xfrm>
            <a:off x="1185863" y="2205038"/>
            <a:ext cx="576262" cy="215900"/>
            <a:chOff x="793" y="1162"/>
            <a:chExt cx="363" cy="136"/>
          </a:xfrm>
        </p:grpSpPr>
        <p:sp>
          <p:nvSpPr>
            <p:cNvPr id="120028" name="Rectangle 35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0029" name="Rectangle 36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9838" name="Group 37"/>
          <p:cNvGrpSpPr>
            <a:grpSpLocks/>
          </p:cNvGrpSpPr>
          <p:nvPr/>
        </p:nvGrpSpPr>
        <p:grpSpPr bwMode="auto">
          <a:xfrm>
            <a:off x="1185863" y="2565400"/>
            <a:ext cx="576262" cy="215900"/>
            <a:chOff x="793" y="1162"/>
            <a:chExt cx="363" cy="136"/>
          </a:xfrm>
        </p:grpSpPr>
        <p:sp>
          <p:nvSpPr>
            <p:cNvPr id="120026" name="Rectangle 38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0027" name="Rectangle 39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9839" name="Group 40"/>
          <p:cNvGrpSpPr>
            <a:grpSpLocks/>
          </p:cNvGrpSpPr>
          <p:nvPr/>
        </p:nvGrpSpPr>
        <p:grpSpPr bwMode="auto">
          <a:xfrm>
            <a:off x="1185863" y="2925763"/>
            <a:ext cx="576262" cy="215900"/>
            <a:chOff x="793" y="1162"/>
            <a:chExt cx="363" cy="136"/>
          </a:xfrm>
        </p:grpSpPr>
        <p:sp>
          <p:nvSpPr>
            <p:cNvPr id="120024" name="Rectangle 41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0025" name="Rectangle 42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9840" name="Group 43"/>
          <p:cNvGrpSpPr>
            <a:grpSpLocks/>
          </p:cNvGrpSpPr>
          <p:nvPr/>
        </p:nvGrpSpPr>
        <p:grpSpPr bwMode="auto">
          <a:xfrm>
            <a:off x="1185863" y="3284538"/>
            <a:ext cx="576262" cy="215900"/>
            <a:chOff x="793" y="1162"/>
            <a:chExt cx="363" cy="136"/>
          </a:xfrm>
        </p:grpSpPr>
        <p:sp>
          <p:nvSpPr>
            <p:cNvPr id="120022" name="Rectangle 44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0023" name="Rectangle 45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9841" name="Group 46"/>
          <p:cNvGrpSpPr>
            <a:grpSpLocks/>
          </p:cNvGrpSpPr>
          <p:nvPr/>
        </p:nvGrpSpPr>
        <p:grpSpPr bwMode="auto">
          <a:xfrm>
            <a:off x="1185863" y="3644900"/>
            <a:ext cx="576262" cy="215900"/>
            <a:chOff x="793" y="1162"/>
            <a:chExt cx="363" cy="136"/>
          </a:xfrm>
        </p:grpSpPr>
        <p:sp>
          <p:nvSpPr>
            <p:cNvPr id="120020" name="Rectangle 47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0021" name="Rectangle 48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9842" name="Group 49"/>
          <p:cNvGrpSpPr>
            <a:grpSpLocks/>
          </p:cNvGrpSpPr>
          <p:nvPr/>
        </p:nvGrpSpPr>
        <p:grpSpPr bwMode="auto">
          <a:xfrm>
            <a:off x="1185863" y="4005263"/>
            <a:ext cx="576262" cy="215900"/>
            <a:chOff x="793" y="1162"/>
            <a:chExt cx="363" cy="136"/>
          </a:xfrm>
        </p:grpSpPr>
        <p:sp>
          <p:nvSpPr>
            <p:cNvPr id="120018" name="Rectangle 50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0019" name="Rectangle 51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9843" name="Group 52"/>
          <p:cNvGrpSpPr>
            <a:grpSpLocks/>
          </p:cNvGrpSpPr>
          <p:nvPr/>
        </p:nvGrpSpPr>
        <p:grpSpPr bwMode="auto">
          <a:xfrm>
            <a:off x="1185863" y="4365625"/>
            <a:ext cx="576262" cy="215900"/>
            <a:chOff x="793" y="1162"/>
            <a:chExt cx="363" cy="136"/>
          </a:xfrm>
        </p:grpSpPr>
        <p:sp>
          <p:nvSpPr>
            <p:cNvPr id="120016" name="Rectangle 53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0017" name="Rectangle 54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9844" name="Group 55"/>
          <p:cNvGrpSpPr>
            <a:grpSpLocks/>
          </p:cNvGrpSpPr>
          <p:nvPr/>
        </p:nvGrpSpPr>
        <p:grpSpPr bwMode="auto">
          <a:xfrm>
            <a:off x="1185863" y="4725988"/>
            <a:ext cx="576262" cy="215900"/>
            <a:chOff x="793" y="1162"/>
            <a:chExt cx="363" cy="136"/>
          </a:xfrm>
        </p:grpSpPr>
        <p:sp>
          <p:nvSpPr>
            <p:cNvPr id="120014" name="Rectangle 56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0015" name="Rectangle 57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9845" name="Group 58"/>
          <p:cNvGrpSpPr>
            <a:grpSpLocks/>
          </p:cNvGrpSpPr>
          <p:nvPr/>
        </p:nvGrpSpPr>
        <p:grpSpPr bwMode="auto">
          <a:xfrm>
            <a:off x="1185863" y="5084763"/>
            <a:ext cx="576262" cy="215900"/>
            <a:chOff x="793" y="1162"/>
            <a:chExt cx="363" cy="136"/>
          </a:xfrm>
        </p:grpSpPr>
        <p:sp>
          <p:nvSpPr>
            <p:cNvPr id="120012" name="Rectangle 59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0013" name="Rectangle 60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9846" name="Group 61"/>
          <p:cNvGrpSpPr>
            <a:grpSpLocks/>
          </p:cNvGrpSpPr>
          <p:nvPr/>
        </p:nvGrpSpPr>
        <p:grpSpPr bwMode="auto">
          <a:xfrm>
            <a:off x="1185863" y="5445125"/>
            <a:ext cx="576262" cy="215900"/>
            <a:chOff x="793" y="1162"/>
            <a:chExt cx="363" cy="136"/>
          </a:xfrm>
        </p:grpSpPr>
        <p:sp>
          <p:nvSpPr>
            <p:cNvPr id="120010" name="Rectangle 62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0011" name="Rectangle 63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9847" name="Group 64"/>
          <p:cNvGrpSpPr>
            <a:grpSpLocks/>
          </p:cNvGrpSpPr>
          <p:nvPr/>
        </p:nvGrpSpPr>
        <p:grpSpPr bwMode="auto">
          <a:xfrm>
            <a:off x="1185863" y="5805488"/>
            <a:ext cx="576262" cy="215900"/>
            <a:chOff x="793" y="1162"/>
            <a:chExt cx="363" cy="136"/>
          </a:xfrm>
        </p:grpSpPr>
        <p:sp>
          <p:nvSpPr>
            <p:cNvPr id="120008" name="Rectangle 65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0009" name="Rectangle 66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9848" name="Group 67"/>
          <p:cNvGrpSpPr>
            <a:grpSpLocks/>
          </p:cNvGrpSpPr>
          <p:nvPr/>
        </p:nvGrpSpPr>
        <p:grpSpPr bwMode="auto">
          <a:xfrm>
            <a:off x="1978025" y="1844675"/>
            <a:ext cx="576263" cy="215900"/>
            <a:chOff x="793" y="1162"/>
            <a:chExt cx="363" cy="136"/>
          </a:xfrm>
        </p:grpSpPr>
        <p:sp>
          <p:nvSpPr>
            <p:cNvPr id="120006" name="Rectangle 68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0007" name="Rectangle 69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9849" name="Group 70"/>
          <p:cNvGrpSpPr>
            <a:grpSpLocks/>
          </p:cNvGrpSpPr>
          <p:nvPr/>
        </p:nvGrpSpPr>
        <p:grpSpPr bwMode="auto">
          <a:xfrm>
            <a:off x="1978025" y="2925763"/>
            <a:ext cx="576263" cy="215900"/>
            <a:chOff x="793" y="1162"/>
            <a:chExt cx="363" cy="136"/>
          </a:xfrm>
        </p:grpSpPr>
        <p:sp>
          <p:nvSpPr>
            <p:cNvPr id="120004" name="Rectangle 71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0005" name="Rectangle 72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9850" name="Group 73"/>
          <p:cNvGrpSpPr>
            <a:grpSpLocks/>
          </p:cNvGrpSpPr>
          <p:nvPr/>
        </p:nvGrpSpPr>
        <p:grpSpPr bwMode="auto">
          <a:xfrm>
            <a:off x="1978025" y="3284538"/>
            <a:ext cx="576263" cy="215900"/>
            <a:chOff x="793" y="1162"/>
            <a:chExt cx="363" cy="136"/>
          </a:xfrm>
        </p:grpSpPr>
        <p:sp>
          <p:nvSpPr>
            <p:cNvPr id="120002" name="Rectangle 74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0003" name="Rectangle 75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9851" name="Group 76"/>
          <p:cNvGrpSpPr>
            <a:grpSpLocks/>
          </p:cNvGrpSpPr>
          <p:nvPr/>
        </p:nvGrpSpPr>
        <p:grpSpPr bwMode="auto">
          <a:xfrm>
            <a:off x="1978025" y="4005263"/>
            <a:ext cx="576263" cy="215900"/>
            <a:chOff x="793" y="1162"/>
            <a:chExt cx="363" cy="136"/>
          </a:xfrm>
        </p:grpSpPr>
        <p:sp>
          <p:nvSpPr>
            <p:cNvPr id="120000" name="Rectangle 77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0001" name="Rectangle 78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9852" name="Group 79"/>
          <p:cNvGrpSpPr>
            <a:grpSpLocks/>
          </p:cNvGrpSpPr>
          <p:nvPr/>
        </p:nvGrpSpPr>
        <p:grpSpPr bwMode="auto">
          <a:xfrm>
            <a:off x="1978025" y="4725988"/>
            <a:ext cx="576263" cy="215900"/>
            <a:chOff x="793" y="1162"/>
            <a:chExt cx="363" cy="136"/>
          </a:xfrm>
        </p:grpSpPr>
        <p:sp>
          <p:nvSpPr>
            <p:cNvPr id="119998" name="Rectangle 80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9999" name="Rectangle 81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9853" name="Group 82"/>
          <p:cNvGrpSpPr>
            <a:grpSpLocks/>
          </p:cNvGrpSpPr>
          <p:nvPr/>
        </p:nvGrpSpPr>
        <p:grpSpPr bwMode="auto">
          <a:xfrm>
            <a:off x="1978025" y="5805488"/>
            <a:ext cx="576263" cy="215900"/>
            <a:chOff x="793" y="1162"/>
            <a:chExt cx="363" cy="136"/>
          </a:xfrm>
        </p:grpSpPr>
        <p:sp>
          <p:nvSpPr>
            <p:cNvPr id="119996" name="Rectangle 83"/>
            <p:cNvSpPr>
              <a:spLocks noChangeArrowheads="1"/>
            </p:cNvSpPr>
            <p:nvPr/>
          </p:nvSpPr>
          <p:spPr bwMode="auto">
            <a:xfrm>
              <a:off x="793" y="1162"/>
              <a:ext cx="227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9997" name="Rectangle 84"/>
            <p:cNvSpPr>
              <a:spLocks noChangeArrowheads="1"/>
            </p:cNvSpPr>
            <p:nvPr/>
          </p:nvSpPr>
          <p:spPr bwMode="auto">
            <a:xfrm>
              <a:off x="1020" y="1162"/>
              <a:ext cx="136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119854" name="Text Box 85"/>
          <p:cNvSpPr txBox="1">
            <a:spLocks noChangeArrowheads="1"/>
          </p:cNvSpPr>
          <p:nvPr/>
        </p:nvSpPr>
        <p:spPr bwMode="auto">
          <a:xfrm>
            <a:off x="2051050" y="1773238"/>
            <a:ext cx="360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171542" name="Text Box 86"/>
          <p:cNvSpPr txBox="1">
            <a:spLocks noChangeArrowheads="1"/>
          </p:cNvSpPr>
          <p:nvPr/>
        </p:nvSpPr>
        <p:spPr bwMode="auto">
          <a:xfrm>
            <a:off x="2265363" y="1846263"/>
            <a:ext cx="5048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9856" name="Text Box 87"/>
          <p:cNvSpPr txBox="1">
            <a:spLocks noChangeArrowheads="1"/>
          </p:cNvSpPr>
          <p:nvPr/>
        </p:nvSpPr>
        <p:spPr bwMode="auto">
          <a:xfrm>
            <a:off x="2051050" y="3213100"/>
            <a:ext cx="360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19857" name="Text Box 88"/>
          <p:cNvSpPr txBox="1">
            <a:spLocks noChangeArrowheads="1"/>
          </p:cNvSpPr>
          <p:nvPr/>
        </p:nvSpPr>
        <p:spPr bwMode="auto">
          <a:xfrm>
            <a:off x="2266950" y="3284538"/>
            <a:ext cx="5048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9858" name="Text Box 89"/>
          <p:cNvSpPr txBox="1">
            <a:spLocks noChangeArrowheads="1"/>
          </p:cNvSpPr>
          <p:nvPr/>
        </p:nvSpPr>
        <p:spPr bwMode="auto">
          <a:xfrm>
            <a:off x="2051050" y="2852738"/>
            <a:ext cx="360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19859" name="Text Box 90"/>
          <p:cNvSpPr txBox="1">
            <a:spLocks noChangeArrowheads="1"/>
          </p:cNvSpPr>
          <p:nvPr/>
        </p:nvSpPr>
        <p:spPr bwMode="auto">
          <a:xfrm>
            <a:off x="2266950" y="2927350"/>
            <a:ext cx="504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9860" name="Text Box 91"/>
          <p:cNvSpPr txBox="1">
            <a:spLocks noChangeArrowheads="1"/>
          </p:cNvSpPr>
          <p:nvPr/>
        </p:nvSpPr>
        <p:spPr bwMode="auto">
          <a:xfrm>
            <a:off x="1258888" y="2133600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19861" name="Text Box 92"/>
          <p:cNvSpPr txBox="1">
            <a:spLocks noChangeArrowheads="1"/>
          </p:cNvSpPr>
          <p:nvPr/>
        </p:nvSpPr>
        <p:spPr bwMode="auto">
          <a:xfrm>
            <a:off x="1474788" y="2206625"/>
            <a:ext cx="504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9862" name="Line 93"/>
          <p:cNvSpPr>
            <a:spLocks noChangeShapeType="1"/>
          </p:cNvSpPr>
          <p:nvPr/>
        </p:nvSpPr>
        <p:spPr bwMode="auto">
          <a:xfrm>
            <a:off x="827088" y="227647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63" name="Text Box 94"/>
          <p:cNvSpPr txBox="1">
            <a:spLocks noChangeArrowheads="1"/>
          </p:cNvSpPr>
          <p:nvPr/>
        </p:nvSpPr>
        <p:spPr bwMode="auto">
          <a:xfrm>
            <a:off x="1978025" y="393382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10</a:t>
            </a:r>
          </a:p>
        </p:txBody>
      </p:sp>
      <p:sp>
        <p:nvSpPr>
          <p:cNvPr id="119864" name="Text Box 95"/>
          <p:cNvSpPr txBox="1">
            <a:spLocks noChangeArrowheads="1"/>
          </p:cNvSpPr>
          <p:nvPr/>
        </p:nvSpPr>
        <p:spPr bwMode="auto">
          <a:xfrm>
            <a:off x="2266950" y="4006850"/>
            <a:ext cx="5032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9865" name="Text Box 96"/>
          <p:cNvSpPr txBox="1">
            <a:spLocks noChangeArrowheads="1"/>
          </p:cNvSpPr>
          <p:nvPr/>
        </p:nvSpPr>
        <p:spPr bwMode="auto">
          <a:xfrm>
            <a:off x="1258888" y="5373688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19866" name="Text Box 97"/>
          <p:cNvSpPr txBox="1">
            <a:spLocks noChangeArrowheads="1"/>
          </p:cNvSpPr>
          <p:nvPr/>
        </p:nvSpPr>
        <p:spPr bwMode="auto">
          <a:xfrm>
            <a:off x="1473200" y="5445125"/>
            <a:ext cx="504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9867" name="Line 98"/>
          <p:cNvSpPr>
            <a:spLocks noChangeShapeType="1"/>
          </p:cNvSpPr>
          <p:nvPr/>
        </p:nvSpPr>
        <p:spPr bwMode="auto">
          <a:xfrm>
            <a:off x="827088" y="55165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68" name="Text Box 99"/>
          <p:cNvSpPr txBox="1">
            <a:spLocks noChangeArrowheads="1"/>
          </p:cNvSpPr>
          <p:nvPr/>
        </p:nvSpPr>
        <p:spPr bwMode="auto">
          <a:xfrm>
            <a:off x="2051050" y="4676775"/>
            <a:ext cx="360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119869" name="Text Box 100"/>
          <p:cNvSpPr txBox="1">
            <a:spLocks noChangeArrowheads="1"/>
          </p:cNvSpPr>
          <p:nvPr/>
        </p:nvSpPr>
        <p:spPr bwMode="auto">
          <a:xfrm>
            <a:off x="2266950" y="4727575"/>
            <a:ext cx="504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9870" name="Text Box 101"/>
          <p:cNvSpPr txBox="1">
            <a:spLocks noChangeArrowheads="1"/>
          </p:cNvSpPr>
          <p:nvPr/>
        </p:nvSpPr>
        <p:spPr bwMode="auto">
          <a:xfrm>
            <a:off x="1258888" y="5013325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19871" name="Text Box 102"/>
          <p:cNvSpPr txBox="1">
            <a:spLocks noChangeArrowheads="1"/>
          </p:cNvSpPr>
          <p:nvPr/>
        </p:nvSpPr>
        <p:spPr bwMode="auto">
          <a:xfrm>
            <a:off x="1474788" y="5086350"/>
            <a:ext cx="504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9872" name="Line 103"/>
          <p:cNvSpPr>
            <a:spLocks noChangeShapeType="1"/>
          </p:cNvSpPr>
          <p:nvPr/>
        </p:nvSpPr>
        <p:spPr bwMode="auto">
          <a:xfrm>
            <a:off x="827088" y="515778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73" name="Text Box 104"/>
          <p:cNvSpPr txBox="1">
            <a:spLocks noChangeArrowheads="1"/>
          </p:cNvSpPr>
          <p:nvPr/>
        </p:nvSpPr>
        <p:spPr bwMode="auto">
          <a:xfrm>
            <a:off x="1258888" y="4292600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19874" name="Text Box 105"/>
          <p:cNvSpPr txBox="1">
            <a:spLocks noChangeArrowheads="1"/>
          </p:cNvSpPr>
          <p:nvPr/>
        </p:nvSpPr>
        <p:spPr bwMode="auto">
          <a:xfrm>
            <a:off x="1474788" y="4367213"/>
            <a:ext cx="5048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9875" name="Line 106"/>
          <p:cNvSpPr>
            <a:spLocks noChangeShapeType="1"/>
          </p:cNvSpPr>
          <p:nvPr/>
        </p:nvSpPr>
        <p:spPr bwMode="auto">
          <a:xfrm>
            <a:off x="827088" y="44370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76" name="Text Box 107"/>
          <p:cNvSpPr txBox="1">
            <a:spLocks noChangeArrowheads="1"/>
          </p:cNvSpPr>
          <p:nvPr/>
        </p:nvSpPr>
        <p:spPr bwMode="auto">
          <a:xfrm>
            <a:off x="1258888" y="3213100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171564" name="Line 108"/>
          <p:cNvSpPr>
            <a:spLocks noChangeShapeType="1"/>
          </p:cNvSpPr>
          <p:nvPr/>
        </p:nvSpPr>
        <p:spPr bwMode="auto">
          <a:xfrm>
            <a:off x="1619250" y="33575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78" name="Line 109"/>
          <p:cNvSpPr>
            <a:spLocks noChangeShapeType="1"/>
          </p:cNvSpPr>
          <p:nvPr/>
        </p:nvSpPr>
        <p:spPr bwMode="auto">
          <a:xfrm>
            <a:off x="827088" y="33575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79" name="Text Box 110"/>
          <p:cNvSpPr txBox="1">
            <a:spLocks noChangeArrowheads="1"/>
          </p:cNvSpPr>
          <p:nvPr/>
        </p:nvSpPr>
        <p:spPr bwMode="auto">
          <a:xfrm>
            <a:off x="1258888" y="3933825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19880" name="Line 111"/>
          <p:cNvSpPr>
            <a:spLocks noChangeShapeType="1"/>
          </p:cNvSpPr>
          <p:nvPr/>
        </p:nvSpPr>
        <p:spPr bwMode="auto">
          <a:xfrm>
            <a:off x="1619250" y="40767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81" name="Line 112"/>
          <p:cNvSpPr>
            <a:spLocks noChangeShapeType="1"/>
          </p:cNvSpPr>
          <p:nvPr/>
        </p:nvSpPr>
        <p:spPr bwMode="auto">
          <a:xfrm>
            <a:off x="827088" y="40767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82" name="Text Box 113"/>
          <p:cNvSpPr txBox="1">
            <a:spLocks noChangeArrowheads="1"/>
          </p:cNvSpPr>
          <p:nvPr/>
        </p:nvSpPr>
        <p:spPr bwMode="auto">
          <a:xfrm>
            <a:off x="1258888" y="4652963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19883" name="Line 114"/>
          <p:cNvSpPr>
            <a:spLocks noChangeShapeType="1"/>
          </p:cNvSpPr>
          <p:nvPr/>
        </p:nvSpPr>
        <p:spPr bwMode="auto">
          <a:xfrm>
            <a:off x="1619250" y="479742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84" name="Line 115"/>
          <p:cNvSpPr>
            <a:spLocks noChangeShapeType="1"/>
          </p:cNvSpPr>
          <p:nvPr/>
        </p:nvSpPr>
        <p:spPr bwMode="auto">
          <a:xfrm>
            <a:off x="827088" y="479742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85" name="Text Box 116"/>
          <p:cNvSpPr txBox="1">
            <a:spLocks noChangeArrowheads="1"/>
          </p:cNvSpPr>
          <p:nvPr/>
        </p:nvSpPr>
        <p:spPr bwMode="auto">
          <a:xfrm>
            <a:off x="1258888" y="2852738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19886" name="Line 117"/>
          <p:cNvSpPr>
            <a:spLocks noChangeShapeType="1"/>
          </p:cNvSpPr>
          <p:nvPr/>
        </p:nvSpPr>
        <p:spPr bwMode="auto">
          <a:xfrm>
            <a:off x="1619250" y="29972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87" name="Line 118"/>
          <p:cNvSpPr>
            <a:spLocks noChangeShapeType="1"/>
          </p:cNvSpPr>
          <p:nvPr/>
        </p:nvSpPr>
        <p:spPr bwMode="auto">
          <a:xfrm>
            <a:off x="827088" y="29972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88" name="Text Box 119"/>
          <p:cNvSpPr txBox="1">
            <a:spLocks noChangeArrowheads="1"/>
          </p:cNvSpPr>
          <p:nvPr/>
        </p:nvSpPr>
        <p:spPr bwMode="auto">
          <a:xfrm>
            <a:off x="1258888" y="3573463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19889" name="Text Box 120"/>
          <p:cNvSpPr txBox="1">
            <a:spLocks noChangeArrowheads="1"/>
          </p:cNvSpPr>
          <p:nvPr/>
        </p:nvSpPr>
        <p:spPr bwMode="auto">
          <a:xfrm>
            <a:off x="1474788" y="3646488"/>
            <a:ext cx="5048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9890" name="Line 121"/>
          <p:cNvSpPr>
            <a:spLocks noChangeShapeType="1"/>
          </p:cNvSpPr>
          <p:nvPr/>
        </p:nvSpPr>
        <p:spPr bwMode="auto">
          <a:xfrm>
            <a:off x="827088" y="37163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91" name="Text Box 122"/>
          <p:cNvSpPr txBox="1">
            <a:spLocks noChangeArrowheads="1"/>
          </p:cNvSpPr>
          <p:nvPr/>
        </p:nvSpPr>
        <p:spPr bwMode="auto">
          <a:xfrm>
            <a:off x="1185863" y="2516188"/>
            <a:ext cx="503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11</a:t>
            </a:r>
          </a:p>
        </p:txBody>
      </p:sp>
      <p:sp>
        <p:nvSpPr>
          <p:cNvPr id="119892" name="Text Box 123"/>
          <p:cNvSpPr txBox="1">
            <a:spLocks noChangeArrowheads="1"/>
          </p:cNvSpPr>
          <p:nvPr/>
        </p:nvSpPr>
        <p:spPr bwMode="auto">
          <a:xfrm>
            <a:off x="1474788" y="2566988"/>
            <a:ext cx="5048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9893" name="Line 124"/>
          <p:cNvSpPr>
            <a:spLocks noChangeShapeType="1"/>
          </p:cNvSpPr>
          <p:nvPr/>
        </p:nvSpPr>
        <p:spPr bwMode="auto">
          <a:xfrm>
            <a:off x="827088" y="26368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94" name="Text Box 125"/>
          <p:cNvSpPr txBox="1">
            <a:spLocks noChangeArrowheads="1"/>
          </p:cNvSpPr>
          <p:nvPr/>
        </p:nvSpPr>
        <p:spPr bwMode="auto">
          <a:xfrm>
            <a:off x="2051050" y="5734050"/>
            <a:ext cx="360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19895" name="Text Box 126"/>
          <p:cNvSpPr txBox="1">
            <a:spLocks noChangeArrowheads="1"/>
          </p:cNvSpPr>
          <p:nvPr/>
        </p:nvSpPr>
        <p:spPr bwMode="auto">
          <a:xfrm>
            <a:off x="2287757" y="5817394"/>
            <a:ext cx="6477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 dirty="0">
                <a:latin typeface="Verdana" panose="020B0604030504040204" pitchFamily="34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9896" name="Text Box 127"/>
          <p:cNvSpPr txBox="1">
            <a:spLocks noChangeArrowheads="1"/>
          </p:cNvSpPr>
          <p:nvPr/>
        </p:nvSpPr>
        <p:spPr bwMode="auto">
          <a:xfrm>
            <a:off x="1258888" y="5734050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19897" name="Line 128"/>
          <p:cNvSpPr>
            <a:spLocks noChangeShapeType="1"/>
          </p:cNvSpPr>
          <p:nvPr/>
        </p:nvSpPr>
        <p:spPr bwMode="auto">
          <a:xfrm>
            <a:off x="1619250" y="587692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98" name="Line 129"/>
          <p:cNvSpPr>
            <a:spLocks noChangeShapeType="1"/>
          </p:cNvSpPr>
          <p:nvPr/>
        </p:nvSpPr>
        <p:spPr bwMode="auto">
          <a:xfrm>
            <a:off x="827088" y="587692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99" name="Text Box 130"/>
          <p:cNvSpPr txBox="1">
            <a:spLocks noChangeArrowheads="1"/>
          </p:cNvSpPr>
          <p:nvPr/>
        </p:nvSpPr>
        <p:spPr bwMode="auto">
          <a:xfrm>
            <a:off x="1185863" y="1773238"/>
            <a:ext cx="503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11</a:t>
            </a:r>
          </a:p>
        </p:txBody>
      </p:sp>
      <p:sp>
        <p:nvSpPr>
          <p:cNvPr id="1171587" name="Line 131"/>
          <p:cNvSpPr>
            <a:spLocks noChangeShapeType="1"/>
          </p:cNvSpPr>
          <p:nvPr/>
        </p:nvSpPr>
        <p:spPr bwMode="auto">
          <a:xfrm>
            <a:off x="1619250" y="191611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901" name="Line 132"/>
          <p:cNvSpPr>
            <a:spLocks noChangeShapeType="1"/>
          </p:cNvSpPr>
          <p:nvPr/>
        </p:nvSpPr>
        <p:spPr bwMode="auto">
          <a:xfrm>
            <a:off x="827088" y="191611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904" name="Rectangle 135"/>
          <p:cNvSpPr>
            <a:spLocks noChangeArrowheads="1"/>
          </p:cNvSpPr>
          <p:nvPr/>
        </p:nvSpPr>
        <p:spPr bwMode="auto">
          <a:xfrm>
            <a:off x="6370638" y="1341438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905" name="Rectangle 136"/>
          <p:cNvSpPr>
            <a:spLocks noChangeArrowheads="1"/>
          </p:cNvSpPr>
          <p:nvPr/>
        </p:nvSpPr>
        <p:spPr bwMode="auto">
          <a:xfrm>
            <a:off x="6586538" y="1341438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906" name="Rectangle 137"/>
          <p:cNvSpPr>
            <a:spLocks noChangeArrowheads="1"/>
          </p:cNvSpPr>
          <p:nvPr/>
        </p:nvSpPr>
        <p:spPr bwMode="auto">
          <a:xfrm>
            <a:off x="6802438" y="1341438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 b="1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907" name="Rectangle 138"/>
          <p:cNvSpPr>
            <a:spLocks noChangeArrowheads="1"/>
          </p:cNvSpPr>
          <p:nvPr/>
        </p:nvSpPr>
        <p:spPr bwMode="auto">
          <a:xfrm>
            <a:off x="7018338" y="1341438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908" name="Rectangle 139"/>
          <p:cNvSpPr>
            <a:spLocks noChangeArrowheads="1"/>
          </p:cNvSpPr>
          <p:nvPr/>
        </p:nvSpPr>
        <p:spPr bwMode="auto">
          <a:xfrm>
            <a:off x="7234238" y="1341438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909" name="Rectangle 140"/>
          <p:cNvSpPr>
            <a:spLocks noChangeArrowheads="1"/>
          </p:cNvSpPr>
          <p:nvPr/>
        </p:nvSpPr>
        <p:spPr bwMode="auto">
          <a:xfrm>
            <a:off x="7450138" y="1341438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910" name="Rectangle 141"/>
          <p:cNvSpPr>
            <a:spLocks noChangeArrowheads="1"/>
          </p:cNvSpPr>
          <p:nvPr/>
        </p:nvSpPr>
        <p:spPr bwMode="auto">
          <a:xfrm>
            <a:off x="7666038" y="1341438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911" name="Rectangle 142"/>
          <p:cNvSpPr>
            <a:spLocks noChangeArrowheads="1"/>
          </p:cNvSpPr>
          <p:nvPr/>
        </p:nvSpPr>
        <p:spPr bwMode="auto">
          <a:xfrm>
            <a:off x="7881938" y="1341438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912" name="Rectangle 143"/>
          <p:cNvSpPr>
            <a:spLocks noChangeArrowheads="1"/>
          </p:cNvSpPr>
          <p:nvPr/>
        </p:nvSpPr>
        <p:spPr bwMode="auto">
          <a:xfrm>
            <a:off x="8097838" y="1341438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913" name="Rectangle 144"/>
          <p:cNvSpPr>
            <a:spLocks noChangeArrowheads="1"/>
          </p:cNvSpPr>
          <p:nvPr/>
        </p:nvSpPr>
        <p:spPr bwMode="auto">
          <a:xfrm>
            <a:off x="8313738" y="1341438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914" name="Rectangle 145"/>
          <p:cNvSpPr>
            <a:spLocks noChangeArrowheads="1"/>
          </p:cNvSpPr>
          <p:nvPr/>
        </p:nvSpPr>
        <p:spPr bwMode="auto">
          <a:xfrm>
            <a:off x="8529638" y="1341438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915" name="Rectangle 146"/>
          <p:cNvSpPr>
            <a:spLocks noChangeArrowheads="1"/>
          </p:cNvSpPr>
          <p:nvPr/>
        </p:nvSpPr>
        <p:spPr bwMode="auto">
          <a:xfrm>
            <a:off x="8747125" y="1341438"/>
            <a:ext cx="215900" cy="2159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916" name="Text Box 147"/>
          <p:cNvSpPr txBox="1">
            <a:spLocks noChangeArrowheads="1"/>
          </p:cNvSpPr>
          <p:nvPr/>
        </p:nvSpPr>
        <p:spPr bwMode="auto">
          <a:xfrm>
            <a:off x="6297613" y="1112838"/>
            <a:ext cx="360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900">
                <a:latin typeface="Verdana" panose="020B0604030504040204" pitchFamily="34" charset="0"/>
                <a:ea typeface="新細明體" panose="02020500000000000000" pitchFamily="18" charset="-120"/>
              </a:rPr>
              <a:t>[0]</a:t>
            </a:r>
          </a:p>
        </p:txBody>
      </p:sp>
      <p:sp>
        <p:nvSpPr>
          <p:cNvPr id="119917" name="Text Box 148"/>
          <p:cNvSpPr txBox="1">
            <a:spLocks noChangeArrowheads="1"/>
          </p:cNvSpPr>
          <p:nvPr/>
        </p:nvSpPr>
        <p:spPr bwMode="auto">
          <a:xfrm>
            <a:off x="6513513" y="1112838"/>
            <a:ext cx="360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900">
                <a:latin typeface="Verdana" panose="020B0604030504040204" pitchFamily="34" charset="0"/>
                <a:ea typeface="新細明體" panose="02020500000000000000" pitchFamily="18" charset="-120"/>
              </a:rPr>
              <a:t>[1]</a:t>
            </a:r>
          </a:p>
        </p:txBody>
      </p:sp>
      <p:sp>
        <p:nvSpPr>
          <p:cNvPr id="119918" name="Text Box 149"/>
          <p:cNvSpPr txBox="1">
            <a:spLocks noChangeArrowheads="1"/>
          </p:cNvSpPr>
          <p:nvPr/>
        </p:nvSpPr>
        <p:spPr bwMode="auto">
          <a:xfrm>
            <a:off x="6729413" y="1112838"/>
            <a:ext cx="360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900">
                <a:latin typeface="Verdana" panose="020B0604030504040204" pitchFamily="34" charset="0"/>
                <a:ea typeface="新細明體" panose="02020500000000000000" pitchFamily="18" charset="-120"/>
              </a:rPr>
              <a:t>[2]</a:t>
            </a:r>
          </a:p>
        </p:txBody>
      </p:sp>
      <p:sp>
        <p:nvSpPr>
          <p:cNvPr id="119919" name="Text Box 150"/>
          <p:cNvSpPr txBox="1">
            <a:spLocks noChangeArrowheads="1"/>
          </p:cNvSpPr>
          <p:nvPr/>
        </p:nvSpPr>
        <p:spPr bwMode="auto">
          <a:xfrm>
            <a:off x="6945313" y="1112838"/>
            <a:ext cx="360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900">
                <a:latin typeface="Verdana" panose="020B0604030504040204" pitchFamily="34" charset="0"/>
                <a:ea typeface="新細明體" panose="02020500000000000000" pitchFamily="18" charset="-120"/>
              </a:rPr>
              <a:t>[3]</a:t>
            </a:r>
          </a:p>
        </p:txBody>
      </p:sp>
      <p:sp>
        <p:nvSpPr>
          <p:cNvPr id="119920" name="Text Box 151"/>
          <p:cNvSpPr txBox="1">
            <a:spLocks noChangeArrowheads="1"/>
          </p:cNvSpPr>
          <p:nvPr/>
        </p:nvSpPr>
        <p:spPr bwMode="auto">
          <a:xfrm>
            <a:off x="7161213" y="1112838"/>
            <a:ext cx="360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900">
                <a:latin typeface="Verdana" panose="020B0604030504040204" pitchFamily="34" charset="0"/>
                <a:ea typeface="新細明體" panose="02020500000000000000" pitchFamily="18" charset="-120"/>
              </a:rPr>
              <a:t>[4]</a:t>
            </a:r>
          </a:p>
        </p:txBody>
      </p:sp>
      <p:sp>
        <p:nvSpPr>
          <p:cNvPr id="119921" name="Text Box 152"/>
          <p:cNvSpPr txBox="1">
            <a:spLocks noChangeArrowheads="1"/>
          </p:cNvSpPr>
          <p:nvPr/>
        </p:nvSpPr>
        <p:spPr bwMode="auto">
          <a:xfrm>
            <a:off x="7377113" y="1112838"/>
            <a:ext cx="360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900">
                <a:latin typeface="Verdana" panose="020B0604030504040204" pitchFamily="34" charset="0"/>
                <a:ea typeface="新細明體" panose="02020500000000000000" pitchFamily="18" charset="-120"/>
              </a:rPr>
              <a:t>[5]</a:t>
            </a:r>
          </a:p>
        </p:txBody>
      </p:sp>
      <p:sp>
        <p:nvSpPr>
          <p:cNvPr id="119922" name="Text Box 153"/>
          <p:cNvSpPr txBox="1">
            <a:spLocks noChangeArrowheads="1"/>
          </p:cNvSpPr>
          <p:nvPr/>
        </p:nvSpPr>
        <p:spPr bwMode="auto">
          <a:xfrm>
            <a:off x="7594600" y="1112838"/>
            <a:ext cx="360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900">
                <a:latin typeface="Verdana" panose="020B0604030504040204" pitchFamily="34" charset="0"/>
                <a:ea typeface="新細明體" panose="02020500000000000000" pitchFamily="18" charset="-120"/>
              </a:rPr>
              <a:t>[6]</a:t>
            </a:r>
          </a:p>
        </p:txBody>
      </p:sp>
      <p:sp>
        <p:nvSpPr>
          <p:cNvPr id="119923" name="Text Box 154"/>
          <p:cNvSpPr txBox="1">
            <a:spLocks noChangeArrowheads="1"/>
          </p:cNvSpPr>
          <p:nvPr/>
        </p:nvSpPr>
        <p:spPr bwMode="auto">
          <a:xfrm>
            <a:off x="7810500" y="1112838"/>
            <a:ext cx="360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900">
                <a:latin typeface="Verdana" panose="020B0604030504040204" pitchFamily="34" charset="0"/>
                <a:ea typeface="新細明體" panose="02020500000000000000" pitchFamily="18" charset="-120"/>
              </a:rPr>
              <a:t>[7]</a:t>
            </a:r>
          </a:p>
        </p:txBody>
      </p:sp>
      <p:sp>
        <p:nvSpPr>
          <p:cNvPr id="119924" name="Text Box 155"/>
          <p:cNvSpPr txBox="1">
            <a:spLocks noChangeArrowheads="1"/>
          </p:cNvSpPr>
          <p:nvPr/>
        </p:nvSpPr>
        <p:spPr bwMode="auto">
          <a:xfrm>
            <a:off x="8026400" y="1112838"/>
            <a:ext cx="360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900">
                <a:latin typeface="Verdana" panose="020B0604030504040204" pitchFamily="34" charset="0"/>
                <a:ea typeface="新細明體" panose="02020500000000000000" pitchFamily="18" charset="-120"/>
              </a:rPr>
              <a:t>[8]</a:t>
            </a:r>
          </a:p>
        </p:txBody>
      </p:sp>
      <p:sp>
        <p:nvSpPr>
          <p:cNvPr id="119925" name="Text Box 156"/>
          <p:cNvSpPr txBox="1">
            <a:spLocks noChangeArrowheads="1"/>
          </p:cNvSpPr>
          <p:nvPr/>
        </p:nvSpPr>
        <p:spPr bwMode="auto">
          <a:xfrm>
            <a:off x="8242300" y="1112838"/>
            <a:ext cx="360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900">
                <a:latin typeface="Verdana" panose="020B0604030504040204" pitchFamily="34" charset="0"/>
                <a:ea typeface="新細明體" panose="02020500000000000000" pitchFamily="18" charset="-120"/>
              </a:rPr>
              <a:t>[9]</a:t>
            </a:r>
          </a:p>
        </p:txBody>
      </p:sp>
      <p:sp>
        <p:nvSpPr>
          <p:cNvPr id="119926" name="Text Box 157"/>
          <p:cNvSpPr txBox="1">
            <a:spLocks noChangeArrowheads="1"/>
          </p:cNvSpPr>
          <p:nvPr/>
        </p:nvSpPr>
        <p:spPr bwMode="auto">
          <a:xfrm>
            <a:off x="8459788" y="1127125"/>
            <a:ext cx="4318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[10]</a:t>
            </a:r>
          </a:p>
        </p:txBody>
      </p:sp>
      <p:sp>
        <p:nvSpPr>
          <p:cNvPr id="119927" name="Text Box 158"/>
          <p:cNvSpPr txBox="1">
            <a:spLocks noChangeArrowheads="1"/>
          </p:cNvSpPr>
          <p:nvPr/>
        </p:nvSpPr>
        <p:spPr bwMode="auto">
          <a:xfrm>
            <a:off x="8748713" y="1127125"/>
            <a:ext cx="4318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800">
                <a:latin typeface="Verdana" panose="020B0604030504040204" pitchFamily="34" charset="0"/>
                <a:ea typeface="新細明體" panose="02020500000000000000" pitchFamily="18" charset="-120"/>
              </a:rPr>
              <a:t>[11]</a:t>
            </a:r>
          </a:p>
        </p:txBody>
      </p:sp>
      <p:sp>
        <p:nvSpPr>
          <p:cNvPr id="119928" name="Text Box 159"/>
          <p:cNvSpPr txBox="1">
            <a:spLocks noChangeArrowheads="1"/>
          </p:cNvSpPr>
          <p:nvPr/>
        </p:nvSpPr>
        <p:spPr bwMode="auto">
          <a:xfrm>
            <a:off x="5702300" y="1262063"/>
            <a:ext cx="596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out:</a:t>
            </a:r>
          </a:p>
        </p:txBody>
      </p:sp>
      <p:grpSp>
        <p:nvGrpSpPr>
          <p:cNvPr id="20" name="Group 160"/>
          <p:cNvGrpSpPr>
            <a:grpSpLocks/>
          </p:cNvGrpSpPr>
          <p:nvPr/>
        </p:nvGrpSpPr>
        <p:grpSpPr bwMode="auto">
          <a:xfrm>
            <a:off x="6370638" y="1341438"/>
            <a:ext cx="215900" cy="215900"/>
            <a:chOff x="4059" y="845"/>
            <a:chExt cx="136" cy="136"/>
          </a:xfrm>
        </p:grpSpPr>
        <p:sp>
          <p:nvSpPr>
            <p:cNvPr id="119994" name="Line 161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9995" name="Line 162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1" name="Group 163"/>
          <p:cNvGrpSpPr>
            <a:grpSpLocks/>
          </p:cNvGrpSpPr>
          <p:nvPr/>
        </p:nvGrpSpPr>
        <p:grpSpPr bwMode="auto">
          <a:xfrm>
            <a:off x="6804025" y="1341438"/>
            <a:ext cx="215900" cy="215900"/>
            <a:chOff x="4059" y="845"/>
            <a:chExt cx="136" cy="136"/>
          </a:xfrm>
        </p:grpSpPr>
        <p:sp>
          <p:nvSpPr>
            <p:cNvPr id="119992" name="Line 164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9993" name="Line 165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2" name="Group 166"/>
          <p:cNvGrpSpPr>
            <a:grpSpLocks/>
          </p:cNvGrpSpPr>
          <p:nvPr/>
        </p:nvGrpSpPr>
        <p:grpSpPr bwMode="auto">
          <a:xfrm>
            <a:off x="7235825" y="1341438"/>
            <a:ext cx="215900" cy="215900"/>
            <a:chOff x="4059" y="845"/>
            <a:chExt cx="136" cy="136"/>
          </a:xfrm>
        </p:grpSpPr>
        <p:sp>
          <p:nvSpPr>
            <p:cNvPr id="119990" name="Line 167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9991" name="Line 168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3" name="Group 169"/>
          <p:cNvGrpSpPr>
            <a:grpSpLocks/>
          </p:cNvGrpSpPr>
          <p:nvPr/>
        </p:nvGrpSpPr>
        <p:grpSpPr bwMode="auto">
          <a:xfrm>
            <a:off x="7883525" y="1341438"/>
            <a:ext cx="215900" cy="215900"/>
            <a:chOff x="4059" y="845"/>
            <a:chExt cx="136" cy="136"/>
          </a:xfrm>
        </p:grpSpPr>
        <p:sp>
          <p:nvSpPr>
            <p:cNvPr id="119988" name="Line 170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9989" name="Line 171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4" name="Group 172"/>
          <p:cNvGrpSpPr>
            <a:grpSpLocks/>
          </p:cNvGrpSpPr>
          <p:nvPr/>
        </p:nvGrpSpPr>
        <p:grpSpPr bwMode="auto">
          <a:xfrm>
            <a:off x="8747125" y="1341438"/>
            <a:ext cx="215900" cy="215900"/>
            <a:chOff x="4059" y="845"/>
            <a:chExt cx="136" cy="136"/>
          </a:xfrm>
        </p:grpSpPr>
        <p:sp>
          <p:nvSpPr>
            <p:cNvPr id="119986" name="Line 173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9987" name="Line 174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25" name="Rectangle 3"/>
          <p:cNvSpPr txBox="1">
            <a:spLocks/>
          </p:cNvSpPr>
          <p:nvPr/>
        </p:nvSpPr>
        <p:spPr bwMode="auto">
          <a:xfrm>
            <a:off x="3222795" y="2097325"/>
            <a:ext cx="5019505" cy="372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-128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0" lang="en-US" altLang="zh-TW" sz="2400" b="1" dirty="0">
                <a:solidFill>
                  <a:srgbClr val="FF0000"/>
                </a:solidFill>
                <a:ea typeface="新細明體" panose="02020500000000000000" pitchFamily="18" charset="-120"/>
              </a:rPr>
              <a:t>What is the result of the next output equivalent class?</a:t>
            </a:r>
            <a:endParaRPr kumimoji="0" lang="en-US" altLang="zh-TW" sz="240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CCBCEA4-E80F-4E46-B0FF-DD12BE57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68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158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171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171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171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154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/>
          </p:cNvSpPr>
          <p:nvPr>
            <p:ph type="title"/>
          </p:nvPr>
        </p:nvSpPr>
        <p:spPr>
          <a:xfrm>
            <a:off x="457200" y="190500"/>
            <a:ext cx="7543800" cy="898525"/>
          </a:xfrm>
        </p:spPr>
        <p:txBody>
          <a:bodyPr/>
          <a:lstStyle/>
          <a:p>
            <a:pPr eaLnBrk="1" hangingPunct="1"/>
            <a:r>
              <a:rPr lang="en-US" altLang="zh-TW">
                <a:ea typeface="標楷體" panose="03000509000000000000" pitchFamily="65" charset="-120"/>
              </a:rPr>
              <a:t>Equivalence Relation (6/6)</a:t>
            </a:r>
          </a:p>
        </p:txBody>
      </p:sp>
      <p:sp>
        <p:nvSpPr>
          <p:cNvPr id="121858" name="Rectangle 3"/>
          <p:cNvSpPr>
            <a:spLocks noGrp="1"/>
          </p:cNvSpPr>
          <p:nvPr>
            <p:ph sz="quarter" idx="1"/>
          </p:nvPr>
        </p:nvSpPr>
        <p:spPr>
          <a:xfrm>
            <a:off x="107950" y="1270000"/>
            <a:ext cx="8226425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100" dirty="0">
                <a:ea typeface="新細明體" panose="02020500000000000000" pitchFamily="18" charset="-120"/>
              </a:rPr>
              <a:t>Program to find equivalence classes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void main(void){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	short </a:t>
            </a:r>
            <a:r>
              <a:rPr lang="en-US" altLang="zh-TW" sz="2000" dirty="0" err="1">
                <a:ea typeface="新細明體" panose="02020500000000000000" pitchFamily="18" charset="-120"/>
              </a:rPr>
              <a:t>int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out</a:t>
            </a:r>
            <a:r>
              <a:rPr lang="en-US" altLang="zh-TW" sz="2000" dirty="0">
                <a:ea typeface="新細明體" panose="02020500000000000000" pitchFamily="18" charset="-120"/>
              </a:rPr>
              <a:t>[MAX_SIZE];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	</a:t>
            </a:r>
            <a:r>
              <a:rPr lang="en-US" altLang="zh-TW" sz="2000" dirty="0" err="1">
                <a:ea typeface="新細明體" panose="02020500000000000000" pitchFamily="18" charset="-120"/>
              </a:rPr>
              <a:t>nodePointer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seq</a:t>
            </a:r>
            <a:r>
              <a:rPr lang="en-US" altLang="zh-TW" sz="2000" dirty="0">
                <a:ea typeface="新細明體" panose="02020500000000000000" pitchFamily="18" charset="-120"/>
              </a:rPr>
              <a:t>[MAX_SIZE];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	</a:t>
            </a:r>
            <a:r>
              <a:rPr lang="en-US" altLang="zh-TW" sz="2000" dirty="0" err="1">
                <a:solidFill>
                  <a:srgbClr val="FC8C04"/>
                </a:solidFill>
                <a:ea typeface="新細明體" panose="02020500000000000000" pitchFamily="18" charset="-120"/>
              </a:rPr>
              <a:t>nodePointer</a:t>
            </a:r>
            <a:r>
              <a:rPr lang="en-US" altLang="zh-TW" sz="2000" dirty="0">
                <a:solidFill>
                  <a:srgbClr val="FC8C04"/>
                </a:solidFill>
                <a:ea typeface="新細明體" panose="02020500000000000000" pitchFamily="18" charset="-120"/>
              </a:rPr>
              <a:t> x, y, top</a:t>
            </a:r>
            <a:r>
              <a:rPr lang="en-US" altLang="zh-TW" sz="2000" dirty="0">
                <a:ea typeface="新細明體" panose="02020500000000000000" pitchFamily="18" charset="-120"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	</a:t>
            </a:r>
            <a:r>
              <a:rPr lang="en-US" altLang="zh-TW" sz="2000" dirty="0" err="1">
                <a:ea typeface="新細明體" panose="02020500000000000000" pitchFamily="18" charset="-120"/>
              </a:rPr>
              <a:t>int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dirty="0" err="1">
                <a:ea typeface="新細明體" panose="02020500000000000000" pitchFamily="18" charset="-120"/>
              </a:rPr>
              <a:t>i</a:t>
            </a:r>
            <a:r>
              <a:rPr lang="en-US" altLang="zh-TW" sz="2000" dirty="0">
                <a:ea typeface="新細明體" panose="02020500000000000000" pitchFamily="18" charset="-120"/>
              </a:rPr>
              <a:t>, j, n;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	</a:t>
            </a:r>
            <a:r>
              <a:rPr lang="en-US" altLang="zh-TW" sz="2000" dirty="0" err="1">
                <a:ea typeface="新細明體" panose="02020500000000000000" pitchFamily="18" charset="-120"/>
              </a:rPr>
              <a:t>printf</a:t>
            </a:r>
            <a:r>
              <a:rPr lang="en-US" altLang="zh-TW" sz="2000" dirty="0">
                <a:ea typeface="新細明體" panose="02020500000000000000" pitchFamily="18" charset="-120"/>
              </a:rPr>
              <a:t>(“Enter the size (&lt;=%d) ”, </a:t>
            </a:r>
            <a:r>
              <a:rPr lang="en-US" altLang="zh-TW" sz="2000" dirty="0">
                <a:solidFill>
                  <a:srgbClr val="00B050"/>
                </a:solidFill>
                <a:ea typeface="新細明體" panose="02020500000000000000" pitchFamily="18" charset="-120"/>
              </a:rPr>
              <a:t>MAX_SIZE</a:t>
            </a:r>
            <a:r>
              <a:rPr lang="en-US" altLang="zh-TW" sz="2000" dirty="0">
                <a:ea typeface="新細明體" panose="02020500000000000000" pitchFamily="18" charset="-120"/>
              </a:rPr>
              <a:t>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	</a:t>
            </a:r>
            <a:r>
              <a:rPr lang="en-US" altLang="zh-TW" sz="2000" dirty="0" err="1">
                <a:ea typeface="新細明體" panose="02020500000000000000" pitchFamily="18" charset="-120"/>
              </a:rPr>
              <a:t>scanf</a:t>
            </a:r>
            <a:r>
              <a:rPr lang="en-US" altLang="zh-TW" sz="2000" dirty="0">
                <a:ea typeface="新細明體" panose="02020500000000000000" pitchFamily="18" charset="-120"/>
              </a:rPr>
              <a:t>(“%d”, &amp;n);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	</a:t>
            </a:r>
            <a:r>
              <a:rPr lang="en-US" altLang="zh-TW" sz="2000" dirty="0">
                <a:solidFill>
                  <a:srgbClr val="00B0F0"/>
                </a:solidFill>
                <a:ea typeface="新細明體" panose="02020500000000000000" pitchFamily="18" charset="-120"/>
              </a:rPr>
              <a:t>for(</a:t>
            </a:r>
            <a:r>
              <a:rPr lang="en-US" altLang="zh-TW" sz="2000" dirty="0" err="1">
                <a:solidFill>
                  <a:srgbClr val="00B0F0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2000" dirty="0">
                <a:solidFill>
                  <a:srgbClr val="00B0F0"/>
                </a:solidFill>
                <a:ea typeface="新細明體" panose="02020500000000000000" pitchFamily="18" charset="-120"/>
              </a:rPr>
              <a:t>=0; </a:t>
            </a:r>
            <a:r>
              <a:rPr lang="en-US" altLang="zh-TW" sz="2000" dirty="0" err="1">
                <a:solidFill>
                  <a:srgbClr val="00B0F0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2000" dirty="0">
                <a:solidFill>
                  <a:srgbClr val="00B0F0"/>
                </a:solidFill>
                <a:ea typeface="新細明體" panose="02020500000000000000" pitchFamily="18" charset="-120"/>
              </a:rPr>
              <a:t>&lt;n; </a:t>
            </a:r>
            <a:r>
              <a:rPr lang="en-US" altLang="zh-TW" sz="2000" dirty="0" err="1">
                <a:solidFill>
                  <a:srgbClr val="00B0F0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2000" dirty="0">
                <a:solidFill>
                  <a:srgbClr val="00B0F0"/>
                </a:solidFill>
                <a:ea typeface="新細明體" panose="02020500000000000000" pitchFamily="18" charset="-120"/>
              </a:rPr>
              <a:t>++){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rgbClr val="00B0F0"/>
                </a:solidFill>
                <a:ea typeface="新細明體" panose="02020500000000000000" pitchFamily="18" charset="-120"/>
              </a:rPr>
              <a:t>		/*initialize </a:t>
            </a:r>
            <a:r>
              <a:rPr lang="en-US" altLang="zh-TW" sz="2000" dirty="0" err="1">
                <a:solidFill>
                  <a:srgbClr val="00B0F0"/>
                </a:solidFill>
                <a:ea typeface="新細明體" panose="02020500000000000000" pitchFamily="18" charset="-120"/>
              </a:rPr>
              <a:t>seq</a:t>
            </a:r>
            <a:r>
              <a:rPr lang="en-US" altLang="zh-TW" sz="2000" dirty="0">
                <a:solidFill>
                  <a:srgbClr val="00B0F0"/>
                </a:solidFill>
                <a:ea typeface="新細明體" panose="02020500000000000000" pitchFamily="18" charset="-120"/>
              </a:rPr>
              <a:t> and out */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rgbClr val="00B0F0"/>
                </a:solidFill>
                <a:ea typeface="新細明體" panose="02020500000000000000" pitchFamily="18" charset="-120"/>
              </a:rPr>
              <a:t>		out[</a:t>
            </a:r>
            <a:r>
              <a:rPr lang="en-US" altLang="zh-TW" sz="2000" dirty="0" err="1">
                <a:solidFill>
                  <a:srgbClr val="00B0F0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2000" dirty="0">
                <a:solidFill>
                  <a:srgbClr val="00B0F0"/>
                </a:solidFill>
                <a:ea typeface="新細明體" panose="02020500000000000000" pitchFamily="18" charset="-120"/>
              </a:rPr>
              <a:t>] = TRUE;	</a:t>
            </a:r>
            <a:r>
              <a:rPr lang="en-US" altLang="zh-TW" sz="2000" dirty="0" err="1">
                <a:solidFill>
                  <a:srgbClr val="00B0F0"/>
                </a:solidFill>
                <a:ea typeface="新細明體" panose="02020500000000000000" pitchFamily="18" charset="-120"/>
              </a:rPr>
              <a:t>seq</a:t>
            </a:r>
            <a:r>
              <a:rPr lang="en-US" altLang="zh-TW" sz="2000" dirty="0">
                <a:solidFill>
                  <a:srgbClr val="00B0F0"/>
                </a:solidFill>
                <a:ea typeface="新細明體" panose="02020500000000000000" pitchFamily="18" charset="-120"/>
              </a:rPr>
              <a:t>[</a:t>
            </a:r>
            <a:r>
              <a:rPr lang="en-US" altLang="zh-TW" sz="2000" dirty="0" err="1">
                <a:solidFill>
                  <a:srgbClr val="00B0F0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2000" dirty="0">
                <a:solidFill>
                  <a:srgbClr val="00B0F0"/>
                </a:solidFill>
                <a:ea typeface="新細明體" panose="02020500000000000000" pitchFamily="18" charset="-120"/>
              </a:rPr>
              <a:t>] = NULL;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rgbClr val="00B0F0"/>
                </a:solidFill>
                <a:ea typeface="新細明體" panose="02020500000000000000" pitchFamily="18" charset="-120"/>
              </a:rPr>
              <a:t>	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	/* Phase 1 */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	/* Phase 2 */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1165316" name="Rectangle 4">
            <a:extLst>
              <a:ext uri="{FF2B5EF4-FFF2-40B4-BE49-F238E27FC236}">
                <a16:creationId xmlns:a16="http://schemas.microsoft.com/office/drawing/2014/main" id="{1A50F12E-999F-EE42-A139-76E93AD13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197" y="4423553"/>
            <a:ext cx="40322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typedef</a:t>
            </a:r>
            <a:r>
              <a:rPr lang="en-US" altLang="zh-TW" sz="2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struct</a:t>
            </a:r>
            <a:r>
              <a:rPr lang="en-US" altLang="zh-TW" sz="2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node *</a:t>
            </a:r>
            <a:r>
              <a:rPr lang="en-US" altLang="zh-TW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nodePointer</a:t>
            </a:r>
            <a:r>
              <a:rPr lang="en-US" altLang="zh-TW" sz="2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 eaLnBrk="1" hangingPunct="1">
              <a:defRPr/>
            </a:pPr>
            <a:r>
              <a:rPr lang="en-US" altLang="zh-TW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typedef</a:t>
            </a:r>
            <a:r>
              <a:rPr lang="en-US" altLang="zh-TW" sz="2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struct</a:t>
            </a:r>
            <a:r>
              <a:rPr lang="en-US" altLang="zh-TW" sz="2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node {</a:t>
            </a:r>
          </a:p>
          <a:p>
            <a:pPr eaLnBrk="1" hangingPunct="1">
              <a:defRPr/>
            </a:pPr>
            <a:r>
              <a:rPr lang="en-US" altLang="zh-TW" sz="2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TW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TW" sz="2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data;</a:t>
            </a:r>
          </a:p>
          <a:p>
            <a:pPr eaLnBrk="1" hangingPunct="1">
              <a:defRPr/>
            </a:pPr>
            <a:r>
              <a:rPr lang="en-US" altLang="zh-TW" sz="2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TW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nodePointer</a:t>
            </a:r>
            <a:r>
              <a:rPr lang="en-US" altLang="zh-TW" sz="2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link;</a:t>
            </a:r>
          </a:p>
          <a:p>
            <a:pPr eaLnBrk="1" hangingPunct="1">
              <a:defRPr/>
            </a:pPr>
            <a:r>
              <a:rPr lang="en-US" altLang="zh-TW" sz="2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};</a:t>
            </a:r>
          </a:p>
        </p:txBody>
      </p:sp>
      <p:sp>
        <p:nvSpPr>
          <p:cNvPr id="1165317" name="Rectangle 5">
            <a:extLst>
              <a:ext uri="{FF2B5EF4-FFF2-40B4-BE49-F238E27FC236}">
                <a16:creationId xmlns:a16="http://schemas.microsoft.com/office/drawing/2014/main" id="{DFAB09A8-0582-6B48-A4CF-DE982B51C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575" y="1668463"/>
            <a:ext cx="36734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#include &lt;</a:t>
            </a:r>
            <a:r>
              <a:rPr lang="en-US" altLang="zh-TW" sz="2000" dirty="0" err="1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stdio.h</a:t>
            </a:r>
            <a:r>
              <a:rPr lang="en-US" altLang="zh-TW" sz="20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&gt;</a:t>
            </a:r>
          </a:p>
          <a:p>
            <a:pPr eaLnBrk="1" hangingPunct="1">
              <a:defRPr/>
            </a:pPr>
            <a:r>
              <a:rPr lang="en-US" altLang="zh-TW" sz="20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#define MAX_SIZE	24</a:t>
            </a:r>
          </a:p>
          <a:p>
            <a:pPr eaLnBrk="1" hangingPunct="1">
              <a:defRPr/>
            </a:pPr>
            <a:r>
              <a:rPr lang="en-US" altLang="zh-TW" sz="20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#define FALSE		0</a:t>
            </a:r>
          </a:p>
          <a:p>
            <a:pPr eaLnBrk="1" hangingPunct="1">
              <a:defRPr/>
            </a:pPr>
            <a:r>
              <a:rPr lang="en-US" altLang="zh-TW" sz="20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#define TRUE		1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021DA93-20A1-44EC-9FAC-1550B705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69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890" y="5472110"/>
            <a:ext cx="1771897" cy="819264"/>
          </a:xfrm>
          <a:prstGeom prst="rect">
            <a:avLst/>
          </a:prstGeom>
        </p:spPr>
      </p:pic>
      <p:sp>
        <p:nvSpPr>
          <p:cNvPr id="2764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標楷體" panose="03000509000000000000" pitchFamily="65" charset="-120"/>
              </a:rPr>
              <a:t>Inserting Nodes</a:t>
            </a:r>
          </a:p>
        </p:txBody>
      </p:sp>
      <p:sp>
        <p:nvSpPr>
          <p:cNvPr id="27650" name="Rectangle 3"/>
          <p:cNvSpPr>
            <a:spLocks noGrp="1"/>
          </p:cNvSpPr>
          <p:nvPr>
            <p:ph sz="quarter" idx="1"/>
          </p:nvPr>
        </p:nvSpPr>
        <p:spPr>
          <a:xfrm>
            <a:off x="457200" y="1719263"/>
            <a:ext cx="8229600" cy="318135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Adding a node (“</a:t>
            </a:r>
            <a:r>
              <a:rPr lang="en-US" altLang="zh-TW" i="1" dirty="0">
                <a:solidFill>
                  <a:srgbClr val="FF3300"/>
                </a:solidFill>
                <a:ea typeface="新細明體" panose="02020500000000000000" pitchFamily="18" charset="-120"/>
              </a:rPr>
              <a:t>GAT</a:t>
            </a:r>
            <a:r>
              <a:rPr lang="en-US" altLang="zh-TW" dirty="0">
                <a:ea typeface="新細明體" panose="02020500000000000000" pitchFamily="18" charset="-120"/>
              </a:rPr>
              <a:t>”)</a:t>
            </a:r>
          </a:p>
          <a:p>
            <a:pPr lvl="1" eaLnBrk="1" hangingPunct="1"/>
            <a:r>
              <a:rPr lang="en-US" altLang="zh-TW" sz="2200" dirty="0">
                <a:solidFill>
                  <a:srgbClr val="0070C0"/>
                </a:solidFill>
                <a:ea typeface="新細明體" panose="02020500000000000000" pitchFamily="18" charset="-120"/>
              </a:rPr>
              <a:t>Get a node </a:t>
            </a:r>
            <a:r>
              <a:rPr lang="en-US" altLang="zh-TW" sz="2200" dirty="0">
                <a:ea typeface="新細明體" panose="02020500000000000000" pitchFamily="18" charset="-120"/>
              </a:rPr>
              <a:t>that is currently unused; let its address be </a:t>
            </a:r>
            <a:r>
              <a:rPr lang="en-US" altLang="zh-TW" sz="2200" i="1" dirty="0" err="1">
                <a:ea typeface="新細明體" panose="02020500000000000000" pitchFamily="18" charset="-120"/>
              </a:rPr>
              <a:t>new_node</a:t>
            </a:r>
            <a:endParaRPr lang="en-US" altLang="zh-TW" sz="220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200" dirty="0">
                <a:ea typeface="新細明體" panose="02020500000000000000" pitchFamily="18" charset="-120"/>
              </a:rPr>
              <a:t>Set the </a:t>
            </a:r>
            <a:r>
              <a:rPr lang="en-US" altLang="zh-TW" sz="2200" dirty="0">
                <a:solidFill>
                  <a:srgbClr val="FF3300"/>
                </a:solidFill>
                <a:ea typeface="新細明體" panose="02020500000000000000" pitchFamily="18" charset="-120"/>
              </a:rPr>
              <a:t>data</a:t>
            </a:r>
            <a:r>
              <a:rPr lang="en-US" altLang="zh-TW" sz="2200" dirty="0">
                <a:ea typeface="新細明體" panose="02020500000000000000" pitchFamily="18" charset="-120"/>
              </a:rPr>
              <a:t> field of this node: </a:t>
            </a:r>
            <a:r>
              <a:rPr lang="en-US" altLang="zh-TW" sz="2200" i="1" dirty="0">
                <a:ea typeface="新細明體" panose="02020500000000000000" pitchFamily="18" charset="-120"/>
              </a:rPr>
              <a:t>“</a:t>
            </a:r>
            <a:r>
              <a:rPr lang="en-US" altLang="zh-TW" sz="2200" i="1" dirty="0">
                <a:solidFill>
                  <a:srgbClr val="FF3300"/>
                </a:solidFill>
                <a:ea typeface="新細明體" panose="02020500000000000000" pitchFamily="18" charset="-120"/>
              </a:rPr>
              <a:t>GAT</a:t>
            </a:r>
            <a:r>
              <a:rPr lang="en-US" altLang="zh-TW" sz="2200" i="1" dirty="0">
                <a:ea typeface="新細明體" panose="02020500000000000000" pitchFamily="18" charset="-120"/>
              </a:rPr>
              <a:t>”</a:t>
            </a:r>
            <a:r>
              <a:rPr lang="en-US" altLang="zh-TW" sz="2200" dirty="0">
                <a:ea typeface="新細明體" panose="02020500000000000000" pitchFamily="18" charset="-120"/>
              </a:rPr>
              <a:t> </a:t>
            </a:r>
          </a:p>
          <a:p>
            <a:pPr lvl="1" eaLnBrk="1" hangingPunct="1"/>
            <a:r>
              <a:rPr lang="en-US" altLang="zh-TW" sz="2200" dirty="0">
                <a:ea typeface="新細明體" panose="02020500000000000000" pitchFamily="18" charset="-120"/>
              </a:rPr>
              <a:t>Set </a:t>
            </a:r>
            <a:r>
              <a:rPr lang="en-US" altLang="zh-TW" sz="2200" i="1" dirty="0" err="1">
                <a:ea typeface="新細明體" panose="02020500000000000000" pitchFamily="18" charset="-120"/>
              </a:rPr>
              <a:t>new_node</a:t>
            </a:r>
            <a:r>
              <a:rPr lang="en-US" altLang="zh-TW" sz="2200" dirty="0" err="1">
                <a:ea typeface="新細明體" panose="02020500000000000000" pitchFamily="18" charset="-120"/>
              </a:rPr>
              <a:t>’s</a:t>
            </a:r>
            <a:r>
              <a:rPr lang="en-US" altLang="zh-TW" sz="2200" dirty="0">
                <a:ea typeface="新細明體" panose="02020500000000000000" pitchFamily="18" charset="-120"/>
              </a:rPr>
              <a:t> </a:t>
            </a:r>
            <a:r>
              <a:rPr lang="en-US" altLang="zh-TW" sz="2200" dirty="0">
                <a:solidFill>
                  <a:srgbClr val="FF3300"/>
                </a:solidFill>
                <a:ea typeface="新細明體" panose="02020500000000000000" pitchFamily="18" charset="-120"/>
              </a:rPr>
              <a:t>link</a:t>
            </a:r>
            <a:r>
              <a:rPr lang="en-US" altLang="zh-TW" sz="2200" dirty="0">
                <a:ea typeface="新細明體" panose="02020500000000000000" pitchFamily="18" charset="-120"/>
              </a:rPr>
              <a:t> field: the address of the next node</a:t>
            </a:r>
          </a:p>
          <a:p>
            <a:pPr lvl="1" eaLnBrk="1" hangingPunct="1"/>
            <a:r>
              <a:rPr lang="en-US" altLang="zh-TW" sz="2200" dirty="0">
                <a:ea typeface="新細明體" panose="02020500000000000000" pitchFamily="18" charset="-120"/>
              </a:rPr>
              <a:t>Set the </a:t>
            </a:r>
            <a:r>
              <a:rPr lang="en-US" altLang="zh-TW" sz="2200" dirty="0">
                <a:solidFill>
                  <a:srgbClr val="FF3300"/>
                </a:solidFill>
                <a:ea typeface="新細明體" panose="02020500000000000000" pitchFamily="18" charset="-120"/>
              </a:rPr>
              <a:t>link</a:t>
            </a:r>
            <a:r>
              <a:rPr lang="en-US" altLang="zh-TW" sz="2200" dirty="0">
                <a:ea typeface="新細明體" panose="02020500000000000000" pitchFamily="18" charset="-120"/>
              </a:rPr>
              <a:t> field of the previous node to </a:t>
            </a:r>
            <a:r>
              <a:rPr lang="en-US" altLang="zh-TW" sz="2200" i="1" dirty="0" err="1">
                <a:ea typeface="新細明體" panose="02020500000000000000" pitchFamily="18" charset="-120"/>
              </a:rPr>
              <a:t>new_node</a:t>
            </a:r>
            <a:endParaRPr lang="en-US" altLang="zh-TW" sz="2200" i="1" dirty="0">
              <a:ea typeface="新細明體" panose="02020500000000000000" pitchFamily="18" charset="-120"/>
            </a:endParaRPr>
          </a:p>
        </p:txBody>
      </p:sp>
      <p:sp>
        <p:nvSpPr>
          <p:cNvPr id="2" name="Rectangle 25"/>
          <p:cNvSpPr>
            <a:spLocks noChangeArrowheads="1"/>
          </p:cNvSpPr>
          <p:nvPr/>
        </p:nvSpPr>
        <p:spPr bwMode="auto">
          <a:xfrm>
            <a:off x="2140086" y="24027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b="34653"/>
          <a:stretch/>
        </p:blipFill>
        <p:spPr>
          <a:xfrm>
            <a:off x="1302956" y="4096551"/>
            <a:ext cx="6783083" cy="1199548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 rotWithShape="1">
          <a:blip r:embed="rId4"/>
          <a:srcRect l="55960" t="60101" b="-5776"/>
          <a:stretch/>
        </p:blipFill>
        <p:spPr>
          <a:xfrm>
            <a:off x="5004532" y="5348153"/>
            <a:ext cx="2987265" cy="838426"/>
          </a:xfrm>
          <a:prstGeom prst="rect">
            <a:avLst/>
          </a:prstGeom>
        </p:spPr>
      </p:pic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5855254" y="4955358"/>
            <a:ext cx="273171" cy="673459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禁止標誌 8"/>
          <p:cNvSpPr/>
          <p:nvPr/>
        </p:nvSpPr>
        <p:spPr>
          <a:xfrm>
            <a:off x="6128425" y="4855290"/>
            <a:ext cx="214009" cy="216136"/>
          </a:xfrm>
          <a:prstGeom prst="noSmoking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V="1">
            <a:off x="6575500" y="5131398"/>
            <a:ext cx="298636" cy="6814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44661C2-22A3-4E75-BDF0-92179FA4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9" grpId="0" animBg="1"/>
      <p:bldP spid="3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2900" dirty="0"/>
              <a:t>Additional Linked List Operations</a:t>
            </a:r>
            <a:endParaRPr lang="en-US" altLang="zh-TW" sz="2900" dirty="0">
              <a:ea typeface="標楷體" panose="03000509000000000000" pitchFamily="65" charset="-120"/>
            </a:endParaRPr>
          </a:p>
        </p:txBody>
      </p:sp>
      <p:sp>
        <p:nvSpPr>
          <p:cNvPr id="123906" name="Rectangle 5">
            <a:extLst>
              <a:ext uri="{FF2B5EF4-FFF2-40B4-BE49-F238E27FC236}">
                <a16:creationId xmlns:a16="http://schemas.microsoft.com/office/drawing/2014/main" id="{C3415D8F-6559-DC43-AE5E-5B19898F56B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 3" pitchFamily="2" charset="2"/>
              <a:buNone/>
              <a:defRPr/>
            </a:pPr>
            <a:r>
              <a:rPr lang="en-US" altLang="zh-TW"/>
              <a:t>Linked List of Free Nodes</a:t>
            </a:r>
            <a:endParaRPr lang="zh-TW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/>
          </p:cNvSpPr>
          <p:nvPr>
            <p:ph type="title"/>
          </p:nvPr>
        </p:nvSpPr>
        <p:spPr>
          <a:xfrm>
            <a:off x="455613" y="115888"/>
            <a:ext cx="8226425" cy="1081087"/>
          </a:xfrm>
        </p:spPr>
        <p:txBody>
          <a:bodyPr/>
          <a:lstStyle/>
          <a:p>
            <a:pPr eaLnBrk="1" hangingPunct="1"/>
            <a:r>
              <a:rPr lang="en-US" altLang="zh-TW">
                <a:ea typeface="標楷體" panose="03000509000000000000" pitchFamily="65" charset="-120"/>
              </a:rPr>
              <a:t>Free Nodes in a Linked List</a:t>
            </a:r>
          </a:p>
        </p:txBody>
      </p:sp>
      <p:sp>
        <p:nvSpPr>
          <p:cNvPr id="125954" name="Rectangle 3"/>
          <p:cNvSpPr>
            <a:spLocks noGrp="1"/>
          </p:cNvSpPr>
          <p:nvPr>
            <p:ph sz="quarter" idx="1"/>
          </p:nvPr>
        </p:nvSpPr>
        <p:spPr>
          <a:xfrm>
            <a:off x="455613" y="1322388"/>
            <a:ext cx="8139112" cy="3214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Free nodes of linked lists can be reused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Free nodes are kept as a linked list of nodes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1900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Efficient algorithm for retrieving, returning, freeing nodes from the linked lists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Instead of using</a:t>
            </a:r>
            <a:r>
              <a:rPr lang="en-US" altLang="zh-TW" sz="2000" b="1" i="1" dirty="0">
                <a:ea typeface="新細明體" panose="02020500000000000000" pitchFamily="18" charset="-120"/>
              </a:rPr>
              <a:t> </a:t>
            </a:r>
            <a:r>
              <a:rPr lang="en-US" altLang="zh-TW" sz="2000" b="1" i="1" dirty="0" err="1">
                <a:ea typeface="新細明體" panose="02020500000000000000" pitchFamily="18" charset="-120"/>
              </a:rPr>
              <a:t>malloc</a:t>
            </a:r>
            <a:r>
              <a:rPr lang="en-US" altLang="zh-TW" sz="2000" b="1" i="1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and</a:t>
            </a:r>
            <a:r>
              <a:rPr lang="en-US" altLang="zh-TW" sz="2000" b="1" i="1" dirty="0">
                <a:ea typeface="新細明體" panose="02020500000000000000" pitchFamily="18" charset="-120"/>
              </a:rPr>
              <a:t> free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use </a:t>
            </a:r>
            <a:r>
              <a:rPr lang="en-US" altLang="zh-TW" sz="2000" b="1" i="1" dirty="0" err="1">
                <a:solidFill>
                  <a:srgbClr val="0070C0"/>
                </a:solidFill>
                <a:ea typeface="新細明體" panose="02020500000000000000" pitchFamily="18" charset="-120"/>
              </a:rPr>
              <a:t>getNode</a:t>
            </a:r>
            <a:r>
              <a:rPr lang="en-US" altLang="zh-TW" sz="2000" dirty="0">
                <a:ea typeface="新細明體" panose="02020500000000000000" pitchFamily="18" charset="-120"/>
              </a:rPr>
              <a:t> and </a:t>
            </a:r>
            <a:r>
              <a:rPr lang="en-US" altLang="zh-TW" sz="2000" b="1" i="1" dirty="0" err="1">
                <a:solidFill>
                  <a:srgbClr val="0070C0"/>
                </a:solidFill>
                <a:ea typeface="新細明體" panose="02020500000000000000" pitchFamily="18" charset="-120"/>
              </a:rPr>
              <a:t>retNode</a:t>
            </a:r>
            <a:endParaRPr lang="en-US" altLang="zh-TW" sz="2000" b="1" i="1" dirty="0">
              <a:solidFill>
                <a:srgbClr val="0070C0"/>
              </a:solidFill>
              <a:ea typeface="新細明體" panose="02020500000000000000" pitchFamily="18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604838" y="4067175"/>
            <a:ext cx="8077200" cy="2239963"/>
            <a:chOff x="604838" y="4067175"/>
            <a:chExt cx="8077200" cy="2239963"/>
          </a:xfrm>
        </p:grpSpPr>
        <p:sp>
          <p:nvSpPr>
            <p:cNvPr id="125955" name="Line 4"/>
            <p:cNvSpPr>
              <a:spLocks noChangeShapeType="1"/>
            </p:cNvSpPr>
            <p:nvPr/>
          </p:nvSpPr>
          <p:spPr bwMode="auto">
            <a:xfrm>
              <a:off x="3108325" y="5165725"/>
              <a:ext cx="758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5956" name="Line 5"/>
            <p:cNvSpPr>
              <a:spLocks noChangeShapeType="1"/>
            </p:cNvSpPr>
            <p:nvPr/>
          </p:nvSpPr>
          <p:spPr bwMode="auto">
            <a:xfrm>
              <a:off x="1463675" y="5181600"/>
              <a:ext cx="4921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5957" name="Text Box 6"/>
            <p:cNvSpPr txBox="1">
              <a:spLocks noChangeArrowheads="1"/>
            </p:cNvSpPr>
            <p:nvPr/>
          </p:nvSpPr>
          <p:spPr bwMode="auto">
            <a:xfrm>
              <a:off x="777875" y="4935538"/>
              <a:ext cx="7762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solidFill>
                    <a:srgbClr val="6600FF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avail</a:t>
              </a:r>
            </a:p>
          </p:txBody>
        </p:sp>
        <p:sp>
          <p:nvSpPr>
            <p:cNvPr id="125958" name="Rectangle 7"/>
            <p:cNvSpPr>
              <a:spLocks noChangeArrowheads="1"/>
            </p:cNvSpPr>
            <p:nvPr/>
          </p:nvSpPr>
          <p:spPr bwMode="auto">
            <a:xfrm>
              <a:off x="2000250" y="4875213"/>
              <a:ext cx="1390650" cy="495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5959" name="Line 8"/>
            <p:cNvSpPr>
              <a:spLocks noChangeShapeType="1"/>
            </p:cNvSpPr>
            <p:nvPr/>
          </p:nvSpPr>
          <p:spPr bwMode="auto">
            <a:xfrm>
              <a:off x="2705100" y="4875213"/>
              <a:ext cx="0" cy="495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5960" name="Line 9"/>
            <p:cNvSpPr>
              <a:spLocks noChangeShapeType="1"/>
            </p:cNvSpPr>
            <p:nvPr/>
          </p:nvSpPr>
          <p:spPr bwMode="auto">
            <a:xfrm>
              <a:off x="4994275" y="5165725"/>
              <a:ext cx="758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5961" name="Rectangle 10"/>
            <p:cNvSpPr>
              <a:spLocks noChangeArrowheads="1"/>
            </p:cNvSpPr>
            <p:nvPr/>
          </p:nvSpPr>
          <p:spPr bwMode="auto">
            <a:xfrm>
              <a:off x="3886200" y="4875213"/>
              <a:ext cx="1390650" cy="495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5962" name="Line 11"/>
            <p:cNvSpPr>
              <a:spLocks noChangeShapeType="1"/>
            </p:cNvSpPr>
            <p:nvPr/>
          </p:nvSpPr>
          <p:spPr bwMode="auto">
            <a:xfrm>
              <a:off x="4591050" y="4875213"/>
              <a:ext cx="0" cy="495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5963" name="Line 12"/>
            <p:cNvSpPr>
              <a:spLocks noChangeShapeType="1"/>
            </p:cNvSpPr>
            <p:nvPr/>
          </p:nvSpPr>
          <p:spPr bwMode="auto">
            <a:xfrm>
              <a:off x="6384925" y="5165725"/>
              <a:ext cx="301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5964" name="Rectangle 13"/>
            <p:cNvSpPr>
              <a:spLocks noChangeArrowheads="1"/>
            </p:cNvSpPr>
            <p:nvPr/>
          </p:nvSpPr>
          <p:spPr bwMode="auto">
            <a:xfrm>
              <a:off x="6705600" y="4875213"/>
              <a:ext cx="1390650" cy="495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5965" name="Line 14"/>
            <p:cNvSpPr>
              <a:spLocks noChangeShapeType="1"/>
            </p:cNvSpPr>
            <p:nvPr/>
          </p:nvSpPr>
          <p:spPr bwMode="auto">
            <a:xfrm>
              <a:off x="7410450" y="4875213"/>
              <a:ext cx="0" cy="495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5966" name="Text Box 15"/>
            <p:cNvSpPr txBox="1">
              <a:spLocks noChangeArrowheads="1"/>
            </p:cNvSpPr>
            <p:nvPr/>
          </p:nvSpPr>
          <p:spPr bwMode="auto">
            <a:xfrm>
              <a:off x="5737225" y="4662488"/>
              <a:ext cx="56515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40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...</a:t>
              </a:r>
            </a:p>
          </p:txBody>
        </p:sp>
        <p:sp>
          <p:nvSpPr>
            <p:cNvPr id="125967" name="Oval 17"/>
            <p:cNvSpPr>
              <a:spLocks noChangeArrowheads="1"/>
            </p:cNvSpPr>
            <p:nvPr/>
          </p:nvSpPr>
          <p:spPr bwMode="auto">
            <a:xfrm>
              <a:off x="604838" y="4067175"/>
              <a:ext cx="8077200" cy="2228850"/>
            </a:xfrm>
            <a:prstGeom prst="ellips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5968" name="Text Box 18"/>
            <p:cNvSpPr txBox="1">
              <a:spLocks noChangeArrowheads="1"/>
            </p:cNvSpPr>
            <p:nvPr/>
          </p:nvSpPr>
          <p:spPr bwMode="auto">
            <a:xfrm>
              <a:off x="3546475" y="5849938"/>
              <a:ext cx="2597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List of freed nodes</a:t>
              </a:r>
            </a:p>
          </p:txBody>
        </p:sp>
        <p:sp>
          <p:nvSpPr>
            <p:cNvPr id="125969" name="Line 21"/>
            <p:cNvSpPr>
              <a:spLocks noChangeShapeType="1"/>
            </p:cNvSpPr>
            <p:nvPr/>
          </p:nvSpPr>
          <p:spPr bwMode="auto">
            <a:xfrm flipH="1">
              <a:off x="7407275" y="4862513"/>
              <a:ext cx="6858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EDD1127-CE3D-4939-835F-FCC45A14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71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/>
          <p:cNvSpPr>
            <a:spLocks noGrp="1"/>
          </p:cNvSpPr>
          <p:nvPr>
            <p:ph type="title"/>
          </p:nvPr>
        </p:nvSpPr>
        <p:spPr>
          <a:xfrm>
            <a:off x="455613" y="115888"/>
            <a:ext cx="8226425" cy="1009650"/>
          </a:xfrm>
        </p:spPr>
        <p:txBody>
          <a:bodyPr/>
          <a:lstStyle/>
          <a:p>
            <a:pPr eaLnBrk="1" hangingPunct="1"/>
            <a:r>
              <a:rPr lang="en-US" altLang="zh-TW">
                <a:ea typeface="標楷體" panose="03000509000000000000" pitchFamily="65" charset="-120"/>
              </a:rPr>
              <a:t>getNode ( )</a:t>
            </a:r>
          </a:p>
        </p:txBody>
      </p:sp>
      <p:sp>
        <p:nvSpPr>
          <p:cNvPr id="128002" name="Rectangle 3"/>
          <p:cNvSpPr>
            <a:spLocks noGrp="1"/>
          </p:cNvSpPr>
          <p:nvPr>
            <p:ph sz="quarter" idx="1"/>
          </p:nvPr>
        </p:nvSpPr>
        <p:spPr>
          <a:xfrm>
            <a:off x="233363" y="1235786"/>
            <a:ext cx="8586787" cy="5165014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When a new node is needed</a:t>
            </a:r>
          </a:p>
          <a:p>
            <a:pPr lvl="1" eaLnBrk="1" hangingPunct="1"/>
            <a:r>
              <a:rPr lang="en-US" altLang="zh-TW" sz="2200" dirty="0">
                <a:ea typeface="新細明體" panose="02020500000000000000" pitchFamily="18" charset="-120"/>
              </a:rPr>
              <a:t>Exam the list of free nodes headed by </a:t>
            </a:r>
            <a:r>
              <a:rPr lang="en-US" altLang="zh-TW" sz="2200" i="1" dirty="0">
                <a:solidFill>
                  <a:srgbClr val="FF0000"/>
                </a:solidFill>
                <a:ea typeface="新細明體" panose="02020500000000000000" pitchFamily="18" charset="-120"/>
              </a:rPr>
              <a:t>avail</a:t>
            </a:r>
            <a:endParaRPr lang="en-US" altLang="zh-TW" sz="220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200" dirty="0">
                <a:ea typeface="新細明體" panose="02020500000000000000" pitchFamily="18" charset="-120"/>
              </a:rPr>
              <a:t>If the list is not empty, then use one of its nodes. 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zh-TW" sz="2200" dirty="0">
                <a:ea typeface="新細明體" panose="02020500000000000000" pitchFamily="18" charset="-120"/>
              </a:rPr>
              <a:t>Else </a:t>
            </a:r>
            <a:r>
              <a:rPr lang="en-US" altLang="zh-TW" sz="2200" b="1" i="1" dirty="0">
                <a:ea typeface="新細明體" panose="02020500000000000000" pitchFamily="18" charset="-120"/>
              </a:rPr>
              <a:t>MALLOC </a:t>
            </a:r>
            <a:r>
              <a:rPr lang="en-US" altLang="zh-TW" sz="2200" dirty="0">
                <a:ea typeface="新細明體" panose="02020500000000000000" pitchFamily="18" charset="-120"/>
              </a:rPr>
              <a:t> to create a new node.</a:t>
            </a:r>
          </a:p>
          <a:p>
            <a:pPr lvl="1" eaLnBrk="1" hangingPunct="1">
              <a:spcBef>
                <a:spcPct val="0"/>
              </a:spcBef>
              <a:buFont typeface="Wingdings 3" panose="05040102010807070707" pitchFamily="18" charset="2"/>
              <a:buNone/>
            </a:pPr>
            <a:endParaRPr lang="en-US" altLang="zh-TW" sz="2000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zh-TW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polyPointer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getNode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(void)</a:t>
            </a:r>
          </a:p>
          <a:p>
            <a:pPr lvl="1" eaLnBrk="1" hangingPunct="1"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{ /* provide a node for use */</a:t>
            </a:r>
          </a:p>
          <a:p>
            <a:pPr lvl="1" eaLnBrk="1" hangingPunct="1"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TW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polyPointer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node;</a:t>
            </a:r>
          </a:p>
          <a:p>
            <a:pPr lvl="1" eaLnBrk="1" hangingPunct="1"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if (avail) {</a:t>
            </a:r>
          </a:p>
          <a:p>
            <a:pPr lvl="1" eaLnBrk="1" hangingPunct="1"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 node = avail;</a:t>
            </a:r>
          </a:p>
          <a:p>
            <a:pPr lvl="1" eaLnBrk="1" hangingPunct="1"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 avail = avail-&gt;link;</a:t>
            </a:r>
          </a:p>
          <a:p>
            <a:pPr lvl="1" eaLnBrk="1" hangingPunct="1"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 }</a:t>
            </a:r>
          </a:p>
          <a:p>
            <a:pPr lvl="1" eaLnBrk="1" hangingPunct="1"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else</a:t>
            </a:r>
          </a:p>
          <a:p>
            <a:pPr lvl="1" eaLnBrk="1" hangingPunct="1"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 MALLOC (node, </a:t>
            </a:r>
            <a:r>
              <a:rPr lang="en-US" altLang="zh-TW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(*node));</a:t>
            </a:r>
          </a:p>
          <a:p>
            <a:pPr lvl="1" eaLnBrk="1" hangingPunct="1"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return node;</a:t>
            </a:r>
          </a:p>
          <a:p>
            <a:pPr lvl="1" eaLnBrk="1" hangingPunct="1"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3423033" y="254946"/>
            <a:ext cx="5259005" cy="870592"/>
            <a:chOff x="757559" y="4662489"/>
            <a:chExt cx="7338691" cy="1943064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3108325" y="5165725"/>
              <a:ext cx="758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sz="1600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463675" y="5181600"/>
              <a:ext cx="4921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sz="1600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757559" y="4935538"/>
              <a:ext cx="816923" cy="755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6600FF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avail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00250" y="4875213"/>
              <a:ext cx="1390650" cy="495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705100" y="4875213"/>
              <a:ext cx="0" cy="495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sz="1600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994275" y="5165725"/>
              <a:ext cx="758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sz="160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886200" y="4875213"/>
              <a:ext cx="1390650" cy="495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4591050" y="4875213"/>
              <a:ext cx="0" cy="495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sz="1600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6384925" y="5165725"/>
              <a:ext cx="301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sz="160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6705600" y="4875213"/>
              <a:ext cx="1390650" cy="495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7410450" y="4875213"/>
              <a:ext cx="0" cy="495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sz="1600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5783582" y="4662489"/>
              <a:ext cx="472436" cy="755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...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3583565" y="5849938"/>
              <a:ext cx="2522971" cy="755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List of freed nodes</a:t>
              </a: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H="1">
              <a:off x="7407275" y="4862513"/>
              <a:ext cx="6858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1600"/>
            </a:p>
          </p:txBody>
        </p:sp>
      </p:grpSp>
      <p:sp>
        <p:nvSpPr>
          <p:cNvPr id="20" name="Rectangle 225"/>
          <p:cNvSpPr>
            <a:spLocks noChangeArrowheads="1"/>
          </p:cNvSpPr>
          <p:nvPr/>
        </p:nvSpPr>
        <p:spPr bwMode="auto">
          <a:xfrm>
            <a:off x="1404951" y="4584501"/>
            <a:ext cx="3413716" cy="632957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942959" y="4584501"/>
            <a:ext cx="3736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How to get a node from avail?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3EE4237-CED0-478F-8D51-8942DC6D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72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500">
                <a:ea typeface="標楷體" panose="03000509000000000000" pitchFamily="65" charset="-120"/>
              </a:rPr>
              <a:t>retNode ( )</a:t>
            </a:r>
          </a:p>
        </p:txBody>
      </p:sp>
      <p:sp>
        <p:nvSpPr>
          <p:cNvPr id="130050" name="Rectangle 3"/>
          <p:cNvSpPr>
            <a:spLocks noGrp="1"/>
          </p:cNvSpPr>
          <p:nvPr>
            <p:ph sz="quarter" idx="1"/>
          </p:nvPr>
        </p:nvSpPr>
        <p:spPr>
          <a:xfrm>
            <a:off x="529963" y="1543253"/>
            <a:ext cx="8226425" cy="40687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Returning a node (</a:t>
            </a:r>
            <a:r>
              <a:rPr lang="en-US" altLang="zh-TW" i="1" dirty="0">
                <a:solidFill>
                  <a:srgbClr val="FF3300"/>
                </a:solidFill>
                <a:ea typeface="新細明體" panose="02020500000000000000" pitchFamily="18" charset="-120"/>
              </a:rPr>
              <a:t>node</a:t>
            </a:r>
            <a:r>
              <a:rPr lang="en-US" altLang="zh-TW" dirty="0">
                <a:ea typeface="新細明體" panose="02020500000000000000" pitchFamily="18" charset="-120"/>
              </a:rPr>
              <a:t>) to the list of free nodes</a:t>
            </a:r>
          </a:p>
          <a:p>
            <a:pPr lvl="1" eaLnBrk="1" hangingPunct="1"/>
            <a:r>
              <a:rPr lang="en-US" altLang="zh-TW" sz="2200" dirty="0">
                <a:ea typeface="新細明體" panose="02020500000000000000" pitchFamily="18" charset="-120"/>
              </a:rPr>
              <a:t>Insert </a:t>
            </a:r>
            <a:r>
              <a:rPr lang="en-US" altLang="zh-TW" sz="2200" i="1" dirty="0">
                <a:solidFill>
                  <a:srgbClr val="FF0000"/>
                </a:solidFill>
                <a:ea typeface="新細明體" panose="02020500000000000000" pitchFamily="18" charset="-120"/>
              </a:rPr>
              <a:t>node</a:t>
            </a:r>
            <a:r>
              <a:rPr lang="en-US" altLang="zh-TW" sz="2200" dirty="0">
                <a:solidFill>
                  <a:srgbClr val="6600FF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200" dirty="0">
                <a:ea typeface="新細明體" panose="02020500000000000000" pitchFamily="18" charset="-120"/>
              </a:rPr>
              <a:t>to the front of the list headed by </a:t>
            </a:r>
            <a:r>
              <a:rPr lang="en-US" altLang="zh-TW" sz="2200" i="1" dirty="0">
                <a:solidFill>
                  <a:srgbClr val="FF0000"/>
                </a:solidFill>
                <a:ea typeface="新細明體" panose="02020500000000000000" pitchFamily="18" charset="-120"/>
              </a:rPr>
              <a:t>avail</a:t>
            </a:r>
            <a:endParaRPr lang="en-US" altLang="zh-TW" sz="220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200" dirty="0">
                <a:ea typeface="新細明體" panose="02020500000000000000" pitchFamily="18" charset="-120"/>
              </a:rPr>
              <a:t>Initially, we set </a:t>
            </a:r>
            <a:r>
              <a:rPr lang="en-US" altLang="zh-TW" sz="2200" b="1" i="1" dirty="0">
                <a:solidFill>
                  <a:srgbClr val="FF0000"/>
                </a:solidFill>
                <a:ea typeface="新細明體" panose="02020500000000000000" pitchFamily="18" charset="-120"/>
              </a:rPr>
              <a:t>avail </a:t>
            </a:r>
            <a:r>
              <a:rPr lang="en-US" altLang="zh-TW" sz="2200" dirty="0">
                <a:ea typeface="新細明體" panose="02020500000000000000" pitchFamily="18" charset="-120"/>
              </a:rPr>
              <a:t>to </a:t>
            </a:r>
            <a:r>
              <a:rPr lang="en-US" altLang="zh-TW" sz="2200" b="1" i="1" dirty="0">
                <a:ea typeface="新細明體" panose="02020500000000000000" pitchFamily="18" charset="-120"/>
              </a:rPr>
              <a:t>NULL</a:t>
            </a:r>
          </a:p>
          <a:p>
            <a:pPr lvl="1" eaLnBrk="1" hangingPunct="1"/>
            <a:endParaRPr lang="en-US" altLang="zh-TW" sz="2200" b="1" i="1" dirty="0">
              <a:ea typeface="新細明體" panose="02020500000000000000" pitchFamily="18" charset="-120"/>
            </a:endParaRPr>
          </a:p>
          <a:p>
            <a:pPr lvl="1" eaLnBrk="1" hangingPunct="1"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zh-TW" sz="2000" dirty="0">
                <a:latin typeface="Courier New" panose="02070309020205020404" pitchFamily="49" charset="0"/>
              </a:rPr>
              <a:t>Void </a:t>
            </a:r>
            <a:r>
              <a:rPr lang="en-US" altLang="zh-TW" sz="2000" dirty="0" err="1">
                <a:latin typeface="Courier New" panose="02070309020205020404" pitchFamily="49" charset="0"/>
              </a:rPr>
              <a:t>retNode</a:t>
            </a:r>
            <a:r>
              <a:rPr lang="en-US" altLang="zh-TW" sz="2000" dirty="0">
                <a:latin typeface="Courier New" panose="02070309020205020404" pitchFamily="49" charset="0"/>
              </a:rPr>
              <a:t> (</a:t>
            </a:r>
            <a:r>
              <a:rPr lang="en-US" altLang="zh-TW" sz="2000" dirty="0" err="1">
                <a:latin typeface="Courier New" panose="02070309020205020404" pitchFamily="49" charset="0"/>
              </a:rPr>
              <a:t>polyPointer</a:t>
            </a:r>
            <a:r>
              <a:rPr lang="en-US" altLang="zh-TW" sz="2000" dirty="0">
                <a:latin typeface="Courier New" panose="02070309020205020404" pitchFamily="49" charset="0"/>
              </a:rPr>
              <a:t> node)</a:t>
            </a:r>
          </a:p>
          <a:p>
            <a:pPr lvl="1" eaLnBrk="1" hangingPunct="1"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zh-TW" sz="2000" dirty="0">
                <a:latin typeface="Courier New" panose="02070309020205020404" pitchFamily="49" charset="0"/>
              </a:rPr>
              <a:t>{ /* return a node to the available list */</a:t>
            </a:r>
          </a:p>
          <a:p>
            <a:pPr lvl="1" eaLnBrk="1" hangingPunct="1"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zh-TW" sz="2000" dirty="0">
                <a:latin typeface="Courier New" panose="02070309020205020404" pitchFamily="49" charset="0"/>
              </a:rPr>
              <a:t>   node-&gt;link = avail;</a:t>
            </a:r>
          </a:p>
          <a:p>
            <a:pPr lvl="1" eaLnBrk="1" hangingPunct="1"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zh-TW" sz="2000" dirty="0">
                <a:latin typeface="Courier New" panose="02070309020205020404" pitchFamily="49" charset="0"/>
              </a:rPr>
              <a:t>   avail = node;</a:t>
            </a:r>
          </a:p>
          <a:p>
            <a:pPr lvl="1" eaLnBrk="1" hangingPunct="1"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zh-TW" sz="2000" dirty="0">
                <a:latin typeface="Courier New" panose="02070309020205020404" pitchFamily="49" charset="0"/>
              </a:rPr>
              <a:t>}</a:t>
            </a:r>
          </a:p>
          <a:p>
            <a:pPr lvl="1" eaLnBrk="1" hangingPunct="1"/>
            <a:endParaRPr lang="en-US" altLang="zh-TW" sz="2200" b="1" dirty="0">
              <a:ea typeface="新細明體" panose="02020500000000000000" pitchFamily="18" charset="-12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610122" y="5087657"/>
            <a:ext cx="54378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160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3586480" y="5208802"/>
            <a:ext cx="273920" cy="37086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160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271959" y="5489762"/>
            <a:ext cx="5854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solidFill>
                  <a:srgbClr val="6600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avail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6060" y="4957493"/>
            <a:ext cx="996559" cy="2219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321165" y="4957493"/>
            <a:ext cx="0" cy="2219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160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961619" y="5087657"/>
            <a:ext cx="54378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16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67557" y="4957493"/>
            <a:ext cx="996559" cy="2219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5672662" y="4957493"/>
            <a:ext cx="0" cy="2219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1600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6958177" y="5087657"/>
            <a:ext cx="21614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16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187977" y="4957493"/>
            <a:ext cx="996559" cy="2219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7693082" y="4957493"/>
            <a:ext cx="0" cy="2219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1600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527247" y="4862182"/>
            <a:ext cx="3385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  <a:ea typeface="新細明體" panose="02020500000000000000" pitchFamily="18" charset="-120"/>
              </a:rPr>
              <a:t>...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4950685" y="5394220"/>
            <a:ext cx="18079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  <a:ea typeface="新細明體" panose="02020500000000000000" pitchFamily="18" charset="-120"/>
              </a:rPr>
              <a:t>List of freed nodes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7690807" y="4951803"/>
            <a:ext cx="491454" cy="2254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00"/>
          </a:p>
        </p:txBody>
      </p:sp>
      <p:sp>
        <p:nvSpPr>
          <p:cNvPr id="19" name="Rectangle 225"/>
          <p:cNvSpPr>
            <a:spLocks noChangeArrowheads="1"/>
          </p:cNvSpPr>
          <p:nvPr/>
        </p:nvSpPr>
        <p:spPr bwMode="auto">
          <a:xfrm>
            <a:off x="1218673" y="3801376"/>
            <a:ext cx="3413716" cy="632957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6681" y="3801376"/>
            <a:ext cx="3736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How to insert an unused node to the </a:t>
            </a:r>
            <a:r>
              <a:rPr lang="en-US" altLang="zh-TW" sz="2000" i="1" dirty="0">
                <a:solidFill>
                  <a:srgbClr val="FF0000"/>
                </a:solidFill>
              </a:rPr>
              <a:t>avail</a:t>
            </a:r>
            <a:r>
              <a:rPr lang="en-US" altLang="zh-TW" sz="2000" dirty="0">
                <a:solidFill>
                  <a:srgbClr val="FF0000"/>
                </a:solidFill>
              </a:rPr>
              <a:t> list?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grpSp>
        <p:nvGrpSpPr>
          <p:cNvPr id="21" name="Group 27"/>
          <p:cNvGrpSpPr>
            <a:grpSpLocks/>
          </p:cNvGrpSpPr>
          <p:nvPr/>
        </p:nvGrpSpPr>
        <p:grpSpPr bwMode="auto">
          <a:xfrm>
            <a:off x="1176175" y="4948376"/>
            <a:ext cx="1568287" cy="706673"/>
            <a:chOff x="3368676" y="5127173"/>
            <a:chExt cx="3213099" cy="1355446"/>
          </a:xfrm>
        </p:grpSpPr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4600575" y="5127173"/>
              <a:ext cx="990600" cy="3833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5591175" y="5127173"/>
              <a:ext cx="990600" cy="383303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4200525" y="5318824"/>
              <a:ext cx="400050" cy="654809"/>
            </a:xfrm>
            <a:custGeom>
              <a:avLst/>
              <a:gdLst>
                <a:gd name="T0" fmla="*/ 0 w 252"/>
                <a:gd name="T1" fmla="*/ 2147483646 h 492"/>
                <a:gd name="T2" fmla="*/ 0 w 252"/>
                <a:gd name="T3" fmla="*/ 0 h 492"/>
                <a:gd name="T4" fmla="*/ 2147483646 w 252"/>
                <a:gd name="T5" fmla="*/ 0 h 492"/>
                <a:gd name="T6" fmla="*/ 0 60000 65536"/>
                <a:gd name="T7" fmla="*/ 0 60000 65536"/>
                <a:gd name="T8" fmla="*/ 0 60000 65536"/>
                <a:gd name="T9" fmla="*/ 0 w 252"/>
                <a:gd name="T10" fmla="*/ 0 h 492"/>
                <a:gd name="T11" fmla="*/ 252 w 252"/>
                <a:gd name="T12" fmla="*/ 492 h 4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2" h="492">
                  <a:moveTo>
                    <a:pt x="0" y="492"/>
                  </a:moveTo>
                  <a:lnTo>
                    <a:pt x="0" y="0"/>
                  </a:lnTo>
                  <a:lnTo>
                    <a:pt x="25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3368676" y="5819098"/>
              <a:ext cx="1727200" cy="663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node</a:t>
              </a: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5CB86FA-3A78-45A4-BDDB-3013DC86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73</a:t>
            </a:fld>
            <a:endParaRPr lang="en-US" altLang="zh-TW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61778BD-86A4-4F73-9ED9-013940A17B22}"/>
              </a:ext>
            </a:extLst>
          </p:cNvPr>
          <p:cNvCxnSpPr>
            <a:cxnSpLocks/>
          </p:cNvCxnSpPr>
          <p:nvPr/>
        </p:nvCxnSpPr>
        <p:spPr>
          <a:xfrm>
            <a:off x="2825354" y="5055022"/>
            <a:ext cx="994716" cy="36477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Line 5">
            <a:extLst>
              <a:ext uri="{FF2B5EF4-FFF2-40B4-BE49-F238E27FC236}">
                <a16:creationId xmlns:a16="http://schemas.microsoft.com/office/drawing/2014/main" id="{CB7BEEBC-5A38-472A-A8CB-75CB94B15D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65419" y="5245743"/>
            <a:ext cx="603517" cy="38624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3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128" name="Group 32"/>
          <p:cNvGrpSpPr>
            <a:grpSpLocks/>
          </p:cNvGrpSpPr>
          <p:nvPr/>
        </p:nvGrpSpPr>
        <p:grpSpPr bwMode="auto">
          <a:xfrm>
            <a:off x="6832600" y="5981700"/>
            <a:ext cx="1589088" cy="396875"/>
            <a:chOff x="3773" y="1972"/>
            <a:chExt cx="1001" cy="250"/>
          </a:xfrm>
        </p:grpSpPr>
        <p:sp>
          <p:nvSpPr>
            <p:cNvPr id="132144" name="Rectangle 33"/>
            <p:cNvSpPr>
              <a:spLocks noChangeArrowheads="1"/>
            </p:cNvSpPr>
            <p:nvPr/>
          </p:nvSpPr>
          <p:spPr bwMode="auto">
            <a:xfrm>
              <a:off x="3773" y="1999"/>
              <a:ext cx="1001" cy="2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2145" name="Line 34"/>
            <p:cNvSpPr>
              <a:spLocks noChangeShapeType="1"/>
            </p:cNvSpPr>
            <p:nvPr/>
          </p:nvSpPr>
          <p:spPr bwMode="auto">
            <a:xfrm>
              <a:off x="4285" y="1999"/>
              <a:ext cx="0" cy="2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2146" name="Text Box 35"/>
            <p:cNvSpPr txBox="1">
              <a:spLocks noChangeArrowheads="1"/>
            </p:cNvSpPr>
            <p:nvPr/>
          </p:nvSpPr>
          <p:spPr bwMode="auto">
            <a:xfrm>
              <a:off x="4354" y="1972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000">
                  <a:latin typeface="Times New Roman" panose="02020603050405020304" pitchFamily="18" charset="0"/>
                  <a:ea typeface="新細明體" panose="02020500000000000000" pitchFamily="18" charset="-120"/>
                  <a:sym typeface="Wingdings" panose="05000000000000000000" pitchFamily="2" charset="2"/>
                </a:rPr>
                <a:t>  </a:t>
              </a:r>
              <a:endParaRPr lang="zh-TW" altLang="en-US" sz="20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132097" name="TextBox 51"/>
          <p:cNvSpPr txBox="1">
            <a:spLocks noChangeArrowheads="1"/>
          </p:cNvSpPr>
          <p:nvPr/>
        </p:nvSpPr>
        <p:spPr bwMode="auto">
          <a:xfrm>
            <a:off x="4369593" y="1327149"/>
            <a:ext cx="4494213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void </a:t>
            </a:r>
            <a:r>
              <a:rPr lang="en-US" alt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cerase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(</a:t>
            </a:r>
            <a:r>
              <a:rPr lang="en-US" alt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poly_pointer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*</a:t>
            </a:r>
            <a:r>
              <a:rPr lang="en-US" alt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ptr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{ /* erase the circular list </a:t>
            </a:r>
            <a:r>
              <a:rPr lang="en-US" alt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ptr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  </a:t>
            </a:r>
            <a:r>
              <a:rPr lang="en-US" alt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poly_pointer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temp;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  if (*</a:t>
            </a:r>
            <a:r>
              <a:rPr lang="en-US" alt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ptr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     temp = (*</a:t>
            </a:r>
            <a:r>
              <a:rPr lang="en-US" alt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ptr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)-&gt;link;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     (*</a:t>
            </a:r>
            <a:r>
              <a:rPr lang="en-US" alt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ptr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)-&gt;link = avail;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     avail = temp;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     *</a:t>
            </a:r>
            <a:r>
              <a:rPr lang="en-US" alt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ptr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= NULL;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1134594" name="Rectangle 2">
            <a:extLst>
              <a:ext uri="{FF2B5EF4-FFF2-40B4-BE49-F238E27FC236}">
                <a16:creationId xmlns:a16="http://schemas.microsoft.com/office/drawing/2014/main" id="{DCBA4BE6-7995-5C4F-B30C-A154C3CAD1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5150" y="188913"/>
            <a:ext cx="7346950" cy="838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000">
                <a:ea typeface="+mj-ea"/>
                <a:cs typeface="+mj-cs"/>
              </a:rPr>
              <a:t>cerase ( ): Erasing an Entire Linked List</a:t>
            </a:r>
          </a:p>
        </p:txBody>
      </p:sp>
      <p:sp>
        <p:nvSpPr>
          <p:cNvPr id="132099" name="Rectangle 3"/>
          <p:cNvSpPr>
            <a:spLocks noGrp="1"/>
          </p:cNvSpPr>
          <p:nvPr>
            <p:ph sz="quarter" idx="1"/>
          </p:nvPr>
        </p:nvSpPr>
        <p:spPr>
          <a:xfrm>
            <a:off x="342900" y="1270001"/>
            <a:ext cx="3924300" cy="22352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Erase a </a:t>
            </a:r>
            <a:r>
              <a:rPr lang="en-US" altLang="zh-TW" sz="2400">
                <a:solidFill>
                  <a:srgbClr val="FF3300"/>
                </a:solidFill>
                <a:ea typeface="新細明體" panose="02020500000000000000" pitchFamily="18" charset="-120"/>
              </a:rPr>
              <a:t>circular list</a:t>
            </a:r>
            <a:r>
              <a:rPr lang="en-US" altLang="zh-TW" sz="2400">
                <a:ea typeface="新細明體" panose="02020500000000000000" pitchFamily="18" charset="-120"/>
              </a:rPr>
              <a:t> in a fixed amount (constant) of time </a:t>
            </a:r>
            <a:r>
              <a:rPr lang="en-US" altLang="zh-TW" sz="2400" i="1">
                <a:solidFill>
                  <a:srgbClr val="CC0000"/>
                </a:solidFill>
                <a:ea typeface="新細明體" panose="02020500000000000000" pitchFamily="18" charset="-120"/>
              </a:rPr>
              <a:t>O</a:t>
            </a:r>
            <a:r>
              <a:rPr lang="en-US" altLang="zh-TW" sz="2400">
                <a:solidFill>
                  <a:srgbClr val="CC0000"/>
                </a:solidFill>
                <a:ea typeface="新細明體" panose="02020500000000000000" pitchFamily="18" charset="-120"/>
              </a:rPr>
              <a:t>(1)</a:t>
            </a:r>
            <a:r>
              <a:rPr lang="en-US" altLang="zh-TW" sz="2400">
                <a:ea typeface="新細明體" panose="02020500000000000000" pitchFamily="18" charset="-120"/>
              </a:rPr>
              <a:t> independent of the number of nodes in the list</a:t>
            </a:r>
            <a:endParaRPr lang="en-US" altLang="zh-TW" sz="2400" b="1" i="1">
              <a:ea typeface="新細明體" panose="02020500000000000000" pitchFamily="18" charset="-120"/>
            </a:endParaRPr>
          </a:p>
        </p:txBody>
      </p:sp>
      <p:sp>
        <p:nvSpPr>
          <p:cNvPr id="1134596" name="Line 4"/>
          <p:cNvSpPr>
            <a:spLocks noChangeShapeType="1"/>
          </p:cNvSpPr>
          <p:nvPr/>
        </p:nvSpPr>
        <p:spPr bwMode="auto">
          <a:xfrm>
            <a:off x="2771775" y="4527550"/>
            <a:ext cx="503238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3330575" y="4348163"/>
            <a:ext cx="1589088" cy="3222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4505325" y="4325938"/>
            <a:ext cx="3000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</a:t>
            </a:r>
            <a:endParaRPr lang="zh-TW" altLang="en-US" sz="2400" u="sng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2103" name="Line 7"/>
          <p:cNvSpPr>
            <a:spLocks noChangeShapeType="1"/>
          </p:cNvSpPr>
          <p:nvPr/>
        </p:nvSpPr>
        <p:spPr bwMode="auto">
          <a:xfrm>
            <a:off x="4648200" y="4527550"/>
            <a:ext cx="503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6873875" y="4356100"/>
            <a:ext cx="1589088" cy="3222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7796213" y="4313238"/>
            <a:ext cx="4905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FF330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   </a:t>
            </a:r>
            <a:endParaRPr lang="zh-TW" altLang="en-US" sz="2000">
              <a:solidFill>
                <a:srgbClr val="FF33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5432425" y="4367213"/>
            <a:ext cx="9144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      </a:t>
            </a:r>
            <a:endParaRPr lang="zh-TW" altLang="en-US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2108" name="Line 12"/>
          <p:cNvSpPr>
            <a:spLocks noChangeShapeType="1"/>
          </p:cNvSpPr>
          <p:nvPr/>
        </p:nvSpPr>
        <p:spPr bwMode="auto">
          <a:xfrm>
            <a:off x="8134350" y="4516438"/>
            <a:ext cx="4762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2109" name="Line 13"/>
          <p:cNvSpPr>
            <a:spLocks noChangeShapeType="1"/>
          </p:cNvSpPr>
          <p:nvPr/>
        </p:nvSpPr>
        <p:spPr bwMode="auto">
          <a:xfrm flipV="1">
            <a:off x="8610600" y="3933825"/>
            <a:ext cx="0" cy="5826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2110" name="Line 14"/>
          <p:cNvSpPr>
            <a:spLocks noChangeShapeType="1"/>
          </p:cNvSpPr>
          <p:nvPr/>
        </p:nvSpPr>
        <p:spPr bwMode="auto">
          <a:xfrm flipH="1">
            <a:off x="1184275" y="3951288"/>
            <a:ext cx="74088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2111" name="Line 15"/>
          <p:cNvSpPr>
            <a:spLocks noChangeShapeType="1"/>
          </p:cNvSpPr>
          <p:nvPr/>
        </p:nvSpPr>
        <p:spPr bwMode="auto">
          <a:xfrm>
            <a:off x="1182688" y="3951288"/>
            <a:ext cx="0" cy="5492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2112" name="Line 16"/>
          <p:cNvSpPr>
            <a:spLocks noChangeShapeType="1"/>
          </p:cNvSpPr>
          <p:nvPr/>
        </p:nvSpPr>
        <p:spPr bwMode="auto">
          <a:xfrm>
            <a:off x="1201739" y="4481512"/>
            <a:ext cx="234949" cy="1905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2113" name="Rectangle 17"/>
          <p:cNvSpPr>
            <a:spLocks noChangeArrowheads="1"/>
          </p:cNvSpPr>
          <p:nvPr/>
        </p:nvSpPr>
        <p:spPr bwMode="auto">
          <a:xfrm>
            <a:off x="1458913" y="4337050"/>
            <a:ext cx="1589087" cy="3222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2114" name="Line 18"/>
          <p:cNvSpPr>
            <a:spLocks noChangeShapeType="1"/>
          </p:cNvSpPr>
          <p:nvPr/>
        </p:nvSpPr>
        <p:spPr bwMode="auto">
          <a:xfrm>
            <a:off x="2271713" y="4337050"/>
            <a:ext cx="0" cy="322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2633663" y="4314825"/>
            <a:ext cx="3000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</a:t>
            </a:r>
            <a:endParaRPr lang="zh-TW" altLang="en-US" sz="2400" u="sng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34612" name="Line 20"/>
          <p:cNvSpPr>
            <a:spLocks noChangeShapeType="1"/>
          </p:cNvSpPr>
          <p:nvPr/>
        </p:nvSpPr>
        <p:spPr bwMode="auto">
          <a:xfrm>
            <a:off x="1187450" y="4605338"/>
            <a:ext cx="2111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4613" name="Line 21"/>
          <p:cNvSpPr>
            <a:spLocks noChangeShapeType="1"/>
          </p:cNvSpPr>
          <p:nvPr/>
        </p:nvSpPr>
        <p:spPr bwMode="auto">
          <a:xfrm flipV="1">
            <a:off x="3794125" y="4745038"/>
            <a:ext cx="0" cy="352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4614" name="Text Box 22"/>
          <p:cNvSpPr txBox="1">
            <a:spLocks noChangeArrowheads="1"/>
          </p:cNvSpPr>
          <p:nvPr/>
        </p:nvSpPr>
        <p:spPr bwMode="auto">
          <a:xfrm>
            <a:off x="3578225" y="5019675"/>
            <a:ext cx="692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622300" y="4408488"/>
            <a:ext cx="4667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ptr</a:t>
            </a:r>
          </a:p>
        </p:txBody>
      </p:sp>
      <p:sp>
        <p:nvSpPr>
          <p:cNvPr id="132120" name="Rectangle 24"/>
          <p:cNvSpPr>
            <a:spLocks noChangeArrowheads="1"/>
          </p:cNvSpPr>
          <p:nvPr/>
        </p:nvSpPr>
        <p:spPr bwMode="auto">
          <a:xfrm>
            <a:off x="1443038" y="5999163"/>
            <a:ext cx="1589087" cy="3222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>
            <a:off x="2255838" y="5999163"/>
            <a:ext cx="0" cy="322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2122" name="Text Box 26"/>
          <p:cNvSpPr txBox="1">
            <a:spLocks noChangeArrowheads="1"/>
          </p:cNvSpPr>
          <p:nvPr/>
        </p:nvSpPr>
        <p:spPr bwMode="auto">
          <a:xfrm>
            <a:off x="2617788" y="5976938"/>
            <a:ext cx="3000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</a:t>
            </a:r>
            <a:endParaRPr lang="zh-TW" altLang="en-US" sz="2400" u="sng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2123" name="Line 27"/>
          <p:cNvSpPr>
            <a:spLocks noChangeShapeType="1"/>
          </p:cNvSpPr>
          <p:nvPr/>
        </p:nvSpPr>
        <p:spPr bwMode="auto">
          <a:xfrm>
            <a:off x="2760663" y="6178550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2124" name="Rectangle 28"/>
          <p:cNvSpPr>
            <a:spLocks noChangeArrowheads="1"/>
          </p:cNvSpPr>
          <p:nvPr/>
        </p:nvSpPr>
        <p:spPr bwMode="auto">
          <a:xfrm>
            <a:off x="3324225" y="5999163"/>
            <a:ext cx="1589088" cy="3222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2125" name="Line 29"/>
          <p:cNvSpPr>
            <a:spLocks noChangeShapeType="1"/>
          </p:cNvSpPr>
          <p:nvPr/>
        </p:nvSpPr>
        <p:spPr bwMode="auto">
          <a:xfrm>
            <a:off x="4137025" y="5999163"/>
            <a:ext cx="0" cy="322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2126" name="Text Box 30"/>
          <p:cNvSpPr txBox="1">
            <a:spLocks noChangeArrowheads="1"/>
          </p:cNvSpPr>
          <p:nvPr/>
        </p:nvSpPr>
        <p:spPr bwMode="auto">
          <a:xfrm>
            <a:off x="4498975" y="5976938"/>
            <a:ext cx="3000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</a:t>
            </a:r>
            <a:endParaRPr lang="zh-TW" altLang="en-US" sz="2400" u="sng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2127" name="Line 31"/>
          <p:cNvSpPr>
            <a:spLocks noChangeShapeType="1"/>
          </p:cNvSpPr>
          <p:nvPr/>
        </p:nvSpPr>
        <p:spPr bwMode="auto">
          <a:xfrm>
            <a:off x="4641850" y="6178550"/>
            <a:ext cx="503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2129" name="Line 36"/>
          <p:cNvSpPr>
            <a:spLocks noChangeShapeType="1"/>
          </p:cNvSpPr>
          <p:nvPr/>
        </p:nvSpPr>
        <p:spPr bwMode="auto">
          <a:xfrm>
            <a:off x="6416675" y="6167438"/>
            <a:ext cx="387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2130" name="Text Box 37"/>
          <p:cNvSpPr txBox="1">
            <a:spLocks noChangeArrowheads="1"/>
          </p:cNvSpPr>
          <p:nvPr/>
        </p:nvSpPr>
        <p:spPr bwMode="auto">
          <a:xfrm>
            <a:off x="5426075" y="6018213"/>
            <a:ext cx="9144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      </a:t>
            </a:r>
            <a:endParaRPr lang="zh-TW" altLang="en-US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2131" name="Text Box 38"/>
          <p:cNvSpPr txBox="1">
            <a:spLocks noChangeArrowheads="1"/>
          </p:cNvSpPr>
          <p:nvPr/>
        </p:nvSpPr>
        <p:spPr bwMode="auto">
          <a:xfrm>
            <a:off x="7571143" y="6013450"/>
            <a:ext cx="92551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134631" name="Line 39"/>
          <p:cNvSpPr>
            <a:spLocks noChangeShapeType="1"/>
          </p:cNvSpPr>
          <p:nvPr/>
        </p:nvSpPr>
        <p:spPr bwMode="auto">
          <a:xfrm>
            <a:off x="1158875" y="6238875"/>
            <a:ext cx="2476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2133" name="Text Box 40"/>
          <p:cNvSpPr txBox="1">
            <a:spLocks noChangeArrowheads="1"/>
          </p:cNvSpPr>
          <p:nvPr/>
        </p:nvSpPr>
        <p:spPr bwMode="auto">
          <a:xfrm>
            <a:off x="376238" y="5983288"/>
            <a:ext cx="67786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avail</a:t>
            </a:r>
          </a:p>
        </p:txBody>
      </p:sp>
      <p:sp>
        <p:nvSpPr>
          <p:cNvPr id="132134" name="Line 41"/>
          <p:cNvSpPr>
            <a:spLocks noChangeShapeType="1"/>
          </p:cNvSpPr>
          <p:nvPr/>
        </p:nvSpPr>
        <p:spPr bwMode="auto">
          <a:xfrm>
            <a:off x="6526212" y="4524375"/>
            <a:ext cx="369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4634" name="Freeform 42"/>
          <p:cNvSpPr>
            <a:spLocks/>
          </p:cNvSpPr>
          <p:nvPr/>
        </p:nvSpPr>
        <p:spPr bwMode="auto">
          <a:xfrm>
            <a:off x="1181100" y="4521200"/>
            <a:ext cx="1600200" cy="1524000"/>
          </a:xfrm>
          <a:custGeom>
            <a:avLst/>
            <a:gdLst>
              <a:gd name="T0" fmla="*/ 2147483646 w 1008"/>
              <a:gd name="T1" fmla="*/ 0 h 960"/>
              <a:gd name="T2" fmla="*/ 2147483646 w 1008"/>
              <a:gd name="T3" fmla="*/ 2147483646 h 960"/>
              <a:gd name="T4" fmla="*/ 0 w 1008"/>
              <a:gd name="T5" fmla="*/ 2147483646 h 960"/>
              <a:gd name="T6" fmla="*/ 0 w 1008"/>
              <a:gd name="T7" fmla="*/ 2147483646 h 960"/>
              <a:gd name="T8" fmla="*/ 2147483646 w 1008"/>
              <a:gd name="T9" fmla="*/ 2147483646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960"/>
              <a:gd name="T17" fmla="*/ 1008 w 1008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960">
                <a:moveTo>
                  <a:pt x="1008" y="0"/>
                </a:moveTo>
                <a:lnTo>
                  <a:pt x="1008" y="696"/>
                </a:lnTo>
                <a:lnTo>
                  <a:pt x="0" y="696"/>
                </a:lnTo>
                <a:lnTo>
                  <a:pt x="0" y="960"/>
                </a:lnTo>
                <a:lnTo>
                  <a:pt x="180" y="96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2136" name="Line 43"/>
          <p:cNvSpPr>
            <a:spLocks noChangeShapeType="1"/>
          </p:cNvSpPr>
          <p:nvPr/>
        </p:nvSpPr>
        <p:spPr bwMode="auto">
          <a:xfrm>
            <a:off x="4076700" y="4349750"/>
            <a:ext cx="0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2137" name="Line 44"/>
          <p:cNvSpPr>
            <a:spLocks noChangeShapeType="1"/>
          </p:cNvSpPr>
          <p:nvPr/>
        </p:nvSpPr>
        <p:spPr bwMode="auto">
          <a:xfrm>
            <a:off x="7658100" y="4349750"/>
            <a:ext cx="0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4639" name="Rectangle 47"/>
          <p:cNvSpPr>
            <a:spLocks noChangeArrowheads="1"/>
          </p:cNvSpPr>
          <p:nvPr/>
        </p:nvSpPr>
        <p:spPr bwMode="auto">
          <a:xfrm>
            <a:off x="4824413" y="1892300"/>
            <a:ext cx="2249487" cy="22701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34640" name="Rectangle 48"/>
          <p:cNvSpPr>
            <a:spLocks noChangeArrowheads="1"/>
          </p:cNvSpPr>
          <p:nvPr/>
        </p:nvSpPr>
        <p:spPr bwMode="auto">
          <a:xfrm>
            <a:off x="5140325" y="2349500"/>
            <a:ext cx="2568575" cy="2413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34641" name="Rectangle 49"/>
          <p:cNvSpPr>
            <a:spLocks noChangeArrowheads="1"/>
          </p:cNvSpPr>
          <p:nvPr/>
        </p:nvSpPr>
        <p:spPr bwMode="auto">
          <a:xfrm>
            <a:off x="5143500" y="2603500"/>
            <a:ext cx="2641600" cy="23653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34642" name="Rectangle 50"/>
          <p:cNvSpPr>
            <a:spLocks noChangeArrowheads="1"/>
          </p:cNvSpPr>
          <p:nvPr/>
        </p:nvSpPr>
        <p:spPr bwMode="auto">
          <a:xfrm>
            <a:off x="5143500" y="2844800"/>
            <a:ext cx="1752600" cy="2381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34643" name="Rectangle 51"/>
          <p:cNvSpPr>
            <a:spLocks noChangeArrowheads="1"/>
          </p:cNvSpPr>
          <p:nvPr/>
        </p:nvSpPr>
        <p:spPr bwMode="auto">
          <a:xfrm>
            <a:off x="5143500" y="3086100"/>
            <a:ext cx="1638300" cy="22701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34644" name="Line 52"/>
          <p:cNvSpPr>
            <a:spLocks noChangeShapeType="1"/>
          </p:cNvSpPr>
          <p:nvPr/>
        </p:nvSpPr>
        <p:spPr bwMode="auto">
          <a:xfrm flipV="1">
            <a:off x="684213" y="4746625"/>
            <a:ext cx="3024187" cy="1295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0AF3FE1-7115-40F9-B3F2-8113827A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74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134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134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134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614" grpId="0"/>
      <p:bldP spid="1134639" grpId="0" animBg="1"/>
      <p:bldP spid="1134639" grpId="1" animBg="1"/>
      <p:bldP spid="1134640" grpId="0" animBg="1"/>
      <p:bldP spid="1134640" grpId="1" animBg="1"/>
      <p:bldP spid="1134641" grpId="0" animBg="1"/>
      <p:bldP spid="1134641" grpId="1" animBg="1"/>
      <p:bldP spid="1134642" grpId="0" animBg="1"/>
      <p:bldP spid="1134642" grpId="1" animBg="1"/>
      <p:bldP spid="1134643" grpId="0" animBg="1"/>
      <p:bldP spid="1134643" grpId="1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2900" dirty="0"/>
              <a:t>Additional Linked List Operations</a:t>
            </a:r>
            <a:endParaRPr lang="en-US" altLang="zh-TW" sz="2900" dirty="0">
              <a:ea typeface="標楷體" panose="03000509000000000000" pitchFamily="65" charset="-120"/>
            </a:endParaRPr>
          </a:p>
        </p:txBody>
      </p:sp>
      <p:sp>
        <p:nvSpPr>
          <p:cNvPr id="134146" name="Rectangle 5">
            <a:extLst>
              <a:ext uri="{FF2B5EF4-FFF2-40B4-BE49-F238E27FC236}">
                <a16:creationId xmlns:a16="http://schemas.microsoft.com/office/drawing/2014/main" id="{02B75CC6-DD1A-2442-8DDE-9B5F806FDC5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 3" pitchFamily="2" charset="2"/>
              <a:buNone/>
              <a:defRPr/>
            </a:pPr>
            <a:r>
              <a:rPr lang="en-US" altLang="zh-TW"/>
              <a:t>Inverting a Chain</a:t>
            </a:r>
            <a:endParaRPr lang="zh-TW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2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13725" cy="792163"/>
          </a:xfrm>
        </p:spPr>
        <p:txBody>
          <a:bodyPr/>
          <a:lstStyle/>
          <a:p>
            <a:pPr eaLnBrk="1" hangingPunct="1"/>
            <a:r>
              <a:rPr lang="en-US" altLang="zh-TW">
                <a:ea typeface="標楷體" panose="03000509000000000000" pitchFamily="65" charset="-120"/>
              </a:rPr>
              <a:t>Inverting a Chain</a:t>
            </a:r>
          </a:p>
        </p:txBody>
      </p:sp>
      <p:sp>
        <p:nvSpPr>
          <p:cNvPr id="136194" name="Rectangle 3"/>
          <p:cNvSpPr>
            <a:spLocks noGrp="1"/>
          </p:cNvSpPr>
          <p:nvPr>
            <p:ph sz="quarter" idx="1"/>
          </p:nvPr>
        </p:nvSpPr>
        <p:spPr>
          <a:xfrm>
            <a:off x="395288" y="1266825"/>
            <a:ext cx="8364537" cy="1771650"/>
          </a:xfrm>
        </p:spPr>
        <p:txBody>
          <a:bodyPr/>
          <a:lstStyle/>
          <a:p>
            <a:pPr eaLnBrk="1" hangingPunct="1"/>
            <a:r>
              <a:rPr lang="en-US" altLang="zh-TW" sz="2700">
                <a:ea typeface="新細明體" panose="02020500000000000000" pitchFamily="18" charset="-120"/>
              </a:rPr>
              <a:t>For a list of </a:t>
            </a:r>
            <a:r>
              <a:rPr lang="en-US" altLang="zh-TW" sz="2700" i="1">
                <a:ea typeface="新細明體" panose="02020500000000000000" pitchFamily="18" charset="-120"/>
              </a:rPr>
              <a:t>length</a:t>
            </a:r>
            <a:r>
              <a:rPr lang="en-US" altLang="zh-TW" sz="2700">
                <a:ea typeface="新細明體" panose="02020500000000000000" pitchFamily="18" charset="-120"/>
              </a:rPr>
              <a:t> ≧1 nodes</a:t>
            </a:r>
          </a:p>
          <a:p>
            <a:pPr eaLnBrk="1" hangingPunct="1"/>
            <a:r>
              <a:rPr lang="en-US" altLang="zh-TW" sz="2700">
                <a:ea typeface="新細明體" panose="02020500000000000000" pitchFamily="18" charset="-120"/>
              </a:rPr>
              <a:t>the </a:t>
            </a:r>
            <a:r>
              <a:rPr lang="en-US" altLang="zh-TW" sz="2700" b="1">
                <a:ea typeface="新細明體" panose="02020500000000000000" pitchFamily="18" charset="-120"/>
              </a:rPr>
              <a:t>while</a:t>
            </a:r>
            <a:r>
              <a:rPr lang="en-US" altLang="zh-TW" sz="2700">
                <a:ea typeface="新細明體" panose="02020500000000000000" pitchFamily="18" charset="-120"/>
              </a:rPr>
              <a:t> loop is executed </a:t>
            </a:r>
            <a:r>
              <a:rPr lang="en-US" altLang="zh-TW" sz="2700" i="1">
                <a:ea typeface="新細明體" panose="02020500000000000000" pitchFamily="18" charset="-120"/>
              </a:rPr>
              <a:t>length</a:t>
            </a:r>
            <a:r>
              <a:rPr lang="en-US" altLang="zh-TW" sz="2700">
                <a:ea typeface="新細明體" panose="02020500000000000000" pitchFamily="18" charset="-120"/>
              </a:rPr>
              <a:t> times </a:t>
            </a:r>
          </a:p>
          <a:p>
            <a:pPr lvl="1" eaLnBrk="1" hangingPunct="1"/>
            <a:r>
              <a:rPr lang="en-US" altLang="zh-TW" sz="2400">
                <a:ea typeface="新細明體" panose="02020500000000000000" pitchFamily="18" charset="-120"/>
              </a:rPr>
              <a:t>the computing time is linear (O(</a:t>
            </a:r>
            <a:r>
              <a:rPr lang="en-US" altLang="zh-TW" sz="2400" i="1">
                <a:ea typeface="新細明體" panose="02020500000000000000" pitchFamily="18" charset="-120"/>
              </a:rPr>
              <a:t>length</a:t>
            </a:r>
            <a:r>
              <a:rPr lang="en-US" altLang="zh-TW" sz="2400">
                <a:ea typeface="新細明體" panose="02020500000000000000" pitchFamily="18" charset="-120"/>
              </a:rPr>
              <a:t>)).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361950" y="3419475"/>
            <a:ext cx="8626475" cy="1814513"/>
            <a:chOff x="361950" y="3419475"/>
            <a:chExt cx="8626475" cy="1814513"/>
          </a:xfrm>
        </p:grpSpPr>
        <p:grpSp>
          <p:nvGrpSpPr>
            <p:cNvPr id="136196" name="Group 5"/>
            <p:cNvGrpSpPr>
              <a:grpSpLocks/>
            </p:cNvGrpSpPr>
            <p:nvPr/>
          </p:nvGrpSpPr>
          <p:grpSpPr bwMode="auto">
            <a:xfrm>
              <a:off x="361950" y="3419475"/>
              <a:ext cx="8534400" cy="549275"/>
              <a:chOff x="252" y="2906"/>
              <a:chExt cx="5376" cy="346"/>
            </a:xfrm>
          </p:grpSpPr>
          <p:grpSp>
            <p:nvGrpSpPr>
              <p:cNvPr id="136232" name="Group 6"/>
              <p:cNvGrpSpPr>
                <a:grpSpLocks/>
              </p:cNvGrpSpPr>
              <p:nvPr/>
            </p:nvGrpSpPr>
            <p:grpSpPr bwMode="auto">
              <a:xfrm>
                <a:off x="252" y="2964"/>
                <a:ext cx="732" cy="288"/>
                <a:chOff x="636" y="2964"/>
                <a:chExt cx="732" cy="288"/>
              </a:xfrm>
            </p:grpSpPr>
            <p:sp>
              <p:nvSpPr>
                <p:cNvPr id="136251" name="Rectangle 7"/>
                <p:cNvSpPr>
                  <a:spLocks noChangeArrowheads="1"/>
                </p:cNvSpPr>
                <p:nvPr/>
              </p:nvSpPr>
              <p:spPr bwMode="auto">
                <a:xfrm>
                  <a:off x="636" y="2964"/>
                  <a:ext cx="73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36252" name="Line 8"/>
                <p:cNvSpPr>
                  <a:spLocks noChangeShapeType="1"/>
                </p:cNvSpPr>
                <p:nvPr/>
              </p:nvSpPr>
              <p:spPr bwMode="auto">
                <a:xfrm>
                  <a:off x="996" y="296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36233" name="Group 9"/>
              <p:cNvGrpSpPr>
                <a:grpSpLocks/>
              </p:cNvGrpSpPr>
              <p:nvPr/>
            </p:nvGrpSpPr>
            <p:grpSpPr bwMode="auto">
              <a:xfrm>
                <a:off x="1248" y="2964"/>
                <a:ext cx="732" cy="288"/>
                <a:chOff x="636" y="2964"/>
                <a:chExt cx="732" cy="288"/>
              </a:xfrm>
            </p:grpSpPr>
            <p:sp>
              <p:nvSpPr>
                <p:cNvPr id="136249" name="Rectangle 10"/>
                <p:cNvSpPr>
                  <a:spLocks noChangeArrowheads="1"/>
                </p:cNvSpPr>
                <p:nvPr/>
              </p:nvSpPr>
              <p:spPr bwMode="auto">
                <a:xfrm>
                  <a:off x="636" y="2964"/>
                  <a:ext cx="73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36250" name="Line 11"/>
                <p:cNvSpPr>
                  <a:spLocks noChangeShapeType="1"/>
                </p:cNvSpPr>
                <p:nvPr/>
              </p:nvSpPr>
              <p:spPr bwMode="auto">
                <a:xfrm>
                  <a:off x="996" y="296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36234" name="Group 12"/>
              <p:cNvGrpSpPr>
                <a:grpSpLocks/>
              </p:cNvGrpSpPr>
              <p:nvPr/>
            </p:nvGrpSpPr>
            <p:grpSpPr bwMode="auto">
              <a:xfrm>
                <a:off x="2232" y="2964"/>
                <a:ext cx="732" cy="288"/>
                <a:chOff x="636" y="2964"/>
                <a:chExt cx="732" cy="288"/>
              </a:xfrm>
            </p:grpSpPr>
            <p:sp>
              <p:nvSpPr>
                <p:cNvPr id="136247" name="Rectangle 13"/>
                <p:cNvSpPr>
                  <a:spLocks noChangeArrowheads="1"/>
                </p:cNvSpPr>
                <p:nvPr/>
              </p:nvSpPr>
              <p:spPr bwMode="auto">
                <a:xfrm>
                  <a:off x="636" y="2964"/>
                  <a:ext cx="73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36248" name="Line 14"/>
                <p:cNvSpPr>
                  <a:spLocks noChangeShapeType="1"/>
                </p:cNvSpPr>
                <p:nvPr/>
              </p:nvSpPr>
              <p:spPr bwMode="auto">
                <a:xfrm>
                  <a:off x="996" y="296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36235" name="Group 15"/>
              <p:cNvGrpSpPr>
                <a:grpSpLocks/>
              </p:cNvGrpSpPr>
              <p:nvPr/>
            </p:nvGrpSpPr>
            <p:grpSpPr bwMode="auto">
              <a:xfrm>
                <a:off x="3960" y="2964"/>
                <a:ext cx="732" cy="288"/>
                <a:chOff x="636" y="2964"/>
                <a:chExt cx="732" cy="288"/>
              </a:xfrm>
            </p:grpSpPr>
            <p:sp>
              <p:nvSpPr>
                <p:cNvPr id="136245" name="Rectangle 16"/>
                <p:cNvSpPr>
                  <a:spLocks noChangeArrowheads="1"/>
                </p:cNvSpPr>
                <p:nvPr/>
              </p:nvSpPr>
              <p:spPr bwMode="auto">
                <a:xfrm>
                  <a:off x="636" y="2964"/>
                  <a:ext cx="73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36246" name="Line 17"/>
                <p:cNvSpPr>
                  <a:spLocks noChangeShapeType="1"/>
                </p:cNvSpPr>
                <p:nvPr/>
              </p:nvSpPr>
              <p:spPr bwMode="auto">
                <a:xfrm>
                  <a:off x="996" y="296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136236" name="Line 18"/>
              <p:cNvSpPr>
                <a:spLocks noChangeShapeType="1"/>
              </p:cNvSpPr>
              <p:nvPr/>
            </p:nvSpPr>
            <p:spPr bwMode="auto">
              <a:xfrm flipV="1">
                <a:off x="816" y="3096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6237" name="Line 19"/>
              <p:cNvSpPr>
                <a:spLocks noChangeShapeType="1"/>
              </p:cNvSpPr>
              <p:nvPr/>
            </p:nvSpPr>
            <p:spPr bwMode="auto">
              <a:xfrm flipV="1">
                <a:off x="1812" y="3096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6238" name="Line 20"/>
              <p:cNvSpPr>
                <a:spLocks noChangeShapeType="1"/>
              </p:cNvSpPr>
              <p:nvPr/>
            </p:nvSpPr>
            <p:spPr bwMode="auto">
              <a:xfrm flipV="1">
                <a:off x="2796" y="3096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6239" name="Line 21"/>
              <p:cNvSpPr>
                <a:spLocks noChangeShapeType="1"/>
              </p:cNvSpPr>
              <p:nvPr/>
            </p:nvSpPr>
            <p:spPr bwMode="auto">
              <a:xfrm flipV="1">
                <a:off x="3552" y="3096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6240" name="Text Box 22"/>
              <p:cNvSpPr txBox="1">
                <a:spLocks noChangeArrowheads="1"/>
              </p:cNvSpPr>
              <p:nvPr/>
            </p:nvSpPr>
            <p:spPr bwMode="auto">
              <a:xfrm>
                <a:off x="3218" y="2906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...</a:t>
                </a:r>
              </a:p>
            </p:txBody>
          </p:sp>
          <p:grpSp>
            <p:nvGrpSpPr>
              <p:cNvPr id="136241" name="Group 23"/>
              <p:cNvGrpSpPr>
                <a:grpSpLocks/>
              </p:cNvGrpSpPr>
              <p:nvPr/>
            </p:nvGrpSpPr>
            <p:grpSpPr bwMode="auto">
              <a:xfrm>
                <a:off x="4896" y="2964"/>
                <a:ext cx="732" cy="288"/>
                <a:chOff x="636" y="2964"/>
                <a:chExt cx="732" cy="288"/>
              </a:xfrm>
            </p:grpSpPr>
            <p:sp>
              <p:nvSpPr>
                <p:cNvPr id="136243" name="Rectangle 24"/>
                <p:cNvSpPr>
                  <a:spLocks noChangeArrowheads="1"/>
                </p:cNvSpPr>
                <p:nvPr/>
              </p:nvSpPr>
              <p:spPr bwMode="auto">
                <a:xfrm>
                  <a:off x="636" y="2964"/>
                  <a:ext cx="73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36244" name="Line 25"/>
                <p:cNvSpPr>
                  <a:spLocks noChangeShapeType="1"/>
                </p:cNvSpPr>
                <p:nvPr/>
              </p:nvSpPr>
              <p:spPr bwMode="auto">
                <a:xfrm>
                  <a:off x="996" y="296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136242" name="Line 26"/>
              <p:cNvSpPr>
                <a:spLocks noChangeShapeType="1"/>
              </p:cNvSpPr>
              <p:nvPr/>
            </p:nvSpPr>
            <p:spPr bwMode="auto">
              <a:xfrm flipV="1">
                <a:off x="4488" y="3096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136203" name="Text Box 52"/>
            <p:cNvSpPr txBox="1">
              <a:spLocks noChangeArrowheads="1"/>
            </p:cNvSpPr>
            <p:nvPr/>
          </p:nvSpPr>
          <p:spPr bwMode="auto">
            <a:xfrm>
              <a:off x="8239125" y="3592513"/>
              <a:ext cx="7493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NULL</a:t>
              </a:r>
              <a:endParaRPr lang="en-US" altLang="zh-TW" sz="2400" dirty="0">
                <a:solidFill>
                  <a:srgbClr val="6600FF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36206" name="Freeform 55"/>
            <p:cNvSpPr>
              <a:spLocks/>
            </p:cNvSpPr>
            <p:nvPr/>
          </p:nvSpPr>
          <p:spPr bwMode="auto">
            <a:xfrm>
              <a:off x="628650" y="3968750"/>
              <a:ext cx="361950" cy="419100"/>
            </a:xfrm>
            <a:custGeom>
              <a:avLst/>
              <a:gdLst>
                <a:gd name="T0" fmla="*/ 0 w 228"/>
                <a:gd name="T1" fmla="*/ 0 h 264"/>
                <a:gd name="T2" fmla="*/ 0 w 228"/>
                <a:gd name="T3" fmla="*/ 264 h 264"/>
                <a:gd name="T4" fmla="*/ 228 w 228"/>
                <a:gd name="T5" fmla="*/ 264 h 264"/>
                <a:gd name="T6" fmla="*/ 0 60000 65536"/>
                <a:gd name="T7" fmla="*/ 0 60000 65536"/>
                <a:gd name="T8" fmla="*/ 0 60000 65536"/>
                <a:gd name="T9" fmla="*/ 0 w 228"/>
                <a:gd name="T10" fmla="*/ 0 h 264"/>
                <a:gd name="T11" fmla="*/ 228 w 228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" h="264">
                  <a:moveTo>
                    <a:pt x="0" y="0"/>
                  </a:moveTo>
                  <a:lnTo>
                    <a:pt x="0" y="264"/>
                  </a:lnTo>
                  <a:lnTo>
                    <a:pt x="228" y="26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6207" name="Text Box 56"/>
            <p:cNvSpPr txBox="1">
              <a:spLocks noChangeArrowheads="1"/>
            </p:cNvSpPr>
            <p:nvPr/>
          </p:nvSpPr>
          <p:spPr bwMode="auto">
            <a:xfrm>
              <a:off x="933450" y="4124325"/>
              <a:ext cx="692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lead</a:t>
              </a:r>
            </a:p>
          </p:txBody>
        </p:sp>
        <p:sp>
          <p:nvSpPr>
            <p:cNvPr id="136210" name="AutoShape 59"/>
            <p:cNvSpPr>
              <a:spLocks noChangeArrowheads="1"/>
            </p:cNvSpPr>
            <p:nvPr/>
          </p:nvSpPr>
          <p:spPr bwMode="auto">
            <a:xfrm>
              <a:off x="4305300" y="4148138"/>
              <a:ext cx="381000" cy="1085850"/>
            </a:xfrm>
            <a:prstGeom prst="downArrow">
              <a:avLst>
                <a:gd name="adj1" fmla="val 50000"/>
                <a:gd name="adj2" fmla="val 7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6211" name="Text Box 60"/>
            <p:cNvSpPr txBox="1">
              <a:spLocks noChangeArrowheads="1"/>
            </p:cNvSpPr>
            <p:nvPr/>
          </p:nvSpPr>
          <p:spPr bwMode="auto">
            <a:xfrm>
              <a:off x="4792663" y="4398963"/>
              <a:ext cx="9636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6600FF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invert</a:t>
              </a: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323850" y="5067300"/>
            <a:ext cx="8591550" cy="1314450"/>
            <a:chOff x="323850" y="5067300"/>
            <a:chExt cx="8591550" cy="1314450"/>
          </a:xfrm>
        </p:grpSpPr>
        <p:grpSp>
          <p:nvGrpSpPr>
            <p:cNvPr id="136197" name="Group 27"/>
            <p:cNvGrpSpPr>
              <a:grpSpLocks/>
            </p:cNvGrpSpPr>
            <p:nvPr/>
          </p:nvGrpSpPr>
          <p:grpSpPr bwMode="auto">
            <a:xfrm>
              <a:off x="323850" y="5295900"/>
              <a:ext cx="7048500" cy="549275"/>
              <a:chOff x="636" y="2906"/>
              <a:chExt cx="4440" cy="346"/>
            </a:xfrm>
          </p:grpSpPr>
          <p:grpSp>
            <p:nvGrpSpPr>
              <p:cNvPr id="136215" name="Group 28"/>
              <p:cNvGrpSpPr>
                <a:grpSpLocks/>
              </p:cNvGrpSpPr>
              <p:nvPr/>
            </p:nvGrpSpPr>
            <p:grpSpPr bwMode="auto">
              <a:xfrm>
                <a:off x="636" y="2964"/>
                <a:ext cx="732" cy="288"/>
                <a:chOff x="636" y="2964"/>
                <a:chExt cx="732" cy="288"/>
              </a:xfrm>
            </p:grpSpPr>
            <p:sp>
              <p:nvSpPr>
                <p:cNvPr id="136230" name="Rectangle 29"/>
                <p:cNvSpPr>
                  <a:spLocks noChangeArrowheads="1"/>
                </p:cNvSpPr>
                <p:nvPr/>
              </p:nvSpPr>
              <p:spPr bwMode="auto">
                <a:xfrm>
                  <a:off x="636" y="2964"/>
                  <a:ext cx="73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36231" name="Line 30"/>
                <p:cNvSpPr>
                  <a:spLocks noChangeShapeType="1"/>
                </p:cNvSpPr>
                <p:nvPr/>
              </p:nvSpPr>
              <p:spPr bwMode="auto">
                <a:xfrm>
                  <a:off x="996" y="296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36216" name="Group 31"/>
              <p:cNvGrpSpPr>
                <a:grpSpLocks/>
              </p:cNvGrpSpPr>
              <p:nvPr/>
            </p:nvGrpSpPr>
            <p:grpSpPr bwMode="auto">
              <a:xfrm>
                <a:off x="1632" y="2964"/>
                <a:ext cx="732" cy="288"/>
                <a:chOff x="636" y="2964"/>
                <a:chExt cx="732" cy="288"/>
              </a:xfrm>
            </p:grpSpPr>
            <p:sp>
              <p:nvSpPr>
                <p:cNvPr id="136228" name="Rectangle 32"/>
                <p:cNvSpPr>
                  <a:spLocks noChangeArrowheads="1"/>
                </p:cNvSpPr>
                <p:nvPr/>
              </p:nvSpPr>
              <p:spPr bwMode="auto">
                <a:xfrm>
                  <a:off x="636" y="2964"/>
                  <a:ext cx="73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36229" name="Line 33"/>
                <p:cNvSpPr>
                  <a:spLocks noChangeShapeType="1"/>
                </p:cNvSpPr>
                <p:nvPr/>
              </p:nvSpPr>
              <p:spPr bwMode="auto">
                <a:xfrm>
                  <a:off x="996" y="296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36217" name="Group 34"/>
              <p:cNvGrpSpPr>
                <a:grpSpLocks/>
              </p:cNvGrpSpPr>
              <p:nvPr/>
            </p:nvGrpSpPr>
            <p:grpSpPr bwMode="auto">
              <a:xfrm>
                <a:off x="2616" y="2964"/>
                <a:ext cx="732" cy="288"/>
                <a:chOff x="636" y="2964"/>
                <a:chExt cx="732" cy="288"/>
              </a:xfrm>
            </p:grpSpPr>
            <p:sp>
              <p:nvSpPr>
                <p:cNvPr id="136226" name="Rectangle 35"/>
                <p:cNvSpPr>
                  <a:spLocks noChangeArrowheads="1"/>
                </p:cNvSpPr>
                <p:nvPr/>
              </p:nvSpPr>
              <p:spPr bwMode="auto">
                <a:xfrm>
                  <a:off x="636" y="2964"/>
                  <a:ext cx="73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36227" name="Line 36"/>
                <p:cNvSpPr>
                  <a:spLocks noChangeShapeType="1"/>
                </p:cNvSpPr>
                <p:nvPr/>
              </p:nvSpPr>
              <p:spPr bwMode="auto">
                <a:xfrm>
                  <a:off x="996" y="296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36218" name="Group 37"/>
              <p:cNvGrpSpPr>
                <a:grpSpLocks/>
              </p:cNvGrpSpPr>
              <p:nvPr/>
            </p:nvGrpSpPr>
            <p:grpSpPr bwMode="auto">
              <a:xfrm>
                <a:off x="4344" y="2964"/>
                <a:ext cx="732" cy="288"/>
                <a:chOff x="636" y="2964"/>
                <a:chExt cx="732" cy="288"/>
              </a:xfrm>
            </p:grpSpPr>
            <p:sp>
              <p:nvSpPr>
                <p:cNvPr id="136224" name="Rectangle 38"/>
                <p:cNvSpPr>
                  <a:spLocks noChangeArrowheads="1"/>
                </p:cNvSpPr>
                <p:nvPr/>
              </p:nvSpPr>
              <p:spPr bwMode="auto">
                <a:xfrm>
                  <a:off x="636" y="2964"/>
                  <a:ext cx="73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36225" name="Line 39"/>
                <p:cNvSpPr>
                  <a:spLocks noChangeShapeType="1"/>
                </p:cNvSpPr>
                <p:nvPr/>
              </p:nvSpPr>
              <p:spPr bwMode="auto">
                <a:xfrm>
                  <a:off x="996" y="296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136219" name="Line 40"/>
              <p:cNvSpPr>
                <a:spLocks noChangeShapeType="1"/>
              </p:cNvSpPr>
              <p:nvPr/>
            </p:nvSpPr>
            <p:spPr bwMode="auto">
              <a:xfrm flipV="1">
                <a:off x="1200" y="3096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6220" name="Line 41"/>
              <p:cNvSpPr>
                <a:spLocks noChangeShapeType="1"/>
              </p:cNvSpPr>
              <p:nvPr/>
            </p:nvSpPr>
            <p:spPr bwMode="auto">
              <a:xfrm flipV="1">
                <a:off x="2196" y="3096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6221" name="Line 42"/>
              <p:cNvSpPr>
                <a:spLocks noChangeShapeType="1"/>
              </p:cNvSpPr>
              <p:nvPr/>
            </p:nvSpPr>
            <p:spPr bwMode="auto">
              <a:xfrm flipV="1">
                <a:off x="3180" y="3096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6222" name="Line 43"/>
              <p:cNvSpPr>
                <a:spLocks noChangeShapeType="1"/>
              </p:cNvSpPr>
              <p:nvPr/>
            </p:nvSpPr>
            <p:spPr bwMode="auto">
              <a:xfrm flipV="1">
                <a:off x="3936" y="3096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6223" name="Text Box 44"/>
              <p:cNvSpPr txBox="1">
                <a:spLocks noChangeArrowheads="1"/>
              </p:cNvSpPr>
              <p:nvPr/>
            </p:nvSpPr>
            <p:spPr bwMode="auto">
              <a:xfrm>
                <a:off x="3602" y="2906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...</a:t>
                </a:r>
              </a:p>
            </p:txBody>
          </p:sp>
        </p:grpSp>
        <p:sp>
          <p:nvSpPr>
            <p:cNvPr id="136198" name="Freeform 45"/>
            <p:cNvSpPr>
              <a:spLocks/>
            </p:cNvSpPr>
            <p:nvPr/>
          </p:nvSpPr>
          <p:spPr bwMode="auto">
            <a:xfrm>
              <a:off x="1200150" y="5067300"/>
              <a:ext cx="1600200" cy="511175"/>
            </a:xfrm>
            <a:custGeom>
              <a:avLst/>
              <a:gdLst>
                <a:gd name="T0" fmla="*/ 1008 w 1008"/>
                <a:gd name="T1" fmla="*/ 322 h 322"/>
                <a:gd name="T2" fmla="*/ 444 w 1008"/>
                <a:gd name="T3" fmla="*/ 22 h 322"/>
                <a:gd name="T4" fmla="*/ 0 w 1008"/>
                <a:gd name="T5" fmla="*/ 190 h 322"/>
                <a:gd name="T6" fmla="*/ 0 60000 65536"/>
                <a:gd name="T7" fmla="*/ 0 60000 65536"/>
                <a:gd name="T8" fmla="*/ 0 60000 65536"/>
                <a:gd name="T9" fmla="*/ 0 w 1008"/>
                <a:gd name="T10" fmla="*/ 0 h 322"/>
                <a:gd name="T11" fmla="*/ 1008 w 1008"/>
                <a:gd name="T12" fmla="*/ 322 h 3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322">
                  <a:moveTo>
                    <a:pt x="1008" y="322"/>
                  </a:moveTo>
                  <a:cubicBezTo>
                    <a:pt x="810" y="183"/>
                    <a:pt x="612" y="44"/>
                    <a:pt x="444" y="22"/>
                  </a:cubicBezTo>
                  <a:cubicBezTo>
                    <a:pt x="276" y="0"/>
                    <a:pt x="74" y="162"/>
                    <a:pt x="0" y="190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6199" name="Freeform 46"/>
            <p:cNvSpPr>
              <a:spLocks/>
            </p:cNvSpPr>
            <p:nvPr/>
          </p:nvSpPr>
          <p:spPr bwMode="auto">
            <a:xfrm>
              <a:off x="2781300" y="5086350"/>
              <a:ext cx="1600200" cy="511175"/>
            </a:xfrm>
            <a:custGeom>
              <a:avLst/>
              <a:gdLst>
                <a:gd name="T0" fmla="*/ 1008 w 1008"/>
                <a:gd name="T1" fmla="*/ 322 h 322"/>
                <a:gd name="T2" fmla="*/ 444 w 1008"/>
                <a:gd name="T3" fmla="*/ 22 h 322"/>
                <a:gd name="T4" fmla="*/ 0 w 1008"/>
                <a:gd name="T5" fmla="*/ 190 h 322"/>
                <a:gd name="T6" fmla="*/ 0 60000 65536"/>
                <a:gd name="T7" fmla="*/ 0 60000 65536"/>
                <a:gd name="T8" fmla="*/ 0 60000 65536"/>
                <a:gd name="T9" fmla="*/ 0 w 1008"/>
                <a:gd name="T10" fmla="*/ 0 h 322"/>
                <a:gd name="T11" fmla="*/ 1008 w 1008"/>
                <a:gd name="T12" fmla="*/ 322 h 3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322">
                  <a:moveTo>
                    <a:pt x="1008" y="322"/>
                  </a:moveTo>
                  <a:cubicBezTo>
                    <a:pt x="810" y="183"/>
                    <a:pt x="612" y="44"/>
                    <a:pt x="444" y="22"/>
                  </a:cubicBezTo>
                  <a:cubicBezTo>
                    <a:pt x="276" y="0"/>
                    <a:pt x="74" y="162"/>
                    <a:pt x="0" y="190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136200" name="Group 47"/>
            <p:cNvGrpSpPr>
              <a:grpSpLocks/>
            </p:cNvGrpSpPr>
            <p:nvPr/>
          </p:nvGrpSpPr>
          <p:grpSpPr bwMode="auto">
            <a:xfrm>
              <a:off x="7753350" y="5387975"/>
              <a:ext cx="1162050" cy="457200"/>
              <a:chOff x="636" y="2964"/>
              <a:chExt cx="732" cy="288"/>
            </a:xfrm>
          </p:grpSpPr>
          <p:sp>
            <p:nvSpPr>
              <p:cNvPr id="136213" name="Rectangle 48"/>
              <p:cNvSpPr>
                <a:spLocks noChangeArrowheads="1"/>
              </p:cNvSpPr>
              <p:nvPr/>
            </p:nvSpPr>
            <p:spPr bwMode="auto">
              <a:xfrm>
                <a:off x="636" y="2964"/>
                <a:ext cx="7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36214" name="Line 49"/>
              <p:cNvSpPr>
                <a:spLocks noChangeShapeType="1"/>
              </p:cNvSpPr>
              <p:nvPr/>
            </p:nvSpPr>
            <p:spPr bwMode="auto">
              <a:xfrm>
                <a:off x="996" y="29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136201" name="Line 50"/>
            <p:cNvSpPr>
              <a:spLocks noChangeShapeType="1"/>
            </p:cNvSpPr>
            <p:nvPr/>
          </p:nvSpPr>
          <p:spPr bwMode="auto">
            <a:xfrm flipV="1">
              <a:off x="7105650" y="5597525"/>
              <a:ext cx="647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6202" name="Freeform 51"/>
            <p:cNvSpPr>
              <a:spLocks/>
            </p:cNvSpPr>
            <p:nvPr/>
          </p:nvSpPr>
          <p:spPr bwMode="auto">
            <a:xfrm>
              <a:off x="7048500" y="5086350"/>
              <a:ext cx="1600200" cy="511175"/>
            </a:xfrm>
            <a:custGeom>
              <a:avLst/>
              <a:gdLst>
                <a:gd name="T0" fmla="*/ 1008 w 1008"/>
                <a:gd name="T1" fmla="*/ 322 h 322"/>
                <a:gd name="T2" fmla="*/ 444 w 1008"/>
                <a:gd name="T3" fmla="*/ 22 h 322"/>
                <a:gd name="T4" fmla="*/ 0 w 1008"/>
                <a:gd name="T5" fmla="*/ 190 h 322"/>
                <a:gd name="T6" fmla="*/ 0 60000 65536"/>
                <a:gd name="T7" fmla="*/ 0 60000 65536"/>
                <a:gd name="T8" fmla="*/ 0 60000 65536"/>
                <a:gd name="T9" fmla="*/ 0 w 1008"/>
                <a:gd name="T10" fmla="*/ 0 h 322"/>
                <a:gd name="T11" fmla="*/ 1008 w 1008"/>
                <a:gd name="T12" fmla="*/ 322 h 3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322">
                  <a:moveTo>
                    <a:pt x="1008" y="322"/>
                  </a:moveTo>
                  <a:cubicBezTo>
                    <a:pt x="810" y="183"/>
                    <a:pt x="612" y="44"/>
                    <a:pt x="444" y="22"/>
                  </a:cubicBezTo>
                  <a:cubicBezTo>
                    <a:pt x="276" y="0"/>
                    <a:pt x="74" y="162"/>
                    <a:pt x="0" y="190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6204" name="Text Box 53"/>
            <p:cNvSpPr txBox="1">
              <a:spLocks noChangeArrowheads="1"/>
            </p:cNvSpPr>
            <p:nvPr/>
          </p:nvSpPr>
          <p:spPr bwMode="auto">
            <a:xfrm>
              <a:off x="1444625" y="5305425"/>
              <a:ext cx="3873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b="1">
                  <a:solidFill>
                    <a:srgbClr val="FF33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×</a:t>
              </a:r>
            </a:p>
          </p:txBody>
        </p:sp>
        <p:sp>
          <p:nvSpPr>
            <p:cNvPr id="136205" name="Text Box 54"/>
            <p:cNvSpPr txBox="1">
              <a:spLocks noChangeArrowheads="1"/>
            </p:cNvSpPr>
            <p:nvPr/>
          </p:nvSpPr>
          <p:spPr bwMode="auto">
            <a:xfrm>
              <a:off x="833438" y="5583238"/>
              <a:ext cx="7493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NULL</a:t>
              </a:r>
              <a:endParaRPr lang="en-US" altLang="zh-TW" sz="2400" dirty="0">
                <a:solidFill>
                  <a:srgbClr val="FF3300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36208" name="Freeform 57"/>
            <p:cNvSpPr>
              <a:spLocks/>
            </p:cNvSpPr>
            <p:nvPr/>
          </p:nvSpPr>
          <p:spPr bwMode="auto">
            <a:xfrm>
              <a:off x="7677150" y="5845175"/>
              <a:ext cx="342900" cy="323850"/>
            </a:xfrm>
            <a:custGeom>
              <a:avLst/>
              <a:gdLst>
                <a:gd name="T0" fmla="*/ 216 w 216"/>
                <a:gd name="T1" fmla="*/ 0 h 204"/>
                <a:gd name="T2" fmla="*/ 216 w 216"/>
                <a:gd name="T3" fmla="*/ 204 h 204"/>
                <a:gd name="T4" fmla="*/ 0 w 216"/>
                <a:gd name="T5" fmla="*/ 204 h 204"/>
                <a:gd name="T6" fmla="*/ 0 60000 65536"/>
                <a:gd name="T7" fmla="*/ 0 60000 65536"/>
                <a:gd name="T8" fmla="*/ 0 60000 65536"/>
                <a:gd name="T9" fmla="*/ 0 w 216"/>
                <a:gd name="T10" fmla="*/ 0 h 204"/>
                <a:gd name="T11" fmla="*/ 216 w 216"/>
                <a:gd name="T12" fmla="*/ 204 h 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" h="204">
                  <a:moveTo>
                    <a:pt x="216" y="0"/>
                  </a:moveTo>
                  <a:lnTo>
                    <a:pt x="216" y="204"/>
                  </a:lnTo>
                  <a:lnTo>
                    <a:pt x="0" y="20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6209" name="Text Box 58"/>
            <p:cNvSpPr txBox="1">
              <a:spLocks noChangeArrowheads="1"/>
            </p:cNvSpPr>
            <p:nvPr/>
          </p:nvSpPr>
          <p:spPr bwMode="auto">
            <a:xfrm>
              <a:off x="7067550" y="5924550"/>
              <a:ext cx="692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lead</a:t>
              </a:r>
            </a:p>
          </p:txBody>
        </p:sp>
        <p:sp>
          <p:nvSpPr>
            <p:cNvPr id="136212" name="Freeform 61"/>
            <p:cNvSpPr>
              <a:spLocks/>
            </p:cNvSpPr>
            <p:nvPr/>
          </p:nvSpPr>
          <p:spPr bwMode="auto">
            <a:xfrm>
              <a:off x="5524500" y="5105400"/>
              <a:ext cx="1600200" cy="511175"/>
            </a:xfrm>
            <a:custGeom>
              <a:avLst/>
              <a:gdLst>
                <a:gd name="T0" fmla="*/ 1008 w 1008"/>
                <a:gd name="T1" fmla="*/ 322 h 322"/>
                <a:gd name="T2" fmla="*/ 444 w 1008"/>
                <a:gd name="T3" fmla="*/ 22 h 322"/>
                <a:gd name="T4" fmla="*/ 0 w 1008"/>
                <a:gd name="T5" fmla="*/ 190 h 322"/>
                <a:gd name="T6" fmla="*/ 0 60000 65536"/>
                <a:gd name="T7" fmla="*/ 0 60000 65536"/>
                <a:gd name="T8" fmla="*/ 0 60000 65536"/>
                <a:gd name="T9" fmla="*/ 0 w 1008"/>
                <a:gd name="T10" fmla="*/ 0 h 322"/>
                <a:gd name="T11" fmla="*/ 1008 w 1008"/>
                <a:gd name="T12" fmla="*/ 322 h 3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322">
                  <a:moveTo>
                    <a:pt x="1008" y="322"/>
                  </a:moveTo>
                  <a:cubicBezTo>
                    <a:pt x="810" y="183"/>
                    <a:pt x="612" y="44"/>
                    <a:pt x="444" y="22"/>
                  </a:cubicBezTo>
                  <a:cubicBezTo>
                    <a:pt x="276" y="0"/>
                    <a:pt x="74" y="162"/>
                    <a:pt x="0" y="190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1D63CE-F980-4FF7-9B8B-3D102E6E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76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2"/>
          <p:cNvSpPr>
            <a:spLocks noGrp="1"/>
          </p:cNvSpPr>
          <p:nvPr>
            <p:ph type="title"/>
          </p:nvPr>
        </p:nvSpPr>
        <p:spPr>
          <a:xfrm>
            <a:off x="684213" y="0"/>
            <a:ext cx="7775575" cy="1143000"/>
          </a:xfrm>
        </p:spPr>
        <p:txBody>
          <a:bodyPr/>
          <a:lstStyle/>
          <a:p>
            <a:pPr eaLnBrk="1" hangingPunct="1"/>
            <a:r>
              <a:rPr lang="en-US" altLang="zh-TW" sz="3600" b="1">
                <a:latin typeface="Courier New" panose="02070309020205020404" pitchFamily="49" charset="0"/>
                <a:ea typeface="標楷體" panose="03000509000000000000" pitchFamily="65" charset="-120"/>
              </a:rPr>
              <a:t>Invert()</a:t>
            </a:r>
            <a:endParaRPr lang="en-US" altLang="zh-TW" sz="3600" b="1" dirty="0">
              <a:latin typeface="Courier New" panose="02070309020205020404" pitchFamily="49" charset="0"/>
              <a:ea typeface="標楷體" panose="03000509000000000000" pitchFamily="65" charset="-120"/>
            </a:endParaRPr>
          </a:p>
        </p:txBody>
      </p:sp>
      <p:sp>
        <p:nvSpPr>
          <p:cNvPr id="138242" name="Text Box 45"/>
          <p:cNvSpPr txBox="1">
            <a:spLocks noChangeArrowheads="1"/>
          </p:cNvSpPr>
          <p:nvPr/>
        </p:nvSpPr>
        <p:spPr bwMode="auto">
          <a:xfrm>
            <a:off x="923925" y="1289050"/>
            <a:ext cx="7400925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list_pointer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invert (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listPointer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lead)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{   /* invert the list pointed to by lead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 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listPointer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 middle, trail;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  middle = NULL;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  while (lead)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trail = middle;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middle = lead;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lead = lead-&gt;link;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middle-&gt;link = trail;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  return middle;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}</a:t>
            </a:r>
          </a:p>
        </p:txBody>
      </p:sp>
      <p:grpSp>
        <p:nvGrpSpPr>
          <p:cNvPr id="138243" name="Group 3"/>
          <p:cNvGrpSpPr>
            <a:grpSpLocks/>
          </p:cNvGrpSpPr>
          <p:nvPr/>
        </p:nvGrpSpPr>
        <p:grpSpPr bwMode="auto">
          <a:xfrm>
            <a:off x="331788" y="5692775"/>
            <a:ext cx="1162050" cy="457200"/>
            <a:chOff x="636" y="2964"/>
            <a:chExt cx="732" cy="288"/>
          </a:xfrm>
        </p:grpSpPr>
        <p:sp>
          <p:nvSpPr>
            <p:cNvPr id="138283" name="Rectangle 4"/>
            <p:cNvSpPr>
              <a:spLocks noChangeArrowheads="1"/>
            </p:cNvSpPr>
            <p:nvPr/>
          </p:nvSpPr>
          <p:spPr bwMode="auto">
            <a:xfrm>
              <a:off x="636" y="2964"/>
              <a:ext cx="7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8284" name="Line 5"/>
            <p:cNvSpPr>
              <a:spLocks noChangeShapeType="1"/>
            </p:cNvSpPr>
            <p:nvPr/>
          </p:nvSpPr>
          <p:spPr bwMode="auto">
            <a:xfrm>
              <a:off x="996" y="29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38244" name="Group 6"/>
          <p:cNvGrpSpPr>
            <a:grpSpLocks/>
          </p:cNvGrpSpPr>
          <p:nvPr/>
        </p:nvGrpSpPr>
        <p:grpSpPr bwMode="auto">
          <a:xfrm>
            <a:off x="1912938" y="5692775"/>
            <a:ext cx="1162050" cy="457200"/>
            <a:chOff x="636" y="2964"/>
            <a:chExt cx="732" cy="288"/>
          </a:xfrm>
        </p:grpSpPr>
        <p:sp>
          <p:nvSpPr>
            <p:cNvPr id="138281" name="Rectangle 7"/>
            <p:cNvSpPr>
              <a:spLocks noChangeArrowheads="1"/>
            </p:cNvSpPr>
            <p:nvPr/>
          </p:nvSpPr>
          <p:spPr bwMode="auto">
            <a:xfrm>
              <a:off x="636" y="2964"/>
              <a:ext cx="7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8282" name="Line 8"/>
            <p:cNvSpPr>
              <a:spLocks noChangeShapeType="1"/>
            </p:cNvSpPr>
            <p:nvPr/>
          </p:nvSpPr>
          <p:spPr bwMode="auto">
            <a:xfrm>
              <a:off x="996" y="29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38245" name="Group 9"/>
          <p:cNvGrpSpPr>
            <a:grpSpLocks/>
          </p:cNvGrpSpPr>
          <p:nvPr/>
        </p:nvGrpSpPr>
        <p:grpSpPr bwMode="auto">
          <a:xfrm>
            <a:off x="3475038" y="5692775"/>
            <a:ext cx="1162050" cy="457200"/>
            <a:chOff x="636" y="2964"/>
            <a:chExt cx="732" cy="288"/>
          </a:xfrm>
        </p:grpSpPr>
        <p:sp>
          <p:nvSpPr>
            <p:cNvPr id="138279" name="Rectangle 10"/>
            <p:cNvSpPr>
              <a:spLocks noChangeArrowheads="1"/>
            </p:cNvSpPr>
            <p:nvPr/>
          </p:nvSpPr>
          <p:spPr bwMode="auto">
            <a:xfrm>
              <a:off x="636" y="2964"/>
              <a:ext cx="7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8280" name="Line 11"/>
            <p:cNvSpPr>
              <a:spLocks noChangeShapeType="1"/>
            </p:cNvSpPr>
            <p:nvPr/>
          </p:nvSpPr>
          <p:spPr bwMode="auto">
            <a:xfrm>
              <a:off x="996" y="29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38246" name="Group 12"/>
          <p:cNvGrpSpPr>
            <a:grpSpLocks/>
          </p:cNvGrpSpPr>
          <p:nvPr/>
        </p:nvGrpSpPr>
        <p:grpSpPr bwMode="auto">
          <a:xfrm>
            <a:off x="6218238" y="5692775"/>
            <a:ext cx="1162050" cy="457200"/>
            <a:chOff x="636" y="2964"/>
            <a:chExt cx="732" cy="288"/>
          </a:xfrm>
        </p:grpSpPr>
        <p:sp>
          <p:nvSpPr>
            <p:cNvPr id="138277" name="Rectangle 13"/>
            <p:cNvSpPr>
              <a:spLocks noChangeArrowheads="1"/>
            </p:cNvSpPr>
            <p:nvPr/>
          </p:nvSpPr>
          <p:spPr bwMode="auto">
            <a:xfrm>
              <a:off x="636" y="2964"/>
              <a:ext cx="7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8278" name="Line 14"/>
            <p:cNvSpPr>
              <a:spLocks noChangeShapeType="1"/>
            </p:cNvSpPr>
            <p:nvPr/>
          </p:nvSpPr>
          <p:spPr bwMode="auto">
            <a:xfrm>
              <a:off x="996" y="29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150991" name="Line 15"/>
          <p:cNvSpPr>
            <a:spLocks noChangeShapeType="1"/>
          </p:cNvSpPr>
          <p:nvPr/>
        </p:nvSpPr>
        <p:spPr bwMode="auto">
          <a:xfrm flipV="1">
            <a:off x="1227138" y="59023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50992" name="Line 16"/>
          <p:cNvSpPr>
            <a:spLocks noChangeShapeType="1"/>
          </p:cNvSpPr>
          <p:nvPr/>
        </p:nvSpPr>
        <p:spPr bwMode="auto">
          <a:xfrm flipV="1">
            <a:off x="2808288" y="59023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8249" name="Line 17"/>
          <p:cNvSpPr>
            <a:spLocks noChangeShapeType="1"/>
          </p:cNvSpPr>
          <p:nvPr/>
        </p:nvSpPr>
        <p:spPr bwMode="auto">
          <a:xfrm flipV="1">
            <a:off x="4370388" y="59023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8250" name="Line 18"/>
          <p:cNvSpPr>
            <a:spLocks noChangeShapeType="1"/>
          </p:cNvSpPr>
          <p:nvPr/>
        </p:nvSpPr>
        <p:spPr bwMode="auto">
          <a:xfrm flipV="1">
            <a:off x="5570538" y="59023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8251" name="Text Box 19"/>
          <p:cNvSpPr txBox="1">
            <a:spLocks noChangeArrowheads="1"/>
          </p:cNvSpPr>
          <p:nvPr/>
        </p:nvSpPr>
        <p:spPr bwMode="auto">
          <a:xfrm>
            <a:off x="5040313" y="560070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latin typeface="Times New Roman" panose="02020603050405020304" pitchFamily="18" charset="0"/>
                <a:ea typeface="新細明體" panose="02020500000000000000" pitchFamily="18" charset="-120"/>
              </a:rPr>
              <a:t>...</a:t>
            </a:r>
          </a:p>
        </p:txBody>
      </p:sp>
      <p:grpSp>
        <p:nvGrpSpPr>
          <p:cNvPr id="138252" name="Group 20"/>
          <p:cNvGrpSpPr>
            <a:grpSpLocks/>
          </p:cNvGrpSpPr>
          <p:nvPr/>
        </p:nvGrpSpPr>
        <p:grpSpPr bwMode="auto">
          <a:xfrm>
            <a:off x="7761288" y="5692775"/>
            <a:ext cx="1162050" cy="457200"/>
            <a:chOff x="636" y="2964"/>
            <a:chExt cx="732" cy="288"/>
          </a:xfrm>
        </p:grpSpPr>
        <p:sp>
          <p:nvSpPr>
            <p:cNvPr id="138275" name="Rectangle 21"/>
            <p:cNvSpPr>
              <a:spLocks noChangeArrowheads="1"/>
            </p:cNvSpPr>
            <p:nvPr/>
          </p:nvSpPr>
          <p:spPr bwMode="auto">
            <a:xfrm>
              <a:off x="636" y="2964"/>
              <a:ext cx="7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8276" name="Line 22"/>
            <p:cNvSpPr>
              <a:spLocks noChangeShapeType="1"/>
            </p:cNvSpPr>
            <p:nvPr/>
          </p:nvSpPr>
          <p:spPr bwMode="auto">
            <a:xfrm>
              <a:off x="996" y="29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38253" name="Line 23"/>
          <p:cNvSpPr>
            <a:spLocks noChangeShapeType="1"/>
          </p:cNvSpPr>
          <p:nvPr/>
        </p:nvSpPr>
        <p:spPr bwMode="auto">
          <a:xfrm flipV="1">
            <a:off x="7113588" y="59023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51000" name="Text Box 24"/>
          <p:cNvSpPr txBox="1">
            <a:spLocks noChangeArrowheads="1"/>
          </p:cNvSpPr>
          <p:nvPr/>
        </p:nvSpPr>
        <p:spPr bwMode="auto">
          <a:xfrm>
            <a:off x="841375" y="5743575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solidFill>
                  <a:srgbClr val="FF33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NULL</a:t>
            </a:r>
            <a:endParaRPr lang="en-US" altLang="zh-TW" sz="2400">
              <a:solidFill>
                <a:srgbClr val="FF33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8255" name="Text Box 25"/>
          <p:cNvSpPr txBox="1">
            <a:spLocks noChangeArrowheads="1"/>
          </p:cNvSpPr>
          <p:nvPr/>
        </p:nvSpPr>
        <p:spPr bwMode="auto">
          <a:xfrm>
            <a:off x="8251825" y="5754688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  <a:ea typeface="新細明體" panose="02020500000000000000" pitchFamily="18" charset="-120"/>
              </a:rPr>
              <a:t>NULL</a:t>
            </a:r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51002" name="Text Box 26"/>
          <p:cNvSpPr txBox="1">
            <a:spLocks noChangeArrowheads="1"/>
          </p:cNvSpPr>
          <p:nvPr/>
        </p:nvSpPr>
        <p:spPr bwMode="auto">
          <a:xfrm>
            <a:off x="432145" y="4694237"/>
            <a:ext cx="67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trail</a:t>
            </a:r>
          </a:p>
        </p:txBody>
      </p:sp>
      <p:sp>
        <p:nvSpPr>
          <p:cNvPr id="1151003" name="Text Box 27"/>
          <p:cNvSpPr txBox="1">
            <a:spLocks noChangeArrowheads="1"/>
          </p:cNvSpPr>
          <p:nvPr/>
        </p:nvSpPr>
        <p:spPr bwMode="auto">
          <a:xfrm>
            <a:off x="1656556" y="4623594"/>
            <a:ext cx="1030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middle</a:t>
            </a:r>
          </a:p>
        </p:txBody>
      </p:sp>
      <p:sp>
        <p:nvSpPr>
          <p:cNvPr id="1151004" name="Freeform 28"/>
          <p:cNvSpPr>
            <a:spLocks/>
          </p:cNvSpPr>
          <p:nvPr/>
        </p:nvSpPr>
        <p:spPr bwMode="auto">
          <a:xfrm>
            <a:off x="2162175" y="5024438"/>
            <a:ext cx="3175" cy="647700"/>
          </a:xfrm>
          <a:custGeom>
            <a:avLst/>
            <a:gdLst>
              <a:gd name="T0" fmla="*/ 0 w 2"/>
              <a:gd name="T1" fmla="*/ 0 h 408"/>
              <a:gd name="T2" fmla="*/ 2147483646 w 2"/>
              <a:gd name="T3" fmla="*/ 2147483646 h 408"/>
              <a:gd name="T4" fmla="*/ 0 60000 65536"/>
              <a:gd name="T5" fmla="*/ 0 60000 65536"/>
              <a:gd name="T6" fmla="*/ 0 w 2"/>
              <a:gd name="T7" fmla="*/ 0 h 408"/>
              <a:gd name="T8" fmla="*/ 2 w 2"/>
              <a:gd name="T9" fmla="*/ 408 h 40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408">
                <a:moveTo>
                  <a:pt x="0" y="0"/>
                </a:moveTo>
                <a:lnTo>
                  <a:pt x="2" y="40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8259" name="Text Box 29"/>
          <p:cNvSpPr txBox="1">
            <a:spLocks noChangeArrowheads="1"/>
          </p:cNvSpPr>
          <p:nvPr/>
        </p:nvSpPr>
        <p:spPr bwMode="auto">
          <a:xfrm>
            <a:off x="4083843" y="4748213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solidFill>
                  <a:srgbClr val="00B0F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lead</a:t>
            </a:r>
          </a:p>
        </p:txBody>
      </p:sp>
      <p:sp>
        <p:nvSpPr>
          <p:cNvPr id="1151006" name="Freeform 30"/>
          <p:cNvSpPr>
            <a:spLocks/>
          </p:cNvSpPr>
          <p:nvPr/>
        </p:nvSpPr>
        <p:spPr bwMode="auto">
          <a:xfrm flipH="1">
            <a:off x="617537" y="5172075"/>
            <a:ext cx="3836987" cy="500063"/>
          </a:xfrm>
          <a:custGeom>
            <a:avLst/>
            <a:gdLst>
              <a:gd name="T0" fmla="*/ 0 w 1"/>
              <a:gd name="T1" fmla="*/ 0 h 406"/>
              <a:gd name="T2" fmla="*/ 2147483646 w 1"/>
              <a:gd name="T3" fmla="*/ 2147483646 h 406"/>
              <a:gd name="T4" fmla="*/ 0 60000 65536"/>
              <a:gd name="T5" fmla="*/ 0 60000 65536"/>
              <a:gd name="T6" fmla="*/ 0 w 1"/>
              <a:gd name="T7" fmla="*/ 0 h 406"/>
              <a:gd name="T8" fmla="*/ 1 w 1"/>
              <a:gd name="T9" fmla="*/ 406 h 40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06">
                <a:moveTo>
                  <a:pt x="0" y="0"/>
                </a:moveTo>
                <a:lnTo>
                  <a:pt x="1" y="40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51007" name="Freeform 31"/>
          <p:cNvSpPr>
            <a:spLocks/>
          </p:cNvSpPr>
          <p:nvPr/>
        </p:nvSpPr>
        <p:spPr bwMode="auto">
          <a:xfrm>
            <a:off x="903288" y="5260975"/>
            <a:ext cx="1905000" cy="622300"/>
          </a:xfrm>
          <a:custGeom>
            <a:avLst/>
            <a:gdLst>
              <a:gd name="T0" fmla="*/ 2147483646 w 1200"/>
              <a:gd name="T1" fmla="*/ 2147483646 h 392"/>
              <a:gd name="T2" fmla="*/ 2147483646 w 1200"/>
              <a:gd name="T3" fmla="*/ 2147483646 h 392"/>
              <a:gd name="T4" fmla="*/ 0 w 1200"/>
              <a:gd name="T5" fmla="*/ 2147483646 h 392"/>
              <a:gd name="T6" fmla="*/ 0 60000 65536"/>
              <a:gd name="T7" fmla="*/ 0 60000 65536"/>
              <a:gd name="T8" fmla="*/ 0 60000 65536"/>
              <a:gd name="T9" fmla="*/ 0 w 1200"/>
              <a:gd name="T10" fmla="*/ 0 h 392"/>
              <a:gd name="T11" fmla="*/ 1200 w 1200"/>
              <a:gd name="T12" fmla="*/ 392 h 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0" h="392">
                <a:moveTo>
                  <a:pt x="1200" y="392"/>
                </a:moveTo>
                <a:cubicBezTo>
                  <a:pt x="1084" y="216"/>
                  <a:pt x="968" y="40"/>
                  <a:pt x="768" y="20"/>
                </a:cubicBezTo>
                <a:cubicBezTo>
                  <a:pt x="568" y="0"/>
                  <a:pt x="128" y="230"/>
                  <a:pt x="0" y="27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51009" name="Rectangle 33"/>
          <p:cNvSpPr>
            <a:spLocks noChangeArrowheads="1"/>
          </p:cNvSpPr>
          <p:nvPr/>
        </p:nvSpPr>
        <p:spPr bwMode="auto">
          <a:xfrm>
            <a:off x="1819275" y="3475038"/>
            <a:ext cx="3092450" cy="3000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51010" name="Rectangle 34"/>
          <p:cNvSpPr>
            <a:spLocks noChangeArrowheads="1"/>
          </p:cNvSpPr>
          <p:nvPr/>
        </p:nvSpPr>
        <p:spPr bwMode="auto">
          <a:xfrm>
            <a:off x="1819275" y="3794125"/>
            <a:ext cx="3482975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8264" name="Text Box 35"/>
          <p:cNvSpPr txBox="1">
            <a:spLocks noChangeArrowheads="1"/>
          </p:cNvSpPr>
          <p:nvPr/>
        </p:nvSpPr>
        <p:spPr bwMode="auto">
          <a:xfrm>
            <a:off x="6061075" y="2582863"/>
            <a:ext cx="286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6600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use two extra pointers</a:t>
            </a:r>
          </a:p>
        </p:txBody>
      </p:sp>
      <p:sp>
        <p:nvSpPr>
          <p:cNvPr id="1151012" name="Rectangle 36"/>
          <p:cNvSpPr>
            <a:spLocks noChangeArrowheads="1"/>
          </p:cNvSpPr>
          <p:nvPr/>
        </p:nvSpPr>
        <p:spPr bwMode="auto">
          <a:xfrm>
            <a:off x="1820863" y="3155950"/>
            <a:ext cx="2633662" cy="3286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51013" name="Rectangle 37"/>
          <p:cNvSpPr>
            <a:spLocks noChangeArrowheads="1"/>
          </p:cNvSpPr>
          <p:nvPr/>
        </p:nvSpPr>
        <p:spPr bwMode="auto">
          <a:xfrm>
            <a:off x="1820863" y="2871788"/>
            <a:ext cx="2620962" cy="2936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51014" name="Line 38"/>
          <p:cNvSpPr>
            <a:spLocks noChangeShapeType="1"/>
          </p:cNvSpPr>
          <p:nvPr/>
        </p:nvSpPr>
        <p:spPr bwMode="auto">
          <a:xfrm flipH="1">
            <a:off x="652463" y="5024438"/>
            <a:ext cx="15113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51015" name="Line 39"/>
          <p:cNvSpPr>
            <a:spLocks noChangeShapeType="1"/>
          </p:cNvSpPr>
          <p:nvPr/>
        </p:nvSpPr>
        <p:spPr bwMode="auto">
          <a:xfrm flipH="1">
            <a:off x="2163763" y="5140324"/>
            <a:ext cx="2314575" cy="531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51016" name="Line 40"/>
          <p:cNvSpPr>
            <a:spLocks noChangeShapeType="1"/>
          </p:cNvSpPr>
          <p:nvPr/>
        </p:nvSpPr>
        <p:spPr bwMode="auto">
          <a:xfrm flipH="1">
            <a:off x="652463" y="5049838"/>
            <a:ext cx="165099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51017" name="Line 41"/>
          <p:cNvSpPr>
            <a:spLocks noChangeShapeType="1"/>
          </p:cNvSpPr>
          <p:nvPr/>
        </p:nvSpPr>
        <p:spPr bwMode="auto">
          <a:xfrm flipH="1">
            <a:off x="3748087" y="5121274"/>
            <a:ext cx="744537" cy="550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51020" name="Rectangle 44"/>
          <p:cNvSpPr>
            <a:spLocks noChangeArrowheads="1"/>
          </p:cNvSpPr>
          <p:nvPr/>
        </p:nvSpPr>
        <p:spPr bwMode="auto">
          <a:xfrm>
            <a:off x="1293813" y="2249488"/>
            <a:ext cx="2522537" cy="30321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51023" name="Text Box 47"/>
          <p:cNvSpPr txBox="1">
            <a:spLocks noChangeArrowheads="1"/>
          </p:cNvSpPr>
          <p:nvPr/>
        </p:nvSpPr>
        <p:spPr bwMode="auto">
          <a:xfrm>
            <a:off x="-66675" y="5386388"/>
            <a:ext cx="703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NULL</a:t>
            </a:r>
            <a:endParaRPr lang="en-US" altLang="en-US" sz="1800" dirty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51024" name="Line 48"/>
          <p:cNvSpPr>
            <a:spLocks noChangeShapeType="1"/>
          </p:cNvSpPr>
          <p:nvPr/>
        </p:nvSpPr>
        <p:spPr bwMode="auto">
          <a:xfrm flipH="1">
            <a:off x="534986" y="5043328"/>
            <a:ext cx="1636714" cy="4914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51025" name="Line 49"/>
          <p:cNvSpPr>
            <a:spLocks noChangeShapeType="1"/>
          </p:cNvSpPr>
          <p:nvPr/>
        </p:nvSpPr>
        <p:spPr bwMode="auto">
          <a:xfrm flipH="1">
            <a:off x="496886" y="5100638"/>
            <a:ext cx="257179" cy="3571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4419507" y="4454009"/>
            <a:ext cx="44550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What is the result of the next iteration?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3F2657D-A82A-417B-9F0C-8C27C0A4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77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5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5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5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151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5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1510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1509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11510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11510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11509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1000" grpId="0"/>
      <p:bldP spid="1151002" grpId="0"/>
      <p:bldP spid="1151003" grpId="0"/>
      <p:bldP spid="1151009" grpId="0" animBg="1"/>
      <p:bldP spid="1151009" grpId="1" animBg="1"/>
      <p:bldP spid="1151009" grpId="2" animBg="1"/>
      <p:bldP spid="1151009" grpId="3" animBg="1"/>
      <p:bldP spid="1151010" grpId="0" animBg="1"/>
      <p:bldP spid="1151010" grpId="1" animBg="1"/>
      <p:bldP spid="1151010" grpId="2" animBg="1"/>
      <p:bldP spid="1151010" grpId="3" animBg="1"/>
      <p:bldP spid="1151012" grpId="0" animBg="1"/>
      <p:bldP spid="1151012" grpId="1" animBg="1"/>
      <p:bldP spid="1151012" grpId="2" animBg="1"/>
      <p:bldP spid="1151012" grpId="3" animBg="1"/>
      <p:bldP spid="1151013" grpId="0" animBg="1"/>
      <p:bldP spid="1151013" grpId="1" animBg="1"/>
      <p:bldP spid="1151013" grpId="2" animBg="1"/>
      <p:bldP spid="1151013" grpId="3" animBg="1"/>
      <p:bldP spid="1151020" grpId="0" animBg="1"/>
      <p:bldP spid="1151020" grpId="1" animBg="1"/>
      <p:bldP spid="1151023" grpId="0"/>
      <p:bldP spid="1151023" grpId="1"/>
      <p:bldP spid="4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3"/>
          <p:cNvSpPr>
            <a:spLocks noGrp="1"/>
          </p:cNvSpPr>
          <p:nvPr>
            <p:ph type="title"/>
          </p:nvPr>
        </p:nvSpPr>
        <p:spPr>
          <a:xfrm>
            <a:off x="457200" y="195263"/>
            <a:ext cx="7375525" cy="792162"/>
          </a:xfrm>
        </p:spPr>
        <p:txBody>
          <a:bodyPr/>
          <a:lstStyle/>
          <a:p>
            <a:pPr eaLnBrk="1" hangingPunct="1"/>
            <a:r>
              <a:rPr lang="en-US" altLang="zh-TW" sz="3600">
                <a:ea typeface="標楷體" panose="03000509000000000000" pitchFamily="65" charset="-120"/>
              </a:rPr>
              <a:t>Concatenating Two Chains</a:t>
            </a:r>
          </a:p>
        </p:txBody>
      </p:sp>
      <p:sp>
        <p:nvSpPr>
          <p:cNvPr id="140290" name="Rectangle 37"/>
          <p:cNvSpPr>
            <a:spLocks noChangeArrowheads="1"/>
          </p:cNvSpPr>
          <p:nvPr/>
        </p:nvSpPr>
        <p:spPr bwMode="auto">
          <a:xfrm>
            <a:off x="258763" y="1184275"/>
            <a:ext cx="8720137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listPointer</a:t>
            </a: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concatenate (</a:t>
            </a:r>
            <a:r>
              <a:rPr lang="en-US" altLang="en-US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listPointer</a:t>
            </a: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prt1,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                    </a:t>
            </a:r>
            <a:r>
              <a:rPr lang="en-US" altLang="en-US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listPointer</a:t>
            </a: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ptr2)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{  /* return list ptr1 followed by list ptr2 */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</a:t>
            </a:r>
            <a:r>
              <a:rPr lang="en-US" altLang="en-US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listPointer</a:t>
            </a: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temp;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/* check for empty lists */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if (!ptr1) return ptr2;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if (!ptr2) return ptr1;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/* neither list is empty, find end of first list */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for (temp = ptr1; temp-&gt;link; temp = temp-&gt;link);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/* link end of first to start of second */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temp -&gt;link = ptr2;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1153029" name="Rectangle 5"/>
          <p:cNvSpPr>
            <a:spLocks noChangeArrowheads="1"/>
          </p:cNvSpPr>
          <p:nvPr/>
        </p:nvSpPr>
        <p:spPr bwMode="auto">
          <a:xfrm>
            <a:off x="5751513" y="2517775"/>
            <a:ext cx="243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O (length of list </a:t>
            </a:r>
            <a:r>
              <a:rPr lang="en-US" altLang="zh-TW" sz="1800" b="1" i="1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ptr1</a:t>
            </a:r>
            <a:r>
              <a:rPr lang="en-US" altLang="zh-TW" sz="1800" b="1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grpSp>
        <p:nvGrpSpPr>
          <p:cNvPr id="140292" name="Group 6"/>
          <p:cNvGrpSpPr>
            <a:grpSpLocks/>
          </p:cNvGrpSpPr>
          <p:nvPr/>
        </p:nvGrpSpPr>
        <p:grpSpPr bwMode="auto">
          <a:xfrm>
            <a:off x="195263" y="5653088"/>
            <a:ext cx="1162050" cy="457200"/>
            <a:chOff x="636" y="2964"/>
            <a:chExt cx="732" cy="288"/>
          </a:xfrm>
        </p:grpSpPr>
        <p:sp>
          <p:nvSpPr>
            <p:cNvPr id="140320" name="Rectangle 7"/>
            <p:cNvSpPr>
              <a:spLocks noChangeArrowheads="1"/>
            </p:cNvSpPr>
            <p:nvPr/>
          </p:nvSpPr>
          <p:spPr bwMode="auto">
            <a:xfrm>
              <a:off x="636" y="2964"/>
              <a:ext cx="7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40321" name="Line 8"/>
            <p:cNvSpPr>
              <a:spLocks noChangeShapeType="1"/>
            </p:cNvSpPr>
            <p:nvPr/>
          </p:nvSpPr>
          <p:spPr bwMode="auto">
            <a:xfrm>
              <a:off x="996" y="29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40293" name="Group 9"/>
          <p:cNvGrpSpPr>
            <a:grpSpLocks/>
          </p:cNvGrpSpPr>
          <p:nvPr/>
        </p:nvGrpSpPr>
        <p:grpSpPr bwMode="auto">
          <a:xfrm>
            <a:off x="1776413" y="5653088"/>
            <a:ext cx="1162050" cy="457200"/>
            <a:chOff x="636" y="2964"/>
            <a:chExt cx="732" cy="288"/>
          </a:xfrm>
        </p:grpSpPr>
        <p:sp>
          <p:nvSpPr>
            <p:cNvPr id="140318" name="Rectangle 10"/>
            <p:cNvSpPr>
              <a:spLocks noChangeArrowheads="1"/>
            </p:cNvSpPr>
            <p:nvPr/>
          </p:nvSpPr>
          <p:spPr bwMode="auto">
            <a:xfrm>
              <a:off x="636" y="2964"/>
              <a:ext cx="7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40319" name="Line 11"/>
            <p:cNvSpPr>
              <a:spLocks noChangeShapeType="1"/>
            </p:cNvSpPr>
            <p:nvPr/>
          </p:nvSpPr>
          <p:spPr bwMode="auto">
            <a:xfrm>
              <a:off x="996" y="29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40294" name="Group 12"/>
          <p:cNvGrpSpPr>
            <a:grpSpLocks/>
          </p:cNvGrpSpPr>
          <p:nvPr/>
        </p:nvGrpSpPr>
        <p:grpSpPr bwMode="auto">
          <a:xfrm>
            <a:off x="3338513" y="5653088"/>
            <a:ext cx="1162050" cy="457200"/>
            <a:chOff x="636" y="2964"/>
            <a:chExt cx="732" cy="288"/>
          </a:xfrm>
        </p:grpSpPr>
        <p:sp>
          <p:nvSpPr>
            <p:cNvPr id="140316" name="Rectangle 13"/>
            <p:cNvSpPr>
              <a:spLocks noChangeArrowheads="1"/>
            </p:cNvSpPr>
            <p:nvPr/>
          </p:nvSpPr>
          <p:spPr bwMode="auto">
            <a:xfrm>
              <a:off x="636" y="2964"/>
              <a:ext cx="7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40317" name="Line 14"/>
            <p:cNvSpPr>
              <a:spLocks noChangeShapeType="1"/>
            </p:cNvSpPr>
            <p:nvPr/>
          </p:nvSpPr>
          <p:spPr bwMode="auto">
            <a:xfrm>
              <a:off x="996" y="29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40295" name="Group 15"/>
          <p:cNvGrpSpPr>
            <a:grpSpLocks/>
          </p:cNvGrpSpPr>
          <p:nvPr/>
        </p:nvGrpSpPr>
        <p:grpSpPr bwMode="auto">
          <a:xfrm>
            <a:off x="6081713" y="5653088"/>
            <a:ext cx="1162050" cy="457200"/>
            <a:chOff x="636" y="2964"/>
            <a:chExt cx="732" cy="288"/>
          </a:xfrm>
        </p:grpSpPr>
        <p:sp>
          <p:nvSpPr>
            <p:cNvPr id="140314" name="Rectangle 16"/>
            <p:cNvSpPr>
              <a:spLocks noChangeArrowheads="1"/>
            </p:cNvSpPr>
            <p:nvPr/>
          </p:nvSpPr>
          <p:spPr bwMode="auto">
            <a:xfrm>
              <a:off x="636" y="2964"/>
              <a:ext cx="7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40315" name="Line 17"/>
            <p:cNvSpPr>
              <a:spLocks noChangeShapeType="1"/>
            </p:cNvSpPr>
            <p:nvPr/>
          </p:nvSpPr>
          <p:spPr bwMode="auto">
            <a:xfrm>
              <a:off x="996" y="29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40296" name="Line 18"/>
          <p:cNvSpPr>
            <a:spLocks noChangeShapeType="1"/>
          </p:cNvSpPr>
          <p:nvPr/>
        </p:nvSpPr>
        <p:spPr bwMode="auto">
          <a:xfrm flipV="1">
            <a:off x="1090613" y="58626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0297" name="Line 19"/>
          <p:cNvSpPr>
            <a:spLocks noChangeShapeType="1"/>
          </p:cNvSpPr>
          <p:nvPr/>
        </p:nvSpPr>
        <p:spPr bwMode="auto">
          <a:xfrm flipV="1">
            <a:off x="2671763" y="58626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40298" name="Group 20"/>
          <p:cNvGrpSpPr>
            <a:grpSpLocks/>
          </p:cNvGrpSpPr>
          <p:nvPr/>
        </p:nvGrpSpPr>
        <p:grpSpPr bwMode="auto">
          <a:xfrm>
            <a:off x="7567613" y="5653088"/>
            <a:ext cx="1162050" cy="457200"/>
            <a:chOff x="636" y="2964"/>
            <a:chExt cx="732" cy="288"/>
          </a:xfrm>
        </p:grpSpPr>
        <p:sp>
          <p:nvSpPr>
            <p:cNvPr id="140312" name="Rectangle 21"/>
            <p:cNvSpPr>
              <a:spLocks noChangeArrowheads="1"/>
            </p:cNvSpPr>
            <p:nvPr/>
          </p:nvSpPr>
          <p:spPr bwMode="auto">
            <a:xfrm>
              <a:off x="636" y="2964"/>
              <a:ext cx="7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40313" name="Line 22"/>
            <p:cNvSpPr>
              <a:spLocks noChangeShapeType="1"/>
            </p:cNvSpPr>
            <p:nvPr/>
          </p:nvSpPr>
          <p:spPr bwMode="auto">
            <a:xfrm>
              <a:off x="996" y="29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40299" name="Line 23"/>
          <p:cNvSpPr>
            <a:spLocks noChangeShapeType="1"/>
          </p:cNvSpPr>
          <p:nvPr/>
        </p:nvSpPr>
        <p:spPr bwMode="auto">
          <a:xfrm flipV="1">
            <a:off x="6919913" y="58626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0300" name="Text Box 24"/>
          <p:cNvSpPr txBox="1">
            <a:spLocks noChangeArrowheads="1"/>
          </p:cNvSpPr>
          <p:nvPr/>
        </p:nvSpPr>
        <p:spPr bwMode="auto">
          <a:xfrm>
            <a:off x="8072438" y="5734050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  <a:ea typeface="新細明體" panose="02020500000000000000" pitchFamily="18" charset="-120"/>
              </a:rPr>
              <a:t>NULL</a:t>
            </a:r>
            <a:endParaRPr lang="en-US" altLang="zh-TW" sz="2400">
              <a:solidFill>
                <a:srgbClr val="6600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0301" name="Freeform 25"/>
          <p:cNvSpPr>
            <a:spLocks/>
          </p:cNvSpPr>
          <p:nvPr/>
        </p:nvSpPr>
        <p:spPr bwMode="auto">
          <a:xfrm>
            <a:off x="461963" y="6110288"/>
            <a:ext cx="361950" cy="419100"/>
          </a:xfrm>
          <a:custGeom>
            <a:avLst/>
            <a:gdLst>
              <a:gd name="T0" fmla="*/ 0 w 228"/>
              <a:gd name="T1" fmla="*/ 0 h 264"/>
              <a:gd name="T2" fmla="*/ 0 w 228"/>
              <a:gd name="T3" fmla="*/ 2147483646 h 264"/>
              <a:gd name="T4" fmla="*/ 2147483646 w 228"/>
              <a:gd name="T5" fmla="*/ 2147483646 h 264"/>
              <a:gd name="T6" fmla="*/ 0 60000 65536"/>
              <a:gd name="T7" fmla="*/ 0 60000 65536"/>
              <a:gd name="T8" fmla="*/ 0 60000 65536"/>
              <a:gd name="T9" fmla="*/ 0 w 228"/>
              <a:gd name="T10" fmla="*/ 0 h 264"/>
              <a:gd name="T11" fmla="*/ 228 w 228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8" h="264">
                <a:moveTo>
                  <a:pt x="0" y="0"/>
                </a:moveTo>
                <a:lnTo>
                  <a:pt x="0" y="264"/>
                </a:lnTo>
                <a:lnTo>
                  <a:pt x="228" y="26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0302" name="Text Box 26"/>
          <p:cNvSpPr txBox="1">
            <a:spLocks noChangeArrowheads="1"/>
          </p:cNvSpPr>
          <p:nvPr/>
        </p:nvSpPr>
        <p:spPr bwMode="auto">
          <a:xfrm>
            <a:off x="774700" y="6265863"/>
            <a:ext cx="67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ptr1</a:t>
            </a:r>
          </a:p>
        </p:txBody>
      </p:sp>
      <p:sp>
        <p:nvSpPr>
          <p:cNvPr id="140303" name="Text Box 27"/>
          <p:cNvSpPr txBox="1">
            <a:spLocks noChangeArrowheads="1"/>
          </p:cNvSpPr>
          <p:nvPr/>
        </p:nvSpPr>
        <p:spPr bwMode="auto">
          <a:xfrm>
            <a:off x="3843338" y="5791200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  <a:ea typeface="新細明體" panose="02020500000000000000" pitchFamily="18" charset="-120"/>
              </a:rPr>
              <a:t>NULL</a:t>
            </a:r>
            <a:endParaRPr lang="en-US" altLang="zh-TW" sz="1600">
              <a:solidFill>
                <a:srgbClr val="6600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0304" name="Text Box 28"/>
          <p:cNvSpPr txBox="1">
            <a:spLocks noChangeArrowheads="1"/>
          </p:cNvSpPr>
          <p:nvPr/>
        </p:nvSpPr>
        <p:spPr bwMode="auto">
          <a:xfrm>
            <a:off x="5554663" y="6284913"/>
            <a:ext cx="674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ptr2</a:t>
            </a:r>
          </a:p>
        </p:txBody>
      </p:sp>
      <p:sp>
        <p:nvSpPr>
          <p:cNvPr id="140305" name="Freeform 29"/>
          <p:cNvSpPr>
            <a:spLocks/>
          </p:cNvSpPr>
          <p:nvPr/>
        </p:nvSpPr>
        <p:spPr bwMode="auto">
          <a:xfrm>
            <a:off x="5795963" y="5900738"/>
            <a:ext cx="285750" cy="476250"/>
          </a:xfrm>
          <a:custGeom>
            <a:avLst/>
            <a:gdLst>
              <a:gd name="T0" fmla="*/ 0 w 180"/>
              <a:gd name="T1" fmla="*/ 2147483646 h 300"/>
              <a:gd name="T2" fmla="*/ 0 w 180"/>
              <a:gd name="T3" fmla="*/ 0 h 300"/>
              <a:gd name="T4" fmla="*/ 2147483646 w 180"/>
              <a:gd name="T5" fmla="*/ 0 h 300"/>
              <a:gd name="T6" fmla="*/ 0 60000 65536"/>
              <a:gd name="T7" fmla="*/ 0 60000 65536"/>
              <a:gd name="T8" fmla="*/ 0 60000 65536"/>
              <a:gd name="T9" fmla="*/ 0 w 180"/>
              <a:gd name="T10" fmla="*/ 0 h 300"/>
              <a:gd name="T11" fmla="*/ 180 w 180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300">
                <a:moveTo>
                  <a:pt x="0" y="300"/>
                </a:moveTo>
                <a:lnTo>
                  <a:pt x="0" y="0"/>
                </a:lnTo>
                <a:lnTo>
                  <a:pt x="18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53054" name="Freeform 30"/>
          <p:cNvSpPr>
            <a:spLocks/>
          </p:cNvSpPr>
          <p:nvPr/>
        </p:nvSpPr>
        <p:spPr bwMode="auto">
          <a:xfrm rot="173333">
            <a:off x="4195763" y="5116513"/>
            <a:ext cx="1866900" cy="650875"/>
          </a:xfrm>
          <a:custGeom>
            <a:avLst/>
            <a:gdLst>
              <a:gd name="T0" fmla="*/ 0 w 1212"/>
              <a:gd name="T1" fmla="*/ 2147483646 h 422"/>
              <a:gd name="T2" fmla="*/ 2147483646 w 1212"/>
              <a:gd name="T3" fmla="*/ 2147483646 h 422"/>
              <a:gd name="T4" fmla="*/ 2147483646 w 1212"/>
              <a:gd name="T5" fmla="*/ 2147483646 h 422"/>
              <a:gd name="T6" fmla="*/ 0 60000 65536"/>
              <a:gd name="T7" fmla="*/ 0 60000 65536"/>
              <a:gd name="T8" fmla="*/ 0 60000 65536"/>
              <a:gd name="T9" fmla="*/ 0 w 1212"/>
              <a:gd name="T10" fmla="*/ 0 h 422"/>
              <a:gd name="T11" fmla="*/ 1212 w 1212"/>
              <a:gd name="T12" fmla="*/ 422 h 4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" h="422">
                <a:moveTo>
                  <a:pt x="0" y="422"/>
                </a:moveTo>
                <a:cubicBezTo>
                  <a:pt x="151" y="213"/>
                  <a:pt x="302" y="4"/>
                  <a:pt x="504" y="2"/>
                </a:cubicBezTo>
                <a:cubicBezTo>
                  <a:pt x="706" y="0"/>
                  <a:pt x="1094" y="342"/>
                  <a:pt x="1212" y="41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179388" y="5013325"/>
            <a:ext cx="844550" cy="639763"/>
            <a:chOff x="2127" y="3158"/>
            <a:chExt cx="532" cy="403"/>
          </a:xfrm>
        </p:grpSpPr>
        <p:sp>
          <p:nvSpPr>
            <p:cNvPr id="140310" name="Text Box 32"/>
            <p:cNvSpPr txBox="1">
              <a:spLocks noChangeArrowheads="1"/>
            </p:cNvSpPr>
            <p:nvPr/>
          </p:nvSpPr>
          <p:spPr bwMode="auto">
            <a:xfrm>
              <a:off x="2127" y="3158"/>
              <a:ext cx="5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6600FF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temp</a:t>
              </a:r>
            </a:p>
          </p:txBody>
        </p:sp>
        <p:sp>
          <p:nvSpPr>
            <p:cNvPr id="140311" name="Line 33"/>
            <p:cNvSpPr>
              <a:spLocks noChangeShapeType="1"/>
            </p:cNvSpPr>
            <p:nvPr/>
          </p:nvSpPr>
          <p:spPr bwMode="auto">
            <a:xfrm>
              <a:off x="2307" y="3417"/>
              <a:ext cx="0" cy="144"/>
            </a:xfrm>
            <a:prstGeom prst="line">
              <a:avLst/>
            </a:prstGeom>
            <a:noFill/>
            <a:ln w="9525">
              <a:solidFill>
                <a:srgbClr val="99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153058" name="Rectangle 34"/>
          <p:cNvSpPr>
            <a:spLocks noChangeArrowheads="1"/>
          </p:cNvSpPr>
          <p:nvPr/>
        </p:nvSpPr>
        <p:spPr bwMode="auto">
          <a:xfrm>
            <a:off x="1057275" y="3722688"/>
            <a:ext cx="7602538" cy="3381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53059" name="Rectangle 35"/>
          <p:cNvSpPr>
            <a:spLocks noChangeArrowheads="1"/>
          </p:cNvSpPr>
          <p:nvPr/>
        </p:nvSpPr>
        <p:spPr bwMode="auto">
          <a:xfrm>
            <a:off x="1060450" y="4521200"/>
            <a:ext cx="3014663" cy="32543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F0C87E8-803B-4B62-B09F-24CB16C5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4725" y="6357938"/>
            <a:ext cx="1981200" cy="365125"/>
          </a:xfrm>
        </p:spPr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78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33333E-6 L 0.17326 3.33333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26 -3.7037E-7 L 0.33872 -3.7037E-7 " pathEditMode="relative" ptsTypes="AA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3029" grpId="0"/>
      <p:bldP spid="1153058" grpId="0" animBg="1"/>
      <p:bldP spid="1153058" grpId="1" animBg="1"/>
      <p:bldP spid="1153059" grpId="1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4"/>
          <p:cNvSpPr>
            <a:spLocks noGrp="1"/>
          </p:cNvSpPr>
          <p:nvPr>
            <p:ph type="ctrTitle"/>
          </p:nvPr>
        </p:nvSpPr>
        <p:spPr>
          <a:xfrm>
            <a:off x="1092200" y="3886200"/>
            <a:ext cx="7099300" cy="990600"/>
          </a:xfrm>
        </p:spPr>
        <p:txBody>
          <a:bodyPr/>
          <a:lstStyle/>
          <a:p>
            <a:pPr eaLnBrk="1" hangingPunct="1"/>
            <a:r>
              <a:rPr lang="en-US" altLang="zh-TW" sz="2800"/>
              <a:t>Variants of Linked Lists (2)</a:t>
            </a:r>
            <a:endParaRPr lang="en-US" altLang="zh-TW" sz="2800">
              <a:ea typeface="標楷體" panose="03000509000000000000" pitchFamily="65" charset="-120"/>
            </a:endParaRPr>
          </a:p>
        </p:txBody>
      </p:sp>
      <p:sp>
        <p:nvSpPr>
          <p:cNvPr id="158722" name="Rectangle 5">
            <a:extLst>
              <a:ext uri="{FF2B5EF4-FFF2-40B4-BE49-F238E27FC236}">
                <a16:creationId xmlns:a16="http://schemas.microsoft.com/office/drawing/2014/main" id="{CE22611F-34E1-1241-9D6A-7D39A0E3CC1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 3" pitchFamily="2" charset="2"/>
              <a:buNone/>
              <a:defRPr/>
            </a:pPr>
            <a:r>
              <a:rPr lang="en-US" altLang="zh-TW"/>
              <a:t>Doubly Linked Lists</a:t>
            </a:r>
          </a:p>
          <a:p>
            <a:pPr eaLnBrk="1" hangingPunct="1">
              <a:buFont typeface="Wingdings 3" pitchFamily="2" charset="2"/>
              <a:buNone/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標楷體" panose="03000509000000000000" pitchFamily="65" charset="-120"/>
              </a:rPr>
              <a:t>Deleting Nodes</a:t>
            </a:r>
            <a:endParaRPr lang="en-US" altLang="zh-TW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29698" name="Rectangle 3"/>
          <p:cNvSpPr>
            <a:spLocks noGrp="1"/>
          </p:cNvSpPr>
          <p:nvPr>
            <p:ph sz="quarter" idx="1"/>
          </p:nvPr>
        </p:nvSpPr>
        <p:spPr>
          <a:xfrm>
            <a:off x="457200" y="1719263"/>
            <a:ext cx="8229600" cy="32178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Delete a node </a:t>
            </a:r>
            <a:r>
              <a:rPr lang="en-US" altLang="zh-TW" i="1" dirty="0">
                <a:ea typeface="新細明體" panose="02020500000000000000" pitchFamily="18" charset="-120"/>
              </a:rPr>
              <a:t>(“</a:t>
            </a:r>
            <a:r>
              <a:rPr lang="en-US" altLang="zh-TW" i="1" dirty="0">
                <a:solidFill>
                  <a:srgbClr val="FF3300"/>
                </a:solidFill>
                <a:ea typeface="新細明體" panose="02020500000000000000" pitchFamily="18" charset="-120"/>
              </a:rPr>
              <a:t>GAT</a:t>
            </a:r>
            <a:r>
              <a:rPr lang="en-US" altLang="zh-TW" i="1" dirty="0">
                <a:ea typeface="新細明體" panose="02020500000000000000" pitchFamily="18" charset="-120"/>
              </a:rPr>
              <a:t>”)</a:t>
            </a:r>
          </a:p>
          <a:p>
            <a:pPr lvl="1" eaLnBrk="1" hangingPunct="1"/>
            <a:r>
              <a:rPr lang="en-US" altLang="zh-TW" sz="2400" dirty="0">
                <a:ea typeface="新細明體" panose="02020500000000000000" pitchFamily="18" charset="-120"/>
              </a:rPr>
              <a:t>find the element that immediately precedes </a:t>
            </a:r>
            <a:r>
              <a:rPr lang="en-US" altLang="zh-TW" sz="2400" i="1" dirty="0">
                <a:ea typeface="新細明體" panose="02020500000000000000" pitchFamily="18" charset="-120"/>
              </a:rPr>
              <a:t>“</a:t>
            </a:r>
            <a:r>
              <a:rPr lang="en-US" altLang="zh-TW" sz="2400" i="1" dirty="0">
                <a:solidFill>
                  <a:srgbClr val="FF3300"/>
                </a:solidFill>
                <a:ea typeface="新細明體" panose="02020500000000000000" pitchFamily="18" charset="-120"/>
              </a:rPr>
              <a:t>GAT</a:t>
            </a:r>
            <a:r>
              <a:rPr lang="en-US" altLang="zh-TW" sz="2400" i="1" dirty="0">
                <a:ea typeface="新細明體" panose="02020500000000000000" pitchFamily="18" charset="-120"/>
              </a:rPr>
              <a:t>”: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</a:rPr>
              <a:t>(“</a:t>
            </a:r>
            <a:r>
              <a:rPr lang="en-US" altLang="zh-TW" sz="2400" i="1" dirty="0">
                <a:solidFill>
                  <a:srgbClr val="FF3300"/>
                </a:solidFill>
                <a:ea typeface="新細明體" panose="02020500000000000000" pitchFamily="18" charset="-120"/>
              </a:rPr>
              <a:t>FAT</a:t>
            </a:r>
            <a:r>
              <a:rPr lang="en-US" altLang="zh-TW" sz="2400" i="1" dirty="0">
                <a:ea typeface="新細明體" panose="02020500000000000000" pitchFamily="18" charset="-120"/>
              </a:rPr>
              <a:t>”)</a:t>
            </a:r>
          </a:p>
          <a:p>
            <a:pPr lvl="1" eaLnBrk="1" hangingPunct="1"/>
            <a:r>
              <a:rPr lang="en-US" altLang="zh-TW" sz="2400" dirty="0">
                <a:ea typeface="新細明體" panose="02020500000000000000" pitchFamily="18" charset="-120"/>
              </a:rPr>
              <a:t>set its </a:t>
            </a:r>
            <a:r>
              <a:rPr lang="en-US" altLang="zh-TW" sz="2400" dirty="0">
                <a:solidFill>
                  <a:srgbClr val="FF3300"/>
                </a:solidFill>
                <a:ea typeface="新細明體" panose="02020500000000000000" pitchFamily="18" charset="-120"/>
              </a:rPr>
              <a:t>link</a:t>
            </a:r>
            <a:r>
              <a:rPr lang="en-US" altLang="zh-TW" sz="2400" dirty="0">
                <a:ea typeface="新細明體" panose="02020500000000000000" pitchFamily="18" charset="-120"/>
              </a:rPr>
              <a:t> field to point to </a:t>
            </a:r>
            <a:r>
              <a:rPr lang="en-US" altLang="zh-TW" sz="2400" i="1" dirty="0">
                <a:solidFill>
                  <a:srgbClr val="FF3300"/>
                </a:solidFill>
                <a:ea typeface="新細明體" panose="02020500000000000000" pitchFamily="18" charset="-120"/>
              </a:rPr>
              <a:t>GAT</a:t>
            </a:r>
            <a:r>
              <a:rPr lang="en-US" altLang="zh-TW" sz="2400" dirty="0">
                <a:ea typeface="新細明體" panose="02020500000000000000" pitchFamily="18" charset="-120"/>
              </a:rPr>
              <a:t>’s link </a:t>
            </a:r>
          </a:p>
          <a:p>
            <a:pPr lvl="1" eaLnBrk="1" hangingPunct="1"/>
            <a:endParaRPr lang="en-US" altLang="zh-TW" sz="240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400" i="1" dirty="0">
                <a:solidFill>
                  <a:srgbClr val="FF3300"/>
                </a:solidFill>
                <a:ea typeface="新細明體" panose="02020500000000000000" pitchFamily="18" charset="-120"/>
              </a:rPr>
              <a:t>GAT</a:t>
            </a:r>
            <a:r>
              <a:rPr lang="en-US" altLang="zh-TW" sz="2400" dirty="0">
                <a:ea typeface="新細明體" panose="02020500000000000000" pitchFamily="18" charset="-120"/>
              </a:rPr>
              <a:t> is no longer in the list (not reachable)</a:t>
            </a:r>
          </a:p>
          <a:p>
            <a:pPr lvl="1" eaLnBrk="1" hangingPunct="1"/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" name="Rectangle 25"/>
          <p:cNvSpPr>
            <a:spLocks noChangeArrowheads="1"/>
          </p:cNvSpPr>
          <p:nvPr/>
        </p:nvSpPr>
        <p:spPr bwMode="auto">
          <a:xfrm>
            <a:off x="828338" y="4666455"/>
            <a:ext cx="101583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38" y="4429787"/>
            <a:ext cx="7945899" cy="1325553"/>
          </a:xfrm>
          <a:prstGeom prst="rect">
            <a:avLst/>
          </a:prstGeom>
        </p:spPr>
      </p:pic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3969572" y="4666455"/>
            <a:ext cx="211719" cy="49978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4356847" y="4830183"/>
            <a:ext cx="1764254" cy="336056"/>
            <a:chOff x="4356847" y="4830183"/>
            <a:chExt cx="1764254" cy="336056"/>
          </a:xfrm>
        </p:grpSpPr>
        <p:sp>
          <p:nvSpPr>
            <p:cNvPr id="31" name="Line 7"/>
            <p:cNvSpPr>
              <a:spLocks noChangeShapeType="1"/>
            </p:cNvSpPr>
            <p:nvPr/>
          </p:nvSpPr>
          <p:spPr bwMode="auto">
            <a:xfrm flipH="1">
              <a:off x="6119245" y="4830183"/>
              <a:ext cx="1856" cy="33605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>
              <a:off x="4356847" y="4830183"/>
              <a:ext cx="21452" cy="33605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4378299" y="4830184"/>
              <a:ext cx="174094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A8EB1E6-DDBC-4CF1-BD1B-E067E1D7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2"/>
          <p:cNvSpPr>
            <a:spLocks noGrp="1"/>
          </p:cNvSpPr>
          <p:nvPr>
            <p:ph type="title"/>
          </p:nvPr>
        </p:nvSpPr>
        <p:spPr>
          <a:xfrm>
            <a:off x="455613" y="188913"/>
            <a:ext cx="7418387" cy="915987"/>
          </a:xfrm>
        </p:spPr>
        <p:txBody>
          <a:bodyPr/>
          <a:lstStyle/>
          <a:p>
            <a:pPr eaLnBrk="1" hangingPunct="1"/>
            <a:r>
              <a:rPr lang="en-US" altLang="zh-TW">
                <a:ea typeface="標楷體" panose="03000509000000000000" pitchFamily="65" charset="-120"/>
              </a:rPr>
              <a:t>Why Doubly Linked Lists?</a:t>
            </a:r>
          </a:p>
        </p:txBody>
      </p:sp>
      <p:sp>
        <p:nvSpPr>
          <p:cNvPr id="160770" name="Rectangle 3"/>
          <p:cNvSpPr>
            <a:spLocks noGrp="1"/>
          </p:cNvSpPr>
          <p:nvPr>
            <p:ph sz="quarter" idx="1"/>
          </p:nvPr>
        </p:nvSpPr>
        <p:spPr>
          <a:xfrm>
            <a:off x="455613" y="1206500"/>
            <a:ext cx="8226425" cy="515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100" dirty="0">
                <a:ea typeface="新細明體" panose="02020500000000000000" pitchFamily="18" charset="-120"/>
              </a:rPr>
              <a:t>Singly linked lists can move only in one direction of the link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100" dirty="0">
                <a:ea typeface="新細明體" panose="02020500000000000000" pitchFamily="18" charset="-120"/>
              </a:rPr>
              <a:t>Doubly Linked lists can move in two directions</a:t>
            </a:r>
          </a:p>
          <a:p>
            <a:pPr eaLnBrk="1" hangingPunct="1">
              <a:lnSpc>
                <a:spcPct val="90000"/>
              </a:lnSpc>
            </a:pPr>
            <a:endParaRPr lang="en-US" altLang="zh-TW" sz="2100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100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100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100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100" dirty="0">
                <a:ea typeface="新細明體" panose="02020500000000000000" pitchFamily="18" charset="-120"/>
              </a:rPr>
              <a:t>Doubly linked list has at least three fields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left link field(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llink</a:t>
            </a:r>
            <a:r>
              <a:rPr lang="en-US" altLang="zh-TW" sz="2000" dirty="0">
                <a:ea typeface="新細明體" panose="02020500000000000000" pitchFamily="18" charset="-120"/>
              </a:rPr>
              <a:t>), data field(</a:t>
            </a:r>
            <a:r>
              <a:rPr lang="en-US" altLang="zh-TW" sz="2000" i="1" dirty="0">
                <a:ea typeface="新細明體" panose="02020500000000000000" pitchFamily="18" charset="-120"/>
              </a:rPr>
              <a:t>item</a:t>
            </a:r>
            <a:r>
              <a:rPr lang="en-US" altLang="zh-TW" sz="2000" dirty="0">
                <a:ea typeface="新細明體" panose="02020500000000000000" pitchFamily="18" charset="-120"/>
              </a:rPr>
              <a:t>), right link field(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rlink</a:t>
            </a:r>
            <a:r>
              <a:rPr lang="en-US" altLang="zh-TW" sz="2000" dirty="0">
                <a:ea typeface="新細明體" panose="02020500000000000000" pitchFamily="18" charset="-120"/>
              </a:rPr>
              <a:t>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The necessary declarations: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typedef</a:t>
            </a:r>
            <a:r>
              <a:rPr lang="en-US" altLang="zh-TW" sz="18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800" b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struct</a:t>
            </a:r>
            <a:r>
              <a:rPr lang="en-US" altLang="zh-TW" sz="18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node *</a:t>
            </a:r>
            <a:r>
              <a:rPr lang="en-US" altLang="zh-TW" sz="1800" b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node_pointer</a:t>
            </a:r>
            <a:r>
              <a:rPr lang="en-US" altLang="zh-TW" sz="18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typedef</a:t>
            </a:r>
            <a:r>
              <a:rPr lang="en-US" altLang="zh-TW" sz="18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800" b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struct</a:t>
            </a:r>
            <a:r>
              <a:rPr lang="en-US" altLang="zh-TW" sz="18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node{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1800" b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nodePointer</a:t>
            </a:r>
            <a:r>
              <a:rPr lang="en-US" altLang="zh-TW" sz="18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800" b="1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llink</a:t>
            </a:r>
            <a:r>
              <a:rPr lang="en-US" altLang="zh-TW" sz="18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element item;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1800" b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nodePointer</a:t>
            </a:r>
            <a:r>
              <a:rPr lang="en-US" altLang="zh-TW" sz="18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800" b="1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rlink</a:t>
            </a:r>
            <a:r>
              <a:rPr lang="en-US" altLang="zh-TW" sz="18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};</a:t>
            </a:r>
          </a:p>
        </p:txBody>
      </p:sp>
      <p:grpSp>
        <p:nvGrpSpPr>
          <p:cNvPr id="160771" name="Group 4"/>
          <p:cNvGrpSpPr>
            <a:grpSpLocks/>
          </p:cNvGrpSpPr>
          <p:nvPr/>
        </p:nvGrpSpPr>
        <p:grpSpPr bwMode="auto">
          <a:xfrm>
            <a:off x="268288" y="2062163"/>
            <a:ext cx="1162050" cy="457200"/>
            <a:chOff x="636" y="2964"/>
            <a:chExt cx="732" cy="288"/>
          </a:xfrm>
        </p:grpSpPr>
        <p:sp>
          <p:nvSpPr>
            <p:cNvPr id="160795" name="Rectangle 5"/>
            <p:cNvSpPr>
              <a:spLocks noChangeArrowheads="1"/>
            </p:cNvSpPr>
            <p:nvPr/>
          </p:nvSpPr>
          <p:spPr bwMode="auto">
            <a:xfrm>
              <a:off x="636" y="2964"/>
              <a:ext cx="7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0796" name="Line 6"/>
            <p:cNvSpPr>
              <a:spLocks noChangeShapeType="1"/>
            </p:cNvSpPr>
            <p:nvPr/>
          </p:nvSpPr>
          <p:spPr bwMode="auto">
            <a:xfrm>
              <a:off x="996" y="29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60772" name="Group 7"/>
          <p:cNvGrpSpPr>
            <a:grpSpLocks/>
          </p:cNvGrpSpPr>
          <p:nvPr/>
        </p:nvGrpSpPr>
        <p:grpSpPr bwMode="auto">
          <a:xfrm>
            <a:off x="1849438" y="2062163"/>
            <a:ext cx="1162050" cy="457200"/>
            <a:chOff x="636" y="2964"/>
            <a:chExt cx="732" cy="288"/>
          </a:xfrm>
        </p:grpSpPr>
        <p:sp>
          <p:nvSpPr>
            <p:cNvPr id="160793" name="Rectangle 8"/>
            <p:cNvSpPr>
              <a:spLocks noChangeArrowheads="1"/>
            </p:cNvSpPr>
            <p:nvPr/>
          </p:nvSpPr>
          <p:spPr bwMode="auto">
            <a:xfrm>
              <a:off x="636" y="2964"/>
              <a:ext cx="7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0794" name="Line 9"/>
            <p:cNvSpPr>
              <a:spLocks noChangeShapeType="1"/>
            </p:cNvSpPr>
            <p:nvPr/>
          </p:nvSpPr>
          <p:spPr bwMode="auto">
            <a:xfrm>
              <a:off x="996" y="29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60773" name="Group 10"/>
          <p:cNvGrpSpPr>
            <a:grpSpLocks/>
          </p:cNvGrpSpPr>
          <p:nvPr/>
        </p:nvGrpSpPr>
        <p:grpSpPr bwMode="auto">
          <a:xfrm>
            <a:off x="3411538" y="2062163"/>
            <a:ext cx="1162050" cy="457200"/>
            <a:chOff x="636" y="2964"/>
            <a:chExt cx="732" cy="288"/>
          </a:xfrm>
        </p:grpSpPr>
        <p:sp>
          <p:nvSpPr>
            <p:cNvPr id="160791" name="Rectangle 11"/>
            <p:cNvSpPr>
              <a:spLocks noChangeArrowheads="1"/>
            </p:cNvSpPr>
            <p:nvPr/>
          </p:nvSpPr>
          <p:spPr bwMode="auto">
            <a:xfrm>
              <a:off x="636" y="2964"/>
              <a:ext cx="7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0792" name="Line 12"/>
            <p:cNvSpPr>
              <a:spLocks noChangeShapeType="1"/>
            </p:cNvSpPr>
            <p:nvPr/>
          </p:nvSpPr>
          <p:spPr bwMode="auto">
            <a:xfrm>
              <a:off x="996" y="29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60774" name="Group 13"/>
          <p:cNvGrpSpPr>
            <a:grpSpLocks/>
          </p:cNvGrpSpPr>
          <p:nvPr/>
        </p:nvGrpSpPr>
        <p:grpSpPr bwMode="auto">
          <a:xfrm>
            <a:off x="4935538" y="2062163"/>
            <a:ext cx="1162050" cy="457200"/>
            <a:chOff x="636" y="2964"/>
            <a:chExt cx="732" cy="288"/>
          </a:xfrm>
        </p:grpSpPr>
        <p:sp>
          <p:nvSpPr>
            <p:cNvPr id="160789" name="Rectangle 14"/>
            <p:cNvSpPr>
              <a:spLocks noChangeArrowheads="1"/>
            </p:cNvSpPr>
            <p:nvPr/>
          </p:nvSpPr>
          <p:spPr bwMode="auto">
            <a:xfrm>
              <a:off x="636" y="2964"/>
              <a:ext cx="7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0790" name="Line 15"/>
            <p:cNvSpPr>
              <a:spLocks noChangeShapeType="1"/>
            </p:cNvSpPr>
            <p:nvPr/>
          </p:nvSpPr>
          <p:spPr bwMode="auto">
            <a:xfrm>
              <a:off x="996" y="29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60775" name="Line 16"/>
          <p:cNvSpPr>
            <a:spLocks noChangeShapeType="1"/>
          </p:cNvSpPr>
          <p:nvPr/>
        </p:nvSpPr>
        <p:spPr bwMode="auto">
          <a:xfrm flipV="1">
            <a:off x="1163638" y="227171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0776" name="Line 17"/>
          <p:cNvSpPr>
            <a:spLocks noChangeShapeType="1"/>
          </p:cNvSpPr>
          <p:nvPr/>
        </p:nvSpPr>
        <p:spPr bwMode="auto">
          <a:xfrm flipV="1">
            <a:off x="2744788" y="227171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0777" name="Line 18"/>
          <p:cNvSpPr>
            <a:spLocks noChangeShapeType="1"/>
          </p:cNvSpPr>
          <p:nvPr/>
        </p:nvSpPr>
        <p:spPr bwMode="auto">
          <a:xfrm flipV="1">
            <a:off x="4306888" y="227171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0778" name="Line 19"/>
          <p:cNvSpPr>
            <a:spLocks noChangeShapeType="1"/>
          </p:cNvSpPr>
          <p:nvPr/>
        </p:nvSpPr>
        <p:spPr bwMode="auto">
          <a:xfrm flipV="1">
            <a:off x="5792788" y="227171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0779" name="Text Box 20"/>
          <p:cNvSpPr txBox="1">
            <a:spLocks noChangeArrowheads="1"/>
          </p:cNvSpPr>
          <p:nvPr/>
        </p:nvSpPr>
        <p:spPr bwMode="auto">
          <a:xfrm>
            <a:off x="6519863" y="1989138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latin typeface="Times New Roman" panose="02020603050405020304" pitchFamily="18" charset="0"/>
                <a:ea typeface="新細明體" panose="02020500000000000000" pitchFamily="18" charset="-120"/>
              </a:rPr>
              <a:t>...</a:t>
            </a:r>
          </a:p>
        </p:txBody>
      </p:sp>
      <p:grpSp>
        <p:nvGrpSpPr>
          <p:cNvPr id="160780" name="Group 21"/>
          <p:cNvGrpSpPr>
            <a:grpSpLocks/>
          </p:cNvGrpSpPr>
          <p:nvPr/>
        </p:nvGrpSpPr>
        <p:grpSpPr bwMode="auto">
          <a:xfrm>
            <a:off x="7640638" y="2062163"/>
            <a:ext cx="1162050" cy="457200"/>
            <a:chOff x="636" y="2964"/>
            <a:chExt cx="732" cy="288"/>
          </a:xfrm>
        </p:grpSpPr>
        <p:sp>
          <p:nvSpPr>
            <p:cNvPr id="160787" name="Rectangle 22"/>
            <p:cNvSpPr>
              <a:spLocks noChangeArrowheads="1"/>
            </p:cNvSpPr>
            <p:nvPr/>
          </p:nvSpPr>
          <p:spPr bwMode="auto">
            <a:xfrm>
              <a:off x="636" y="2964"/>
              <a:ext cx="7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0788" name="Line 23"/>
            <p:cNvSpPr>
              <a:spLocks noChangeShapeType="1"/>
            </p:cNvSpPr>
            <p:nvPr/>
          </p:nvSpPr>
          <p:spPr bwMode="auto">
            <a:xfrm>
              <a:off x="996" y="29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60781" name="Line 24"/>
          <p:cNvSpPr>
            <a:spLocks noChangeShapeType="1"/>
          </p:cNvSpPr>
          <p:nvPr/>
        </p:nvSpPr>
        <p:spPr bwMode="auto">
          <a:xfrm flipV="1">
            <a:off x="6992938" y="227171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0782" name="Text Box 25"/>
          <p:cNvSpPr txBox="1">
            <a:spLocks noChangeArrowheads="1"/>
          </p:cNvSpPr>
          <p:nvPr/>
        </p:nvSpPr>
        <p:spPr bwMode="auto">
          <a:xfrm>
            <a:off x="8145463" y="2143125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Times New Roman" panose="02020603050405020304" pitchFamily="18" charset="0"/>
                <a:ea typeface="新細明體" panose="02020500000000000000" pitchFamily="18" charset="-120"/>
              </a:rPr>
              <a:t>NULL</a:t>
            </a:r>
            <a:endParaRPr lang="en-US" altLang="zh-TW" sz="2400">
              <a:solidFill>
                <a:srgbClr val="6600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60783" name="Line 26"/>
          <p:cNvSpPr>
            <a:spLocks noChangeShapeType="1"/>
          </p:cNvSpPr>
          <p:nvPr/>
        </p:nvSpPr>
        <p:spPr bwMode="auto">
          <a:xfrm flipV="1">
            <a:off x="3711575" y="251936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0784" name="Text Box 27"/>
          <p:cNvSpPr txBox="1">
            <a:spLocks noChangeArrowheads="1"/>
          </p:cNvSpPr>
          <p:nvPr/>
        </p:nvSpPr>
        <p:spPr bwMode="auto">
          <a:xfrm>
            <a:off x="3508375" y="2674938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 err="1">
                <a:solidFill>
                  <a:srgbClr val="6600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ptr</a:t>
            </a:r>
            <a:endParaRPr lang="en-US" altLang="zh-TW" sz="2400" dirty="0">
              <a:solidFill>
                <a:srgbClr val="6600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60785" name="Line 28"/>
          <p:cNvSpPr>
            <a:spLocks noChangeShapeType="1"/>
          </p:cNvSpPr>
          <p:nvPr/>
        </p:nvSpPr>
        <p:spPr bwMode="auto">
          <a:xfrm flipH="1" flipV="1">
            <a:off x="2625725" y="2519363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0786" name="Text Box 29"/>
          <p:cNvSpPr txBox="1">
            <a:spLocks noChangeArrowheads="1"/>
          </p:cNvSpPr>
          <p:nvPr/>
        </p:nvSpPr>
        <p:spPr bwMode="auto">
          <a:xfrm>
            <a:off x="2447925" y="26812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6600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?</a:t>
            </a:r>
          </a:p>
        </p:txBody>
      </p:sp>
      <p:pic>
        <p:nvPicPr>
          <p:cNvPr id="30" name="Picture 4" descr="figure4">
            <a:extLst>
              <a:ext uri="{FF2B5EF4-FFF2-40B4-BE49-F238E27FC236}">
                <a16:creationId xmlns:a16="http://schemas.microsoft.com/office/drawing/2014/main" id="{43D076D5-D0E8-496F-B781-07D16618D4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76" t="8794" r="31075" b="66656"/>
          <a:stretch/>
        </p:blipFill>
        <p:spPr bwMode="auto">
          <a:xfrm>
            <a:off x="6080196" y="4713111"/>
            <a:ext cx="2404994" cy="84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873D54-2D1E-4151-9CD9-E0DF8E7D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80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2"/>
          <p:cNvSpPr>
            <a:spLocks noGrp="1"/>
          </p:cNvSpPr>
          <p:nvPr>
            <p:ph type="title"/>
          </p:nvPr>
        </p:nvSpPr>
        <p:spPr>
          <a:xfrm>
            <a:off x="455613" y="115888"/>
            <a:ext cx="8226425" cy="936625"/>
          </a:xfrm>
        </p:spPr>
        <p:txBody>
          <a:bodyPr/>
          <a:lstStyle/>
          <a:p>
            <a:pPr eaLnBrk="1" hangingPunct="1"/>
            <a:r>
              <a:rPr lang="en-US" altLang="zh-TW">
                <a:ea typeface="標楷體" panose="03000509000000000000" pitchFamily="65" charset="-120"/>
              </a:rPr>
              <a:t>DLL samples</a:t>
            </a:r>
          </a:p>
        </p:txBody>
      </p:sp>
      <p:sp>
        <p:nvSpPr>
          <p:cNvPr id="162818" name="Rectangle 3"/>
          <p:cNvSpPr>
            <a:spLocks noGrp="1"/>
          </p:cNvSpPr>
          <p:nvPr>
            <p:ph sz="quarter" idx="1"/>
          </p:nvPr>
        </p:nvSpPr>
        <p:spPr>
          <a:xfrm>
            <a:off x="611188" y="1270000"/>
            <a:ext cx="8113712" cy="5327650"/>
          </a:xfrm>
        </p:spPr>
        <p:txBody>
          <a:bodyPr/>
          <a:lstStyle/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doubly linked circular list with head node:</a:t>
            </a:r>
          </a:p>
          <a:p>
            <a:pPr lvl="1"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dirty="0">
              <a:ea typeface="新細明體" panose="02020500000000000000" pitchFamily="18" charset="-120"/>
            </a:endParaRPr>
          </a:p>
        </p:txBody>
      </p:sp>
      <p:pic>
        <p:nvPicPr>
          <p:cNvPr id="162819" name="Picture 4" descr="figur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1" t="8794" r="11971" b="28981"/>
          <a:stretch>
            <a:fillRect/>
          </a:stretch>
        </p:blipFill>
        <p:spPr bwMode="auto">
          <a:xfrm>
            <a:off x="1016794" y="2483224"/>
            <a:ext cx="7104062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2FDB88B-E61B-4E85-A9E2-CC2BE11B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81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62008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2"/>
          <p:cNvSpPr>
            <a:spLocks noGrp="1"/>
          </p:cNvSpPr>
          <p:nvPr>
            <p:ph type="title"/>
          </p:nvPr>
        </p:nvSpPr>
        <p:spPr>
          <a:xfrm>
            <a:off x="455613" y="115888"/>
            <a:ext cx="8226425" cy="936625"/>
          </a:xfrm>
        </p:spPr>
        <p:txBody>
          <a:bodyPr/>
          <a:lstStyle/>
          <a:p>
            <a:pPr eaLnBrk="1" hangingPunct="1"/>
            <a:r>
              <a:rPr lang="en-US" altLang="zh-TW">
                <a:ea typeface="標楷體" panose="03000509000000000000" pitchFamily="65" charset="-120"/>
              </a:rPr>
              <a:t>DLL samples</a:t>
            </a:r>
          </a:p>
        </p:txBody>
      </p:sp>
      <p:sp>
        <p:nvSpPr>
          <p:cNvPr id="162818" name="Rectangle 3"/>
          <p:cNvSpPr>
            <a:spLocks noGrp="1"/>
          </p:cNvSpPr>
          <p:nvPr>
            <p:ph sz="quarter" idx="1"/>
          </p:nvPr>
        </p:nvSpPr>
        <p:spPr>
          <a:xfrm>
            <a:off x="611188" y="1270000"/>
            <a:ext cx="8113712" cy="5327650"/>
          </a:xfrm>
        </p:spPr>
        <p:txBody>
          <a:bodyPr/>
          <a:lstStyle/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empty double linked circular list with head node</a:t>
            </a:r>
          </a:p>
          <a:p>
            <a:pPr lvl="1"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For any node, </a:t>
            </a:r>
            <a:r>
              <a:rPr lang="en-US" altLang="zh-TW" i="1" dirty="0" err="1">
                <a:ea typeface="新細明體" panose="02020500000000000000" pitchFamily="18" charset="-120"/>
              </a:rPr>
              <a:t>ptr</a:t>
            </a:r>
            <a:r>
              <a:rPr lang="en-US" altLang="zh-TW" i="1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ea typeface="新細明體" panose="02020500000000000000" pitchFamily="18" charset="-120"/>
              </a:rPr>
              <a:t>in a doubly linked list</a:t>
            </a:r>
          </a:p>
          <a:p>
            <a:pPr lvl="2" eaLnBrk="1" hangingPunct="1"/>
            <a:r>
              <a:rPr lang="en-US" altLang="zh-TW" i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ptr</a:t>
            </a:r>
            <a:r>
              <a:rPr lang="en-US" altLang="zh-TW" i="1" dirty="0">
                <a:latin typeface="Courier New" panose="02070309020205020404" pitchFamily="49" charset="0"/>
                <a:ea typeface="新細明體" panose="02020500000000000000" pitchFamily="18" charset="-120"/>
              </a:rPr>
              <a:t> == </a:t>
            </a:r>
            <a:r>
              <a:rPr lang="en-US" altLang="zh-TW" i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ptr</a:t>
            </a:r>
            <a:r>
              <a:rPr lang="en-US" altLang="zh-TW" i="1" dirty="0">
                <a:latin typeface="Courier New" panose="02070309020205020404" pitchFamily="49" charset="0"/>
                <a:ea typeface="新細明體" panose="02020500000000000000" pitchFamily="18" charset="-120"/>
              </a:rPr>
              <a:t>-&gt;</a:t>
            </a:r>
            <a:r>
              <a:rPr lang="en-US" altLang="zh-TW" i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llink</a:t>
            </a:r>
            <a:r>
              <a:rPr lang="en-US" altLang="zh-TW" i="1" dirty="0">
                <a:latin typeface="Courier New" panose="02070309020205020404" pitchFamily="49" charset="0"/>
                <a:ea typeface="新細明體" panose="02020500000000000000" pitchFamily="18" charset="-120"/>
              </a:rPr>
              <a:t>-&gt;</a:t>
            </a:r>
            <a:r>
              <a:rPr lang="en-US" altLang="zh-TW" i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rlink</a:t>
            </a:r>
            <a:r>
              <a:rPr lang="en-US" altLang="zh-TW" i="1" dirty="0">
                <a:latin typeface="Courier New" panose="02070309020205020404" pitchFamily="49" charset="0"/>
                <a:ea typeface="新細明體" panose="02020500000000000000" pitchFamily="18" charset="-120"/>
              </a:rPr>
              <a:t> == </a:t>
            </a:r>
            <a:r>
              <a:rPr lang="en-US" altLang="zh-TW" i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ptr</a:t>
            </a:r>
            <a:r>
              <a:rPr lang="en-US" altLang="zh-TW" i="1" dirty="0">
                <a:latin typeface="Courier New" panose="02070309020205020404" pitchFamily="49" charset="0"/>
                <a:ea typeface="新細明體" panose="02020500000000000000" pitchFamily="18" charset="-120"/>
              </a:rPr>
              <a:t>-&gt;</a:t>
            </a:r>
            <a:r>
              <a:rPr lang="en-US" altLang="zh-TW" i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rlink</a:t>
            </a:r>
            <a:r>
              <a:rPr lang="en-US" altLang="zh-TW" i="1" dirty="0">
                <a:latin typeface="Courier New" panose="02070309020205020404" pitchFamily="49" charset="0"/>
                <a:ea typeface="新細明體" panose="02020500000000000000" pitchFamily="18" charset="-120"/>
              </a:rPr>
              <a:t>-&gt;</a:t>
            </a:r>
            <a:r>
              <a:rPr lang="en-US" altLang="zh-TW" i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llink</a:t>
            </a:r>
            <a:endParaRPr lang="en-US" altLang="zh-TW" sz="2500" i="1" dirty="0">
              <a:ea typeface="新細明體" panose="02020500000000000000" pitchFamily="18" charset="-120"/>
            </a:endParaRPr>
          </a:p>
        </p:txBody>
      </p:sp>
      <p:pic>
        <p:nvPicPr>
          <p:cNvPr id="162820" name="Picture 5" descr="figur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3" t="17500" r="36247" b="42703"/>
          <a:stretch>
            <a:fillRect/>
          </a:stretch>
        </p:blipFill>
        <p:spPr bwMode="auto">
          <a:xfrm>
            <a:off x="2442369" y="2057120"/>
            <a:ext cx="425291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figure4">
            <a:extLst>
              <a:ext uri="{FF2B5EF4-FFF2-40B4-BE49-F238E27FC236}">
                <a16:creationId xmlns:a16="http://schemas.microsoft.com/office/drawing/2014/main" id="{17A3D4D1-0659-4BCD-AB6B-71F208ED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1" t="8794" r="11971" b="28981"/>
          <a:stretch>
            <a:fillRect/>
          </a:stretch>
        </p:blipFill>
        <p:spPr bwMode="auto">
          <a:xfrm>
            <a:off x="1016794" y="4518025"/>
            <a:ext cx="7104062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243C3CAB-84C9-4086-8E89-45D2C153D3D5}"/>
              </a:ext>
            </a:extLst>
          </p:cNvPr>
          <p:cNvGrpSpPr/>
          <p:nvPr/>
        </p:nvGrpSpPr>
        <p:grpSpPr>
          <a:xfrm>
            <a:off x="4049712" y="5445958"/>
            <a:ext cx="522288" cy="665637"/>
            <a:chOff x="4049712" y="5445958"/>
            <a:chExt cx="522288" cy="665637"/>
          </a:xfrm>
        </p:grpSpPr>
        <p:sp>
          <p:nvSpPr>
            <p:cNvPr id="6" name="Text Box 27">
              <a:extLst>
                <a:ext uri="{FF2B5EF4-FFF2-40B4-BE49-F238E27FC236}">
                  <a16:creationId xmlns:a16="http://schemas.microsoft.com/office/drawing/2014/main" id="{D0FC3707-2334-4CE2-A177-FB66AF316B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9712" y="5445958"/>
              <a:ext cx="5222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dirty="0" err="1">
                  <a:solidFill>
                    <a:srgbClr val="6600FF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ptr</a:t>
              </a:r>
              <a:endParaRPr lang="en-US" altLang="zh-TW" sz="2400" dirty="0">
                <a:solidFill>
                  <a:srgbClr val="6600FF"/>
                </a:solidFill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3" name="直線單箭頭接點 2">
              <a:extLst>
                <a:ext uri="{FF2B5EF4-FFF2-40B4-BE49-F238E27FC236}">
                  <a16:creationId xmlns:a16="http://schemas.microsoft.com/office/drawing/2014/main" id="{491146CF-89F3-4E12-ABBA-82D612CF1650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78" y="5852832"/>
              <a:ext cx="8878" cy="2587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6FAD497-0A84-48A7-B60C-7C54A6DF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82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2"/>
          <p:cNvSpPr>
            <a:spLocks noGrp="1"/>
          </p:cNvSpPr>
          <p:nvPr>
            <p:ph type="title"/>
          </p:nvPr>
        </p:nvSpPr>
        <p:spPr>
          <a:xfrm>
            <a:off x="455613" y="115888"/>
            <a:ext cx="8226425" cy="865187"/>
          </a:xfrm>
        </p:spPr>
        <p:txBody>
          <a:bodyPr/>
          <a:lstStyle/>
          <a:p>
            <a:pPr eaLnBrk="1" hangingPunct="1"/>
            <a:r>
              <a:rPr lang="en-US" altLang="zh-TW">
                <a:ea typeface="標楷體" panose="03000509000000000000" pitchFamily="65" charset="-120"/>
              </a:rPr>
              <a:t>Insert a Node to a DLL</a:t>
            </a:r>
          </a:p>
        </p:txBody>
      </p:sp>
      <p:sp>
        <p:nvSpPr>
          <p:cNvPr id="164866" name="Rectangle 51"/>
          <p:cNvSpPr>
            <a:spLocks noChangeArrowheads="1"/>
          </p:cNvSpPr>
          <p:nvPr/>
        </p:nvSpPr>
        <p:spPr bwMode="auto">
          <a:xfrm>
            <a:off x="492125" y="1393825"/>
            <a:ext cx="8110538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void </a:t>
            </a:r>
            <a:r>
              <a:rPr lang="en-US" altLang="en-US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dinsert</a:t>
            </a: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(</a:t>
            </a:r>
            <a:r>
              <a:rPr lang="en-US" altLang="en-US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nodePointer</a:t>
            </a: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node, </a:t>
            </a:r>
            <a:r>
              <a:rPr lang="en-US" altLang="en-US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nodePointer</a:t>
            </a: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newnode</a:t>
            </a: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{    /* insert </a:t>
            </a:r>
            <a:r>
              <a:rPr lang="en-US" altLang="en-US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newnode</a:t>
            </a: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to the right of node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</a:t>
            </a:r>
            <a:r>
              <a:rPr lang="en-US" altLang="en-US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newnode</a:t>
            </a: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-&gt;</a:t>
            </a:r>
            <a:r>
              <a:rPr lang="en-US" altLang="en-US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llink</a:t>
            </a: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= node;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</a:t>
            </a:r>
            <a:r>
              <a:rPr lang="en-US" altLang="en-US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newnode</a:t>
            </a: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-&gt;</a:t>
            </a:r>
            <a:r>
              <a:rPr lang="en-US" altLang="en-US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rlink</a:t>
            </a: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= node-&gt;</a:t>
            </a:r>
            <a:r>
              <a:rPr lang="en-US" altLang="en-US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rlink</a:t>
            </a: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node-&gt;</a:t>
            </a:r>
            <a:r>
              <a:rPr lang="en-US" altLang="en-US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rlink</a:t>
            </a: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-&gt;</a:t>
            </a:r>
            <a:r>
              <a:rPr lang="en-US" altLang="en-US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llink</a:t>
            </a: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newnode</a:t>
            </a: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node-&gt;</a:t>
            </a:r>
            <a:r>
              <a:rPr lang="en-US" altLang="en-US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rlink</a:t>
            </a: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newnode</a:t>
            </a: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}</a:t>
            </a:r>
          </a:p>
        </p:txBody>
      </p:sp>
      <p:grpSp>
        <p:nvGrpSpPr>
          <p:cNvPr id="164867" name="Group 5"/>
          <p:cNvGrpSpPr>
            <a:grpSpLocks/>
          </p:cNvGrpSpPr>
          <p:nvPr/>
        </p:nvGrpSpPr>
        <p:grpSpPr bwMode="auto">
          <a:xfrm>
            <a:off x="1885950" y="5961063"/>
            <a:ext cx="2628900" cy="350837"/>
            <a:chOff x="2424" y="2448"/>
            <a:chExt cx="1656" cy="300"/>
          </a:xfrm>
        </p:grpSpPr>
        <p:sp>
          <p:nvSpPr>
            <p:cNvPr id="164907" name="Rectangle 6"/>
            <p:cNvSpPr>
              <a:spLocks noChangeArrowheads="1"/>
            </p:cNvSpPr>
            <p:nvPr/>
          </p:nvSpPr>
          <p:spPr bwMode="auto">
            <a:xfrm>
              <a:off x="2424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4908" name="Rectangle 7"/>
            <p:cNvSpPr>
              <a:spLocks noChangeArrowheads="1"/>
            </p:cNvSpPr>
            <p:nvPr/>
          </p:nvSpPr>
          <p:spPr bwMode="auto">
            <a:xfrm>
              <a:off x="2976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4909" name="Rectangle 8"/>
            <p:cNvSpPr>
              <a:spLocks noChangeArrowheads="1"/>
            </p:cNvSpPr>
            <p:nvPr/>
          </p:nvSpPr>
          <p:spPr bwMode="auto">
            <a:xfrm>
              <a:off x="3528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64868" name="Group 9"/>
          <p:cNvGrpSpPr>
            <a:grpSpLocks/>
          </p:cNvGrpSpPr>
          <p:nvPr/>
        </p:nvGrpSpPr>
        <p:grpSpPr bwMode="auto">
          <a:xfrm>
            <a:off x="3695700" y="3922713"/>
            <a:ext cx="2628900" cy="476250"/>
            <a:chOff x="2424" y="2448"/>
            <a:chExt cx="1656" cy="300"/>
          </a:xfrm>
        </p:grpSpPr>
        <p:sp>
          <p:nvSpPr>
            <p:cNvPr id="164904" name="Rectangle 10"/>
            <p:cNvSpPr>
              <a:spLocks noChangeArrowheads="1"/>
            </p:cNvSpPr>
            <p:nvPr/>
          </p:nvSpPr>
          <p:spPr bwMode="auto">
            <a:xfrm>
              <a:off x="2424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4905" name="Rectangle 11"/>
            <p:cNvSpPr>
              <a:spLocks noChangeArrowheads="1"/>
            </p:cNvSpPr>
            <p:nvPr/>
          </p:nvSpPr>
          <p:spPr bwMode="auto">
            <a:xfrm>
              <a:off x="2976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4906" name="Rectangle 12"/>
            <p:cNvSpPr>
              <a:spLocks noChangeArrowheads="1"/>
            </p:cNvSpPr>
            <p:nvPr/>
          </p:nvSpPr>
          <p:spPr bwMode="auto">
            <a:xfrm>
              <a:off x="3528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64869" name="Group 13"/>
          <p:cNvGrpSpPr>
            <a:grpSpLocks/>
          </p:cNvGrpSpPr>
          <p:nvPr/>
        </p:nvGrpSpPr>
        <p:grpSpPr bwMode="auto">
          <a:xfrm>
            <a:off x="3219450" y="5199063"/>
            <a:ext cx="2628900" cy="476250"/>
            <a:chOff x="2424" y="2448"/>
            <a:chExt cx="1656" cy="300"/>
          </a:xfrm>
        </p:grpSpPr>
        <p:sp>
          <p:nvSpPr>
            <p:cNvPr id="164901" name="Rectangle 14"/>
            <p:cNvSpPr>
              <a:spLocks noChangeArrowheads="1"/>
            </p:cNvSpPr>
            <p:nvPr/>
          </p:nvSpPr>
          <p:spPr bwMode="auto">
            <a:xfrm>
              <a:off x="2424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4902" name="Rectangle 15"/>
            <p:cNvSpPr>
              <a:spLocks noChangeArrowheads="1"/>
            </p:cNvSpPr>
            <p:nvPr/>
          </p:nvSpPr>
          <p:spPr bwMode="auto">
            <a:xfrm>
              <a:off x="2976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4903" name="Rectangle 16"/>
            <p:cNvSpPr>
              <a:spLocks noChangeArrowheads="1"/>
            </p:cNvSpPr>
            <p:nvPr/>
          </p:nvSpPr>
          <p:spPr bwMode="auto">
            <a:xfrm>
              <a:off x="3528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64870" name="Group 17"/>
          <p:cNvGrpSpPr>
            <a:grpSpLocks/>
          </p:cNvGrpSpPr>
          <p:nvPr/>
        </p:nvGrpSpPr>
        <p:grpSpPr bwMode="auto">
          <a:xfrm>
            <a:off x="6286500" y="5199063"/>
            <a:ext cx="2628900" cy="476250"/>
            <a:chOff x="2424" y="2448"/>
            <a:chExt cx="1656" cy="300"/>
          </a:xfrm>
        </p:grpSpPr>
        <p:sp>
          <p:nvSpPr>
            <p:cNvPr id="164898" name="Rectangle 18"/>
            <p:cNvSpPr>
              <a:spLocks noChangeArrowheads="1"/>
            </p:cNvSpPr>
            <p:nvPr/>
          </p:nvSpPr>
          <p:spPr bwMode="auto">
            <a:xfrm>
              <a:off x="2424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4899" name="Rectangle 19"/>
            <p:cNvSpPr>
              <a:spLocks noChangeArrowheads="1"/>
            </p:cNvSpPr>
            <p:nvPr/>
          </p:nvSpPr>
          <p:spPr bwMode="auto">
            <a:xfrm>
              <a:off x="2976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4900" name="Rectangle 20"/>
            <p:cNvSpPr>
              <a:spLocks noChangeArrowheads="1"/>
            </p:cNvSpPr>
            <p:nvPr/>
          </p:nvSpPr>
          <p:spPr bwMode="auto">
            <a:xfrm>
              <a:off x="3528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64871" name="Group 21"/>
          <p:cNvGrpSpPr>
            <a:grpSpLocks/>
          </p:cNvGrpSpPr>
          <p:nvPr/>
        </p:nvGrpSpPr>
        <p:grpSpPr bwMode="auto">
          <a:xfrm>
            <a:off x="209550" y="5199063"/>
            <a:ext cx="2628900" cy="476250"/>
            <a:chOff x="2424" y="2448"/>
            <a:chExt cx="1656" cy="300"/>
          </a:xfrm>
        </p:grpSpPr>
        <p:sp>
          <p:nvSpPr>
            <p:cNvPr id="164895" name="Rectangle 22"/>
            <p:cNvSpPr>
              <a:spLocks noChangeArrowheads="1"/>
            </p:cNvSpPr>
            <p:nvPr/>
          </p:nvSpPr>
          <p:spPr bwMode="auto">
            <a:xfrm>
              <a:off x="2424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4896" name="Rectangle 23"/>
            <p:cNvSpPr>
              <a:spLocks noChangeArrowheads="1"/>
            </p:cNvSpPr>
            <p:nvPr/>
          </p:nvSpPr>
          <p:spPr bwMode="auto">
            <a:xfrm>
              <a:off x="2976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4897" name="Rectangle 24"/>
            <p:cNvSpPr>
              <a:spLocks noChangeArrowheads="1"/>
            </p:cNvSpPr>
            <p:nvPr/>
          </p:nvSpPr>
          <p:spPr bwMode="auto">
            <a:xfrm>
              <a:off x="3528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164872" name="Freeform 25"/>
          <p:cNvSpPr>
            <a:spLocks/>
          </p:cNvSpPr>
          <p:nvPr/>
        </p:nvSpPr>
        <p:spPr bwMode="auto">
          <a:xfrm>
            <a:off x="4076700" y="4113213"/>
            <a:ext cx="3543300" cy="1085850"/>
          </a:xfrm>
          <a:custGeom>
            <a:avLst/>
            <a:gdLst>
              <a:gd name="T0" fmla="*/ 0 w 2232"/>
              <a:gd name="T1" fmla="*/ 0 h 684"/>
              <a:gd name="T2" fmla="*/ 0 w 2232"/>
              <a:gd name="T3" fmla="*/ 2147483646 h 684"/>
              <a:gd name="T4" fmla="*/ 2147483646 w 2232"/>
              <a:gd name="T5" fmla="*/ 2147483646 h 684"/>
              <a:gd name="T6" fmla="*/ 2147483646 w 2232"/>
              <a:gd name="T7" fmla="*/ 2147483646 h 684"/>
              <a:gd name="T8" fmla="*/ 0 60000 65536"/>
              <a:gd name="T9" fmla="*/ 0 60000 65536"/>
              <a:gd name="T10" fmla="*/ 0 60000 65536"/>
              <a:gd name="T11" fmla="*/ 0 60000 65536"/>
              <a:gd name="T12" fmla="*/ 0 w 2232"/>
              <a:gd name="T13" fmla="*/ 0 h 684"/>
              <a:gd name="T14" fmla="*/ 2232 w 2232"/>
              <a:gd name="T15" fmla="*/ 684 h 6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32" h="684">
                <a:moveTo>
                  <a:pt x="0" y="0"/>
                </a:moveTo>
                <a:lnTo>
                  <a:pt x="0" y="324"/>
                </a:lnTo>
                <a:lnTo>
                  <a:pt x="2232" y="324"/>
                </a:lnTo>
                <a:lnTo>
                  <a:pt x="2232" y="6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873" name="Freeform 26"/>
          <p:cNvSpPr>
            <a:spLocks/>
          </p:cNvSpPr>
          <p:nvPr/>
        </p:nvSpPr>
        <p:spPr bwMode="auto">
          <a:xfrm>
            <a:off x="2324100" y="4132263"/>
            <a:ext cx="3543300" cy="1066800"/>
          </a:xfrm>
          <a:custGeom>
            <a:avLst/>
            <a:gdLst>
              <a:gd name="T0" fmla="*/ 2147483646 w 2232"/>
              <a:gd name="T1" fmla="*/ 0 h 672"/>
              <a:gd name="T2" fmla="*/ 2147483646 w 2232"/>
              <a:gd name="T3" fmla="*/ 2147483646 h 672"/>
              <a:gd name="T4" fmla="*/ 0 w 2232"/>
              <a:gd name="T5" fmla="*/ 2147483646 h 672"/>
              <a:gd name="T6" fmla="*/ 0 w 2232"/>
              <a:gd name="T7" fmla="*/ 2147483646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2232"/>
              <a:gd name="T13" fmla="*/ 0 h 672"/>
              <a:gd name="T14" fmla="*/ 2232 w 2232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32" h="672">
                <a:moveTo>
                  <a:pt x="2232" y="0"/>
                </a:moveTo>
                <a:lnTo>
                  <a:pt x="2232" y="408"/>
                </a:lnTo>
                <a:lnTo>
                  <a:pt x="0" y="408"/>
                </a:lnTo>
                <a:lnTo>
                  <a:pt x="0" y="67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874" name="Freeform 27"/>
          <p:cNvSpPr>
            <a:spLocks/>
          </p:cNvSpPr>
          <p:nvPr/>
        </p:nvSpPr>
        <p:spPr bwMode="auto">
          <a:xfrm>
            <a:off x="133350" y="4303713"/>
            <a:ext cx="3581400" cy="1028700"/>
          </a:xfrm>
          <a:custGeom>
            <a:avLst/>
            <a:gdLst>
              <a:gd name="T0" fmla="*/ 2147483646 w 2256"/>
              <a:gd name="T1" fmla="*/ 2147483646 h 708"/>
              <a:gd name="T2" fmla="*/ 0 w 2256"/>
              <a:gd name="T3" fmla="*/ 2147483646 h 708"/>
              <a:gd name="T4" fmla="*/ 0 w 2256"/>
              <a:gd name="T5" fmla="*/ 0 h 708"/>
              <a:gd name="T6" fmla="*/ 2147483646 w 2256"/>
              <a:gd name="T7" fmla="*/ 0 h 708"/>
              <a:gd name="T8" fmla="*/ 0 60000 65536"/>
              <a:gd name="T9" fmla="*/ 0 60000 65536"/>
              <a:gd name="T10" fmla="*/ 0 60000 65536"/>
              <a:gd name="T11" fmla="*/ 0 60000 65536"/>
              <a:gd name="T12" fmla="*/ 0 w 2256"/>
              <a:gd name="T13" fmla="*/ 0 h 708"/>
              <a:gd name="T14" fmla="*/ 2256 w 2256"/>
              <a:gd name="T15" fmla="*/ 708 h 7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56" h="708">
                <a:moveTo>
                  <a:pt x="300" y="708"/>
                </a:moveTo>
                <a:lnTo>
                  <a:pt x="0" y="708"/>
                </a:lnTo>
                <a:lnTo>
                  <a:pt x="0" y="0"/>
                </a:lnTo>
                <a:lnTo>
                  <a:pt x="225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875" name="Line 28"/>
          <p:cNvSpPr>
            <a:spLocks noChangeShapeType="1"/>
          </p:cNvSpPr>
          <p:nvPr/>
        </p:nvSpPr>
        <p:spPr bwMode="auto">
          <a:xfrm>
            <a:off x="2533650" y="4056063"/>
            <a:ext cx="1162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876" name="Freeform 29"/>
          <p:cNvSpPr>
            <a:spLocks/>
          </p:cNvSpPr>
          <p:nvPr/>
        </p:nvSpPr>
        <p:spPr bwMode="auto">
          <a:xfrm>
            <a:off x="6324600" y="4151313"/>
            <a:ext cx="2667000" cy="1257300"/>
          </a:xfrm>
          <a:custGeom>
            <a:avLst/>
            <a:gdLst>
              <a:gd name="T0" fmla="*/ 2147483646 w 1680"/>
              <a:gd name="T1" fmla="*/ 2147483646 h 792"/>
              <a:gd name="T2" fmla="*/ 2147483646 w 1680"/>
              <a:gd name="T3" fmla="*/ 2147483646 h 792"/>
              <a:gd name="T4" fmla="*/ 2147483646 w 1680"/>
              <a:gd name="T5" fmla="*/ 0 h 792"/>
              <a:gd name="T6" fmla="*/ 0 w 1680"/>
              <a:gd name="T7" fmla="*/ 0 h 792"/>
              <a:gd name="T8" fmla="*/ 0 60000 65536"/>
              <a:gd name="T9" fmla="*/ 0 60000 65536"/>
              <a:gd name="T10" fmla="*/ 0 60000 65536"/>
              <a:gd name="T11" fmla="*/ 0 60000 65536"/>
              <a:gd name="T12" fmla="*/ 0 w 1680"/>
              <a:gd name="T13" fmla="*/ 0 h 792"/>
              <a:gd name="T14" fmla="*/ 1680 w 1680"/>
              <a:gd name="T15" fmla="*/ 792 h 7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0" h="792">
                <a:moveTo>
                  <a:pt x="1356" y="792"/>
                </a:moveTo>
                <a:lnTo>
                  <a:pt x="1680" y="792"/>
                </a:lnTo>
                <a:lnTo>
                  <a:pt x="1680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83774" name="Line 30"/>
          <p:cNvSpPr>
            <a:spLocks noChangeShapeType="1"/>
          </p:cNvSpPr>
          <p:nvPr/>
        </p:nvSpPr>
        <p:spPr bwMode="auto">
          <a:xfrm>
            <a:off x="2647950" y="5503863"/>
            <a:ext cx="590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878" name="Line 31"/>
          <p:cNvSpPr>
            <a:spLocks noChangeShapeType="1"/>
          </p:cNvSpPr>
          <p:nvPr/>
        </p:nvSpPr>
        <p:spPr bwMode="auto">
          <a:xfrm>
            <a:off x="5524500" y="5541963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879" name="Line 32"/>
          <p:cNvSpPr>
            <a:spLocks noChangeShapeType="1"/>
          </p:cNvSpPr>
          <p:nvPr/>
        </p:nvSpPr>
        <p:spPr bwMode="auto">
          <a:xfrm flipH="1">
            <a:off x="5848350" y="5351463"/>
            <a:ext cx="723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83777" name="Line 33"/>
          <p:cNvSpPr>
            <a:spLocks noChangeShapeType="1"/>
          </p:cNvSpPr>
          <p:nvPr/>
        </p:nvSpPr>
        <p:spPr bwMode="auto">
          <a:xfrm flipH="1">
            <a:off x="2838450" y="5351463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881" name="Text Box 34"/>
          <p:cNvSpPr txBox="1">
            <a:spLocks noChangeArrowheads="1"/>
          </p:cNvSpPr>
          <p:nvPr/>
        </p:nvSpPr>
        <p:spPr bwMode="auto">
          <a:xfrm>
            <a:off x="1206500" y="3773488"/>
            <a:ext cx="1289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Head node</a:t>
            </a:r>
          </a:p>
        </p:txBody>
      </p:sp>
      <p:sp>
        <p:nvSpPr>
          <p:cNvPr id="164882" name="Text Box 35"/>
          <p:cNvSpPr txBox="1">
            <a:spLocks noChangeArrowheads="1"/>
          </p:cNvSpPr>
          <p:nvPr/>
        </p:nvSpPr>
        <p:spPr bwMode="auto">
          <a:xfrm>
            <a:off x="133350" y="5259388"/>
            <a:ext cx="2687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 llink        item      rlink</a:t>
            </a:r>
            <a:endParaRPr lang="en-US" altLang="zh-TW" sz="2000">
              <a:solidFill>
                <a:srgbClr val="6600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83780" name="Freeform 36"/>
          <p:cNvSpPr>
            <a:spLocks/>
          </p:cNvSpPr>
          <p:nvPr/>
        </p:nvSpPr>
        <p:spPr bwMode="auto">
          <a:xfrm>
            <a:off x="1562100" y="5675313"/>
            <a:ext cx="723900" cy="458787"/>
          </a:xfrm>
          <a:custGeom>
            <a:avLst/>
            <a:gdLst>
              <a:gd name="T0" fmla="*/ 2147483646 w 456"/>
              <a:gd name="T1" fmla="*/ 2147483646 h 516"/>
              <a:gd name="T2" fmla="*/ 0 w 456"/>
              <a:gd name="T3" fmla="*/ 2147483646 h 516"/>
              <a:gd name="T4" fmla="*/ 0 w 456"/>
              <a:gd name="T5" fmla="*/ 0 h 516"/>
              <a:gd name="T6" fmla="*/ 0 60000 65536"/>
              <a:gd name="T7" fmla="*/ 0 60000 65536"/>
              <a:gd name="T8" fmla="*/ 0 60000 65536"/>
              <a:gd name="T9" fmla="*/ 0 w 456"/>
              <a:gd name="T10" fmla="*/ 0 h 516"/>
              <a:gd name="T11" fmla="*/ 456 w 456"/>
              <a:gd name="T12" fmla="*/ 516 h 5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516">
                <a:moveTo>
                  <a:pt x="456" y="516"/>
                </a:moveTo>
                <a:lnTo>
                  <a:pt x="0" y="516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83781" name="Freeform 37"/>
          <p:cNvSpPr>
            <a:spLocks/>
          </p:cNvSpPr>
          <p:nvPr/>
        </p:nvSpPr>
        <p:spPr bwMode="auto">
          <a:xfrm>
            <a:off x="4114800" y="5675313"/>
            <a:ext cx="628650" cy="407987"/>
          </a:xfrm>
          <a:custGeom>
            <a:avLst/>
            <a:gdLst>
              <a:gd name="T0" fmla="*/ 0 w 396"/>
              <a:gd name="T1" fmla="*/ 2147483646 h 528"/>
              <a:gd name="T2" fmla="*/ 2147483646 w 396"/>
              <a:gd name="T3" fmla="*/ 2147483646 h 528"/>
              <a:gd name="T4" fmla="*/ 2147483646 w 396"/>
              <a:gd name="T5" fmla="*/ 0 h 528"/>
              <a:gd name="T6" fmla="*/ 0 60000 65536"/>
              <a:gd name="T7" fmla="*/ 0 60000 65536"/>
              <a:gd name="T8" fmla="*/ 0 60000 65536"/>
              <a:gd name="T9" fmla="*/ 0 w 396"/>
              <a:gd name="T10" fmla="*/ 0 h 528"/>
              <a:gd name="T11" fmla="*/ 396 w 396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528">
                <a:moveTo>
                  <a:pt x="0" y="528"/>
                </a:moveTo>
                <a:lnTo>
                  <a:pt x="396" y="528"/>
                </a:lnTo>
                <a:lnTo>
                  <a:pt x="396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83782" name="Line 38"/>
          <p:cNvSpPr>
            <a:spLocks noChangeShapeType="1"/>
          </p:cNvSpPr>
          <p:nvPr/>
        </p:nvSpPr>
        <p:spPr bwMode="auto">
          <a:xfrm flipH="1">
            <a:off x="3530600" y="5351463"/>
            <a:ext cx="12700" cy="5921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83783" name="Line 39"/>
          <p:cNvSpPr>
            <a:spLocks noChangeShapeType="1"/>
          </p:cNvSpPr>
          <p:nvPr/>
        </p:nvSpPr>
        <p:spPr bwMode="auto">
          <a:xfrm flipH="1">
            <a:off x="2641600" y="5503863"/>
            <a:ext cx="6350" cy="4651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83784" name="Rectangle 40"/>
          <p:cNvSpPr>
            <a:spLocks noChangeArrowheads="1"/>
          </p:cNvSpPr>
          <p:nvPr/>
        </p:nvSpPr>
        <p:spPr bwMode="auto">
          <a:xfrm>
            <a:off x="1303338" y="2066924"/>
            <a:ext cx="3435350" cy="29757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3785" name="Rectangle 41"/>
          <p:cNvSpPr>
            <a:spLocks noChangeArrowheads="1"/>
          </p:cNvSpPr>
          <p:nvPr/>
        </p:nvSpPr>
        <p:spPr bwMode="auto">
          <a:xfrm>
            <a:off x="1304925" y="2370138"/>
            <a:ext cx="4514850" cy="2667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3786" name="Rectangle 42"/>
          <p:cNvSpPr>
            <a:spLocks noChangeArrowheads="1"/>
          </p:cNvSpPr>
          <p:nvPr/>
        </p:nvSpPr>
        <p:spPr bwMode="auto">
          <a:xfrm>
            <a:off x="1304925" y="2636838"/>
            <a:ext cx="4514850" cy="35630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3787" name="Rectangle 43"/>
          <p:cNvSpPr>
            <a:spLocks noChangeArrowheads="1"/>
          </p:cNvSpPr>
          <p:nvPr/>
        </p:nvSpPr>
        <p:spPr bwMode="auto">
          <a:xfrm>
            <a:off x="1290638" y="2965282"/>
            <a:ext cx="3460750" cy="34941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4891" name="Text Box 44"/>
          <p:cNvSpPr txBox="1">
            <a:spLocks noChangeArrowheads="1"/>
          </p:cNvSpPr>
          <p:nvPr/>
        </p:nvSpPr>
        <p:spPr bwMode="auto">
          <a:xfrm>
            <a:off x="4983163" y="5954713"/>
            <a:ext cx="1247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New node</a:t>
            </a:r>
          </a:p>
        </p:txBody>
      </p:sp>
      <p:sp>
        <p:nvSpPr>
          <p:cNvPr id="164892" name="Line 45"/>
          <p:cNvSpPr>
            <a:spLocks noChangeShapeType="1"/>
          </p:cNvSpPr>
          <p:nvPr/>
        </p:nvSpPr>
        <p:spPr bwMode="auto">
          <a:xfrm flipH="1">
            <a:off x="4500563" y="61944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893" name="Text Box 46"/>
          <p:cNvSpPr txBox="1">
            <a:spLocks noChangeArrowheads="1"/>
          </p:cNvSpPr>
          <p:nvPr/>
        </p:nvSpPr>
        <p:spPr bwMode="auto">
          <a:xfrm>
            <a:off x="1165225" y="4437063"/>
            <a:ext cx="70961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node</a:t>
            </a:r>
          </a:p>
        </p:txBody>
      </p:sp>
      <p:sp>
        <p:nvSpPr>
          <p:cNvPr id="164894" name="Line 47"/>
          <p:cNvSpPr>
            <a:spLocks noChangeShapeType="1"/>
          </p:cNvSpPr>
          <p:nvPr/>
        </p:nvSpPr>
        <p:spPr bwMode="auto">
          <a:xfrm>
            <a:off x="1547813" y="47974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" name="Rectangle 42"/>
          <p:cNvSpPr>
            <a:spLocks noChangeArrowheads="1"/>
          </p:cNvSpPr>
          <p:nvPr/>
        </p:nvSpPr>
        <p:spPr bwMode="auto">
          <a:xfrm>
            <a:off x="1317625" y="2669298"/>
            <a:ext cx="2797175" cy="2635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8" name="Rectangle 42"/>
          <p:cNvSpPr>
            <a:spLocks noChangeArrowheads="1"/>
          </p:cNvSpPr>
          <p:nvPr/>
        </p:nvSpPr>
        <p:spPr bwMode="auto">
          <a:xfrm>
            <a:off x="1317624" y="3009022"/>
            <a:ext cx="1769821" cy="2587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13192DE-4C01-496C-8124-4D687412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83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18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18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183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183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3784" grpId="0" animBg="1"/>
      <p:bldP spid="1183784" grpId="1" animBg="1"/>
      <p:bldP spid="1183785" grpId="0" animBg="1"/>
      <p:bldP spid="1183785" grpId="1" animBg="1"/>
      <p:bldP spid="1183786" grpId="0" animBg="1"/>
      <p:bldP spid="1183786" grpId="1" animBg="1"/>
      <p:bldP spid="1183787" grpId="0" animBg="1"/>
      <p:bldP spid="1183787" grpId="1" animBg="1"/>
      <p:bldP spid="47" grpId="1" animBg="1"/>
      <p:bldP spid="4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2"/>
          <p:cNvSpPr>
            <a:spLocks noGrp="1"/>
          </p:cNvSpPr>
          <p:nvPr>
            <p:ph type="title"/>
          </p:nvPr>
        </p:nvSpPr>
        <p:spPr>
          <a:xfrm>
            <a:off x="455613" y="115888"/>
            <a:ext cx="7373937" cy="1009650"/>
          </a:xfrm>
        </p:spPr>
        <p:txBody>
          <a:bodyPr/>
          <a:lstStyle/>
          <a:p>
            <a:pPr eaLnBrk="1" hangingPunct="1"/>
            <a:r>
              <a:rPr lang="en-US" altLang="zh-TW">
                <a:ea typeface="標楷體" panose="03000509000000000000" pitchFamily="65" charset="-120"/>
              </a:rPr>
              <a:t>Deleting a Node from a DLL</a:t>
            </a:r>
          </a:p>
        </p:txBody>
      </p:sp>
      <p:sp>
        <p:nvSpPr>
          <p:cNvPr id="166914" name="Rectangle 43"/>
          <p:cNvSpPr>
            <a:spLocks noChangeArrowheads="1"/>
          </p:cNvSpPr>
          <p:nvPr/>
        </p:nvSpPr>
        <p:spPr bwMode="auto">
          <a:xfrm>
            <a:off x="423863" y="1114425"/>
            <a:ext cx="8720137" cy="298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void </a:t>
            </a:r>
            <a:r>
              <a:rPr lang="en-US" altLang="en-US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ddelete</a:t>
            </a: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(</a:t>
            </a:r>
            <a:r>
              <a:rPr lang="en-US" altLang="en-US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nodePointer</a:t>
            </a: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Hnode</a:t>
            </a: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, </a:t>
            </a:r>
            <a:r>
              <a:rPr lang="en-US" altLang="en-US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nodePointer</a:t>
            </a: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deleted)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if (</a:t>
            </a:r>
            <a:r>
              <a:rPr lang="en-US" altLang="en-US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Hnode</a:t>
            </a: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== deleted)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printf</a:t>
            </a: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(</a:t>
            </a:r>
            <a:r>
              <a:rPr lang="ja-JP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“</a:t>
            </a:r>
            <a:r>
              <a:rPr lang="en-US" altLang="ja-JP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Deletion of head node not permitted.\n</a:t>
            </a:r>
            <a:r>
              <a:rPr lang="ja-JP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”</a:t>
            </a:r>
            <a:r>
              <a:rPr lang="en-US" altLang="ja-JP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else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	deleted-&gt;</a:t>
            </a:r>
            <a:r>
              <a:rPr lang="en-US" altLang="en-US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llink</a:t>
            </a: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-&gt;</a:t>
            </a:r>
            <a:r>
              <a:rPr lang="en-US" altLang="en-US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rlink</a:t>
            </a: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= deleted-&gt;</a:t>
            </a:r>
            <a:r>
              <a:rPr lang="en-US" altLang="en-US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rlink</a:t>
            </a: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	deleted-&gt;</a:t>
            </a:r>
            <a:r>
              <a:rPr lang="en-US" altLang="en-US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rlink</a:t>
            </a: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-&gt;</a:t>
            </a:r>
            <a:r>
              <a:rPr lang="en-US" altLang="en-US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llink</a:t>
            </a: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= deleted-&gt;</a:t>
            </a:r>
            <a:r>
              <a:rPr lang="en-US" altLang="en-US" sz="20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llink</a:t>
            </a: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	free (deleted);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}</a:t>
            </a:r>
          </a:p>
        </p:txBody>
      </p:sp>
      <p:grpSp>
        <p:nvGrpSpPr>
          <p:cNvPr id="166915" name="Group 5"/>
          <p:cNvGrpSpPr>
            <a:grpSpLocks/>
          </p:cNvGrpSpPr>
          <p:nvPr/>
        </p:nvGrpSpPr>
        <p:grpSpPr bwMode="auto">
          <a:xfrm>
            <a:off x="3740150" y="3957638"/>
            <a:ext cx="2628900" cy="476250"/>
            <a:chOff x="2424" y="2448"/>
            <a:chExt cx="1656" cy="300"/>
          </a:xfrm>
        </p:grpSpPr>
        <p:sp>
          <p:nvSpPr>
            <p:cNvPr id="166947" name="Rectangle 6"/>
            <p:cNvSpPr>
              <a:spLocks noChangeArrowheads="1"/>
            </p:cNvSpPr>
            <p:nvPr/>
          </p:nvSpPr>
          <p:spPr bwMode="auto">
            <a:xfrm>
              <a:off x="2424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6948" name="Rectangle 7"/>
            <p:cNvSpPr>
              <a:spLocks noChangeArrowheads="1"/>
            </p:cNvSpPr>
            <p:nvPr/>
          </p:nvSpPr>
          <p:spPr bwMode="auto">
            <a:xfrm>
              <a:off x="2976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6949" name="Rectangle 8"/>
            <p:cNvSpPr>
              <a:spLocks noChangeArrowheads="1"/>
            </p:cNvSpPr>
            <p:nvPr/>
          </p:nvSpPr>
          <p:spPr bwMode="auto">
            <a:xfrm>
              <a:off x="3528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66916" name="Group 9"/>
          <p:cNvGrpSpPr>
            <a:grpSpLocks/>
          </p:cNvGrpSpPr>
          <p:nvPr/>
        </p:nvGrpSpPr>
        <p:grpSpPr bwMode="auto">
          <a:xfrm>
            <a:off x="6330950" y="5233988"/>
            <a:ext cx="2628900" cy="476250"/>
            <a:chOff x="2424" y="2448"/>
            <a:chExt cx="1656" cy="300"/>
          </a:xfrm>
        </p:grpSpPr>
        <p:sp>
          <p:nvSpPr>
            <p:cNvPr id="166944" name="Rectangle 10"/>
            <p:cNvSpPr>
              <a:spLocks noChangeArrowheads="1"/>
            </p:cNvSpPr>
            <p:nvPr/>
          </p:nvSpPr>
          <p:spPr bwMode="auto">
            <a:xfrm>
              <a:off x="2424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6945" name="Rectangle 11"/>
            <p:cNvSpPr>
              <a:spLocks noChangeArrowheads="1"/>
            </p:cNvSpPr>
            <p:nvPr/>
          </p:nvSpPr>
          <p:spPr bwMode="auto">
            <a:xfrm>
              <a:off x="2976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6946" name="Rectangle 12"/>
            <p:cNvSpPr>
              <a:spLocks noChangeArrowheads="1"/>
            </p:cNvSpPr>
            <p:nvPr/>
          </p:nvSpPr>
          <p:spPr bwMode="auto">
            <a:xfrm>
              <a:off x="3528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66917" name="Group 13"/>
          <p:cNvGrpSpPr>
            <a:grpSpLocks/>
          </p:cNvGrpSpPr>
          <p:nvPr/>
        </p:nvGrpSpPr>
        <p:grpSpPr bwMode="auto">
          <a:xfrm>
            <a:off x="254000" y="5233988"/>
            <a:ext cx="2628900" cy="476250"/>
            <a:chOff x="2424" y="2448"/>
            <a:chExt cx="1656" cy="300"/>
          </a:xfrm>
        </p:grpSpPr>
        <p:sp>
          <p:nvSpPr>
            <p:cNvPr id="166941" name="Rectangle 14"/>
            <p:cNvSpPr>
              <a:spLocks noChangeArrowheads="1"/>
            </p:cNvSpPr>
            <p:nvPr/>
          </p:nvSpPr>
          <p:spPr bwMode="auto">
            <a:xfrm>
              <a:off x="2424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6942" name="Rectangle 15"/>
            <p:cNvSpPr>
              <a:spLocks noChangeArrowheads="1"/>
            </p:cNvSpPr>
            <p:nvPr/>
          </p:nvSpPr>
          <p:spPr bwMode="auto">
            <a:xfrm>
              <a:off x="2976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6943" name="Rectangle 16"/>
            <p:cNvSpPr>
              <a:spLocks noChangeArrowheads="1"/>
            </p:cNvSpPr>
            <p:nvPr/>
          </p:nvSpPr>
          <p:spPr bwMode="auto">
            <a:xfrm>
              <a:off x="3528" y="2448"/>
              <a:ext cx="55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166918" name="Freeform 17"/>
          <p:cNvSpPr>
            <a:spLocks/>
          </p:cNvSpPr>
          <p:nvPr/>
        </p:nvSpPr>
        <p:spPr bwMode="auto">
          <a:xfrm>
            <a:off x="4121150" y="4148138"/>
            <a:ext cx="3543300" cy="1085850"/>
          </a:xfrm>
          <a:custGeom>
            <a:avLst/>
            <a:gdLst>
              <a:gd name="T0" fmla="*/ 0 w 2232"/>
              <a:gd name="T1" fmla="*/ 0 h 684"/>
              <a:gd name="T2" fmla="*/ 0 w 2232"/>
              <a:gd name="T3" fmla="*/ 2147483646 h 684"/>
              <a:gd name="T4" fmla="*/ 2147483646 w 2232"/>
              <a:gd name="T5" fmla="*/ 2147483646 h 684"/>
              <a:gd name="T6" fmla="*/ 2147483646 w 2232"/>
              <a:gd name="T7" fmla="*/ 2147483646 h 684"/>
              <a:gd name="T8" fmla="*/ 0 60000 65536"/>
              <a:gd name="T9" fmla="*/ 0 60000 65536"/>
              <a:gd name="T10" fmla="*/ 0 60000 65536"/>
              <a:gd name="T11" fmla="*/ 0 60000 65536"/>
              <a:gd name="T12" fmla="*/ 0 w 2232"/>
              <a:gd name="T13" fmla="*/ 0 h 684"/>
              <a:gd name="T14" fmla="*/ 2232 w 2232"/>
              <a:gd name="T15" fmla="*/ 684 h 6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32" h="684">
                <a:moveTo>
                  <a:pt x="0" y="0"/>
                </a:moveTo>
                <a:lnTo>
                  <a:pt x="0" y="324"/>
                </a:lnTo>
                <a:lnTo>
                  <a:pt x="2232" y="324"/>
                </a:lnTo>
                <a:lnTo>
                  <a:pt x="2232" y="6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6919" name="Freeform 18"/>
          <p:cNvSpPr>
            <a:spLocks/>
          </p:cNvSpPr>
          <p:nvPr/>
        </p:nvSpPr>
        <p:spPr bwMode="auto">
          <a:xfrm>
            <a:off x="2368550" y="4167188"/>
            <a:ext cx="3543300" cy="1066800"/>
          </a:xfrm>
          <a:custGeom>
            <a:avLst/>
            <a:gdLst>
              <a:gd name="T0" fmla="*/ 2147483646 w 2232"/>
              <a:gd name="T1" fmla="*/ 0 h 672"/>
              <a:gd name="T2" fmla="*/ 2147483646 w 2232"/>
              <a:gd name="T3" fmla="*/ 2147483646 h 672"/>
              <a:gd name="T4" fmla="*/ 0 w 2232"/>
              <a:gd name="T5" fmla="*/ 2147483646 h 672"/>
              <a:gd name="T6" fmla="*/ 0 w 2232"/>
              <a:gd name="T7" fmla="*/ 2147483646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2232"/>
              <a:gd name="T13" fmla="*/ 0 h 672"/>
              <a:gd name="T14" fmla="*/ 2232 w 2232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32" h="672">
                <a:moveTo>
                  <a:pt x="2232" y="0"/>
                </a:moveTo>
                <a:lnTo>
                  <a:pt x="2232" y="408"/>
                </a:lnTo>
                <a:lnTo>
                  <a:pt x="0" y="408"/>
                </a:lnTo>
                <a:lnTo>
                  <a:pt x="0" y="67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6920" name="Freeform 19"/>
          <p:cNvSpPr>
            <a:spLocks/>
          </p:cNvSpPr>
          <p:nvPr/>
        </p:nvSpPr>
        <p:spPr bwMode="auto">
          <a:xfrm>
            <a:off x="177800" y="4338638"/>
            <a:ext cx="3581400" cy="1028700"/>
          </a:xfrm>
          <a:custGeom>
            <a:avLst/>
            <a:gdLst>
              <a:gd name="T0" fmla="*/ 2147483646 w 2256"/>
              <a:gd name="T1" fmla="*/ 2147483646 h 708"/>
              <a:gd name="T2" fmla="*/ 0 w 2256"/>
              <a:gd name="T3" fmla="*/ 2147483646 h 708"/>
              <a:gd name="T4" fmla="*/ 0 w 2256"/>
              <a:gd name="T5" fmla="*/ 0 h 708"/>
              <a:gd name="T6" fmla="*/ 2147483646 w 2256"/>
              <a:gd name="T7" fmla="*/ 0 h 708"/>
              <a:gd name="T8" fmla="*/ 0 60000 65536"/>
              <a:gd name="T9" fmla="*/ 0 60000 65536"/>
              <a:gd name="T10" fmla="*/ 0 60000 65536"/>
              <a:gd name="T11" fmla="*/ 0 60000 65536"/>
              <a:gd name="T12" fmla="*/ 0 w 2256"/>
              <a:gd name="T13" fmla="*/ 0 h 708"/>
              <a:gd name="T14" fmla="*/ 2256 w 2256"/>
              <a:gd name="T15" fmla="*/ 708 h 7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56" h="708">
                <a:moveTo>
                  <a:pt x="300" y="708"/>
                </a:moveTo>
                <a:lnTo>
                  <a:pt x="0" y="708"/>
                </a:lnTo>
                <a:lnTo>
                  <a:pt x="0" y="0"/>
                </a:lnTo>
                <a:lnTo>
                  <a:pt x="225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6921" name="Line 20"/>
          <p:cNvSpPr>
            <a:spLocks noChangeShapeType="1"/>
          </p:cNvSpPr>
          <p:nvPr/>
        </p:nvSpPr>
        <p:spPr bwMode="auto">
          <a:xfrm>
            <a:off x="2578100" y="4090988"/>
            <a:ext cx="1162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6922" name="Freeform 21"/>
          <p:cNvSpPr>
            <a:spLocks/>
          </p:cNvSpPr>
          <p:nvPr/>
        </p:nvSpPr>
        <p:spPr bwMode="auto">
          <a:xfrm>
            <a:off x="6369050" y="4186238"/>
            <a:ext cx="2667000" cy="1257300"/>
          </a:xfrm>
          <a:custGeom>
            <a:avLst/>
            <a:gdLst>
              <a:gd name="T0" fmla="*/ 2147483646 w 1680"/>
              <a:gd name="T1" fmla="*/ 2147483646 h 792"/>
              <a:gd name="T2" fmla="*/ 2147483646 w 1680"/>
              <a:gd name="T3" fmla="*/ 2147483646 h 792"/>
              <a:gd name="T4" fmla="*/ 2147483646 w 1680"/>
              <a:gd name="T5" fmla="*/ 0 h 792"/>
              <a:gd name="T6" fmla="*/ 0 w 1680"/>
              <a:gd name="T7" fmla="*/ 0 h 792"/>
              <a:gd name="T8" fmla="*/ 0 60000 65536"/>
              <a:gd name="T9" fmla="*/ 0 60000 65536"/>
              <a:gd name="T10" fmla="*/ 0 60000 65536"/>
              <a:gd name="T11" fmla="*/ 0 60000 65536"/>
              <a:gd name="T12" fmla="*/ 0 w 1680"/>
              <a:gd name="T13" fmla="*/ 0 h 792"/>
              <a:gd name="T14" fmla="*/ 1680 w 1680"/>
              <a:gd name="T15" fmla="*/ 792 h 7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0" h="792">
                <a:moveTo>
                  <a:pt x="1356" y="792"/>
                </a:moveTo>
                <a:lnTo>
                  <a:pt x="1680" y="792"/>
                </a:lnTo>
                <a:lnTo>
                  <a:pt x="1680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85814" name="Line 22"/>
          <p:cNvSpPr>
            <a:spLocks noChangeShapeType="1"/>
          </p:cNvSpPr>
          <p:nvPr/>
        </p:nvSpPr>
        <p:spPr bwMode="auto">
          <a:xfrm>
            <a:off x="2692400" y="5538788"/>
            <a:ext cx="590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85815" name="Line 23"/>
          <p:cNvSpPr>
            <a:spLocks noChangeShapeType="1"/>
          </p:cNvSpPr>
          <p:nvPr/>
        </p:nvSpPr>
        <p:spPr bwMode="auto">
          <a:xfrm flipH="1">
            <a:off x="5892800" y="5386388"/>
            <a:ext cx="723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6925" name="Text Box 24"/>
          <p:cNvSpPr txBox="1">
            <a:spLocks noChangeArrowheads="1"/>
          </p:cNvSpPr>
          <p:nvPr/>
        </p:nvSpPr>
        <p:spPr bwMode="auto">
          <a:xfrm>
            <a:off x="1446213" y="3808413"/>
            <a:ext cx="9017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Hnode</a:t>
            </a:r>
          </a:p>
        </p:txBody>
      </p:sp>
      <p:sp>
        <p:nvSpPr>
          <p:cNvPr id="166926" name="Text Box 25"/>
          <p:cNvSpPr txBox="1">
            <a:spLocks noChangeArrowheads="1"/>
          </p:cNvSpPr>
          <p:nvPr/>
        </p:nvSpPr>
        <p:spPr bwMode="auto">
          <a:xfrm>
            <a:off x="177800" y="5294313"/>
            <a:ext cx="2628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  llink       item      rlink</a:t>
            </a:r>
            <a:endParaRPr lang="en-US" altLang="zh-TW" sz="2000">
              <a:solidFill>
                <a:srgbClr val="6600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85818" name="Text Box 26"/>
          <p:cNvSpPr txBox="1">
            <a:spLocks noChangeArrowheads="1"/>
          </p:cNvSpPr>
          <p:nvPr/>
        </p:nvSpPr>
        <p:spPr bwMode="auto">
          <a:xfrm>
            <a:off x="4143511" y="5851525"/>
            <a:ext cx="9236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deleted</a:t>
            </a: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2882900" y="5233988"/>
            <a:ext cx="3448050" cy="787400"/>
            <a:chOff x="1816" y="3297"/>
            <a:chExt cx="2172" cy="496"/>
          </a:xfrm>
        </p:grpSpPr>
        <p:grpSp>
          <p:nvGrpSpPr>
            <p:cNvPr id="166934" name="Group 28"/>
            <p:cNvGrpSpPr>
              <a:grpSpLocks/>
            </p:cNvGrpSpPr>
            <p:nvPr/>
          </p:nvGrpSpPr>
          <p:grpSpPr bwMode="auto">
            <a:xfrm>
              <a:off x="2056" y="3297"/>
              <a:ext cx="1656" cy="300"/>
              <a:chOff x="2424" y="2448"/>
              <a:chExt cx="1656" cy="300"/>
            </a:xfrm>
          </p:grpSpPr>
          <p:sp>
            <p:nvSpPr>
              <p:cNvPr id="166938" name="Rectangle 29"/>
              <p:cNvSpPr>
                <a:spLocks noChangeArrowheads="1"/>
              </p:cNvSpPr>
              <p:nvPr/>
            </p:nvSpPr>
            <p:spPr bwMode="auto">
              <a:xfrm>
                <a:off x="2424" y="2448"/>
                <a:ext cx="552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66939" name="Rectangle 30"/>
              <p:cNvSpPr>
                <a:spLocks noChangeArrowheads="1"/>
              </p:cNvSpPr>
              <p:nvPr/>
            </p:nvSpPr>
            <p:spPr bwMode="auto">
              <a:xfrm>
                <a:off x="2976" y="2448"/>
                <a:ext cx="552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66940" name="Rectangle 31"/>
              <p:cNvSpPr>
                <a:spLocks noChangeArrowheads="1"/>
              </p:cNvSpPr>
              <p:nvPr/>
            </p:nvSpPr>
            <p:spPr bwMode="auto">
              <a:xfrm>
                <a:off x="3528" y="2448"/>
                <a:ext cx="552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166935" name="Line 32"/>
            <p:cNvSpPr>
              <a:spLocks noChangeShapeType="1"/>
            </p:cNvSpPr>
            <p:nvPr/>
          </p:nvSpPr>
          <p:spPr bwMode="auto">
            <a:xfrm>
              <a:off x="3508" y="3513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936" name="Line 33"/>
            <p:cNvSpPr>
              <a:spLocks noChangeShapeType="1"/>
            </p:cNvSpPr>
            <p:nvPr/>
          </p:nvSpPr>
          <p:spPr bwMode="auto">
            <a:xfrm flipH="1">
              <a:off x="1816" y="3393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937" name="Line 34"/>
            <p:cNvSpPr>
              <a:spLocks noChangeShapeType="1"/>
            </p:cNvSpPr>
            <p:nvPr/>
          </p:nvSpPr>
          <p:spPr bwMode="auto">
            <a:xfrm flipV="1">
              <a:off x="2880" y="3611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185827" name="Freeform 35"/>
          <p:cNvSpPr>
            <a:spLocks/>
          </p:cNvSpPr>
          <p:nvPr/>
        </p:nvSpPr>
        <p:spPr bwMode="auto">
          <a:xfrm>
            <a:off x="2863850" y="5005388"/>
            <a:ext cx="3752850" cy="381000"/>
          </a:xfrm>
          <a:custGeom>
            <a:avLst/>
            <a:gdLst>
              <a:gd name="T0" fmla="*/ 2147483646 w 2364"/>
              <a:gd name="T1" fmla="*/ 2147483646 h 240"/>
              <a:gd name="T2" fmla="*/ 2147483646 w 2364"/>
              <a:gd name="T3" fmla="*/ 0 h 240"/>
              <a:gd name="T4" fmla="*/ 2147483646 w 2364"/>
              <a:gd name="T5" fmla="*/ 0 h 240"/>
              <a:gd name="T6" fmla="*/ 2147483646 w 2364"/>
              <a:gd name="T7" fmla="*/ 2147483646 h 240"/>
              <a:gd name="T8" fmla="*/ 0 w 2364"/>
              <a:gd name="T9" fmla="*/ 2147483646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64"/>
              <a:gd name="T16" fmla="*/ 0 h 240"/>
              <a:gd name="T17" fmla="*/ 2364 w 2364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64" h="240">
                <a:moveTo>
                  <a:pt x="2364" y="240"/>
                </a:moveTo>
                <a:lnTo>
                  <a:pt x="2364" y="0"/>
                </a:lnTo>
                <a:lnTo>
                  <a:pt x="180" y="0"/>
                </a:lnTo>
                <a:lnTo>
                  <a:pt x="180" y="240"/>
                </a:lnTo>
                <a:lnTo>
                  <a:pt x="0" y="240"/>
                </a:lnTo>
              </a:path>
            </a:pathLst>
          </a:custGeom>
          <a:noFill/>
          <a:ln w="28575">
            <a:solidFill>
              <a:srgbClr val="FF33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85828" name="Freeform 36"/>
          <p:cNvSpPr>
            <a:spLocks/>
          </p:cNvSpPr>
          <p:nvPr/>
        </p:nvSpPr>
        <p:spPr bwMode="auto">
          <a:xfrm>
            <a:off x="2692400" y="5538788"/>
            <a:ext cx="3657600" cy="704850"/>
          </a:xfrm>
          <a:custGeom>
            <a:avLst/>
            <a:gdLst>
              <a:gd name="T0" fmla="*/ 0 w 2304"/>
              <a:gd name="T1" fmla="*/ 0 h 444"/>
              <a:gd name="T2" fmla="*/ 0 w 2304"/>
              <a:gd name="T3" fmla="*/ 2147483646 h 444"/>
              <a:gd name="T4" fmla="*/ 2147483646 w 2304"/>
              <a:gd name="T5" fmla="*/ 2147483646 h 444"/>
              <a:gd name="T6" fmla="*/ 2147483646 w 2304"/>
              <a:gd name="T7" fmla="*/ 2147483646 h 444"/>
              <a:gd name="T8" fmla="*/ 2147483646 w 2304"/>
              <a:gd name="T9" fmla="*/ 2147483646 h 444"/>
              <a:gd name="T10" fmla="*/ 2147483646 w 2304"/>
              <a:gd name="T11" fmla="*/ 2147483646 h 4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04"/>
              <a:gd name="T19" fmla="*/ 0 h 444"/>
              <a:gd name="T20" fmla="*/ 2304 w 2304"/>
              <a:gd name="T21" fmla="*/ 444 h 4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04" h="444">
                <a:moveTo>
                  <a:pt x="0" y="0"/>
                </a:moveTo>
                <a:lnTo>
                  <a:pt x="0" y="444"/>
                </a:lnTo>
                <a:lnTo>
                  <a:pt x="2064" y="444"/>
                </a:lnTo>
                <a:lnTo>
                  <a:pt x="2160" y="444"/>
                </a:lnTo>
                <a:lnTo>
                  <a:pt x="2160" y="24"/>
                </a:lnTo>
                <a:lnTo>
                  <a:pt x="2304" y="24"/>
                </a:lnTo>
              </a:path>
            </a:pathLst>
          </a:custGeom>
          <a:noFill/>
          <a:ln w="28575">
            <a:solidFill>
              <a:srgbClr val="FF33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85829" name="Rectangle 37"/>
          <p:cNvSpPr>
            <a:spLocks noChangeArrowheads="1"/>
          </p:cNvSpPr>
          <p:nvPr/>
        </p:nvSpPr>
        <p:spPr bwMode="auto">
          <a:xfrm>
            <a:off x="1357313" y="2649538"/>
            <a:ext cx="6019800" cy="2921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5830" name="Rectangle 38"/>
          <p:cNvSpPr>
            <a:spLocks noChangeArrowheads="1"/>
          </p:cNvSpPr>
          <p:nvPr/>
        </p:nvSpPr>
        <p:spPr bwMode="auto">
          <a:xfrm>
            <a:off x="1341438" y="2955925"/>
            <a:ext cx="6062662" cy="3175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5831" name="Rectangle 39"/>
          <p:cNvSpPr>
            <a:spLocks noChangeArrowheads="1"/>
          </p:cNvSpPr>
          <p:nvPr/>
        </p:nvSpPr>
        <p:spPr bwMode="auto">
          <a:xfrm>
            <a:off x="1343025" y="3259138"/>
            <a:ext cx="2444750" cy="330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9" name="Rectangle 42"/>
          <p:cNvSpPr>
            <a:spLocks noChangeArrowheads="1"/>
          </p:cNvSpPr>
          <p:nvPr/>
        </p:nvSpPr>
        <p:spPr bwMode="auto">
          <a:xfrm>
            <a:off x="1392854" y="3001962"/>
            <a:ext cx="3223596" cy="233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auto">
          <a:xfrm>
            <a:off x="1354754" y="3309939"/>
            <a:ext cx="2385396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0FE8FA-D145-42F3-8CD9-2389E621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84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1000"/>
                                        <p:tgtEl>
                                          <p:spTgt spid="1185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18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1000"/>
                                        <p:tgtEl>
                                          <p:spTgt spid="1185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118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185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5818" grpId="0"/>
      <p:bldP spid="1185829" grpId="0" animBg="1"/>
      <p:bldP spid="1185829" grpId="1" animBg="1"/>
      <p:bldP spid="1185830" grpId="0" animBg="1"/>
      <p:bldP spid="1185830" grpId="1" animBg="1"/>
      <p:bldP spid="1185831" grpId="0" animBg="1"/>
      <p:bldP spid="1185831" grpId="1" animBg="1"/>
      <p:bldP spid="39" grpId="0" animBg="1"/>
      <p:bldP spid="4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標楷體" panose="03000509000000000000" pitchFamily="65" charset="-120"/>
              </a:rPr>
              <a:t>Summary</a:t>
            </a:r>
          </a:p>
        </p:txBody>
      </p:sp>
      <p:sp>
        <p:nvSpPr>
          <p:cNvPr id="7" name="Rectangle 3"/>
          <p:cNvSpPr txBox="1">
            <a:spLocks/>
          </p:cNvSpPr>
          <p:nvPr/>
        </p:nvSpPr>
        <p:spPr bwMode="auto">
          <a:xfrm>
            <a:off x="622502" y="1259732"/>
            <a:ext cx="775335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-128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Singly Linked Lists and Chains</a:t>
            </a:r>
          </a:p>
          <a:p>
            <a:pPr lvl="1"/>
            <a:r>
              <a:rPr lang="en-US" altLang="zh-TW" dirty="0"/>
              <a:t>Representing Chains in C</a:t>
            </a:r>
          </a:p>
          <a:p>
            <a:r>
              <a:rPr lang="en-US" altLang="zh-TW" dirty="0"/>
              <a:t>Dynamically Linked </a:t>
            </a:r>
            <a:r>
              <a:rPr lang="en-US" altLang="zh-TW" dirty="0">
                <a:solidFill>
                  <a:srgbClr val="0070C0"/>
                </a:solidFill>
              </a:rPr>
              <a:t>Stacks and Queues</a:t>
            </a:r>
          </a:p>
          <a:p>
            <a:r>
              <a:rPr lang="en-US" altLang="zh-TW" dirty="0"/>
              <a:t>Linked List Representation of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Polynomials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Sparse Matrices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Equivalence Classes</a:t>
            </a:r>
          </a:p>
          <a:p>
            <a:r>
              <a:rPr lang="en-US" altLang="zh-TW" dirty="0"/>
              <a:t>Additional Liked List Operations</a:t>
            </a:r>
          </a:p>
          <a:p>
            <a:r>
              <a:rPr lang="en-US" altLang="zh-TW" dirty="0"/>
              <a:t>Liked List Variants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Circular Liked Lists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Doubly Linked Lists</a:t>
            </a:r>
          </a:p>
          <a:p>
            <a:pPr lvl="1" eaLnBrk="1" hangingPunct="1">
              <a:lnSpc>
                <a:spcPct val="90000"/>
              </a:lnSpc>
            </a:pPr>
            <a:endParaRPr kumimoji="0" lang="en-US" altLang="zh-TW" sz="2000" dirty="0"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9F29A4-30F6-4801-8D9C-EE692069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B267-28A6-46F1-8AF8-FE2D53A30493}" type="slidenum">
              <a:rPr lang="en-US" altLang="zh-TW" smtClean="0"/>
              <a:pPr>
                <a:defRPr/>
              </a:pPr>
              <a:t>85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6" name="Rectangle 4">
            <a:extLst>
              <a:ext uri="{FF2B5EF4-FFF2-40B4-BE49-F238E27FC236}">
                <a16:creationId xmlns:a16="http://schemas.microsoft.com/office/drawing/2014/main" id="{B6E1082D-A246-8D46-B62E-A4D039AB0A9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>
                <a:ea typeface="+mj-ea"/>
                <a:cs typeface="+mj-cs"/>
              </a:rPr>
              <a:t>Representing</a:t>
            </a:r>
            <a:br>
              <a:rPr lang="en-US" altLang="zh-TW" dirty="0">
                <a:ea typeface="+mj-ea"/>
                <a:cs typeface="+mj-cs"/>
              </a:rPr>
            </a:br>
            <a:r>
              <a:rPr lang="en-US" altLang="zh-TW" dirty="0">
                <a:ea typeface="+mj-ea"/>
                <a:cs typeface="+mj-cs"/>
              </a:rPr>
              <a:t>List/Chain in C</a:t>
            </a:r>
          </a:p>
        </p:txBody>
      </p:sp>
      <p:sp>
        <p:nvSpPr>
          <p:cNvPr id="31746" name="Rectangle 5">
            <a:extLst>
              <a:ext uri="{FF2B5EF4-FFF2-40B4-BE49-F238E27FC236}">
                <a16:creationId xmlns:a16="http://schemas.microsoft.com/office/drawing/2014/main" id="{E301646C-394E-4344-B9E0-9DCB2709CEC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 3" pitchFamily="2" charset="2"/>
              <a:buNone/>
              <a:defRPr/>
            </a:pPr>
            <a:endParaRPr lang="zh-TW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63252</TotalTime>
  <Words>6362</Words>
  <Application>Microsoft Office PowerPoint</Application>
  <PresentationFormat>如螢幕大小 (4:3)</PresentationFormat>
  <Paragraphs>1400</Paragraphs>
  <Slides>85</Slides>
  <Notes>83</Notes>
  <HiddenSlides>0</HiddenSlides>
  <MMClips>0</MMClips>
  <ScaleCrop>false</ScaleCrop>
  <HeadingPairs>
    <vt:vector size="8" baseType="variant">
      <vt:variant>
        <vt:lpstr>使用字型</vt:lpstr>
      </vt:variant>
      <vt:variant>
        <vt:i4>18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85</vt:i4>
      </vt:variant>
    </vt:vector>
  </HeadingPairs>
  <TitlesOfParts>
    <vt:vector size="105" baseType="lpstr">
      <vt:lpstr>inherit</vt:lpstr>
      <vt:lpstr>MathJax_Main</vt:lpstr>
      <vt:lpstr>MathJax_Math-italic</vt:lpstr>
      <vt:lpstr>MS LineDraw</vt:lpstr>
      <vt:lpstr>MS PGothic</vt:lpstr>
      <vt:lpstr>MS PGothic</vt:lpstr>
      <vt:lpstr>新細明體</vt:lpstr>
      <vt:lpstr>標楷體</vt:lpstr>
      <vt:lpstr>Arial</vt:lpstr>
      <vt:lpstr>Bookman Old Style</vt:lpstr>
      <vt:lpstr>Courier New</vt:lpstr>
      <vt:lpstr>Georgia</vt:lpstr>
      <vt:lpstr>Gill Sans MT</vt:lpstr>
      <vt:lpstr>Symbol</vt:lpstr>
      <vt:lpstr>Times New Roman</vt:lpstr>
      <vt:lpstr>Verdana</vt:lpstr>
      <vt:lpstr>Wingdings</vt:lpstr>
      <vt:lpstr>Wingdings 3</vt:lpstr>
      <vt:lpstr>Origin</vt:lpstr>
      <vt:lpstr>Visio.Drawing.11</vt:lpstr>
      <vt:lpstr>Linked Lists</vt:lpstr>
      <vt:lpstr>Outline</vt:lpstr>
      <vt:lpstr>Ordered List: Array Implementation</vt:lpstr>
      <vt:lpstr>Ordered List: Linked List Implementation</vt:lpstr>
      <vt:lpstr>Linked List in Memory</vt:lpstr>
      <vt:lpstr>Linked Lists Diagramed</vt:lpstr>
      <vt:lpstr>Inserting Nodes</vt:lpstr>
      <vt:lpstr>Deleting Nodes</vt:lpstr>
      <vt:lpstr>Representing List/Chain in C</vt:lpstr>
      <vt:lpstr>Self-Referential Structures</vt:lpstr>
      <vt:lpstr>Creating and Releasing Nodes</vt:lpstr>
      <vt:lpstr>Creating and Releasing Nodes</vt:lpstr>
      <vt:lpstr>Referencing a Node</vt:lpstr>
      <vt:lpstr>Practice Time</vt:lpstr>
      <vt:lpstr>Inserting a Node</vt:lpstr>
      <vt:lpstr>Implementing Insertion (1)</vt:lpstr>
      <vt:lpstr>Implementing Insertion (2)</vt:lpstr>
      <vt:lpstr>Deleting a Node</vt:lpstr>
      <vt:lpstr>Implementing Deletion</vt:lpstr>
      <vt:lpstr> Practice Time   (Traversing a List)</vt:lpstr>
      <vt:lpstr>Linked List Implementation of Stacks and Queues </vt:lpstr>
      <vt:lpstr>Why Linked Stacks &amp; Queues?</vt:lpstr>
      <vt:lpstr>Why Linked Stacks &amp; Queues?</vt:lpstr>
      <vt:lpstr>Representing Stacks</vt:lpstr>
      <vt:lpstr>Push into the Linked Stack</vt:lpstr>
      <vt:lpstr>Pop from the Linked Stack</vt:lpstr>
      <vt:lpstr>Representing Queues</vt:lpstr>
      <vt:lpstr>enqueue into Linked Queue</vt:lpstr>
      <vt:lpstr>dequeue from Linked Queue</vt:lpstr>
      <vt:lpstr>Summary</vt:lpstr>
      <vt:lpstr>Representing Polynomials using Linked List </vt:lpstr>
      <vt:lpstr>Polynomial Definition</vt:lpstr>
      <vt:lpstr>Type Declarations</vt:lpstr>
      <vt:lpstr>Polynomial Access Functions</vt:lpstr>
      <vt:lpstr>Adding Polynomials (1)</vt:lpstr>
      <vt:lpstr>Adding Polynomials (2)</vt:lpstr>
      <vt:lpstr>Adding Polynomials (3)</vt:lpstr>
      <vt:lpstr>Sample Program</vt:lpstr>
      <vt:lpstr>Attaching a New Term</vt:lpstr>
      <vt:lpstr>Attaching a New Term</vt:lpstr>
      <vt:lpstr>Practice Time</vt:lpstr>
      <vt:lpstr>Analysis of padd</vt:lpstr>
      <vt:lpstr>Erasing a Polynomial</vt:lpstr>
      <vt:lpstr>Variants of Linked List (1)</vt:lpstr>
      <vt:lpstr>Circular Linked List Representation of Polynomials</vt:lpstr>
      <vt:lpstr>Zero Polynomial</vt:lpstr>
      <vt:lpstr>Adding Polynomials in Circular Lists</vt:lpstr>
      <vt:lpstr>cpadd (cont.)</vt:lpstr>
      <vt:lpstr>Inserting at the Front of a CLL</vt:lpstr>
      <vt:lpstr>insertFront</vt:lpstr>
      <vt:lpstr>Counting the Length of a CLL</vt:lpstr>
      <vt:lpstr>Representing Sparse Matrices  with Linked Lists</vt:lpstr>
      <vt:lpstr>Sparse Matrix Representation</vt:lpstr>
      <vt:lpstr>Sparse Matrix Diagramed</vt:lpstr>
      <vt:lpstr>Sparse Matrix Type Declaration</vt:lpstr>
      <vt:lpstr>Sparse Matrix Type Declaration</vt:lpstr>
      <vt:lpstr>Sparse Matrix Type Declaration</vt:lpstr>
      <vt:lpstr>Sparse Matrix Type Declaration</vt:lpstr>
      <vt:lpstr>Equivalence Relations</vt:lpstr>
      <vt:lpstr>Definition: Equivalence Relation</vt:lpstr>
      <vt:lpstr>Definition: Equivalence Relation</vt:lpstr>
      <vt:lpstr>Practice Time</vt:lpstr>
      <vt:lpstr>Finding Equivalent Classes</vt:lpstr>
      <vt:lpstr>Equivalence Relations (2/6)</vt:lpstr>
      <vt:lpstr>Equivalence Relations (3/6)</vt:lpstr>
      <vt:lpstr>Equivalence Relations (4/6)</vt:lpstr>
      <vt:lpstr>Equivalence Relations (5/6)</vt:lpstr>
      <vt:lpstr>Practice Time</vt:lpstr>
      <vt:lpstr>Equivalence Relation (6/6)</vt:lpstr>
      <vt:lpstr>Additional Linked List Operations</vt:lpstr>
      <vt:lpstr>Free Nodes in a Linked List</vt:lpstr>
      <vt:lpstr>getNode ( )</vt:lpstr>
      <vt:lpstr>retNode ( )</vt:lpstr>
      <vt:lpstr>cerase ( ): Erasing an Entire Linked List</vt:lpstr>
      <vt:lpstr>Additional Linked List Operations</vt:lpstr>
      <vt:lpstr>Inverting a Chain</vt:lpstr>
      <vt:lpstr>Invert()</vt:lpstr>
      <vt:lpstr>Concatenating Two Chains</vt:lpstr>
      <vt:lpstr>Variants of Linked Lists (2)</vt:lpstr>
      <vt:lpstr>Why Doubly Linked Lists?</vt:lpstr>
      <vt:lpstr>DLL samples</vt:lpstr>
      <vt:lpstr>DLL samples</vt:lpstr>
      <vt:lpstr>Insert a Node to a DLL</vt:lpstr>
      <vt:lpstr>Deleting a Node from a DLL</vt:lpstr>
      <vt:lpstr>Summary</vt:lpstr>
    </vt:vector>
  </TitlesOfParts>
  <Company>My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Of Synchronous And Asynchronous Traffic On A WDM Ring Network</dc:title>
  <dc:creator>Customer</dc:creator>
  <cp:lastModifiedBy>Jia-Ling Koh</cp:lastModifiedBy>
  <cp:revision>261</cp:revision>
  <cp:lastPrinted>2018-08-26T11:12:53Z</cp:lastPrinted>
  <dcterms:created xsi:type="dcterms:W3CDTF">2010-10-13T02:55:22Z</dcterms:created>
  <dcterms:modified xsi:type="dcterms:W3CDTF">2022-10-01T06:26:07Z</dcterms:modified>
</cp:coreProperties>
</file>